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1"/>
  </p:notesMasterIdLst>
  <p:handoutMasterIdLst>
    <p:handoutMasterId r:id="rId22"/>
  </p:handoutMasterIdLst>
  <p:sldIdLst>
    <p:sldId id="257"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62B0CA"/>
    <a:srgbClr val="98E1F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Stile 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5118" autoAdjust="0"/>
  </p:normalViewPr>
  <p:slideViewPr>
    <p:cSldViewPr snapToGrid="0">
      <p:cViewPr varScale="1">
        <p:scale>
          <a:sx n="68" d="100"/>
          <a:sy n="68" d="100"/>
        </p:scale>
        <p:origin x="77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7626282-83BE-4B14-AA1D-E9A716F8FEB8}" type="datetime1">
              <a:rPr lang="it-IT" smtClean="0"/>
              <a:t>10/12/2020</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23FCBA3-AE69-44D9-84A9-153F3F9E2987}" type="datetime1">
              <a:rPr lang="it-IT" smtClean="0"/>
              <a:t>10/12/2020</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data 3"/>
          <p:cNvSpPr>
            <a:spLocks noGrp="1"/>
          </p:cNvSpPr>
          <p:nvPr>
            <p:ph type="dt" idx="1"/>
          </p:nvPr>
        </p:nvSpPr>
        <p:spPr/>
        <p:txBody>
          <a:bodyPr/>
          <a:lstStyle/>
          <a:p>
            <a:pPr rtl="0"/>
            <a:fld id="{823FCBA3-AE69-44D9-84A9-153F3F9E2987}" type="datetime1">
              <a:rPr lang="it-IT" smtClean="0"/>
              <a:t>10/12/2020</a:t>
            </a:fld>
            <a:endParaRPr lang="en-US"/>
          </a:p>
        </p:txBody>
      </p:sp>
      <p:sp>
        <p:nvSpPr>
          <p:cNvPr id="5" name="Segnaposto numero diapositiva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180285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1097280" y="758952"/>
            <a:ext cx="10058400" cy="3566160"/>
          </a:xfrm>
        </p:spPr>
        <p:txBody>
          <a:bodyPr rtlCol="0" anchor="b">
            <a:normAutofit/>
          </a:bodyPr>
          <a:lstStyle>
            <a:lvl1pPr algn="l">
              <a:lnSpc>
                <a:spcPct val="90000"/>
              </a:lnSpc>
              <a:defRPr sz="7600" spc="-50" baseline="0">
                <a:solidFill>
                  <a:schemeClr val="tx1">
                    <a:lumMod val="85000"/>
                    <a:lumOff val="15000"/>
                  </a:schemeClr>
                </a:solidFill>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a:t>Fare clic per modificare lo stile del sottotitolo dello schema</a:t>
            </a:r>
            <a:endParaRPr lang="en-US" dirty="0"/>
          </a:p>
        </p:txBody>
      </p:sp>
      <p:cxnSp>
        <p:nvCxnSpPr>
          <p:cNvPr id="9" name="Connettore dirit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3F2AEA12-A884-495F-8D96-E2791E451670}" type="datetime1">
              <a:rPr lang="it-IT" smtClean="0"/>
              <a:t>10/12/2020</a:t>
            </a:fld>
            <a:endParaRPr lang="en-US"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EB574AD5-D417-4FAA-8969-2C3D2D990862}" type="datetime1">
              <a:rPr lang="it-IT" smtClean="0"/>
              <a:t>10/12/2020</a:t>
            </a:fld>
            <a:endParaRPr lang="en-US"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verticale 1"/>
          <p:cNvSpPr>
            <a:spLocks noGrp="1"/>
          </p:cNvSpPr>
          <p:nvPr>
            <p:ph type="title" orient="vert"/>
          </p:nvPr>
        </p:nvSpPr>
        <p:spPr>
          <a:xfrm>
            <a:off x="8724900" y="412302"/>
            <a:ext cx="2628900" cy="5759898"/>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412302"/>
            <a:ext cx="7734300" cy="5759898"/>
          </a:xfrm>
        </p:spPr>
        <p:txBody>
          <a:bodyPr vert="eaVert" lIns="45720" tIns="0" rIns="45720" bIns="0"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53234F22-96F1-43C5-9A84-5011A5FFAE38}" type="datetime1">
              <a:rPr lang="it-IT" smtClean="0"/>
              <a:t>10/12/2020</a:t>
            </a:fld>
            <a:endParaRPr lang="en-US"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25069C4-336E-40F0-85A2-25D6F0A25D32}" type="datetime1">
              <a:rPr lang="it-IT" smtClean="0"/>
              <a:t>10/12/2020</a:t>
            </a:fld>
            <a:endParaRPr lang="en-US"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7280" y="758952"/>
            <a:ext cx="10058400" cy="3566160"/>
          </a:xfrm>
        </p:spPr>
        <p:txBody>
          <a:bodyPr rtlCol="0" anchor="b" anchorCtr="0">
            <a:normAutofit/>
          </a:bodyPr>
          <a:lstStyle>
            <a:lvl1pPr>
              <a:lnSpc>
                <a:spcPct val="90000"/>
              </a:lnSpc>
              <a:defRPr sz="7600" b="0">
                <a:solidFill>
                  <a:schemeClr val="tx1">
                    <a:lumMod val="85000"/>
                    <a:lumOff val="15000"/>
                  </a:schemeClr>
                </a:solidFill>
              </a:defRPr>
            </a:lvl1pPr>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cxnSp>
        <p:nvCxnSpPr>
          <p:cNvPr id="9" name="Connettore dirit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0F1B965-D21F-4083-9FDC-4C0868AFCE6A}" type="datetime1">
              <a:rPr lang="it-IT" smtClean="0"/>
              <a:t>10/12/2020</a:t>
            </a:fld>
            <a:endParaRPr lang="en-US"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hasCustomPrompt="1"/>
          </p:nvPr>
        </p:nvSpPr>
        <p:spPr>
          <a:xfrm>
            <a:off x="1097280" y="286603"/>
            <a:ext cx="10058400" cy="1450757"/>
          </a:xfrm>
        </p:spPr>
        <p:txBody>
          <a:bodyPr rtlCol="0"/>
          <a:lstStyle>
            <a:lvl1pPr>
              <a:defRPr/>
            </a:lvl1pPr>
          </a:lstStyle>
          <a:p>
            <a:pPr rtl="0"/>
            <a:r>
              <a:rPr lang="it" dirty="0"/>
              <a:t>Fare clic per modificare lo stile del titolo dello schema</a:t>
            </a:r>
            <a:endParaRPr lang="en-US"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D2F263AC-6BFA-4530-A45D-98F6CD76B995}" type="datetime1">
              <a:rPr lang="it-IT" smtClean="0"/>
              <a:t>10/12/2020</a:t>
            </a:fld>
            <a:endParaRPr lang="en-US"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hasCustomPrompt="1"/>
          </p:nvPr>
        </p:nvSpPr>
        <p:spPr>
          <a:xfrm>
            <a:off x="1097280" y="286603"/>
            <a:ext cx="10058400" cy="1450757"/>
          </a:xfrm>
        </p:spPr>
        <p:txBody>
          <a:bodyPr rtlCol="0"/>
          <a:lstStyle>
            <a:lvl1pPr>
              <a:defRPr/>
            </a:lvl1pPr>
          </a:lstStyle>
          <a:p>
            <a:pPr rtl="0"/>
            <a:r>
              <a:rPr lang="it" dirty="0"/>
              <a:t>Fare clic per modificare lo stile del titolo</a:t>
            </a:r>
            <a:endParaRPr lang="en-US" dirty="0"/>
          </a:p>
        </p:txBody>
      </p:sp>
      <p:sp>
        <p:nvSpPr>
          <p:cNvPr id="3" name="Segnaposto tes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97280" y="2958274"/>
            <a:ext cx="4639736" cy="291082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tes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15944" y="2958273"/>
            <a:ext cx="4639736" cy="291082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285EEB9B-9A76-4838-83B5-EFB83BC3FC95}" type="datetime1">
              <a:rPr lang="it-IT" smtClean="0"/>
              <a:t>10/12/2020</a:t>
            </a:fld>
            <a:endParaRPr lang="en-US"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a:t>
            </a:r>
            <a:endParaRPr lang="en-US"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788151-CB43-4FD7-A3FA-96D82E7273D6}" type="datetime1">
              <a:rPr lang="it-IT" smtClean="0"/>
              <a:t>10/12/2020</a:t>
            </a:fld>
            <a:endParaRPr lang="en-US"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984158B-E18A-4760-AF0B-F8E1F54F95E6}" type="datetime1">
              <a:rPr lang="it-IT" smtClean="0"/>
              <a:t>10/12/2020</a:t>
            </a:fld>
            <a:endParaRPr lang="en-US"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5458984" y="812799"/>
            <a:ext cx="5928344" cy="5294757"/>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 dirty="0"/>
              <a:t>Fare clic per modificare gli stili del testo dello schema</a:t>
            </a:r>
          </a:p>
        </p:txBody>
      </p:sp>
      <p:sp>
        <p:nvSpPr>
          <p:cNvPr id="5" name="Segnaposto data 4"/>
          <p:cNvSpPr>
            <a:spLocks noGrp="1"/>
          </p:cNvSpPr>
          <p:nvPr>
            <p:ph type="dt" sz="half" idx="10"/>
          </p:nvPr>
        </p:nvSpPr>
        <p:spPr>
          <a:xfrm>
            <a:off x="643464" y="6446520"/>
            <a:ext cx="3517568" cy="365125"/>
          </a:xfrm>
        </p:spPr>
        <p:txBody>
          <a:bodyPr rtlCol="0"/>
          <a:lstStyle>
            <a:lvl1pPr algn="l">
              <a:defRPr/>
            </a:lvl1pPr>
          </a:lstStyle>
          <a:p>
            <a:pPr rtl="0"/>
            <a:fld id="{4F4D0FD0-762A-4E00-B40D-E1022DE9149C}" type="datetime1">
              <a:rPr lang="it-IT" smtClean="0"/>
              <a:t>10/12/2020</a:t>
            </a:fld>
            <a:endParaRPr lang="en-US" dirty="0"/>
          </a:p>
        </p:txBody>
      </p:sp>
      <p:sp>
        <p:nvSpPr>
          <p:cNvPr id="6" name="Segnaposto piè di pa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egnaposto numero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defRPr sz="3000" b="0">
                <a:solidFill>
                  <a:srgbClr val="FFFFFF"/>
                </a:solidFill>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lvl1pPr>
              <a:defRPr/>
            </a:lvl1pPr>
          </a:lstStyle>
          <a:p>
            <a:pPr rtl="0"/>
            <a:fld id="{14666673-06EC-44D2-AEC3-E4C57BDDC5B7}" type="datetime1">
              <a:rPr lang="it-IT" smtClean="0"/>
              <a:t>10/12/2020</a:t>
            </a:fld>
            <a:endParaRPr lang="en-US" dirty="0"/>
          </a:p>
        </p:txBody>
      </p:sp>
      <p:sp>
        <p:nvSpPr>
          <p:cNvPr id="6" name="Segnaposto piè di pa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 dirty="0"/>
              <a:t>Fare clic per modificare lo stile del titolo dello schema</a:t>
            </a:r>
            <a:endParaRPr lang="en-US" dirty="0"/>
          </a:p>
        </p:txBody>
      </p:sp>
      <p:sp>
        <p:nvSpPr>
          <p:cNvPr id="3" name="Segnaposto tes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117DD88-DA0B-42BB-B7E2-325641850C3A}" type="datetime1">
              <a:rPr lang="it-IT" smtClean="0"/>
              <a:t>10/12/2020</a:t>
            </a:fld>
            <a:endParaRPr lang="en-US" dirty="0"/>
          </a:p>
        </p:txBody>
      </p:sp>
      <p:sp>
        <p:nvSpPr>
          <p:cNvPr id="5" name="Segnaposto piè di pa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egnaposto numero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ttore dirit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tango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 name="Sottotitolo 2">
            <a:extLst>
              <a:ext uri="{FF2B5EF4-FFF2-40B4-BE49-F238E27FC236}">
                <a16:creationId xmlns:a16="http://schemas.microsoft.com/office/drawing/2014/main" id="{A8E9CFF2-3777-4FF4-A759-8491175B0B7C}"/>
              </a:ext>
            </a:extLst>
          </p:cNvPr>
          <p:cNvSpPr>
            <a:spLocks noGrp="1"/>
          </p:cNvSpPr>
          <p:nvPr>
            <p:ph type="subTitle" idx="1"/>
          </p:nvPr>
        </p:nvSpPr>
        <p:spPr>
          <a:xfrm>
            <a:off x="6632596" y="4481268"/>
            <a:ext cx="6269347" cy="1021498"/>
          </a:xfrm>
        </p:spPr>
        <p:txBody>
          <a:bodyPr rtlCol="0">
            <a:normAutofit/>
          </a:bodyPr>
          <a:lstStyle/>
          <a:p>
            <a:pPr rtl="0"/>
            <a:r>
              <a:rPr lang="it" sz="2400" dirty="0">
                <a:solidFill>
                  <a:schemeClr val="tx1">
                    <a:lumMod val="85000"/>
                    <a:lumOff val="15000"/>
                  </a:schemeClr>
                </a:solidFill>
              </a:rPr>
              <a:t>Presentazione </a:t>
            </a:r>
            <a:r>
              <a:rPr lang="it" sz="2400" b="1" dirty="0">
                <a:solidFill>
                  <a:schemeClr val="tx1">
                    <a:lumMod val="85000"/>
                    <a:lumOff val="15000"/>
                  </a:schemeClr>
                </a:solidFill>
              </a:rPr>
              <a:t>rad</a:t>
            </a:r>
            <a:r>
              <a:rPr lang="it" sz="2400" dirty="0">
                <a:solidFill>
                  <a:schemeClr val="tx1">
                    <a:lumMod val="85000"/>
                    <a:lumOff val="15000"/>
                  </a:schemeClr>
                </a:solidFill>
              </a:rPr>
              <a:t> ed </a:t>
            </a:r>
            <a:r>
              <a:rPr lang="it" sz="2400" b="1" dirty="0">
                <a:solidFill>
                  <a:schemeClr val="tx1">
                    <a:lumMod val="85000"/>
                    <a:lumOff val="15000"/>
                  </a:schemeClr>
                </a:solidFill>
              </a:rPr>
              <a:t>sdd</a:t>
            </a:r>
          </a:p>
        </p:txBody>
      </p:sp>
      <p:cxnSp>
        <p:nvCxnSpPr>
          <p:cNvPr id="24" name="Connettore dirit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Immagine 7" descr="Immagine che contiene via, autobus, guidando, città&#10;&#10;Descrizione generata automaticamente">
            <a:extLst>
              <a:ext uri="{FF2B5EF4-FFF2-40B4-BE49-F238E27FC236}">
                <a16:creationId xmlns:a16="http://schemas.microsoft.com/office/drawing/2014/main" id="{075C76C3-E388-487A-9107-7F3AED39B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0" y="-1"/>
            <a:ext cx="4569143" cy="6858000"/>
          </a:xfrm>
          <a:prstGeom prst="rect">
            <a:avLst/>
          </a:prstGeom>
        </p:spPr>
      </p:pic>
      <p:pic>
        <p:nvPicPr>
          <p:cNvPr id="6" name="Immagine 5">
            <a:extLst>
              <a:ext uri="{FF2B5EF4-FFF2-40B4-BE49-F238E27FC236}">
                <a16:creationId xmlns:a16="http://schemas.microsoft.com/office/drawing/2014/main" id="{FBDD55CE-DAC1-4804-B292-469A194C2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5395" y="2119825"/>
            <a:ext cx="8012854" cy="1309174"/>
          </a:xfrm>
          <a:prstGeom prst="rect">
            <a:avLst/>
          </a:prstGeom>
        </p:spPr>
      </p:pic>
      <p:sp>
        <p:nvSpPr>
          <p:cNvPr id="2" name="CasellaDiTesto 1">
            <a:extLst>
              <a:ext uri="{FF2B5EF4-FFF2-40B4-BE49-F238E27FC236}">
                <a16:creationId xmlns:a16="http://schemas.microsoft.com/office/drawing/2014/main" id="{5B588907-3EF8-4335-8421-93A98D4A996A}"/>
              </a:ext>
            </a:extLst>
          </p:cNvPr>
          <p:cNvSpPr txBox="1"/>
          <p:nvPr/>
        </p:nvSpPr>
        <p:spPr>
          <a:xfrm>
            <a:off x="6407513" y="5502766"/>
            <a:ext cx="5559404" cy="1200329"/>
          </a:xfrm>
          <a:prstGeom prst="rect">
            <a:avLst/>
          </a:prstGeom>
          <a:noFill/>
        </p:spPr>
        <p:txBody>
          <a:bodyPr wrap="square" rtlCol="0">
            <a:spAutoFit/>
          </a:bodyPr>
          <a:lstStyle/>
          <a:p>
            <a:pPr algn="r"/>
            <a:r>
              <a:rPr lang="it-IT" b="1" dirty="0">
                <a:latin typeface="+mj-lt"/>
              </a:rPr>
              <a:t>Team NC08</a:t>
            </a:r>
          </a:p>
          <a:p>
            <a:pPr algn="r"/>
            <a:r>
              <a:rPr lang="it-IT" dirty="0">
                <a:latin typeface="+mj-lt"/>
              </a:rPr>
              <a:t>Federica Attianese</a:t>
            </a:r>
          </a:p>
          <a:p>
            <a:pPr algn="r"/>
            <a:r>
              <a:rPr lang="it-IT" dirty="0">
                <a:latin typeface="+mj-lt"/>
              </a:rPr>
              <a:t>Francesca Moschella</a:t>
            </a:r>
          </a:p>
          <a:p>
            <a:pPr algn="r"/>
            <a:r>
              <a:rPr lang="it-IT" dirty="0">
                <a:latin typeface="+mj-lt"/>
              </a:rPr>
              <a:t>Federica Pica</a:t>
            </a:r>
          </a:p>
        </p:txBody>
      </p:sp>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6"/>
                                        </p:tgtEl>
                                        <p:attrNameLst>
                                          <p:attrName>style.color</p:attrName>
                                        </p:attrNameLst>
                                      </p:cBhvr>
                                      <p:by>
                                        <p:hsl h="0" s="-12549" l="-25098"/>
                                      </p:by>
                                    </p:animClr>
                                    <p:animClr clrSpc="hsl" dir="cw">
                                      <p:cBhvr>
                                        <p:cTn id="7" dur="500" fill="hold"/>
                                        <p:tgtEl>
                                          <p:spTgt spid="6"/>
                                        </p:tgtEl>
                                        <p:attrNameLst>
                                          <p:attrName>fillcolor</p:attrName>
                                        </p:attrNameLst>
                                      </p:cBhvr>
                                      <p:by>
                                        <p:hsl h="0" s="-12549" l="-25098"/>
                                      </p:by>
                                    </p:animClr>
                                    <p:animClr clrSpc="hsl" dir="cw">
                                      <p:cBhvr>
                                        <p:cTn id="8" dur="500" fill="hold"/>
                                        <p:tgtEl>
                                          <p:spTgt spid="6"/>
                                        </p:tgtEl>
                                        <p:attrNameLst>
                                          <p:attrName>stroke.color</p:attrName>
                                        </p:attrNameLst>
                                      </p:cBhvr>
                                      <p:by>
                                        <p:hsl h="0" s="-12549" l="-25098"/>
                                      </p:by>
                                    </p:animClr>
                                    <p:set>
                                      <p:cBhvr>
                                        <p:cTn id="9" dur="500" fill="hold"/>
                                        <p:tgtEl>
                                          <p:spTgt spid="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0" presetClass="emph" presetSubtype="0" fill="hold" nodeType="clickEffect">
                                  <p:stCondLst>
                                    <p:cond delay="0"/>
                                  </p:stCondLst>
                                  <p:childTnLst>
                                    <p:animClr clrSpc="hsl" dir="cw">
                                      <p:cBhvr override="childStyle">
                                        <p:cTn id="13" dur="500" fill="hold"/>
                                        <p:tgtEl>
                                          <p:spTgt spid="8"/>
                                        </p:tgtEl>
                                        <p:attrNameLst>
                                          <p:attrName>style.color</p:attrName>
                                        </p:attrNameLst>
                                      </p:cBhvr>
                                      <p:by>
                                        <p:hsl h="0" s="12549" l="25098"/>
                                      </p:by>
                                    </p:animClr>
                                    <p:animClr clrSpc="hsl" dir="cw">
                                      <p:cBhvr>
                                        <p:cTn id="14" dur="500" fill="hold"/>
                                        <p:tgtEl>
                                          <p:spTgt spid="8"/>
                                        </p:tgtEl>
                                        <p:attrNameLst>
                                          <p:attrName>fillcolor</p:attrName>
                                        </p:attrNameLst>
                                      </p:cBhvr>
                                      <p:by>
                                        <p:hsl h="0" s="12549" l="25098"/>
                                      </p:by>
                                    </p:animClr>
                                    <p:animClr clrSpc="hsl" dir="cw">
                                      <p:cBhvr>
                                        <p:cTn id="15" dur="500" fill="hold"/>
                                        <p:tgtEl>
                                          <p:spTgt spid="8"/>
                                        </p:tgtEl>
                                        <p:attrNameLst>
                                          <p:attrName>stroke.color</p:attrName>
                                        </p:attrNameLst>
                                      </p:cBhvr>
                                      <p:by>
                                        <p:hsl h="0" s="12549" l="25098"/>
                                      </p:by>
                                    </p:animClr>
                                    <p:set>
                                      <p:cBhvr>
                                        <p:cTn id="16"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8B3FFF4-F696-4960-AA84-8E0B58A1CC26}"/>
              </a:ext>
            </a:extLst>
          </p:cNvPr>
          <p:cNvPicPr>
            <a:picLocks noChangeAspect="1"/>
          </p:cNvPicPr>
          <p:nvPr/>
        </p:nvPicPr>
        <p:blipFill>
          <a:blip r:embed="rId2"/>
          <a:stretch>
            <a:fillRect/>
          </a:stretch>
        </p:blipFill>
        <p:spPr>
          <a:xfrm>
            <a:off x="554002" y="907391"/>
            <a:ext cx="11083996" cy="2521609"/>
          </a:xfrm>
          <a:prstGeom prst="rect">
            <a:avLst/>
          </a:prstGeom>
          <a:noFill/>
        </p:spPr>
      </p:pic>
      <p:sp>
        <p:nvSpPr>
          <p:cNvPr id="8" name="Title 2">
            <a:extLst>
              <a:ext uri="{FF2B5EF4-FFF2-40B4-BE49-F238E27FC236}">
                <a16:creationId xmlns:a16="http://schemas.microsoft.com/office/drawing/2014/main" id="{D71E194F-3C41-4D11-91EF-F127B3C996EB}"/>
              </a:ext>
            </a:extLst>
          </p:cNvPr>
          <p:cNvSpPr>
            <a:spLocks noGrp="1"/>
          </p:cNvSpPr>
          <p:nvPr>
            <p:ph type="title"/>
          </p:nvPr>
        </p:nvSpPr>
        <p:spPr>
          <a:xfrm>
            <a:off x="1097279" y="5009427"/>
            <a:ext cx="10113645" cy="743682"/>
          </a:xfrm>
        </p:spPr>
        <p:txBody>
          <a:bodyPr/>
          <a:lstStyle/>
          <a:p>
            <a:r>
              <a:rPr lang="en-US" dirty="0"/>
              <a:t>Statechart</a:t>
            </a:r>
          </a:p>
        </p:txBody>
      </p:sp>
      <p:sp>
        <p:nvSpPr>
          <p:cNvPr id="10" name="Text Placeholder 3">
            <a:extLst>
              <a:ext uri="{FF2B5EF4-FFF2-40B4-BE49-F238E27FC236}">
                <a16:creationId xmlns:a16="http://schemas.microsoft.com/office/drawing/2014/main" id="{838F544B-62C3-4BD4-9C55-63A7D843DFF7}"/>
              </a:ext>
            </a:extLst>
          </p:cNvPr>
          <p:cNvSpPr>
            <a:spLocks noGrp="1"/>
          </p:cNvSpPr>
          <p:nvPr>
            <p:ph type="body" sz="half" idx="2"/>
          </p:nvPr>
        </p:nvSpPr>
        <p:spPr>
          <a:xfrm>
            <a:off x="1097660" y="5645809"/>
            <a:ext cx="10113264" cy="609600"/>
          </a:xfrm>
        </p:spPr>
        <p:txBody>
          <a:bodyPr/>
          <a:lstStyle/>
          <a:p>
            <a:r>
              <a:rPr lang="en-US" dirty="0">
                <a:latin typeface="Abadi" panose="020B0604020104020204" pitchFamily="34" charset="0"/>
              </a:rPr>
              <a:t>Inserimento di un mezzo</a:t>
            </a:r>
          </a:p>
        </p:txBody>
      </p:sp>
    </p:spTree>
    <p:extLst>
      <p:ext uri="{BB962C8B-B14F-4D97-AF65-F5344CB8AC3E}">
        <p14:creationId xmlns:p14="http://schemas.microsoft.com/office/powerpoint/2010/main" val="81746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EE6BC23-8A0D-43B9-9587-F546B63EF382}"/>
              </a:ext>
            </a:extLst>
          </p:cNvPr>
          <p:cNvSpPr>
            <a:spLocks noGrp="1"/>
          </p:cNvSpPr>
          <p:nvPr>
            <p:ph type="title" idx="4294967295"/>
          </p:nvPr>
        </p:nvSpPr>
        <p:spPr>
          <a:xfrm>
            <a:off x="293779" y="-461963"/>
            <a:ext cx="10058400" cy="1450976"/>
          </a:xfrm>
        </p:spPr>
        <p:txBody>
          <a:bodyPr/>
          <a:lstStyle/>
          <a:p>
            <a:r>
              <a:rPr lang="en-US" dirty="0"/>
              <a:t>Design Goal</a:t>
            </a:r>
          </a:p>
        </p:txBody>
      </p:sp>
      <p:sp>
        <p:nvSpPr>
          <p:cNvPr id="9" name="CasellaDiTesto 8">
            <a:extLst>
              <a:ext uri="{FF2B5EF4-FFF2-40B4-BE49-F238E27FC236}">
                <a16:creationId xmlns:a16="http://schemas.microsoft.com/office/drawing/2014/main" id="{D3A94850-349C-47F6-A8FB-36C38EB6D330}"/>
              </a:ext>
            </a:extLst>
          </p:cNvPr>
          <p:cNvSpPr txBox="1"/>
          <p:nvPr/>
        </p:nvSpPr>
        <p:spPr>
          <a:xfrm>
            <a:off x="1429264" y="4029219"/>
            <a:ext cx="2104768" cy="369332"/>
          </a:xfrm>
          <a:prstGeom prst="rect">
            <a:avLst/>
          </a:prstGeom>
          <a:noFill/>
        </p:spPr>
        <p:txBody>
          <a:bodyPr wrap="square" rtlCol="0">
            <a:spAutoFit/>
          </a:bodyPr>
          <a:lstStyle/>
          <a:p>
            <a:r>
              <a:rPr lang="it-IT" b="1" dirty="0">
                <a:latin typeface="Abadi" panose="020B0604020104020204" pitchFamily="34" charset="0"/>
              </a:rPr>
              <a:t>Fault </a:t>
            </a:r>
            <a:r>
              <a:rPr lang="it-IT" b="1" dirty="0" err="1">
                <a:latin typeface="Abadi" panose="020B0604020104020204" pitchFamily="34" charset="0"/>
              </a:rPr>
              <a:t>Tolerance</a:t>
            </a:r>
            <a:endParaRPr lang="it-IT" b="1" dirty="0">
              <a:latin typeface="Abadi" panose="020B0604020104020204" pitchFamily="34" charset="0"/>
            </a:endParaRPr>
          </a:p>
        </p:txBody>
      </p:sp>
      <p:sp>
        <p:nvSpPr>
          <p:cNvPr id="15" name="CasellaDiTesto 14">
            <a:extLst>
              <a:ext uri="{FF2B5EF4-FFF2-40B4-BE49-F238E27FC236}">
                <a16:creationId xmlns:a16="http://schemas.microsoft.com/office/drawing/2014/main" id="{C6710D29-5019-46C8-B538-8F52186107F9}"/>
              </a:ext>
            </a:extLst>
          </p:cNvPr>
          <p:cNvSpPr txBox="1"/>
          <p:nvPr/>
        </p:nvSpPr>
        <p:spPr>
          <a:xfrm>
            <a:off x="6899189" y="3472881"/>
            <a:ext cx="2104768" cy="369332"/>
          </a:xfrm>
          <a:prstGeom prst="rect">
            <a:avLst/>
          </a:prstGeom>
          <a:noFill/>
        </p:spPr>
        <p:txBody>
          <a:bodyPr wrap="square" rtlCol="0">
            <a:spAutoFit/>
          </a:bodyPr>
          <a:lstStyle/>
          <a:p>
            <a:r>
              <a:rPr lang="it-IT" dirty="0">
                <a:latin typeface="Abadi" panose="020B0604020104020204" pitchFamily="34" charset="0"/>
              </a:rPr>
              <a:t>Modificabilità</a:t>
            </a:r>
          </a:p>
        </p:txBody>
      </p:sp>
      <p:sp>
        <p:nvSpPr>
          <p:cNvPr id="17" name="CasellaDiTesto 16">
            <a:extLst>
              <a:ext uri="{FF2B5EF4-FFF2-40B4-BE49-F238E27FC236}">
                <a16:creationId xmlns:a16="http://schemas.microsoft.com/office/drawing/2014/main" id="{2ADA431F-DEEC-436E-998C-65654E34317D}"/>
              </a:ext>
            </a:extLst>
          </p:cNvPr>
          <p:cNvSpPr txBox="1"/>
          <p:nvPr/>
        </p:nvSpPr>
        <p:spPr>
          <a:xfrm>
            <a:off x="2481648" y="1996964"/>
            <a:ext cx="2104768" cy="400110"/>
          </a:xfrm>
          <a:prstGeom prst="rect">
            <a:avLst/>
          </a:prstGeom>
          <a:noFill/>
        </p:spPr>
        <p:txBody>
          <a:bodyPr wrap="square" rtlCol="0">
            <a:spAutoFit/>
          </a:bodyPr>
          <a:lstStyle/>
          <a:p>
            <a:r>
              <a:rPr lang="it-IT" sz="2000" b="1" dirty="0">
                <a:latin typeface="Abadi" panose="020B0604020104020204" pitchFamily="34" charset="0"/>
              </a:rPr>
              <a:t>Security</a:t>
            </a:r>
          </a:p>
        </p:txBody>
      </p:sp>
      <p:sp>
        <p:nvSpPr>
          <p:cNvPr id="19" name="CasellaDiTesto 18">
            <a:extLst>
              <a:ext uri="{FF2B5EF4-FFF2-40B4-BE49-F238E27FC236}">
                <a16:creationId xmlns:a16="http://schemas.microsoft.com/office/drawing/2014/main" id="{62A4089E-3B75-44C6-974E-9103F046E97C}"/>
              </a:ext>
            </a:extLst>
          </p:cNvPr>
          <p:cNvSpPr txBox="1"/>
          <p:nvPr/>
        </p:nvSpPr>
        <p:spPr>
          <a:xfrm>
            <a:off x="5617173" y="2150698"/>
            <a:ext cx="2104768" cy="400110"/>
          </a:xfrm>
          <a:prstGeom prst="rect">
            <a:avLst/>
          </a:prstGeom>
          <a:noFill/>
        </p:spPr>
        <p:txBody>
          <a:bodyPr wrap="square" rtlCol="0">
            <a:spAutoFit/>
          </a:bodyPr>
          <a:lstStyle/>
          <a:p>
            <a:r>
              <a:rPr lang="it-IT" sz="2000" b="1" dirty="0" err="1">
                <a:latin typeface="Abadi" panose="020B0604020104020204" pitchFamily="34" charset="0"/>
              </a:rPr>
              <a:t>Robustness</a:t>
            </a:r>
            <a:endParaRPr lang="it-IT" sz="2000" b="1" dirty="0">
              <a:latin typeface="Abadi" panose="020B0604020104020204" pitchFamily="34" charset="0"/>
            </a:endParaRPr>
          </a:p>
        </p:txBody>
      </p:sp>
      <p:sp>
        <p:nvSpPr>
          <p:cNvPr id="20" name="CasellaDiTesto 19">
            <a:extLst>
              <a:ext uri="{FF2B5EF4-FFF2-40B4-BE49-F238E27FC236}">
                <a16:creationId xmlns:a16="http://schemas.microsoft.com/office/drawing/2014/main" id="{34B58EBC-75B1-483C-8DD2-2D2333E717B9}"/>
              </a:ext>
            </a:extLst>
          </p:cNvPr>
          <p:cNvSpPr txBox="1"/>
          <p:nvPr/>
        </p:nvSpPr>
        <p:spPr>
          <a:xfrm>
            <a:off x="725959" y="4988934"/>
            <a:ext cx="2104768" cy="400110"/>
          </a:xfrm>
          <a:prstGeom prst="rect">
            <a:avLst/>
          </a:prstGeom>
          <a:noFill/>
        </p:spPr>
        <p:txBody>
          <a:bodyPr wrap="square" rtlCol="0">
            <a:spAutoFit/>
          </a:bodyPr>
          <a:lstStyle/>
          <a:p>
            <a:r>
              <a:rPr lang="it-IT" sz="2000" dirty="0">
                <a:solidFill>
                  <a:schemeClr val="tx2"/>
                </a:solidFill>
                <a:latin typeface="Abadi" panose="020B0604020104020204" pitchFamily="34" charset="0"/>
              </a:rPr>
              <a:t>Usabilità</a:t>
            </a:r>
          </a:p>
        </p:txBody>
      </p:sp>
      <p:sp>
        <p:nvSpPr>
          <p:cNvPr id="21" name="CasellaDiTesto 20">
            <a:extLst>
              <a:ext uri="{FF2B5EF4-FFF2-40B4-BE49-F238E27FC236}">
                <a16:creationId xmlns:a16="http://schemas.microsoft.com/office/drawing/2014/main" id="{88683E21-C8A3-40F5-A2FB-B009FC3C292E}"/>
              </a:ext>
            </a:extLst>
          </p:cNvPr>
          <p:cNvSpPr txBox="1"/>
          <p:nvPr/>
        </p:nvSpPr>
        <p:spPr>
          <a:xfrm>
            <a:off x="4479399" y="4346944"/>
            <a:ext cx="2104768" cy="369332"/>
          </a:xfrm>
          <a:prstGeom prst="rect">
            <a:avLst/>
          </a:prstGeom>
          <a:noFill/>
        </p:spPr>
        <p:txBody>
          <a:bodyPr wrap="square" rtlCol="0">
            <a:spAutoFit/>
          </a:bodyPr>
          <a:lstStyle/>
          <a:p>
            <a:r>
              <a:rPr lang="it-IT" dirty="0">
                <a:latin typeface="Abadi" panose="020B0604020104020204" pitchFamily="34" charset="0"/>
              </a:rPr>
              <a:t>Throughput</a:t>
            </a:r>
          </a:p>
        </p:txBody>
      </p:sp>
      <p:sp>
        <p:nvSpPr>
          <p:cNvPr id="22" name="CasellaDiTesto 21">
            <a:extLst>
              <a:ext uri="{FF2B5EF4-FFF2-40B4-BE49-F238E27FC236}">
                <a16:creationId xmlns:a16="http://schemas.microsoft.com/office/drawing/2014/main" id="{0C2A5199-0591-4D84-9DA8-7A582804F0A6}"/>
              </a:ext>
            </a:extLst>
          </p:cNvPr>
          <p:cNvSpPr txBox="1"/>
          <p:nvPr/>
        </p:nvSpPr>
        <p:spPr>
          <a:xfrm>
            <a:off x="2645374" y="5537043"/>
            <a:ext cx="2104768" cy="446276"/>
          </a:xfrm>
          <a:prstGeom prst="rect">
            <a:avLst/>
          </a:prstGeom>
          <a:noFill/>
        </p:spPr>
        <p:txBody>
          <a:bodyPr wrap="square" rtlCol="0">
            <a:spAutoFit/>
          </a:bodyPr>
          <a:lstStyle/>
          <a:p>
            <a:r>
              <a:rPr lang="it-IT" sz="2300" dirty="0">
                <a:solidFill>
                  <a:schemeClr val="tx2"/>
                </a:solidFill>
                <a:latin typeface="Abadi" panose="020B0604020104020204" pitchFamily="34" charset="0"/>
              </a:rPr>
              <a:t>Estensibilità</a:t>
            </a:r>
          </a:p>
        </p:txBody>
      </p:sp>
      <p:sp>
        <p:nvSpPr>
          <p:cNvPr id="23" name="CasellaDiTesto 22">
            <a:extLst>
              <a:ext uri="{FF2B5EF4-FFF2-40B4-BE49-F238E27FC236}">
                <a16:creationId xmlns:a16="http://schemas.microsoft.com/office/drawing/2014/main" id="{C97CDF41-6F10-4188-8374-F89CC7657548}"/>
              </a:ext>
            </a:extLst>
          </p:cNvPr>
          <p:cNvSpPr txBox="1"/>
          <p:nvPr/>
        </p:nvSpPr>
        <p:spPr>
          <a:xfrm>
            <a:off x="6166806" y="4965851"/>
            <a:ext cx="2274520" cy="446276"/>
          </a:xfrm>
          <a:prstGeom prst="rect">
            <a:avLst/>
          </a:prstGeom>
          <a:noFill/>
        </p:spPr>
        <p:txBody>
          <a:bodyPr wrap="square" rtlCol="0">
            <a:spAutoFit/>
          </a:bodyPr>
          <a:lstStyle/>
          <a:p>
            <a:r>
              <a:rPr lang="it-IT" sz="2300" dirty="0">
                <a:solidFill>
                  <a:schemeClr val="tx2"/>
                </a:solidFill>
                <a:latin typeface="Abadi" panose="020B0604020104020204" pitchFamily="34" charset="0"/>
              </a:rPr>
              <a:t>Costi di sviluppo</a:t>
            </a:r>
          </a:p>
        </p:txBody>
      </p:sp>
      <p:sp>
        <p:nvSpPr>
          <p:cNvPr id="24" name="CasellaDiTesto 23">
            <a:extLst>
              <a:ext uri="{FF2B5EF4-FFF2-40B4-BE49-F238E27FC236}">
                <a16:creationId xmlns:a16="http://schemas.microsoft.com/office/drawing/2014/main" id="{8C204091-6474-4E35-9277-2B207B62E646}"/>
              </a:ext>
            </a:extLst>
          </p:cNvPr>
          <p:cNvSpPr txBox="1"/>
          <p:nvPr/>
        </p:nvSpPr>
        <p:spPr>
          <a:xfrm>
            <a:off x="376880" y="2319139"/>
            <a:ext cx="2104768" cy="646331"/>
          </a:xfrm>
          <a:prstGeom prst="rect">
            <a:avLst/>
          </a:prstGeom>
          <a:noFill/>
        </p:spPr>
        <p:txBody>
          <a:bodyPr wrap="square" rtlCol="0">
            <a:spAutoFit/>
          </a:bodyPr>
          <a:lstStyle/>
          <a:p>
            <a:r>
              <a:rPr lang="it-IT" dirty="0">
                <a:latin typeface="Abadi" panose="020B0604020104020204" pitchFamily="34" charset="0"/>
              </a:rPr>
              <a:t>Costi di aggiornamento</a:t>
            </a:r>
          </a:p>
        </p:txBody>
      </p:sp>
      <p:sp>
        <p:nvSpPr>
          <p:cNvPr id="25" name="CasellaDiTesto 24">
            <a:extLst>
              <a:ext uri="{FF2B5EF4-FFF2-40B4-BE49-F238E27FC236}">
                <a16:creationId xmlns:a16="http://schemas.microsoft.com/office/drawing/2014/main" id="{AE7D1C25-2B8B-4B71-B04F-ED7B8E31BC88}"/>
              </a:ext>
            </a:extLst>
          </p:cNvPr>
          <p:cNvSpPr txBox="1"/>
          <p:nvPr/>
        </p:nvSpPr>
        <p:spPr>
          <a:xfrm>
            <a:off x="4794421" y="1144903"/>
            <a:ext cx="2104768" cy="369332"/>
          </a:xfrm>
          <a:prstGeom prst="rect">
            <a:avLst/>
          </a:prstGeom>
          <a:noFill/>
        </p:spPr>
        <p:txBody>
          <a:bodyPr wrap="square" rtlCol="0">
            <a:spAutoFit/>
          </a:bodyPr>
          <a:lstStyle/>
          <a:p>
            <a:r>
              <a:rPr lang="it-IT" dirty="0">
                <a:latin typeface="Abadi" panose="020B0604020104020204" pitchFamily="34" charset="0"/>
              </a:rPr>
              <a:t>Utilità</a:t>
            </a:r>
          </a:p>
        </p:txBody>
      </p:sp>
      <p:sp>
        <p:nvSpPr>
          <p:cNvPr id="26" name="CasellaDiTesto 25">
            <a:extLst>
              <a:ext uri="{FF2B5EF4-FFF2-40B4-BE49-F238E27FC236}">
                <a16:creationId xmlns:a16="http://schemas.microsoft.com/office/drawing/2014/main" id="{EA314C55-078A-42E3-8FD9-8F2F73C326EC}"/>
              </a:ext>
            </a:extLst>
          </p:cNvPr>
          <p:cNvSpPr txBox="1"/>
          <p:nvPr/>
        </p:nvSpPr>
        <p:spPr>
          <a:xfrm>
            <a:off x="3341625" y="3004915"/>
            <a:ext cx="2275548" cy="430887"/>
          </a:xfrm>
          <a:prstGeom prst="rect">
            <a:avLst/>
          </a:prstGeom>
          <a:noFill/>
        </p:spPr>
        <p:txBody>
          <a:bodyPr wrap="square" rtlCol="0">
            <a:spAutoFit/>
          </a:bodyPr>
          <a:lstStyle/>
          <a:p>
            <a:r>
              <a:rPr lang="it-IT" sz="2200" dirty="0">
                <a:solidFill>
                  <a:schemeClr val="tx2"/>
                </a:solidFill>
                <a:latin typeface="Abadi" panose="020B0604020104020204" pitchFamily="34" charset="0"/>
              </a:rPr>
              <a:t>Tempi di risposta</a:t>
            </a:r>
          </a:p>
        </p:txBody>
      </p:sp>
      <p:sp>
        <p:nvSpPr>
          <p:cNvPr id="27" name="CasellaDiTesto 26">
            <a:extLst>
              <a:ext uri="{FF2B5EF4-FFF2-40B4-BE49-F238E27FC236}">
                <a16:creationId xmlns:a16="http://schemas.microsoft.com/office/drawing/2014/main" id="{8F2B29E3-B77C-49A2-846E-1459FAF8D1DF}"/>
              </a:ext>
            </a:extLst>
          </p:cNvPr>
          <p:cNvSpPr txBox="1"/>
          <p:nvPr/>
        </p:nvSpPr>
        <p:spPr>
          <a:xfrm>
            <a:off x="9059755" y="1882277"/>
            <a:ext cx="2584849" cy="3231654"/>
          </a:xfrm>
          <a:prstGeom prst="rect">
            <a:avLst/>
          </a:prstGeom>
          <a:noFill/>
        </p:spPr>
        <p:txBody>
          <a:bodyPr wrap="square" rtlCol="0">
            <a:spAutoFit/>
          </a:bodyPr>
          <a:lstStyle/>
          <a:p>
            <a:pPr algn="ctr"/>
            <a:r>
              <a:rPr lang="it-IT" sz="3000" dirty="0">
                <a:latin typeface="Abadi" panose="020B0604020104020204" pitchFamily="34" charset="0"/>
              </a:rPr>
              <a:t>Design </a:t>
            </a:r>
            <a:r>
              <a:rPr lang="it-IT" sz="3000" dirty="0">
                <a:solidFill>
                  <a:schemeClr val="tx2"/>
                </a:solidFill>
                <a:latin typeface="Abadi" panose="020B0604020104020204" pitchFamily="34" charset="0"/>
              </a:rPr>
              <a:t>Goal</a:t>
            </a:r>
            <a:r>
              <a:rPr lang="it-IT" sz="3000" dirty="0">
                <a:latin typeface="Abadi" panose="020B0604020104020204" pitchFamily="34" charset="0"/>
              </a:rPr>
              <a:t> </a:t>
            </a:r>
            <a:r>
              <a:rPr lang="it-IT" sz="3000" b="1" dirty="0" err="1">
                <a:latin typeface="Abadi" panose="020B0604020104020204" pitchFamily="34" charset="0"/>
              </a:rPr>
              <a:t>Priority</a:t>
            </a:r>
            <a:endParaRPr lang="it-IT" sz="3000" b="1" dirty="0">
              <a:latin typeface="Abadi" panose="020B0604020104020204" pitchFamily="34" charset="0"/>
            </a:endParaRPr>
          </a:p>
          <a:p>
            <a:pPr algn="ctr"/>
            <a:r>
              <a:rPr lang="it-IT" sz="1800" dirty="0">
                <a:effectLst/>
                <a:latin typeface="Abadi" panose="020B0604020104020204" pitchFamily="34" charset="0"/>
                <a:ea typeface="Times New Roman" panose="02020603050405020304" pitchFamily="18" charset="0"/>
                <a:cs typeface="Calibri" panose="020F0502020204030204" pitchFamily="34" charset="0"/>
              </a:rPr>
              <a:t>Per il sistema sviluppato i criteri di </a:t>
            </a:r>
            <a:r>
              <a:rPr lang="it-IT" sz="1800" b="1" dirty="0" err="1">
                <a:effectLst/>
                <a:latin typeface="Abadi" panose="020B0604020104020204" pitchFamily="34" charset="0"/>
                <a:ea typeface="Times New Roman" panose="02020603050405020304" pitchFamily="18" charset="0"/>
                <a:cs typeface="Calibri" panose="020F0502020204030204" pitchFamily="34" charset="0"/>
              </a:rPr>
              <a:t>dependability</a:t>
            </a:r>
            <a:r>
              <a:rPr lang="it-IT" sz="1800" dirty="0">
                <a:effectLst/>
                <a:latin typeface="Abadi" panose="020B0604020104020204" pitchFamily="34" charset="0"/>
                <a:ea typeface="Times New Roman" panose="02020603050405020304" pitchFamily="18" charset="0"/>
                <a:cs typeface="Calibri" panose="020F0502020204030204" pitchFamily="34" charset="0"/>
              </a:rPr>
              <a:t> sono prioritari, a seguire sono ritenuti importati i criteri di </a:t>
            </a:r>
            <a:r>
              <a:rPr lang="it-IT" sz="1800" b="1" dirty="0">
                <a:effectLst/>
                <a:latin typeface="Abadi" panose="020B0604020104020204" pitchFamily="34" charset="0"/>
                <a:ea typeface="Times New Roman" panose="02020603050405020304" pitchFamily="18" charset="0"/>
                <a:cs typeface="Calibri" panose="020F0502020204030204" pitchFamily="34" charset="0"/>
              </a:rPr>
              <a:t>performance</a:t>
            </a:r>
            <a:r>
              <a:rPr lang="it-IT" sz="1800" dirty="0">
                <a:effectLst/>
                <a:latin typeface="Abadi" panose="020B0604020104020204" pitchFamily="34" charset="0"/>
                <a:ea typeface="Times New Roman" panose="02020603050405020304" pitchFamily="18" charset="0"/>
                <a:cs typeface="Calibri" panose="020F0502020204030204" pitchFamily="34" charset="0"/>
              </a:rPr>
              <a:t>, </a:t>
            </a:r>
            <a:r>
              <a:rPr lang="it-IT" sz="1800" b="1" dirty="0">
                <a:effectLst/>
                <a:latin typeface="Abadi" panose="020B0604020104020204" pitchFamily="34" charset="0"/>
                <a:ea typeface="Times New Roman" panose="02020603050405020304" pitchFamily="18" charset="0"/>
                <a:cs typeface="Calibri" panose="020F0502020204030204" pitchFamily="34" charset="0"/>
              </a:rPr>
              <a:t>cost</a:t>
            </a:r>
            <a:r>
              <a:rPr lang="it-IT" sz="1800" dirty="0">
                <a:effectLst/>
                <a:latin typeface="Abadi" panose="020B0604020104020204" pitchFamily="34" charset="0"/>
                <a:ea typeface="Times New Roman" panose="02020603050405020304" pitchFamily="18" charset="0"/>
                <a:cs typeface="Calibri" panose="020F0502020204030204" pitchFamily="34" charset="0"/>
              </a:rPr>
              <a:t>, </a:t>
            </a:r>
            <a:r>
              <a:rPr lang="it-IT" sz="1800" b="1" dirty="0" err="1">
                <a:effectLst/>
                <a:latin typeface="Abadi" panose="020B0604020104020204" pitchFamily="34" charset="0"/>
                <a:ea typeface="Times New Roman" panose="02020603050405020304" pitchFamily="18" charset="0"/>
                <a:cs typeface="Calibri" panose="020F0502020204030204" pitchFamily="34" charset="0"/>
              </a:rPr>
              <a:t>maintenance</a:t>
            </a:r>
            <a:r>
              <a:rPr lang="it-IT" sz="1800" dirty="0">
                <a:effectLst/>
                <a:latin typeface="Abadi" panose="020B0604020104020204" pitchFamily="34" charset="0"/>
                <a:ea typeface="Times New Roman" panose="02020603050405020304" pitchFamily="18" charset="0"/>
                <a:cs typeface="Calibri" panose="020F0502020204030204" pitchFamily="34" charset="0"/>
              </a:rPr>
              <a:t> e i criteri </a:t>
            </a:r>
            <a:r>
              <a:rPr lang="it-IT" sz="1800" b="1" dirty="0">
                <a:effectLst/>
                <a:latin typeface="Abadi" panose="020B0604020104020204" pitchFamily="34" charset="0"/>
                <a:ea typeface="Times New Roman" panose="02020603050405020304" pitchFamily="18" charset="0"/>
                <a:cs typeface="Calibri" panose="020F0502020204030204" pitchFamily="34" charset="0"/>
              </a:rPr>
              <a:t>end user</a:t>
            </a:r>
            <a:r>
              <a:rPr lang="it-IT" sz="1800" dirty="0">
                <a:effectLst/>
                <a:latin typeface="Abadi" panose="020B0604020104020204" pitchFamily="34" charset="0"/>
                <a:ea typeface="Times New Roman" panose="02020603050405020304" pitchFamily="18" charset="0"/>
                <a:cs typeface="Calibri" panose="020F0502020204030204" pitchFamily="34" charset="0"/>
              </a:rPr>
              <a:t>.</a:t>
            </a:r>
            <a:endParaRPr lang="it-IT" sz="1800" dirty="0">
              <a:effectLst/>
              <a:latin typeface="Abadi" panose="020B0604020104020204" pitchFamily="34" charset="0"/>
              <a:ea typeface="Times New Roman" panose="02020603050405020304" pitchFamily="18" charset="0"/>
            </a:endParaRPr>
          </a:p>
          <a:p>
            <a:endParaRPr lang="it-IT" dirty="0">
              <a:latin typeface="Abadi" panose="020B0604020104020204" pitchFamily="34" charset="0"/>
            </a:endParaRPr>
          </a:p>
        </p:txBody>
      </p:sp>
      <p:cxnSp>
        <p:nvCxnSpPr>
          <p:cNvPr id="13" name="Connettore diritto 12">
            <a:extLst>
              <a:ext uri="{FF2B5EF4-FFF2-40B4-BE49-F238E27FC236}">
                <a16:creationId xmlns:a16="http://schemas.microsoft.com/office/drawing/2014/main" id="{AF6FF343-A7E9-497D-9714-E078734AA834}"/>
              </a:ext>
            </a:extLst>
          </p:cNvPr>
          <p:cNvCxnSpPr/>
          <p:nvPr/>
        </p:nvCxnSpPr>
        <p:spPr>
          <a:xfrm>
            <a:off x="0" y="989013"/>
            <a:ext cx="31633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451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fade">
                                      <p:cBhvr>
                                        <p:cTn id="52" dur="500"/>
                                        <p:tgtEl>
                                          <p:spTgt spid="2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fade">
                                      <p:cBhvr>
                                        <p:cTn id="57" dur="500"/>
                                        <p:tgtEl>
                                          <p:spTgt spid="1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xEl>
                                              <p:pRg st="0" end="0"/>
                                            </p:txEl>
                                          </p:spTgt>
                                        </p:tgtEl>
                                        <p:attrNameLst>
                                          <p:attrName>style.visibility</p:attrName>
                                        </p:attrNameLst>
                                      </p:cBhvr>
                                      <p:to>
                                        <p:strVal val="visible"/>
                                      </p:to>
                                    </p:set>
                                    <p:animEffect transition="in" filter="fade">
                                      <p:cBhvr>
                                        <p:cTn id="62" dur="500"/>
                                        <p:tgtEl>
                                          <p:spTgt spid="2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
                                            <p:txEl>
                                              <p:pRg st="1" end="1"/>
                                            </p:txEl>
                                          </p:spTgt>
                                        </p:tgtEl>
                                        <p:attrNameLst>
                                          <p:attrName>style.visibility</p:attrName>
                                        </p:attrNameLst>
                                      </p:cBhvr>
                                      <p:to>
                                        <p:strVal val="visible"/>
                                      </p:to>
                                    </p:set>
                                    <p:animEffect transition="in" filter="fade">
                                      <p:cBhvr>
                                        <p:cTn id="67"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9" grpId="0"/>
      <p:bldP spid="20" grpId="0"/>
      <p:bldP spid="21" grpId="0"/>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1F8F48FB-CBF8-44A8-BADD-A30DC97253E2}"/>
              </a:ext>
            </a:extLst>
          </p:cNvPr>
          <p:cNvSpPr txBox="1"/>
          <p:nvPr/>
        </p:nvSpPr>
        <p:spPr>
          <a:xfrm>
            <a:off x="163728" y="66934"/>
            <a:ext cx="6098058" cy="661720"/>
          </a:xfrm>
          <a:prstGeom prst="rect">
            <a:avLst/>
          </a:prstGeom>
          <a:noFill/>
        </p:spPr>
        <p:txBody>
          <a:bodyPr wrap="square">
            <a:spAutoFit/>
          </a:bodyPr>
          <a:lstStyle/>
          <a:p>
            <a:r>
              <a:rPr lang="it-IT" sz="3700" dirty="0">
                <a:solidFill>
                  <a:schemeClr val="tx2"/>
                </a:solidFill>
                <a:effectLst/>
                <a:latin typeface="+mj-lt"/>
                <a:ea typeface="Calibri" panose="020F0502020204030204" pitchFamily="34" charset="0"/>
                <a:cs typeface="Calibri" panose="020F0502020204030204" pitchFamily="34" charset="0"/>
              </a:rPr>
              <a:t>Trade-</a:t>
            </a:r>
            <a:r>
              <a:rPr lang="it-IT" sz="3700" dirty="0" err="1">
                <a:solidFill>
                  <a:schemeClr val="tx2"/>
                </a:solidFill>
                <a:effectLst/>
                <a:latin typeface="+mj-lt"/>
                <a:ea typeface="Calibri" panose="020F0502020204030204" pitchFamily="34" charset="0"/>
                <a:cs typeface="Calibri" panose="020F0502020204030204" pitchFamily="34" charset="0"/>
              </a:rPr>
              <a:t>offs</a:t>
            </a:r>
            <a:endParaRPr lang="it-IT" sz="3700" dirty="0">
              <a:solidFill>
                <a:schemeClr val="tx2"/>
              </a:solidFill>
              <a:latin typeface="+mj-lt"/>
            </a:endParaRPr>
          </a:p>
        </p:txBody>
      </p:sp>
      <p:cxnSp>
        <p:nvCxnSpPr>
          <p:cNvPr id="8" name="Connettore diritto 7">
            <a:extLst>
              <a:ext uri="{FF2B5EF4-FFF2-40B4-BE49-F238E27FC236}">
                <a16:creationId xmlns:a16="http://schemas.microsoft.com/office/drawing/2014/main" id="{DEB0581A-34F7-46BD-9790-690766CCF5EF}"/>
              </a:ext>
            </a:extLst>
          </p:cNvPr>
          <p:cNvCxnSpPr/>
          <p:nvPr/>
        </p:nvCxnSpPr>
        <p:spPr>
          <a:xfrm>
            <a:off x="0" y="772100"/>
            <a:ext cx="3212757" cy="0"/>
          </a:xfrm>
          <a:prstGeom prst="line">
            <a:avLst/>
          </a:prstGeom>
        </p:spPr>
        <p:style>
          <a:lnRef idx="1">
            <a:schemeClr val="dk1"/>
          </a:lnRef>
          <a:fillRef idx="0">
            <a:schemeClr val="dk1"/>
          </a:fillRef>
          <a:effectRef idx="0">
            <a:schemeClr val="dk1"/>
          </a:effectRef>
          <a:fontRef idx="minor">
            <a:schemeClr val="tx1"/>
          </a:fontRef>
        </p:style>
      </p:cxnSp>
      <p:sp>
        <p:nvSpPr>
          <p:cNvPr id="12" name="CasellaDiTesto 11">
            <a:extLst>
              <a:ext uri="{FF2B5EF4-FFF2-40B4-BE49-F238E27FC236}">
                <a16:creationId xmlns:a16="http://schemas.microsoft.com/office/drawing/2014/main" id="{4D849511-9826-4FD1-9149-A01E8F2ACA81}"/>
              </a:ext>
            </a:extLst>
          </p:cNvPr>
          <p:cNvSpPr txBox="1"/>
          <p:nvPr/>
        </p:nvSpPr>
        <p:spPr>
          <a:xfrm>
            <a:off x="2916195" y="1348444"/>
            <a:ext cx="6629398" cy="1138773"/>
          </a:xfrm>
          <a:prstGeom prst="rect">
            <a:avLst/>
          </a:prstGeom>
          <a:noFill/>
        </p:spPr>
        <p:txBody>
          <a:bodyPr wrap="square">
            <a:spAutoFit/>
          </a:bodyPr>
          <a:lstStyle/>
          <a:p>
            <a:pPr marL="449580" algn="ctr"/>
            <a:r>
              <a:rPr lang="it-IT" sz="1700" dirty="0">
                <a:effectLst/>
                <a:latin typeface="Abadi" panose="020B0604020104020204" pitchFamily="34" charset="0"/>
                <a:ea typeface="Calibri" panose="020F0502020204030204" pitchFamily="34" charset="0"/>
                <a:cs typeface="Calibri" panose="020F0502020204030204" pitchFamily="34" charset="0"/>
              </a:rPr>
              <a:t>Il sistema mira ad essere user-</a:t>
            </a:r>
            <a:r>
              <a:rPr lang="it-IT" sz="1700" dirty="0" err="1">
                <a:effectLst/>
                <a:latin typeface="Abadi" panose="020B0604020104020204" pitchFamily="34" charset="0"/>
                <a:ea typeface="Calibri" panose="020F0502020204030204" pitchFamily="34" charset="0"/>
                <a:cs typeface="Calibri" panose="020F0502020204030204" pitchFamily="34" charset="0"/>
              </a:rPr>
              <a:t>friendly</a:t>
            </a:r>
            <a:r>
              <a:rPr lang="it-IT" sz="1700" dirty="0">
                <a:latin typeface="Abadi" panose="020B0604020104020204" pitchFamily="34" charset="0"/>
                <a:ea typeface="Calibri" panose="020F0502020204030204" pitchFamily="34" charset="0"/>
                <a:cs typeface="Calibri" panose="020F0502020204030204" pitchFamily="34" charset="0"/>
              </a:rPr>
              <a:t>, </a:t>
            </a:r>
            <a:r>
              <a:rPr lang="it-IT" sz="1700" dirty="0">
                <a:effectLst/>
                <a:latin typeface="Abadi" panose="020B0604020104020204" pitchFamily="34" charset="0"/>
                <a:ea typeface="Calibri" panose="020F0502020204030204" pitchFamily="34" charset="0"/>
                <a:cs typeface="Calibri" panose="020F0502020204030204" pitchFamily="34" charset="0"/>
              </a:rPr>
              <a:t>consentendo una navigazione agevole ed il facile utilizzo di tutte le funzionalità offerte anche senza dover consultare la documentazione.</a:t>
            </a:r>
          </a:p>
          <a:p>
            <a:pPr marL="449580" algn="ctr"/>
            <a:endParaRPr lang="it-IT" sz="1700" dirty="0">
              <a:latin typeface="Abadi" panose="020B0604020104020204" pitchFamily="34" charset="0"/>
            </a:endParaRPr>
          </a:p>
        </p:txBody>
      </p:sp>
      <p:sp>
        <p:nvSpPr>
          <p:cNvPr id="14" name="CasellaDiTesto 13">
            <a:extLst>
              <a:ext uri="{FF2B5EF4-FFF2-40B4-BE49-F238E27FC236}">
                <a16:creationId xmlns:a16="http://schemas.microsoft.com/office/drawing/2014/main" id="{E81725A8-D478-4C04-AB1D-5A4DD6263021}"/>
              </a:ext>
            </a:extLst>
          </p:cNvPr>
          <p:cNvSpPr txBox="1"/>
          <p:nvPr/>
        </p:nvSpPr>
        <p:spPr>
          <a:xfrm>
            <a:off x="3873841" y="925803"/>
            <a:ext cx="6116594" cy="492443"/>
          </a:xfrm>
          <a:prstGeom prst="rect">
            <a:avLst/>
          </a:prstGeom>
          <a:noFill/>
        </p:spPr>
        <p:txBody>
          <a:bodyPr wrap="square">
            <a:spAutoFit/>
          </a:bodyPr>
          <a:lstStyle/>
          <a:p>
            <a:pPr marL="449580"/>
            <a:r>
              <a:rPr lang="it-IT" sz="2600" dirty="0">
                <a:solidFill>
                  <a:schemeClr val="tx2"/>
                </a:solidFill>
                <a:effectLst/>
                <a:latin typeface="Abadi" panose="020B0604020104020204" pitchFamily="34" charset="0"/>
                <a:ea typeface="Times New Roman" panose="02020603050405020304" pitchFamily="18" charset="0"/>
                <a:cs typeface="Calibri" panose="020F0502020204030204" pitchFamily="34" charset="0"/>
              </a:rPr>
              <a:t>Funzionalità </a:t>
            </a:r>
            <a:r>
              <a:rPr lang="it-IT" sz="2600" dirty="0">
                <a:effectLst/>
                <a:latin typeface="Abadi" panose="020B0604020104020204" pitchFamily="34" charset="0"/>
                <a:ea typeface="Times New Roman" panose="02020603050405020304" pitchFamily="18" charset="0"/>
                <a:cs typeface="Calibri" panose="020F0502020204030204" pitchFamily="34" charset="0"/>
              </a:rPr>
              <a:t>vs</a:t>
            </a:r>
            <a:r>
              <a:rPr lang="it-IT" sz="2600" dirty="0">
                <a:solidFill>
                  <a:schemeClr val="tx2"/>
                </a:solidFill>
                <a:effectLst/>
                <a:latin typeface="Abadi" panose="020B0604020104020204" pitchFamily="34" charset="0"/>
                <a:ea typeface="Times New Roman" panose="02020603050405020304" pitchFamily="18" charset="0"/>
                <a:cs typeface="Calibri" panose="020F0502020204030204" pitchFamily="34" charset="0"/>
              </a:rPr>
              <a:t>. </a:t>
            </a:r>
            <a:r>
              <a:rPr lang="it-IT" sz="2600" b="1" dirty="0">
                <a:solidFill>
                  <a:schemeClr val="tx2"/>
                </a:solidFill>
                <a:effectLst/>
                <a:latin typeface="Abadi" panose="020B0604020104020204" pitchFamily="34" charset="0"/>
                <a:ea typeface="Times New Roman" panose="02020603050405020304" pitchFamily="18" charset="0"/>
                <a:cs typeface="Calibri" panose="020F0502020204030204" pitchFamily="34" charset="0"/>
              </a:rPr>
              <a:t>Usabilità</a:t>
            </a:r>
            <a:endParaRPr lang="it-IT" sz="2600" b="1" dirty="0">
              <a:solidFill>
                <a:schemeClr val="tx2"/>
              </a:solidFill>
              <a:effectLst/>
              <a:latin typeface="Abadi" panose="020B0604020104020204" pitchFamily="34" charset="0"/>
              <a:ea typeface="Times New Roman" panose="02020603050405020304" pitchFamily="18" charset="0"/>
            </a:endParaRPr>
          </a:p>
        </p:txBody>
      </p:sp>
      <p:sp>
        <p:nvSpPr>
          <p:cNvPr id="18" name="CasellaDiTesto 17">
            <a:extLst>
              <a:ext uri="{FF2B5EF4-FFF2-40B4-BE49-F238E27FC236}">
                <a16:creationId xmlns:a16="http://schemas.microsoft.com/office/drawing/2014/main" id="{FADC226F-C50D-4B03-92A7-6619ABABE344}"/>
              </a:ext>
            </a:extLst>
          </p:cNvPr>
          <p:cNvSpPr txBox="1"/>
          <p:nvPr/>
        </p:nvSpPr>
        <p:spPr>
          <a:xfrm>
            <a:off x="2685534" y="2693163"/>
            <a:ext cx="6860059" cy="877163"/>
          </a:xfrm>
          <a:prstGeom prst="rect">
            <a:avLst/>
          </a:prstGeom>
          <a:noFill/>
        </p:spPr>
        <p:txBody>
          <a:bodyPr wrap="square">
            <a:spAutoFit/>
          </a:bodyPr>
          <a:lstStyle/>
          <a:p>
            <a:pPr marL="449580" algn="ctr"/>
            <a:r>
              <a:rPr lang="it-IT" sz="1700" dirty="0">
                <a:latin typeface="Abadi" panose="020B0604020104020204" pitchFamily="34" charset="0"/>
                <a:cs typeface="Calibri" panose="020F0502020204030204" pitchFamily="34" charset="0"/>
              </a:rPr>
              <a:t>Il raggiungimento della realizzazione della completezza e totalità delle funzionalità offerte dal sistema prevale su eventuali tempistiche stringenti.</a:t>
            </a:r>
          </a:p>
        </p:txBody>
      </p:sp>
      <p:sp>
        <p:nvSpPr>
          <p:cNvPr id="20" name="CasellaDiTesto 19">
            <a:extLst>
              <a:ext uri="{FF2B5EF4-FFF2-40B4-BE49-F238E27FC236}">
                <a16:creationId xmlns:a16="http://schemas.microsoft.com/office/drawing/2014/main" id="{5C25A819-82AF-4B18-A429-180B6E48B3A4}"/>
              </a:ext>
            </a:extLst>
          </p:cNvPr>
          <p:cNvSpPr txBox="1"/>
          <p:nvPr/>
        </p:nvSpPr>
        <p:spPr>
          <a:xfrm>
            <a:off x="3428999" y="2214768"/>
            <a:ext cx="6116594" cy="492443"/>
          </a:xfrm>
          <a:prstGeom prst="rect">
            <a:avLst/>
          </a:prstGeom>
          <a:noFill/>
        </p:spPr>
        <p:txBody>
          <a:bodyPr wrap="square">
            <a:spAutoFit/>
          </a:bodyPr>
          <a:lstStyle/>
          <a:p>
            <a:pPr marL="449580"/>
            <a:r>
              <a:rPr lang="it-IT" sz="2600" dirty="0">
                <a:solidFill>
                  <a:schemeClr val="tx2"/>
                </a:solidFill>
                <a:latin typeface="Abadi" panose="020B0604020104020204" pitchFamily="34" charset="0"/>
                <a:cs typeface="Calibri" panose="020F0502020204030204" pitchFamily="34" charset="0"/>
              </a:rPr>
              <a:t>Tempo di rilascio </a:t>
            </a:r>
            <a:r>
              <a:rPr lang="it-IT" sz="2600" dirty="0">
                <a:latin typeface="Abadi" panose="020B0604020104020204" pitchFamily="34" charset="0"/>
                <a:cs typeface="Calibri" panose="020F0502020204030204" pitchFamily="34" charset="0"/>
              </a:rPr>
              <a:t>vs</a:t>
            </a:r>
            <a:r>
              <a:rPr lang="it-IT" sz="2600" dirty="0">
                <a:solidFill>
                  <a:schemeClr val="tx2"/>
                </a:solidFill>
                <a:latin typeface="Abadi" panose="020B0604020104020204" pitchFamily="34" charset="0"/>
                <a:cs typeface="Calibri" panose="020F0502020204030204" pitchFamily="34" charset="0"/>
              </a:rPr>
              <a:t> </a:t>
            </a:r>
            <a:r>
              <a:rPr lang="it-IT" sz="2600" b="1" dirty="0">
                <a:solidFill>
                  <a:schemeClr val="tx2"/>
                </a:solidFill>
                <a:latin typeface="Abadi" panose="020B0604020104020204" pitchFamily="34" charset="0"/>
                <a:cs typeface="Calibri" panose="020F0502020204030204" pitchFamily="34" charset="0"/>
              </a:rPr>
              <a:t>Funzionalità</a:t>
            </a:r>
          </a:p>
        </p:txBody>
      </p:sp>
      <p:sp>
        <p:nvSpPr>
          <p:cNvPr id="22" name="CasellaDiTesto 21">
            <a:extLst>
              <a:ext uri="{FF2B5EF4-FFF2-40B4-BE49-F238E27FC236}">
                <a16:creationId xmlns:a16="http://schemas.microsoft.com/office/drawing/2014/main" id="{35F013C1-3735-4AA6-B996-21E27920D0CC}"/>
              </a:ext>
            </a:extLst>
          </p:cNvPr>
          <p:cNvSpPr txBox="1"/>
          <p:nvPr/>
        </p:nvSpPr>
        <p:spPr>
          <a:xfrm>
            <a:off x="2568146" y="3984601"/>
            <a:ext cx="6860058" cy="877163"/>
          </a:xfrm>
          <a:prstGeom prst="rect">
            <a:avLst/>
          </a:prstGeom>
          <a:noFill/>
        </p:spPr>
        <p:txBody>
          <a:bodyPr wrap="square">
            <a:spAutoFit/>
          </a:bodyPr>
          <a:lstStyle/>
          <a:p>
            <a:pPr marL="449580" algn="ctr"/>
            <a:r>
              <a:rPr lang="it-IT" sz="1700" dirty="0">
                <a:latin typeface="Abadi" panose="020B0604020104020204" pitchFamily="34" charset="0"/>
                <a:cs typeface="Calibri" panose="020F0502020204030204" pitchFamily="34" charset="0"/>
              </a:rPr>
              <a:t>La garanzia del rispetto del budget prefissato per la realizzazione del sistema prevale sull’integrazione di prestazioni superflue o non particolarmente necessarie.</a:t>
            </a:r>
          </a:p>
        </p:txBody>
      </p:sp>
      <p:sp>
        <p:nvSpPr>
          <p:cNvPr id="24" name="CasellaDiTesto 23">
            <a:extLst>
              <a:ext uri="{FF2B5EF4-FFF2-40B4-BE49-F238E27FC236}">
                <a16:creationId xmlns:a16="http://schemas.microsoft.com/office/drawing/2014/main" id="{C36914C7-5BAD-4614-A738-8F198FDD9E79}"/>
              </a:ext>
            </a:extLst>
          </p:cNvPr>
          <p:cNvSpPr txBox="1"/>
          <p:nvPr/>
        </p:nvSpPr>
        <p:spPr>
          <a:xfrm>
            <a:off x="4380469" y="3546020"/>
            <a:ext cx="6116594" cy="492443"/>
          </a:xfrm>
          <a:prstGeom prst="rect">
            <a:avLst/>
          </a:prstGeom>
          <a:noFill/>
        </p:spPr>
        <p:txBody>
          <a:bodyPr wrap="square">
            <a:spAutoFit/>
          </a:bodyPr>
          <a:lstStyle/>
          <a:p>
            <a:pPr marL="449580"/>
            <a:r>
              <a:rPr lang="it-IT" sz="2600" dirty="0">
                <a:solidFill>
                  <a:schemeClr val="tx2"/>
                </a:solidFill>
                <a:latin typeface="Abadi" panose="020B0604020104020204" pitchFamily="34" charset="0"/>
                <a:cs typeface="Calibri" panose="020F0502020204030204" pitchFamily="34" charset="0"/>
              </a:rPr>
              <a:t>Prestazioni </a:t>
            </a:r>
            <a:r>
              <a:rPr lang="it-IT" sz="2600" dirty="0">
                <a:latin typeface="Abadi" panose="020B0604020104020204" pitchFamily="34" charset="0"/>
                <a:cs typeface="Calibri" panose="020F0502020204030204" pitchFamily="34" charset="0"/>
              </a:rPr>
              <a:t>vs</a:t>
            </a:r>
            <a:r>
              <a:rPr lang="it-IT" sz="2600" dirty="0">
                <a:solidFill>
                  <a:schemeClr val="tx2"/>
                </a:solidFill>
                <a:latin typeface="Abadi" panose="020B0604020104020204" pitchFamily="34" charset="0"/>
                <a:cs typeface="Calibri" panose="020F0502020204030204" pitchFamily="34" charset="0"/>
              </a:rPr>
              <a:t> </a:t>
            </a:r>
            <a:r>
              <a:rPr lang="it-IT" sz="2600" b="1" dirty="0">
                <a:solidFill>
                  <a:schemeClr val="tx2"/>
                </a:solidFill>
                <a:latin typeface="Abadi" panose="020B0604020104020204" pitchFamily="34" charset="0"/>
                <a:cs typeface="Calibri" panose="020F0502020204030204" pitchFamily="34" charset="0"/>
              </a:rPr>
              <a:t>Costi</a:t>
            </a:r>
          </a:p>
        </p:txBody>
      </p:sp>
      <p:sp>
        <p:nvSpPr>
          <p:cNvPr id="26" name="CasellaDiTesto 25">
            <a:extLst>
              <a:ext uri="{FF2B5EF4-FFF2-40B4-BE49-F238E27FC236}">
                <a16:creationId xmlns:a16="http://schemas.microsoft.com/office/drawing/2014/main" id="{6F401C5D-1AFD-4EC8-BF5F-5FD7CB784166}"/>
              </a:ext>
            </a:extLst>
          </p:cNvPr>
          <p:cNvSpPr txBox="1"/>
          <p:nvPr/>
        </p:nvSpPr>
        <p:spPr>
          <a:xfrm>
            <a:off x="2685535" y="5208737"/>
            <a:ext cx="6860058" cy="877163"/>
          </a:xfrm>
          <a:prstGeom prst="rect">
            <a:avLst/>
          </a:prstGeom>
          <a:noFill/>
        </p:spPr>
        <p:txBody>
          <a:bodyPr wrap="square">
            <a:spAutoFit/>
          </a:bodyPr>
          <a:lstStyle/>
          <a:p>
            <a:pPr marL="449580" algn="ctr"/>
            <a:r>
              <a:rPr lang="it-IT" sz="1700" dirty="0">
                <a:latin typeface="Abadi" panose="020B0604020104020204" pitchFamily="34" charset="0"/>
                <a:cs typeface="Calibri" panose="020F0502020204030204" pitchFamily="34" charset="0"/>
              </a:rPr>
              <a:t>La garanzia del sicuro trattamento dei dati sensibili rappresenta la parte del sistema per cui non si risparmierà e su cui non si cercheranno soluzioni più convenienti a discapito dell’affidabilità.</a:t>
            </a:r>
          </a:p>
        </p:txBody>
      </p:sp>
      <p:sp>
        <p:nvSpPr>
          <p:cNvPr id="28" name="CasellaDiTesto 27">
            <a:extLst>
              <a:ext uri="{FF2B5EF4-FFF2-40B4-BE49-F238E27FC236}">
                <a16:creationId xmlns:a16="http://schemas.microsoft.com/office/drawing/2014/main" id="{2154DC22-65F4-4572-AE17-D16E3B46690C}"/>
              </a:ext>
            </a:extLst>
          </p:cNvPr>
          <p:cNvSpPr txBox="1"/>
          <p:nvPr/>
        </p:nvSpPr>
        <p:spPr>
          <a:xfrm>
            <a:off x="4380469" y="4783596"/>
            <a:ext cx="6697362" cy="492443"/>
          </a:xfrm>
          <a:prstGeom prst="rect">
            <a:avLst/>
          </a:prstGeom>
          <a:noFill/>
        </p:spPr>
        <p:txBody>
          <a:bodyPr wrap="square">
            <a:spAutoFit/>
          </a:bodyPr>
          <a:lstStyle/>
          <a:p>
            <a:pPr marL="449580"/>
            <a:r>
              <a:rPr lang="it-IT" sz="2600" dirty="0">
                <a:solidFill>
                  <a:schemeClr val="tx2"/>
                </a:solidFill>
                <a:latin typeface="Abadi" panose="020B0604020104020204" pitchFamily="34" charset="0"/>
                <a:cs typeface="Calibri" panose="020F0502020204030204" pitchFamily="34" charset="0"/>
              </a:rPr>
              <a:t>Costi </a:t>
            </a:r>
            <a:r>
              <a:rPr lang="it-IT" sz="2600" dirty="0">
                <a:latin typeface="Abadi" panose="020B0604020104020204" pitchFamily="34" charset="0"/>
                <a:cs typeface="Calibri" panose="020F0502020204030204" pitchFamily="34" charset="0"/>
              </a:rPr>
              <a:t>vs</a:t>
            </a:r>
            <a:r>
              <a:rPr lang="it-IT" sz="2600" dirty="0">
                <a:solidFill>
                  <a:schemeClr val="tx2"/>
                </a:solidFill>
                <a:latin typeface="Abadi" panose="020B0604020104020204" pitchFamily="34" charset="0"/>
                <a:cs typeface="Calibri" panose="020F0502020204030204" pitchFamily="34" charset="0"/>
              </a:rPr>
              <a:t> </a:t>
            </a:r>
            <a:r>
              <a:rPr lang="it-IT" sz="2600" b="1" dirty="0">
                <a:solidFill>
                  <a:schemeClr val="tx2"/>
                </a:solidFill>
                <a:latin typeface="Abadi" panose="020B0604020104020204" pitchFamily="34" charset="0"/>
                <a:cs typeface="Calibri" panose="020F0502020204030204" pitchFamily="34" charset="0"/>
              </a:rPr>
              <a:t>Affidabilità</a:t>
            </a:r>
          </a:p>
        </p:txBody>
      </p:sp>
    </p:spTree>
    <p:extLst>
      <p:ext uri="{BB962C8B-B14F-4D97-AF65-F5344CB8AC3E}">
        <p14:creationId xmlns:p14="http://schemas.microsoft.com/office/powerpoint/2010/main" val="34724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fade">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Effect transition="in" filter="fade">
                                      <p:cBhvr>
                                        <p:cTn id="27" dur="500"/>
                                        <p:tgtEl>
                                          <p:spTgt spid="2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fade">
                                      <p:cBhvr>
                                        <p:cTn id="32" dur="500"/>
                                        <p:tgtEl>
                                          <p:spTgt spid="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
                                            <p:txEl>
                                              <p:pRg st="0" end="0"/>
                                            </p:txEl>
                                          </p:spTgt>
                                        </p:tgtEl>
                                        <p:attrNameLst>
                                          <p:attrName>style.visibility</p:attrName>
                                        </p:attrNameLst>
                                      </p:cBhvr>
                                      <p:to>
                                        <p:strVal val="visible"/>
                                      </p:to>
                                    </p:set>
                                    <p:animEffect transition="in" filter="fade">
                                      <p:cBhvr>
                                        <p:cTn id="37" dur="500"/>
                                        <p:tgtEl>
                                          <p:spTgt spid="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fade">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681170F-23FD-4A0A-AE23-29FB5CF2DE5C}"/>
              </a:ext>
            </a:extLst>
          </p:cNvPr>
          <p:cNvSpPr>
            <a:spLocks noGrp="1"/>
          </p:cNvSpPr>
          <p:nvPr>
            <p:ph type="title"/>
          </p:nvPr>
        </p:nvSpPr>
        <p:spPr>
          <a:xfrm>
            <a:off x="125561" y="-46584"/>
            <a:ext cx="4208941" cy="560817"/>
          </a:xfrm>
        </p:spPr>
        <p:txBody>
          <a:bodyPr>
            <a:normAutofit/>
          </a:bodyPr>
          <a:lstStyle/>
          <a:p>
            <a:r>
              <a:rPr lang="en-US" sz="2700" dirty="0">
                <a:solidFill>
                  <a:schemeClr val="bg1"/>
                </a:solidFill>
              </a:rPr>
              <a:t>Subsystem Services</a:t>
            </a:r>
          </a:p>
        </p:txBody>
      </p:sp>
      <p:pic>
        <p:nvPicPr>
          <p:cNvPr id="3" name="Immagine 2">
            <a:extLst>
              <a:ext uri="{FF2B5EF4-FFF2-40B4-BE49-F238E27FC236}">
                <a16:creationId xmlns:a16="http://schemas.microsoft.com/office/drawing/2014/main" id="{0C58966F-B2E2-44C4-A1B3-33FAC70CD4CE}"/>
              </a:ext>
            </a:extLst>
          </p:cNvPr>
          <p:cNvPicPr>
            <a:picLocks noChangeAspect="1"/>
          </p:cNvPicPr>
          <p:nvPr/>
        </p:nvPicPr>
        <p:blipFill>
          <a:blip r:embed="rId2"/>
          <a:stretch>
            <a:fillRect/>
          </a:stretch>
        </p:blipFill>
        <p:spPr>
          <a:xfrm>
            <a:off x="5066270" y="607997"/>
            <a:ext cx="6618188" cy="5642005"/>
          </a:xfrm>
          <a:prstGeom prst="rect">
            <a:avLst/>
          </a:prstGeom>
          <a:noFill/>
        </p:spPr>
      </p:pic>
      <p:graphicFrame>
        <p:nvGraphicFramePr>
          <p:cNvPr id="4" name="Tabella 3">
            <a:extLst>
              <a:ext uri="{FF2B5EF4-FFF2-40B4-BE49-F238E27FC236}">
                <a16:creationId xmlns:a16="http://schemas.microsoft.com/office/drawing/2014/main" id="{929EFE2B-7E76-4707-BF96-2FB16FAE1C61}"/>
              </a:ext>
            </a:extLst>
          </p:cNvPr>
          <p:cNvGraphicFramePr>
            <a:graphicFrameLocks noGrp="1"/>
          </p:cNvGraphicFramePr>
          <p:nvPr>
            <p:extLst>
              <p:ext uri="{D42A27DB-BD31-4B8C-83A1-F6EECF244321}">
                <p14:modId xmlns:p14="http://schemas.microsoft.com/office/powerpoint/2010/main" val="3310436552"/>
              </p:ext>
            </p:extLst>
          </p:nvPr>
        </p:nvGraphicFramePr>
        <p:xfrm>
          <a:off x="272606" y="2489211"/>
          <a:ext cx="4208941" cy="423165"/>
        </p:xfrm>
        <a:graphic>
          <a:graphicData uri="http://schemas.openxmlformats.org/drawingml/2006/table">
            <a:tbl>
              <a:tblPr firstRow="1" firstCol="1" bandRow="1">
                <a:tableStyleId>{5202B0CA-FC54-4496-8BCA-5EF66A818D29}</a:tableStyleId>
              </a:tblPr>
              <a:tblGrid>
                <a:gridCol w="2104238">
                  <a:extLst>
                    <a:ext uri="{9D8B030D-6E8A-4147-A177-3AD203B41FA5}">
                      <a16:colId xmlns:a16="http://schemas.microsoft.com/office/drawing/2014/main" val="2736851026"/>
                    </a:ext>
                  </a:extLst>
                </a:gridCol>
                <a:gridCol w="2104703">
                  <a:extLst>
                    <a:ext uri="{9D8B030D-6E8A-4147-A177-3AD203B41FA5}">
                      <a16:colId xmlns:a16="http://schemas.microsoft.com/office/drawing/2014/main" val="4044551096"/>
                    </a:ext>
                  </a:extLst>
                </a:gridCol>
              </a:tblGrid>
              <a:tr h="0">
                <a:tc>
                  <a:txBody>
                    <a:bodyPr/>
                    <a:lstStyle/>
                    <a:p>
                      <a:pPr algn="ctr">
                        <a:lnSpc>
                          <a:spcPct val="106000"/>
                        </a:lnSpc>
                        <a:spcAft>
                          <a:spcPts val="800"/>
                        </a:spcAft>
                      </a:pPr>
                      <a:r>
                        <a:rPr lang="it-IT" sz="900" b="1">
                          <a:solidFill>
                            <a:srgbClr val="FFFFFF"/>
                          </a:solidFill>
                          <a:effectLst/>
                          <a:latin typeface="Abadi" panose="020B0604020104020204" pitchFamily="34" charset="0"/>
                        </a:rPr>
                        <a:t>Sottosistema</a:t>
                      </a:r>
                      <a:endParaRPr lang="it-IT" sz="9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b="1">
                          <a:solidFill>
                            <a:srgbClr val="FFFFFF"/>
                          </a:solidFill>
                          <a:effectLst/>
                          <a:latin typeface="Abadi" panose="020B0604020104020204" pitchFamily="34" charset="0"/>
                        </a:rPr>
                        <a:t>Risorse Service</a:t>
                      </a:r>
                      <a:endParaRPr lang="it-IT" sz="9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0236682"/>
                  </a:ext>
                </a:extLst>
              </a:tr>
              <a:tr h="0">
                <a:tc>
                  <a:txBody>
                    <a:bodyPr/>
                    <a:lstStyle/>
                    <a:p>
                      <a:pPr algn="ctr">
                        <a:lnSpc>
                          <a:spcPct val="106000"/>
                        </a:lnSpc>
                        <a:spcAft>
                          <a:spcPts val="800"/>
                        </a:spcAft>
                      </a:pPr>
                      <a:r>
                        <a:rPr lang="it-IT" sz="900" dirty="0">
                          <a:solidFill>
                            <a:srgbClr val="000000"/>
                          </a:solidFill>
                          <a:effectLst/>
                          <a:latin typeface="Abadi" panose="020B0604020104020204" pitchFamily="34" charset="0"/>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latin typeface="Abadi" panose="020B0604020104020204" pitchFamily="34" charset="0"/>
                        </a:rPr>
                        <a:t>Sottosistema che gestisce le operazioni relative alle risorse dell’azienda.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3894778"/>
                  </a:ext>
                </a:extLst>
              </a:tr>
            </a:tbl>
          </a:graphicData>
        </a:graphic>
      </p:graphicFrame>
      <p:graphicFrame>
        <p:nvGraphicFramePr>
          <p:cNvPr id="5" name="Tabella 4">
            <a:extLst>
              <a:ext uri="{FF2B5EF4-FFF2-40B4-BE49-F238E27FC236}">
                <a16:creationId xmlns:a16="http://schemas.microsoft.com/office/drawing/2014/main" id="{5A1E3462-CC47-49F4-A88B-D0A62D161FFA}"/>
              </a:ext>
            </a:extLst>
          </p:cNvPr>
          <p:cNvGraphicFramePr>
            <a:graphicFrameLocks noGrp="1"/>
          </p:cNvGraphicFramePr>
          <p:nvPr>
            <p:extLst>
              <p:ext uri="{D42A27DB-BD31-4B8C-83A1-F6EECF244321}">
                <p14:modId xmlns:p14="http://schemas.microsoft.com/office/powerpoint/2010/main" val="1561598271"/>
              </p:ext>
            </p:extLst>
          </p:nvPr>
        </p:nvGraphicFramePr>
        <p:xfrm>
          <a:off x="272606" y="1948635"/>
          <a:ext cx="4208941" cy="568580"/>
        </p:xfrm>
        <a:graphic>
          <a:graphicData uri="http://schemas.openxmlformats.org/drawingml/2006/table">
            <a:tbl>
              <a:tblPr firstRow="1" firstCol="1" bandRow="1">
                <a:tableStyleId>{5202B0CA-FC54-4496-8BCA-5EF66A818D29}</a:tableStyleId>
              </a:tblPr>
              <a:tblGrid>
                <a:gridCol w="2104238">
                  <a:extLst>
                    <a:ext uri="{9D8B030D-6E8A-4147-A177-3AD203B41FA5}">
                      <a16:colId xmlns:a16="http://schemas.microsoft.com/office/drawing/2014/main" val="2033981070"/>
                    </a:ext>
                  </a:extLst>
                </a:gridCol>
                <a:gridCol w="2104703">
                  <a:extLst>
                    <a:ext uri="{9D8B030D-6E8A-4147-A177-3AD203B41FA5}">
                      <a16:colId xmlns:a16="http://schemas.microsoft.com/office/drawing/2014/main" val="4053140820"/>
                    </a:ext>
                  </a:extLst>
                </a:gridCol>
              </a:tblGrid>
              <a:tr h="0">
                <a:tc>
                  <a:txBody>
                    <a:bodyPr/>
                    <a:lstStyle/>
                    <a:p>
                      <a:pPr algn="ctr">
                        <a:lnSpc>
                          <a:spcPct val="106000"/>
                        </a:lnSpc>
                        <a:spcAft>
                          <a:spcPts val="800"/>
                        </a:spcAft>
                      </a:pPr>
                      <a:r>
                        <a:rPr lang="it-IT" sz="900" b="1" dirty="0">
                          <a:solidFill>
                            <a:srgbClr val="FFFFFF"/>
                          </a:solidFill>
                          <a:effectLst/>
                          <a:latin typeface="Abadi" panose="020B0604020104020204" pitchFamily="34" charset="0"/>
                        </a:rPr>
                        <a:t>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b="1" dirty="0" err="1">
                          <a:solidFill>
                            <a:srgbClr val="FFFFFF"/>
                          </a:solidFill>
                          <a:effectLst/>
                          <a:latin typeface="Abadi" panose="020B0604020104020204" pitchFamily="34" charset="0"/>
                        </a:rPr>
                        <a:t>DatiCorsa</a:t>
                      </a:r>
                      <a:r>
                        <a:rPr lang="it-IT" sz="900" b="1" dirty="0">
                          <a:solidFill>
                            <a:srgbClr val="FFFFFF"/>
                          </a:solidFill>
                          <a:effectLst/>
                          <a:latin typeface="Abadi" panose="020B0604020104020204" pitchFamily="34" charset="0"/>
                        </a:rPr>
                        <a:t> Service</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1644369"/>
                  </a:ext>
                </a:extLst>
              </a:tr>
              <a:tr h="0">
                <a:tc>
                  <a:txBody>
                    <a:bodyPr/>
                    <a:lstStyle/>
                    <a:p>
                      <a:pPr algn="ctr">
                        <a:lnSpc>
                          <a:spcPct val="106000"/>
                        </a:lnSpc>
                        <a:spcAft>
                          <a:spcPts val="800"/>
                        </a:spcAft>
                      </a:pPr>
                      <a:r>
                        <a:rPr lang="it-IT" sz="900" dirty="0">
                          <a:solidFill>
                            <a:srgbClr val="000000"/>
                          </a:solidFill>
                          <a:effectLst/>
                          <a:latin typeface="Abadi" panose="020B0604020104020204" pitchFamily="34" charset="0"/>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latin typeface="Abadi" panose="020B0604020104020204" pitchFamily="34" charset="0"/>
                        </a:rPr>
                        <a:t>Sottosistema che gestisce le operazioni relative ai dati relativi alle corse effettuare.</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5572686"/>
                  </a:ext>
                </a:extLst>
              </a:tr>
            </a:tbl>
          </a:graphicData>
        </a:graphic>
      </p:graphicFrame>
      <p:graphicFrame>
        <p:nvGraphicFramePr>
          <p:cNvPr id="6" name="Tabella 5">
            <a:extLst>
              <a:ext uri="{FF2B5EF4-FFF2-40B4-BE49-F238E27FC236}">
                <a16:creationId xmlns:a16="http://schemas.microsoft.com/office/drawing/2014/main" id="{58B44991-1ED6-4A94-9B62-A299A3FE78A0}"/>
              </a:ext>
            </a:extLst>
          </p:cNvPr>
          <p:cNvGraphicFramePr>
            <a:graphicFrameLocks noGrp="1"/>
          </p:cNvGraphicFramePr>
          <p:nvPr>
            <p:extLst>
              <p:ext uri="{D42A27DB-BD31-4B8C-83A1-F6EECF244321}">
                <p14:modId xmlns:p14="http://schemas.microsoft.com/office/powerpoint/2010/main" val="1222988237"/>
              </p:ext>
            </p:extLst>
          </p:nvPr>
        </p:nvGraphicFramePr>
        <p:xfrm>
          <a:off x="283494" y="1323118"/>
          <a:ext cx="4208941" cy="615768"/>
        </p:xfrm>
        <a:graphic>
          <a:graphicData uri="http://schemas.openxmlformats.org/drawingml/2006/table">
            <a:tbl>
              <a:tblPr firstRow="1" firstCol="1" bandRow="1">
                <a:tableStyleId>{5202B0CA-FC54-4496-8BCA-5EF66A818D29}</a:tableStyleId>
              </a:tblPr>
              <a:tblGrid>
                <a:gridCol w="2104238">
                  <a:extLst>
                    <a:ext uri="{9D8B030D-6E8A-4147-A177-3AD203B41FA5}">
                      <a16:colId xmlns:a16="http://schemas.microsoft.com/office/drawing/2014/main" val="3369612607"/>
                    </a:ext>
                  </a:extLst>
                </a:gridCol>
                <a:gridCol w="2104703">
                  <a:extLst>
                    <a:ext uri="{9D8B030D-6E8A-4147-A177-3AD203B41FA5}">
                      <a16:colId xmlns:a16="http://schemas.microsoft.com/office/drawing/2014/main" val="1741610386"/>
                    </a:ext>
                  </a:extLst>
                </a:gridCol>
              </a:tblGrid>
              <a:tr h="124266">
                <a:tc>
                  <a:txBody>
                    <a:bodyPr/>
                    <a:lstStyle/>
                    <a:p>
                      <a:pPr algn="ctr">
                        <a:lnSpc>
                          <a:spcPct val="106000"/>
                        </a:lnSpc>
                        <a:spcAft>
                          <a:spcPts val="800"/>
                        </a:spcAft>
                      </a:pPr>
                      <a:r>
                        <a:rPr lang="it-IT" sz="1000" b="1" dirty="0">
                          <a:solidFill>
                            <a:srgbClr val="FFFFFF"/>
                          </a:solidFill>
                          <a:effectLst/>
                          <a:latin typeface="Abadi" panose="020B0604020104020204" pitchFamily="34" charset="0"/>
                        </a:rPr>
                        <a:t>Sottosistema</a:t>
                      </a:r>
                      <a:endParaRPr lang="it-IT" sz="10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1000" b="1" dirty="0">
                          <a:solidFill>
                            <a:srgbClr val="FFFFFF"/>
                          </a:solidFill>
                          <a:effectLst/>
                          <a:latin typeface="Abadi" panose="020B0604020104020204" pitchFamily="34" charset="0"/>
                        </a:rPr>
                        <a:t>ProgrammaCorse Service</a:t>
                      </a:r>
                      <a:endParaRPr lang="it-IT" sz="10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6179164"/>
                  </a:ext>
                </a:extLst>
              </a:tr>
              <a:tr h="461526">
                <a:tc>
                  <a:txBody>
                    <a:bodyPr/>
                    <a:lstStyle/>
                    <a:p>
                      <a:pPr algn="ctr">
                        <a:lnSpc>
                          <a:spcPct val="106000"/>
                        </a:lnSpc>
                        <a:spcAft>
                          <a:spcPts val="800"/>
                        </a:spcAft>
                      </a:pPr>
                      <a:r>
                        <a:rPr lang="it-IT" sz="900" dirty="0">
                          <a:solidFill>
                            <a:srgbClr val="000000"/>
                          </a:solidFill>
                          <a:effectLst/>
                          <a:latin typeface="Abadi" panose="020B0604020104020204" pitchFamily="34" charset="0"/>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latin typeface="Abadi" panose="020B0604020104020204" pitchFamily="34" charset="0"/>
                        </a:rPr>
                        <a:t>Sottosistema che gestisce le operazioni relative alla generazione del programma di corse.</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8399074"/>
                  </a:ext>
                </a:extLst>
              </a:tr>
            </a:tbl>
          </a:graphicData>
        </a:graphic>
      </p:graphicFrame>
      <p:graphicFrame>
        <p:nvGraphicFramePr>
          <p:cNvPr id="7" name="Tabella 6">
            <a:extLst>
              <a:ext uri="{FF2B5EF4-FFF2-40B4-BE49-F238E27FC236}">
                <a16:creationId xmlns:a16="http://schemas.microsoft.com/office/drawing/2014/main" id="{E8ABF384-9356-4CEA-A096-D9E601F15263}"/>
              </a:ext>
            </a:extLst>
          </p:cNvPr>
          <p:cNvGraphicFramePr>
            <a:graphicFrameLocks noGrp="1"/>
          </p:cNvGraphicFramePr>
          <p:nvPr>
            <p:extLst>
              <p:ext uri="{D42A27DB-BD31-4B8C-83A1-F6EECF244321}">
                <p14:modId xmlns:p14="http://schemas.microsoft.com/office/powerpoint/2010/main" val="2286435572"/>
              </p:ext>
            </p:extLst>
          </p:nvPr>
        </p:nvGraphicFramePr>
        <p:xfrm>
          <a:off x="272603" y="695372"/>
          <a:ext cx="4208944" cy="636555"/>
        </p:xfrm>
        <a:graphic>
          <a:graphicData uri="http://schemas.openxmlformats.org/drawingml/2006/table">
            <a:tbl>
              <a:tblPr firstRow="1" firstCol="1" bandRow="1">
                <a:tableStyleId>{5202B0CA-FC54-4496-8BCA-5EF66A818D29}</a:tableStyleId>
              </a:tblPr>
              <a:tblGrid>
                <a:gridCol w="2111003">
                  <a:extLst>
                    <a:ext uri="{9D8B030D-6E8A-4147-A177-3AD203B41FA5}">
                      <a16:colId xmlns:a16="http://schemas.microsoft.com/office/drawing/2014/main" val="2210063308"/>
                    </a:ext>
                  </a:extLst>
                </a:gridCol>
                <a:gridCol w="2097941">
                  <a:extLst>
                    <a:ext uri="{9D8B030D-6E8A-4147-A177-3AD203B41FA5}">
                      <a16:colId xmlns:a16="http://schemas.microsoft.com/office/drawing/2014/main" val="270632947"/>
                    </a:ext>
                  </a:extLst>
                </a:gridCol>
              </a:tblGrid>
              <a:tr h="108658">
                <a:tc>
                  <a:txBody>
                    <a:bodyPr/>
                    <a:lstStyle/>
                    <a:p>
                      <a:pPr algn="ctr">
                        <a:lnSpc>
                          <a:spcPct val="106000"/>
                        </a:lnSpc>
                        <a:spcAft>
                          <a:spcPts val="800"/>
                        </a:spcAft>
                      </a:pPr>
                      <a:r>
                        <a:rPr lang="it-IT" sz="900" b="1" dirty="0">
                          <a:solidFill>
                            <a:srgbClr val="FFFFFF"/>
                          </a:solidFill>
                          <a:effectLst/>
                          <a:latin typeface="Abadi" panose="020B0604020104020204" pitchFamily="34" charset="0"/>
                        </a:rPr>
                        <a:t>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b="1">
                          <a:solidFill>
                            <a:srgbClr val="FFFFFF"/>
                          </a:solidFill>
                          <a:effectLst/>
                          <a:latin typeface="Abadi" panose="020B0604020104020204" pitchFamily="34" charset="0"/>
                        </a:rPr>
                        <a:t>Account Service</a:t>
                      </a:r>
                      <a:endParaRPr lang="it-IT" sz="9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78183"/>
                  </a:ext>
                </a:extLst>
              </a:tr>
              <a:tr h="497680">
                <a:tc>
                  <a:txBody>
                    <a:bodyPr/>
                    <a:lstStyle/>
                    <a:p>
                      <a:pPr algn="ctr">
                        <a:lnSpc>
                          <a:spcPct val="106000"/>
                        </a:lnSpc>
                        <a:spcAft>
                          <a:spcPts val="800"/>
                        </a:spcAft>
                      </a:pPr>
                      <a:r>
                        <a:rPr lang="it-IT" sz="900" dirty="0">
                          <a:solidFill>
                            <a:srgbClr val="000000"/>
                          </a:solidFill>
                          <a:effectLst/>
                          <a:latin typeface="Abadi" panose="020B0604020104020204" pitchFamily="34" charset="0"/>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latin typeface="Abadi" panose="020B0604020104020204" pitchFamily="34" charset="0"/>
                        </a:rPr>
                        <a:t>Sottosistema che gestisce le operazioni relative al servizio di autenticazione e gestione dell’account personale.</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9123253"/>
                  </a:ext>
                </a:extLst>
              </a:tr>
            </a:tbl>
          </a:graphicData>
        </a:graphic>
      </p:graphicFrame>
      <p:sp>
        <p:nvSpPr>
          <p:cNvPr id="9" name="Rectangle 1">
            <a:extLst>
              <a:ext uri="{FF2B5EF4-FFF2-40B4-BE49-F238E27FC236}">
                <a16:creationId xmlns:a16="http://schemas.microsoft.com/office/drawing/2014/main" id="{2947ECD9-B659-46C3-A9D7-6B42ED4BD039}"/>
              </a:ext>
            </a:extLst>
          </p:cNvPr>
          <p:cNvSpPr>
            <a:spLocks noChangeArrowheads="1"/>
          </p:cNvSpPr>
          <p:nvPr/>
        </p:nvSpPr>
        <p:spPr bwMode="auto">
          <a:xfrm>
            <a:off x="326307" y="1053969"/>
            <a:ext cx="8622300" cy="3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graphicFrame>
        <p:nvGraphicFramePr>
          <p:cNvPr id="11" name="Tabella 10">
            <a:extLst>
              <a:ext uri="{FF2B5EF4-FFF2-40B4-BE49-F238E27FC236}">
                <a16:creationId xmlns:a16="http://schemas.microsoft.com/office/drawing/2014/main" id="{F15DC9CA-DB73-48B6-84D2-71BB60F4DA15}"/>
              </a:ext>
            </a:extLst>
          </p:cNvPr>
          <p:cNvGraphicFramePr>
            <a:graphicFrameLocks noGrp="1"/>
          </p:cNvGraphicFramePr>
          <p:nvPr>
            <p:extLst>
              <p:ext uri="{D42A27DB-BD31-4B8C-83A1-F6EECF244321}">
                <p14:modId xmlns:p14="http://schemas.microsoft.com/office/powerpoint/2010/main" val="2209110262"/>
              </p:ext>
            </p:extLst>
          </p:nvPr>
        </p:nvGraphicFramePr>
        <p:xfrm>
          <a:off x="247449" y="3207902"/>
          <a:ext cx="4208941" cy="423165"/>
        </p:xfrm>
        <a:graphic>
          <a:graphicData uri="http://schemas.openxmlformats.org/drawingml/2006/table">
            <a:tbl>
              <a:tblPr firstRow="1" firstCol="1" bandRow="1">
                <a:tableStyleId>{5202B0CA-FC54-4496-8BCA-5EF66A818D29}</a:tableStyleId>
              </a:tblPr>
              <a:tblGrid>
                <a:gridCol w="2104238">
                  <a:extLst>
                    <a:ext uri="{9D8B030D-6E8A-4147-A177-3AD203B41FA5}">
                      <a16:colId xmlns:a16="http://schemas.microsoft.com/office/drawing/2014/main" val="1957823217"/>
                    </a:ext>
                  </a:extLst>
                </a:gridCol>
                <a:gridCol w="2104703">
                  <a:extLst>
                    <a:ext uri="{9D8B030D-6E8A-4147-A177-3AD203B41FA5}">
                      <a16:colId xmlns:a16="http://schemas.microsoft.com/office/drawing/2014/main" val="3090863067"/>
                    </a:ext>
                  </a:extLst>
                </a:gridCol>
              </a:tblGrid>
              <a:tr h="0">
                <a:tc>
                  <a:txBody>
                    <a:bodyPr/>
                    <a:lstStyle/>
                    <a:p>
                      <a:pPr algn="ctr">
                        <a:lnSpc>
                          <a:spcPct val="106000"/>
                        </a:lnSpc>
                        <a:spcAft>
                          <a:spcPts val="800"/>
                        </a:spcAft>
                      </a:pPr>
                      <a:r>
                        <a:rPr lang="it-IT" sz="900" b="1" dirty="0">
                          <a:solidFill>
                            <a:srgbClr val="FFFFFF"/>
                          </a:solidFill>
                          <a:effectLst/>
                          <a:latin typeface="Abadi" panose="020B0604020104020204" pitchFamily="34" charset="0"/>
                        </a:rPr>
                        <a:t>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b="1" dirty="0">
                          <a:solidFill>
                            <a:srgbClr val="FFFFFF"/>
                          </a:solidFill>
                          <a:effectLst/>
                          <a:latin typeface="Abadi" panose="020B0604020104020204" pitchFamily="34" charset="0"/>
                        </a:rPr>
                        <a:t>GUI</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410941"/>
                  </a:ext>
                </a:extLst>
              </a:tr>
              <a:tr h="0">
                <a:tc>
                  <a:txBody>
                    <a:bodyPr/>
                    <a:lstStyle/>
                    <a:p>
                      <a:pPr algn="ctr">
                        <a:lnSpc>
                          <a:spcPct val="106000"/>
                        </a:lnSpc>
                        <a:spcAft>
                          <a:spcPts val="800"/>
                        </a:spcAft>
                      </a:pPr>
                      <a:r>
                        <a:rPr lang="it-IT" sz="900" dirty="0">
                          <a:solidFill>
                            <a:srgbClr val="000000"/>
                          </a:solidFill>
                          <a:effectLst/>
                          <a:latin typeface="Abadi" panose="020B0604020104020204" pitchFamily="34" charset="0"/>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latin typeface="Abadi" panose="020B0604020104020204" pitchFamily="34" charset="0"/>
                        </a:rPr>
                        <a:t>Sottosistema che gestisce l’interfaccia grafica di tutti i servizi.</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8192755"/>
                  </a:ext>
                </a:extLst>
              </a:tr>
            </a:tbl>
          </a:graphicData>
        </a:graphic>
      </p:graphicFrame>
      <p:graphicFrame>
        <p:nvGraphicFramePr>
          <p:cNvPr id="12" name="Tabella 11">
            <a:extLst>
              <a:ext uri="{FF2B5EF4-FFF2-40B4-BE49-F238E27FC236}">
                <a16:creationId xmlns:a16="http://schemas.microsoft.com/office/drawing/2014/main" id="{839A18DB-D525-48AD-9A1D-06A09E7F2F55}"/>
              </a:ext>
            </a:extLst>
          </p:cNvPr>
          <p:cNvGraphicFramePr>
            <a:graphicFrameLocks noGrp="1"/>
          </p:cNvGraphicFramePr>
          <p:nvPr>
            <p:extLst>
              <p:ext uri="{D42A27DB-BD31-4B8C-83A1-F6EECF244321}">
                <p14:modId xmlns:p14="http://schemas.microsoft.com/office/powerpoint/2010/main" val="228087364"/>
              </p:ext>
            </p:extLst>
          </p:nvPr>
        </p:nvGraphicFramePr>
        <p:xfrm>
          <a:off x="247449" y="4630864"/>
          <a:ext cx="4259259" cy="769745"/>
        </p:xfrm>
        <a:graphic>
          <a:graphicData uri="http://schemas.openxmlformats.org/drawingml/2006/table">
            <a:tbl>
              <a:tblPr firstRow="1" firstCol="1" bandRow="1">
                <a:tableStyleId>{5202B0CA-FC54-4496-8BCA-5EF66A818D29}</a:tableStyleId>
              </a:tblPr>
              <a:tblGrid>
                <a:gridCol w="2129394">
                  <a:extLst>
                    <a:ext uri="{9D8B030D-6E8A-4147-A177-3AD203B41FA5}">
                      <a16:colId xmlns:a16="http://schemas.microsoft.com/office/drawing/2014/main" val="3069492468"/>
                    </a:ext>
                  </a:extLst>
                </a:gridCol>
                <a:gridCol w="2129865">
                  <a:extLst>
                    <a:ext uri="{9D8B030D-6E8A-4147-A177-3AD203B41FA5}">
                      <a16:colId xmlns:a16="http://schemas.microsoft.com/office/drawing/2014/main" val="3160971853"/>
                    </a:ext>
                  </a:extLst>
                </a:gridCol>
              </a:tblGrid>
              <a:tr h="132122">
                <a:tc>
                  <a:txBody>
                    <a:bodyPr/>
                    <a:lstStyle/>
                    <a:p>
                      <a:pPr algn="ctr">
                        <a:lnSpc>
                          <a:spcPct val="106000"/>
                        </a:lnSpc>
                        <a:spcAft>
                          <a:spcPts val="800"/>
                        </a:spcAft>
                      </a:pPr>
                      <a:r>
                        <a:rPr lang="it-IT" sz="900" b="1" dirty="0">
                          <a:solidFill>
                            <a:srgbClr val="FFFFFF"/>
                          </a:solidFill>
                          <a:effectLst/>
                          <a:latin typeface="Abadi" panose="020B0604020104020204" pitchFamily="34" charset="0"/>
                        </a:rPr>
                        <a:t>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b="1">
                          <a:solidFill>
                            <a:srgbClr val="FFFFFF"/>
                          </a:solidFill>
                          <a:effectLst/>
                          <a:latin typeface="Abadi" panose="020B0604020104020204" pitchFamily="34" charset="0"/>
                        </a:rPr>
                        <a:t>Risorse Component</a:t>
                      </a:r>
                      <a:endParaRPr lang="it-IT" sz="9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8901252"/>
                  </a:ext>
                </a:extLst>
              </a:tr>
              <a:tr h="630870">
                <a:tc>
                  <a:txBody>
                    <a:bodyPr/>
                    <a:lstStyle/>
                    <a:p>
                      <a:pPr algn="ctr">
                        <a:lnSpc>
                          <a:spcPct val="106000"/>
                        </a:lnSpc>
                        <a:spcAft>
                          <a:spcPts val="800"/>
                        </a:spcAft>
                      </a:pPr>
                      <a:r>
                        <a:rPr lang="it-IT" sz="900" dirty="0">
                          <a:solidFill>
                            <a:srgbClr val="000000"/>
                          </a:solidFill>
                          <a:effectLst/>
                          <a:latin typeface="Abadi" panose="020B0604020104020204" pitchFamily="34" charset="0"/>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latin typeface="Abadi" panose="020B0604020104020204" pitchFamily="34" charset="0"/>
                        </a:rPr>
                        <a:t>Sottosistema che gestisce la logica delle operazioni relative ai servizi di inserimento dei dati relativi alle risorse dell’azienda.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0037760"/>
                  </a:ext>
                </a:extLst>
              </a:tr>
            </a:tbl>
          </a:graphicData>
        </a:graphic>
      </p:graphicFrame>
      <p:graphicFrame>
        <p:nvGraphicFramePr>
          <p:cNvPr id="13" name="Tabella 12">
            <a:extLst>
              <a:ext uri="{FF2B5EF4-FFF2-40B4-BE49-F238E27FC236}">
                <a16:creationId xmlns:a16="http://schemas.microsoft.com/office/drawing/2014/main" id="{D5EB0538-91A7-4306-988E-C5991D49799A}"/>
              </a:ext>
            </a:extLst>
          </p:cNvPr>
          <p:cNvGraphicFramePr>
            <a:graphicFrameLocks noGrp="1"/>
          </p:cNvGraphicFramePr>
          <p:nvPr>
            <p:extLst>
              <p:ext uri="{D42A27DB-BD31-4B8C-83A1-F6EECF244321}">
                <p14:modId xmlns:p14="http://schemas.microsoft.com/office/powerpoint/2010/main" val="3243799281"/>
              </p:ext>
            </p:extLst>
          </p:nvPr>
        </p:nvGraphicFramePr>
        <p:xfrm>
          <a:off x="269223" y="5967286"/>
          <a:ext cx="4259259" cy="727621"/>
        </p:xfrm>
        <a:graphic>
          <a:graphicData uri="http://schemas.openxmlformats.org/drawingml/2006/table">
            <a:tbl>
              <a:tblPr firstRow="1" firstCol="1" bandRow="1">
                <a:tableStyleId>{5202B0CA-FC54-4496-8BCA-5EF66A818D29}</a:tableStyleId>
              </a:tblPr>
              <a:tblGrid>
                <a:gridCol w="2129394">
                  <a:extLst>
                    <a:ext uri="{9D8B030D-6E8A-4147-A177-3AD203B41FA5}">
                      <a16:colId xmlns:a16="http://schemas.microsoft.com/office/drawing/2014/main" val="3970334362"/>
                    </a:ext>
                  </a:extLst>
                </a:gridCol>
                <a:gridCol w="2129865">
                  <a:extLst>
                    <a:ext uri="{9D8B030D-6E8A-4147-A177-3AD203B41FA5}">
                      <a16:colId xmlns:a16="http://schemas.microsoft.com/office/drawing/2014/main" val="3861125838"/>
                    </a:ext>
                  </a:extLst>
                </a:gridCol>
              </a:tblGrid>
              <a:tr h="152501">
                <a:tc>
                  <a:txBody>
                    <a:bodyPr/>
                    <a:lstStyle/>
                    <a:p>
                      <a:pPr algn="ctr">
                        <a:lnSpc>
                          <a:spcPct val="106000"/>
                        </a:lnSpc>
                        <a:spcAft>
                          <a:spcPts val="800"/>
                        </a:spcAft>
                      </a:pPr>
                      <a:r>
                        <a:rPr lang="it-IT" sz="900" b="1" dirty="0">
                          <a:solidFill>
                            <a:srgbClr val="FFFFFF"/>
                          </a:solidFill>
                          <a:effectLst/>
                          <a:latin typeface="Abadi" panose="020B0604020104020204" pitchFamily="34" charset="0"/>
                        </a:rPr>
                        <a:t>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b="1" dirty="0" err="1">
                          <a:solidFill>
                            <a:srgbClr val="FFFFFF"/>
                          </a:solidFill>
                          <a:effectLst/>
                          <a:latin typeface="Abadi" panose="020B0604020104020204" pitchFamily="34" charset="0"/>
                        </a:rPr>
                        <a:t>DatiCorsa</a:t>
                      </a:r>
                      <a:r>
                        <a:rPr lang="it-IT" sz="900" b="1" dirty="0">
                          <a:solidFill>
                            <a:srgbClr val="FFFFFF"/>
                          </a:solidFill>
                          <a:effectLst/>
                          <a:latin typeface="Abadi" panose="020B0604020104020204" pitchFamily="34" charset="0"/>
                        </a:rPr>
                        <a:t> Component</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1714641"/>
                  </a:ext>
                </a:extLst>
              </a:tr>
              <a:tr h="432400">
                <a:tc>
                  <a:txBody>
                    <a:bodyPr/>
                    <a:lstStyle/>
                    <a:p>
                      <a:pPr algn="ctr">
                        <a:lnSpc>
                          <a:spcPct val="106000"/>
                        </a:lnSpc>
                        <a:spcAft>
                          <a:spcPts val="800"/>
                        </a:spcAft>
                      </a:pPr>
                      <a:r>
                        <a:rPr lang="it-IT" sz="900" dirty="0">
                          <a:solidFill>
                            <a:srgbClr val="000000"/>
                          </a:solidFill>
                          <a:effectLst/>
                          <a:latin typeface="Abadi" panose="020B0604020104020204" pitchFamily="34" charset="0"/>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latin typeface="Abadi" panose="020B0604020104020204" pitchFamily="34" charset="0"/>
                        </a:rPr>
                        <a:t>Sottosistema che gestisce la logica delle operazioni relative ai servizi di inserimento dei dati delle corse effettuate.</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2271923"/>
                  </a:ext>
                </a:extLst>
              </a:tr>
            </a:tbl>
          </a:graphicData>
        </a:graphic>
      </p:graphicFrame>
      <p:graphicFrame>
        <p:nvGraphicFramePr>
          <p:cNvPr id="14" name="Tabella 13">
            <a:extLst>
              <a:ext uri="{FF2B5EF4-FFF2-40B4-BE49-F238E27FC236}">
                <a16:creationId xmlns:a16="http://schemas.microsoft.com/office/drawing/2014/main" id="{10C6063C-1293-455C-8820-28C37F209CF2}"/>
              </a:ext>
            </a:extLst>
          </p:cNvPr>
          <p:cNvGraphicFramePr>
            <a:graphicFrameLocks noGrp="1"/>
          </p:cNvGraphicFramePr>
          <p:nvPr>
            <p:extLst>
              <p:ext uri="{D42A27DB-BD31-4B8C-83A1-F6EECF244321}">
                <p14:modId xmlns:p14="http://schemas.microsoft.com/office/powerpoint/2010/main" val="86559941"/>
              </p:ext>
            </p:extLst>
          </p:nvPr>
        </p:nvGraphicFramePr>
        <p:xfrm>
          <a:off x="258336" y="5400230"/>
          <a:ext cx="4259259" cy="567056"/>
        </p:xfrm>
        <a:graphic>
          <a:graphicData uri="http://schemas.openxmlformats.org/drawingml/2006/table">
            <a:tbl>
              <a:tblPr firstRow="1" firstCol="1" bandRow="1">
                <a:tableStyleId>{5202B0CA-FC54-4496-8BCA-5EF66A818D29}</a:tableStyleId>
              </a:tblPr>
              <a:tblGrid>
                <a:gridCol w="2129395">
                  <a:extLst>
                    <a:ext uri="{9D8B030D-6E8A-4147-A177-3AD203B41FA5}">
                      <a16:colId xmlns:a16="http://schemas.microsoft.com/office/drawing/2014/main" val="237066984"/>
                    </a:ext>
                  </a:extLst>
                </a:gridCol>
                <a:gridCol w="2129864">
                  <a:extLst>
                    <a:ext uri="{9D8B030D-6E8A-4147-A177-3AD203B41FA5}">
                      <a16:colId xmlns:a16="http://schemas.microsoft.com/office/drawing/2014/main" val="1634719618"/>
                    </a:ext>
                  </a:extLst>
                </a:gridCol>
              </a:tblGrid>
              <a:tr h="0">
                <a:tc>
                  <a:txBody>
                    <a:bodyPr/>
                    <a:lstStyle/>
                    <a:p>
                      <a:pPr algn="ctr">
                        <a:lnSpc>
                          <a:spcPct val="106000"/>
                        </a:lnSpc>
                        <a:spcAft>
                          <a:spcPts val="800"/>
                        </a:spcAft>
                      </a:pPr>
                      <a:r>
                        <a:rPr lang="it-IT" sz="900" b="1" dirty="0">
                          <a:solidFill>
                            <a:srgbClr val="FFFFFF"/>
                          </a:solidFill>
                          <a:effectLst/>
                        </a:rPr>
                        <a:t>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b="1" dirty="0">
                          <a:solidFill>
                            <a:srgbClr val="FFFFFF"/>
                          </a:solidFill>
                          <a:effectLst/>
                        </a:rPr>
                        <a:t>ProgrammaCorse Component</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054890"/>
                  </a:ext>
                </a:extLst>
              </a:tr>
              <a:tr h="0">
                <a:tc>
                  <a:txBody>
                    <a:bodyPr/>
                    <a:lstStyle/>
                    <a:p>
                      <a:pPr algn="ctr">
                        <a:lnSpc>
                          <a:spcPct val="106000"/>
                        </a:lnSpc>
                        <a:spcAft>
                          <a:spcPts val="800"/>
                        </a:spcAft>
                      </a:pPr>
                      <a:r>
                        <a:rPr lang="it-IT" sz="900" dirty="0">
                          <a:solidFill>
                            <a:srgbClr val="000000"/>
                          </a:solidFill>
                          <a:effectLst/>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rPr>
                        <a:t>Sottosistema che gestisce la logica delle operazioni relative ai servizi di creazione del programma di corse.</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102804"/>
                  </a:ext>
                </a:extLst>
              </a:tr>
            </a:tbl>
          </a:graphicData>
        </a:graphic>
      </p:graphicFrame>
      <p:graphicFrame>
        <p:nvGraphicFramePr>
          <p:cNvPr id="15" name="Tabella 14">
            <a:extLst>
              <a:ext uri="{FF2B5EF4-FFF2-40B4-BE49-F238E27FC236}">
                <a16:creationId xmlns:a16="http://schemas.microsoft.com/office/drawing/2014/main" id="{17B17F73-8507-4DE1-B5C8-DCBBB1787203}"/>
              </a:ext>
            </a:extLst>
          </p:cNvPr>
          <p:cNvGraphicFramePr>
            <a:graphicFrameLocks noGrp="1"/>
          </p:cNvGraphicFramePr>
          <p:nvPr>
            <p:extLst>
              <p:ext uri="{D42A27DB-BD31-4B8C-83A1-F6EECF244321}">
                <p14:modId xmlns:p14="http://schemas.microsoft.com/office/powerpoint/2010/main" val="3065624214"/>
              </p:ext>
            </p:extLst>
          </p:nvPr>
        </p:nvGraphicFramePr>
        <p:xfrm>
          <a:off x="254955" y="3867872"/>
          <a:ext cx="4237483" cy="762992"/>
        </p:xfrm>
        <a:graphic>
          <a:graphicData uri="http://schemas.openxmlformats.org/drawingml/2006/table">
            <a:tbl>
              <a:tblPr firstRow="1" firstCol="1" bandRow="1">
                <a:tableStyleId>{5202B0CA-FC54-4496-8BCA-5EF66A818D29}</a:tableStyleId>
              </a:tblPr>
              <a:tblGrid>
                <a:gridCol w="2118508">
                  <a:extLst>
                    <a:ext uri="{9D8B030D-6E8A-4147-A177-3AD203B41FA5}">
                      <a16:colId xmlns:a16="http://schemas.microsoft.com/office/drawing/2014/main" val="4004788099"/>
                    </a:ext>
                  </a:extLst>
                </a:gridCol>
                <a:gridCol w="2118975">
                  <a:extLst>
                    <a:ext uri="{9D8B030D-6E8A-4147-A177-3AD203B41FA5}">
                      <a16:colId xmlns:a16="http://schemas.microsoft.com/office/drawing/2014/main" val="3928944392"/>
                    </a:ext>
                  </a:extLst>
                </a:gridCol>
              </a:tblGrid>
              <a:tr h="130868">
                <a:tc>
                  <a:txBody>
                    <a:bodyPr/>
                    <a:lstStyle/>
                    <a:p>
                      <a:pPr algn="ctr">
                        <a:lnSpc>
                          <a:spcPct val="106000"/>
                        </a:lnSpc>
                        <a:spcAft>
                          <a:spcPts val="800"/>
                        </a:spcAft>
                      </a:pPr>
                      <a:r>
                        <a:rPr lang="it-IT" sz="900" b="1" dirty="0">
                          <a:solidFill>
                            <a:srgbClr val="FFFFFF"/>
                          </a:solidFill>
                          <a:effectLst/>
                        </a:rPr>
                        <a:t>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b="1">
                          <a:solidFill>
                            <a:srgbClr val="FFFFFF"/>
                          </a:solidFill>
                          <a:effectLst/>
                        </a:rPr>
                        <a:t>Account Component</a:t>
                      </a:r>
                      <a:endParaRPr lang="it-IT" sz="9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1119666"/>
                  </a:ext>
                </a:extLst>
              </a:tr>
              <a:tr h="624879">
                <a:tc>
                  <a:txBody>
                    <a:bodyPr/>
                    <a:lstStyle/>
                    <a:p>
                      <a:pPr algn="ctr">
                        <a:lnSpc>
                          <a:spcPct val="106000"/>
                        </a:lnSpc>
                        <a:spcAft>
                          <a:spcPts val="800"/>
                        </a:spcAft>
                      </a:pPr>
                      <a:r>
                        <a:rPr lang="it-IT" sz="900" dirty="0">
                          <a:solidFill>
                            <a:srgbClr val="000000"/>
                          </a:solidFill>
                          <a:effectLst/>
                          <a:latin typeface="Abadi" panose="020B0604020104020204" pitchFamily="34" charset="0"/>
                        </a:rPr>
                        <a:t>Descrizione Sottosistema</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6000"/>
                        </a:lnSpc>
                        <a:spcAft>
                          <a:spcPts val="800"/>
                        </a:spcAft>
                      </a:pPr>
                      <a:r>
                        <a:rPr lang="it-IT" sz="900" dirty="0">
                          <a:solidFill>
                            <a:srgbClr val="000000"/>
                          </a:solidFill>
                          <a:effectLst/>
                          <a:latin typeface="Abadi" panose="020B0604020104020204" pitchFamily="34" charset="0"/>
                        </a:rPr>
                        <a:t>Sottosistema che gestisce la logica delle operazioni relative al servizio di autenticazione e gestione dell’account personale.</a:t>
                      </a:r>
                      <a:endParaRPr lang="it-IT" sz="9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4794328"/>
                  </a:ext>
                </a:extLst>
              </a:tr>
            </a:tbl>
          </a:graphicData>
        </a:graphic>
      </p:graphicFrame>
      <p:sp>
        <p:nvSpPr>
          <p:cNvPr id="16" name="Rectangle 2">
            <a:extLst>
              <a:ext uri="{FF2B5EF4-FFF2-40B4-BE49-F238E27FC236}">
                <a16:creationId xmlns:a16="http://schemas.microsoft.com/office/drawing/2014/main" id="{911F8B59-B768-451B-8933-FEA6399BB1C1}"/>
              </a:ext>
            </a:extLst>
          </p:cNvPr>
          <p:cNvSpPr>
            <a:spLocks noChangeArrowheads="1"/>
          </p:cNvSpPr>
          <p:nvPr/>
        </p:nvSpPr>
        <p:spPr bwMode="auto">
          <a:xfrm>
            <a:off x="326625" y="4921226"/>
            <a:ext cx="8979106" cy="222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17" name="CasellaDiTesto 16">
            <a:extLst>
              <a:ext uri="{FF2B5EF4-FFF2-40B4-BE49-F238E27FC236}">
                <a16:creationId xmlns:a16="http://schemas.microsoft.com/office/drawing/2014/main" id="{93D08D2B-D0D7-4A3C-9B16-F79E6FE13247}"/>
              </a:ext>
            </a:extLst>
          </p:cNvPr>
          <p:cNvSpPr txBox="1"/>
          <p:nvPr/>
        </p:nvSpPr>
        <p:spPr>
          <a:xfrm>
            <a:off x="240685" y="3616272"/>
            <a:ext cx="1235590" cy="261610"/>
          </a:xfrm>
          <a:prstGeom prst="rect">
            <a:avLst/>
          </a:prstGeom>
          <a:noFill/>
        </p:spPr>
        <p:txBody>
          <a:bodyPr wrap="square" rtlCol="0">
            <a:spAutoFit/>
          </a:bodyPr>
          <a:lstStyle/>
          <a:p>
            <a:r>
              <a:rPr lang="it-IT" sz="1100" dirty="0">
                <a:solidFill>
                  <a:schemeClr val="bg1"/>
                </a:solidFill>
                <a:latin typeface="Abadi" panose="020B0604020104020204" pitchFamily="34" charset="0"/>
              </a:rPr>
              <a:t>Controller</a:t>
            </a:r>
          </a:p>
        </p:txBody>
      </p:sp>
      <p:sp>
        <p:nvSpPr>
          <p:cNvPr id="19" name="CasellaDiTesto 18">
            <a:extLst>
              <a:ext uri="{FF2B5EF4-FFF2-40B4-BE49-F238E27FC236}">
                <a16:creationId xmlns:a16="http://schemas.microsoft.com/office/drawing/2014/main" id="{778691B3-82A3-4907-AC51-CB267BB7ADB4}"/>
              </a:ext>
            </a:extLst>
          </p:cNvPr>
          <p:cNvSpPr txBox="1"/>
          <p:nvPr/>
        </p:nvSpPr>
        <p:spPr>
          <a:xfrm>
            <a:off x="223888" y="2970995"/>
            <a:ext cx="6094770" cy="261610"/>
          </a:xfrm>
          <a:prstGeom prst="rect">
            <a:avLst/>
          </a:prstGeom>
          <a:noFill/>
        </p:spPr>
        <p:txBody>
          <a:bodyPr wrap="square">
            <a:spAutoFit/>
          </a:bodyPr>
          <a:lstStyle/>
          <a:p>
            <a:r>
              <a:rPr lang="it-IT" sz="1100" dirty="0" err="1">
                <a:solidFill>
                  <a:schemeClr val="bg1"/>
                </a:solidFill>
                <a:latin typeface="Abadi" panose="020B0604020104020204" pitchFamily="34" charset="0"/>
              </a:rPr>
              <a:t>View</a:t>
            </a:r>
            <a:endParaRPr lang="it-IT" sz="1100" dirty="0">
              <a:solidFill>
                <a:schemeClr val="bg1"/>
              </a:solidFill>
              <a:latin typeface="Abadi" panose="020B0604020104020204" pitchFamily="34" charset="0"/>
            </a:endParaRPr>
          </a:p>
        </p:txBody>
      </p:sp>
      <p:sp>
        <p:nvSpPr>
          <p:cNvPr id="21" name="CasellaDiTesto 20">
            <a:extLst>
              <a:ext uri="{FF2B5EF4-FFF2-40B4-BE49-F238E27FC236}">
                <a16:creationId xmlns:a16="http://schemas.microsoft.com/office/drawing/2014/main" id="{AF814C20-2666-4643-A5B8-21B1BDF26CD9}"/>
              </a:ext>
            </a:extLst>
          </p:cNvPr>
          <p:cNvSpPr txBox="1"/>
          <p:nvPr/>
        </p:nvSpPr>
        <p:spPr>
          <a:xfrm>
            <a:off x="223888" y="456898"/>
            <a:ext cx="6094770" cy="261610"/>
          </a:xfrm>
          <a:prstGeom prst="rect">
            <a:avLst/>
          </a:prstGeom>
          <a:noFill/>
        </p:spPr>
        <p:txBody>
          <a:bodyPr wrap="square">
            <a:spAutoFit/>
          </a:bodyPr>
          <a:lstStyle/>
          <a:p>
            <a:r>
              <a:rPr lang="it-IT" sz="1100" dirty="0">
                <a:solidFill>
                  <a:schemeClr val="bg1"/>
                </a:solidFill>
                <a:latin typeface="Abadi" panose="020B0604020104020204" pitchFamily="34" charset="0"/>
              </a:rPr>
              <a:t>Model</a:t>
            </a:r>
          </a:p>
        </p:txBody>
      </p:sp>
    </p:spTree>
    <p:extLst>
      <p:ext uri="{BB962C8B-B14F-4D97-AF65-F5344CB8AC3E}">
        <p14:creationId xmlns:p14="http://schemas.microsoft.com/office/powerpoint/2010/main" val="3006798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0A507C48-EFA3-417C-AFAE-22FFB27622FC}"/>
              </a:ext>
            </a:extLst>
          </p:cNvPr>
          <p:cNvPicPr>
            <a:picLocks noChangeAspect="1"/>
          </p:cNvPicPr>
          <p:nvPr/>
        </p:nvPicPr>
        <p:blipFill>
          <a:blip r:embed="rId2"/>
          <a:stretch>
            <a:fillRect/>
          </a:stretch>
        </p:blipFill>
        <p:spPr>
          <a:xfrm>
            <a:off x="2692030" y="46037"/>
            <a:ext cx="6535097" cy="4394854"/>
          </a:xfrm>
          <a:prstGeom prst="rect">
            <a:avLst/>
          </a:prstGeom>
          <a:noFill/>
        </p:spPr>
      </p:pic>
      <p:sp>
        <p:nvSpPr>
          <p:cNvPr id="35" name="Title 2">
            <a:extLst>
              <a:ext uri="{FF2B5EF4-FFF2-40B4-BE49-F238E27FC236}">
                <a16:creationId xmlns:a16="http://schemas.microsoft.com/office/drawing/2014/main" id="{321EFE15-F117-48DF-9C16-55B29C0C4742}"/>
              </a:ext>
            </a:extLst>
          </p:cNvPr>
          <p:cNvSpPr>
            <a:spLocks noGrp="1"/>
          </p:cNvSpPr>
          <p:nvPr>
            <p:ph type="title"/>
          </p:nvPr>
        </p:nvSpPr>
        <p:spPr>
          <a:xfrm>
            <a:off x="902755" y="4337687"/>
            <a:ext cx="10113645" cy="743682"/>
          </a:xfrm>
        </p:spPr>
        <p:txBody>
          <a:bodyPr/>
          <a:lstStyle/>
          <a:p>
            <a:r>
              <a:rPr lang="en-US" dirty="0"/>
              <a:t>Mapping hardware/software</a:t>
            </a:r>
          </a:p>
        </p:txBody>
      </p:sp>
      <p:sp>
        <p:nvSpPr>
          <p:cNvPr id="37" name="Text Placeholder 3">
            <a:extLst>
              <a:ext uri="{FF2B5EF4-FFF2-40B4-BE49-F238E27FC236}">
                <a16:creationId xmlns:a16="http://schemas.microsoft.com/office/drawing/2014/main" id="{8F69979E-DA63-4A29-98B4-9150F85409CD}"/>
              </a:ext>
            </a:extLst>
          </p:cNvPr>
          <p:cNvSpPr>
            <a:spLocks noGrp="1"/>
          </p:cNvSpPr>
          <p:nvPr>
            <p:ph type="body" sz="half" idx="2"/>
          </p:nvPr>
        </p:nvSpPr>
        <p:spPr>
          <a:xfrm>
            <a:off x="902755" y="5081369"/>
            <a:ext cx="10113264" cy="609600"/>
          </a:xfrm>
        </p:spPr>
        <p:txBody>
          <a:bodyPr>
            <a:noAutofit/>
          </a:bodyPr>
          <a:lstStyle/>
          <a:p>
            <a:pPr marL="449580" fontAlgn="base">
              <a:lnSpc>
                <a:spcPct val="106000"/>
              </a:lnSpc>
              <a:spcAft>
                <a:spcPts val="800"/>
              </a:spcAft>
            </a:pPr>
            <a:r>
              <a:rPr lang="it-IT" sz="1600" dirty="0">
                <a:effectLst/>
                <a:latin typeface="Abadi" panose="020B0604020104020204" pitchFamily="34" charset="0"/>
                <a:ea typeface="Times New Roman" panose="02020603050405020304" pitchFamily="18" charset="0"/>
                <a:cs typeface="Calibri" panose="020F0502020204030204" pitchFamily="34" charset="0"/>
              </a:rPr>
              <a:t>Il sistema sarà accessibile attraverso </a:t>
            </a:r>
            <a:r>
              <a:rPr lang="it-IT" sz="1600" b="1" dirty="0">
                <a:effectLst/>
                <a:latin typeface="Abadi" panose="020B0604020104020204" pitchFamily="34" charset="0"/>
                <a:ea typeface="Times New Roman" panose="02020603050405020304" pitchFamily="18" charset="0"/>
                <a:cs typeface="Calibri" panose="020F0502020204030204" pitchFamily="34" charset="0"/>
              </a:rPr>
              <a:t>browser web </a:t>
            </a:r>
            <a:r>
              <a:rPr lang="it-IT" sz="1600" dirty="0">
                <a:effectLst/>
                <a:latin typeface="Abadi" panose="020B0604020104020204" pitchFamily="34" charset="0"/>
                <a:ea typeface="Times New Roman" panose="02020603050405020304" pitchFamily="18" charset="0"/>
                <a:cs typeface="Calibri" panose="020F0502020204030204" pitchFamily="34" charset="0"/>
              </a:rPr>
              <a:t>(lato Client) installati sui dispositivi degli utenti. </a:t>
            </a:r>
            <a:endParaRPr lang="it-IT" sz="1600" dirty="0">
              <a:effectLst/>
              <a:latin typeface="Abadi" panose="020B0604020104020204" pitchFamily="34" charset="0"/>
              <a:ea typeface="Calibri" panose="020F0502020204030204" pitchFamily="34" charset="0"/>
              <a:cs typeface="Times New Roman" panose="02020603050405020304" pitchFamily="18" charset="0"/>
            </a:endParaRPr>
          </a:p>
          <a:p>
            <a:pPr marL="449580" fontAlgn="base">
              <a:lnSpc>
                <a:spcPct val="106000"/>
              </a:lnSpc>
              <a:spcAft>
                <a:spcPts val="800"/>
              </a:spcAft>
            </a:pPr>
            <a:r>
              <a:rPr lang="it-IT" sz="1600" dirty="0">
                <a:effectLst/>
                <a:latin typeface="Abadi" panose="020B0604020104020204" pitchFamily="34" charset="0"/>
                <a:ea typeface="Times New Roman" panose="02020603050405020304" pitchFamily="18" charset="0"/>
                <a:cs typeface="Calibri" panose="020F0502020204030204" pitchFamily="34" charset="0"/>
              </a:rPr>
              <a:t>L’applicazione (lato Server) si suddivide in due componenti principali: </a:t>
            </a:r>
            <a:endParaRPr lang="it-IT" sz="1600" dirty="0">
              <a:effectLst/>
              <a:latin typeface="Abadi" panose="020B0604020104020204" pitchFamily="34" charset="0"/>
              <a:ea typeface="Calibri" panose="020F0502020204030204" pitchFamily="34" charset="0"/>
              <a:cs typeface="Times New Roman" panose="02020603050405020304" pitchFamily="18" charset="0"/>
            </a:endParaRPr>
          </a:p>
          <a:p>
            <a:pPr marL="1314450" lvl="1" indent="-857250" fontAlgn="base">
              <a:lnSpc>
                <a:spcPct val="106000"/>
              </a:lnSpc>
              <a:spcAft>
                <a:spcPts val="800"/>
              </a:spcAft>
              <a:buFont typeface="Arial" panose="020B0604020202020204" pitchFamily="34" charset="0"/>
              <a:buChar char="•"/>
              <a:tabLst>
                <a:tab pos="906780" algn="l"/>
              </a:tabLst>
            </a:pPr>
            <a:r>
              <a:rPr lang="it-IT" sz="1600" b="1" dirty="0">
                <a:solidFill>
                  <a:schemeClr val="bg1"/>
                </a:solidFill>
                <a:effectLst/>
                <a:latin typeface="Abadi" panose="020B0604020104020204" pitchFamily="34" charset="0"/>
                <a:ea typeface="Times New Roman" panose="02020603050405020304" pitchFamily="18" charset="0"/>
                <a:cs typeface="Calibri" panose="020F0502020204030204" pitchFamily="34" charset="0"/>
              </a:rPr>
              <a:t> </a:t>
            </a:r>
            <a:r>
              <a:rPr lang="it-IT" sz="1600" b="1" dirty="0" err="1">
                <a:solidFill>
                  <a:schemeClr val="bg1"/>
                </a:solidFill>
                <a:effectLst/>
                <a:latin typeface="Abadi" panose="020B0604020104020204" pitchFamily="34" charset="0"/>
                <a:ea typeface="Times New Roman" panose="02020603050405020304" pitchFamily="18" charset="0"/>
                <a:cs typeface="Calibri" panose="020F0502020204030204" pitchFamily="34" charset="0"/>
              </a:rPr>
              <a:t>Webapp</a:t>
            </a:r>
            <a:r>
              <a:rPr lang="it-IT" sz="1600" dirty="0">
                <a:solidFill>
                  <a:schemeClr val="bg1"/>
                </a:solidFill>
                <a:effectLst/>
                <a:latin typeface="Abadi" panose="020B0604020104020204" pitchFamily="34" charset="0"/>
                <a:ea typeface="Times New Roman" panose="02020603050405020304" pitchFamily="18" charset="0"/>
                <a:cs typeface="Calibri" panose="020F0502020204030204" pitchFamily="34" charset="0"/>
              </a:rPr>
              <a:t>, che rappresenta il core dell’applicazione, a cui saranno allocati i sottosistemi della decomposizione precedente, cioè Model, </a:t>
            </a:r>
            <a:r>
              <a:rPr lang="it-IT" sz="1600" dirty="0" err="1">
                <a:solidFill>
                  <a:schemeClr val="bg1"/>
                </a:solidFill>
                <a:effectLst/>
                <a:latin typeface="Abadi" panose="020B0604020104020204" pitchFamily="34" charset="0"/>
                <a:ea typeface="Times New Roman" panose="02020603050405020304" pitchFamily="18" charset="0"/>
                <a:cs typeface="Calibri" panose="020F0502020204030204" pitchFamily="34" charset="0"/>
              </a:rPr>
              <a:t>View</a:t>
            </a:r>
            <a:r>
              <a:rPr lang="it-IT" sz="1600" dirty="0">
                <a:solidFill>
                  <a:schemeClr val="bg1"/>
                </a:solidFill>
                <a:effectLst/>
                <a:latin typeface="Abadi" panose="020B0604020104020204" pitchFamily="34" charset="0"/>
                <a:ea typeface="Times New Roman" panose="02020603050405020304" pitchFamily="18" charset="0"/>
                <a:cs typeface="Calibri" panose="020F0502020204030204" pitchFamily="34" charset="0"/>
              </a:rPr>
              <a:t>, Controller;</a:t>
            </a:r>
          </a:p>
          <a:p>
            <a:pPr marL="1314450" lvl="1" indent="-857250" fontAlgn="base">
              <a:lnSpc>
                <a:spcPct val="106000"/>
              </a:lnSpc>
              <a:spcAft>
                <a:spcPts val="800"/>
              </a:spcAft>
              <a:buFont typeface="Arial" panose="020B0604020202020204" pitchFamily="34" charset="0"/>
              <a:buChar char="•"/>
              <a:tabLst>
                <a:tab pos="906780" algn="l"/>
              </a:tabLst>
            </a:pPr>
            <a:r>
              <a:rPr lang="it-IT" sz="1600" b="1" dirty="0">
                <a:solidFill>
                  <a:schemeClr val="bg1"/>
                </a:solidFill>
                <a:effectLst/>
                <a:latin typeface="Abadi" panose="020B0604020104020204" pitchFamily="34" charset="0"/>
                <a:ea typeface="Times New Roman" panose="02020603050405020304" pitchFamily="18" charset="0"/>
                <a:cs typeface="Calibri" panose="020F0502020204030204" pitchFamily="34" charset="0"/>
              </a:rPr>
              <a:t>Database</a:t>
            </a:r>
            <a:r>
              <a:rPr lang="it-IT" sz="1600" dirty="0">
                <a:solidFill>
                  <a:schemeClr val="bg1"/>
                </a:solidFill>
                <a:effectLst/>
                <a:latin typeface="Abadi" panose="020B0604020104020204" pitchFamily="34" charset="0"/>
                <a:ea typeface="Times New Roman" panose="02020603050405020304" pitchFamily="18" charset="0"/>
                <a:cs typeface="Calibri" panose="020F0502020204030204" pitchFamily="34" charset="0"/>
              </a:rPr>
              <a:t>, che gestisce la persistenza dei dati.  </a:t>
            </a:r>
            <a:endParaRPr lang="it-IT" sz="1600" dirty="0">
              <a:solidFill>
                <a:schemeClr val="bg1"/>
              </a:solidFill>
              <a:effectLst/>
              <a:latin typeface="Abadi" panose="020B06040201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384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magine 15">
            <a:extLst>
              <a:ext uri="{FF2B5EF4-FFF2-40B4-BE49-F238E27FC236}">
                <a16:creationId xmlns:a16="http://schemas.microsoft.com/office/drawing/2014/main" id="{5B07FA24-0F2D-4DB9-9FDB-69BC21A7078B}"/>
              </a:ext>
            </a:extLst>
          </p:cNvPr>
          <p:cNvPicPr>
            <a:picLocks noChangeAspect="1"/>
          </p:cNvPicPr>
          <p:nvPr/>
        </p:nvPicPr>
        <p:blipFill>
          <a:blip r:embed="rId2"/>
          <a:stretch>
            <a:fillRect/>
          </a:stretch>
        </p:blipFill>
        <p:spPr>
          <a:xfrm>
            <a:off x="6650257" y="2665871"/>
            <a:ext cx="5541744" cy="1344342"/>
          </a:xfrm>
          <a:prstGeom prst="rect">
            <a:avLst/>
          </a:prstGeom>
        </p:spPr>
      </p:pic>
      <p:pic>
        <p:nvPicPr>
          <p:cNvPr id="15" name="Immagine 14">
            <a:extLst>
              <a:ext uri="{FF2B5EF4-FFF2-40B4-BE49-F238E27FC236}">
                <a16:creationId xmlns:a16="http://schemas.microsoft.com/office/drawing/2014/main" id="{D4514845-258B-4416-91A0-93929F527B6C}"/>
              </a:ext>
            </a:extLst>
          </p:cNvPr>
          <p:cNvPicPr>
            <a:picLocks noChangeAspect="1"/>
          </p:cNvPicPr>
          <p:nvPr/>
        </p:nvPicPr>
        <p:blipFill>
          <a:blip r:embed="rId2"/>
          <a:stretch>
            <a:fillRect/>
          </a:stretch>
        </p:blipFill>
        <p:spPr>
          <a:xfrm>
            <a:off x="-1" y="356827"/>
            <a:ext cx="6470073" cy="1517378"/>
          </a:xfrm>
          <a:prstGeom prst="rect">
            <a:avLst/>
          </a:prstGeom>
        </p:spPr>
      </p:pic>
      <p:sp>
        <p:nvSpPr>
          <p:cNvPr id="7" name="CasellaDiTesto 6">
            <a:extLst>
              <a:ext uri="{FF2B5EF4-FFF2-40B4-BE49-F238E27FC236}">
                <a16:creationId xmlns:a16="http://schemas.microsoft.com/office/drawing/2014/main" id="{9D4767F3-706C-4928-8D68-6E34916E6311}"/>
              </a:ext>
            </a:extLst>
          </p:cNvPr>
          <p:cNvSpPr txBox="1"/>
          <p:nvPr/>
        </p:nvSpPr>
        <p:spPr>
          <a:xfrm>
            <a:off x="96982" y="443345"/>
            <a:ext cx="5721927" cy="1344342"/>
          </a:xfrm>
          <a:prstGeom prst="rect">
            <a:avLst/>
          </a:prstGeom>
          <a:noFill/>
        </p:spPr>
        <p:txBody>
          <a:bodyPr wrap="square">
            <a:spAutoFit/>
          </a:bodyPr>
          <a:lstStyle/>
          <a:p>
            <a:pPr marL="457200">
              <a:lnSpc>
                <a:spcPct val="125000"/>
              </a:lnSpc>
              <a:tabLst>
                <a:tab pos="5753735" algn="r"/>
              </a:tabLst>
            </a:pPr>
            <a:r>
              <a:rPr lang="it-IT" sz="3400" dirty="0">
                <a:solidFill>
                  <a:schemeClr val="bg1"/>
                </a:solidFill>
                <a:effectLst/>
                <a:latin typeface="+mj-lt"/>
                <a:ea typeface="Times New Roman" panose="02020603050405020304" pitchFamily="18" charset="0"/>
                <a:cs typeface="Times New Roman" panose="02020603050405020304" pitchFamily="18" charset="0"/>
              </a:rPr>
              <a:t>Controllo degli accessi e sicurezza</a:t>
            </a:r>
          </a:p>
        </p:txBody>
      </p:sp>
      <p:sp>
        <p:nvSpPr>
          <p:cNvPr id="9" name="CasellaDiTesto 8">
            <a:extLst>
              <a:ext uri="{FF2B5EF4-FFF2-40B4-BE49-F238E27FC236}">
                <a16:creationId xmlns:a16="http://schemas.microsoft.com/office/drawing/2014/main" id="{0A74A8CB-A9A8-4635-A1A5-6BB91CB7B664}"/>
              </a:ext>
            </a:extLst>
          </p:cNvPr>
          <p:cNvSpPr txBox="1"/>
          <p:nvPr/>
        </p:nvSpPr>
        <p:spPr>
          <a:xfrm>
            <a:off x="193965" y="1944330"/>
            <a:ext cx="6276108" cy="784830"/>
          </a:xfrm>
          <a:prstGeom prst="rect">
            <a:avLst/>
          </a:prstGeom>
          <a:noFill/>
        </p:spPr>
        <p:txBody>
          <a:bodyPr wrap="square">
            <a:spAutoFit/>
          </a:bodyPr>
          <a:lstStyle/>
          <a:p>
            <a:pPr marL="457200" algn="just" fontAlgn="base"/>
            <a:r>
              <a:rPr lang="it-IT" sz="1500" dirty="0">
                <a:effectLst/>
                <a:latin typeface="Abadi" panose="020B0604020104020204" pitchFamily="34" charset="0"/>
                <a:ea typeface="Times New Roman" panose="02020603050405020304" pitchFamily="18" charset="0"/>
                <a:cs typeface="Calibri" panose="020F0502020204030204" pitchFamily="34" charset="0"/>
              </a:rPr>
              <a:t>Il controllo degli accessi è garantito tramite l’utilizzo di username (in questo caso l’username è l’e-mail dell’azienda) e password, che verranno richieste per ogni singolo accesso. </a:t>
            </a:r>
            <a:endParaRPr lang="it-IT" sz="1500" dirty="0">
              <a:effectLst/>
              <a:latin typeface="Abadi" panose="020B0604020104020204" pitchFamily="34" charset="0"/>
              <a:ea typeface="Times New Roman" panose="02020603050405020304" pitchFamily="18" charset="0"/>
            </a:endParaRPr>
          </a:p>
        </p:txBody>
      </p:sp>
      <p:graphicFrame>
        <p:nvGraphicFramePr>
          <p:cNvPr id="10" name="Tabella 9">
            <a:extLst>
              <a:ext uri="{FF2B5EF4-FFF2-40B4-BE49-F238E27FC236}">
                <a16:creationId xmlns:a16="http://schemas.microsoft.com/office/drawing/2014/main" id="{449D7B88-AAB9-435A-8256-284BCA3DC029}"/>
              </a:ext>
            </a:extLst>
          </p:cNvPr>
          <p:cNvGraphicFramePr>
            <a:graphicFrameLocks noGrp="1"/>
          </p:cNvGraphicFramePr>
          <p:nvPr>
            <p:extLst>
              <p:ext uri="{D42A27DB-BD31-4B8C-83A1-F6EECF244321}">
                <p14:modId xmlns:p14="http://schemas.microsoft.com/office/powerpoint/2010/main" val="434309340"/>
              </p:ext>
            </p:extLst>
          </p:nvPr>
        </p:nvGraphicFramePr>
        <p:xfrm>
          <a:off x="374074" y="2921545"/>
          <a:ext cx="6096001" cy="1935580"/>
        </p:xfrm>
        <a:graphic>
          <a:graphicData uri="http://schemas.openxmlformats.org/drawingml/2006/table">
            <a:tbl>
              <a:tblPr firstRow="1" firstCol="1" bandRow="1">
                <a:tableStyleId>{8EC20E35-A176-4012-BC5E-935CFFF8708E}</a:tableStyleId>
              </a:tblPr>
              <a:tblGrid>
                <a:gridCol w="1044463">
                  <a:extLst>
                    <a:ext uri="{9D8B030D-6E8A-4147-A177-3AD203B41FA5}">
                      <a16:colId xmlns:a16="http://schemas.microsoft.com/office/drawing/2014/main" val="2121179633"/>
                    </a:ext>
                  </a:extLst>
                </a:gridCol>
                <a:gridCol w="1230950">
                  <a:extLst>
                    <a:ext uri="{9D8B030D-6E8A-4147-A177-3AD203B41FA5}">
                      <a16:colId xmlns:a16="http://schemas.microsoft.com/office/drawing/2014/main" val="1231703996"/>
                    </a:ext>
                  </a:extLst>
                </a:gridCol>
                <a:gridCol w="1009625">
                  <a:extLst>
                    <a:ext uri="{9D8B030D-6E8A-4147-A177-3AD203B41FA5}">
                      <a16:colId xmlns:a16="http://schemas.microsoft.com/office/drawing/2014/main" val="263026336"/>
                    </a:ext>
                  </a:extLst>
                </a:gridCol>
                <a:gridCol w="1266471">
                  <a:extLst>
                    <a:ext uri="{9D8B030D-6E8A-4147-A177-3AD203B41FA5}">
                      <a16:colId xmlns:a16="http://schemas.microsoft.com/office/drawing/2014/main" val="3323563628"/>
                    </a:ext>
                  </a:extLst>
                </a:gridCol>
                <a:gridCol w="1544492">
                  <a:extLst>
                    <a:ext uri="{9D8B030D-6E8A-4147-A177-3AD203B41FA5}">
                      <a16:colId xmlns:a16="http://schemas.microsoft.com/office/drawing/2014/main" val="4284405431"/>
                    </a:ext>
                  </a:extLst>
                </a:gridCol>
              </a:tblGrid>
              <a:tr h="297766">
                <a:tc>
                  <a:txBody>
                    <a:bodyPr/>
                    <a:lstStyle/>
                    <a:p>
                      <a:endParaRPr lang="it-IT" sz="1100" b="0" dirty="0">
                        <a:effectLst/>
                        <a:latin typeface="Abadi" panose="020B0604020104020204" pitchFamily="34" charset="0"/>
                      </a:endParaRPr>
                    </a:p>
                  </a:txBody>
                  <a:tcPr marL="68580" marR="68580" marT="0" marB="0"/>
                </a:tc>
                <a:tc>
                  <a:txBody>
                    <a:bodyPr/>
                    <a:lstStyle/>
                    <a:p>
                      <a:pPr algn="ctr" fontAlgn="base">
                        <a:lnSpc>
                          <a:spcPct val="106000"/>
                        </a:lnSpc>
                        <a:spcAft>
                          <a:spcPts val="800"/>
                        </a:spcAft>
                      </a:pPr>
                      <a:r>
                        <a:rPr lang="it-IT" sz="1200" b="0" dirty="0">
                          <a:effectLst/>
                          <a:latin typeface="Abadi" panose="020B0604020104020204" pitchFamily="34" charset="0"/>
                        </a:rPr>
                        <a:t>Risorse</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200" b="0" dirty="0">
                          <a:effectLst/>
                          <a:latin typeface="Abadi" panose="020B0604020104020204" pitchFamily="34" charset="0"/>
                        </a:rPr>
                        <a:t>Account</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200" b="0" dirty="0" err="1">
                          <a:effectLst/>
                          <a:latin typeface="Abadi" panose="020B0604020104020204" pitchFamily="34" charset="0"/>
                        </a:rPr>
                        <a:t>DatiCorsa</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200" b="0" dirty="0">
                          <a:effectLst/>
                          <a:latin typeface="Abadi" panose="020B0604020104020204" pitchFamily="34" charset="0"/>
                        </a:rPr>
                        <a:t>ProgrammaCorse</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3773487"/>
                  </a:ext>
                </a:extLst>
              </a:tr>
              <a:tr h="272969">
                <a:tc>
                  <a:txBody>
                    <a:bodyPr/>
                    <a:lstStyle/>
                    <a:p>
                      <a:pPr algn="ctr" fontAlgn="base">
                        <a:lnSpc>
                          <a:spcPct val="106000"/>
                        </a:lnSpc>
                        <a:spcAft>
                          <a:spcPts val="800"/>
                        </a:spcAft>
                      </a:pPr>
                      <a:r>
                        <a:rPr lang="it-IT" sz="1100" b="0" dirty="0">
                          <a:effectLst/>
                          <a:latin typeface="Abadi" panose="020B0604020104020204" pitchFamily="34" charset="0"/>
                        </a:rPr>
                        <a:t>Inserimento</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Azienda</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a:effectLst/>
                          <a:latin typeface="Abadi" panose="020B0604020104020204" pitchFamily="34" charset="0"/>
                        </a:rPr>
                        <a:t>Admin</a:t>
                      </a:r>
                      <a:endParaRPr lang="it-IT" sz="11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a:effectLst/>
                          <a:latin typeface="Abadi" panose="020B0604020104020204" pitchFamily="34" charset="0"/>
                        </a:rPr>
                        <a:t>Azienda</a:t>
                      </a:r>
                      <a:endParaRPr lang="it-IT" sz="11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it-IT" sz="1100" dirty="0">
                        <a:effectLst/>
                        <a:latin typeface="Abadi" panose="020B0604020104020204" pitchFamily="34" charset="0"/>
                      </a:endParaRPr>
                    </a:p>
                  </a:txBody>
                  <a:tcPr marL="68580" marR="68580" marT="0" marB="0"/>
                </a:tc>
                <a:extLst>
                  <a:ext uri="{0D108BD9-81ED-4DB2-BD59-A6C34878D82A}">
                    <a16:rowId xmlns:a16="http://schemas.microsoft.com/office/drawing/2014/main" val="4276599948"/>
                  </a:ext>
                </a:extLst>
              </a:tr>
              <a:tr h="272969">
                <a:tc>
                  <a:txBody>
                    <a:bodyPr/>
                    <a:lstStyle/>
                    <a:p>
                      <a:pPr algn="ctr" fontAlgn="base">
                        <a:lnSpc>
                          <a:spcPct val="106000"/>
                        </a:lnSpc>
                        <a:spcAft>
                          <a:spcPts val="800"/>
                        </a:spcAft>
                      </a:pPr>
                      <a:r>
                        <a:rPr lang="it-IT" sz="1100" b="0" dirty="0">
                          <a:effectLst/>
                          <a:latin typeface="Abadi" panose="020B0604020104020204" pitchFamily="34" charset="0"/>
                        </a:rPr>
                        <a:t>Creazione</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it-IT" sz="1100" dirty="0">
                        <a:effectLst/>
                        <a:latin typeface="Abadi" panose="020B0604020104020204" pitchFamily="34" charset="0"/>
                      </a:endParaRPr>
                    </a:p>
                  </a:txBody>
                  <a:tcPr marL="68580" marR="68580" marT="0" marB="0"/>
                </a:tc>
                <a:tc>
                  <a:txBody>
                    <a:bodyPr/>
                    <a:lstStyle/>
                    <a:p>
                      <a:endParaRPr lang="it-IT" sz="1100" dirty="0">
                        <a:effectLst/>
                        <a:latin typeface="Abadi" panose="020B0604020104020204" pitchFamily="34" charset="0"/>
                      </a:endParaRPr>
                    </a:p>
                  </a:txBody>
                  <a:tcPr marL="68580" marR="68580" marT="0" marB="0"/>
                </a:tc>
                <a:tc>
                  <a:txBody>
                    <a:bodyPr/>
                    <a:lstStyle/>
                    <a:p>
                      <a:endParaRPr lang="it-IT" sz="1100" dirty="0">
                        <a:effectLst/>
                        <a:latin typeface="Abadi" panose="020B0604020104020204" pitchFamily="34" charset="0"/>
                      </a:endParaRPr>
                    </a:p>
                  </a:txBody>
                  <a:tcPr marL="68580" marR="68580" marT="0" marB="0"/>
                </a:tc>
                <a:tc>
                  <a:txBody>
                    <a:bodyPr/>
                    <a:lstStyle/>
                    <a:p>
                      <a:pPr algn="ctr" fontAlgn="base">
                        <a:lnSpc>
                          <a:spcPct val="106000"/>
                        </a:lnSpc>
                        <a:spcAft>
                          <a:spcPts val="800"/>
                        </a:spcAft>
                      </a:pPr>
                      <a:r>
                        <a:rPr lang="it-IT" sz="1100">
                          <a:effectLst/>
                          <a:latin typeface="Abadi" panose="020B0604020104020204" pitchFamily="34" charset="0"/>
                        </a:rPr>
                        <a:t>Azienda</a:t>
                      </a:r>
                      <a:endParaRPr lang="it-IT" sz="11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9529272"/>
                  </a:ext>
                </a:extLst>
              </a:tr>
              <a:tr h="272969">
                <a:tc>
                  <a:txBody>
                    <a:bodyPr/>
                    <a:lstStyle/>
                    <a:p>
                      <a:pPr algn="ctr" fontAlgn="base">
                        <a:lnSpc>
                          <a:spcPct val="106000"/>
                        </a:lnSpc>
                        <a:spcAft>
                          <a:spcPts val="800"/>
                        </a:spcAft>
                      </a:pPr>
                      <a:r>
                        <a:rPr lang="it-IT" sz="1100" b="0" dirty="0">
                          <a:effectLst/>
                          <a:latin typeface="Abadi" panose="020B0604020104020204" pitchFamily="34" charset="0"/>
                        </a:rPr>
                        <a:t>Modifica</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Azienda</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Admin</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Azienda</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a:effectLst/>
                          <a:latin typeface="Abadi" panose="020B0604020104020204" pitchFamily="34" charset="0"/>
                        </a:rPr>
                        <a:t>Azienda</a:t>
                      </a:r>
                      <a:endParaRPr lang="it-IT" sz="11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5539713"/>
                  </a:ext>
                </a:extLst>
              </a:tr>
              <a:tr h="272969">
                <a:tc>
                  <a:txBody>
                    <a:bodyPr/>
                    <a:lstStyle/>
                    <a:p>
                      <a:pPr algn="ctr" fontAlgn="base">
                        <a:lnSpc>
                          <a:spcPct val="106000"/>
                        </a:lnSpc>
                        <a:spcAft>
                          <a:spcPts val="800"/>
                        </a:spcAft>
                      </a:pPr>
                      <a:r>
                        <a:rPr lang="it-IT" sz="1100" b="0" dirty="0">
                          <a:effectLst/>
                          <a:latin typeface="Abadi" panose="020B0604020104020204" pitchFamily="34" charset="0"/>
                        </a:rPr>
                        <a:t>Consultazione</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a:effectLst/>
                          <a:latin typeface="Abadi" panose="020B0604020104020204" pitchFamily="34" charset="0"/>
                        </a:rPr>
                        <a:t>Azienda, Admin</a:t>
                      </a:r>
                      <a:endParaRPr lang="it-IT" sz="11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Admin</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Azienda, Admin</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Azienda, Admin</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7903853"/>
                  </a:ext>
                </a:extLst>
              </a:tr>
              <a:tr h="272969">
                <a:tc>
                  <a:txBody>
                    <a:bodyPr/>
                    <a:lstStyle/>
                    <a:p>
                      <a:pPr algn="ctr" fontAlgn="base">
                        <a:lnSpc>
                          <a:spcPct val="106000"/>
                        </a:lnSpc>
                        <a:spcAft>
                          <a:spcPts val="800"/>
                        </a:spcAft>
                      </a:pPr>
                      <a:r>
                        <a:rPr lang="it-IT" sz="1100" b="0" dirty="0">
                          <a:effectLst/>
                          <a:latin typeface="Abadi" panose="020B0604020104020204" pitchFamily="34" charset="0"/>
                        </a:rPr>
                        <a:t>Cancellazione</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a:effectLst/>
                          <a:latin typeface="Abadi" panose="020B0604020104020204" pitchFamily="34" charset="0"/>
                        </a:rPr>
                        <a:t>Azienda</a:t>
                      </a:r>
                      <a:endParaRPr lang="it-IT" sz="11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a:effectLst/>
                          <a:latin typeface="Abadi" panose="020B0604020104020204" pitchFamily="34" charset="0"/>
                        </a:rPr>
                        <a:t>Admin</a:t>
                      </a:r>
                      <a:endParaRPr lang="it-IT" sz="11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Azienda</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06000"/>
                        </a:lnSpc>
                        <a:spcAft>
                          <a:spcPts val="800"/>
                        </a:spcAft>
                      </a:pPr>
                      <a:r>
                        <a:rPr lang="it-IT" sz="1100" dirty="0">
                          <a:effectLst/>
                          <a:latin typeface="Abadi" panose="020B0604020104020204" pitchFamily="34" charset="0"/>
                        </a:rPr>
                        <a:t>Azienda</a:t>
                      </a:r>
                      <a:endParaRPr lang="it-IT" sz="110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6108478"/>
                  </a:ext>
                </a:extLst>
              </a:tr>
              <a:tr h="272969">
                <a:tc>
                  <a:txBody>
                    <a:bodyPr/>
                    <a:lstStyle/>
                    <a:p>
                      <a:pPr algn="ctr" fontAlgn="base">
                        <a:lnSpc>
                          <a:spcPct val="106000"/>
                        </a:lnSpc>
                        <a:spcAft>
                          <a:spcPts val="800"/>
                        </a:spcAft>
                      </a:pPr>
                      <a:r>
                        <a:rPr lang="it-IT" sz="1100" b="0" dirty="0">
                          <a:effectLst/>
                          <a:latin typeface="Abadi" panose="020B0604020104020204" pitchFamily="34" charset="0"/>
                        </a:rPr>
                        <a:t>Registrazione</a:t>
                      </a:r>
                      <a:endParaRPr lang="it-IT" sz="1100" b="0" dirty="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it-IT" sz="1100">
                        <a:effectLst/>
                        <a:latin typeface="Abadi" panose="020B0604020104020204" pitchFamily="34" charset="0"/>
                      </a:endParaRPr>
                    </a:p>
                  </a:txBody>
                  <a:tcPr marL="68580" marR="68580" marT="0" marB="0"/>
                </a:tc>
                <a:tc>
                  <a:txBody>
                    <a:bodyPr/>
                    <a:lstStyle/>
                    <a:p>
                      <a:pPr algn="ctr" fontAlgn="base">
                        <a:lnSpc>
                          <a:spcPct val="106000"/>
                        </a:lnSpc>
                        <a:spcAft>
                          <a:spcPts val="800"/>
                        </a:spcAft>
                      </a:pPr>
                      <a:r>
                        <a:rPr lang="it-IT" sz="1100">
                          <a:effectLst/>
                          <a:latin typeface="Abadi" panose="020B0604020104020204" pitchFamily="34" charset="0"/>
                        </a:rPr>
                        <a:t>Ospite</a:t>
                      </a:r>
                      <a:endParaRPr lang="it-IT" sz="1100">
                        <a:effectLst/>
                        <a:latin typeface="Abadi" panose="020B060402010402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it-IT" sz="1100">
                        <a:effectLst/>
                        <a:latin typeface="Abadi" panose="020B0604020104020204" pitchFamily="34" charset="0"/>
                      </a:endParaRPr>
                    </a:p>
                  </a:txBody>
                  <a:tcPr marL="68580" marR="68580" marT="0" marB="0"/>
                </a:tc>
                <a:tc>
                  <a:txBody>
                    <a:bodyPr/>
                    <a:lstStyle/>
                    <a:p>
                      <a:endParaRPr lang="it-IT" sz="1100" dirty="0">
                        <a:effectLst/>
                        <a:latin typeface="Abadi" panose="020B0604020104020204" pitchFamily="34" charset="0"/>
                      </a:endParaRPr>
                    </a:p>
                  </a:txBody>
                  <a:tcPr marL="68580" marR="68580" marT="0" marB="0"/>
                </a:tc>
                <a:extLst>
                  <a:ext uri="{0D108BD9-81ED-4DB2-BD59-A6C34878D82A}">
                    <a16:rowId xmlns:a16="http://schemas.microsoft.com/office/drawing/2014/main" val="181136730"/>
                  </a:ext>
                </a:extLst>
              </a:tr>
            </a:tbl>
          </a:graphicData>
        </a:graphic>
      </p:graphicFrame>
      <p:sp>
        <p:nvSpPr>
          <p:cNvPr id="12" name="CasellaDiTesto 11">
            <a:extLst>
              <a:ext uri="{FF2B5EF4-FFF2-40B4-BE49-F238E27FC236}">
                <a16:creationId xmlns:a16="http://schemas.microsoft.com/office/drawing/2014/main" id="{D013D601-139B-4043-A27E-B2084BC5229E}"/>
              </a:ext>
            </a:extLst>
          </p:cNvPr>
          <p:cNvSpPr txBox="1"/>
          <p:nvPr/>
        </p:nvSpPr>
        <p:spPr>
          <a:xfrm>
            <a:off x="6470072" y="2616181"/>
            <a:ext cx="6096000" cy="1344342"/>
          </a:xfrm>
          <a:prstGeom prst="rect">
            <a:avLst/>
          </a:prstGeom>
          <a:noFill/>
        </p:spPr>
        <p:txBody>
          <a:bodyPr wrap="square">
            <a:spAutoFit/>
          </a:bodyPr>
          <a:lstStyle/>
          <a:p>
            <a:pPr marL="457200">
              <a:lnSpc>
                <a:spcPct val="125000"/>
              </a:lnSpc>
              <a:tabLst>
                <a:tab pos="5753735" algn="r"/>
              </a:tabLst>
            </a:pPr>
            <a:r>
              <a:rPr lang="it-IT" sz="3400" dirty="0">
                <a:solidFill>
                  <a:schemeClr val="bg1"/>
                </a:solidFill>
                <a:latin typeface="+mj-lt"/>
                <a:cs typeface="Times New Roman" panose="02020603050405020304" pitchFamily="18" charset="0"/>
              </a:rPr>
              <a:t>Controllo flusso globale del sistema</a:t>
            </a:r>
          </a:p>
        </p:txBody>
      </p:sp>
      <p:sp>
        <p:nvSpPr>
          <p:cNvPr id="14" name="CasellaDiTesto 13">
            <a:extLst>
              <a:ext uri="{FF2B5EF4-FFF2-40B4-BE49-F238E27FC236}">
                <a16:creationId xmlns:a16="http://schemas.microsoft.com/office/drawing/2014/main" id="{6C380E7A-4E39-4285-97D5-61FBD520AF11}"/>
              </a:ext>
            </a:extLst>
          </p:cNvPr>
          <p:cNvSpPr txBox="1"/>
          <p:nvPr/>
        </p:nvSpPr>
        <p:spPr>
          <a:xfrm>
            <a:off x="6470073" y="4152908"/>
            <a:ext cx="5721927" cy="784830"/>
          </a:xfrm>
          <a:prstGeom prst="rect">
            <a:avLst/>
          </a:prstGeom>
          <a:noFill/>
        </p:spPr>
        <p:txBody>
          <a:bodyPr wrap="square">
            <a:spAutoFit/>
          </a:bodyPr>
          <a:lstStyle/>
          <a:p>
            <a:pPr marL="457200" algn="just" fontAlgn="base"/>
            <a:r>
              <a:rPr lang="it-IT" sz="1500" dirty="0">
                <a:latin typeface="Abadi" panose="020B0604020104020204" pitchFamily="34" charset="0"/>
                <a:cs typeface="Calibri" panose="020F0502020204030204" pitchFamily="34" charset="0"/>
              </a:rPr>
              <a:t>Il controllo di flusso globale adottato è di tipo </a:t>
            </a:r>
            <a:r>
              <a:rPr lang="it-IT" sz="1500" dirty="0" err="1">
                <a:latin typeface="Abadi" panose="020B0604020104020204" pitchFamily="34" charset="0"/>
                <a:cs typeface="Calibri" panose="020F0502020204030204" pitchFamily="34" charset="0"/>
              </a:rPr>
              <a:t>thread-driven</a:t>
            </a:r>
            <a:r>
              <a:rPr lang="it-IT" sz="1500" dirty="0">
                <a:latin typeface="Abadi" panose="020B0604020104020204" pitchFamily="34" charset="0"/>
                <a:cs typeface="Calibri" panose="020F0502020204030204" pitchFamily="34" charset="0"/>
              </a:rPr>
              <a:t>, in quanto Apache Tomcat è in grado di gestire in maniera concorrente l’interazione tra la </a:t>
            </a:r>
            <a:r>
              <a:rPr lang="it-IT" sz="1500" dirty="0" err="1">
                <a:latin typeface="Abadi" panose="020B0604020104020204" pitchFamily="34" charset="0"/>
                <a:cs typeface="Calibri" panose="020F0502020204030204" pitchFamily="34" charset="0"/>
              </a:rPr>
              <a:t>webapp</a:t>
            </a:r>
            <a:r>
              <a:rPr lang="it-IT" sz="1500" dirty="0">
                <a:latin typeface="Abadi" panose="020B0604020104020204" pitchFamily="34" charset="0"/>
                <a:cs typeface="Calibri" panose="020F0502020204030204" pitchFamily="34" charset="0"/>
              </a:rPr>
              <a:t> e più clients. </a:t>
            </a:r>
          </a:p>
        </p:txBody>
      </p:sp>
    </p:spTree>
    <p:extLst>
      <p:ext uri="{BB962C8B-B14F-4D97-AF65-F5344CB8AC3E}">
        <p14:creationId xmlns:p14="http://schemas.microsoft.com/office/powerpoint/2010/main" val="320189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E03D214-F346-419A-90FE-5ED21CEC9BB4}"/>
              </a:ext>
            </a:extLst>
          </p:cNvPr>
          <p:cNvSpPr txBox="1"/>
          <p:nvPr/>
        </p:nvSpPr>
        <p:spPr>
          <a:xfrm>
            <a:off x="1039177" y="5353509"/>
            <a:ext cx="10113645" cy="743682"/>
          </a:xfrm>
          <a:prstGeom prst="rect">
            <a:avLst/>
          </a:prstGeom>
        </p:spPr>
        <p:txBody>
          <a:bodyPr vert="horz" lIns="91440" tIns="0" rIns="91440" bIns="0" rtlCol="0" anchor="b">
            <a:normAutofit/>
          </a:bodyPr>
          <a:lstStyle/>
          <a:p>
            <a:pPr>
              <a:lnSpc>
                <a:spcPct val="90000"/>
              </a:lnSpc>
              <a:spcBef>
                <a:spcPct val="0"/>
              </a:spcBef>
              <a:spcAft>
                <a:spcPts val="600"/>
              </a:spcAft>
            </a:pPr>
            <a:r>
              <a:rPr lang="it-IT" sz="3400" spc="-50" dirty="0">
                <a:solidFill>
                  <a:srgbClr val="FFFFFF"/>
                </a:solidFill>
                <a:effectLst/>
                <a:latin typeface="+mj-lt"/>
                <a:ea typeface="+mj-ea"/>
                <a:cs typeface="+mj-cs"/>
              </a:rPr>
              <a:t>Condizioni limite</a:t>
            </a:r>
            <a:endParaRPr lang="it-IT" sz="3400" spc="-50" dirty="0">
              <a:solidFill>
                <a:srgbClr val="FFFFFF"/>
              </a:solidFill>
              <a:latin typeface="+mj-lt"/>
              <a:ea typeface="+mj-ea"/>
              <a:cs typeface="+mj-cs"/>
            </a:endParaRPr>
          </a:p>
        </p:txBody>
      </p:sp>
      <p:pic>
        <p:nvPicPr>
          <p:cNvPr id="7" name="Immagine 6">
            <a:extLst>
              <a:ext uri="{FF2B5EF4-FFF2-40B4-BE49-F238E27FC236}">
                <a16:creationId xmlns:a16="http://schemas.microsoft.com/office/drawing/2014/main" id="{48096F81-AF83-45DA-9B7E-47020B612B7E}"/>
              </a:ext>
            </a:extLst>
          </p:cNvPr>
          <p:cNvPicPr>
            <a:picLocks noChangeAspect="1"/>
          </p:cNvPicPr>
          <p:nvPr/>
        </p:nvPicPr>
        <p:blipFill>
          <a:blip r:embed="rId2"/>
          <a:stretch>
            <a:fillRect/>
          </a:stretch>
        </p:blipFill>
        <p:spPr>
          <a:xfrm>
            <a:off x="2545160" y="1262353"/>
            <a:ext cx="7101680" cy="2846793"/>
          </a:xfrm>
          <a:prstGeom prst="rect">
            <a:avLst/>
          </a:prstGeom>
        </p:spPr>
      </p:pic>
      <p:sp>
        <p:nvSpPr>
          <p:cNvPr id="8" name="Rettangolo 7">
            <a:extLst>
              <a:ext uri="{FF2B5EF4-FFF2-40B4-BE49-F238E27FC236}">
                <a16:creationId xmlns:a16="http://schemas.microsoft.com/office/drawing/2014/main" id="{547714F0-C094-46EA-BE28-FE5E330488C4}"/>
              </a:ext>
            </a:extLst>
          </p:cNvPr>
          <p:cNvSpPr/>
          <p:nvPr/>
        </p:nvSpPr>
        <p:spPr>
          <a:xfrm>
            <a:off x="0" y="4405745"/>
            <a:ext cx="12192000" cy="8174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409722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AE5262-499C-4087-BC02-E35D8E8B173F}"/>
              </a:ext>
            </a:extLst>
          </p:cNvPr>
          <p:cNvSpPr>
            <a:spLocks noGrp="1"/>
          </p:cNvSpPr>
          <p:nvPr>
            <p:ph type="title"/>
          </p:nvPr>
        </p:nvSpPr>
        <p:spPr/>
        <p:txBody>
          <a:bodyPr/>
          <a:lstStyle/>
          <a:p>
            <a:r>
              <a:rPr lang="it-IT" dirty="0"/>
              <a:t>Cos’è Transport Efficiency </a:t>
            </a:r>
            <a:r>
              <a:rPr lang="it-IT" b="1" dirty="0"/>
              <a:t>Manager</a:t>
            </a:r>
          </a:p>
        </p:txBody>
      </p:sp>
      <p:sp>
        <p:nvSpPr>
          <p:cNvPr id="3" name="Segnaposto contenuto 2">
            <a:extLst>
              <a:ext uri="{FF2B5EF4-FFF2-40B4-BE49-F238E27FC236}">
                <a16:creationId xmlns:a16="http://schemas.microsoft.com/office/drawing/2014/main" id="{0B89EB09-00FC-47A3-A910-FABB5292779F}"/>
              </a:ext>
            </a:extLst>
          </p:cNvPr>
          <p:cNvSpPr>
            <a:spLocks noGrp="1"/>
          </p:cNvSpPr>
          <p:nvPr>
            <p:ph idx="1"/>
          </p:nvPr>
        </p:nvSpPr>
        <p:spPr>
          <a:xfrm>
            <a:off x="1097280" y="2483339"/>
            <a:ext cx="10058400" cy="3760891"/>
          </a:xfrm>
        </p:spPr>
        <p:txBody>
          <a:bodyPr/>
          <a:lstStyle/>
          <a:p>
            <a:pPr algn="ctr"/>
            <a:r>
              <a:rPr lang="it-IT" sz="2000" i="1" dirty="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Transport Efficiency Manager</a:t>
            </a:r>
            <a:r>
              <a:rPr lang="it-IT" sz="2000" dirty="0">
                <a:ln>
                  <a:noFill/>
                </a:ln>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si prefigge di essere un ausilio alle aziende di trasporti, fornendo una piattaforma che permetta loro di risolvere alcuni dei problemi legati all’uso dei trasporti pubblici (ad esempio il sovraffollamento di passeggeri su alcuni mezzi) e di sfruttare al meglio le risorse a disposizione.</a:t>
            </a:r>
          </a:p>
          <a:p>
            <a:endParaRPr lang="it-IT" sz="2000" b="1" dirty="0">
              <a:solidFill>
                <a:srgbClr val="000000"/>
              </a:solidFill>
              <a:latin typeface="Garamond" panose="02020404030301010803" pitchFamily="18" charset="0"/>
              <a:ea typeface="Calibri" panose="020F0502020204030204" pitchFamily="34" charset="0"/>
              <a:cs typeface="Times New Roman" panose="02020603050405020304" pitchFamily="18" charset="0"/>
            </a:endParaRPr>
          </a:p>
          <a:p>
            <a:pPr algn="ctr"/>
            <a:r>
              <a:rPr lang="it-IT" sz="2600" b="1"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Il sistema si considera un successo se è in grado di risolvere il problema dell’eccessivo afflusso di passeggeri in una corsa.</a:t>
            </a:r>
            <a:endParaRPr lang="it-IT" sz="2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it-IT"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11372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9C94D-EF38-4C2B-9349-425D7FA886DD}"/>
              </a:ext>
            </a:extLst>
          </p:cNvPr>
          <p:cNvSpPr>
            <a:spLocks noGrp="1"/>
          </p:cNvSpPr>
          <p:nvPr>
            <p:ph type="title"/>
          </p:nvPr>
        </p:nvSpPr>
        <p:spPr>
          <a:xfrm>
            <a:off x="760697" y="46355"/>
            <a:ext cx="3517567" cy="1297743"/>
          </a:xfrm>
        </p:spPr>
        <p:txBody>
          <a:bodyPr anchor="b">
            <a:normAutofit/>
          </a:bodyPr>
          <a:lstStyle/>
          <a:p>
            <a:r>
              <a:rPr lang="it-IT" dirty="0"/>
              <a:t>Use Case Model</a:t>
            </a:r>
          </a:p>
        </p:txBody>
      </p:sp>
      <p:pic>
        <p:nvPicPr>
          <p:cNvPr id="5" name="Segnaposto contenuto 4">
            <a:extLst>
              <a:ext uri="{FF2B5EF4-FFF2-40B4-BE49-F238E27FC236}">
                <a16:creationId xmlns:a16="http://schemas.microsoft.com/office/drawing/2014/main" id="{BE88F44D-F639-4D2F-BA24-E61D302D36E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205046" y="46356"/>
            <a:ext cx="5963697" cy="6681016"/>
          </a:xfrm>
          <a:prstGeom prst="rect">
            <a:avLst/>
          </a:prstGeom>
          <a:noFill/>
        </p:spPr>
      </p:pic>
      <p:sp>
        <p:nvSpPr>
          <p:cNvPr id="10" name="Text Placeholder 3">
            <a:extLst>
              <a:ext uri="{FF2B5EF4-FFF2-40B4-BE49-F238E27FC236}">
                <a16:creationId xmlns:a16="http://schemas.microsoft.com/office/drawing/2014/main" id="{7C2527AE-4257-4678-BA59-22C84CE76A9F}"/>
              </a:ext>
            </a:extLst>
          </p:cNvPr>
          <p:cNvSpPr>
            <a:spLocks noGrp="1"/>
          </p:cNvSpPr>
          <p:nvPr>
            <p:ph type="body" sz="half" idx="2"/>
          </p:nvPr>
        </p:nvSpPr>
        <p:spPr>
          <a:xfrm>
            <a:off x="760697" y="1216176"/>
            <a:ext cx="3517567" cy="3064505"/>
          </a:xfrm>
        </p:spPr>
        <p:txBody>
          <a:bodyPr>
            <a:normAutofit/>
          </a:bodyPr>
          <a:lstStyle/>
          <a:p>
            <a:r>
              <a:rPr lang="en-US" sz="1700" dirty="0">
                <a:latin typeface="Abadi" panose="020B0604020202020204" pitchFamily="34" charset="0"/>
              </a:rPr>
              <a:t>Primo livello</a:t>
            </a:r>
          </a:p>
        </p:txBody>
      </p:sp>
    </p:spTree>
    <p:extLst>
      <p:ext uri="{BB962C8B-B14F-4D97-AF65-F5344CB8AC3E}">
        <p14:creationId xmlns:p14="http://schemas.microsoft.com/office/powerpoint/2010/main" val="120486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9C94D-EF38-4C2B-9349-425D7FA886DD}"/>
              </a:ext>
            </a:extLst>
          </p:cNvPr>
          <p:cNvSpPr>
            <a:spLocks noGrp="1"/>
          </p:cNvSpPr>
          <p:nvPr>
            <p:ph type="title"/>
          </p:nvPr>
        </p:nvSpPr>
        <p:spPr>
          <a:xfrm>
            <a:off x="760697" y="46355"/>
            <a:ext cx="3517567" cy="1297743"/>
          </a:xfrm>
        </p:spPr>
        <p:txBody>
          <a:bodyPr anchor="b">
            <a:normAutofit/>
          </a:bodyPr>
          <a:lstStyle/>
          <a:p>
            <a:r>
              <a:rPr lang="it-IT" dirty="0"/>
              <a:t>Use Case Model</a:t>
            </a:r>
          </a:p>
        </p:txBody>
      </p:sp>
      <p:sp>
        <p:nvSpPr>
          <p:cNvPr id="10" name="Text Placeholder 3">
            <a:extLst>
              <a:ext uri="{FF2B5EF4-FFF2-40B4-BE49-F238E27FC236}">
                <a16:creationId xmlns:a16="http://schemas.microsoft.com/office/drawing/2014/main" id="{7C2527AE-4257-4678-BA59-22C84CE76A9F}"/>
              </a:ext>
            </a:extLst>
          </p:cNvPr>
          <p:cNvSpPr>
            <a:spLocks noGrp="1"/>
          </p:cNvSpPr>
          <p:nvPr>
            <p:ph type="body" sz="half" idx="2"/>
          </p:nvPr>
        </p:nvSpPr>
        <p:spPr>
          <a:xfrm>
            <a:off x="760697" y="1216656"/>
            <a:ext cx="3517567" cy="3064505"/>
          </a:xfrm>
        </p:spPr>
        <p:txBody>
          <a:bodyPr>
            <a:normAutofit/>
          </a:bodyPr>
          <a:lstStyle/>
          <a:p>
            <a:r>
              <a:rPr lang="en-US" sz="1700" dirty="0">
                <a:latin typeface="Abadi" panose="020B0604020202020204" pitchFamily="34" charset="0"/>
              </a:rPr>
              <a:t>Secondo livello</a:t>
            </a:r>
          </a:p>
        </p:txBody>
      </p:sp>
      <p:pic>
        <p:nvPicPr>
          <p:cNvPr id="3" name="Immagine 2">
            <a:extLst>
              <a:ext uri="{FF2B5EF4-FFF2-40B4-BE49-F238E27FC236}">
                <a16:creationId xmlns:a16="http://schemas.microsoft.com/office/drawing/2014/main" id="{FE9DD0A3-FE29-48A3-B6D4-3EB684733388}"/>
              </a:ext>
            </a:extLst>
          </p:cNvPr>
          <p:cNvPicPr>
            <a:picLocks noChangeAspect="1"/>
          </p:cNvPicPr>
          <p:nvPr/>
        </p:nvPicPr>
        <p:blipFill>
          <a:blip r:embed="rId2"/>
          <a:stretch>
            <a:fillRect/>
          </a:stretch>
        </p:blipFill>
        <p:spPr>
          <a:xfrm>
            <a:off x="6323180" y="0"/>
            <a:ext cx="4717714" cy="6858000"/>
          </a:xfrm>
          <a:prstGeom prst="rect">
            <a:avLst/>
          </a:prstGeom>
        </p:spPr>
      </p:pic>
    </p:spTree>
    <p:extLst>
      <p:ext uri="{BB962C8B-B14F-4D97-AF65-F5344CB8AC3E}">
        <p14:creationId xmlns:p14="http://schemas.microsoft.com/office/powerpoint/2010/main" val="61105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9C94D-EF38-4C2B-9349-425D7FA886DD}"/>
              </a:ext>
            </a:extLst>
          </p:cNvPr>
          <p:cNvSpPr>
            <a:spLocks noGrp="1"/>
          </p:cNvSpPr>
          <p:nvPr>
            <p:ph type="title"/>
          </p:nvPr>
        </p:nvSpPr>
        <p:spPr>
          <a:xfrm>
            <a:off x="760697" y="46355"/>
            <a:ext cx="3517567" cy="1297743"/>
          </a:xfrm>
        </p:spPr>
        <p:txBody>
          <a:bodyPr anchor="b">
            <a:normAutofit/>
          </a:bodyPr>
          <a:lstStyle/>
          <a:p>
            <a:r>
              <a:rPr lang="it-IT" dirty="0"/>
              <a:t>Use Case Model</a:t>
            </a:r>
          </a:p>
        </p:txBody>
      </p:sp>
      <p:sp>
        <p:nvSpPr>
          <p:cNvPr id="10" name="Text Placeholder 3">
            <a:extLst>
              <a:ext uri="{FF2B5EF4-FFF2-40B4-BE49-F238E27FC236}">
                <a16:creationId xmlns:a16="http://schemas.microsoft.com/office/drawing/2014/main" id="{7C2527AE-4257-4678-BA59-22C84CE76A9F}"/>
              </a:ext>
            </a:extLst>
          </p:cNvPr>
          <p:cNvSpPr>
            <a:spLocks noGrp="1"/>
          </p:cNvSpPr>
          <p:nvPr>
            <p:ph type="body" sz="half" idx="2"/>
          </p:nvPr>
        </p:nvSpPr>
        <p:spPr>
          <a:xfrm>
            <a:off x="760697" y="1227569"/>
            <a:ext cx="3517567" cy="3064505"/>
          </a:xfrm>
        </p:spPr>
        <p:txBody>
          <a:bodyPr/>
          <a:lstStyle/>
          <a:p>
            <a:r>
              <a:rPr lang="en-US" sz="1700" dirty="0">
                <a:latin typeface="Abadi" panose="020B0604020202020204" pitchFamily="34" charset="0"/>
              </a:rPr>
              <a:t>Terzo livello</a:t>
            </a:r>
          </a:p>
        </p:txBody>
      </p:sp>
      <p:pic>
        <p:nvPicPr>
          <p:cNvPr id="5" name="Immagine 4">
            <a:extLst>
              <a:ext uri="{FF2B5EF4-FFF2-40B4-BE49-F238E27FC236}">
                <a16:creationId xmlns:a16="http://schemas.microsoft.com/office/drawing/2014/main" id="{9BA425D1-1291-4998-8FF8-58A7B5EE8101}"/>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93278" y="46355"/>
            <a:ext cx="5859582" cy="6706441"/>
          </a:xfrm>
          <a:prstGeom prst="rect">
            <a:avLst/>
          </a:prstGeom>
          <a:noFill/>
          <a:ln>
            <a:noFill/>
          </a:ln>
        </p:spPr>
      </p:pic>
    </p:spTree>
    <p:extLst>
      <p:ext uri="{BB962C8B-B14F-4D97-AF65-F5344CB8AC3E}">
        <p14:creationId xmlns:p14="http://schemas.microsoft.com/office/powerpoint/2010/main" val="280960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B5161D-ED41-4B9E-8A0E-738D72FF6F4C}"/>
              </a:ext>
            </a:extLst>
          </p:cNvPr>
          <p:cNvSpPr>
            <a:spLocks noGrp="1"/>
          </p:cNvSpPr>
          <p:nvPr>
            <p:ph type="title"/>
          </p:nvPr>
        </p:nvSpPr>
        <p:spPr>
          <a:xfrm>
            <a:off x="138754" y="-485393"/>
            <a:ext cx="4198468" cy="1716230"/>
          </a:xfrm>
        </p:spPr>
        <p:txBody>
          <a:bodyPr>
            <a:normAutofit/>
          </a:bodyPr>
          <a:lstStyle/>
          <a:p>
            <a:r>
              <a:rPr lang="it-IT" dirty="0">
                <a:solidFill>
                  <a:schemeClr val="bg1"/>
                </a:solidFill>
              </a:rPr>
              <a:t>Requisiti Funzionali</a:t>
            </a:r>
          </a:p>
        </p:txBody>
      </p:sp>
      <p:sp>
        <p:nvSpPr>
          <p:cNvPr id="3" name="Segnaposto contenuto 2">
            <a:extLst>
              <a:ext uri="{FF2B5EF4-FFF2-40B4-BE49-F238E27FC236}">
                <a16:creationId xmlns:a16="http://schemas.microsoft.com/office/drawing/2014/main" id="{42DF5EE1-187C-4888-BD8F-F716E6153A9D}"/>
              </a:ext>
            </a:extLst>
          </p:cNvPr>
          <p:cNvSpPr>
            <a:spLocks noGrp="1"/>
          </p:cNvSpPr>
          <p:nvPr>
            <p:ph idx="1"/>
          </p:nvPr>
        </p:nvSpPr>
        <p:spPr>
          <a:xfrm>
            <a:off x="4782065" y="123568"/>
            <a:ext cx="7271181" cy="6510075"/>
          </a:xfrm>
        </p:spPr>
        <p:txBody>
          <a:bodyPr>
            <a:normAutofit fontScale="62500" lnSpcReduction="20000"/>
          </a:bodyPr>
          <a:lstStyle/>
          <a:p>
            <a:pPr marL="0" marR="0" lvl="0" indent="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None/>
              <a:tabLst/>
              <a:defRPr/>
            </a:pPr>
            <a:r>
              <a:rPr kumimoji="0" lang="it-IT" sz="3300" b="0" i="0" u="none" strike="noStrike" kern="1200" cap="none" spc="0" normalizeH="0" baseline="0" noProof="0" dirty="0">
                <a:ln>
                  <a:noFill/>
                </a:ln>
                <a:solidFill>
                  <a:srgbClr val="000000"/>
                </a:solidFill>
                <a:effectLst/>
                <a:uLnTx/>
                <a:uFillTx/>
                <a:latin typeface="Abadi" panose="020B0604020104020204" pitchFamily="34" charset="0"/>
              </a:rPr>
              <a:t>Gestione Risorse</a:t>
            </a:r>
          </a:p>
          <a:p>
            <a:pPr marL="0" marR="0" lvl="0" indent="0" algn="l" defTabSz="914400" rtl="0" eaLnBrk="1" fontAlgn="base" latinLnBrk="0" hangingPunct="1">
              <a:lnSpc>
                <a:spcPct val="110000"/>
              </a:lnSpc>
              <a:spcBef>
                <a:spcPts val="1200"/>
              </a:spcBef>
              <a:spcAft>
                <a:spcPts val="200"/>
              </a:spcAft>
              <a:buClr>
                <a:srgbClr val="9BA8B7"/>
              </a:buClr>
              <a:buSzPts val="1000"/>
              <a:buFont typeface="Calibri" panose="020F0502020204030204" pitchFamily="34" charset="0"/>
              <a:buNone/>
              <a:tabLst>
                <a:tab pos="457200" algn="l"/>
              </a:tabLst>
              <a:defRPr/>
            </a:pPr>
            <a:r>
              <a:rPr kumimoji="0" lang="it-IT" sz="2400" b="1"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RF_GR_1</a:t>
            </a: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r>
              <a:rPr kumimoji="0" lang="it-IT" sz="2400" b="1" i="0" strike="noStrike" kern="1200" cap="none" spc="0" normalizeH="0" baseline="0" noProof="0" dirty="0" err="1">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InserireMezzo</a:t>
            </a:r>
            <a:endPar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685800" marR="0" lvl="0" indent="0" algn="l" defTabSz="914400" rtl="0" eaLnBrk="1" fontAlgn="base" latinLnBrk="0" hangingPunct="1">
              <a:lnSpc>
                <a:spcPct val="110000"/>
              </a:lnSpc>
              <a:spcBef>
                <a:spcPts val="1200"/>
              </a:spcBef>
              <a:spcAft>
                <a:spcPts val="200"/>
              </a:spcAft>
              <a:buClr>
                <a:srgbClr val="9BA8B7"/>
              </a:buClr>
              <a:buSzPct val="100000"/>
              <a:buFont typeface="Calibri" panose="020F0502020204030204" pitchFamily="34" charset="0"/>
              <a:buNone/>
              <a:tabLst/>
              <a:defRPr/>
            </a:pP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Il sistema dovrà permettere all’addetto dell’azienda di trasporti di inserire le informazioni riguardanti un mezzo. </a:t>
            </a:r>
            <a:endPar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0" marR="0" lvl="0" indent="0" algn="l" defTabSz="914400" rtl="0" eaLnBrk="1" fontAlgn="base" latinLnBrk="0" hangingPunct="1">
              <a:lnSpc>
                <a:spcPct val="110000"/>
              </a:lnSpc>
              <a:spcBef>
                <a:spcPts val="1200"/>
              </a:spcBef>
              <a:spcAft>
                <a:spcPts val="200"/>
              </a:spcAft>
              <a:buClr>
                <a:srgbClr val="9BA8B7"/>
              </a:buClr>
              <a:buSzPts val="1000"/>
              <a:buFont typeface="Calibri" panose="020F0502020204030204" pitchFamily="34" charset="0"/>
              <a:buNone/>
              <a:tabLst>
                <a:tab pos="457200" algn="l"/>
              </a:tabLst>
              <a:defRPr/>
            </a:pPr>
            <a:r>
              <a:rPr kumimoji="0" lang="it-IT" sz="2400" b="1"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RF_GR_2</a:t>
            </a: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r>
              <a:rPr kumimoji="0" lang="it-IT" sz="2400" b="1" i="0" strike="noStrike" kern="1200" cap="none" spc="0" normalizeH="0" baseline="0" noProof="0" dirty="0" err="1">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InserireConducente</a:t>
            </a:r>
            <a:endPar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685800" marR="0" lvl="0" indent="0" algn="l" defTabSz="914400" rtl="0" eaLnBrk="1" fontAlgn="base" latinLnBrk="0" hangingPunct="1">
              <a:lnSpc>
                <a:spcPct val="110000"/>
              </a:lnSpc>
              <a:spcBef>
                <a:spcPts val="1200"/>
              </a:spcBef>
              <a:spcAft>
                <a:spcPts val="200"/>
              </a:spcAft>
              <a:buClr>
                <a:srgbClr val="9BA8B7"/>
              </a:buClr>
              <a:buSzPct val="100000"/>
              <a:buFont typeface="Calibri" panose="020F0502020204030204" pitchFamily="34" charset="0"/>
              <a:buNone/>
              <a:tabLst/>
              <a:defRPr/>
            </a:pP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Il sistema dovrà permettere all’addetto dell’azienda di trasporti di inserire le informazioni riguardanti un conducente. </a:t>
            </a:r>
            <a:endPar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0" marR="0" lvl="0" indent="0" algn="l" defTabSz="914400" rtl="0" eaLnBrk="1" fontAlgn="base" latinLnBrk="0" hangingPunct="1">
              <a:lnSpc>
                <a:spcPct val="110000"/>
              </a:lnSpc>
              <a:spcBef>
                <a:spcPts val="1200"/>
              </a:spcBef>
              <a:spcAft>
                <a:spcPts val="200"/>
              </a:spcAft>
              <a:buClr>
                <a:srgbClr val="9BA8B7"/>
              </a:buClr>
              <a:buSzPts val="1000"/>
              <a:buFont typeface="Calibri" panose="020F0502020204030204" pitchFamily="34" charset="0"/>
              <a:buNone/>
              <a:tabLst>
                <a:tab pos="457200" algn="l"/>
              </a:tabLst>
              <a:defRPr/>
            </a:pPr>
            <a:r>
              <a:rPr kumimoji="0" lang="it-IT" sz="2400" b="1"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RF_GR_3</a:t>
            </a: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r>
              <a:rPr kumimoji="0" lang="it-IT" sz="2400" b="1" i="0" strike="noStrike" kern="1200" cap="none" spc="0" normalizeH="0" baseline="0" noProof="0" dirty="0" err="1">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InserireLinea</a:t>
            </a:r>
            <a:endPar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685800" marR="0" lvl="0" indent="0" algn="l" defTabSz="914400" rtl="0" eaLnBrk="1" fontAlgn="base" latinLnBrk="0" hangingPunct="1">
              <a:lnSpc>
                <a:spcPct val="110000"/>
              </a:lnSpc>
              <a:spcBef>
                <a:spcPts val="1200"/>
              </a:spcBef>
              <a:spcAft>
                <a:spcPts val="200"/>
              </a:spcAft>
              <a:buClr>
                <a:srgbClr val="9BA8B7"/>
              </a:buClr>
              <a:buSzPct val="100000"/>
              <a:buFont typeface="Calibri" panose="020F0502020204030204" pitchFamily="34" charset="0"/>
              <a:buNone/>
              <a:tabLst/>
              <a:defRPr/>
            </a:pP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Il sistema dovrà permettere all’addetto dell’azienda di trasporti di inserire le informazioni riguardanti una linea. </a:t>
            </a:r>
            <a:endPar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0" marR="0" lvl="0" indent="0" algn="l" defTabSz="914400" rtl="0" eaLnBrk="1" fontAlgn="base" latinLnBrk="0" hangingPunct="1">
              <a:lnSpc>
                <a:spcPct val="110000"/>
              </a:lnSpc>
              <a:spcBef>
                <a:spcPts val="1200"/>
              </a:spcBef>
              <a:spcAft>
                <a:spcPts val="200"/>
              </a:spcAft>
              <a:buClr>
                <a:srgbClr val="9BA8B7"/>
              </a:buClr>
              <a:buSzPts val="1000"/>
              <a:buFont typeface="Calibri" panose="020F0502020204030204" pitchFamily="34" charset="0"/>
              <a:buNone/>
              <a:tabLst>
                <a:tab pos="457200" algn="l"/>
              </a:tabLst>
              <a:defRPr/>
            </a:pPr>
            <a:r>
              <a:rPr kumimoji="0" lang="it-IT" sz="2400" b="1"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RF_GR_4</a:t>
            </a: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r>
              <a:rPr kumimoji="0" lang="it-IT" sz="2400" b="1" i="0" strike="noStrike" kern="1200" cap="none" spc="0" normalizeH="0" baseline="0" noProof="0" dirty="0" err="1">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ModificareRisorseAzienda</a:t>
            </a:r>
            <a:r>
              <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endPar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685800" marR="0" lvl="0" indent="0" algn="l" defTabSz="914400" rtl="0" eaLnBrk="1" fontAlgn="base" latinLnBrk="0" hangingPunct="1">
              <a:lnSpc>
                <a:spcPct val="110000"/>
              </a:lnSpc>
              <a:spcBef>
                <a:spcPts val="1200"/>
              </a:spcBef>
              <a:spcAft>
                <a:spcPts val="200"/>
              </a:spcAft>
              <a:buClr>
                <a:srgbClr val="9BA8B7"/>
              </a:buClr>
              <a:buSzPct val="100000"/>
              <a:buFont typeface="Calibri" panose="020F0502020204030204" pitchFamily="34" charset="0"/>
              <a:buNone/>
              <a:tabLst/>
              <a:defRPr/>
            </a:pP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Il sistema dovrà permettere all’addetto dell’azienda di trasporti di modificare le risorse dell’azienda </a:t>
            </a:r>
            <a:endPar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0" marR="0" lvl="0" indent="0" algn="l" defTabSz="914400" rtl="0" eaLnBrk="1" fontAlgn="base" latinLnBrk="0" hangingPunct="1">
              <a:lnSpc>
                <a:spcPct val="110000"/>
              </a:lnSpc>
              <a:spcBef>
                <a:spcPts val="1200"/>
              </a:spcBef>
              <a:spcAft>
                <a:spcPts val="200"/>
              </a:spcAft>
              <a:buClr>
                <a:srgbClr val="9BA8B7"/>
              </a:buClr>
              <a:buSzPts val="1000"/>
              <a:buFont typeface="Calibri" panose="020F0502020204030204" pitchFamily="34" charset="0"/>
              <a:buNone/>
              <a:tabLst>
                <a:tab pos="457200" algn="l"/>
              </a:tabLst>
              <a:defRPr/>
            </a:pPr>
            <a:r>
              <a:rPr kumimoji="0" lang="it-IT" sz="2400" b="1"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RF_GR_5</a:t>
            </a: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r>
              <a:rPr kumimoji="0" lang="it-IT" sz="2400" b="1" i="0" strike="noStrike" kern="1200" cap="none" spc="0" normalizeH="0" baseline="0" noProof="0" dirty="0" err="1">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EliminareRisorseAzienda</a:t>
            </a:r>
            <a:r>
              <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endPar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685800" marR="0" lvl="0" indent="0" algn="l" defTabSz="914400" rtl="0" eaLnBrk="1" fontAlgn="base" latinLnBrk="0" hangingPunct="1">
              <a:lnSpc>
                <a:spcPct val="110000"/>
              </a:lnSpc>
              <a:spcBef>
                <a:spcPts val="1200"/>
              </a:spcBef>
              <a:spcAft>
                <a:spcPts val="200"/>
              </a:spcAft>
              <a:buClr>
                <a:srgbClr val="9BA8B7"/>
              </a:buClr>
              <a:buSzPct val="100000"/>
              <a:buFont typeface="Calibri" panose="020F0502020204030204" pitchFamily="34" charset="0"/>
              <a:buNone/>
              <a:tabLst/>
              <a:defRPr/>
            </a:pP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Il sistema dovrà permettere all’addetto dell’azienda di trasporti di eliminare le risorse dell’azienda </a:t>
            </a:r>
            <a:endPar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0" marR="0" lvl="0" indent="0" algn="l" defTabSz="914400" rtl="0" eaLnBrk="1" fontAlgn="base" latinLnBrk="0" hangingPunct="1">
              <a:lnSpc>
                <a:spcPct val="110000"/>
              </a:lnSpc>
              <a:spcBef>
                <a:spcPts val="1200"/>
              </a:spcBef>
              <a:spcAft>
                <a:spcPts val="200"/>
              </a:spcAft>
              <a:buClr>
                <a:srgbClr val="9BA8B7"/>
              </a:buClr>
              <a:buSzPts val="1000"/>
              <a:buFont typeface="Calibri" panose="020F0502020204030204" pitchFamily="34" charset="0"/>
              <a:buNone/>
              <a:tabLst>
                <a:tab pos="457200" algn="l"/>
              </a:tabLst>
              <a:defRPr/>
            </a:pPr>
            <a:r>
              <a:rPr kumimoji="0" lang="it-IT" sz="2400" b="1"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RF_GR_6</a:t>
            </a: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r>
              <a:rPr kumimoji="0" lang="it-IT" sz="2400" b="1" i="0" strike="noStrike" kern="1200" cap="none" spc="0" normalizeH="0" baseline="0" noProof="0" dirty="0" err="1">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ConsultareRisorseAzienda</a:t>
            </a:r>
            <a:r>
              <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 </a:t>
            </a:r>
            <a:endParaRPr kumimoji="0" lang="it-IT" sz="2400" b="1" i="0"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pPr marL="685800" marR="0" lvl="0" indent="0" algn="l" defTabSz="914400" rtl="0" eaLnBrk="1" fontAlgn="base" latinLnBrk="0" hangingPunct="1">
              <a:lnSpc>
                <a:spcPct val="110000"/>
              </a:lnSpc>
              <a:spcBef>
                <a:spcPts val="1200"/>
              </a:spcBef>
              <a:spcAft>
                <a:spcPts val="200"/>
              </a:spcAft>
              <a:buClr>
                <a:srgbClr val="9BA8B7"/>
              </a:buClr>
              <a:buSzPct val="100000"/>
              <a:buFont typeface="Calibri" panose="020F0502020204030204" pitchFamily="34" charset="0"/>
              <a:buNone/>
              <a:tabLst/>
              <a:defRPr/>
            </a:pPr>
            <a:r>
              <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cs typeface="Calibri" panose="020F0502020204030204" pitchFamily="34" charset="0"/>
              </a:rPr>
              <a:t>Il sistema dovrà permettere all’addetto dell’azienda di trasporti e all’admin di consultare le risorse dell’azienda </a:t>
            </a:r>
            <a:endParaRPr kumimoji="0" lang="it-IT" sz="2400" b="0" i="0" u="none" strike="noStrike" kern="1200" cap="none" spc="0" normalizeH="0" baseline="0" noProof="0" dirty="0">
              <a:ln>
                <a:noFill/>
              </a:ln>
              <a:solidFill>
                <a:srgbClr val="000000"/>
              </a:solidFill>
              <a:effectLst/>
              <a:uLnTx/>
              <a:uFillTx/>
              <a:latin typeface="Abadi" panose="020B0604020104020204" pitchFamily="34" charset="0"/>
              <a:ea typeface="Times New Roman" panose="02020603050405020304" pitchFamily="18" charset="0"/>
            </a:endParaRPr>
          </a:p>
          <a:p>
            <a:endParaRPr lang="it-IT" dirty="0"/>
          </a:p>
        </p:txBody>
      </p:sp>
      <p:pic>
        <p:nvPicPr>
          <p:cNvPr id="15" name="Immagine 14">
            <a:extLst>
              <a:ext uri="{FF2B5EF4-FFF2-40B4-BE49-F238E27FC236}">
                <a16:creationId xmlns:a16="http://schemas.microsoft.com/office/drawing/2014/main" id="{CD4688D0-4C63-4018-A377-FBA691FC7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4" y="2704879"/>
            <a:ext cx="4649486" cy="1795462"/>
          </a:xfrm>
          <a:prstGeom prst="rect">
            <a:avLst/>
          </a:prstGeom>
        </p:spPr>
      </p:pic>
      <p:sp>
        <p:nvSpPr>
          <p:cNvPr id="16" name="Rettangolo 15">
            <a:extLst>
              <a:ext uri="{FF2B5EF4-FFF2-40B4-BE49-F238E27FC236}">
                <a16:creationId xmlns:a16="http://schemas.microsoft.com/office/drawing/2014/main" id="{66D6BBD1-198C-40B8-9C25-DBCF4DBED1A6}"/>
              </a:ext>
            </a:extLst>
          </p:cNvPr>
          <p:cNvSpPr/>
          <p:nvPr/>
        </p:nvSpPr>
        <p:spPr>
          <a:xfrm>
            <a:off x="3327662" y="4399789"/>
            <a:ext cx="1288330" cy="235670"/>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0772AAB4-37DC-40B7-B04E-06FC77B1193C}"/>
              </a:ext>
            </a:extLst>
          </p:cNvPr>
          <p:cNvSpPr/>
          <p:nvPr/>
        </p:nvSpPr>
        <p:spPr>
          <a:xfrm>
            <a:off x="0" y="2639959"/>
            <a:ext cx="912506" cy="200038"/>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0F9EE7B7-5E66-4D9F-AD24-42F344ACE267}"/>
              </a:ext>
            </a:extLst>
          </p:cNvPr>
          <p:cNvSpPr/>
          <p:nvPr/>
        </p:nvSpPr>
        <p:spPr>
          <a:xfrm>
            <a:off x="919792" y="2744736"/>
            <a:ext cx="402739" cy="67682"/>
          </a:xfrm>
          <a:prstGeom prst="rect">
            <a:avLst/>
          </a:prstGeom>
          <a:solidFill>
            <a:srgbClr val="98E1F9"/>
          </a:solidFill>
          <a:ln>
            <a:solidFill>
              <a:srgbClr val="98E1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58AEDA55-F194-46F6-B770-386E492C6EEE}"/>
              </a:ext>
            </a:extLst>
          </p:cNvPr>
          <p:cNvSpPr/>
          <p:nvPr/>
        </p:nvSpPr>
        <p:spPr>
          <a:xfrm>
            <a:off x="912506" y="2569761"/>
            <a:ext cx="444843" cy="135118"/>
          </a:xfrm>
          <a:prstGeom prst="rect">
            <a:avLst/>
          </a:prstGeom>
          <a:solidFill>
            <a:srgbClr val="98E1F9"/>
          </a:solidFill>
          <a:ln w="9525">
            <a:solidFill>
              <a:srgbClr val="62B0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9794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0E2B7EAE-CABD-449D-BBDF-E91767915E8C}"/>
              </a:ext>
            </a:extLst>
          </p:cNvPr>
          <p:cNvSpPr/>
          <p:nvPr/>
        </p:nvSpPr>
        <p:spPr>
          <a:xfrm>
            <a:off x="0" y="565063"/>
            <a:ext cx="5523470" cy="1745651"/>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Title 1">
            <a:extLst>
              <a:ext uri="{FF2B5EF4-FFF2-40B4-BE49-F238E27FC236}">
                <a16:creationId xmlns:a16="http://schemas.microsoft.com/office/drawing/2014/main" id="{C24E1F26-505B-4D05-9313-099B2E90D572}"/>
              </a:ext>
            </a:extLst>
          </p:cNvPr>
          <p:cNvSpPr>
            <a:spLocks noGrp="1"/>
          </p:cNvSpPr>
          <p:nvPr>
            <p:ph type="title" idx="4294967295"/>
          </p:nvPr>
        </p:nvSpPr>
        <p:spPr>
          <a:xfrm>
            <a:off x="407773" y="565063"/>
            <a:ext cx="3286897" cy="1201953"/>
          </a:xfrm>
        </p:spPr>
        <p:txBody>
          <a:bodyPr>
            <a:normAutofit fontScale="90000"/>
          </a:bodyPr>
          <a:lstStyle/>
          <a:p>
            <a:r>
              <a:rPr lang="en-US" sz="3400" dirty="0">
                <a:solidFill>
                  <a:schemeClr val="bg1"/>
                </a:solidFill>
              </a:rPr>
              <a:t>Use Case </a:t>
            </a:r>
            <a:r>
              <a:rPr lang="en-US" sz="3400" b="1" dirty="0">
                <a:solidFill>
                  <a:schemeClr val="bg1"/>
                </a:solidFill>
              </a:rPr>
              <a:t>Inserire Mezzo</a:t>
            </a:r>
          </a:p>
        </p:txBody>
      </p:sp>
      <p:pic>
        <p:nvPicPr>
          <p:cNvPr id="11" name="Immagine 10">
            <a:extLst>
              <a:ext uri="{FF2B5EF4-FFF2-40B4-BE49-F238E27FC236}">
                <a16:creationId xmlns:a16="http://schemas.microsoft.com/office/drawing/2014/main" id="{D5CD8BE3-9848-4D55-9EC7-4B7B90FF3E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56516" y="-120001"/>
            <a:ext cx="5022166" cy="6611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096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B1ABD513-968D-4FCA-9E97-43672223F1E9}"/>
              </a:ext>
            </a:extLst>
          </p:cNvPr>
          <p:cNvPicPr>
            <a:picLocks noChangeAspect="1"/>
          </p:cNvPicPr>
          <p:nvPr/>
        </p:nvPicPr>
        <p:blipFill>
          <a:blip r:embed="rId2"/>
          <a:stretch>
            <a:fillRect/>
          </a:stretch>
        </p:blipFill>
        <p:spPr>
          <a:xfrm>
            <a:off x="2522449" y="46037"/>
            <a:ext cx="7425782" cy="5415649"/>
          </a:xfrm>
          <a:prstGeom prst="rect">
            <a:avLst/>
          </a:prstGeom>
        </p:spPr>
      </p:pic>
      <p:sp>
        <p:nvSpPr>
          <p:cNvPr id="4" name="Rettangolo 3">
            <a:extLst>
              <a:ext uri="{FF2B5EF4-FFF2-40B4-BE49-F238E27FC236}">
                <a16:creationId xmlns:a16="http://schemas.microsoft.com/office/drawing/2014/main" id="{62FA9AF5-7DEA-4E91-926F-EA651BC417F5}"/>
              </a:ext>
            </a:extLst>
          </p:cNvPr>
          <p:cNvSpPr/>
          <p:nvPr/>
        </p:nvSpPr>
        <p:spPr>
          <a:xfrm>
            <a:off x="0" y="5708822"/>
            <a:ext cx="12192000" cy="738016"/>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A755A205-3E26-4FE2-B910-BBE92B6DF226}"/>
              </a:ext>
            </a:extLst>
          </p:cNvPr>
          <p:cNvSpPr txBox="1"/>
          <p:nvPr/>
        </p:nvSpPr>
        <p:spPr>
          <a:xfrm>
            <a:off x="806605" y="5794995"/>
            <a:ext cx="5428735" cy="569387"/>
          </a:xfrm>
          <a:prstGeom prst="rect">
            <a:avLst/>
          </a:prstGeom>
          <a:noFill/>
        </p:spPr>
        <p:txBody>
          <a:bodyPr wrap="square" rtlCol="0">
            <a:spAutoFit/>
          </a:bodyPr>
          <a:lstStyle/>
          <a:p>
            <a:r>
              <a:rPr lang="it-IT" sz="3100" dirty="0">
                <a:solidFill>
                  <a:schemeClr val="bg1"/>
                </a:solidFill>
                <a:latin typeface="+mj-lt"/>
              </a:rPr>
              <a:t>Class Diagram</a:t>
            </a:r>
          </a:p>
        </p:txBody>
      </p:sp>
      <p:sp>
        <p:nvSpPr>
          <p:cNvPr id="7" name="CasellaDiTesto 6">
            <a:extLst>
              <a:ext uri="{FF2B5EF4-FFF2-40B4-BE49-F238E27FC236}">
                <a16:creationId xmlns:a16="http://schemas.microsoft.com/office/drawing/2014/main" id="{7018D187-026C-412A-93BC-BBCA66275ADF}"/>
              </a:ext>
            </a:extLst>
          </p:cNvPr>
          <p:cNvSpPr txBox="1"/>
          <p:nvPr/>
        </p:nvSpPr>
        <p:spPr>
          <a:xfrm>
            <a:off x="921456" y="6236333"/>
            <a:ext cx="6104238" cy="338554"/>
          </a:xfrm>
          <a:prstGeom prst="rect">
            <a:avLst/>
          </a:prstGeom>
          <a:noFill/>
        </p:spPr>
        <p:txBody>
          <a:bodyPr wrap="square">
            <a:spAutoFit/>
          </a:bodyPr>
          <a:lstStyle/>
          <a:p>
            <a:r>
              <a:rPr lang="en-US" sz="1600" dirty="0" err="1">
                <a:solidFill>
                  <a:schemeClr val="bg1"/>
                </a:solidFill>
                <a:latin typeface="Abadi" panose="020B0604020202020204" pitchFamily="34" charset="0"/>
              </a:rPr>
              <a:t>Entità</a:t>
            </a:r>
            <a:r>
              <a:rPr lang="en-US" sz="1600" dirty="0">
                <a:solidFill>
                  <a:schemeClr val="bg1"/>
                </a:solidFill>
                <a:latin typeface="Abadi" panose="020B0604020202020204" pitchFamily="34" charset="0"/>
              </a:rPr>
              <a:t> di </a:t>
            </a:r>
            <a:r>
              <a:rPr lang="en-US" sz="1600" dirty="0" err="1">
                <a:solidFill>
                  <a:schemeClr val="bg1"/>
                </a:solidFill>
                <a:latin typeface="Abadi" panose="020B0604020202020204" pitchFamily="34" charset="0"/>
              </a:rPr>
              <a:t>dominio</a:t>
            </a:r>
            <a:endParaRPr lang="en-US"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9976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62FA9AF5-7DEA-4E91-926F-EA651BC417F5}"/>
              </a:ext>
            </a:extLst>
          </p:cNvPr>
          <p:cNvSpPr/>
          <p:nvPr/>
        </p:nvSpPr>
        <p:spPr>
          <a:xfrm>
            <a:off x="0" y="5708822"/>
            <a:ext cx="12192000" cy="738016"/>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5" name="CasellaDiTesto 4">
            <a:extLst>
              <a:ext uri="{FF2B5EF4-FFF2-40B4-BE49-F238E27FC236}">
                <a16:creationId xmlns:a16="http://schemas.microsoft.com/office/drawing/2014/main" id="{A755A205-3E26-4FE2-B910-BBE92B6DF226}"/>
              </a:ext>
            </a:extLst>
          </p:cNvPr>
          <p:cNvSpPr txBox="1"/>
          <p:nvPr/>
        </p:nvSpPr>
        <p:spPr>
          <a:xfrm>
            <a:off x="806605" y="5794995"/>
            <a:ext cx="5428735" cy="5693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3100" b="0" i="0" u="none" strike="noStrike" kern="1200" cap="none" spc="0" normalizeH="0" baseline="0" noProof="0" dirty="0">
                <a:ln>
                  <a:noFill/>
                </a:ln>
                <a:solidFill>
                  <a:srgbClr val="FFFFFF"/>
                </a:solidFill>
                <a:effectLst/>
                <a:uLnTx/>
                <a:uFillTx/>
                <a:latin typeface="Bookman Old Style" panose="020F0302020204030204"/>
                <a:ea typeface="+mn-ea"/>
                <a:cs typeface="+mn-cs"/>
              </a:rPr>
              <a:t>Sequence Diagram</a:t>
            </a:r>
          </a:p>
        </p:txBody>
      </p:sp>
      <p:sp>
        <p:nvSpPr>
          <p:cNvPr id="7" name="CasellaDiTesto 6">
            <a:extLst>
              <a:ext uri="{FF2B5EF4-FFF2-40B4-BE49-F238E27FC236}">
                <a16:creationId xmlns:a16="http://schemas.microsoft.com/office/drawing/2014/main" id="{7018D187-026C-412A-93BC-BBCA66275ADF}"/>
              </a:ext>
            </a:extLst>
          </p:cNvPr>
          <p:cNvSpPr txBox="1"/>
          <p:nvPr/>
        </p:nvSpPr>
        <p:spPr>
          <a:xfrm>
            <a:off x="806605" y="6236333"/>
            <a:ext cx="6104238"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FFFFFF"/>
                </a:solidFill>
                <a:effectLst/>
                <a:uLnTx/>
                <a:uFillTx/>
                <a:latin typeface="Abadi" panose="020B0604020202020204" pitchFamily="34" charset="0"/>
                <a:ea typeface="+mn-ea"/>
                <a:cs typeface="+mn-cs"/>
              </a:rPr>
              <a:t>Inserire un mezzo</a:t>
            </a:r>
          </a:p>
        </p:txBody>
      </p:sp>
      <p:pic>
        <p:nvPicPr>
          <p:cNvPr id="6" name="Immagine 5">
            <a:extLst>
              <a:ext uri="{FF2B5EF4-FFF2-40B4-BE49-F238E27FC236}">
                <a16:creationId xmlns:a16="http://schemas.microsoft.com/office/drawing/2014/main" id="{FEE8B458-F4CB-4111-B335-F1643F3F1C0B}"/>
              </a:ext>
            </a:extLst>
          </p:cNvPr>
          <p:cNvPicPr>
            <a:picLocks noChangeAspect="1"/>
          </p:cNvPicPr>
          <p:nvPr/>
        </p:nvPicPr>
        <p:blipFill>
          <a:blip r:embed="rId2"/>
          <a:stretch>
            <a:fillRect/>
          </a:stretch>
        </p:blipFill>
        <p:spPr>
          <a:xfrm>
            <a:off x="2045282" y="81328"/>
            <a:ext cx="8655669" cy="5545038"/>
          </a:xfrm>
          <a:prstGeom prst="rect">
            <a:avLst/>
          </a:prstGeom>
        </p:spPr>
      </p:pic>
    </p:spTree>
    <p:extLst>
      <p:ext uri="{BB962C8B-B14F-4D97-AF65-F5344CB8AC3E}">
        <p14:creationId xmlns:p14="http://schemas.microsoft.com/office/powerpoint/2010/main" val="11134568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60_TF56160789" id="{FC8F2F77-34E6-4881-95B5-684C0DB1B352}" vid="{E8CAFA2A-74B5-4F8A-862E-91B15D2EA6B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40053E01BAC1847A33C5CEC6AC3E775" ma:contentTypeVersion="8" ma:contentTypeDescription="Creare un nuovo documento." ma:contentTypeScope="" ma:versionID="fb60fd0f3abd203403e17acb62b8444d">
  <xsd:schema xmlns:xsd="http://www.w3.org/2001/XMLSchema" xmlns:xs="http://www.w3.org/2001/XMLSchema" xmlns:p="http://schemas.microsoft.com/office/2006/metadata/properties" xmlns:ns2="74079e45-7f65-4138-97dc-157eadf0f424" targetNamespace="http://schemas.microsoft.com/office/2006/metadata/properties" ma:root="true" ma:fieldsID="2f93793ea216df167f84312aa7fa31c1" ns2:_="">
    <xsd:import namespace="74079e45-7f65-4138-97dc-157eadf0f4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079e45-7f65-4138-97dc-157eadf0f4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43B28D-B27A-4FBF-AC3B-42FD124CD57C}">
  <ds:schemaRefs>
    <ds:schemaRef ds:uri="http://schemas.microsoft.com/sharepoint/v3/contenttype/forms"/>
  </ds:schemaRefs>
</ds:datastoreItem>
</file>

<file path=customXml/itemProps2.xml><?xml version="1.0" encoding="utf-8"?>
<ds:datastoreItem xmlns:ds="http://schemas.openxmlformats.org/officeDocument/2006/customXml" ds:itemID="{B894C77F-DE30-481A-A701-1E9EE0EB13DF}"/>
</file>

<file path=customXml/itemProps3.xml><?xml version="1.0" encoding="utf-8"?>
<ds:datastoreItem xmlns:ds="http://schemas.openxmlformats.org/officeDocument/2006/customXml" ds:itemID="{E52702CC-A1F9-4620-B189-F6845C185BD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TotalTime>
  <Words>783</Words>
  <Application>Microsoft Office PowerPoint</Application>
  <PresentationFormat>Widescreen</PresentationFormat>
  <Paragraphs>138</Paragraphs>
  <Slides>16</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16</vt:i4>
      </vt:variant>
    </vt:vector>
  </HeadingPairs>
  <TitlesOfParts>
    <vt:vector size="23" baseType="lpstr">
      <vt:lpstr>Abadi</vt:lpstr>
      <vt:lpstr>Arial</vt:lpstr>
      <vt:lpstr>Bookman Old Style</vt:lpstr>
      <vt:lpstr>Calibri</vt:lpstr>
      <vt:lpstr>Franklin Gothic Book</vt:lpstr>
      <vt:lpstr>Garamond</vt:lpstr>
      <vt:lpstr>1_RetrospectVTI</vt:lpstr>
      <vt:lpstr>Presentazione standard di PowerPoint</vt:lpstr>
      <vt:lpstr>Cos’è Transport Efficiency Manager</vt:lpstr>
      <vt:lpstr>Use Case Model</vt:lpstr>
      <vt:lpstr>Use Case Model</vt:lpstr>
      <vt:lpstr>Use Case Model</vt:lpstr>
      <vt:lpstr>Requisiti Funzionali</vt:lpstr>
      <vt:lpstr>Use Case Inserire Mezzo</vt:lpstr>
      <vt:lpstr>Presentazione standard di PowerPoint</vt:lpstr>
      <vt:lpstr>Presentazione standard di PowerPoint</vt:lpstr>
      <vt:lpstr>Statechart</vt:lpstr>
      <vt:lpstr>Design Goal</vt:lpstr>
      <vt:lpstr>Presentazione standard di PowerPoint</vt:lpstr>
      <vt:lpstr>Subsystem Services</vt:lpstr>
      <vt:lpstr>Mapping hardware/software</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FRANCESCA MOSCHELLA</dc:creator>
  <cp:lastModifiedBy>Home</cp:lastModifiedBy>
  <cp:revision>6</cp:revision>
  <dcterms:created xsi:type="dcterms:W3CDTF">2020-12-08T18:09:20Z</dcterms:created>
  <dcterms:modified xsi:type="dcterms:W3CDTF">2020-12-10T18:59:56Z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0x010100840053E01BAC1847A33C5CEC6AC3E775</vt:lpwstr>
  </property>
</Properties>
</file>