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C3C2E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CC6B-58D4-EDC8-8A05-2C5BA0E7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44" y="28274"/>
            <a:ext cx="10495904" cy="1686227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EXERCISE 1 – STATE MACHINE ENGINE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211FB05B-B447-513E-5267-28ACA2B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84" r="2" b="315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483FC3D8-7E09-E9E3-8C01-158203F1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3" y="4504026"/>
            <a:ext cx="4155580" cy="222234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Course: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Formal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Methods 2024/2025</a:t>
            </a:r>
          </a:p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Team:  Federica Picca -</a:t>
            </a:r>
          </a:p>
          <a:p>
            <a:r>
              <a:rPr lang="it-IT" sz="2000">
                <a:solidFill>
                  <a:schemeClr val="tx1">
                    <a:lumMod val="95000"/>
                    <a:lumOff val="5000"/>
                  </a:schemeClr>
                </a:solidFill>
              </a:rPr>
              <a:t>Alberta Motca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Schnabel 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0C48DC-83E7-154F-11F5-CA3E4108EFF8}"/>
              </a:ext>
            </a:extLst>
          </p:cNvPr>
          <p:cNvSpPr txBox="1">
            <a:spLocks/>
          </p:cNvSpPr>
          <p:nvPr/>
        </p:nvSpPr>
        <p:spPr>
          <a:xfrm>
            <a:off x="566877" y="1806178"/>
            <a:ext cx="10938369" cy="21237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100" dirty="0">
                <a:solidFill>
                  <a:srgbClr val="242424"/>
                </a:solidFill>
                <a:latin typeface="Segoe UI" panose="020B0502040204020203" pitchFamily="34" charset="0"/>
              </a:rPr>
              <a:t>P</a:t>
            </a:r>
            <a:r>
              <a:rPr lang="en-US" sz="3100" dirty="0" err="1">
                <a:solidFill>
                  <a:srgbClr val="242424"/>
                </a:solidFill>
                <a:latin typeface="Segoe UI" panose="020B0502040204020203" pitchFamily="34" charset="0"/>
              </a:rPr>
              <a:t>rogram</a:t>
            </a:r>
            <a:r>
              <a:rPr lang="en-US" sz="3100" dirty="0">
                <a:solidFill>
                  <a:srgbClr val="242424"/>
                </a:solidFill>
                <a:latin typeface="Segoe UI" panose="020B0502040204020203" pitchFamily="34" charset="0"/>
              </a:rPr>
              <a:t> in Python or another language a state machine engine that reads a </a:t>
            </a:r>
            <a:r>
              <a:rPr lang="en-US" sz="3100" dirty="0" err="1">
                <a:solidFill>
                  <a:srgbClr val="242424"/>
                </a:solidFill>
                <a:latin typeface="Segoe UI" panose="020B0502040204020203" pitchFamily="34" charset="0"/>
              </a:rPr>
              <a:t>json</a:t>
            </a:r>
            <a:r>
              <a:rPr lang="en-US" sz="3100" dirty="0">
                <a:solidFill>
                  <a:srgbClr val="242424"/>
                </a:solidFill>
                <a:latin typeface="Segoe UI" panose="020B0502040204020203" pitchFamily="34" charset="0"/>
              </a:rPr>
              <a:t> specification of the state machine and runs the model</a:t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 descr="Immagine che contiene emblema, cresta, Marchio, simbolo&#10;&#10;Descrizione generata automaticamente">
            <a:extLst>
              <a:ext uri="{FF2B5EF4-FFF2-40B4-BE49-F238E27FC236}">
                <a16:creationId xmlns:a16="http://schemas.microsoft.com/office/drawing/2014/main" id="{A1227613-3124-0258-5EC2-3D8B93BB1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93" y="69083"/>
            <a:ext cx="1317504" cy="13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EFD45-B921-F716-99D9-5C0C38F1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Right Triangle 3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5" name="Rectangle 32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958B02B-67A3-F506-F21B-02E621E8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78" y="402712"/>
            <a:ext cx="10342941" cy="1397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EXAMPLE WITH A </a:t>
            </a:r>
            <a:br>
              <a:rPr lang="en-US" sz="4600" dirty="0"/>
            </a:br>
            <a:r>
              <a:rPr lang="en-US" sz="4600" dirty="0"/>
              <a:t>GIVEN INPUT</a:t>
            </a:r>
          </a:p>
        </p:txBody>
      </p:sp>
      <p:sp>
        <p:nvSpPr>
          <p:cNvPr id="360" name="Right Triangle 359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53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DB0BAF-B3DE-1310-FB5E-270CF725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t="-70844" r="21142" b="-1507"/>
          <a:stretch/>
        </p:blipFill>
        <p:spPr>
          <a:xfrm>
            <a:off x="-6215" y="1132843"/>
            <a:ext cx="6112081" cy="5760220"/>
          </a:xfrm>
          <a:custGeom>
            <a:avLst/>
            <a:gdLst/>
            <a:ahLst/>
            <a:cxnLst/>
            <a:rect l="l" t="t" r="r" b="b"/>
            <a:pathLst>
              <a:path w="6102239" h="3342113">
                <a:moveTo>
                  <a:pt x="6102239" y="0"/>
                </a:moveTo>
                <a:lnTo>
                  <a:pt x="6102239" y="3342113"/>
                </a:lnTo>
                <a:lnTo>
                  <a:pt x="0" y="3342113"/>
                </a:lnTo>
                <a:lnTo>
                  <a:pt x="0" y="690066"/>
                </a:lnTo>
                <a:cubicBezTo>
                  <a:pt x="3047238" y="690066"/>
                  <a:pt x="4570857" y="288707"/>
                  <a:pt x="6094476" y="1371"/>
                </a:cubicBezTo>
                <a:close/>
              </a:path>
            </a:pathLst>
          </a:custGeom>
          <a:solidFill>
            <a:srgbClr val="272727"/>
          </a:solidFill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43AF685B-DFCF-2587-0191-6BEE8FCB6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" t="-9401" r="157" b="-60"/>
          <a:stretch/>
        </p:blipFill>
        <p:spPr>
          <a:xfrm>
            <a:off x="6102767" y="629929"/>
            <a:ext cx="6099629" cy="6266576"/>
          </a:xfrm>
          <a:custGeom>
            <a:avLst/>
            <a:gdLst/>
            <a:ahLst/>
            <a:cxnLst/>
            <a:rect l="l" t="t" r="r" b="b"/>
            <a:pathLst>
              <a:path w="6089807" h="3629135">
                <a:moveTo>
                  <a:pt x="2837610" y="30"/>
                </a:moveTo>
                <a:cubicBezTo>
                  <a:pt x="3715104" y="1783"/>
                  <a:pt x="4756640" y="80851"/>
                  <a:pt x="6089807" y="280390"/>
                </a:cubicBezTo>
                <a:lnTo>
                  <a:pt x="6089807" y="3629135"/>
                </a:lnTo>
                <a:lnTo>
                  <a:pt x="0" y="3629135"/>
                </a:lnTo>
                <a:lnTo>
                  <a:pt x="0" y="284126"/>
                </a:lnTo>
                <a:lnTo>
                  <a:pt x="569664" y="183551"/>
                </a:lnTo>
                <a:cubicBezTo>
                  <a:pt x="1246663" y="73836"/>
                  <a:pt x="1960115" y="-1724"/>
                  <a:pt x="2837610" y="3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6768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E2BB4-CEED-400D-3961-D86C5CE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2789829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142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938023D-09B1-E9DD-14C5-DAC50F93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343433"/>
            <a:ext cx="4916971" cy="1824982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JSON SPECIFICATIONS - ODD NUMERS 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3FB5F7DA-1A8E-E2C3-6374-01009E39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891" y="2340130"/>
            <a:ext cx="4916971" cy="4343046"/>
          </a:xfrm>
        </p:spPr>
        <p:txBody>
          <a:bodyPr>
            <a:normAutofit/>
          </a:bodyPr>
          <a:lstStyle/>
          <a:p>
            <a:r>
              <a:rPr lang="en-US" dirty="0"/>
              <a:t>JSON is used to clearly describe the components and behaviors of a finite state machine (FSM) in a structured format. </a:t>
            </a:r>
          </a:p>
          <a:p>
            <a:r>
              <a:rPr lang="it-IT" altLang="it-IT" dirty="0" err="1"/>
              <a:t>Starting</a:t>
            </a:r>
            <a:r>
              <a:rPr lang="it-IT" altLang="it-IT" dirty="0"/>
              <a:t> from "START", </a:t>
            </a:r>
            <a:r>
              <a:rPr lang="it-IT" altLang="it-IT" dirty="0" err="1"/>
              <a:t>this</a:t>
            </a:r>
            <a:r>
              <a:rPr lang="it-IT" altLang="it-IT" dirty="0"/>
              <a:t> FSM </a:t>
            </a:r>
            <a:r>
              <a:rPr lang="it-IT" altLang="it-IT" dirty="0" err="1"/>
              <a:t>reads</a:t>
            </a:r>
            <a:r>
              <a:rPr lang="it-IT" altLang="it-IT" dirty="0"/>
              <a:t> a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string</a:t>
            </a:r>
            <a:r>
              <a:rPr lang="it-IT" altLang="it-IT" dirty="0"/>
              <a:t> and tracks </a:t>
            </a:r>
            <a:r>
              <a:rPr lang="it-IT" altLang="it-IT" dirty="0" err="1"/>
              <a:t>whether</a:t>
            </a:r>
            <a:r>
              <a:rPr lang="it-IT" altLang="it-IT" dirty="0"/>
              <a:t> the </a:t>
            </a:r>
            <a:r>
              <a:rPr lang="it-IT" altLang="it-IT" dirty="0" err="1"/>
              <a:t>number</a:t>
            </a:r>
            <a:r>
              <a:rPr lang="it-IT" altLang="it-IT" dirty="0"/>
              <a:t> of '1's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even</a:t>
            </a:r>
            <a:r>
              <a:rPr lang="it-IT" altLang="it-IT" dirty="0"/>
              <a:t> or </a:t>
            </a:r>
            <a:r>
              <a:rPr lang="it-IT" altLang="it-IT" dirty="0" err="1"/>
              <a:t>odd</a:t>
            </a:r>
            <a:r>
              <a:rPr lang="it-IT" altLang="it-IT" dirty="0"/>
              <a:t>.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accepts</a:t>
            </a:r>
            <a:r>
              <a:rPr lang="it-IT" altLang="it-IT" dirty="0"/>
              <a:t> the </a:t>
            </a:r>
            <a:r>
              <a:rPr lang="it-IT" altLang="it-IT" dirty="0" err="1"/>
              <a:t>string</a:t>
            </a:r>
            <a:r>
              <a:rPr lang="it-IT" altLang="it-IT" dirty="0"/>
              <a:t> </a:t>
            </a:r>
            <a:r>
              <a:rPr lang="it-IT" altLang="it-IT" dirty="0" err="1"/>
              <a:t>if</a:t>
            </a:r>
            <a:r>
              <a:rPr lang="it-IT" altLang="it-IT" dirty="0"/>
              <a:t> the </a:t>
            </a:r>
            <a:r>
              <a:rPr lang="it-IT" altLang="it-IT" dirty="0" err="1"/>
              <a:t>final</a:t>
            </a:r>
            <a:r>
              <a:rPr lang="it-IT" altLang="it-IT" dirty="0"/>
              <a:t> </a:t>
            </a:r>
            <a:r>
              <a:rPr lang="it-IT" altLang="it-IT" dirty="0" err="1"/>
              <a:t>count</a:t>
            </a:r>
            <a:r>
              <a:rPr lang="it-IT" altLang="it-IT" dirty="0"/>
              <a:t> of '1's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even</a:t>
            </a:r>
            <a:r>
              <a:rPr lang="it-IT" altLang="it-IT" dirty="0"/>
              <a:t>, </a:t>
            </a:r>
            <a:r>
              <a:rPr lang="it-IT" altLang="it-IT" dirty="0" err="1"/>
              <a:t>ending</a:t>
            </a:r>
            <a:r>
              <a:rPr lang="it-IT" altLang="it-IT" dirty="0"/>
              <a:t> in the "EVEN" state.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Segnaposto contenuto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9BA8B921-C45D-24FE-C1BC-3AE2D217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9" y="482956"/>
            <a:ext cx="3754883" cy="54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3C70F-3E02-211D-8E91-8455A1526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285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287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ight Triangle 31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8" name="Rectangle 320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02B170E-8EFD-A6DD-2196-0ABC27FE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64" y="-502916"/>
            <a:ext cx="5402454" cy="2510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CODE - ODD </a:t>
            </a:r>
            <a:br>
              <a:rPr lang="en-US" sz="5400" b="1" dirty="0"/>
            </a:br>
            <a:r>
              <a:rPr lang="en-US" sz="5400" b="1" dirty="0"/>
              <a:t>NUMBERS</a:t>
            </a:r>
          </a:p>
        </p:txBody>
      </p:sp>
      <p:sp>
        <p:nvSpPr>
          <p:cNvPr id="131" name="Content Placeholder 86">
            <a:extLst>
              <a:ext uri="{FF2B5EF4-FFF2-40B4-BE49-F238E27FC236}">
                <a16:creationId xmlns:a16="http://schemas.microsoft.com/office/drawing/2014/main" id="{0FC6ACA8-7159-67F4-CB49-2C985CF7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03" y="1811258"/>
            <a:ext cx="4576018" cy="432904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This code defines functions to load a DFA from a JSON file, simulate its execution on a given input string by tracking state transitions, and then return whether the input is accepted or rejected, along with the path taken through the DFA.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Reads specifications from “</a:t>
            </a:r>
            <a:r>
              <a:rPr lang="en-US" sz="2400" dirty="0" err="1"/>
              <a:t>oddNumbers.json</a:t>
            </a:r>
            <a:r>
              <a:rPr lang="en-US" sz="2400" dirty="0"/>
              <a:t>”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356" name="Right Triangle 355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814F780-5418-117D-A24C-E602A8A3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21" r="1029" b="-3"/>
          <a:stretch/>
        </p:blipFill>
        <p:spPr>
          <a:xfrm>
            <a:off x="5089848" y="-1554"/>
            <a:ext cx="7092774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26415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9B210-B364-E9E9-B4E2-A069BB54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96737C5-64EA-AFBE-67A7-8B4A4A4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5" y="102133"/>
            <a:ext cx="4927425" cy="1938525"/>
          </a:xfrm>
        </p:spPr>
        <p:txBody>
          <a:bodyPr>
            <a:normAutofit/>
          </a:bodyPr>
          <a:lstStyle/>
          <a:p>
            <a:r>
              <a:rPr lang="it-IT" b="1" dirty="0"/>
              <a:t>ODD</a:t>
            </a:r>
            <a:br>
              <a:rPr lang="it-IT" b="1" dirty="0"/>
            </a:br>
            <a:r>
              <a:rPr lang="it-IT" b="1" dirty="0"/>
              <a:t>NUMBERS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7DF73B-7C52-6750-52CA-3B58FB6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1" y="2484991"/>
            <a:ext cx="4408924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visualizes a DFA by creating a directed graph where each state is represented as a node (with double circles for accept states), and transitions are displayed as labeled edges based on input symbols, allowing the DFA structure to be displayed directly in a notebook.</a:t>
            </a:r>
          </a:p>
        </p:txBody>
      </p:sp>
      <p:pic>
        <p:nvPicPr>
          <p:cNvPr id="5" name="Segnaposto contenuto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340A4845-8415-EF8B-2B4E-DE35A0A48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87" t="-11817" r="33771" b="-13238"/>
          <a:stretch/>
        </p:blipFill>
        <p:spPr>
          <a:xfrm>
            <a:off x="4825054" y="0"/>
            <a:ext cx="7350333" cy="685800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329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C1256-8838-7BBB-7000-1283C6E95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3DB6E6-B3F7-D02A-46D8-831D1D1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91355"/>
            <a:ext cx="3930417" cy="8594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RESULT</a:t>
            </a:r>
          </a:p>
        </p:txBody>
      </p:sp>
      <p:pic>
        <p:nvPicPr>
          <p:cNvPr id="5" name="Segnaposto contenuto 4" descr="Immagine che contiene disegno, clipart, Line art, diagramma&#10;&#10;Descrizione generata automaticamente">
            <a:extLst>
              <a:ext uri="{FF2B5EF4-FFF2-40B4-BE49-F238E27FC236}">
                <a16:creationId xmlns:a16="http://schemas.microsoft.com/office/drawing/2014/main" id="{4E6108E6-017B-1363-370E-CD8D38C6C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293" r="-420" b="-384"/>
          <a:stretch/>
        </p:blipFill>
        <p:spPr>
          <a:xfrm>
            <a:off x="8583931" y="792483"/>
            <a:ext cx="2192020" cy="54914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850A930-13D3-EFF0-7468-75FFBF5F2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476" y="1505921"/>
            <a:ext cx="671565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This</a:t>
            </a:r>
            <a:r>
              <a:rPr lang="it-IT" altLang="it-IT" dirty="0"/>
              <a:t> image </a:t>
            </a:r>
            <a:r>
              <a:rPr lang="it-IT" altLang="it-IT" dirty="0" err="1"/>
              <a:t>represents</a:t>
            </a:r>
            <a:r>
              <a:rPr lang="it-IT" altLang="it-IT" dirty="0"/>
              <a:t> a finite state machine </a:t>
            </a:r>
            <a:r>
              <a:rPr lang="it-IT" altLang="it-IT" dirty="0" err="1"/>
              <a:t>that</a:t>
            </a:r>
            <a:r>
              <a:rPr lang="it-IT" altLang="it-IT" dirty="0"/>
              <a:t> matches the code </a:t>
            </a:r>
            <a:r>
              <a:rPr lang="it-IT" altLang="it-IT" dirty="0" err="1"/>
              <a:t>structure</a:t>
            </a:r>
            <a:r>
              <a:rPr lang="it-IT" altLang="it-IT" dirty="0"/>
              <a:t> </a:t>
            </a:r>
            <a:r>
              <a:rPr lang="it-IT" altLang="it-IT" dirty="0" err="1"/>
              <a:t>provided</a:t>
            </a:r>
            <a:r>
              <a:rPr lang="it-IT" altLang="it-IT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/>
              <a:t>States: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includes</a:t>
            </a:r>
            <a:r>
              <a:rPr lang="it-IT" altLang="it-IT" dirty="0"/>
              <a:t> </a:t>
            </a:r>
            <a:r>
              <a:rPr lang="it-IT" altLang="it-IT" dirty="0" err="1"/>
              <a:t>three</a:t>
            </a:r>
            <a:r>
              <a:rPr lang="it-IT" altLang="it-IT" dirty="0"/>
              <a:t> </a:t>
            </a:r>
            <a:r>
              <a:rPr lang="it-IT" altLang="it-IT" dirty="0" err="1"/>
              <a:t>states</a:t>
            </a:r>
            <a:r>
              <a:rPr lang="it-IT" altLang="it-IT" dirty="0"/>
              <a:t>: START, EVEN, and ODD.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 err="1"/>
              <a:t>Transitions</a:t>
            </a:r>
            <a:r>
              <a:rPr lang="it-IT" altLang="it-IT" b="1" dirty="0"/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2000" dirty="0"/>
              <a:t>From START, the FSM </a:t>
            </a:r>
            <a:r>
              <a:rPr lang="it-IT" altLang="it-IT" sz="2000" dirty="0" err="1"/>
              <a:t>goes</a:t>
            </a:r>
            <a:r>
              <a:rPr lang="it-IT" altLang="it-IT" sz="2000" dirty="0"/>
              <a:t> to EVEN on input 0 and to ODD on input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2000" dirty="0"/>
              <a:t>In EVEN, an input of 0 </a:t>
            </a:r>
            <a:r>
              <a:rPr lang="it-IT" altLang="it-IT" sz="2000" dirty="0" err="1"/>
              <a:t>keeps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in EVEN, </a:t>
            </a:r>
            <a:r>
              <a:rPr lang="it-IT" altLang="it-IT" sz="2000" dirty="0" err="1"/>
              <a:t>while</a:t>
            </a:r>
            <a:r>
              <a:rPr lang="it-IT" altLang="it-IT" sz="2000" dirty="0"/>
              <a:t> an input of 1 </a:t>
            </a:r>
            <a:r>
              <a:rPr lang="it-IT" altLang="it-IT" sz="2000" dirty="0" err="1"/>
              <a:t>sends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to ODD.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2000" dirty="0"/>
              <a:t>In ODD, an input of 0 takes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to EVEN, and an input of 1 </a:t>
            </a:r>
            <a:r>
              <a:rPr lang="it-IT" altLang="it-IT" sz="2000" dirty="0" err="1"/>
              <a:t>keeps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it</a:t>
            </a:r>
            <a:r>
              <a:rPr lang="it-IT" altLang="it-IT" sz="2000" dirty="0"/>
              <a:t> in ODD.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 err="1"/>
              <a:t>Acceptance</a:t>
            </a:r>
            <a:r>
              <a:rPr lang="it-IT" altLang="it-IT" b="1" dirty="0"/>
              <a:t>: </a:t>
            </a:r>
            <a:r>
              <a:rPr lang="it-IT" altLang="it-IT" dirty="0"/>
              <a:t>The ODD state (</a:t>
            </a:r>
            <a:r>
              <a:rPr lang="it-IT" altLang="it-IT" dirty="0" err="1"/>
              <a:t>circled</a:t>
            </a:r>
            <a:r>
              <a:rPr lang="it-IT" altLang="it-IT" dirty="0"/>
              <a:t> in double lines) </a:t>
            </a:r>
            <a:r>
              <a:rPr lang="it-IT" altLang="it-IT" dirty="0" err="1"/>
              <a:t>is</a:t>
            </a:r>
            <a:r>
              <a:rPr lang="it-IT" altLang="it-IT" dirty="0"/>
              <a:t> the </a:t>
            </a:r>
            <a:r>
              <a:rPr lang="it-IT" altLang="it-IT" dirty="0" err="1"/>
              <a:t>accepting</a:t>
            </a:r>
            <a:r>
              <a:rPr lang="it-IT" altLang="it-IT" dirty="0"/>
              <a:t> state, </a:t>
            </a:r>
            <a:r>
              <a:rPr lang="it-IT" altLang="it-IT" dirty="0" err="1"/>
              <a:t>meaning</a:t>
            </a:r>
            <a:r>
              <a:rPr lang="it-IT" altLang="it-IT" dirty="0"/>
              <a:t> the FSM </a:t>
            </a:r>
            <a:r>
              <a:rPr lang="it-IT" altLang="it-IT" dirty="0" err="1"/>
              <a:t>accepts</a:t>
            </a:r>
            <a:r>
              <a:rPr lang="it-IT" altLang="it-IT" dirty="0"/>
              <a:t> input </a:t>
            </a:r>
            <a:r>
              <a:rPr lang="it-IT" altLang="it-IT" dirty="0" err="1"/>
              <a:t>sequences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end in an </a:t>
            </a:r>
            <a:r>
              <a:rPr lang="it-IT" altLang="it-IT" dirty="0" err="1"/>
              <a:t>odd</a:t>
            </a:r>
            <a:r>
              <a:rPr lang="it-IT" altLang="it-IT" dirty="0"/>
              <a:t> </a:t>
            </a:r>
            <a:r>
              <a:rPr lang="it-IT" altLang="it-IT" dirty="0" err="1"/>
              <a:t>count</a:t>
            </a:r>
            <a:r>
              <a:rPr lang="it-IT" altLang="it-IT" dirty="0"/>
              <a:t> of 1s.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6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Right Triangle 24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BF1EBE-9660-E770-51AB-8495BB1C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59" y="516732"/>
            <a:ext cx="10342941" cy="13975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/>
              <a:t>EXAMPLE WITH A </a:t>
            </a:r>
            <a:br>
              <a:rPr lang="en-US" sz="5400" b="1" dirty="0"/>
            </a:br>
            <a:r>
              <a:rPr lang="en-US" sz="5400" b="1" dirty="0"/>
              <a:t>GIVEN INPUT</a:t>
            </a:r>
          </a:p>
        </p:txBody>
      </p:sp>
      <p:sp>
        <p:nvSpPr>
          <p:cNvPr id="285" name="Right Triangle 284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53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71937F8-07B2-02EE-130A-E0F38548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695" r="21022" b="2"/>
          <a:stretch/>
        </p:blipFill>
        <p:spPr>
          <a:xfrm>
            <a:off x="-6215" y="1589329"/>
            <a:ext cx="6112081" cy="5303734"/>
          </a:xfrm>
          <a:custGeom>
            <a:avLst/>
            <a:gdLst/>
            <a:ahLst/>
            <a:cxnLst/>
            <a:rect l="l" t="t" r="r" b="b"/>
            <a:pathLst>
              <a:path w="6102239" h="3342113">
                <a:moveTo>
                  <a:pt x="6102239" y="0"/>
                </a:moveTo>
                <a:lnTo>
                  <a:pt x="6102239" y="3342113"/>
                </a:lnTo>
                <a:lnTo>
                  <a:pt x="0" y="3342113"/>
                </a:lnTo>
                <a:lnTo>
                  <a:pt x="0" y="690066"/>
                </a:lnTo>
                <a:cubicBezTo>
                  <a:pt x="3047238" y="690066"/>
                  <a:pt x="4570857" y="288707"/>
                  <a:pt x="6094476" y="1371"/>
                </a:cubicBezTo>
                <a:close/>
              </a:path>
            </a:pathLst>
          </a:custGeom>
          <a:solidFill>
            <a:srgbClr val="272727"/>
          </a:solidFill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BBAA1F-8E2C-8C60-EB7F-03403AED8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3" t="-5063" r="-8521" b="-1021"/>
          <a:stretch/>
        </p:blipFill>
        <p:spPr>
          <a:xfrm>
            <a:off x="6102767" y="1143007"/>
            <a:ext cx="6099629" cy="5753498"/>
          </a:xfrm>
          <a:custGeom>
            <a:avLst/>
            <a:gdLst/>
            <a:ahLst/>
            <a:cxnLst/>
            <a:rect l="l" t="t" r="r" b="b"/>
            <a:pathLst>
              <a:path w="6089807" h="3629135">
                <a:moveTo>
                  <a:pt x="2837610" y="30"/>
                </a:moveTo>
                <a:cubicBezTo>
                  <a:pt x="3715104" y="1783"/>
                  <a:pt x="4756640" y="80851"/>
                  <a:pt x="6089807" y="280390"/>
                </a:cubicBezTo>
                <a:lnTo>
                  <a:pt x="6089807" y="3629135"/>
                </a:lnTo>
                <a:lnTo>
                  <a:pt x="0" y="3629135"/>
                </a:lnTo>
                <a:lnTo>
                  <a:pt x="0" y="284126"/>
                </a:lnTo>
                <a:lnTo>
                  <a:pt x="569664" y="183551"/>
                </a:lnTo>
                <a:cubicBezTo>
                  <a:pt x="1246663" y="73836"/>
                  <a:pt x="1960115" y="-1724"/>
                  <a:pt x="2837610" y="3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25430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0C5F4-70DE-B78C-73C1-7CF5967C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7340611-5A8C-4835-6EB0-98C31F2D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r>
              <a:rPr lang="it-IT" b="1"/>
              <a:t>JSON SPECIFICATIONS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DF8FD1-D6FB-C12B-775B-FC345A5D5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2891" y="2340130"/>
            <a:ext cx="4916971" cy="38032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Starting</a:t>
            </a:r>
            <a:r>
              <a:rPr lang="it-IT" altLang="it-IT" dirty="0"/>
              <a:t> from "START", </a:t>
            </a:r>
            <a:r>
              <a:rPr lang="it-IT" altLang="it-IT" dirty="0" err="1"/>
              <a:t>this</a:t>
            </a:r>
            <a:r>
              <a:rPr lang="it-IT" altLang="it-IT" dirty="0"/>
              <a:t> FSM </a:t>
            </a:r>
            <a:r>
              <a:rPr lang="it-IT" altLang="it-IT" dirty="0" err="1"/>
              <a:t>reads</a:t>
            </a:r>
            <a:r>
              <a:rPr lang="it-IT" altLang="it-IT" dirty="0"/>
              <a:t> a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string</a:t>
            </a:r>
            <a:r>
              <a:rPr lang="it-IT" altLang="it-IT" dirty="0"/>
              <a:t> and </a:t>
            </a:r>
            <a:r>
              <a:rPr lang="it-IT" altLang="it-IT" dirty="0" err="1"/>
              <a:t>keeps</a:t>
            </a:r>
            <a:r>
              <a:rPr lang="it-IT" altLang="it-IT" dirty="0"/>
              <a:t> track of </a:t>
            </a:r>
            <a:r>
              <a:rPr lang="it-IT" altLang="it-IT" dirty="0" err="1"/>
              <a:t>whether</a:t>
            </a:r>
            <a:r>
              <a:rPr lang="it-IT" altLang="it-IT" dirty="0"/>
              <a:t> the </a:t>
            </a:r>
            <a:r>
              <a:rPr lang="it-IT" altLang="it-IT" dirty="0" err="1"/>
              <a:t>number</a:t>
            </a:r>
            <a:r>
              <a:rPr lang="it-IT" altLang="it-IT" dirty="0"/>
              <a:t> of '1's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even</a:t>
            </a:r>
            <a:r>
              <a:rPr lang="it-IT" altLang="it-IT" dirty="0"/>
              <a:t> or </a:t>
            </a:r>
            <a:r>
              <a:rPr lang="it-IT" altLang="it-IT" dirty="0" err="1"/>
              <a:t>odd</a:t>
            </a:r>
            <a:r>
              <a:rPr lang="it-IT" altLang="it-IT" dirty="0"/>
              <a:t>.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accepts</a:t>
            </a:r>
            <a:r>
              <a:rPr lang="it-IT" altLang="it-IT" dirty="0"/>
              <a:t> the </a:t>
            </a:r>
            <a:r>
              <a:rPr lang="it-IT" altLang="it-IT" dirty="0" err="1"/>
              <a:t>string</a:t>
            </a:r>
            <a:r>
              <a:rPr lang="it-IT" altLang="it-IT" dirty="0"/>
              <a:t> </a:t>
            </a:r>
            <a:r>
              <a:rPr lang="it-IT" altLang="it-IT" dirty="0" err="1"/>
              <a:t>if</a:t>
            </a:r>
            <a:r>
              <a:rPr lang="it-IT" altLang="it-IT" dirty="0"/>
              <a:t> the </a:t>
            </a:r>
            <a:r>
              <a:rPr lang="it-IT" altLang="it-IT" dirty="0" err="1"/>
              <a:t>final</a:t>
            </a:r>
            <a:r>
              <a:rPr lang="it-IT" altLang="it-IT" dirty="0"/>
              <a:t> </a:t>
            </a:r>
            <a:r>
              <a:rPr lang="it-IT" altLang="it-IT" dirty="0" err="1"/>
              <a:t>count</a:t>
            </a:r>
            <a:r>
              <a:rPr lang="it-IT" altLang="it-IT" dirty="0"/>
              <a:t> of '1's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odd</a:t>
            </a:r>
            <a:r>
              <a:rPr lang="it-IT" altLang="it-IT" dirty="0"/>
              <a:t>, </a:t>
            </a:r>
            <a:r>
              <a:rPr lang="it-IT" altLang="it-IT" dirty="0" err="1"/>
              <a:t>ending</a:t>
            </a:r>
            <a:r>
              <a:rPr lang="it-IT" altLang="it-IT" dirty="0"/>
              <a:t> in the "ODD" state. </a:t>
            </a:r>
            <a:endParaRPr lang="it-IT" altLang="it-IT"/>
          </a:p>
        </p:txBody>
      </p:sp>
      <p:pic>
        <p:nvPicPr>
          <p:cNvPr id="2" name="Segnaposto contenuto 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6F947F9-A924-B32F-91AF-764D9D28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7" y="721081"/>
            <a:ext cx="4231046" cy="54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6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BF3C39-9ADA-8DCA-499A-39863DFC0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1" name="Rectangle 36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2A3207-F605-57FC-3CE1-57741DC1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EVEN </a:t>
            </a:r>
            <a:br>
              <a:rPr lang="en-US" b="1"/>
            </a:br>
            <a:r>
              <a:rPr lang="en-US" b="1"/>
              <a:t>NUMBERS</a:t>
            </a:r>
          </a:p>
        </p:txBody>
      </p:sp>
      <p:sp>
        <p:nvSpPr>
          <p:cNvPr id="396" name="Right Triangle 39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Content Placeholder 86">
            <a:extLst>
              <a:ext uri="{FF2B5EF4-FFF2-40B4-BE49-F238E27FC236}">
                <a16:creationId xmlns:a16="http://schemas.microsoft.com/office/drawing/2014/main" id="{41302076-F6FF-5BE8-8934-3B317A84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9" y="2902620"/>
            <a:ext cx="349175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In this case reads specifications from “</a:t>
            </a:r>
            <a:r>
              <a:rPr lang="en-US" dirty="0" err="1"/>
              <a:t>evenNumbers.json</a:t>
            </a:r>
            <a:r>
              <a:rPr lang="en-US" dirty="0"/>
              <a:t>”</a:t>
            </a: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D85EA021-5818-0355-D65A-98E8E1B7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00" r="281"/>
          <a:stretch/>
        </p:blipFill>
        <p:spPr>
          <a:xfrm>
            <a:off x="5181606" y="1"/>
            <a:ext cx="7027007" cy="6857998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solidFill>
            <a:srgbClr val="272727"/>
          </a:solidFill>
        </p:spPr>
      </p:pic>
    </p:spTree>
    <p:extLst>
      <p:ext uri="{BB962C8B-B14F-4D97-AF65-F5344CB8AC3E}">
        <p14:creationId xmlns:p14="http://schemas.microsoft.com/office/powerpoint/2010/main" val="11154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30AE8-22B8-EB03-A849-753A9786B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ight Triangle 238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FB7013-7B22-BBEF-1FA7-CC3E4F64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27" y="716154"/>
            <a:ext cx="4916971" cy="73922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4" name="Immagine 3" descr="Immagine che contiene schizzo, disegno, Line art, diagramma&#10;&#10;Descrizione generata automaticamente">
            <a:extLst>
              <a:ext uri="{FF2B5EF4-FFF2-40B4-BE49-F238E27FC236}">
                <a16:creationId xmlns:a16="http://schemas.microsoft.com/office/drawing/2014/main" id="{88BA54DA-E32C-81C3-9EFF-19E1E1B8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9" t="-919" r="-835" b="-1287"/>
          <a:stretch/>
        </p:blipFill>
        <p:spPr>
          <a:xfrm>
            <a:off x="1708549" y="725951"/>
            <a:ext cx="2261762" cy="5446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F5B8038-53A9-0C1F-F00F-CA6336F3D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0017" y="2016082"/>
            <a:ext cx="56235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The image </a:t>
            </a:r>
            <a:r>
              <a:rPr lang="it-IT" altLang="it-IT" dirty="0" err="1"/>
              <a:t>represents</a:t>
            </a:r>
            <a:r>
              <a:rPr lang="it-IT" altLang="it-IT" dirty="0"/>
              <a:t> a finite state machine (FSM) with </a:t>
            </a:r>
            <a:r>
              <a:rPr lang="it-IT" altLang="it-IT" dirty="0" err="1"/>
              <a:t>three</a:t>
            </a:r>
            <a:r>
              <a:rPr lang="it-IT" altLang="it-IT" dirty="0"/>
              <a:t> </a:t>
            </a:r>
            <a:r>
              <a:rPr lang="it-IT" altLang="it-IT" dirty="0" err="1"/>
              <a:t>states</a:t>
            </a:r>
            <a:r>
              <a:rPr lang="it-IT" altLang="it-IT" dirty="0"/>
              <a:t>: START, EVEN, and ODD.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begins</a:t>
            </a:r>
            <a:r>
              <a:rPr lang="it-IT" altLang="it-IT" dirty="0"/>
              <a:t> in the START state, </a:t>
            </a:r>
            <a:r>
              <a:rPr lang="it-IT" altLang="it-IT" dirty="0" err="1"/>
              <a:t>which</a:t>
            </a:r>
            <a:r>
              <a:rPr lang="it-IT" altLang="it-IT" dirty="0"/>
              <a:t> </a:t>
            </a:r>
            <a:r>
              <a:rPr lang="it-IT" altLang="it-IT" dirty="0" err="1"/>
              <a:t>transitions</a:t>
            </a:r>
            <a:r>
              <a:rPr lang="it-IT" altLang="it-IT" dirty="0"/>
              <a:t> to the EVEN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0, or to the ODD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Once in the EVEN state, the machine </a:t>
            </a:r>
            <a:r>
              <a:rPr lang="it-IT" altLang="it-IT" dirty="0" err="1"/>
              <a:t>remains</a:t>
            </a:r>
            <a:r>
              <a:rPr lang="it-IT" altLang="it-IT" dirty="0"/>
              <a:t> in the </a:t>
            </a:r>
            <a:r>
              <a:rPr lang="it-IT" altLang="it-IT" dirty="0" err="1"/>
              <a:t>same</a:t>
            </a:r>
            <a:r>
              <a:rPr lang="it-IT" altLang="it-IT" dirty="0"/>
              <a:t>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0,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transitions</a:t>
            </a:r>
            <a:r>
              <a:rPr lang="it-IT" altLang="it-IT" dirty="0"/>
              <a:t> to the ODD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 err="1"/>
              <a:t>Similarly</a:t>
            </a:r>
            <a:r>
              <a:rPr lang="it-IT" altLang="it-IT" dirty="0"/>
              <a:t>, in the ODD state, the machine stays in </a:t>
            </a:r>
            <a:r>
              <a:rPr lang="it-IT" altLang="it-IT" dirty="0" err="1"/>
              <a:t>this</a:t>
            </a:r>
            <a:r>
              <a:rPr lang="it-IT" altLang="it-IT" dirty="0"/>
              <a:t> state </a:t>
            </a:r>
            <a:r>
              <a:rPr lang="it-IT" altLang="it-IT" dirty="0" err="1"/>
              <a:t>when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1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moves</a:t>
            </a:r>
            <a:r>
              <a:rPr lang="it-IT" altLang="it-IT" dirty="0"/>
              <a:t> back to the EVEN state </a:t>
            </a:r>
            <a:r>
              <a:rPr lang="it-IT" altLang="it-IT" dirty="0" err="1"/>
              <a:t>if</a:t>
            </a:r>
            <a:r>
              <a:rPr lang="it-IT" altLang="it-IT" dirty="0"/>
              <a:t> the input </a:t>
            </a:r>
            <a:r>
              <a:rPr lang="it-IT" altLang="it-IT" dirty="0" err="1"/>
              <a:t>is</a:t>
            </a:r>
            <a:r>
              <a:rPr lang="it-IT" altLang="it-IT" dirty="0"/>
              <a:t> 0. </a:t>
            </a:r>
          </a:p>
        </p:txBody>
      </p:sp>
    </p:spTree>
    <p:extLst>
      <p:ext uri="{BB962C8B-B14F-4D97-AF65-F5344CB8AC3E}">
        <p14:creationId xmlns:p14="http://schemas.microsoft.com/office/powerpoint/2010/main" val="3911062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1aad8c-881e-4e5d-aff1-9aba7dbcd899" xsi:nil="true"/>
    <lcf76f155ced4ddcb4097134ff3c332f xmlns="0b4a4618-71d1-41fc-b0ea-1f051ae6486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E88E7C43D0F84BA9455158E7C4ECC1" ma:contentTypeVersion="12" ma:contentTypeDescription="Creare un nuovo documento." ma:contentTypeScope="" ma:versionID="48065f0bcc506b09416205b9fa2eb729">
  <xsd:schema xmlns:xsd="http://www.w3.org/2001/XMLSchema" xmlns:xs="http://www.w3.org/2001/XMLSchema" xmlns:p="http://schemas.microsoft.com/office/2006/metadata/properties" xmlns:ns2="0b4a4618-71d1-41fc-b0ea-1f051ae64862" xmlns:ns3="1d1aad8c-881e-4e5d-aff1-9aba7dbcd899" targetNamespace="http://schemas.microsoft.com/office/2006/metadata/properties" ma:root="true" ma:fieldsID="fd5728af62096996b0dedbeeaec8deff" ns2:_="" ns3:_="">
    <xsd:import namespace="0b4a4618-71d1-41fc-b0ea-1f051ae64862"/>
    <xsd:import namespace="1d1aad8c-881e-4e5d-aff1-9aba7dbcd89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a4618-71d1-41fc-b0ea-1f051ae6486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 immagine" ma:readOnly="false" ma:fieldId="{5cf76f15-5ced-4ddc-b409-7134ff3c332f}" ma:taxonomyMulti="true" ma:sspId="4ed3564a-629b-4c47-97c4-11f533af96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aad8c-881e-4e5d-aff1-9aba7dbcd89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54def2-d601-4fc5-9651-9c33f596e625}" ma:internalName="TaxCatchAll" ma:showField="CatchAllData" ma:web="1d1aad8c-881e-4e5d-aff1-9aba7dbcd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9E640-855C-4CCA-8523-20C35B8162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B2CAEC-6985-4C04-BB95-2588D182A046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e759017e-6726-40af-81fe-8f81e55f848d"/>
    <ds:schemaRef ds:uri="0f0cd09c-d41b-4b02-9f58-8d4939240ae8"/>
  </ds:schemaRefs>
</ds:datastoreItem>
</file>

<file path=customXml/itemProps3.xml><?xml version="1.0" encoding="utf-8"?>
<ds:datastoreItem xmlns:ds="http://schemas.openxmlformats.org/officeDocument/2006/customXml" ds:itemID="{39BA6AFC-40F5-4561-A9A6-6CA276A98141}"/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542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Grandview</vt:lpstr>
      <vt:lpstr>Segoe UI</vt:lpstr>
      <vt:lpstr>Wingdings</vt:lpstr>
      <vt:lpstr>CosineVTI</vt:lpstr>
      <vt:lpstr>EXERCISE 1 – STATE MACHINE ENGINE</vt:lpstr>
      <vt:lpstr>JSON SPECIFICATIONS - ODD NUMERS </vt:lpstr>
      <vt:lpstr>CODE - ODD  NUMBERS</vt:lpstr>
      <vt:lpstr>ODD NUMBERS</vt:lpstr>
      <vt:lpstr>RESULT</vt:lpstr>
      <vt:lpstr>EXAMPLE WITH A  GIVEN INPUT</vt:lpstr>
      <vt:lpstr>JSON SPECIFICATIONS </vt:lpstr>
      <vt:lpstr>EVEN  NUMBERS</vt:lpstr>
      <vt:lpstr>RESULT</vt:lpstr>
      <vt:lpstr>EXAMPLE WITH A  GIVEN INPUT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PICCA FEDERICA</dc:creator>
  <cp:lastModifiedBy>MOTCA SCHNABEL ALBERTA</cp:lastModifiedBy>
  <cp:revision>8</cp:revision>
  <dcterms:created xsi:type="dcterms:W3CDTF">2024-11-02T17:53:43Z</dcterms:created>
  <dcterms:modified xsi:type="dcterms:W3CDTF">2024-11-18T22:23:39Z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0x01010091E88E7C43D0F84BA9455158E7C4ECC1</vt:lpwstr>
  </property>
</Properties>
</file>