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drawing3.xml" ContentType="application/vnd.ms-office.drawingml.diagramDrawing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38" r:id="rId2"/>
  </p:sldMasterIdLst>
  <p:notesMasterIdLst>
    <p:notesMasterId r:id="rId18"/>
  </p:notesMasterIdLst>
  <p:sldIdLst>
    <p:sldId id="260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A08D09-9FFE-CBF5-C518-D812C29AF73E}" v="7" dt="2024-11-26T21:55:04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userId="S::urn:spo:anon#0287aebebba6b1c25af6f6a30184a15436a18c7c7909553b589d26c4c2d9a336::" providerId="AD" clId="Web-{4EA08D09-9FFE-CBF5-C518-D812C29AF73E}"/>
    <pc:docChg chg="modSld">
      <pc:chgData name="Utente guest" userId="S::urn:spo:anon#0287aebebba6b1c25af6f6a30184a15436a18c7c7909553b589d26c4c2d9a336::" providerId="AD" clId="Web-{4EA08D09-9FFE-CBF5-C518-D812C29AF73E}" dt="2024-11-26T21:55:01.446" v="4" actId="20577"/>
      <pc:docMkLst>
        <pc:docMk/>
      </pc:docMkLst>
      <pc:sldChg chg="modSp">
        <pc:chgData name="Utente guest" userId="S::urn:spo:anon#0287aebebba6b1c25af6f6a30184a15436a18c7c7909553b589d26c4c2d9a336::" providerId="AD" clId="Web-{4EA08D09-9FFE-CBF5-C518-D812C29AF73E}" dt="2024-11-26T21:55:01.446" v="4" actId="20577"/>
        <pc:sldMkLst>
          <pc:docMk/>
          <pc:sldMk cId="1616917116" sldId="267"/>
        </pc:sldMkLst>
        <pc:spChg chg="mod">
          <ac:chgData name="Utente guest" userId="S::urn:spo:anon#0287aebebba6b1c25af6f6a30184a15436a18c7c7909553b589d26c4c2d9a336::" providerId="AD" clId="Web-{4EA08D09-9FFE-CBF5-C518-D812C29AF73E}" dt="2024-11-26T21:55:01.446" v="4" actId="20577"/>
          <ac:spMkLst>
            <pc:docMk/>
            <pc:sldMk cId="1616917116" sldId="267"/>
            <ac:spMk id="2" creationId="{97FAE8B3-51AE-43C8-9E1D-2AE8522B45C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0500C-43FE-4B87-B28E-A5B59BCE0E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971B4-9151-4D8C-BEAD-338FB9537A2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</dgm:spPr>
      <dgm:t>
        <a:bodyPr/>
        <a:lstStyle/>
        <a:p>
          <a:r>
            <a:rPr lang="it-IT" sz="2800" b="1" dirty="0"/>
            <a:t>BUTTON MODULE</a:t>
          </a:r>
          <a:endParaRPr lang="en-US" sz="2800" b="1" dirty="0"/>
        </a:p>
      </dgm:t>
    </dgm:pt>
    <dgm:pt modelId="{DE7A5D18-B3A3-4FB3-B2E2-6D72910F993D}" type="parTrans" cxnId="{256D71DE-6C6F-4E32-8EF5-ED7DF5EFCA25}">
      <dgm:prSet/>
      <dgm:spPr/>
      <dgm:t>
        <a:bodyPr/>
        <a:lstStyle/>
        <a:p>
          <a:endParaRPr lang="en-US"/>
        </a:p>
      </dgm:t>
    </dgm:pt>
    <dgm:pt modelId="{23312533-B246-4DD9-9D3E-4D33F9D56EAE}" type="sibTrans" cxnId="{256D71DE-6C6F-4E32-8EF5-ED7DF5EFCA25}">
      <dgm:prSet/>
      <dgm:spPr/>
      <dgm:t>
        <a:bodyPr/>
        <a:lstStyle/>
        <a:p>
          <a:endParaRPr lang="en-US"/>
        </a:p>
      </dgm:t>
    </dgm:pt>
    <dgm:pt modelId="{C1A72FE4-4EBF-4485-A129-A8DAABB3AD5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it-IT" b="0" i="0" baseline="0" dirty="0">
              <a:solidFill>
                <a:schemeClr val="tx1"/>
              </a:solidFill>
            </a:rPr>
            <a:t>This </a:t>
          </a:r>
          <a:r>
            <a:rPr lang="it-IT" b="0" i="0" baseline="0" dirty="0" err="1">
              <a:solidFill>
                <a:schemeClr val="tx1"/>
              </a:solidFill>
            </a:rPr>
            <a:t>module</a:t>
          </a:r>
          <a:r>
            <a:rPr lang="it-IT" b="0" i="0" baseline="0" dirty="0">
              <a:solidFill>
                <a:schemeClr val="tx1"/>
              </a:solidFill>
            </a:rPr>
            <a:t> models the </a:t>
          </a:r>
          <a:r>
            <a:rPr lang="it-IT" b="0" i="0" baseline="0" dirty="0" err="1">
              <a:solidFill>
                <a:schemeClr val="tx1"/>
              </a:solidFill>
            </a:rPr>
            <a:t>behavior</a:t>
          </a:r>
          <a:r>
            <a:rPr lang="it-IT" b="0" i="0" baseline="0" dirty="0">
              <a:solidFill>
                <a:schemeClr val="tx1"/>
              </a:solidFill>
            </a:rPr>
            <a:t> of elevator </a:t>
          </a:r>
          <a:r>
            <a:rPr lang="it-IT" b="0" i="0" baseline="0" dirty="0" err="1">
              <a:solidFill>
                <a:schemeClr val="tx1"/>
              </a:solidFill>
            </a:rPr>
            <a:t>buttons</a:t>
          </a:r>
          <a:r>
            <a:rPr lang="it-IT" b="0" i="0" baseline="0" dirty="0">
              <a:solidFill>
                <a:schemeClr val="tx1"/>
              </a:solidFill>
            </a:rPr>
            <a:t> for </a:t>
          </a:r>
          <a:r>
            <a:rPr lang="it-IT" b="0" i="0" baseline="0" dirty="0" err="1">
              <a:solidFill>
                <a:schemeClr val="tx1"/>
              </a:solidFill>
            </a:rPr>
            <a:t>floors</a:t>
          </a:r>
          <a:r>
            <a:rPr lang="it-IT" b="0" i="0" baseline="0" dirty="0">
              <a:solidFill>
                <a:schemeClr val="tx1"/>
              </a:solidFill>
            </a:rPr>
            <a:t> 1 to 5 </a:t>
          </a:r>
        </a:p>
        <a:p>
          <a:r>
            <a:rPr lang="it-IT" b="0" i="0" baseline="0" dirty="0" err="1">
              <a:solidFill>
                <a:schemeClr val="tx1"/>
              </a:solidFill>
            </a:rPr>
            <a:t>Each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button</a:t>
          </a:r>
          <a:r>
            <a:rPr lang="it-IT" b="0" i="0" baseline="0" dirty="0">
              <a:solidFill>
                <a:schemeClr val="tx1"/>
              </a:solidFill>
            </a:rPr>
            <a:t> is </a:t>
          </a:r>
          <a:r>
            <a:rPr lang="it-IT" b="0" i="0" baseline="0" dirty="0" err="1">
              <a:solidFill>
                <a:schemeClr val="tx1"/>
              </a:solidFill>
            </a:rPr>
            <a:t>represented</a:t>
          </a:r>
          <a:r>
            <a:rPr lang="it-IT" b="0" i="0" baseline="0" dirty="0">
              <a:solidFill>
                <a:schemeClr val="tx1"/>
              </a:solidFill>
            </a:rPr>
            <a:t> as a </a:t>
          </a:r>
          <a:r>
            <a:rPr lang="it-IT" b="0" i="0" baseline="0" dirty="0" err="1">
              <a:solidFill>
                <a:schemeClr val="tx1"/>
              </a:solidFill>
            </a:rPr>
            <a:t>boolean</a:t>
          </a:r>
          <a:r>
            <a:rPr lang="it-IT" b="0" i="0" baseline="0" dirty="0">
              <a:solidFill>
                <a:schemeClr val="tx1"/>
              </a:solidFill>
            </a:rPr>
            <a:t> in an array and is </a:t>
          </a:r>
          <a:r>
            <a:rPr lang="it-IT" b="0" i="0" baseline="0" dirty="0" err="1">
              <a:solidFill>
                <a:schemeClr val="tx1"/>
              </a:solidFill>
            </a:rPr>
            <a:t>initialized</a:t>
          </a:r>
          <a:r>
            <a:rPr lang="it-IT" b="0" i="0" baseline="0" dirty="0">
              <a:solidFill>
                <a:schemeClr val="tx1"/>
              </a:solidFill>
            </a:rPr>
            <a:t> to FALSE. </a:t>
          </a:r>
        </a:p>
        <a:p>
          <a:r>
            <a:rPr lang="it-IT" b="0" i="0" baseline="0" dirty="0">
              <a:solidFill>
                <a:schemeClr val="tx1"/>
              </a:solidFill>
            </a:rPr>
            <a:t>The state of </a:t>
          </a:r>
          <a:r>
            <a:rPr lang="it-IT" b="0" i="0" baseline="0" dirty="0" err="1">
              <a:solidFill>
                <a:schemeClr val="tx1"/>
              </a:solidFill>
            </a:rPr>
            <a:t>each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button</a:t>
          </a:r>
          <a:r>
            <a:rPr lang="it-IT" b="0" i="0" baseline="0" dirty="0">
              <a:solidFill>
                <a:schemeClr val="tx1"/>
              </a:solidFill>
            </a:rPr>
            <a:t> is </a:t>
          </a:r>
          <a:r>
            <a:rPr lang="it-IT" b="0" i="0" baseline="0" dirty="0" err="1">
              <a:solidFill>
                <a:schemeClr val="tx1"/>
              </a:solidFill>
            </a:rPr>
            <a:t>updated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based</a:t>
          </a:r>
          <a:r>
            <a:rPr lang="it-IT" b="0" i="0" baseline="0" dirty="0">
              <a:solidFill>
                <a:schemeClr val="tx1"/>
              </a:solidFill>
            </a:rPr>
            <a:t> on the </a:t>
          </a:r>
          <a:r>
            <a:rPr lang="it-IT" b="0" i="0" baseline="0" dirty="0" err="1">
              <a:solidFill>
                <a:schemeClr val="tx1"/>
              </a:solidFill>
            </a:rPr>
            <a:t>current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floor</a:t>
          </a:r>
          <a:r>
            <a:rPr lang="it-IT" b="0" i="0" baseline="0" dirty="0">
              <a:solidFill>
                <a:schemeClr val="tx1"/>
              </a:solidFill>
            </a:rPr>
            <a:t>: a </a:t>
          </a:r>
          <a:r>
            <a:rPr lang="it-IT" b="0" i="0" baseline="0" dirty="0" err="1">
              <a:solidFill>
                <a:schemeClr val="tx1"/>
              </a:solidFill>
            </a:rPr>
            <a:t>button</a:t>
          </a:r>
          <a:r>
            <a:rPr lang="it-IT" b="0" i="0" baseline="0" dirty="0">
              <a:solidFill>
                <a:schemeClr val="tx1"/>
              </a:solidFill>
            </a:rPr>
            <a:t> is reset to FALSE </a:t>
          </a:r>
          <a:r>
            <a:rPr lang="it-IT" b="0" i="0" baseline="0" dirty="0" err="1">
              <a:solidFill>
                <a:schemeClr val="tx1"/>
              </a:solidFill>
            </a:rPr>
            <a:t>when</a:t>
          </a:r>
          <a:r>
            <a:rPr lang="it-IT" b="0" i="0" baseline="0" dirty="0">
              <a:solidFill>
                <a:schemeClr val="tx1"/>
              </a:solidFill>
            </a:rPr>
            <a:t> its </a:t>
          </a:r>
          <a:r>
            <a:rPr lang="it-IT" b="0" i="0" baseline="0" dirty="0" err="1">
              <a:solidFill>
                <a:schemeClr val="tx1"/>
              </a:solidFill>
            </a:rPr>
            <a:t>corresponding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floor</a:t>
          </a:r>
          <a:r>
            <a:rPr lang="it-IT" b="0" i="0" baseline="0" dirty="0">
              <a:solidFill>
                <a:schemeClr val="tx1"/>
              </a:solidFill>
            </a:rPr>
            <a:t> is </a:t>
          </a:r>
          <a:r>
            <a:rPr lang="it-IT" b="0" i="0" baseline="0" dirty="0" err="1">
              <a:solidFill>
                <a:schemeClr val="tx1"/>
              </a:solidFill>
            </a:rPr>
            <a:t>reached</a:t>
          </a:r>
          <a:r>
            <a:rPr lang="it-IT" b="0" i="0" baseline="0" dirty="0">
              <a:solidFill>
                <a:schemeClr val="tx1"/>
              </a:solidFill>
            </a:rPr>
            <a:t>. </a:t>
          </a:r>
        </a:p>
        <a:p>
          <a:r>
            <a:rPr lang="it-IT" b="0" i="0" baseline="0" dirty="0">
              <a:solidFill>
                <a:schemeClr val="tx1"/>
              </a:solidFill>
            </a:rPr>
            <a:t>The «</a:t>
          </a:r>
          <a:r>
            <a:rPr lang="it-IT" b="0" i="0" baseline="0" dirty="0" err="1">
              <a:solidFill>
                <a:schemeClr val="tx1"/>
              </a:solidFill>
            </a:rPr>
            <a:t>button_pressed</a:t>
          </a:r>
          <a:r>
            <a:rPr lang="it-IT" b="0" i="0" baseline="0" dirty="0">
              <a:solidFill>
                <a:schemeClr val="tx1"/>
              </a:solidFill>
            </a:rPr>
            <a:t>» variable </a:t>
          </a:r>
          <a:r>
            <a:rPr lang="it-IT" b="0" i="0" baseline="0" dirty="0" err="1">
              <a:solidFill>
                <a:schemeClr val="tx1"/>
              </a:solidFill>
            </a:rPr>
            <a:t>indicates</a:t>
          </a:r>
          <a:r>
            <a:rPr lang="it-IT" b="0" i="0" baseline="0" dirty="0">
              <a:solidFill>
                <a:schemeClr val="tx1"/>
              </a:solidFill>
            </a:rPr>
            <a:t> </a:t>
          </a:r>
          <a:r>
            <a:rPr lang="it-IT" b="0" i="0" baseline="0" dirty="0" err="1">
              <a:solidFill>
                <a:schemeClr val="tx1"/>
              </a:solidFill>
            </a:rPr>
            <a:t>whether</a:t>
          </a:r>
          <a:r>
            <a:rPr lang="it-IT" b="0" i="0" baseline="0" dirty="0">
              <a:solidFill>
                <a:schemeClr val="tx1"/>
              </a:solidFill>
            </a:rPr>
            <a:t> any </a:t>
          </a:r>
          <a:r>
            <a:rPr lang="it-IT" b="0" i="0" baseline="0" dirty="0" err="1">
              <a:solidFill>
                <a:schemeClr val="tx1"/>
              </a:solidFill>
            </a:rPr>
            <a:t>button</a:t>
          </a:r>
          <a:r>
            <a:rPr lang="it-IT" b="0" i="0" baseline="0" dirty="0">
              <a:solidFill>
                <a:schemeClr val="tx1"/>
              </a:solidFill>
            </a:rPr>
            <a:t> is </a:t>
          </a:r>
          <a:r>
            <a:rPr lang="it-IT" b="0" i="0" baseline="0" dirty="0" err="1">
              <a:solidFill>
                <a:schemeClr val="tx1"/>
              </a:solidFill>
            </a:rPr>
            <a:t>pressed</a:t>
          </a:r>
          <a:r>
            <a:rPr lang="it-IT" b="0" i="0" baseline="0" dirty="0">
              <a:solidFill>
                <a:schemeClr val="tx1"/>
              </a:solidFill>
            </a:rPr>
            <a:t>.</a:t>
          </a:r>
          <a:endParaRPr lang="en-US" b="0" dirty="0">
            <a:solidFill>
              <a:schemeClr val="tx1"/>
            </a:solidFill>
          </a:endParaRPr>
        </a:p>
      </dgm:t>
    </dgm:pt>
    <dgm:pt modelId="{F43564DC-7DC5-4F67-8655-5AB80D5AC5DD}" type="parTrans" cxnId="{1FB72FA5-B7DB-4865-8E3C-25F173CACBCF}">
      <dgm:prSet/>
      <dgm:spPr/>
      <dgm:t>
        <a:bodyPr/>
        <a:lstStyle/>
        <a:p>
          <a:endParaRPr lang="en-US"/>
        </a:p>
      </dgm:t>
    </dgm:pt>
    <dgm:pt modelId="{11DB0BE7-6D9C-493E-9E82-714840CCC18C}" type="sibTrans" cxnId="{1FB72FA5-B7DB-4865-8E3C-25F173CACBCF}">
      <dgm:prSet/>
      <dgm:spPr/>
      <dgm:t>
        <a:bodyPr/>
        <a:lstStyle/>
        <a:p>
          <a:endParaRPr lang="en-US"/>
        </a:p>
      </dgm:t>
    </dgm:pt>
    <dgm:pt modelId="{7ACC2FD2-A056-48B8-8BC4-CD48406F0387}" type="pres">
      <dgm:prSet presAssocID="{4D10500C-43FE-4B87-B28E-A5B59BCE0EE4}" presName="Name0" presStyleCnt="0">
        <dgm:presLayoutVars>
          <dgm:dir/>
          <dgm:animLvl val="lvl"/>
          <dgm:resizeHandles val="exact"/>
        </dgm:presLayoutVars>
      </dgm:prSet>
      <dgm:spPr/>
    </dgm:pt>
    <dgm:pt modelId="{D9D19F78-7485-41A7-8536-E358917036D6}" type="pres">
      <dgm:prSet presAssocID="{C1A72FE4-4EBF-4485-A129-A8DAABB3AD56}" presName="boxAndChildren" presStyleCnt="0"/>
      <dgm:spPr/>
    </dgm:pt>
    <dgm:pt modelId="{B26372BD-503C-4DDD-A211-0480ADCE12BF}" type="pres">
      <dgm:prSet presAssocID="{C1A72FE4-4EBF-4485-A129-A8DAABB3AD56}" presName="parentTextBox" presStyleLbl="node1" presStyleIdx="0" presStyleCnt="2" custScaleY="233981"/>
      <dgm:spPr/>
    </dgm:pt>
    <dgm:pt modelId="{970A5E36-E2AA-4189-A0D3-7B60950CB584}" type="pres">
      <dgm:prSet presAssocID="{23312533-B246-4DD9-9D3E-4D33F9D56EAE}" presName="sp" presStyleCnt="0"/>
      <dgm:spPr/>
    </dgm:pt>
    <dgm:pt modelId="{44553692-B4F8-43E8-A5A8-F0CB58A3F11E}" type="pres">
      <dgm:prSet presAssocID="{EC6971B4-9151-4D8C-BEAD-338FB9537A2D}" presName="arrowAndChildren" presStyleCnt="0"/>
      <dgm:spPr/>
    </dgm:pt>
    <dgm:pt modelId="{1B27B715-1C1A-443B-B1A8-A8B2B01EF3BD}" type="pres">
      <dgm:prSet presAssocID="{EC6971B4-9151-4D8C-BEAD-338FB9537A2D}" presName="parentTextArrow" presStyleLbl="node1" presStyleIdx="1" presStyleCnt="2" custLinFactNeighborX="-1055" custLinFactNeighborY="-44"/>
      <dgm:spPr/>
    </dgm:pt>
  </dgm:ptLst>
  <dgm:cxnLst>
    <dgm:cxn modelId="{C0BA6149-C2FF-4F52-BD5D-19DF83261542}" type="presOf" srcId="{EC6971B4-9151-4D8C-BEAD-338FB9537A2D}" destId="{1B27B715-1C1A-443B-B1A8-A8B2B01EF3BD}" srcOrd="0" destOrd="0" presId="urn:microsoft.com/office/officeart/2005/8/layout/process4"/>
    <dgm:cxn modelId="{69E1DFA3-896E-42D0-A0C3-F8B74E7714FC}" type="presOf" srcId="{C1A72FE4-4EBF-4485-A129-A8DAABB3AD56}" destId="{B26372BD-503C-4DDD-A211-0480ADCE12BF}" srcOrd="0" destOrd="0" presId="urn:microsoft.com/office/officeart/2005/8/layout/process4"/>
    <dgm:cxn modelId="{1FB72FA5-B7DB-4865-8E3C-25F173CACBCF}" srcId="{4D10500C-43FE-4B87-B28E-A5B59BCE0EE4}" destId="{C1A72FE4-4EBF-4485-A129-A8DAABB3AD56}" srcOrd="1" destOrd="0" parTransId="{F43564DC-7DC5-4F67-8655-5AB80D5AC5DD}" sibTransId="{11DB0BE7-6D9C-493E-9E82-714840CCC18C}"/>
    <dgm:cxn modelId="{F58626C1-B910-4040-975A-43E4C15E1F3E}" type="presOf" srcId="{4D10500C-43FE-4B87-B28E-A5B59BCE0EE4}" destId="{7ACC2FD2-A056-48B8-8BC4-CD48406F0387}" srcOrd="0" destOrd="0" presId="urn:microsoft.com/office/officeart/2005/8/layout/process4"/>
    <dgm:cxn modelId="{256D71DE-6C6F-4E32-8EF5-ED7DF5EFCA25}" srcId="{4D10500C-43FE-4B87-B28E-A5B59BCE0EE4}" destId="{EC6971B4-9151-4D8C-BEAD-338FB9537A2D}" srcOrd="0" destOrd="0" parTransId="{DE7A5D18-B3A3-4FB3-B2E2-6D72910F993D}" sibTransId="{23312533-B246-4DD9-9D3E-4D33F9D56EAE}"/>
    <dgm:cxn modelId="{5B723C4D-5C2D-4265-9440-A0A4E2B1FA72}" type="presParOf" srcId="{7ACC2FD2-A056-48B8-8BC4-CD48406F0387}" destId="{D9D19F78-7485-41A7-8536-E358917036D6}" srcOrd="0" destOrd="0" presId="urn:microsoft.com/office/officeart/2005/8/layout/process4"/>
    <dgm:cxn modelId="{5E9ACA79-3424-465A-B621-659FEB904347}" type="presParOf" srcId="{D9D19F78-7485-41A7-8536-E358917036D6}" destId="{B26372BD-503C-4DDD-A211-0480ADCE12BF}" srcOrd="0" destOrd="0" presId="urn:microsoft.com/office/officeart/2005/8/layout/process4"/>
    <dgm:cxn modelId="{333CBB24-29A9-4BA8-BFAD-8AE8CF0D4DA9}" type="presParOf" srcId="{7ACC2FD2-A056-48B8-8BC4-CD48406F0387}" destId="{970A5E36-E2AA-4189-A0D3-7B60950CB584}" srcOrd="1" destOrd="0" presId="urn:microsoft.com/office/officeart/2005/8/layout/process4"/>
    <dgm:cxn modelId="{83F9AECD-CA08-4530-B15F-4CD209B9FA89}" type="presParOf" srcId="{7ACC2FD2-A056-48B8-8BC4-CD48406F0387}" destId="{44553692-B4F8-43E8-A5A8-F0CB58A3F11E}" srcOrd="2" destOrd="0" presId="urn:microsoft.com/office/officeart/2005/8/layout/process4"/>
    <dgm:cxn modelId="{8723F877-643C-413E-8AE7-C0C55C459247}" type="presParOf" srcId="{44553692-B4F8-43E8-A5A8-F0CB58A3F11E}" destId="{1B27B715-1C1A-443B-B1A8-A8B2B01EF3BD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10500C-43FE-4B87-B28E-A5B59BCE0E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971B4-9151-4D8C-BEAD-338FB9537A2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</dgm:spPr>
      <dgm:t>
        <a:bodyPr/>
        <a:lstStyle/>
        <a:p>
          <a:r>
            <a:rPr lang="it-IT" sz="2800" b="1" dirty="0"/>
            <a:t>DOOR MODULE</a:t>
          </a:r>
          <a:endParaRPr lang="en-US" sz="2800" b="1" dirty="0"/>
        </a:p>
      </dgm:t>
    </dgm:pt>
    <dgm:pt modelId="{DE7A5D18-B3A3-4FB3-B2E2-6D72910F993D}" type="parTrans" cxnId="{256D71DE-6C6F-4E32-8EF5-ED7DF5EFCA25}">
      <dgm:prSet/>
      <dgm:spPr/>
      <dgm:t>
        <a:bodyPr/>
        <a:lstStyle/>
        <a:p>
          <a:endParaRPr lang="en-US"/>
        </a:p>
      </dgm:t>
    </dgm:pt>
    <dgm:pt modelId="{23312533-B246-4DD9-9D3E-4D33F9D56EAE}" type="sibTrans" cxnId="{256D71DE-6C6F-4E32-8EF5-ED7DF5EFCA25}">
      <dgm:prSet/>
      <dgm:spPr/>
      <dgm:t>
        <a:bodyPr/>
        <a:lstStyle/>
        <a:p>
          <a:endParaRPr lang="en-US"/>
        </a:p>
      </dgm:t>
    </dgm:pt>
    <dgm:pt modelId="{C1A72FE4-4EBF-4485-A129-A8DAABB3AD56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en-US" sz="1600" dirty="0">
              <a:solidFill>
                <a:schemeClr val="tx1"/>
              </a:solidFill>
            </a:rPr>
            <a:t>The door module controls the elevator door, which starts in a closed state. The door opens when the button for the current floor is pressed or when the cabin is stationary with no buttons pressed. </a:t>
          </a:r>
        </a:p>
        <a:p>
          <a:r>
            <a:rPr lang="en-US" sz="1600" dirty="0">
              <a:solidFill>
                <a:schemeClr val="tx1"/>
              </a:solidFill>
            </a:rPr>
            <a:t>The door closes automatically when it is open and no special conditions are met. Otherwise, the door remains in its current state.</a:t>
          </a:r>
          <a:endParaRPr lang="en-US" sz="1600" b="1" dirty="0">
            <a:solidFill>
              <a:schemeClr val="tx1"/>
            </a:solidFill>
          </a:endParaRPr>
        </a:p>
      </dgm:t>
    </dgm:pt>
    <dgm:pt modelId="{F43564DC-7DC5-4F67-8655-5AB80D5AC5DD}" type="parTrans" cxnId="{1FB72FA5-B7DB-4865-8E3C-25F173CACBCF}">
      <dgm:prSet/>
      <dgm:spPr/>
      <dgm:t>
        <a:bodyPr/>
        <a:lstStyle/>
        <a:p>
          <a:endParaRPr lang="en-US"/>
        </a:p>
      </dgm:t>
    </dgm:pt>
    <dgm:pt modelId="{11DB0BE7-6D9C-493E-9E82-714840CCC18C}" type="sibTrans" cxnId="{1FB72FA5-B7DB-4865-8E3C-25F173CACBCF}">
      <dgm:prSet/>
      <dgm:spPr/>
      <dgm:t>
        <a:bodyPr/>
        <a:lstStyle/>
        <a:p>
          <a:endParaRPr lang="en-US"/>
        </a:p>
      </dgm:t>
    </dgm:pt>
    <dgm:pt modelId="{7ACC2FD2-A056-48B8-8BC4-CD48406F0387}" type="pres">
      <dgm:prSet presAssocID="{4D10500C-43FE-4B87-B28E-A5B59BCE0EE4}" presName="Name0" presStyleCnt="0">
        <dgm:presLayoutVars>
          <dgm:dir/>
          <dgm:animLvl val="lvl"/>
          <dgm:resizeHandles val="exact"/>
        </dgm:presLayoutVars>
      </dgm:prSet>
      <dgm:spPr/>
    </dgm:pt>
    <dgm:pt modelId="{D9D19F78-7485-41A7-8536-E358917036D6}" type="pres">
      <dgm:prSet presAssocID="{C1A72FE4-4EBF-4485-A129-A8DAABB3AD56}" presName="boxAndChildren" presStyleCnt="0"/>
      <dgm:spPr/>
    </dgm:pt>
    <dgm:pt modelId="{B26372BD-503C-4DDD-A211-0480ADCE12BF}" type="pres">
      <dgm:prSet presAssocID="{C1A72FE4-4EBF-4485-A129-A8DAABB3AD56}" presName="parentTextBox" presStyleLbl="node1" presStyleIdx="0" presStyleCnt="2" custScaleY="233981"/>
      <dgm:spPr/>
    </dgm:pt>
    <dgm:pt modelId="{970A5E36-E2AA-4189-A0D3-7B60950CB584}" type="pres">
      <dgm:prSet presAssocID="{23312533-B246-4DD9-9D3E-4D33F9D56EAE}" presName="sp" presStyleCnt="0"/>
      <dgm:spPr/>
    </dgm:pt>
    <dgm:pt modelId="{44553692-B4F8-43E8-A5A8-F0CB58A3F11E}" type="pres">
      <dgm:prSet presAssocID="{EC6971B4-9151-4D8C-BEAD-338FB9537A2D}" presName="arrowAndChildren" presStyleCnt="0"/>
      <dgm:spPr/>
    </dgm:pt>
    <dgm:pt modelId="{1B27B715-1C1A-443B-B1A8-A8B2B01EF3BD}" type="pres">
      <dgm:prSet presAssocID="{EC6971B4-9151-4D8C-BEAD-338FB9537A2D}" presName="parentTextArrow" presStyleLbl="node1" presStyleIdx="1" presStyleCnt="2"/>
      <dgm:spPr/>
    </dgm:pt>
  </dgm:ptLst>
  <dgm:cxnLst>
    <dgm:cxn modelId="{C0BA6149-C2FF-4F52-BD5D-19DF83261542}" type="presOf" srcId="{EC6971B4-9151-4D8C-BEAD-338FB9537A2D}" destId="{1B27B715-1C1A-443B-B1A8-A8B2B01EF3BD}" srcOrd="0" destOrd="0" presId="urn:microsoft.com/office/officeart/2005/8/layout/process4"/>
    <dgm:cxn modelId="{69E1DFA3-896E-42D0-A0C3-F8B74E7714FC}" type="presOf" srcId="{C1A72FE4-4EBF-4485-A129-A8DAABB3AD56}" destId="{B26372BD-503C-4DDD-A211-0480ADCE12BF}" srcOrd="0" destOrd="0" presId="urn:microsoft.com/office/officeart/2005/8/layout/process4"/>
    <dgm:cxn modelId="{1FB72FA5-B7DB-4865-8E3C-25F173CACBCF}" srcId="{4D10500C-43FE-4B87-B28E-A5B59BCE0EE4}" destId="{C1A72FE4-4EBF-4485-A129-A8DAABB3AD56}" srcOrd="1" destOrd="0" parTransId="{F43564DC-7DC5-4F67-8655-5AB80D5AC5DD}" sibTransId="{11DB0BE7-6D9C-493E-9E82-714840CCC18C}"/>
    <dgm:cxn modelId="{F58626C1-B910-4040-975A-43E4C15E1F3E}" type="presOf" srcId="{4D10500C-43FE-4B87-B28E-A5B59BCE0EE4}" destId="{7ACC2FD2-A056-48B8-8BC4-CD48406F0387}" srcOrd="0" destOrd="0" presId="urn:microsoft.com/office/officeart/2005/8/layout/process4"/>
    <dgm:cxn modelId="{256D71DE-6C6F-4E32-8EF5-ED7DF5EFCA25}" srcId="{4D10500C-43FE-4B87-B28E-A5B59BCE0EE4}" destId="{EC6971B4-9151-4D8C-BEAD-338FB9537A2D}" srcOrd="0" destOrd="0" parTransId="{DE7A5D18-B3A3-4FB3-B2E2-6D72910F993D}" sibTransId="{23312533-B246-4DD9-9D3E-4D33F9D56EAE}"/>
    <dgm:cxn modelId="{5B723C4D-5C2D-4265-9440-A0A4E2B1FA72}" type="presParOf" srcId="{7ACC2FD2-A056-48B8-8BC4-CD48406F0387}" destId="{D9D19F78-7485-41A7-8536-E358917036D6}" srcOrd="0" destOrd="0" presId="urn:microsoft.com/office/officeart/2005/8/layout/process4"/>
    <dgm:cxn modelId="{5E9ACA79-3424-465A-B621-659FEB904347}" type="presParOf" srcId="{D9D19F78-7485-41A7-8536-E358917036D6}" destId="{B26372BD-503C-4DDD-A211-0480ADCE12BF}" srcOrd="0" destOrd="0" presId="urn:microsoft.com/office/officeart/2005/8/layout/process4"/>
    <dgm:cxn modelId="{333CBB24-29A9-4BA8-BFAD-8AE8CF0D4DA9}" type="presParOf" srcId="{7ACC2FD2-A056-48B8-8BC4-CD48406F0387}" destId="{970A5E36-E2AA-4189-A0D3-7B60950CB584}" srcOrd="1" destOrd="0" presId="urn:microsoft.com/office/officeart/2005/8/layout/process4"/>
    <dgm:cxn modelId="{83F9AECD-CA08-4530-B15F-4CD209B9FA89}" type="presParOf" srcId="{7ACC2FD2-A056-48B8-8BC4-CD48406F0387}" destId="{44553692-B4F8-43E8-A5A8-F0CB58A3F11E}" srcOrd="2" destOrd="0" presId="urn:microsoft.com/office/officeart/2005/8/layout/process4"/>
    <dgm:cxn modelId="{8723F877-643C-413E-8AE7-C0C55C459247}" type="presParOf" srcId="{44553692-B4F8-43E8-A5A8-F0CB58A3F11E}" destId="{1B27B715-1C1A-443B-B1A8-A8B2B01EF3BD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10500C-43FE-4B87-B28E-A5B59BCE0EE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6971B4-9151-4D8C-BEAD-338FB9537A2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</dgm:spPr>
      <dgm:t>
        <a:bodyPr/>
        <a:lstStyle/>
        <a:p>
          <a:r>
            <a:rPr lang="it-IT" sz="2800" b="1" dirty="0"/>
            <a:t>CABIN MODULE</a:t>
          </a:r>
          <a:endParaRPr lang="en-US" sz="2800" b="1" dirty="0"/>
        </a:p>
      </dgm:t>
    </dgm:pt>
    <dgm:pt modelId="{DE7A5D18-B3A3-4FB3-B2E2-6D72910F993D}" type="parTrans" cxnId="{256D71DE-6C6F-4E32-8EF5-ED7DF5EFCA25}">
      <dgm:prSet/>
      <dgm:spPr/>
      <dgm:t>
        <a:bodyPr/>
        <a:lstStyle/>
        <a:p>
          <a:endParaRPr lang="en-US"/>
        </a:p>
      </dgm:t>
    </dgm:pt>
    <dgm:pt modelId="{23312533-B246-4DD9-9D3E-4D33F9D56EAE}" type="sibTrans" cxnId="{256D71DE-6C6F-4E32-8EF5-ED7DF5EFCA25}">
      <dgm:prSet/>
      <dgm:spPr/>
      <dgm:t>
        <a:bodyPr/>
        <a:lstStyle/>
        <a:p>
          <a:endParaRPr lang="en-US"/>
        </a:p>
      </dgm:t>
    </dgm:pt>
    <dgm:pt modelId="{C1A72FE4-4EBF-4485-A129-A8DAABB3AD5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The cabin module controls the movement of an elevator cabin. It moves </a:t>
          </a:r>
          <a:r>
            <a:rPr lang="en-US" b="1" dirty="0">
              <a:solidFill>
                <a:schemeClr val="tx1"/>
              </a:solidFill>
            </a:rPr>
            <a:t>up</a:t>
          </a:r>
          <a:r>
            <a:rPr lang="en-US" dirty="0">
              <a:solidFill>
                <a:schemeClr val="tx1"/>
              </a:solidFill>
            </a:rPr>
            <a:t> when a button is pressed, the door is closed, and the cabin is not at the top floor. It moves </a:t>
          </a:r>
          <a:r>
            <a:rPr lang="en-US" b="1" dirty="0">
              <a:solidFill>
                <a:schemeClr val="tx1"/>
              </a:solidFill>
            </a:rPr>
            <a:t>down</a:t>
          </a:r>
          <a:r>
            <a:rPr lang="en-US" dirty="0">
              <a:solidFill>
                <a:schemeClr val="tx1"/>
              </a:solidFill>
            </a:rPr>
            <a:t> when a button is pressed, the door is closed, and the cabin is not at the ground floor. </a:t>
          </a:r>
        </a:p>
        <a:p>
          <a:r>
            <a:rPr lang="en-US" dirty="0">
              <a:solidFill>
                <a:schemeClr val="tx1"/>
              </a:solidFill>
            </a:rPr>
            <a:t>The cabin stops moving when it reaches either the top or ground floor, or when no movement conditions are met.</a:t>
          </a:r>
          <a:endParaRPr lang="en-US" b="1" dirty="0">
            <a:solidFill>
              <a:schemeClr val="tx1"/>
            </a:solidFill>
          </a:endParaRPr>
        </a:p>
      </dgm:t>
    </dgm:pt>
    <dgm:pt modelId="{F43564DC-7DC5-4F67-8655-5AB80D5AC5DD}" type="parTrans" cxnId="{1FB72FA5-B7DB-4865-8E3C-25F173CACBCF}">
      <dgm:prSet/>
      <dgm:spPr/>
      <dgm:t>
        <a:bodyPr/>
        <a:lstStyle/>
        <a:p>
          <a:endParaRPr lang="en-US"/>
        </a:p>
      </dgm:t>
    </dgm:pt>
    <dgm:pt modelId="{11DB0BE7-6D9C-493E-9E82-714840CCC18C}" type="sibTrans" cxnId="{1FB72FA5-B7DB-4865-8E3C-25F173CACBCF}">
      <dgm:prSet/>
      <dgm:spPr/>
      <dgm:t>
        <a:bodyPr/>
        <a:lstStyle/>
        <a:p>
          <a:endParaRPr lang="en-US"/>
        </a:p>
      </dgm:t>
    </dgm:pt>
    <dgm:pt modelId="{7ACC2FD2-A056-48B8-8BC4-CD48406F0387}" type="pres">
      <dgm:prSet presAssocID="{4D10500C-43FE-4B87-B28E-A5B59BCE0EE4}" presName="Name0" presStyleCnt="0">
        <dgm:presLayoutVars>
          <dgm:dir/>
          <dgm:animLvl val="lvl"/>
          <dgm:resizeHandles val="exact"/>
        </dgm:presLayoutVars>
      </dgm:prSet>
      <dgm:spPr/>
    </dgm:pt>
    <dgm:pt modelId="{D9D19F78-7485-41A7-8536-E358917036D6}" type="pres">
      <dgm:prSet presAssocID="{C1A72FE4-4EBF-4485-A129-A8DAABB3AD56}" presName="boxAndChildren" presStyleCnt="0"/>
      <dgm:spPr/>
    </dgm:pt>
    <dgm:pt modelId="{B26372BD-503C-4DDD-A211-0480ADCE12BF}" type="pres">
      <dgm:prSet presAssocID="{C1A72FE4-4EBF-4485-A129-A8DAABB3AD56}" presName="parentTextBox" presStyleLbl="node1" presStyleIdx="0" presStyleCnt="2" custScaleY="315202"/>
      <dgm:spPr/>
    </dgm:pt>
    <dgm:pt modelId="{970A5E36-E2AA-4189-A0D3-7B60950CB584}" type="pres">
      <dgm:prSet presAssocID="{23312533-B246-4DD9-9D3E-4D33F9D56EAE}" presName="sp" presStyleCnt="0"/>
      <dgm:spPr/>
    </dgm:pt>
    <dgm:pt modelId="{44553692-B4F8-43E8-A5A8-F0CB58A3F11E}" type="pres">
      <dgm:prSet presAssocID="{EC6971B4-9151-4D8C-BEAD-338FB9537A2D}" presName="arrowAndChildren" presStyleCnt="0"/>
      <dgm:spPr/>
    </dgm:pt>
    <dgm:pt modelId="{1B27B715-1C1A-443B-B1A8-A8B2B01EF3BD}" type="pres">
      <dgm:prSet presAssocID="{EC6971B4-9151-4D8C-BEAD-338FB9537A2D}" presName="parentTextArrow" presStyleLbl="node1" presStyleIdx="1" presStyleCnt="2"/>
      <dgm:spPr/>
    </dgm:pt>
  </dgm:ptLst>
  <dgm:cxnLst>
    <dgm:cxn modelId="{C0BA6149-C2FF-4F52-BD5D-19DF83261542}" type="presOf" srcId="{EC6971B4-9151-4D8C-BEAD-338FB9537A2D}" destId="{1B27B715-1C1A-443B-B1A8-A8B2B01EF3BD}" srcOrd="0" destOrd="0" presId="urn:microsoft.com/office/officeart/2005/8/layout/process4"/>
    <dgm:cxn modelId="{69E1DFA3-896E-42D0-A0C3-F8B74E7714FC}" type="presOf" srcId="{C1A72FE4-4EBF-4485-A129-A8DAABB3AD56}" destId="{B26372BD-503C-4DDD-A211-0480ADCE12BF}" srcOrd="0" destOrd="0" presId="urn:microsoft.com/office/officeart/2005/8/layout/process4"/>
    <dgm:cxn modelId="{1FB72FA5-B7DB-4865-8E3C-25F173CACBCF}" srcId="{4D10500C-43FE-4B87-B28E-A5B59BCE0EE4}" destId="{C1A72FE4-4EBF-4485-A129-A8DAABB3AD56}" srcOrd="1" destOrd="0" parTransId="{F43564DC-7DC5-4F67-8655-5AB80D5AC5DD}" sibTransId="{11DB0BE7-6D9C-493E-9E82-714840CCC18C}"/>
    <dgm:cxn modelId="{F58626C1-B910-4040-975A-43E4C15E1F3E}" type="presOf" srcId="{4D10500C-43FE-4B87-B28E-A5B59BCE0EE4}" destId="{7ACC2FD2-A056-48B8-8BC4-CD48406F0387}" srcOrd="0" destOrd="0" presId="urn:microsoft.com/office/officeart/2005/8/layout/process4"/>
    <dgm:cxn modelId="{256D71DE-6C6F-4E32-8EF5-ED7DF5EFCA25}" srcId="{4D10500C-43FE-4B87-B28E-A5B59BCE0EE4}" destId="{EC6971B4-9151-4D8C-BEAD-338FB9537A2D}" srcOrd="0" destOrd="0" parTransId="{DE7A5D18-B3A3-4FB3-B2E2-6D72910F993D}" sibTransId="{23312533-B246-4DD9-9D3E-4D33F9D56EAE}"/>
    <dgm:cxn modelId="{5B723C4D-5C2D-4265-9440-A0A4E2B1FA72}" type="presParOf" srcId="{7ACC2FD2-A056-48B8-8BC4-CD48406F0387}" destId="{D9D19F78-7485-41A7-8536-E358917036D6}" srcOrd="0" destOrd="0" presId="urn:microsoft.com/office/officeart/2005/8/layout/process4"/>
    <dgm:cxn modelId="{5E9ACA79-3424-465A-B621-659FEB904347}" type="presParOf" srcId="{D9D19F78-7485-41A7-8536-E358917036D6}" destId="{B26372BD-503C-4DDD-A211-0480ADCE12BF}" srcOrd="0" destOrd="0" presId="urn:microsoft.com/office/officeart/2005/8/layout/process4"/>
    <dgm:cxn modelId="{333CBB24-29A9-4BA8-BFAD-8AE8CF0D4DA9}" type="presParOf" srcId="{7ACC2FD2-A056-48B8-8BC4-CD48406F0387}" destId="{970A5E36-E2AA-4189-A0D3-7B60950CB584}" srcOrd="1" destOrd="0" presId="urn:microsoft.com/office/officeart/2005/8/layout/process4"/>
    <dgm:cxn modelId="{83F9AECD-CA08-4530-B15F-4CD209B9FA89}" type="presParOf" srcId="{7ACC2FD2-A056-48B8-8BC4-CD48406F0387}" destId="{44553692-B4F8-43E8-A5A8-F0CB58A3F11E}" srcOrd="2" destOrd="0" presId="urn:microsoft.com/office/officeart/2005/8/layout/process4"/>
    <dgm:cxn modelId="{8723F877-643C-413E-8AE7-C0C55C459247}" type="presParOf" srcId="{44553692-B4F8-43E8-A5A8-F0CB58A3F11E}" destId="{1B27B715-1C1A-443B-B1A8-A8B2B01EF3BD}" srcOrd="0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372BD-503C-4DDD-A211-0480ADCE12BF}">
      <dsp:nvSpPr>
        <dsp:cNvPr id="0" name=""/>
        <dsp:cNvSpPr/>
      </dsp:nvSpPr>
      <dsp:spPr>
        <a:xfrm>
          <a:off x="0" y="1404266"/>
          <a:ext cx="6208271" cy="2156447"/>
        </a:xfrm>
        <a:solidFill>
          <a:schemeClr val="accent1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baseline="0" dirty="0">
              <a:solidFill>
                <a:schemeClr val="tx1"/>
              </a:solidFill>
            </a:rPr>
            <a:t>This </a:t>
          </a:r>
          <a:r>
            <a:rPr lang="it-IT" sz="1500" b="0" i="0" kern="1200" baseline="0" dirty="0" err="1">
              <a:solidFill>
                <a:schemeClr val="tx1"/>
              </a:solidFill>
            </a:rPr>
            <a:t>module</a:t>
          </a:r>
          <a:r>
            <a:rPr lang="it-IT" sz="1500" b="0" i="0" kern="1200" baseline="0" dirty="0">
              <a:solidFill>
                <a:schemeClr val="tx1"/>
              </a:solidFill>
            </a:rPr>
            <a:t> models the </a:t>
          </a:r>
          <a:r>
            <a:rPr lang="it-IT" sz="1500" b="0" i="0" kern="1200" baseline="0" dirty="0" err="1">
              <a:solidFill>
                <a:schemeClr val="tx1"/>
              </a:solidFill>
            </a:rPr>
            <a:t>behavior</a:t>
          </a:r>
          <a:r>
            <a:rPr lang="it-IT" sz="1500" b="0" i="0" kern="1200" baseline="0" dirty="0">
              <a:solidFill>
                <a:schemeClr val="tx1"/>
              </a:solidFill>
            </a:rPr>
            <a:t> of elevator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buttons</a:t>
          </a:r>
          <a:r>
            <a:rPr lang="it-IT" sz="1500" b="0" i="0" kern="1200" baseline="0" dirty="0">
              <a:solidFill>
                <a:schemeClr val="tx1"/>
              </a:solidFill>
            </a:rPr>
            <a:t> for </a:t>
          </a:r>
          <a:r>
            <a:rPr lang="it-IT" sz="1500" b="0" i="0" kern="1200" baseline="0" dirty="0" err="1">
              <a:solidFill>
                <a:schemeClr val="tx1"/>
              </a:solidFill>
            </a:rPr>
            <a:t>floors</a:t>
          </a:r>
          <a:r>
            <a:rPr lang="it-IT" sz="1500" b="0" i="0" kern="1200" baseline="0" dirty="0">
              <a:solidFill>
                <a:schemeClr val="tx1"/>
              </a:solidFill>
            </a:rPr>
            <a:t> 1 to 5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baseline="0" dirty="0" err="1">
              <a:solidFill>
                <a:schemeClr val="tx1"/>
              </a:solidFill>
            </a:rPr>
            <a:t>Each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</a:t>
          </a:r>
          <a:r>
            <a:rPr lang="it-IT" sz="1500" b="0" i="0" kern="1200" baseline="0" dirty="0">
              <a:solidFill>
                <a:schemeClr val="tx1"/>
              </a:solidFill>
            </a:rPr>
            <a:t> is </a:t>
          </a:r>
          <a:r>
            <a:rPr lang="it-IT" sz="1500" b="0" i="0" kern="1200" baseline="0" dirty="0" err="1">
              <a:solidFill>
                <a:schemeClr val="tx1"/>
              </a:solidFill>
            </a:rPr>
            <a:t>represented</a:t>
          </a:r>
          <a:r>
            <a:rPr lang="it-IT" sz="1500" b="0" i="0" kern="1200" baseline="0" dirty="0">
              <a:solidFill>
                <a:schemeClr val="tx1"/>
              </a:solidFill>
            </a:rPr>
            <a:t> as a </a:t>
          </a:r>
          <a:r>
            <a:rPr lang="it-IT" sz="1500" b="0" i="0" kern="1200" baseline="0" dirty="0" err="1">
              <a:solidFill>
                <a:schemeClr val="tx1"/>
              </a:solidFill>
            </a:rPr>
            <a:t>boolean</a:t>
          </a:r>
          <a:r>
            <a:rPr lang="it-IT" sz="1500" b="0" i="0" kern="1200" baseline="0" dirty="0">
              <a:solidFill>
                <a:schemeClr val="tx1"/>
              </a:solidFill>
            </a:rPr>
            <a:t> in an array and is </a:t>
          </a:r>
          <a:r>
            <a:rPr lang="it-IT" sz="1500" b="0" i="0" kern="1200" baseline="0" dirty="0" err="1">
              <a:solidFill>
                <a:schemeClr val="tx1"/>
              </a:solidFill>
            </a:rPr>
            <a:t>initialized</a:t>
          </a:r>
          <a:r>
            <a:rPr lang="it-IT" sz="1500" b="0" i="0" kern="1200" baseline="0" dirty="0">
              <a:solidFill>
                <a:schemeClr val="tx1"/>
              </a:solidFill>
            </a:rPr>
            <a:t> to FALSE.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baseline="0" dirty="0">
              <a:solidFill>
                <a:schemeClr val="tx1"/>
              </a:solidFill>
            </a:rPr>
            <a:t>The state of </a:t>
          </a:r>
          <a:r>
            <a:rPr lang="it-IT" sz="1500" b="0" i="0" kern="1200" baseline="0" dirty="0" err="1">
              <a:solidFill>
                <a:schemeClr val="tx1"/>
              </a:solidFill>
            </a:rPr>
            <a:t>each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</a:t>
          </a:r>
          <a:r>
            <a:rPr lang="it-IT" sz="1500" b="0" i="0" kern="1200" baseline="0" dirty="0">
              <a:solidFill>
                <a:schemeClr val="tx1"/>
              </a:solidFill>
            </a:rPr>
            <a:t> is </a:t>
          </a:r>
          <a:r>
            <a:rPr lang="it-IT" sz="1500" b="0" i="0" kern="1200" baseline="0" dirty="0" err="1">
              <a:solidFill>
                <a:schemeClr val="tx1"/>
              </a:solidFill>
            </a:rPr>
            <a:t>updated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based</a:t>
          </a:r>
          <a:r>
            <a:rPr lang="it-IT" sz="1500" b="0" i="0" kern="1200" baseline="0" dirty="0">
              <a:solidFill>
                <a:schemeClr val="tx1"/>
              </a:solidFill>
            </a:rPr>
            <a:t> on the </a:t>
          </a:r>
          <a:r>
            <a:rPr lang="it-IT" sz="1500" b="0" i="0" kern="1200" baseline="0" dirty="0" err="1">
              <a:solidFill>
                <a:schemeClr val="tx1"/>
              </a:solidFill>
            </a:rPr>
            <a:t>current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floor</a:t>
          </a:r>
          <a:r>
            <a:rPr lang="it-IT" sz="1500" b="0" i="0" kern="1200" baseline="0" dirty="0">
              <a:solidFill>
                <a:schemeClr val="tx1"/>
              </a:solidFill>
            </a:rPr>
            <a:t>: a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</a:t>
          </a:r>
          <a:r>
            <a:rPr lang="it-IT" sz="1500" b="0" i="0" kern="1200" baseline="0" dirty="0">
              <a:solidFill>
                <a:schemeClr val="tx1"/>
              </a:solidFill>
            </a:rPr>
            <a:t> is reset to FALSE </a:t>
          </a:r>
          <a:r>
            <a:rPr lang="it-IT" sz="1500" b="0" i="0" kern="1200" baseline="0" dirty="0" err="1">
              <a:solidFill>
                <a:schemeClr val="tx1"/>
              </a:solidFill>
            </a:rPr>
            <a:t>when</a:t>
          </a:r>
          <a:r>
            <a:rPr lang="it-IT" sz="1500" b="0" i="0" kern="1200" baseline="0" dirty="0">
              <a:solidFill>
                <a:schemeClr val="tx1"/>
              </a:solidFill>
            </a:rPr>
            <a:t> its </a:t>
          </a:r>
          <a:r>
            <a:rPr lang="it-IT" sz="1500" b="0" i="0" kern="1200" baseline="0" dirty="0" err="1">
              <a:solidFill>
                <a:schemeClr val="tx1"/>
              </a:solidFill>
            </a:rPr>
            <a:t>corresponding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floor</a:t>
          </a:r>
          <a:r>
            <a:rPr lang="it-IT" sz="1500" b="0" i="0" kern="1200" baseline="0" dirty="0">
              <a:solidFill>
                <a:schemeClr val="tx1"/>
              </a:solidFill>
            </a:rPr>
            <a:t> is </a:t>
          </a:r>
          <a:r>
            <a:rPr lang="it-IT" sz="1500" b="0" i="0" kern="1200" baseline="0" dirty="0" err="1">
              <a:solidFill>
                <a:schemeClr val="tx1"/>
              </a:solidFill>
            </a:rPr>
            <a:t>reached</a:t>
          </a:r>
          <a:r>
            <a:rPr lang="it-IT" sz="1500" b="0" i="0" kern="1200" baseline="0" dirty="0">
              <a:solidFill>
                <a:schemeClr val="tx1"/>
              </a:solidFill>
            </a:rPr>
            <a:t>.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baseline="0" dirty="0">
              <a:solidFill>
                <a:schemeClr val="tx1"/>
              </a:solidFill>
            </a:rPr>
            <a:t>The «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button_pressed</a:t>
          </a:r>
          <a:r>
            <a:rPr lang="it-IT" sz="1500" b="0" i="0" kern="1200" baseline="0" dirty="0">
              <a:solidFill>
                <a:schemeClr val="tx1"/>
              </a:solidFill>
            </a:rPr>
            <a:t>» variable </a:t>
          </a:r>
          <a:r>
            <a:rPr lang="it-IT" sz="1500" b="0" i="0" kern="1200" baseline="0" dirty="0" err="1">
              <a:solidFill>
                <a:schemeClr val="tx1"/>
              </a:solidFill>
            </a:rPr>
            <a:t>indicates</a:t>
          </a:r>
          <a:r>
            <a:rPr lang="it-IT" sz="1500" b="0" i="0" kern="1200" baseline="0" dirty="0">
              <a:solidFill>
                <a:schemeClr val="tx1"/>
              </a:solidFill>
            </a:rPr>
            <a:t> </a:t>
          </a:r>
          <a:r>
            <a:rPr lang="it-IT" sz="1500" b="0" i="0" kern="1200" baseline="0" dirty="0" err="1">
              <a:solidFill>
                <a:schemeClr val="tx1"/>
              </a:solidFill>
            </a:rPr>
            <a:t>whether</a:t>
          </a:r>
          <a:r>
            <a:rPr lang="it-IT" sz="1500" b="0" i="0" kern="1200" baseline="0" dirty="0">
              <a:solidFill>
                <a:schemeClr val="tx1"/>
              </a:solidFill>
            </a:rPr>
            <a:t> any </a:t>
          </a:r>
          <a:r>
            <a:rPr lang="it-IT" sz="1500" b="0" i="0" kern="1200" baseline="0" dirty="0" err="1">
              <a:solidFill>
                <a:schemeClr val="tx1"/>
              </a:solidFill>
            </a:rPr>
            <a:t>button</a:t>
          </a:r>
          <a:r>
            <a:rPr lang="it-IT" sz="1500" b="0" i="0" kern="1200" baseline="0" dirty="0">
              <a:solidFill>
                <a:schemeClr val="tx1"/>
              </a:solidFill>
            </a:rPr>
            <a:t> is </a:t>
          </a:r>
          <a:r>
            <a:rPr lang="it-IT" sz="1500" b="0" i="0" kern="1200" baseline="0" dirty="0" err="1">
              <a:solidFill>
                <a:schemeClr val="tx1"/>
              </a:solidFill>
            </a:rPr>
            <a:t>pressed</a:t>
          </a:r>
          <a:r>
            <a:rPr lang="it-IT" sz="1500" b="0" i="0" kern="1200" baseline="0" dirty="0">
              <a:solidFill>
                <a:schemeClr val="tx1"/>
              </a:solidFill>
            </a:rPr>
            <a:t>.</a:t>
          </a:r>
          <a:endParaRPr lang="en-US" sz="1500" b="0" kern="1200" dirty="0">
            <a:solidFill>
              <a:schemeClr val="tx1"/>
            </a:solidFill>
          </a:endParaRPr>
        </a:p>
      </dsp:txBody>
      <dsp:txXfrm>
        <a:off x="0" y="1404266"/>
        <a:ext cx="6208271" cy="2156447"/>
      </dsp:txXfrm>
    </dsp:sp>
    <dsp:sp modelId="{1B27B715-1C1A-443B-B1A8-A8B2B01EF3BD}">
      <dsp:nvSpPr>
        <dsp:cNvPr id="0" name=""/>
        <dsp:cNvSpPr/>
      </dsp:nvSpPr>
      <dsp:spPr>
        <a:xfrm rot="10800000">
          <a:off x="0" y="0"/>
          <a:ext cx="6208271" cy="1417472"/>
        </a:xfrm>
        <a:prstGeom prst="upArrowCallou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BUTTON MODULE</a:t>
          </a:r>
          <a:endParaRPr lang="en-US" sz="2800" b="1" kern="1200" dirty="0"/>
        </a:p>
      </dsp:txBody>
      <dsp:txXfrm rot="10800000">
        <a:off x="0" y="0"/>
        <a:ext cx="6208271" cy="921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372BD-503C-4DDD-A211-0480ADCE12BF}">
      <dsp:nvSpPr>
        <dsp:cNvPr id="0" name=""/>
        <dsp:cNvSpPr/>
      </dsp:nvSpPr>
      <dsp:spPr>
        <a:xfrm>
          <a:off x="0" y="968794"/>
          <a:ext cx="9811402" cy="1487720"/>
        </a:xfrm>
        <a:prstGeom prst="rect">
          <a:avLst/>
        </a:prstGeom>
        <a:solidFill>
          <a:schemeClr val="accent3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door module controls the elevator door, which starts in a closed state. The door opens when the button for the current floor is pressed or when the cabin is stationary with no buttons pressed.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The door closes automatically when it is open and no special conditions are met. Otherwise, the door remains in its current state.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0" y="968794"/>
        <a:ext cx="9811402" cy="1487720"/>
      </dsp:txXfrm>
    </dsp:sp>
    <dsp:sp modelId="{1B27B715-1C1A-443B-B1A8-A8B2B01EF3BD}">
      <dsp:nvSpPr>
        <dsp:cNvPr id="0" name=""/>
        <dsp:cNvSpPr/>
      </dsp:nvSpPr>
      <dsp:spPr>
        <a:xfrm rot="10800000">
          <a:off x="0" y="426"/>
          <a:ext cx="9811402" cy="977905"/>
        </a:xfrm>
        <a:prstGeom prst="upArrowCallou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DOOR MODULE</a:t>
          </a:r>
          <a:endParaRPr lang="en-US" sz="2800" b="1" kern="1200" dirty="0"/>
        </a:p>
      </dsp:txBody>
      <dsp:txXfrm rot="10800000">
        <a:off x="0" y="426"/>
        <a:ext cx="9811402" cy="635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372BD-503C-4DDD-A211-0480ADCE12BF}">
      <dsp:nvSpPr>
        <dsp:cNvPr id="0" name=""/>
        <dsp:cNvSpPr/>
      </dsp:nvSpPr>
      <dsp:spPr>
        <a:xfrm>
          <a:off x="0" y="800479"/>
          <a:ext cx="9692327" cy="1656258"/>
        </a:xfrm>
        <a:prstGeom prst="rect">
          <a:avLst/>
        </a:prstGeom>
        <a:solidFill>
          <a:schemeClr val="accent2">
            <a:alpha val="50000"/>
          </a:schemeClr>
        </a:solidFill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Curved/>
                </ask:type>
              </ask:lineSketchStyleProps>
            </a:ext>
          </a:extLst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The cabin module controls the movement of an elevator cabin. It moves </a:t>
          </a:r>
          <a:r>
            <a:rPr lang="en-US" sz="1800" b="1" kern="1200" dirty="0">
              <a:solidFill>
                <a:schemeClr val="tx1"/>
              </a:solidFill>
            </a:rPr>
            <a:t>up</a:t>
          </a:r>
          <a:r>
            <a:rPr lang="en-US" sz="1800" kern="1200" dirty="0">
              <a:solidFill>
                <a:schemeClr val="tx1"/>
              </a:solidFill>
            </a:rPr>
            <a:t> when a button is pressed, the door is closed, and the cabin is not at the top floor. It moves </a:t>
          </a:r>
          <a:r>
            <a:rPr lang="en-US" sz="1800" b="1" kern="1200" dirty="0">
              <a:solidFill>
                <a:schemeClr val="tx1"/>
              </a:solidFill>
            </a:rPr>
            <a:t>down</a:t>
          </a:r>
          <a:r>
            <a:rPr lang="en-US" sz="1800" kern="1200" dirty="0">
              <a:solidFill>
                <a:schemeClr val="tx1"/>
              </a:solidFill>
            </a:rPr>
            <a:t> when a button is pressed, the door is closed, and the cabin is not at the ground floor.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The cabin stops moving when it reaches either the top or ground floor, or when no movement conditions are met.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0" y="800479"/>
        <a:ext cx="9692327" cy="1656258"/>
      </dsp:txXfrm>
    </dsp:sp>
    <dsp:sp modelId="{1B27B715-1C1A-443B-B1A8-A8B2B01EF3BD}">
      <dsp:nvSpPr>
        <dsp:cNvPr id="0" name=""/>
        <dsp:cNvSpPr/>
      </dsp:nvSpPr>
      <dsp:spPr>
        <a:xfrm rot="10800000">
          <a:off x="0" y="204"/>
          <a:ext cx="9692327" cy="808156"/>
        </a:xfrm>
        <a:prstGeom prst="upArrowCallout">
          <a:avLst/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b="1" kern="1200" dirty="0"/>
            <a:t>CABIN MODULE</a:t>
          </a:r>
          <a:endParaRPr lang="en-US" sz="2800" b="1" kern="1200" dirty="0"/>
        </a:p>
      </dsp:txBody>
      <dsp:txXfrm rot="10800000">
        <a:off x="0" y="204"/>
        <a:ext cx="9692327" cy="5251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C41D55-9887-422F-846F-B58048E73309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33839-660B-4691-9A88-8C8E9DBF20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826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33839-660B-4691-9A88-8C8E9DBF20A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377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183CE-8878-C141-5921-D8A8B165E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307C43-BE8F-8465-EC52-9A6C6BCE9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9EB25E-C7CF-F8F7-1EE2-7743E12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728F6C-1996-D86A-CBC9-BC484344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E28DFB-3624-8B3C-A499-4C4F4259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98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B6D009-7135-B500-351B-FECB7A03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6FA3FBC-FCC6-7E2B-F38A-12650DA6E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1D6840-CDE4-77AB-D9CF-380C4CCA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6D3A7D-8939-9D13-E6F6-5FFA9AEC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EC7680-871A-A21B-CDE5-8C6DCA51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22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E5B65B-6E76-7A3C-E6AD-09A62F70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FB72DE-84B8-5804-13DD-6E306603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0C9681-495C-D6F8-FE55-B3D45D594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DEBC60-4119-25B0-9D03-73298C9A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B6EE39E-828E-702B-A996-C6424964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476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DB114-93A8-D994-6FF7-32D2A476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54BC3C-76E2-68D9-B919-825545BC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DD1A8F-F30B-6D3A-3849-52DF9181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0DFC16-60E1-CE43-D9D3-580879FC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214D97-6573-E834-02B9-C741A449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C08FB-6BA1-49D5-55B5-222C6333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8E86CE-B446-E254-9175-61DD39501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E3E736-991A-058D-34C5-079B1434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FEF030-552E-937B-BC2F-E0570484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C2E3A7-8FF6-DB0C-8E11-EDF51D8C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07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4DA8D7-B1B2-D379-AB57-582D01953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B1C273-79AD-26C4-81DE-1047412D5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331BAC-373B-EBC1-1495-2D26B1EA8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502E27-9625-1B17-4DA8-62E62629D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8E1EF67-DE7F-2A85-0087-41071EC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D83A497-8D3C-0777-4CAA-7840F33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4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19705-4D43-34E0-4484-A60DFEBB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1DC207-6F22-8C56-6A63-731FEA19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66B73C-E134-3D8F-4371-0726B8E6B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8A53F4-FFB2-7ACB-75BD-657F761D3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984120-FCA3-7F01-C970-A841A31DE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241E23A-6614-49E0-11AD-76D9975B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EF8BE68-E8CA-5FCF-5AB9-B368CB54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E99051-3B59-8018-5299-FEBE45EE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8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2BC0B6-BFD8-2A47-526A-F877131B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94D650-CC85-FDD7-4E39-98A75141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22E8231-6992-4DE4-26F1-8ED958B8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22F48F5-EE55-5408-ECDD-F5203794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48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8E589B9-7BC3-7014-0A3A-63491CA66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A5D8794-58E6-4E5D-58CB-AF1DC066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1034-CC63-F4E3-E077-F483A096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085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BD7554-57D0-286B-4E98-AE67D5C0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FFAF7D-E345-DC8A-D79D-07C4EC49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AFB03A-65D1-19EB-602E-B6A13675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8CE742-8E45-0CD8-13BB-213A8855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79C349-D464-395E-88A2-B6CE12F6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EFEB41-EDCC-9CFC-05DF-ED50616C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22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BA007-4BCF-CF79-1F70-52C40D76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7BD4A47-8F80-8F1B-7E70-E3C508FE9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0EE524-E1C9-E63E-3BFD-3B13C68D6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1366F2-69B1-325D-3103-609AE2126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BC34098-0970-6ED7-086A-19B1A944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1A1410-E2D3-700A-D1C1-9F98230E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11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20C2159-D54A-C92A-CED2-C60AB87B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C7D796-CBC1-1FB9-BDFD-55CA47C9D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0E68EF-049D-E56B-CDBB-C359421BB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9E1CF-717C-4137-9B0D-B04546CB79AE}" type="datetimeFigureOut">
              <a:rPr lang="it-IT" smtClean="0"/>
              <a:t>29/11/2024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E1FACA-9E26-463A-9BC9-15B2A26EF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591596-A86A-74A1-13D5-E3C7B83AE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4B302-82FA-40FA-B846-C68B0258B7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95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7CC6B-58D4-EDC8-8A05-2C5BA0E7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695" y="565791"/>
            <a:ext cx="10495904" cy="803684"/>
          </a:xfrm>
        </p:spPr>
        <p:txBody>
          <a:bodyPr>
            <a:noAutofit/>
          </a:bodyPr>
          <a:lstStyle/>
          <a:p>
            <a:r>
              <a:rPr lang="it-IT" sz="4400" b="1" dirty="0">
                <a:latin typeface="Grandview" panose="020B0502040204020203" pitchFamily="34" charset="0"/>
              </a:rPr>
              <a:t>EXERCISE 4 – </a:t>
            </a:r>
            <a:r>
              <a:rPr lang="it-IT" sz="4400" b="1" dirty="0" err="1">
                <a:latin typeface="Grandview" panose="020B0502040204020203" pitchFamily="34" charset="0"/>
              </a:rPr>
              <a:t>NuSmv</a:t>
            </a:r>
            <a:endParaRPr lang="it-IT" sz="4400" b="1" dirty="0">
              <a:latin typeface="Grandview" panose="020B0502040204020203" pitchFamily="34" charset="0"/>
            </a:endParaRP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211FB05B-B447-513E-5267-28ACA2B2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84" r="2" b="31509"/>
          <a:stretch/>
        </p:blipFill>
        <p:spPr>
          <a:xfrm>
            <a:off x="1" y="3271957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483FC3D8-7E09-E9E3-8C01-158203F1D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4310" y="4284553"/>
            <a:ext cx="4155580" cy="2222343"/>
          </a:xfrm>
        </p:spPr>
        <p:txBody>
          <a:bodyPr>
            <a:normAutofit/>
          </a:bodyPr>
          <a:lstStyle/>
          <a:p>
            <a:r>
              <a:rPr lang="it-IT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Course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: </a:t>
            </a:r>
            <a:r>
              <a:rPr lang="it-IT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Formal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 Methods 2024/2025</a:t>
            </a:r>
          </a:p>
          <a:p>
            <a:r>
              <a:rPr lang="it-IT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Team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:  Federica Picca -</a:t>
            </a:r>
          </a:p>
          <a:p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Grandview" panose="020B0502040204020203" pitchFamily="34" charset="0"/>
              </a:rPr>
              <a:t>Alberta Motca Schnabel </a:t>
            </a:r>
          </a:p>
          <a:p>
            <a:endParaRPr lang="it-IT" dirty="0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C0C48DC-83E7-154F-11F5-CA3E4108EFF8}"/>
              </a:ext>
            </a:extLst>
          </p:cNvPr>
          <p:cNvSpPr txBox="1">
            <a:spLocks/>
          </p:cNvSpPr>
          <p:nvPr/>
        </p:nvSpPr>
        <p:spPr>
          <a:xfrm>
            <a:off x="507884" y="1320187"/>
            <a:ext cx="10938369" cy="21237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8900" dirty="0">
                <a:latin typeface="Grandview" panose="020B0502040204020203" pitchFamily="34" charset="0"/>
              </a:rPr>
              <a:t>“Formalize with </a:t>
            </a:r>
            <a:r>
              <a:rPr lang="en-US" sz="8900" dirty="0" err="1">
                <a:latin typeface="Grandview" panose="020B0502040204020203" pitchFamily="34" charset="0"/>
              </a:rPr>
              <a:t>NuSMV</a:t>
            </a:r>
            <a:r>
              <a:rPr lang="en-US" sz="8900" dirty="0">
                <a:latin typeface="Grandview" panose="020B0502040204020203" pitchFamily="34" charset="0"/>
              </a:rPr>
              <a:t> the system described in the slides 30 of the file temporal logic 23. Check the requirements as listed in the slides 31 and 32.</a:t>
            </a:r>
          </a:p>
          <a:p>
            <a:pPr>
              <a:lnSpc>
                <a:spcPct val="120000"/>
              </a:lnSpc>
            </a:pPr>
            <a:r>
              <a:rPr lang="en-US" sz="8900" dirty="0">
                <a:latin typeface="Grandview" panose="020B0502040204020203" pitchFamily="34" charset="0"/>
              </a:rPr>
              <a:t>Make a presentation of the model and the requirements checking. </a:t>
            </a:r>
          </a:p>
          <a:p>
            <a:pPr>
              <a:lnSpc>
                <a:spcPct val="120000"/>
              </a:lnSpc>
            </a:pPr>
            <a:r>
              <a:rPr lang="en-US" sz="8900" dirty="0">
                <a:latin typeface="Grandview" panose="020B0502040204020203" pitchFamily="34" charset="0"/>
              </a:rPr>
              <a:t>Save it into your work </a:t>
            </a:r>
            <a:r>
              <a:rPr lang="en-US" sz="8900" dirty="0" err="1">
                <a:latin typeface="Grandview" panose="020B0502040204020203" pitchFamily="34" charset="0"/>
              </a:rPr>
              <a:t>floder</a:t>
            </a:r>
            <a:r>
              <a:rPr lang="en-US" sz="8900" dirty="0">
                <a:latin typeface="Grandview" panose="020B0502040204020203" pitchFamily="34" charset="0"/>
              </a:rPr>
              <a:t>.”</a:t>
            </a: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6" name="Immagine 5" descr="Immagine che contiene emblema, cresta, Marchio, simbolo&#10;&#10;Descrizione generata automaticamente">
            <a:extLst>
              <a:ext uri="{FF2B5EF4-FFF2-40B4-BE49-F238E27FC236}">
                <a16:creationId xmlns:a16="http://schemas.microsoft.com/office/drawing/2014/main" id="{955AFD8A-B07E-DBC9-4870-8ECFB30AD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7432" y="94145"/>
            <a:ext cx="1599828" cy="16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76543-B3CD-79C6-3021-35B4A95F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1FA5568-9E1A-63CF-4AA0-0797F81E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3DB711B-EF39-275D-50EB-9996166E1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70BE35-922A-B074-59FB-488A64F6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9BCB7E-58DB-B637-6EF0-94C914104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5A2BDF1-D700-EFA0-DDFE-185BDFBF9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554A1-43CC-3794-6CF5-4095C5A91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4B1E6E-3D1C-7E40-C071-2BB59F52B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2A6639E-FAF6-8C90-6AA9-2049E7D5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3A13C0-EA51-86DB-A83D-E23E67232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E8E9668-7B31-3964-DA71-51BF7AB58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0921E50-1B50-96EC-C555-D9CD39F97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4C09946-2BE4-45AD-7342-62623C766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08E5B8A-9E74-7E3A-5581-04257232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9F8E1AB-7A82-22FF-CAA6-2AAFD91B5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81F3A8D-C885-3701-9B44-0D1250C1F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4937F51-F19B-474A-F15A-72815E31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43BEF8-241F-CDD1-8411-75E23A03C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B092EB7-0BC1-B258-03A5-42578F2B3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C869B7C-7D4D-86C0-B373-B02CFB954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D7C791-3A47-3F4D-18DC-D9CF7DFDA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9CDF25-6A54-9094-01AF-F856D4082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4154B7-4040-A914-165A-77476D281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0E414E1-2E83-6436-B372-F92D03A15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F4593EF-25EC-7B66-7A35-D8795F9ED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338DAB9-C483-0E0B-965B-A0A1A1BC7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46ABE6-D51A-1080-FB19-9CB39E040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9DA9A1-1D82-27EA-D1CE-1407D153C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4333D7-7A5E-AC01-D031-A7BCCEAF1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66CBD5-7595-D5BA-721D-EBA9F96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9C6FCD6-5BBE-91C7-DAD1-D61D12AB3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8B2C9A-7836-E80E-FA51-0900A20D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1ECEC4C-6E5F-CECB-934C-65496792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028F9F-2B65-F6C0-62D9-FCBBBFAB4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59FBA56F-3873-BF50-C116-3F9CF12D8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212DB8-5F2B-4BF6-0554-CE1AB7EC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3.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d.door_closed</a:t>
            </a:r>
            <a:r>
              <a:rPr lang="it-IT" dirty="0"/>
              <a:t> -&gt; EF (!</a:t>
            </a:r>
            <a:r>
              <a:rPr lang="it-IT" dirty="0" err="1"/>
              <a:t>d.door_closed</a:t>
            </a:r>
            <a:r>
              <a:rPr lang="it-IT" dirty="0"/>
              <a:t>))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check_ctlspec</a:t>
            </a:r>
            <a:r>
              <a:rPr lang="en-US" dirty="0"/>
              <a:t> -p "AG(</a:t>
            </a:r>
            <a:r>
              <a:rPr lang="en-US" dirty="0" err="1"/>
              <a:t>c.direction_up</a:t>
            </a:r>
            <a:r>
              <a:rPr lang="en-US" dirty="0"/>
              <a:t> -&gt; !(</a:t>
            </a:r>
            <a:r>
              <a:rPr lang="en-US" dirty="0" err="1"/>
              <a:t>f.floor</a:t>
            </a:r>
            <a:r>
              <a:rPr lang="en-US" dirty="0"/>
              <a:t> = 5))“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5.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c.direction_down</a:t>
            </a:r>
            <a:r>
              <a:rPr lang="it-IT" dirty="0"/>
              <a:t> -&gt; !(</a:t>
            </a:r>
            <a:r>
              <a:rPr lang="it-IT" dirty="0" err="1"/>
              <a:t>f.floor</a:t>
            </a:r>
            <a:r>
              <a:rPr lang="it-IT" dirty="0"/>
              <a:t> = 1))"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2" name="Immagine 1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A9D06FE-6125-D585-4E45-ED463334D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2"/>
          <a:stretch/>
        </p:blipFill>
        <p:spPr>
          <a:xfrm>
            <a:off x="2159316" y="5137263"/>
            <a:ext cx="7674605" cy="463247"/>
          </a:xfrm>
          <a:prstGeom prst="rect">
            <a:avLst/>
          </a:prstGeom>
        </p:spPr>
      </p:pic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FD3FFA1-6A23-BEA9-7D31-556853D4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25" b="21399"/>
          <a:stretch/>
        </p:blipFill>
        <p:spPr>
          <a:xfrm>
            <a:off x="2139655" y="3257291"/>
            <a:ext cx="7694265" cy="554024"/>
          </a:xfrm>
          <a:prstGeom prst="rect">
            <a:avLst/>
          </a:prstGeom>
        </p:spPr>
      </p:pic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20DA7BA0-AC78-E24F-64A9-DE6CE487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6" t="37600" r="2866" b="39110"/>
          <a:stretch/>
        </p:blipFill>
        <p:spPr>
          <a:xfrm>
            <a:off x="1892517" y="1444698"/>
            <a:ext cx="7941415" cy="4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B4EFE-A8BA-8337-4BB8-BDDF79730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5E5E11D-47F5-1EA7-75A4-D9117652C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1C3686-4A16-F08F-60D5-971BA548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9D5FB4-5F7C-53B0-B021-A29C0E372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34CDD36-C590-F00C-28C4-95B619DAF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D037B68-D9E2-8183-DEC0-11B9C3A73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F2557BD-4B4C-CB81-7E25-C31E7F738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CE2A166-397A-CA59-5EA4-9DD8225E4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E9B1FC3-7974-8DD0-95C5-C5F347CFF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EF79A7-7DC1-7C22-E6BB-08339851B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D247302-7A9A-A3A9-C8E6-F869B120D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EB82AB-FBFD-33DB-6F47-9EB46AB0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EF2820-20C9-0A92-0DB7-467B20FE4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2886733-6A23-E9AE-BE88-1008869E2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B292BC-58E7-B8A0-E6A1-A8430A4E1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6A4BC47-B1D8-5DD3-5CF3-3D3B38C72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B7B509-3D43-ED5A-F44E-BFF38124D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24A86B-C4DA-ED63-1BDA-4C3677B05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0F5F97-C46B-A549-20D0-109D271EB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3F314F-B0AB-1A3A-CCFB-4F0BBFCDD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DBC271-D87D-3CDC-5896-2AE73A33E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95C12B-32B8-38B6-6ACF-F0F99E8F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D5AA674-17F2-BE0C-BE7E-72899218F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11C4855-1757-6EC4-5457-769CD53E5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B4173F6-1DAF-FD59-6B90-D974330B2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2CEA4EA-4324-2358-D9F0-C38C0FAA8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B6F768D-17D8-BBA3-AF5D-68A47909D1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531C70B-1DFF-55E2-970A-81D4B4E03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7203DD0-67ED-A991-823C-022E80982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5900DC-141E-A3B3-E8F8-07CA23030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CEF499E-1DB0-1753-306B-A986B72F5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D05CD72-B323-6A71-DF16-2513E8F27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CCE596-EA63-2C00-0787-BC3518E0C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CDD318D-A0C4-B3DE-B588-68850344A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70F902F-3EAF-8738-43A8-87F548B8E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0CA8805-68D2-5C86-63A0-F10C6EA4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6.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b.button</a:t>
            </a:r>
            <a:r>
              <a:rPr lang="it-IT" dirty="0"/>
              <a:t>[5] -&gt; AF (</a:t>
            </a:r>
            <a:r>
              <a:rPr lang="it-IT" dirty="0" err="1"/>
              <a:t>f.floor</a:t>
            </a:r>
            <a:r>
              <a:rPr lang="it-IT" dirty="0"/>
              <a:t> = 5))"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check_ctlspec</a:t>
            </a:r>
            <a:r>
              <a:rPr lang="en-US" dirty="0"/>
              <a:t> -p "AG(</a:t>
            </a:r>
            <a:r>
              <a:rPr lang="en-US" dirty="0" err="1"/>
              <a:t>b.button</a:t>
            </a:r>
            <a:r>
              <a:rPr lang="en-US" dirty="0"/>
              <a:t>[4] -&gt; AF (</a:t>
            </a:r>
            <a:r>
              <a:rPr lang="en-US" dirty="0" err="1"/>
              <a:t>f.floor</a:t>
            </a:r>
            <a:r>
              <a:rPr lang="en-US" dirty="0"/>
              <a:t> = 4))"</a:t>
            </a:r>
          </a:p>
          <a:p>
            <a:endParaRPr lang="en-US" dirty="0"/>
          </a:p>
          <a:p>
            <a:endParaRPr lang="it-IT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8. </a:t>
            </a:r>
            <a:r>
              <a:rPr lang="en-US" dirty="0" err="1"/>
              <a:t>check_ctlspec</a:t>
            </a:r>
            <a:r>
              <a:rPr lang="en-US" dirty="0"/>
              <a:t> -p "AG(</a:t>
            </a:r>
            <a:r>
              <a:rPr lang="en-US" dirty="0" err="1"/>
              <a:t>b.button</a:t>
            </a:r>
            <a:r>
              <a:rPr lang="en-US" dirty="0"/>
              <a:t>[3] -&gt; AF (</a:t>
            </a:r>
            <a:r>
              <a:rPr lang="en-US" dirty="0" err="1"/>
              <a:t>f.floor</a:t>
            </a:r>
            <a:r>
              <a:rPr lang="en-US" dirty="0"/>
              <a:t> = 3))"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53FA68-3464-180B-6204-B1DAB013E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9" y="1484048"/>
            <a:ext cx="7210429" cy="3788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3DF08D9-6597-2C3A-0270-D314A6F77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3436982"/>
            <a:ext cx="7187681" cy="47236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78754C4B-C244-D52B-878E-FC0C6E7BC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5253962"/>
            <a:ext cx="7210430" cy="44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74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F1203-B462-CAC1-5CE4-DE92B2F5F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66A2DB7F-DB2E-4EC9-4333-A7AEF03BB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756BD9-2DF2-8A5A-9E5F-91134C973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9E3662E-5D0B-40F2-4B7C-D5799D99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42A8CD5-0DBB-276A-50D5-B35F82ACE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91E78DA-D174-B630-F5B5-CAE14EC8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33904F1-EE23-1647-CBB6-C99E64257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46237C-0DD4-3461-5A54-531D37890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AE2CB4-9543-3F25-4827-2FF059E89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474E47E-C5BC-1EF9-AF01-370E7869E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EBCD89-A5B4-7E08-428E-E8C76A456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A21E845-2DDF-51AC-FBF8-302F520E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8B2376-08E8-7937-351A-DF6D6B581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EF022D5-8DE0-8A03-086A-DDBC0F970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B51549-31C0-FF82-4084-6B734D984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1095563-30CE-3853-FF84-BEB1CB975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A4B8863-02EC-0F31-60C8-5F7B3ECE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E37AF2C-13D1-8004-CE66-3B90B8BE0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719698-C1A6-663A-10B4-0B4FE87CC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398D9C-98D4-77A9-806F-EC8A9452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A9601CB-B88A-9311-4602-A69FFDAC7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112C7F-96F5-4ABF-4466-3900F475C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C50556-793A-6036-BCF2-CEFA6537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32F259-8EE9-9AFC-A0B9-D61DBD2C8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3A9B14F-1DF6-50BD-AD56-B3D992E58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12902F-CF7A-AED6-D259-2383E3252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7473AC-51C8-23AB-EA81-6384FA48D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D304F8-D053-BC90-5174-85AF6DE8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4EBA799-ED9D-5E90-BC5F-0282A2BF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E3584DE-ED73-4B4C-8DCF-99F5C129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53643A-99BC-1985-C36B-449764610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210B3FE-7BBE-D256-A2E2-A74136757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54FC8F1-2CEA-4BE3-04CD-377ED302A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32F70ED-5A20-BCC5-0659-F20127F14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F4D2843C-0905-439E-C64F-AB163B70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4ABA6B1-7A3A-790A-370C-8F2178C3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9.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b.button</a:t>
            </a:r>
            <a:r>
              <a:rPr lang="it-IT" dirty="0"/>
              <a:t>[2] -&gt; AF (</a:t>
            </a:r>
            <a:r>
              <a:rPr lang="it-IT" dirty="0" err="1"/>
              <a:t>f.floor</a:t>
            </a:r>
            <a:r>
              <a:rPr lang="it-IT" dirty="0"/>
              <a:t> = 2))"</a:t>
            </a:r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dirty="0" err="1"/>
              <a:t>check_ctlspec</a:t>
            </a:r>
            <a:r>
              <a:rPr lang="en-US" dirty="0"/>
              <a:t> -p "AG(</a:t>
            </a:r>
            <a:r>
              <a:rPr lang="en-US" dirty="0" err="1"/>
              <a:t>b.button</a:t>
            </a:r>
            <a:r>
              <a:rPr lang="en-US" dirty="0"/>
              <a:t>[1] -&gt; AF (</a:t>
            </a:r>
            <a:r>
              <a:rPr lang="en-US" dirty="0" err="1"/>
              <a:t>f.floor</a:t>
            </a:r>
            <a:r>
              <a:rPr lang="en-US" dirty="0"/>
              <a:t> = 1))"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11. </a:t>
            </a:r>
            <a:r>
              <a:rPr lang="it-IT" dirty="0" err="1"/>
              <a:t>check_ctlspec</a:t>
            </a:r>
            <a:r>
              <a:rPr lang="it-IT" dirty="0"/>
              <a:t> -p "AG(((</a:t>
            </a:r>
            <a:r>
              <a:rPr lang="it-IT" dirty="0" err="1"/>
              <a:t>f.floor</a:t>
            </a:r>
            <a:r>
              <a:rPr lang="it-IT" dirty="0"/>
              <a:t> = 1 | </a:t>
            </a:r>
            <a:r>
              <a:rPr lang="it-IT" dirty="0" err="1"/>
              <a:t>f.floor</a:t>
            </a:r>
            <a:r>
              <a:rPr lang="it-IT" dirty="0"/>
              <a:t> = 2 | </a:t>
            </a:r>
            <a:r>
              <a:rPr lang="it-IT" dirty="0" err="1"/>
              <a:t>f.floor</a:t>
            </a:r>
            <a:r>
              <a:rPr lang="it-IT" dirty="0"/>
              <a:t> = 3) &amp; </a:t>
            </a:r>
            <a:r>
              <a:rPr lang="it-IT" dirty="0" err="1"/>
              <a:t>c.direction_up</a:t>
            </a:r>
            <a:r>
              <a:rPr lang="it-IT" dirty="0"/>
              <a:t> &amp; </a:t>
            </a:r>
            <a:r>
              <a:rPr lang="it-IT" dirty="0" err="1"/>
              <a:t>b.button</a:t>
            </a:r>
            <a:r>
              <a:rPr lang="it-IT" dirty="0"/>
              <a:t>[4]) -&gt; AF (</a:t>
            </a:r>
            <a:r>
              <a:rPr lang="it-IT" dirty="0" err="1"/>
              <a:t>f.floor</a:t>
            </a:r>
            <a:r>
              <a:rPr lang="it-IT" dirty="0"/>
              <a:t> = 4))"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9108A4-6A89-0D5E-1C38-020626DE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3" y="5410843"/>
            <a:ext cx="11725231" cy="361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3F61E10-AED4-DECA-D60D-5E1EE7D38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4" y="1454957"/>
            <a:ext cx="7040733" cy="41122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1B5E8D-AA82-FB7E-FA95-59DC855CC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7" y="3359358"/>
            <a:ext cx="7078008" cy="4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33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82DF2-ECA2-3A54-8B8F-8E3A51C9B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4F642745-5CD9-0855-0A22-2CC4AB3D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862FAB7-1592-3876-72DF-7230F8AD2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472E4C1-CDD8-CB98-D37F-700480E7D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388EC1C-7F32-1CB2-930D-BE1E37DB6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803CF1-0EF0-42BB-A500-5D016736C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0F23ADF-DFA2-1AE0-A320-27434171A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FD46D0-7400-EA8B-C215-C7827C69C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35C2D97-99D6-456D-F00D-9AD09A396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D60F087-E73C-DD0D-F97C-B63210CFE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45E264E-5A60-136A-BC0A-180BF250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6E02D3-DDDE-325B-32F1-8D93AFDCB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AD2708-C5E3-FA45-EB5D-76B35F888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2F665C-7EDC-C829-9B00-BC3C52BF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1DE000-AE18-C72C-A7FA-BE0D41F91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9D4358-D424-F319-BDC4-41AC935A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55A0CC8-B457-B76B-14E3-1A98F27F8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45BEF6-3B69-5694-6B3F-99AE8CC2B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963FAE1-B889-822F-BE61-72E4FBEFD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B5F026-3237-D82A-6A51-641842ECC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67D5BB-BF01-E304-036C-8F83E437F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717562B-C0E6-CB19-A640-9491B9AA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5A02B81-3578-CDD6-9C74-98E53752C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AB3C983-DE1E-E7AA-8ED5-D0DE134BF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2E44474-2FB9-09F7-A8A2-BE88098F4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53D8590-B311-F613-0216-09CA82D94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30E3BE7-1242-4A3E-5BB5-30D0614DF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C629F6F-E710-E194-5335-33FA3B053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BF828A5-232C-0F8D-D5A6-ADD004EB1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4CB6FCA-C1F6-A27D-0052-25DEDE2E6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8318E6F-E572-38A4-23A2-552D7B965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878C94E-79DE-8CDB-F2A0-E77D2B7EC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63E785A-8906-FC44-AAF4-E69430BC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9D4BF8-66C0-C52D-DA62-6BECECE41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CF592DB2-5758-6FD3-FB8B-4D58E1CD4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14BBE5-8361-D864-350E-E17AF8B57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12. </a:t>
            </a:r>
            <a:r>
              <a:rPr lang="en-US" dirty="0" err="1"/>
              <a:t>check_ctlspec</a:t>
            </a:r>
            <a:r>
              <a:rPr lang="en-US" dirty="0"/>
              <a:t> -p "AG(((</a:t>
            </a:r>
            <a:r>
              <a:rPr lang="en-US" dirty="0" err="1"/>
              <a:t>f.floor</a:t>
            </a:r>
            <a:r>
              <a:rPr lang="en-US" dirty="0"/>
              <a:t> = 4 | </a:t>
            </a:r>
            <a:r>
              <a:rPr lang="en-US" dirty="0" err="1"/>
              <a:t>f.floor</a:t>
            </a:r>
            <a:r>
              <a:rPr lang="en-US" dirty="0"/>
              <a:t> = 3) &amp; </a:t>
            </a:r>
            <a:r>
              <a:rPr lang="en-US" dirty="0" err="1"/>
              <a:t>c.direction_down</a:t>
            </a:r>
            <a:r>
              <a:rPr lang="en-US" dirty="0"/>
              <a:t> &amp; </a:t>
            </a:r>
            <a:r>
              <a:rPr lang="en-US" dirty="0" err="1"/>
              <a:t>b.button</a:t>
            </a:r>
            <a:r>
              <a:rPr lang="en-US" dirty="0"/>
              <a:t>[2]) -&gt; AF (</a:t>
            </a:r>
            <a:r>
              <a:rPr lang="en-US" dirty="0" err="1"/>
              <a:t>f.floor</a:t>
            </a:r>
            <a:r>
              <a:rPr lang="en-US" dirty="0"/>
              <a:t> = 2))"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13. </a:t>
            </a:r>
            <a:r>
              <a:rPr lang="en-US" dirty="0" err="1"/>
              <a:t>check_ctlspec</a:t>
            </a:r>
            <a:r>
              <a:rPr lang="en-US" dirty="0"/>
              <a:t> -p "AG((</a:t>
            </a:r>
            <a:r>
              <a:rPr lang="en-US" dirty="0" err="1"/>
              <a:t>c.direction_up</a:t>
            </a:r>
            <a:r>
              <a:rPr lang="en-US" dirty="0"/>
              <a:t> | </a:t>
            </a:r>
            <a:r>
              <a:rPr lang="en-US" dirty="0" err="1"/>
              <a:t>c.direction_down</a:t>
            </a:r>
            <a:r>
              <a:rPr lang="en-US" dirty="0"/>
              <a:t>) -&gt; </a:t>
            </a:r>
            <a:r>
              <a:rPr lang="en-US" dirty="0" err="1"/>
              <a:t>f.moving</a:t>
            </a:r>
            <a:r>
              <a:rPr lang="en-US" dirty="0"/>
              <a:t>)"</a:t>
            </a:r>
            <a:r>
              <a:rPr lang="it-IT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14. </a:t>
            </a:r>
            <a:r>
              <a:rPr lang="en-US" dirty="0" err="1"/>
              <a:t>check_ctlspec</a:t>
            </a:r>
            <a:r>
              <a:rPr lang="en-US" dirty="0"/>
              <a:t> -p "AG(!</a:t>
            </a:r>
            <a:r>
              <a:rPr lang="en-US" dirty="0" err="1"/>
              <a:t>c.direction_up</a:t>
            </a:r>
            <a:r>
              <a:rPr lang="en-US" dirty="0"/>
              <a:t> &amp; !</a:t>
            </a:r>
            <a:r>
              <a:rPr lang="en-US" dirty="0" err="1"/>
              <a:t>c.direction_down</a:t>
            </a:r>
            <a:r>
              <a:rPr lang="en-US" dirty="0"/>
              <a:t> -&gt; !</a:t>
            </a:r>
            <a:r>
              <a:rPr lang="en-US" dirty="0" err="1"/>
              <a:t>f.moving</a:t>
            </a:r>
            <a:r>
              <a:rPr lang="en-US" dirty="0"/>
              <a:t>)"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9A124AA-8157-62E7-B08C-704208E4C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" y="1714439"/>
            <a:ext cx="10309180" cy="37141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59AB4F4-FA30-4E19-3839-75E4FAB63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" y="3705582"/>
            <a:ext cx="9063782" cy="44492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2B7D214F-4C2D-86EB-E5DE-DCEBD315F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" y="5600521"/>
            <a:ext cx="8629199" cy="42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3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6BADC-B464-ADE2-57ED-D7194533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FE64EBC9-3AD1-22A1-2758-780B3DEE2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E56BF21-7A78-DC6C-7E70-B5EEFA519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77C8C0C-F2B0-8006-96AA-572D5182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F8335AD-6FBE-5424-8FAB-DD5AF46EC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A2E664-1D29-6361-DC68-4F189380C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F3A355F-BC51-EA81-EE1F-8463CC0B6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F85D29-8898-49CE-6F37-EF9F1A7FE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E92006E-3B1E-0EB7-47B4-E75EF0A6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5F03FEB-8D2D-44AA-2C67-FFC346B47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B85DC7-AA06-A4D0-DAD2-E14709A85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B1C5A9-E651-5126-498E-9200A3D53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B587FE-92B9-820F-2242-4B09385C0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BD0B22C-CA7D-E425-2B8E-B50B83CE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161669-29F0-6F6B-CB8A-34722D8F3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20C0485-3843-DCFE-3045-C2BD52BFE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653B1E-11AA-6301-4436-7F1D0B03E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6A1EA4-44AC-DAD4-FA0C-4703B380D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937879-F5A0-8546-112A-674048E8F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DB4C1DC-EE7F-2D76-2975-C6EC21F8D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E118FC-B987-A990-9B26-91F88BD32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AD9C30A-E025-5A16-ACD4-D01BC358B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1D4734-E587-3AC5-9190-BF7C09726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27F8973-DCBF-55F4-5D4B-52795B50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3FBD82E-02BE-D99F-C5D1-BC4062AFE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3F7A30E-468F-FF28-840B-4DD34F95F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AEC1A73-CA56-0252-5EC7-6027B3D5D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6FDA067-9041-07EB-1C65-A0115251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20F6A1F-9652-C754-0334-BF5506668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AE2110B-CD2F-D122-2507-624E4FF47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B6B7CB5-E40E-E9EC-D24C-D97BE0BC2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A92A80B-2EAF-9D55-7C6A-093BF6F87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A8F522C-C17D-F1BA-6D45-32A02CB5F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7DA1351-C142-59CF-7B28-78A48E8C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0DF1281-C01B-24C0-C12F-D45A5355A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2A37897-E7F8-0228-BE1B-2BAB89D7B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15. </a:t>
            </a:r>
            <a:r>
              <a:rPr lang="en-US" dirty="0" err="1"/>
              <a:t>check_ctlspec</a:t>
            </a:r>
            <a:r>
              <a:rPr lang="en-US" dirty="0"/>
              <a:t> -p "AG(!</a:t>
            </a:r>
            <a:r>
              <a:rPr lang="en-US" dirty="0" err="1"/>
              <a:t>f.moving</a:t>
            </a:r>
            <a:r>
              <a:rPr lang="en-US" dirty="0"/>
              <a:t> -&gt; AG(</a:t>
            </a:r>
            <a:r>
              <a:rPr lang="en-US" dirty="0" err="1"/>
              <a:t>f.floor</a:t>
            </a:r>
            <a:r>
              <a:rPr lang="en-US" dirty="0"/>
              <a:t> = </a:t>
            </a:r>
            <a:r>
              <a:rPr lang="en-US" dirty="0" err="1"/>
              <a:t>f.floor</a:t>
            </a:r>
            <a:r>
              <a:rPr lang="en-US" dirty="0"/>
              <a:t>))"</a:t>
            </a:r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16. </a:t>
            </a:r>
            <a:r>
              <a:rPr lang="it-IT" dirty="0" err="1"/>
              <a:t>check_ctlspec</a:t>
            </a:r>
            <a:r>
              <a:rPr lang="it-IT" dirty="0"/>
              <a:t> -p "AG(</a:t>
            </a:r>
            <a:r>
              <a:rPr lang="it-IT" dirty="0" err="1"/>
              <a:t>b.button_pressed</a:t>
            </a:r>
            <a:r>
              <a:rPr lang="it-IT" dirty="0"/>
              <a:t> -&gt; EF (!</a:t>
            </a:r>
            <a:r>
              <a:rPr lang="it-IT" dirty="0" err="1"/>
              <a:t>f.moving</a:t>
            </a:r>
            <a:r>
              <a:rPr lang="it-IT" dirty="0"/>
              <a:t> &amp; !</a:t>
            </a:r>
            <a:r>
              <a:rPr lang="it-IT" dirty="0" err="1"/>
              <a:t>d.door_closed</a:t>
            </a:r>
            <a:r>
              <a:rPr lang="it-IT" dirty="0"/>
              <a:t>))"</a:t>
            </a:r>
            <a:endParaRPr lang="en-US" dirty="0"/>
          </a:p>
          <a:p>
            <a:endParaRPr lang="en-US" dirty="0"/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17. </a:t>
            </a:r>
            <a:r>
              <a:rPr lang="it-IT" dirty="0" err="1"/>
              <a:t>check_ctlspec</a:t>
            </a:r>
            <a:r>
              <a:rPr lang="it-IT" dirty="0"/>
              <a:t> -p "AG((</a:t>
            </a:r>
            <a:r>
              <a:rPr lang="it-IT" dirty="0" err="1"/>
              <a:t>b.button</a:t>
            </a:r>
            <a:r>
              <a:rPr lang="it-IT" dirty="0"/>
              <a:t>[</a:t>
            </a:r>
            <a:r>
              <a:rPr lang="it-IT" dirty="0" err="1"/>
              <a:t>f.floor</a:t>
            </a:r>
            <a:r>
              <a:rPr lang="it-IT" dirty="0"/>
              <a:t>] &amp; </a:t>
            </a:r>
            <a:r>
              <a:rPr lang="it-IT" dirty="0" err="1"/>
              <a:t>f.moving</a:t>
            </a:r>
            <a:r>
              <a:rPr lang="it-IT" dirty="0"/>
              <a:t> = FALSE) -&gt; !</a:t>
            </a:r>
            <a:r>
              <a:rPr lang="it-IT" dirty="0" err="1"/>
              <a:t>d.door_closed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CF6257E-6444-A1A3-DC9E-2D1654025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1" y="1384591"/>
            <a:ext cx="8536376" cy="4507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A3D53F1-3468-7F9B-935F-25308223C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5" y="3410427"/>
            <a:ext cx="8713526" cy="37327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1E71678D-D858-51C2-4B8D-C088DCB0D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5193719"/>
            <a:ext cx="9148505" cy="38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4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462FF-314C-B9C7-ED10-5BD0BDDED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815A333-6BE6-A5FD-959D-870B41D3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06B4183-B35E-26AC-15F2-9DE0C095B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C403ED1-1830-2378-3104-CD23B2D3E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8FA31D-9A11-A3E5-61F1-600DAB340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0D01A4-6C5B-9C71-4286-9C074E0F8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6986464-B1C8-3A59-69CA-2AE7CF41A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4B57B96-3915-D699-B559-24E3476AC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7935D3-3F66-9CCE-3490-F0924C16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03B83F-6A77-82E8-30FD-C4785A02E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069290-341E-9141-CB97-830E5FC9D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BDEC0C0-11F1-DD70-2B57-687BEF70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D17FEC-FDB7-7C72-734D-10F5F4E0D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F21EAE7-9AB6-9245-3680-D2D3BD904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99B6196-7DF3-6F10-6B2C-A10E4CBE3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9B1A102-EFFA-A689-7403-619EFF8CB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EC8E031-7B7F-0C09-CEA2-FB83BB193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6A44ED8-7027-7F60-9DC3-34B219192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F28EDE1-DD44-B4BF-3609-62C9C6453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A48B039-3A02-D886-B90F-8B8203721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34592FE-FAF7-82ED-A804-5D7338D63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0DFC2E-E15D-479E-C906-8E181DBB4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817287E-A033-DB29-6B5E-DFE7A79E6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3B2D583-6D4E-4CEF-4D1F-6B2948645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7B82BBD-4530-A58D-A0CA-6254C8D5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E0F1C5F-74D0-B424-5547-7641C95B9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E75102E-4BB9-2113-0614-1B14F7B21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8DBC66-4347-B100-5D36-18B5E98C8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E137448-B0EF-D0BD-9F8B-DE8AEF862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890C86-7981-9006-9010-D41490B0F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DB4E85E-83B6-E71B-D282-B48BC8B5F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CE53B4F-D948-E13C-F7C0-BEF46DDBF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432F546-FDC1-E1A0-7B03-F7B8128BD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DF10F93-F086-24B7-3904-3495D340C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E1F0F9C9-EEBB-E4B1-A82B-B9344066C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100A9-D610-DD60-2851-107344325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50" y="615245"/>
            <a:ext cx="10325000" cy="5785553"/>
          </a:xfrm>
        </p:spPr>
        <p:txBody>
          <a:bodyPr/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n-US" dirty="0"/>
              <a:t>18. </a:t>
            </a:r>
            <a:r>
              <a:rPr lang="en-US" dirty="0" err="1"/>
              <a:t>check_ctlspec</a:t>
            </a:r>
            <a:r>
              <a:rPr lang="en-US" dirty="0"/>
              <a:t> -p "AG(!</a:t>
            </a:r>
            <a:r>
              <a:rPr lang="en-US" dirty="0" err="1"/>
              <a:t>b.button_pressed</a:t>
            </a:r>
            <a:r>
              <a:rPr lang="en-US" dirty="0"/>
              <a:t> -&gt; !</a:t>
            </a:r>
            <a:r>
              <a:rPr lang="en-US" dirty="0" err="1"/>
              <a:t>f.moving</a:t>
            </a:r>
            <a:r>
              <a:rPr lang="en-US" dirty="0"/>
              <a:t>)"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en-US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684ED28-9E78-21C3-FE12-D44E90432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78" y="1876419"/>
            <a:ext cx="6905061" cy="4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68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A570129-9291-5CF8-D92C-D1AF83BB6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0080" y="1243013"/>
            <a:ext cx="3855720" cy="43719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36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Grandview" panose="020B0502040204020203" pitchFamily="34" charset="0"/>
              </a:rPr>
              <a:t>Specifications of system properties reported in the slides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9A8A914-394C-7C4A-8A89-3EAE805E9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965" y="1011916"/>
            <a:ext cx="6722347" cy="5230368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300" b="1" i="0" u="none" strike="noStrike" baseline="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342900" indent="-342900">
              <a:buAutoNum type="arabicPeriod"/>
            </a:pP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The elevator should not move if the door is open.  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	</a:t>
            </a: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G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(¬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1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→ ¬(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direction_up</a:t>
            </a:r>
            <a:r>
              <a:rPr lang="en-US" sz="8000" b="0" i="1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∨ 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direction_down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))</a:t>
            </a:r>
          </a:p>
          <a:p>
            <a:pPr marL="0" indent="0">
              <a:buNone/>
            </a:pPr>
            <a:endParaRPr lang="en-US" sz="8000" b="0" i="0" u="none" strike="noStrike" baseline="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2. Whenever the door is open, it will eventually be closed.</a:t>
            </a:r>
          </a:p>
          <a:p>
            <a:pPr marL="0" indent="0">
              <a:buNone/>
            </a:pP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(¬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1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→ </a:t>
            </a: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F 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8000" b="0" i="0" u="none" strike="noStrike" baseline="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3.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Likewise, whenever the door is closed, it will eventually be open.</a:t>
            </a:r>
          </a:p>
          <a:p>
            <a:pPr marL="0" indent="0">
              <a:buNone/>
            </a:pP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(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1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→ </a:t>
            </a:r>
            <a:r>
              <a:rPr lang="en-US" sz="8000" b="1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F 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¬</a:t>
            </a:r>
            <a:r>
              <a:rPr lang="en-US" sz="8000" b="0" i="1" u="none" strike="noStrike" baseline="0" dirty="0" err="1">
                <a:solidFill>
                  <a:schemeClr val="tx2"/>
                </a:solidFill>
                <a:latin typeface="Grandview" panose="020B0502040204020203" pitchFamily="34" charset="0"/>
              </a:rPr>
              <a:t>door_closed</a:t>
            </a:r>
            <a:r>
              <a:rPr lang="en-US" sz="8000" b="0" i="0" u="none" strike="noStrike" baseline="0" dirty="0">
                <a:solidFill>
                  <a:schemeClr val="tx2"/>
                </a:solidFill>
                <a:latin typeface="Grandview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8000" b="0" i="0" u="none" strike="noStrike" baseline="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4. The elevator can move upward only if the floor is not the highest.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(</a:t>
            </a:r>
            <a:r>
              <a:rPr lang="en-US" sz="80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direction_up</a:t>
            </a:r>
            <a:r>
              <a:rPr lang="en-US" sz="80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→ ¬</a:t>
            </a:r>
            <a:r>
              <a:rPr lang="en-US" sz="80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_5)</a:t>
            </a:r>
          </a:p>
          <a:p>
            <a:pPr marL="0" indent="0">
              <a:buNone/>
            </a:pPr>
            <a:endParaRPr lang="en-US" sz="80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5. Similarly, the elevator can move downward only if the floor is not </a:t>
            </a:r>
            <a:r>
              <a:rPr lang="it-IT" sz="8000" dirty="0">
                <a:solidFill>
                  <a:schemeClr val="tx2"/>
                </a:solidFill>
                <a:latin typeface="Grandview" panose="020B0502040204020203" pitchFamily="34" charset="0"/>
              </a:rPr>
              <a:t>the </a:t>
            </a:r>
            <a:r>
              <a:rPr lang="it-IT" sz="8000" dirty="0" err="1">
                <a:solidFill>
                  <a:schemeClr val="tx2"/>
                </a:solidFill>
                <a:latin typeface="Grandview" panose="020B0502040204020203" pitchFamily="34" charset="0"/>
              </a:rPr>
              <a:t>lowest</a:t>
            </a:r>
            <a:r>
              <a:rPr lang="it-IT" sz="8000" dirty="0">
                <a:solidFill>
                  <a:schemeClr val="tx2"/>
                </a:solidFill>
                <a:latin typeface="Grandview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en-US" sz="8000" b="1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(</a:t>
            </a:r>
            <a:r>
              <a:rPr lang="en-US" sz="80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direction_down</a:t>
            </a:r>
            <a:r>
              <a:rPr lang="en-US" sz="80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→ ¬</a:t>
            </a:r>
            <a:r>
              <a:rPr lang="en-US" sz="80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000" dirty="0">
                <a:solidFill>
                  <a:schemeClr val="tx2"/>
                </a:solidFill>
                <a:latin typeface="Grandview" panose="020B0502040204020203" pitchFamily="34" charset="0"/>
              </a:rPr>
              <a:t>_1)</a:t>
            </a:r>
          </a:p>
          <a:p>
            <a:pPr marL="0" indent="0">
              <a:buNone/>
            </a:pPr>
            <a:endParaRPr lang="en-US" sz="1300" dirty="0">
              <a:solidFill>
                <a:schemeClr val="tx2"/>
              </a:solidFill>
              <a:latin typeface="PalatinoLTStd-Roman"/>
            </a:endParaRPr>
          </a:p>
          <a:p>
            <a:pPr marL="0" indent="0">
              <a:buNone/>
            </a:pPr>
            <a:endParaRPr lang="en-US" sz="1300" b="0" i="0" u="none" strike="noStrike" baseline="0" dirty="0">
              <a:solidFill>
                <a:schemeClr val="tx2"/>
              </a:solidFill>
              <a:latin typeface="PalatinoLTStd-Roman"/>
            </a:endParaRPr>
          </a:p>
          <a:p>
            <a:pPr marL="0" indent="0">
              <a:buNone/>
            </a:pPr>
            <a:endParaRPr lang="en-US" sz="1300" b="0" i="0" u="none" strike="noStrike" baseline="0" dirty="0">
              <a:solidFill>
                <a:schemeClr val="tx2"/>
              </a:solidFill>
              <a:latin typeface="PalatinoLT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472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74C34-3D7D-2B4A-F47D-F8B06590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FEED23F0-3854-C858-8029-8E80D8476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481" y="813816"/>
            <a:ext cx="6896214" cy="5535346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en-US" sz="1400" dirty="0">
              <a:solidFill>
                <a:schemeClr val="tx2"/>
              </a:solidFill>
              <a:latin typeface="PalatinoLTStd-Roman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6. The elevator can visit any floor infinitely often. </a:t>
            </a: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For example,</a:t>
            </a:r>
          </a:p>
          <a:p>
            <a:pPr marL="0" indent="0">
              <a:buNone/>
            </a:pPr>
            <a:r>
              <a:rPr lang="it-IT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	GF </a:t>
            </a:r>
            <a:r>
              <a:rPr lang="it-IT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_4</a:t>
            </a:r>
          </a:p>
          <a:p>
            <a:pPr marL="0" indent="0">
              <a:buNone/>
            </a:pPr>
            <a:endParaRPr lang="it-IT" sz="88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7. When a floor is requested, the elevator will eventually stop at the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. For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example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	G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(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button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_3 → </a:t>
            </a: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F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_3)</a:t>
            </a:r>
          </a:p>
          <a:p>
            <a:pPr marL="0" indent="0">
              <a:buNone/>
            </a:pPr>
            <a:endParaRPr lang="en-US" sz="88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8. When the elevator is traveling upward, it does not change its direction when there are passengers waiting to go to a higher floor. 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For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example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	G 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((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_1 ∨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_2 ∨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_3) ∧ </a:t>
            </a:r>
            <a:r>
              <a:rPr lang="en-US" sz="88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direction_up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∧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button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_4 → </a:t>
            </a:r>
            <a:r>
              <a:rPr lang="en-US" sz="88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direction_up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U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_4)</a:t>
            </a:r>
          </a:p>
          <a:p>
            <a:pPr marL="0" indent="0">
              <a:buNone/>
            </a:pPr>
            <a:endParaRPr lang="en-US" sz="88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9. Likewise, when the elevator is traveling downward, it does not change its direction when it has passengers waiting to go to a lower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. For </a:t>
            </a:r>
            <a:r>
              <a:rPr lang="it-IT" sz="8800" dirty="0" err="1">
                <a:solidFill>
                  <a:schemeClr val="tx2"/>
                </a:solidFill>
                <a:latin typeface="Grandview" panose="020B0502040204020203" pitchFamily="34" charset="0"/>
              </a:rPr>
              <a:t>example</a:t>
            </a:r>
            <a:r>
              <a:rPr lang="it-IT" sz="8800" dirty="0">
                <a:solidFill>
                  <a:schemeClr val="tx2"/>
                </a:solidFill>
                <a:latin typeface="Grandview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	G 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((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_4 ∨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_5 ∨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_3) ∧ </a:t>
            </a:r>
            <a:r>
              <a:rPr lang="en-US" sz="88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direction_down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∧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button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_2 → </a:t>
            </a:r>
            <a:r>
              <a:rPr lang="en-US" sz="8800" i="1" dirty="0" err="1">
                <a:solidFill>
                  <a:schemeClr val="tx2"/>
                </a:solidFill>
                <a:latin typeface="Grandview" panose="020B0502040204020203" pitchFamily="34" charset="0"/>
              </a:rPr>
              <a:t>direction_down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 </a:t>
            </a:r>
            <a:r>
              <a:rPr lang="en-US" sz="8800" b="1" dirty="0">
                <a:solidFill>
                  <a:schemeClr val="tx2"/>
                </a:solidFill>
                <a:latin typeface="Grandview" panose="020B0502040204020203" pitchFamily="34" charset="0"/>
              </a:rPr>
              <a:t>U </a:t>
            </a:r>
            <a:r>
              <a:rPr lang="en-US" sz="8800" i="1" dirty="0">
                <a:solidFill>
                  <a:schemeClr val="tx2"/>
                </a:solidFill>
                <a:latin typeface="Grandview" panose="020B0502040204020203" pitchFamily="34" charset="0"/>
              </a:rPr>
              <a:t>floor</a:t>
            </a:r>
            <a:r>
              <a:rPr lang="en-US" sz="8800" dirty="0">
                <a:solidFill>
                  <a:schemeClr val="tx2"/>
                </a:solidFill>
                <a:latin typeface="Grandview" panose="020B0502040204020203" pitchFamily="34" charset="0"/>
              </a:rPr>
              <a:t>_2)</a:t>
            </a:r>
            <a:endParaRPr lang="it-IT" sz="8800" dirty="0">
              <a:solidFill>
                <a:schemeClr val="tx2"/>
              </a:solidFill>
              <a:latin typeface="Grandview" panose="020B0502040204020203" pitchFamily="34" charset="0"/>
            </a:endParaRPr>
          </a:p>
          <a:p>
            <a:pPr marL="0" indent="0">
              <a:buNone/>
            </a:pPr>
            <a:endParaRPr lang="it-IT" sz="1400" dirty="0">
              <a:solidFill>
                <a:schemeClr val="tx2"/>
              </a:solidFill>
              <a:latin typeface="PalatinoLTStd-Roman"/>
            </a:endParaRPr>
          </a:p>
          <a:p>
            <a:pPr marL="0" indent="0">
              <a:buNone/>
            </a:pPr>
            <a:endParaRPr lang="en-US" sz="1400" b="0" i="0" u="none" strike="noStrike" baseline="0" dirty="0">
              <a:solidFill>
                <a:schemeClr val="tx2"/>
              </a:solidFill>
              <a:latin typeface="PalatinoLTStd-Roman"/>
            </a:endParaRPr>
          </a:p>
        </p:txBody>
      </p:sp>
    </p:spTree>
    <p:extLst>
      <p:ext uri="{BB962C8B-B14F-4D97-AF65-F5344CB8AC3E}">
        <p14:creationId xmlns:p14="http://schemas.microsoft.com/office/powerpoint/2010/main" val="25598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9B210-B364-E9E9-B4E2-A069BB54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96737C5-64EA-AFBE-67A7-8B4A4A45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56" y="110046"/>
            <a:ext cx="5793844" cy="1823279"/>
          </a:xfrm>
        </p:spPr>
        <p:txBody>
          <a:bodyPr>
            <a:normAutofit/>
          </a:bodyPr>
          <a:lstStyle/>
          <a:p>
            <a:r>
              <a:rPr lang="it-IT" b="1" dirty="0" err="1"/>
              <a:t>NuSMV</a:t>
            </a:r>
            <a:r>
              <a:rPr lang="it-IT" b="1" dirty="0"/>
              <a:t> code </a:t>
            </a:r>
            <a:br>
              <a:rPr lang="it-IT" b="1" dirty="0"/>
            </a:br>
            <a:r>
              <a:rPr lang="it-IT" b="1" dirty="0"/>
              <a:t>with </a:t>
            </a:r>
            <a:r>
              <a:rPr lang="it-IT" b="1" dirty="0" err="1"/>
              <a:t>modules</a:t>
            </a:r>
            <a:r>
              <a:rPr lang="it-IT" b="1" dirty="0"/>
              <a:t>:</a:t>
            </a: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1" name="Segnaposto contenuto 3">
            <a:extLst>
              <a:ext uri="{FF2B5EF4-FFF2-40B4-BE49-F238E27FC236}">
                <a16:creationId xmlns:a16="http://schemas.microsoft.com/office/drawing/2014/main" id="{A6B94F64-4F97-46AA-232F-FE3277214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11965"/>
              </p:ext>
            </p:extLst>
          </p:nvPr>
        </p:nvGraphicFramePr>
        <p:xfrm>
          <a:off x="607154" y="2350779"/>
          <a:ext cx="6208271" cy="356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BA3D8EA0-0318-1471-8D86-E064DC48C4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633"/>
          <a:stretch/>
        </p:blipFill>
        <p:spPr>
          <a:xfrm>
            <a:off x="7076286" y="315288"/>
            <a:ext cx="4609064" cy="61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9C3EF6-D7EC-9942-1050-EA14D832C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39F33AF-B2AA-8A4F-7A9A-75829540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66912E-40AE-11BD-AB0E-9BE679854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B155DE7-A603-8230-A1B8-051C4B112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E4B03D8-39B0-00BB-BEEB-7FFDF68B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184D184-134A-2ADA-2214-14AD9F32E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16C18DC-AA5D-6E48-0A2D-F50762B0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E693227-1973-3D57-A6B9-597C55D5A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FD7EF2C-9E2D-19EF-2E6E-7994394A2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C294CA0-C2F7-7EF1-70E3-4DFB56DB2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1AB87DA-8F48-19FF-72CA-D78DC3393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1BFC01-36E7-A970-239D-ED5A49C2F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A528A3D-A141-CCEB-DA47-DDBB3CC5B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071D36D-E576-62B7-F178-22804E69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24CA68-D662-DC35-60BB-3E2E885D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64409D-DEC2-54E4-340B-AEE8B71B4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0B6E6BD-2386-62F0-7560-B38B8E1FE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D157FE6-3317-6586-3055-F4757C82E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F377C76-19CE-AD69-EBE6-06D26C39E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43667E-D6B3-0301-2097-17E77B215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BFEDBDC-367D-C033-A1E5-E0B1597ED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4469536-4A75-CDCE-EFA4-B2093A161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D34A71B-BC08-EBE7-02F9-06F1A143B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8CDD46-3EE9-A2DB-4734-B07D3DADE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9D7DAA-0948-A0C8-324F-5F31D2AA2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B4D00C3-80D4-3F2E-DB80-64189FE39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B68820E-662C-E803-7549-800A3DEE9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DF0CFE8-21B0-473D-782E-6C91E8411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0016943-F580-81A7-743D-CB0C91F6A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8A3FA4F-9EC2-C159-0000-5B5AAE39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B3385D5-FAE3-7B42-7EC9-E58B8388D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55DAE7E-AACF-EC1F-9846-AD4B797F9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427B874-1ECD-21BF-19B0-1EE16BE75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D261312-5571-B55B-9F77-B4CF13230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4EAE0B3A-5CC3-B569-4094-A83AD16B4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egnaposto contenuto 3">
            <a:extLst>
              <a:ext uri="{FF2B5EF4-FFF2-40B4-BE49-F238E27FC236}">
                <a16:creationId xmlns:a16="http://schemas.microsoft.com/office/drawing/2014/main" id="{CFB37350-9B48-2C25-F72D-AC6CCE3E36D1}"/>
              </a:ext>
            </a:extLst>
          </p:cNvPr>
          <p:cNvSpPr txBox="1">
            <a:spLocks/>
          </p:cNvSpPr>
          <p:nvPr/>
        </p:nvSpPr>
        <p:spPr>
          <a:xfrm>
            <a:off x="4867189" y="1086402"/>
            <a:ext cx="5329898" cy="108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</p:txBody>
      </p:sp>
      <p:graphicFrame>
        <p:nvGraphicFramePr>
          <p:cNvPr id="3" name="Segnaposto contenuto 3">
            <a:extLst>
              <a:ext uri="{FF2B5EF4-FFF2-40B4-BE49-F238E27FC236}">
                <a16:creationId xmlns:a16="http://schemas.microsoft.com/office/drawing/2014/main" id="{281D1A1D-E7EE-596C-0BC4-F02F81DF2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621826"/>
              </p:ext>
            </p:extLst>
          </p:nvPr>
        </p:nvGraphicFramePr>
        <p:xfrm>
          <a:off x="1389738" y="391990"/>
          <a:ext cx="9811402" cy="245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Segnaposto contenuto 1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0602B9F-CD6A-AB83-7F50-6CA2C5D8D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32" y="3627177"/>
            <a:ext cx="9647213" cy="2314013"/>
          </a:xfrm>
        </p:spPr>
      </p:pic>
    </p:spTree>
    <p:extLst>
      <p:ext uri="{BB962C8B-B14F-4D97-AF65-F5344CB8AC3E}">
        <p14:creationId xmlns:p14="http://schemas.microsoft.com/office/powerpoint/2010/main" val="391569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842B5-D36F-7959-B505-9FD14D155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CF749B6-F33F-83D0-3F4F-5314CBB12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865AAA-A6C6-AD47-4955-59B91F87B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11C99D7-D801-16D3-A5E8-0907F4B82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BB44D01-63BF-C5A4-4BDA-B3FB29773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6042D4-DA31-D8E9-5F43-175E4437A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8AC129A-8A8A-FBC5-2D3F-FE7649673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0887F7-1B6E-AABB-EA4E-E6B035604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4987F30-072B-A85A-9B3D-A7ABA5E32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42FD54B-14A2-C0F6-A76B-10CD6C459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781EDDD-0678-CF56-7ACE-588FF35F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B10FD74-6C6F-049F-FDAA-25FA1D99B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FAF8A6F-851D-71A7-A049-6A454DED9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96C9B38-8C67-10F2-281C-CEA57F95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B60EC9-323C-A75B-B26D-9CF97322B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F501393-00C0-A39D-98D7-56C6960C5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9C0A7D8-FC3F-CC14-B7F4-2742FEF7F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84E0EBE-CB2D-68C2-1A11-ADAE8BBD6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EE63D37-B232-8A32-1F82-7D967A55C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FC7047-8975-07C4-33DD-3D8C9887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50A65F2-97BE-2645-4DE3-00D8DA1BC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C424AE-4884-AEBC-9035-6ECE2BEB0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ACBB7D6-FF67-7A12-FA0D-D16204E30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F189324-6055-EBBD-EF8F-BBAC86EF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8417F26-169B-5862-470D-EBA449EB8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CDAE9D-6922-6871-F721-A7059D035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B698AEC-761A-E324-9664-ADA9841E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4255C98-67D1-9DB5-942A-CBDFE4B1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B19C77F-4919-5AC2-C968-7E52B926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85CD855-A92E-1831-BF85-ED0E74E12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FF3D2ED-503A-DC79-453C-F96B40559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721F8BD-882A-B11E-C630-86CC27C30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E1E89E8-8DCE-4189-6202-2048CFDE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C2A262C-56CA-6BEF-9B13-FD32E0E29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717BE85C-ADE3-EBF5-0E07-D2F9743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Segnaposto contenuto 3">
            <a:extLst>
              <a:ext uri="{FF2B5EF4-FFF2-40B4-BE49-F238E27FC236}">
                <a16:creationId xmlns:a16="http://schemas.microsoft.com/office/drawing/2014/main" id="{7E531E02-1556-8CF5-170A-BF2A874ED0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519787"/>
              </p:ext>
            </p:extLst>
          </p:nvPr>
        </p:nvGraphicFramePr>
        <p:xfrm>
          <a:off x="1297861" y="4175858"/>
          <a:ext cx="9692327" cy="2456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Segnaposto contenuto 1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585F7399-A1BD-34C3-358F-ED1C28BEF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4" y="425769"/>
            <a:ext cx="9902199" cy="3563938"/>
          </a:xfrm>
        </p:spPr>
      </p:pic>
    </p:spTree>
    <p:extLst>
      <p:ext uri="{BB962C8B-B14F-4D97-AF65-F5344CB8AC3E}">
        <p14:creationId xmlns:p14="http://schemas.microsoft.com/office/powerpoint/2010/main" val="320128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1DE16-7585-E113-4771-6FCF3B70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6EEB022-B78D-9417-7211-108465FC9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B4C6C4-988A-5C78-D7A1-5447858B3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5B06BF5-72B8-1DA8-8A31-BE910A7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A948EEA-D90E-52CB-E9B9-9023283E4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D2847A-8799-FD79-6123-482EA9ABE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2E7E97-352E-EDB9-A0B8-300751BB2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848F626-446F-0D51-E6C7-519B27030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AAC58F-05AB-B500-1810-02462DD0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461E936-0DC1-9EAF-4DD4-3EFCAD147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C164B40-B56C-29CB-1943-8E322B4A0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C56828F-9914-E3D9-8225-3551F5067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3C2A0AB-834A-F1A8-6A38-926053B9F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9F4838C-D7B7-CB5B-EE14-49AC4815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59D378-5CFE-C2A9-5D4E-1FEB9E5CE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7AF729A-BAE8-BB0A-DCA7-1E7DDF78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374CC08-4DA8-6CA3-1CBB-9E63C710C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DD411E2-EE14-12C7-BE8C-4C3C0F086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B5B4CAA-0B5D-731F-2CD3-30F50D647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2ADF7DB-396F-80DD-5A76-01669AA58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615F89-B14D-983A-3271-E5C469BF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3670D75-6B6D-B2EF-42CD-70993AF70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8D651F-FE41-4604-FFB1-E236B920E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A12CCD-ACD6-CD32-D167-33B677D22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2F34101-FC73-28A6-504A-B1069D412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F75B822-9533-28F4-F806-98C683E45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3B2CBEB-90C9-CB5B-BBC6-92F57B045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D8D44F4-4F44-0D42-B75A-2FAB4B74E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F19B97-E016-F745-819D-CA6534DD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4B5215-06AF-234F-26D0-09791A48B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25FD73E-4D0B-FA52-C5C0-D5DA21F5F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300AF92-8E2A-EC84-DCBE-F5EDE14AD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99AA3C8-1D29-B035-71DE-75D78843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356A20B-321F-F834-E3CF-E12171BE4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F72899E7-5FE3-60BD-E5D4-2799D1CE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417DAEB-C812-0AA8-711B-3C9FAC68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53" y="3486405"/>
            <a:ext cx="10325100" cy="2868082"/>
          </a:xfrm>
        </p:spPr>
      </p:pic>
      <p:sp>
        <p:nvSpPr>
          <p:cNvPr id="12" name="Callout: freccia a destra 11">
            <a:extLst>
              <a:ext uri="{FF2B5EF4-FFF2-40B4-BE49-F238E27FC236}">
                <a16:creationId xmlns:a16="http://schemas.microsoft.com/office/drawing/2014/main" id="{C5B3B692-F794-C3F9-DAF6-CB79D060034A}"/>
              </a:ext>
            </a:extLst>
          </p:cNvPr>
          <p:cNvSpPr/>
          <p:nvPr/>
        </p:nvSpPr>
        <p:spPr>
          <a:xfrm>
            <a:off x="437010" y="491291"/>
            <a:ext cx="4200210" cy="1494653"/>
          </a:xfrm>
          <a:prstGeom prst="rightArrowCallou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000000"/>
              </a:highlight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558260F-BFAC-1790-E459-DEF1A56F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3" y="634747"/>
            <a:ext cx="2246296" cy="1136911"/>
          </a:xfrm>
        </p:spPr>
        <p:txBody>
          <a:bodyPr>
            <a:normAutofit/>
          </a:bodyPr>
          <a:lstStyle/>
          <a:p>
            <a:r>
              <a:rPr lang="it-IT" sz="2800" b="1" dirty="0">
                <a:solidFill>
                  <a:schemeClr val="bg1"/>
                </a:solidFill>
              </a:rPr>
              <a:t>FLOOR MODULE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8C5B017-FC74-9786-6FC6-81DF76FD58ED}"/>
              </a:ext>
            </a:extLst>
          </p:cNvPr>
          <p:cNvSpPr/>
          <p:nvPr/>
        </p:nvSpPr>
        <p:spPr>
          <a:xfrm>
            <a:off x="4829747" y="183336"/>
            <a:ext cx="6915698" cy="3152147"/>
          </a:xfrm>
          <a:custGeom>
            <a:avLst/>
            <a:gdLst>
              <a:gd name="connsiteX0" fmla="*/ 0 w 6915698"/>
              <a:gd name="connsiteY0" fmla="*/ 0 h 3152147"/>
              <a:gd name="connsiteX1" fmla="*/ 6915698 w 6915698"/>
              <a:gd name="connsiteY1" fmla="*/ 0 h 3152147"/>
              <a:gd name="connsiteX2" fmla="*/ 6915698 w 6915698"/>
              <a:gd name="connsiteY2" fmla="*/ 3152147 h 3152147"/>
              <a:gd name="connsiteX3" fmla="*/ 0 w 6915698"/>
              <a:gd name="connsiteY3" fmla="*/ 3152147 h 3152147"/>
              <a:gd name="connsiteX4" fmla="*/ 0 w 6915698"/>
              <a:gd name="connsiteY4" fmla="*/ 0 h 315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15698" h="3152147" fill="none" extrusionOk="0">
                <a:moveTo>
                  <a:pt x="0" y="0"/>
                </a:moveTo>
                <a:cubicBezTo>
                  <a:pt x="3206771" y="98702"/>
                  <a:pt x="4524680" y="106074"/>
                  <a:pt x="6915698" y="0"/>
                </a:cubicBezTo>
                <a:cubicBezTo>
                  <a:pt x="7047734" y="326363"/>
                  <a:pt x="6883279" y="1783175"/>
                  <a:pt x="6915698" y="3152147"/>
                </a:cubicBezTo>
                <a:cubicBezTo>
                  <a:pt x="4856190" y="3058929"/>
                  <a:pt x="3125541" y="3248297"/>
                  <a:pt x="0" y="3152147"/>
                </a:cubicBezTo>
                <a:cubicBezTo>
                  <a:pt x="153453" y="2480274"/>
                  <a:pt x="-133258" y="994124"/>
                  <a:pt x="0" y="0"/>
                </a:cubicBezTo>
                <a:close/>
              </a:path>
              <a:path w="6915698" h="3152147" stroke="0" extrusionOk="0">
                <a:moveTo>
                  <a:pt x="0" y="0"/>
                </a:moveTo>
                <a:cubicBezTo>
                  <a:pt x="1387234" y="120358"/>
                  <a:pt x="3947203" y="65356"/>
                  <a:pt x="6915698" y="0"/>
                </a:cubicBezTo>
                <a:cubicBezTo>
                  <a:pt x="6789699" y="654771"/>
                  <a:pt x="7001570" y="1598529"/>
                  <a:pt x="6915698" y="3152147"/>
                </a:cubicBezTo>
                <a:cubicBezTo>
                  <a:pt x="4385881" y="3131518"/>
                  <a:pt x="2337637" y="3000951"/>
                  <a:pt x="0" y="3152147"/>
                </a:cubicBezTo>
                <a:cubicBezTo>
                  <a:pt x="-12148" y="1625389"/>
                  <a:pt x="129889" y="1338656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extLst>
              <a:ext uri="{C807C97D-BFC1-408E-A445-0C87EB9F89A2}">
                <ask:lineSketchStyleProps xmlns:ask="http://schemas.microsoft.com/office/drawing/2018/sketchyshapes" sd="1006112831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AB8BA89-5F2C-FE53-057B-F831D9221FC4}"/>
              </a:ext>
            </a:extLst>
          </p:cNvPr>
          <p:cNvSpPr txBox="1"/>
          <p:nvPr/>
        </p:nvSpPr>
        <p:spPr>
          <a:xfrm>
            <a:off x="4994292" y="362060"/>
            <a:ext cx="675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dirty="0">
                <a:solidFill>
                  <a:srgbClr val="000000"/>
                </a:solidFill>
                <a:latin typeface="Grandview"/>
              </a:rPr>
              <a:t>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responsible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for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managing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elevator's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current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its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movement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status.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Initially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set to start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at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1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stationary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updates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current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based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on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movement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: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increases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when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up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decreases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when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down,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remains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unchanged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if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stationary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has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reached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top or bottom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moving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status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dynamically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reflects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whether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in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motion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determined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by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active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signals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(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direction_up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direction_down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).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1635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A5DC06-659C-C185-1F34-B0EF161D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5ECEC30-C5DE-8C58-13DD-EB05622B2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A5ECAA7-AFA9-4F95-514A-61E69A15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04562CC-6F8A-1E57-3996-255A3888C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819FCF9-45C2-CF2A-FE6F-67D478C17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EFC1AF2-FD63-8316-5B32-3B22486E7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B3E1863-3BE4-1811-7633-2197BE1B4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DFEB55C-DCE8-F54A-884A-5DF9ECB02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732976-5D3F-9A22-940C-9F256FB63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73512E-6A57-85A2-8BBB-4C85BFD12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052E8E-F696-70C3-637C-7A1A266C4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B603007-36F8-2683-1647-5F7269475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0C7A277-D5F4-F2A9-1DBA-32A989B7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57C4B6C-F578-7F2C-9D1F-262963AF8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8B6DD1E-6C8E-7EAC-8F8C-90D3CD44B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AEE6BB1-2D69-616D-C636-580B3525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78383EB-1EDC-69DC-4859-2DFD9511A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5A78DD6-70FF-6754-2184-25EACBAA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99C7674-E511-6BD9-9890-C450BF772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08E5587-70F9-69D7-E524-47386EF3D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D3C936-5FEB-AFDF-CBEF-D338CBD57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3DC20DB-00F0-B7EA-AE4B-52C5311F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5F2EF9-0B20-84FA-EFA0-985DF2446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B3281D9-7FA7-4D53-BB74-BD268A75C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B1551B4-0259-E744-93E7-B021860FF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56C4463-F00A-CF7D-9A56-BAC88BE8D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3BE0B7-D7AC-829F-D390-021CA4270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085AFA2-C35A-83C3-BB4C-31335FA3C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177E26-3461-91B8-339C-1D2A22D58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0E10C5E-E027-732D-1E3B-3994A124D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44A4469-F8CF-6C8A-1547-6515A6384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B562AE7-13B3-73E1-DD4B-194B80904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0FDE0C9-A26A-2DE3-4AA9-F81D0D612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DCAB6D7-F342-8090-8CEC-D072C4B30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EEA6EB21-186C-01D8-034A-291DBAD5D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Segnaposto contenuto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4A5049D-BA98-B564-1D14-2F3F1E457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52" y="3877091"/>
            <a:ext cx="8707315" cy="1904725"/>
          </a:xfrm>
        </p:spPr>
      </p:pic>
      <p:sp>
        <p:nvSpPr>
          <p:cNvPr id="6" name="Callout: freccia a sinistra 5">
            <a:extLst>
              <a:ext uri="{FF2B5EF4-FFF2-40B4-BE49-F238E27FC236}">
                <a16:creationId xmlns:a16="http://schemas.microsoft.com/office/drawing/2014/main" id="{AC815C44-DE63-11DE-0DF0-4E1718748726}"/>
              </a:ext>
            </a:extLst>
          </p:cNvPr>
          <p:cNvSpPr/>
          <p:nvPr/>
        </p:nvSpPr>
        <p:spPr>
          <a:xfrm>
            <a:off x="8231342" y="422023"/>
            <a:ext cx="2820258" cy="2582445"/>
          </a:xfrm>
          <a:prstGeom prst="leftArrowCallou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029008E-24EA-AFF9-F73E-F21EB4EC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119" y="1246909"/>
            <a:ext cx="3499486" cy="821847"/>
          </a:xfrm>
        </p:spPr>
        <p:txBody>
          <a:bodyPr>
            <a:normAutofit/>
          </a:bodyPr>
          <a:lstStyle/>
          <a:p>
            <a:r>
              <a:rPr lang="it-IT" b="1" dirty="0"/>
              <a:t> </a:t>
            </a:r>
            <a:r>
              <a:rPr lang="it-IT" b="1" dirty="0">
                <a:solidFill>
                  <a:schemeClr val="bg1"/>
                </a:solidFill>
              </a:rPr>
              <a:t>MAIN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90945EF-BE80-3290-6BE4-C6E020721DDE}"/>
              </a:ext>
            </a:extLst>
          </p:cNvPr>
          <p:cNvSpPr/>
          <p:nvPr/>
        </p:nvSpPr>
        <p:spPr>
          <a:xfrm>
            <a:off x="821136" y="170170"/>
            <a:ext cx="6996121" cy="2897239"/>
          </a:xfrm>
          <a:custGeom>
            <a:avLst/>
            <a:gdLst>
              <a:gd name="connsiteX0" fmla="*/ 0 w 6996121"/>
              <a:gd name="connsiteY0" fmla="*/ 0 h 2897239"/>
              <a:gd name="connsiteX1" fmla="*/ 6996121 w 6996121"/>
              <a:gd name="connsiteY1" fmla="*/ 0 h 2897239"/>
              <a:gd name="connsiteX2" fmla="*/ 6996121 w 6996121"/>
              <a:gd name="connsiteY2" fmla="*/ 2897239 h 2897239"/>
              <a:gd name="connsiteX3" fmla="*/ 0 w 6996121"/>
              <a:gd name="connsiteY3" fmla="*/ 2897239 h 2897239"/>
              <a:gd name="connsiteX4" fmla="*/ 0 w 6996121"/>
              <a:gd name="connsiteY4" fmla="*/ 0 h 289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96121" h="2897239" fill="none" extrusionOk="0">
                <a:moveTo>
                  <a:pt x="0" y="0"/>
                </a:moveTo>
                <a:cubicBezTo>
                  <a:pt x="2657460" y="-92869"/>
                  <a:pt x="6050153" y="133874"/>
                  <a:pt x="6996121" y="0"/>
                </a:cubicBezTo>
                <a:cubicBezTo>
                  <a:pt x="6842850" y="909291"/>
                  <a:pt x="7082830" y="2145738"/>
                  <a:pt x="6996121" y="2897239"/>
                </a:cubicBezTo>
                <a:cubicBezTo>
                  <a:pt x="5645255" y="2808882"/>
                  <a:pt x="1756183" y="2852471"/>
                  <a:pt x="0" y="2897239"/>
                </a:cubicBezTo>
                <a:cubicBezTo>
                  <a:pt x="-51015" y="2473720"/>
                  <a:pt x="-86144" y="461325"/>
                  <a:pt x="0" y="0"/>
                </a:cubicBezTo>
                <a:close/>
              </a:path>
              <a:path w="6996121" h="2897239" stroke="0" extrusionOk="0">
                <a:moveTo>
                  <a:pt x="0" y="0"/>
                </a:moveTo>
                <a:cubicBezTo>
                  <a:pt x="815438" y="-56495"/>
                  <a:pt x="4475610" y="41778"/>
                  <a:pt x="6996121" y="0"/>
                </a:cubicBezTo>
                <a:cubicBezTo>
                  <a:pt x="6909963" y="1030704"/>
                  <a:pt x="6941893" y="1629621"/>
                  <a:pt x="6996121" y="2897239"/>
                </a:cubicBezTo>
                <a:cubicBezTo>
                  <a:pt x="5425601" y="2978679"/>
                  <a:pt x="2036881" y="2933207"/>
                  <a:pt x="0" y="2897239"/>
                </a:cubicBezTo>
                <a:cubicBezTo>
                  <a:pt x="-15663" y="2434747"/>
                  <a:pt x="105970" y="1233656"/>
                  <a:pt x="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78859117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altLang="it-IT" dirty="0">
              <a:solidFill>
                <a:srgbClr val="000000"/>
              </a:solidFill>
              <a:latin typeface="Grandview"/>
            </a:endParaRPr>
          </a:p>
          <a:p>
            <a:pPr algn="ctr"/>
            <a:endParaRPr lang="it-IT" altLang="it-IT" dirty="0">
              <a:solidFill>
                <a:srgbClr val="000000"/>
              </a:solidFill>
              <a:latin typeface="Grandview"/>
            </a:endParaRPr>
          </a:p>
          <a:p>
            <a:pPr algn="ctr"/>
            <a:endParaRPr lang="it-IT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80A75DF-1BE5-C297-8AA5-402CC260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41" y="263495"/>
            <a:ext cx="697690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000000"/>
                </a:solidFill>
                <a:latin typeface="Grandview"/>
              </a:rPr>
              <a:t>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main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integrates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all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components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of the elevator system.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It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combines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cabin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, and door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to simulate the complete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behavior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of the elevator.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handles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states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presses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for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each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tracks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current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movement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status.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cabin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determines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movement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direction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of the elevator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based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on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button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presses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floor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position. The door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module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controls the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door’s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open and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closed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dirty="0" err="1">
                <a:solidFill>
                  <a:srgbClr val="000000"/>
                </a:solidFill>
                <a:latin typeface="Grandview"/>
              </a:rPr>
              <a:t>states</a:t>
            </a:r>
            <a:r>
              <a:rPr lang="it-IT" altLang="it-IT" dirty="0">
                <a:solidFill>
                  <a:srgbClr val="000000"/>
                </a:solidFill>
                <a:latin typeface="Grandview"/>
              </a:rPr>
              <a:t>.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Together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,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these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interconnected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modules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define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the </a:t>
            </a:r>
            <a:r>
              <a:rPr lang="it-IT" altLang="it-IT" b="1" dirty="0" err="1">
                <a:solidFill>
                  <a:srgbClr val="000000"/>
                </a:solidFill>
                <a:latin typeface="Grandview"/>
              </a:rPr>
              <a:t>operation</a:t>
            </a:r>
            <a:r>
              <a:rPr lang="it-IT" altLang="it-IT" b="1" dirty="0">
                <a:solidFill>
                  <a:srgbClr val="000000"/>
                </a:solidFill>
                <a:latin typeface="Grandview"/>
              </a:rPr>
              <a:t> of the elevator system.</a:t>
            </a:r>
          </a:p>
        </p:txBody>
      </p:sp>
    </p:spTree>
    <p:extLst>
      <p:ext uri="{BB962C8B-B14F-4D97-AF65-F5344CB8AC3E}">
        <p14:creationId xmlns:p14="http://schemas.microsoft.com/office/powerpoint/2010/main" val="171915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77A8C-0D10-ED0A-6A6A-19340EA0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3936534-E613-6118-6625-2DF437A43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E4F590-0103-1DEA-0055-82D70478F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47ABE4-5924-2C73-2F48-685DC5540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176BF6F-5EF5-D657-C75D-BB32281C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6D2E97F-7FD8-EB1D-0872-11B08BCF8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103674E-AA93-945F-64BF-1DF3F514A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15200F-B3D0-1FE5-CC68-FF6F6F414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33CBD9-62D1-3FE2-8159-6B6DD8251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126C744-5AE4-EA6A-498F-7224043A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D90B86-3EDF-4B51-6C40-5940A1FF0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71DF161-735C-06E0-A085-C99FBFE3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1CF07B9-BFB5-3BEF-2FEC-235993D1C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3C88030-5B37-0795-7C01-FB85AB9A4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EFCFD8C-B5BD-64A3-BDAB-9D09671C0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145BEE8-83C2-FB61-60B1-C5F855CB6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4FA81B-DE25-7304-776C-071B0BF45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56E18B-4F84-9E37-FD1D-58319032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B219F4B-7C1A-7516-3FC5-7DA42792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2CC488-1AB1-A60E-6A68-ADAE0C1161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718D787-54C5-5892-EBA3-61508C797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B280F7-7E2F-315C-AD2F-5E1A4392C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9F19E1-BCF2-7AC0-D31D-31F9C453A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4B67390-0B59-4ACA-2A47-3D669487F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4C1584B-7C8F-1F10-F11D-F88C447A1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4D58EB9-EC42-BF32-B8B2-EBCC258F8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187476-57CE-D3C3-5C87-FA7D22E22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53307A-C713-A3D2-47A7-5DBD8518D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4CC1F18-64DE-5D5D-B2F1-08C1795C9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3389754-0641-59E7-B1B7-27432FE67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95D75D0-1DED-C047-A4AB-B61C3ACD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44F1085-D4F5-3443-C43A-A4654B129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507DC1A-AEF5-8CFA-ABBB-566CA4BCF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E21C799-8404-831B-9F1F-425D6AD3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7FAE8B3-51AE-43C8-9E1D-2AE8522B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44" y="398963"/>
            <a:ext cx="8904474" cy="1038826"/>
          </a:xfrm>
        </p:spPr>
        <p:txBody>
          <a:bodyPr>
            <a:normAutofit/>
          </a:bodyPr>
          <a:lstStyle/>
          <a:p>
            <a:r>
              <a:rPr lang="it-IT" b="1" dirty="0"/>
              <a:t>Check of CTL </a:t>
            </a:r>
            <a:r>
              <a:rPr lang="it-IT" b="1" dirty="0" err="1"/>
              <a:t>expressions</a:t>
            </a:r>
            <a:r>
              <a:rPr lang="it-IT" b="1" dirty="0"/>
              <a:t>:</a:t>
            </a:r>
          </a:p>
        </p:txBody>
      </p:sp>
      <p:sp>
        <p:nvSpPr>
          <p:cNvPr id="89" name="Right Triangle 88">
            <a:extLst>
              <a:ext uri="{FF2B5EF4-FFF2-40B4-BE49-F238E27FC236}">
                <a16:creationId xmlns:a16="http://schemas.microsoft.com/office/drawing/2014/main" id="{77A1D465-5E13-3CAB-E3B8-23D6A8B3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9D6586-6DB5-E4E1-67D0-AAD421795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1. </a:t>
            </a:r>
            <a:r>
              <a:rPr lang="it-IT" dirty="0" err="1"/>
              <a:t>check_ctlspec</a:t>
            </a:r>
            <a:r>
              <a:rPr lang="it-IT" dirty="0"/>
              <a:t> -p "AG(!</a:t>
            </a:r>
            <a:r>
              <a:rPr lang="it-IT" dirty="0" err="1"/>
              <a:t>d.door_closed</a:t>
            </a:r>
            <a:r>
              <a:rPr lang="it-IT" dirty="0"/>
              <a:t> -&gt; !(</a:t>
            </a:r>
            <a:r>
              <a:rPr lang="it-IT" dirty="0" err="1"/>
              <a:t>c.direction_up</a:t>
            </a:r>
            <a:r>
              <a:rPr lang="it-IT" dirty="0"/>
              <a:t> | </a:t>
            </a:r>
            <a:r>
              <a:rPr lang="it-IT" dirty="0" err="1"/>
              <a:t>c.direction_down</a:t>
            </a:r>
            <a:r>
              <a:rPr lang="it-IT" dirty="0"/>
              <a:t>))«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2. </a:t>
            </a:r>
            <a:r>
              <a:rPr lang="it-IT" dirty="0" err="1"/>
              <a:t>check_ctlspec</a:t>
            </a:r>
            <a:r>
              <a:rPr lang="it-IT" dirty="0"/>
              <a:t> -p "AG(!</a:t>
            </a:r>
            <a:r>
              <a:rPr lang="it-IT" dirty="0" err="1"/>
              <a:t>d.door_closed</a:t>
            </a:r>
            <a:r>
              <a:rPr lang="it-IT" dirty="0"/>
              <a:t> -&gt; EF </a:t>
            </a:r>
            <a:r>
              <a:rPr lang="it-IT" dirty="0" err="1"/>
              <a:t>d.door_closed</a:t>
            </a:r>
            <a:r>
              <a:rPr lang="it-IT" dirty="0"/>
              <a:t>)"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B8C55445-C25A-24FE-D09B-C7F35CEDF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25" b="60241"/>
          <a:stretch/>
        </p:blipFill>
        <p:spPr>
          <a:xfrm>
            <a:off x="2165531" y="5067303"/>
            <a:ext cx="7824298" cy="530114"/>
          </a:xfrm>
          <a:prstGeom prst="rect">
            <a:avLst/>
          </a:prstGeom>
        </p:spPr>
      </p:pic>
      <p:pic>
        <p:nvPicPr>
          <p:cNvPr id="8" name="Immagine 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10C36FC-25E7-BE3E-CD76-07367715D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364"/>
          <a:stretch/>
        </p:blipFill>
        <p:spPr>
          <a:xfrm>
            <a:off x="2153100" y="3039656"/>
            <a:ext cx="7754432" cy="5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1E88E7C43D0F84BA9455158E7C4ECC1" ma:contentTypeVersion="12" ma:contentTypeDescription="Creare un nuovo documento." ma:contentTypeScope="" ma:versionID="48065f0bcc506b09416205b9fa2eb729">
  <xsd:schema xmlns:xsd="http://www.w3.org/2001/XMLSchema" xmlns:xs="http://www.w3.org/2001/XMLSchema" xmlns:p="http://schemas.microsoft.com/office/2006/metadata/properties" xmlns:ns2="0b4a4618-71d1-41fc-b0ea-1f051ae64862" xmlns:ns3="1d1aad8c-881e-4e5d-aff1-9aba7dbcd899" targetNamespace="http://schemas.microsoft.com/office/2006/metadata/properties" ma:root="true" ma:fieldsID="fd5728af62096996b0dedbeeaec8deff" ns2:_="" ns3:_="">
    <xsd:import namespace="0b4a4618-71d1-41fc-b0ea-1f051ae64862"/>
    <xsd:import namespace="1d1aad8c-881e-4e5d-aff1-9aba7dbcd89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4a4618-71d1-41fc-b0ea-1f051ae6486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 immagine" ma:readOnly="false" ma:fieldId="{5cf76f15-5ced-4ddc-b409-7134ff3c332f}" ma:taxonomyMulti="true" ma:sspId="4ed3564a-629b-4c47-97c4-11f533af96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1aad8c-881e-4e5d-aff1-9aba7dbcd899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54def2-d601-4fc5-9651-9c33f596e625}" ma:internalName="TaxCatchAll" ma:showField="CatchAllData" ma:web="1d1aad8c-881e-4e5d-aff1-9aba7dbcd8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1aad8c-881e-4e5d-aff1-9aba7dbcd899" xsi:nil="true"/>
    <lcf76f155ced4ddcb4097134ff3c332f xmlns="0b4a4618-71d1-41fc-b0ea-1f051ae6486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D156E37-D77B-45C1-80B9-E79D4753A635}"/>
</file>

<file path=customXml/itemProps2.xml><?xml version="1.0" encoding="utf-8"?>
<ds:datastoreItem xmlns:ds="http://schemas.openxmlformats.org/officeDocument/2006/customXml" ds:itemID="{238E04EC-3885-49F2-8E88-FD377EF4A639}"/>
</file>

<file path=customXml/itemProps3.xml><?xml version="1.0" encoding="utf-8"?>
<ds:datastoreItem xmlns:ds="http://schemas.openxmlformats.org/officeDocument/2006/customXml" ds:itemID="{BD24CF53-8ED2-4559-ADD9-E2382FB2AD4D}"/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1330</Words>
  <Application>Microsoft Office PowerPoint</Application>
  <PresentationFormat>Widescreen</PresentationFormat>
  <Paragraphs>114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Grandview</vt:lpstr>
      <vt:lpstr>PalatinoLTStd-Roman</vt:lpstr>
      <vt:lpstr>Wingdings</vt:lpstr>
      <vt:lpstr>Tema di Office</vt:lpstr>
      <vt:lpstr>CosineVTI</vt:lpstr>
      <vt:lpstr>EXERCISE 4 – NuSmv</vt:lpstr>
      <vt:lpstr>Specifications of system properties reported in the slides</vt:lpstr>
      <vt:lpstr>Presentazione standard di PowerPoint</vt:lpstr>
      <vt:lpstr>NuSMV code  with modules:</vt:lpstr>
      <vt:lpstr>Presentazione standard di PowerPoint</vt:lpstr>
      <vt:lpstr>Presentazione standard di PowerPoint</vt:lpstr>
      <vt:lpstr>FLOOR MODULE</vt:lpstr>
      <vt:lpstr> MAIN</vt:lpstr>
      <vt:lpstr>Check of CTL expressions: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MOTCA SCHNABEL ALBERTA</dc:creator>
  <cp:lastModifiedBy>PICCA FEDERICA</cp:lastModifiedBy>
  <cp:revision>10</cp:revision>
  <dcterms:created xsi:type="dcterms:W3CDTF">2024-11-22T11:31:21Z</dcterms:created>
  <dcterms:modified xsi:type="dcterms:W3CDTF">2024-11-29T14:26:54Z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0x01010091E88E7C43D0F84BA9455158E7C4ECC1</vt:lpwstr>
  </property>
</Properties>
</file>