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60" r:id="rId4"/>
    <p:sldId id="267" r:id="rId5"/>
    <p:sldId id="268" r:id="rId6"/>
    <p:sldId id="270" r:id="rId7"/>
    <p:sldId id="269" r:id="rId8"/>
    <p:sldId id="271" r:id="rId9"/>
    <p:sldId id="272" r:id="rId10"/>
    <p:sldId id="266" r:id="rId11"/>
    <p:sldId id="277" r:id="rId12"/>
    <p:sldId id="273" r:id="rId13"/>
    <p:sldId id="274" r:id="rId14"/>
    <p:sldId id="276" r:id="rId15"/>
    <p:sldId id="275"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B52A7-8AD8-40C8-BB4E-72AB6806979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06E6F5A-6470-4E9E-BD29-3CA1AA6DC7F9}">
      <dgm:prSet/>
      <dgm:spPr/>
      <dgm:t>
        <a:bodyPr/>
        <a:lstStyle/>
        <a:p>
          <a:r>
            <a:rPr lang="it-IT" dirty="0"/>
            <a:t>FLAT-T5 LARGE </a:t>
          </a:r>
          <a:endParaRPr lang="en-US" dirty="0"/>
        </a:p>
      </dgm:t>
    </dgm:pt>
    <dgm:pt modelId="{EE0115CA-C2BD-4A01-A531-C7587CECD218}" type="parTrans" cxnId="{3DF50824-1F10-4EF3-8F12-823A2D3AB8AB}">
      <dgm:prSet/>
      <dgm:spPr/>
      <dgm:t>
        <a:bodyPr/>
        <a:lstStyle/>
        <a:p>
          <a:endParaRPr lang="en-US"/>
        </a:p>
      </dgm:t>
    </dgm:pt>
    <dgm:pt modelId="{3A21BEAF-5D5F-4C88-9CFE-B77070CF8BAF}" type="sibTrans" cxnId="{3DF50824-1F10-4EF3-8F12-823A2D3AB8AB}">
      <dgm:prSet/>
      <dgm:spPr/>
      <dgm:t>
        <a:bodyPr/>
        <a:lstStyle/>
        <a:p>
          <a:endParaRPr lang="en-US"/>
        </a:p>
      </dgm:t>
    </dgm:pt>
    <dgm:pt modelId="{43724444-3626-4EAE-B6E3-8D51BC4E19F1}">
      <dgm:prSet/>
      <dgm:spPr/>
      <dgm:t>
        <a:bodyPr/>
        <a:lstStyle/>
        <a:p>
          <a:r>
            <a:rPr lang="it-IT" dirty="0"/>
            <a:t>BLOOM</a:t>
          </a:r>
          <a:endParaRPr lang="en-US" dirty="0"/>
        </a:p>
      </dgm:t>
    </dgm:pt>
    <dgm:pt modelId="{34F525E0-5BC8-4175-BAED-2F5C6D006B45}" type="parTrans" cxnId="{AE0DB178-3850-413A-8720-AF53A257D0B5}">
      <dgm:prSet/>
      <dgm:spPr/>
      <dgm:t>
        <a:bodyPr/>
        <a:lstStyle/>
        <a:p>
          <a:endParaRPr lang="en-US"/>
        </a:p>
      </dgm:t>
    </dgm:pt>
    <dgm:pt modelId="{4A88BF92-8A36-405F-8C39-53D2351FBA79}" type="sibTrans" cxnId="{AE0DB178-3850-413A-8720-AF53A257D0B5}">
      <dgm:prSet/>
      <dgm:spPr/>
      <dgm:t>
        <a:bodyPr/>
        <a:lstStyle/>
        <a:p>
          <a:endParaRPr lang="en-US"/>
        </a:p>
      </dgm:t>
    </dgm:pt>
    <dgm:pt modelId="{EA2ECBA6-853C-4877-B651-79E21E3A4D46}">
      <dgm:prSet/>
      <dgm:spPr/>
      <dgm:t>
        <a:bodyPr/>
        <a:lstStyle/>
        <a:p>
          <a:r>
            <a:rPr lang="it-IT" dirty="0"/>
            <a:t>CHAT GPT</a:t>
          </a:r>
          <a:endParaRPr lang="en-US" dirty="0"/>
        </a:p>
      </dgm:t>
    </dgm:pt>
    <dgm:pt modelId="{3396F5C1-07CD-49FA-9073-2BA759FD6D38}" type="parTrans" cxnId="{884D9FEC-4956-4F71-9743-42008B452BDC}">
      <dgm:prSet/>
      <dgm:spPr/>
      <dgm:t>
        <a:bodyPr/>
        <a:lstStyle/>
        <a:p>
          <a:endParaRPr lang="en-US"/>
        </a:p>
      </dgm:t>
    </dgm:pt>
    <dgm:pt modelId="{D1A7B9D0-8C01-4AE7-9BD5-7DCA6293C111}" type="sibTrans" cxnId="{884D9FEC-4956-4F71-9743-42008B452BDC}">
      <dgm:prSet/>
      <dgm:spPr/>
      <dgm:t>
        <a:bodyPr/>
        <a:lstStyle/>
        <a:p>
          <a:endParaRPr lang="en-US"/>
        </a:p>
      </dgm:t>
    </dgm:pt>
    <dgm:pt modelId="{71CE9380-6A05-4642-9F00-3AD0CB978D86}" type="pres">
      <dgm:prSet presAssocID="{E18B52A7-8AD8-40C8-BB4E-72AB68069792}" presName="linear" presStyleCnt="0">
        <dgm:presLayoutVars>
          <dgm:animLvl val="lvl"/>
          <dgm:resizeHandles val="exact"/>
        </dgm:presLayoutVars>
      </dgm:prSet>
      <dgm:spPr/>
    </dgm:pt>
    <dgm:pt modelId="{03D0037B-1A36-4A78-9ED2-2CDA60B901FB}" type="pres">
      <dgm:prSet presAssocID="{606E6F5A-6470-4E9E-BD29-3CA1AA6DC7F9}" presName="parentText" presStyleLbl="node1" presStyleIdx="0" presStyleCnt="3">
        <dgm:presLayoutVars>
          <dgm:chMax val="0"/>
          <dgm:bulletEnabled val="1"/>
        </dgm:presLayoutVars>
      </dgm:prSet>
      <dgm:spPr/>
    </dgm:pt>
    <dgm:pt modelId="{210E473D-7621-4731-AACD-1B841730B6A3}" type="pres">
      <dgm:prSet presAssocID="{3A21BEAF-5D5F-4C88-9CFE-B77070CF8BAF}" presName="spacer" presStyleCnt="0"/>
      <dgm:spPr/>
    </dgm:pt>
    <dgm:pt modelId="{3A69D485-2005-4F1A-ACDB-ECC52287DD32}" type="pres">
      <dgm:prSet presAssocID="{43724444-3626-4EAE-B6E3-8D51BC4E19F1}" presName="parentText" presStyleLbl="node1" presStyleIdx="1" presStyleCnt="3">
        <dgm:presLayoutVars>
          <dgm:chMax val="0"/>
          <dgm:bulletEnabled val="1"/>
        </dgm:presLayoutVars>
      </dgm:prSet>
      <dgm:spPr/>
    </dgm:pt>
    <dgm:pt modelId="{F1BFECF2-D9FF-4306-9B9E-E7FE73D3EDD2}" type="pres">
      <dgm:prSet presAssocID="{4A88BF92-8A36-405F-8C39-53D2351FBA79}" presName="spacer" presStyleCnt="0"/>
      <dgm:spPr/>
    </dgm:pt>
    <dgm:pt modelId="{7034365A-BFC2-453B-BCAB-FCD95345DC83}" type="pres">
      <dgm:prSet presAssocID="{EA2ECBA6-853C-4877-B651-79E21E3A4D46}" presName="parentText" presStyleLbl="node1" presStyleIdx="2" presStyleCnt="3">
        <dgm:presLayoutVars>
          <dgm:chMax val="0"/>
          <dgm:bulletEnabled val="1"/>
        </dgm:presLayoutVars>
      </dgm:prSet>
      <dgm:spPr/>
    </dgm:pt>
  </dgm:ptLst>
  <dgm:cxnLst>
    <dgm:cxn modelId="{4135EE1F-CB3F-4CC7-ACF2-6C1B20576D57}" type="presOf" srcId="{606E6F5A-6470-4E9E-BD29-3CA1AA6DC7F9}" destId="{03D0037B-1A36-4A78-9ED2-2CDA60B901FB}" srcOrd="0" destOrd="0" presId="urn:microsoft.com/office/officeart/2005/8/layout/vList2"/>
    <dgm:cxn modelId="{3DF50824-1F10-4EF3-8F12-823A2D3AB8AB}" srcId="{E18B52A7-8AD8-40C8-BB4E-72AB68069792}" destId="{606E6F5A-6470-4E9E-BD29-3CA1AA6DC7F9}" srcOrd="0" destOrd="0" parTransId="{EE0115CA-C2BD-4A01-A531-C7587CECD218}" sibTransId="{3A21BEAF-5D5F-4C88-9CFE-B77070CF8BAF}"/>
    <dgm:cxn modelId="{AE0DB178-3850-413A-8720-AF53A257D0B5}" srcId="{E18B52A7-8AD8-40C8-BB4E-72AB68069792}" destId="{43724444-3626-4EAE-B6E3-8D51BC4E19F1}" srcOrd="1" destOrd="0" parTransId="{34F525E0-5BC8-4175-BAED-2F5C6D006B45}" sibTransId="{4A88BF92-8A36-405F-8C39-53D2351FBA79}"/>
    <dgm:cxn modelId="{A5432D94-FB8D-49FD-9589-D6C22C0221B0}" type="presOf" srcId="{E18B52A7-8AD8-40C8-BB4E-72AB68069792}" destId="{71CE9380-6A05-4642-9F00-3AD0CB978D86}" srcOrd="0" destOrd="0" presId="urn:microsoft.com/office/officeart/2005/8/layout/vList2"/>
    <dgm:cxn modelId="{B5DBE1A1-32D2-4E23-8D03-291AD2256C88}" type="presOf" srcId="{43724444-3626-4EAE-B6E3-8D51BC4E19F1}" destId="{3A69D485-2005-4F1A-ACDB-ECC52287DD32}" srcOrd="0" destOrd="0" presId="urn:microsoft.com/office/officeart/2005/8/layout/vList2"/>
    <dgm:cxn modelId="{52B773C7-9515-4B01-82C0-6E9EC2FDB0CF}" type="presOf" srcId="{EA2ECBA6-853C-4877-B651-79E21E3A4D46}" destId="{7034365A-BFC2-453B-BCAB-FCD95345DC83}" srcOrd="0" destOrd="0" presId="urn:microsoft.com/office/officeart/2005/8/layout/vList2"/>
    <dgm:cxn modelId="{884D9FEC-4956-4F71-9743-42008B452BDC}" srcId="{E18B52A7-8AD8-40C8-BB4E-72AB68069792}" destId="{EA2ECBA6-853C-4877-B651-79E21E3A4D46}" srcOrd="2" destOrd="0" parTransId="{3396F5C1-07CD-49FA-9073-2BA759FD6D38}" sibTransId="{D1A7B9D0-8C01-4AE7-9BD5-7DCA6293C111}"/>
    <dgm:cxn modelId="{B42A3A12-D615-4092-BFDE-CC7F5BCE03E2}" type="presParOf" srcId="{71CE9380-6A05-4642-9F00-3AD0CB978D86}" destId="{03D0037B-1A36-4A78-9ED2-2CDA60B901FB}" srcOrd="0" destOrd="0" presId="urn:microsoft.com/office/officeart/2005/8/layout/vList2"/>
    <dgm:cxn modelId="{B6D976E7-6C6F-4C8B-8321-1E26C66E0F23}" type="presParOf" srcId="{71CE9380-6A05-4642-9F00-3AD0CB978D86}" destId="{210E473D-7621-4731-AACD-1B841730B6A3}" srcOrd="1" destOrd="0" presId="urn:microsoft.com/office/officeart/2005/8/layout/vList2"/>
    <dgm:cxn modelId="{33B35C33-81DF-47A4-AFFD-A34EA7C46F91}" type="presParOf" srcId="{71CE9380-6A05-4642-9F00-3AD0CB978D86}" destId="{3A69D485-2005-4F1A-ACDB-ECC52287DD32}" srcOrd="2" destOrd="0" presId="urn:microsoft.com/office/officeart/2005/8/layout/vList2"/>
    <dgm:cxn modelId="{BB770970-32AE-4F1F-B325-F51EB760531F}" type="presParOf" srcId="{71CE9380-6A05-4642-9F00-3AD0CB978D86}" destId="{F1BFECF2-D9FF-4306-9B9E-E7FE73D3EDD2}" srcOrd="3" destOrd="0" presId="urn:microsoft.com/office/officeart/2005/8/layout/vList2"/>
    <dgm:cxn modelId="{CF7AFE54-BCAB-4731-8A0B-B591DC506B55}" type="presParOf" srcId="{71CE9380-6A05-4642-9F00-3AD0CB978D86}" destId="{7034365A-BFC2-453B-BCAB-FCD95345DC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8B52A7-8AD8-40C8-BB4E-72AB68069792}" type="doc">
      <dgm:prSet loTypeId="urn:microsoft.com/office/officeart/2005/8/layout/hList6" loCatId="list" qsTypeId="urn:microsoft.com/office/officeart/2005/8/quickstyle/simple3" qsCatId="simple" csTypeId="urn:microsoft.com/office/officeart/2005/8/colors/colorful2" csCatId="colorful" phldr="1"/>
      <dgm:spPr/>
      <dgm:t>
        <a:bodyPr/>
        <a:lstStyle/>
        <a:p>
          <a:endParaRPr lang="en-US"/>
        </a:p>
      </dgm:t>
    </dgm:pt>
    <dgm:pt modelId="{606E6F5A-6470-4E9E-BD29-3CA1AA6DC7F9}">
      <dgm:prSet custT="1"/>
      <dgm:spPr/>
      <dgm:t>
        <a:bodyPr/>
        <a:lstStyle/>
        <a:p>
          <a:pPr algn="l"/>
          <a:r>
            <a:rPr lang="it-IT" sz="1400" b="1" dirty="0" err="1"/>
            <a:t>log_description</a:t>
          </a:r>
          <a:r>
            <a:rPr lang="it-IT" sz="1400" b="1" dirty="0"/>
            <a:t> </a:t>
          </a:r>
          <a:r>
            <a:rPr lang="it-IT" sz="1400" dirty="0"/>
            <a:t>= </a:t>
          </a:r>
          <a:br>
            <a:rPr lang="it-IT" sz="1400" dirty="0"/>
          </a:br>
          <a:r>
            <a:rPr lang="en-US" sz="1400" dirty="0"/>
            <a:t>I have sensor logs that describe a person's movements and actions. The logs include timestamps, states, and transitions:</a:t>
          </a:r>
          <a:br>
            <a:rPr lang="en-US" sz="1400" dirty="0"/>
          </a:br>
          <a:r>
            <a:rPr lang="it-IT" sz="1400" dirty="0"/>
            <a:t>Logs:</a:t>
          </a:r>
          <a:br>
            <a:rPr lang="it-IT" sz="1400" dirty="0"/>
          </a:br>
          <a:r>
            <a:rPr lang="en-US" sz="1400" dirty="0"/>
            <a:t>&lt;string key="</a:t>
          </a:r>
          <a:r>
            <a:rPr lang="en-US" sz="1400" dirty="0" err="1"/>
            <a:t>concept:name</a:t>
          </a:r>
          <a:r>
            <a:rPr lang="en-US" sz="1400" dirty="0"/>
            <a:t>" value="Bathtub"/&gt;</a:t>
          </a:r>
          <a:br>
            <a:rPr lang="en-US" sz="1400" dirty="0"/>
          </a:br>
          <a:r>
            <a:rPr lang="it-IT" sz="1400" dirty="0"/>
            <a:t>&lt;event&gt;</a:t>
          </a:r>
          <a:br>
            <a:rPr lang="it-IT" sz="1400" dirty="0"/>
          </a:br>
          <a:r>
            <a:rPr lang="en-US" sz="1400" dirty="0"/>
            <a:t>&lt;string key="</a:t>
          </a:r>
          <a:r>
            <a:rPr lang="en-US" sz="1400" dirty="0" err="1"/>
            <a:t>concept:instance</a:t>
          </a:r>
          <a:r>
            <a:rPr lang="en-US" sz="1400" dirty="0"/>
            <a:t>" value="229"/&gt;</a:t>
          </a:r>
          <a:br>
            <a:rPr lang="en-US" sz="1400" dirty="0"/>
          </a:br>
          <a:r>
            <a:rPr lang="en-US" sz="1400" dirty="0"/>
            <a:t>&lt;string key="</a:t>
          </a:r>
          <a:r>
            <a:rPr lang="en-US" sz="1400" dirty="0" err="1"/>
            <a:t>concept:name</a:t>
          </a:r>
          <a:r>
            <a:rPr lang="en-US" sz="1400" dirty="0"/>
            <a:t>" value="</a:t>
          </a:r>
          <a:r>
            <a:rPr lang="en-US" sz="1400" dirty="0" err="1"/>
            <a:t>BrushTeeth</a:t>
          </a:r>
          <a:r>
            <a:rPr lang="en-US" sz="1400" dirty="0"/>
            <a:t>"/&gt;</a:t>
          </a:r>
          <a:br>
            <a:rPr lang="en-US" sz="1400" dirty="0"/>
          </a:br>
          <a:r>
            <a:rPr lang="en-US" sz="1400" dirty="0"/>
            <a:t>&lt;string key="</a:t>
          </a:r>
          <a:r>
            <a:rPr lang="en-US" sz="1400" dirty="0" err="1"/>
            <a:t>lifecycle:transition</a:t>
          </a:r>
          <a:r>
            <a:rPr lang="en-US" sz="1400" dirty="0"/>
            <a:t>" value="complete"/&gt;</a:t>
          </a:r>
          <a:br>
            <a:rPr lang="en-US" sz="1400" dirty="0"/>
          </a:br>
          <a:r>
            <a:rPr lang="en-US" sz="1400" dirty="0"/>
            <a:t>&lt;date key="</a:t>
          </a:r>
          <a:r>
            <a:rPr lang="en-US" sz="1400" dirty="0" err="1"/>
            <a:t>time:timestamp</a:t>
          </a:r>
          <a:r>
            <a:rPr lang="en-US" sz="1400" dirty="0"/>
            <a:t>" value="2008-11-20T01:34:00.000+01:00"/&gt;</a:t>
          </a:r>
          <a:br>
            <a:rPr lang="en-US" sz="1400" dirty="0"/>
          </a:br>
          <a:r>
            <a:rPr lang="it-IT" sz="1400" dirty="0"/>
            <a:t>&lt;/event&gt;</a:t>
          </a:r>
          <a:endParaRPr lang="en-US" sz="1400" dirty="0"/>
        </a:p>
      </dgm:t>
    </dgm:pt>
    <dgm:pt modelId="{EE0115CA-C2BD-4A01-A531-C7587CECD218}" type="parTrans" cxnId="{3DF50824-1F10-4EF3-8F12-823A2D3AB8AB}">
      <dgm:prSet/>
      <dgm:spPr/>
      <dgm:t>
        <a:bodyPr/>
        <a:lstStyle/>
        <a:p>
          <a:endParaRPr lang="en-US"/>
        </a:p>
      </dgm:t>
    </dgm:pt>
    <dgm:pt modelId="{3A21BEAF-5D5F-4C88-9CFE-B77070CF8BAF}" type="sibTrans" cxnId="{3DF50824-1F10-4EF3-8F12-823A2D3AB8AB}">
      <dgm:prSet/>
      <dgm:spPr/>
      <dgm:t>
        <a:bodyPr/>
        <a:lstStyle/>
        <a:p>
          <a:endParaRPr lang="en-US"/>
        </a:p>
      </dgm:t>
    </dgm:pt>
    <dgm:pt modelId="{43724444-3626-4EAE-B6E3-8D51BC4E19F1}">
      <dgm:prSet custT="1"/>
      <dgm:spPr/>
      <dgm:t>
        <a:bodyPr/>
        <a:lstStyle/>
        <a:p>
          <a:pPr algn="l"/>
          <a:r>
            <a:rPr lang="it-IT" sz="1400" b="1" dirty="0" err="1"/>
            <a:t>petri_net_description</a:t>
          </a:r>
          <a:r>
            <a:rPr lang="it-IT" sz="1400" b="1" dirty="0"/>
            <a:t> </a:t>
          </a:r>
          <a:r>
            <a:rPr lang="it-IT" sz="1400" dirty="0"/>
            <a:t>= </a:t>
          </a:r>
          <a:br>
            <a:rPr lang="it-IT" sz="1400" dirty="0"/>
          </a:br>
          <a:r>
            <a:rPr lang="en-US" sz="1400" dirty="0"/>
            <a:t>The Petri net represents the following transitions and states:</a:t>
          </a:r>
          <a:br>
            <a:rPr lang="en-US" sz="1400" dirty="0"/>
          </a:br>
          <a:r>
            <a:rPr lang="it-IT" sz="1400" dirty="0"/>
            <a:t>- States: start, end</a:t>
          </a:r>
          <a:br>
            <a:rPr lang="it-IT" sz="1400" dirty="0"/>
          </a:br>
          <a:r>
            <a:rPr lang="it-IT" sz="1400" dirty="0"/>
            <a:t>- </a:t>
          </a:r>
          <a:r>
            <a:rPr lang="it-IT" sz="1400" dirty="0" err="1"/>
            <a:t>Transitions</a:t>
          </a:r>
          <a:r>
            <a:rPr lang="it-IT" sz="1400" dirty="0"/>
            <a:t>: </a:t>
          </a:r>
          <a:br>
            <a:rPr lang="it-IT" sz="1400" dirty="0"/>
          </a:br>
          <a:r>
            <a:rPr lang="it-IT" sz="1400" dirty="0"/>
            <a:t>- Start -&gt; </a:t>
          </a:r>
          <a:r>
            <a:rPr lang="it-IT" sz="1400" dirty="0" err="1"/>
            <a:t>BrushTeeth</a:t>
          </a:r>
          <a:r>
            <a:rPr lang="it-IT" sz="1400" dirty="0"/>
            <a:t> -&gt;end</a:t>
          </a:r>
          <a:br>
            <a:rPr lang="it-IT" sz="1400" dirty="0"/>
          </a:br>
          <a:r>
            <a:rPr lang="it-IT" sz="1400" dirty="0"/>
            <a:t>- start -&gt; </a:t>
          </a:r>
          <a:r>
            <a:rPr lang="it-IT" sz="1400" dirty="0" err="1"/>
            <a:t>GetDressed</a:t>
          </a:r>
          <a:r>
            <a:rPr lang="it-IT" sz="1400" dirty="0"/>
            <a:t> -&gt; end</a:t>
          </a:r>
          <a:br>
            <a:rPr lang="it-IT" sz="1400" dirty="0"/>
          </a:br>
          <a:r>
            <a:rPr lang="it-IT" sz="1400" dirty="0"/>
            <a:t>- start -&gt; Relax -&gt; end</a:t>
          </a:r>
          <a:br>
            <a:rPr lang="it-IT" sz="1400" dirty="0"/>
          </a:br>
          <a:r>
            <a:rPr lang="it-IT" sz="1400" dirty="0"/>
            <a:t>- start -&gt; </a:t>
          </a:r>
          <a:r>
            <a:rPr lang="it-IT" sz="1400" dirty="0" err="1"/>
            <a:t>PrepareDinner</a:t>
          </a:r>
          <a:r>
            <a:rPr lang="it-IT" sz="1400" dirty="0"/>
            <a:t> -&gt; end</a:t>
          </a:r>
          <a:endParaRPr lang="en-US" sz="1400" dirty="0"/>
        </a:p>
      </dgm:t>
    </dgm:pt>
    <dgm:pt modelId="{34F525E0-5BC8-4175-BAED-2F5C6D006B45}" type="parTrans" cxnId="{AE0DB178-3850-413A-8720-AF53A257D0B5}">
      <dgm:prSet/>
      <dgm:spPr/>
      <dgm:t>
        <a:bodyPr/>
        <a:lstStyle/>
        <a:p>
          <a:endParaRPr lang="en-US"/>
        </a:p>
      </dgm:t>
    </dgm:pt>
    <dgm:pt modelId="{4A88BF92-8A36-405F-8C39-53D2351FBA79}" type="sibTrans" cxnId="{AE0DB178-3850-413A-8720-AF53A257D0B5}">
      <dgm:prSet/>
      <dgm:spPr/>
      <dgm:t>
        <a:bodyPr/>
        <a:lstStyle/>
        <a:p>
          <a:endParaRPr lang="en-US"/>
        </a:p>
      </dgm:t>
    </dgm:pt>
    <dgm:pt modelId="{EA2ECBA6-853C-4877-B651-79E21E3A4D46}">
      <dgm:prSet custT="1"/>
      <dgm:spPr/>
      <dgm:t>
        <a:bodyPr/>
        <a:lstStyle/>
        <a:p>
          <a:pPr algn="l"/>
          <a:r>
            <a:rPr lang="it-IT" sz="1600" b="1" dirty="0" err="1"/>
            <a:t>Metrics</a:t>
          </a:r>
          <a:r>
            <a:rPr lang="it-IT" sz="1600" dirty="0"/>
            <a:t>:</a:t>
          </a:r>
          <a:br>
            <a:rPr lang="it-IT" sz="1600" dirty="0"/>
          </a:br>
          <a:r>
            <a:rPr lang="it-IT" sz="1600" dirty="0"/>
            <a:t>- Fitness: 0.071</a:t>
          </a:r>
          <a:br>
            <a:rPr lang="it-IT" sz="1600" dirty="0"/>
          </a:br>
          <a:r>
            <a:rPr lang="it-IT" sz="1600" dirty="0"/>
            <a:t>- Precision: 1</a:t>
          </a:r>
          <a:br>
            <a:rPr lang="it-IT" sz="1600" dirty="0"/>
          </a:br>
          <a:r>
            <a:rPr lang="it-IT" sz="1600" dirty="0"/>
            <a:t>- </a:t>
          </a:r>
          <a:r>
            <a:rPr lang="it-IT" sz="1600" dirty="0" err="1"/>
            <a:t>Generalization</a:t>
          </a:r>
          <a:r>
            <a:rPr lang="it-IT" sz="1600" dirty="0"/>
            <a:t>: 0.926</a:t>
          </a:r>
          <a:br>
            <a:rPr lang="it-IT" sz="1600" dirty="0"/>
          </a:br>
          <a:r>
            <a:rPr lang="it-IT" sz="1600" dirty="0"/>
            <a:t>- Simplicity: 0.61</a:t>
          </a:r>
          <a:br>
            <a:rPr lang="it-IT" sz="1200" dirty="0"/>
          </a:br>
          <a:endParaRPr lang="en-US" sz="1200" dirty="0"/>
        </a:p>
      </dgm:t>
    </dgm:pt>
    <dgm:pt modelId="{3396F5C1-07CD-49FA-9073-2BA759FD6D38}" type="parTrans" cxnId="{884D9FEC-4956-4F71-9743-42008B452BDC}">
      <dgm:prSet/>
      <dgm:spPr/>
      <dgm:t>
        <a:bodyPr/>
        <a:lstStyle/>
        <a:p>
          <a:endParaRPr lang="en-US"/>
        </a:p>
      </dgm:t>
    </dgm:pt>
    <dgm:pt modelId="{D1A7B9D0-8C01-4AE7-9BD5-7DCA6293C111}" type="sibTrans" cxnId="{884D9FEC-4956-4F71-9743-42008B452BDC}">
      <dgm:prSet/>
      <dgm:spPr/>
      <dgm:t>
        <a:bodyPr/>
        <a:lstStyle/>
        <a:p>
          <a:endParaRPr lang="en-US"/>
        </a:p>
      </dgm:t>
    </dgm:pt>
    <dgm:pt modelId="{F42CB52B-6970-4B8D-8B66-592750A96A78}">
      <dgm:prSet custT="1"/>
      <dgm:spPr/>
      <dgm:t>
        <a:bodyPr/>
        <a:lstStyle/>
        <a:p>
          <a:pPr algn="l"/>
          <a:r>
            <a:rPr lang="it-IT" sz="1400" b="1" dirty="0"/>
            <a:t>prompt </a:t>
          </a:r>
          <a:r>
            <a:rPr lang="it-IT" sz="1400" b="0" dirty="0"/>
            <a:t>= </a:t>
          </a:r>
          <a:br>
            <a:rPr lang="it-IT" sz="1400" b="0" dirty="0"/>
          </a:br>
          <a:r>
            <a:rPr lang="en-US" sz="1400" b="0" dirty="0"/>
            <a:t>You are provided with a set of sensor logs and a Petri net model with the following transitions and metrics:</a:t>
          </a:r>
          <a:br>
            <a:rPr lang="en-US" sz="1400" b="0" dirty="0"/>
          </a:br>
          <a:r>
            <a:rPr lang="it-IT" sz="1400" b="0" dirty="0"/>
            <a:t>Logs:</a:t>
          </a:r>
          <a:br>
            <a:rPr lang="it-IT" sz="1400" b="0" dirty="0"/>
          </a:br>
          <a:r>
            <a:rPr lang="it-IT" sz="1400" b="0" dirty="0"/>
            <a:t>{</a:t>
          </a:r>
          <a:r>
            <a:rPr lang="it-IT" sz="1400" b="0" dirty="0" err="1"/>
            <a:t>log_description</a:t>
          </a:r>
          <a:r>
            <a:rPr lang="it-IT" sz="1400" b="0" dirty="0"/>
            <a:t>}</a:t>
          </a:r>
          <a:br>
            <a:rPr lang="it-IT" sz="1400" b="0" dirty="0"/>
          </a:br>
          <a:r>
            <a:rPr lang="it-IT" sz="1400" b="0" dirty="0"/>
            <a:t>Petri Net Model:</a:t>
          </a:r>
          <a:br>
            <a:rPr lang="it-IT" sz="1400" b="0" dirty="0"/>
          </a:br>
          <a:r>
            <a:rPr lang="it-IT" sz="1400" b="0" dirty="0"/>
            <a:t>{</a:t>
          </a:r>
          <a:r>
            <a:rPr lang="it-IT" sz="1400" b="0" dirty="0" err="1"/>
            <a:t>petri_net_description</a:t>
          </a:r>
          <a:r>
            <a:rPr lang="it-IT" sz="1400" b="0" dirty="0"/>
            <a:t>}</a:t>
          </a:r>
          <a:br>
            <a:rPr lang="it-IT" sz="1400" b="0" dirty="0"/>
          </a:br>
          <a:r>
            <a:rPr lang="en-US" sz="1400" b="0" dirty="0"/>
            <a:t>Based on this information, answer the following questions:</a:t>
          </a:r>
          <a:br>
            <a:rPr lang="en-US" sz="1400" b="0" dirty="0"/>
          </a:br>
          <a:r>
            <a:rPr lang="en-US" sz="1400" b="0" dirty="0"/>
            <a:t>1. Are there any discrepancies or missing transitions between the states? If so, describe them in detail.</a:t>
          </a:r>
          <a:endParaRPr lang="en-US" sz="1400" dirty="0"/>
        </a:p>
      </dgm:t>
    </dgm:pt>
    <dgm:pt modelId="{368E01A7-5E43-4411-BF33-01DEB90BBFF8}" type="parTrans" cxnId="{7E778CFE-946F-4B81-AB0F-1BC3E4F1EC00}">
      <dgm:prSet/>
      <dgm:spPr/>
      <dgm:t>
        <a:bodyPr/>
        <a:lstStyle/>
        <a:p>
          <a:endParaRPr lang="it-IT"/>
        </a:p>
      </dgm:t>
    </dgm:pt>
    <dgm:pt modelId="{1E782C90-7523-4836-B6C8-ACE8344F4DD0}" type="sibTrans" cxnId="{7E778CFE-946F-4B81-AB0F-1BC3E4F1EC00}">
      <dgm:prSet/>
      <dgm:spPr/>
      <dgm:t>
        <a:bodyPr/>
        <a:lstStyle/>
        <a:p>
          <a:endParaRPr lang="it-IT"/>
        </a:p>
      </dgm:t>
    </dgm:pt>
    <dgm:pt modelId="{A5876FC3-65EB-43B3-9D22-0465BE43F684}" type="pres">
      <dgm:prSet presAssocID="{E18B52A7-8AD8-40C8-BB4E-72AB68069792}" presName="Name0" presStyleCnt="0">
        <dgm:presLayoutVars>
          <dgm:dir/>
          <dgm:resizeHandles val="exact"/>
        </dgm:presLayoutVars>
      </dgm:prSet>
      <dgm:spPr/>
    </dgm:pt>
    <dgm:pt modelId="{1E0FA82A-8E5A-4DC3-BBD2-A8DC35F04045}" type="pres">
      <dgm:prSet presAssocID="{606E6F5A-6470-4E9E-BD29-3CA1AA6DC7F9}" presName="node" presStyleLbl="node1" presStyleIdx="0" presStyleCnt="4">
        <dgm:presLayoutVars>
          <dgm:bulletEnabled val="1"/>
        </dgm:presLayoutVars>
      </dgm:prSet>
      <dgm:spPr/>
    </dgm:pt>
    <dgm:pt modelId="{8A6AD653-149B-4527-A488-165CD8AF5313}" type="pres">
      <dgm:prSet presAssocID="{3A21BEAF-5D5F-4C88-9CFE-B77070CF8BAF}" presName="sibTrans" presStyleCnt="0"/>
      <dgm:spPr/>
    </dgm:pt>
    <dgm:pt modelId="{86FB15DC-EA24-4582-9FDA-DF29D65A1380}" type="pres">
      <dgm:prSet presAssocID="{43724444-3626-4EAE-B6E3-8D51BC4E19F1}" presName="node" presStyleLbl="node1" presStyleIdx="1" presStyleCnt="4">
        <dgm:presLayoutVars>
          <dgm:bulletEnabled val="1"/>
        </dgm:presLayoutVars>
      </dgm:prSet>
      <dgm:spPr/>
    </dgm:pt>
    <dgm:pt modelId="{2F20E5F1-7127-4676-99C7-D2D9860FB651}" type="pres">
      <dgm:prSet presAssocID="{4A88BF92-8A36-405F-8C39-53D2351FBA79}" presName="sibTrans" presStyleCnt="0"/>
      <dgm:spPr/>
    </dgm:pt>
    <dgm:pt modelId="{50204D73-2DDF-4EA5-BAA7-7D7F8C083EDD}" type="pres">
      <dgm:prSet presAssocID="{EA2ECBA6-853C-4877-B651-79E21E3A4D46}" presName="node" presStyleLbl="node1" presStyleIdx="2" presStyleCnt="4">
        <dgm:presLayoutVars>
          <dgm:bulletEnabled val="1"/>
        </dgm:presLayoutVars>
      </dgm:prSet>
      <dgm:spPr/>
    </dgm:pt>
    <dgm:pt modelId="{8B69B9A4-91C5-4CD4-A047-BADB7971D5CD}" type="pres">
      <dgm:prSet presAssocID="{D1A7B9D0-8C01-4AE7-9BD5-7DCA6293C111}" presName="sibTrans" presStyleCnt="0"/>
      <dgm:spPr/>
    </dgm:pt>
    <dgm:pt modelId="{5114D9BD-88C5-45A1-87C1-B8549D4A25A3}" type="pres">
      <dgm:prSet presAssocID="{F42CB52B-6970-4B8D-8B66-592750A96A78}" presName="node" presStyleLbl="node1" presStyleIdx="3" presStyleCnt="4">
        <dgm:presLayoutVars>
          <dgm:bulletEnabled val="1"/>
        </dgm:presLayoutVars>
      </dgm:prSet>
      <dgm:spPr/>
    </dgm:pt>
  </dgm:ptLst>
  <dgm:cxnLst>
    <dgm:cxn modelId="{9944630A-49DA-4E03-BB73-21BEE9F8EFDF}" type="presOf" srcId="{EA2ECBA6-853C-4877-B651-79E21E3A4D46}" destId="{50204D73-2DDF-4EA5-BAA7-7D7F8C083EDD}" srcOrd="0" destOrd="0" presId="urn:microsoft.com/office/officeart/2005/8/layout/hList6"/>
    <dgm:cxn modelId="{3DF50824-1F10-4EF3-8F12-823A2D3AB8AB}" srcId="{E18B52A7-8AD8-40C8-BB4E-72AB68069792}" destId="{606E6F5A-6470-4E9E-BD29-3CA1AA6DC7F9}" srcOrd="0" destOrd="0" parTransId="{EE0115CA-C2BD-4A01-A531-C7587CECD218}" sibTransId="{3A21BEAF-5D5F-4C88-9CFE-B77070CF8BAF}"/>
    <dgm:cxn modelId="{AE0DB178-3850-413A-8720-AF53A257D0B5}" srcId="{E18B52A7-8AD8-40C8-BB4E-72AB68069792}" destId="{43724444-3626-4EAE-B6E3-8D51BC4E19F1}" srcOrd="1" destOrd="0" parTransId="{34F525E0-5BC8-4175-BAED-2F5C6D006B45}" sibTransId="{4A88BF92-8A36-405F-8C39-53D2351FBA79}"/>
    <dgm:cxn modelId="{AEF30E94-23D5-49B7-801A-4E90E635CF9A}" type="presOf" srcId="{43724444-3626-4EAE-B6E3-8D51BC4E19F1}" destId="{86FB15DC-EA24-4582-9FDA-DF29D65A1380}" srcOrd="0" destOrd="0" presId="urn:microsoft.com/office/officeart/2005/8/layout/hList6"/>
    <dgm:cxn modelId="{D94B6D9D-9D00-46E7-8BC1-88AAA4C16A59}" type="presOf" srcId="{F42CB52B-6970-4B8D-8B66-592750A96A78}" destId="{5114D9BD-88C5-45A1-87C1-B8549D4A25A3}" srcOrd="0" destOrd="0" presId="urn:microsoft.com/office/officeart/2005/8/layout/hList6"/>
    <dgm:cxn modelId="{2494EAEA-5D0B-468F-AA1F-12C2D48C5C5C}" type="presOf" srcId="{606E6F5A-6470-4E9E-BD29-3CA1AA6DC7F9}" destId="{1E0FA82A-8E5A-4DC3-BBD2-A8DC35F04045}" srcOrd="0" destOrd="0" presId="urn:microsoft.com/office/officeart/2005/8/layout/hList6"/>
    <dgm:cxn modelId="{884D9FEC-4956-4F71-9743-42008B452BDC}" srcId="{E18B52A7-8AD8-40C8-BB4E-72AB68069792}" destId="{EA2ECBA6-853C-4877-B651-79E21E3A4D46}" srcOrd="2" destOrd="0" parTransId="{3396F5C1-07CD-49FA-9073-2BA759FD6D38}" sibTransId="{D1A7B9D0-8C01-4AE7-9BD5-7DCA6293C111}"/>
    <dgm:cxn modelId="{9EFB9EF0-524A-4289-BD8E-4FDB3856FD12}" type="presOf" srcId="{E18B52A7-8AD8-40C8-BB4E-72AB68069792}" destId="{A5876FC3-65EB-43B3-9D22-0465BE43F684}" srcOrd="0" destOrd="0" presId="urn:microsoft.com/office/officeart/2005/8/layout/hList6"/>
    <dgm:cxn modelId="{7E778CFE-946F-4B81-AB0F-1BC3E4F1EC00}" srcId="{E18B52A7-8AD8-40C8-BB4E-72AB68069792}" destId="{F42CB52B-6970-4B8D-8B66-592750A96A78}" srcOrd="3" destOrd="0" parTransId="{368E01A7-5E43-4411-BF33-01DEB90BBFF8}" sibTransId="{1E782C90-7523-4836-B6C8-ACE8344F4DD0}"/>
    <dgm:cxn modelId="{74013C90-34E4-491E-A937-E165814A2936}" type="presParOf" srcId="{A5876FC3-65EB-43B3-9D22-0465BE43F684}" destId="{1E0FA82A-8E5A-4DC3-BBD2-A8DC35F04045}" srcOrd="0" destOrd="0" presId="urn:microsoft.com/office/officeart/2005/8/layout/hList6"/>
    <dgm:cxn modelId="{302B418A-4431-4856-8BE5-FC8F6BCE5EA4}" type="presParOf" srcId="{A5876FC3-65EB-43B3-9D22-0465BE43F684}" destId="{8A6AD653-149B-4527-A488-165CD8AF5313}" srcOrd="1" destOrd="0" presId="urn:microsoft.com/office/officeart/2005/8/layout/hList6"/>
    <dgm:cxn modelId="{8D195929-74D4-4EC9-8538-7814B57B67BE}" type="presParOf" srcId="{A5876FC3-65EB-43B3-9D22-0465BE43F684}" destId="{86FB15DC-EA24-4582-9FDA-DF29D65A1380}" srcOrd="2" destOrd="0" presId="urn:microsoft.com/office/officeart/2005/8/layout/hList6"/>
    <dgm:cxn modelId="{15050A56-B2A9-46DB-A374-970F258D6385}" type="presParOf" srcId="{A5876FC3-65EB-43B3-9D22-0465BE43F684}" destId="{2F20E5F1-7127-4676-99C7-D2D9860FB651}" srcOrd="3" destOrd="0" presId="urn:microsoft.com/office/officeart/2005/8/layout/hList6"/>
    <dgm:cxn modelId="{891D95DD-B64B-4922-A505-12BDA222ACE4}" type="presParOf" srcId="{A5876FC3-65EB-43B3-9D22-0465BE43F684}" destId="{50204D73-2DDF-4EA5-BAA7-7D7F8C083EDD}" srcOrd="4" destOrd="0" presId="urn:microsoft.com/office/officeart/2005/8/layout/hList6"/>
    <dgm:cxn modelId="{9FC19170-0127-48B6-826C-0F7021372F93}" type="presParOf" srcId="{A5876FC3-65EB-43B3-9D22-0465BE43F684}" destId="{8B69B9A4-91C5-4CD4-A047-BADB7971D5CD}" srcOrd="5" destOrd="0" presId="urn:microsoft.com/office/officeart/2005/8/layout/hList6"/>
    <dgm:cxn modelId="{9BDAD4BC-261E-4E50-9289-061EE3827692}" type="presParOf" srcId="{A5876FC3-65EB-43B3-9D22-0465BE43F684}" destId="{5114D9BD-88C5-45A1-87C1-B8549D4A25A3}"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0037B-1A36-4A78-9ED2-2CDA60B901FB}">
      <dsp:nvSpPr>
        <dsp:cNvPr id="0" name=""/>
        <dsp:cNvSpPr/>
      </dsp:nvSpPr>
      <dsp:spPr>
        <a:xfrm>
          <a:off x="0" y="460877"/>
          <a:ext cx="6879517"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it-IT" sz="6500" kern="1200" dirty="0"/>
            <a:t>FLAT-T5 LARGE </a:t>
          </a:r>
          <a:endParaRPr lang="en-US" sz="6500" kern="1200" dirty="0"/>
        </a:p>
      </dsp:txBody>
      <dsp:txXfrm>
        <a:off x="76105" y="536982"/>
        <a:ext cx="6727307" cy="1406815"/>
      </dsp:txXfrm>
    </dsp:sp>
    <dsp:sp modelId="{3A69D485-2005-4F1A-ACDB-ECC52287DD32}">
      <dsp:nvSpPr>
        <dsp:cNvPr id="0" name=""/>
        <dsp:cNvSpPr/>
      </dsp:nvSpPr>
      <dsp:spPr>
        <a:xfrm>
          <a:off x="0" y="2207102"/>
          <a:ext cx="6879517" cy="1559025"/>
        </a:xfrm>
        <a:prstGeom prst="roundRect">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it-IT" sz="6500" kern="1200" dirty="0"/>
            <a:t>BLOOM</a:t>
          </a:r>
          <a:endParaRPr lang="en-US" sz="6500" kern="1200" dirty="0"/>
        </a:p>
      </dsp:txBody>
      <dsp:txXfrm>
        <a:off x="76105" y="2283207"/>
        <a:ext cx="6727307" cy="1406815"/>
      </dsp:txXfrm>
    </dsp:sp>
    <dsp:sp modelId="{7034365A-BFC2-453B-BCAB-FCD95345DC83}">
      <dsp:nvSpPr>
        <dsp:cNvPr id="0" name=""/>
        <dsp:cNvSpPr/>
      </dsp:nvSpPr>
      <dsp:spPr>
        <a:xfrm>
          <a:off x="0" y="3953327"/>
          <a:ext cx="6879517" cy="1559025"/>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it-IT" sz="6500" kern="1200" dirty="0"/>
            <a:t>CHAT GPT</a:t>
          </a:r>
          <a:endParaRPr lang="en-US" sz="6500" kern="1200" dirty="0"/>
        </a:p>
      </dsp:txBody>
      <dsp:txXfrm>
        <a:off x="76105" y="4029432"/>
        <a:ext cx="672730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82A-8E5A-4DC3-BBD2-A8DC35F04045}">
      <dsp:nvSpPr>
        <dsp:cNvPr id="0" name=""/>
        <dsp:cNvSpPr/>
      </dsp:nvSpPr>
      <dsp:spPr>
        <a:xfrm rot="16200000">
          <a:off x="-1819517" y="1821988"/>
          <a:ext cx="6068919" cy="2424942"/>
        </a:xfrm>
        <a:prstGeom prst="flowChartManualOperati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0" tIns="0" rIns="88900" bIns="0" numCol="1" spcCol="1270" anchor="ctr" anchorCtr="0">
          <a:noAutofit/>
        </a:bodyPr>
        <a:lstStyle/>
        <a:p>
          <a:pPr marL="0" lvl="0" indent="0" algn="l" defTabSz="622300">
            <a:lnSpc>
              <a:spcPct val="90000"/>
            </a:lnSpc>
            <a:spcBef>
              <a:spcPct val="0"/>
            </a:spcBef>
            <a:spcAft>
              <a:spcPct val="35000"/>
            </a:spcAft>
            <a:buNone/>
          </a:pPr>
          <a:r>
            <a:rPr lang="it-IT" sz="1400" b="1" kern="1200" dirty="0" err="1"/>
            <a:t>log_description</a:t>
          </a:r>
          <a:r>
            <a:rPr lang="it-IT" sz="1400" b="1" kern="1200" dirty="0"/>
            <a:t> </a:t>
          </a:r>
          <a:r>
            <a:rPr lang="it-IT" sz="1400" kern="1200" dirty="0"/>
            <a:t>= </a:t>
          </a:r>
          <a:br>
            <a:rPr lang="it-IT" sz="1400" kern="1200" dirty="0"/>
          </a:br>
          <a:r>
            <a:rPr lang="en-US" sz="1400" kern="1200" dirty="0"/>
            <a:t>I have sensor logs that describe a person's movements and actions. The logs include timestamps, states, and transitions:</a:t>
          </a:r>
          <a:br>
            <a:rPr lang="en-US" sz="1400" kern="1200" dirty="0"/>
          </a:br>
          <a:r>
            <a:rPr lang="it-IT" sz="1400" kern="1200" dirty="0"/>
            <a:t>Logs:</a:t>
          </a:r>
          <a:br>
            <a:rPr lang="it-IT" sz="1400" kern="1200" dirty="0"/>
          </a:br>
          <a:r>
            <a:rPr lang="en-US" sz="1400" kern="1200" dirty="0"/>
            <a:t>&lt;string key="</a:t>
          </a:r>
          <a:r>
            <a:rPr lang="en-US" sz="1400" kern="1200" dirty="0" err="1"/>
            <a:t>concept:name</a:t>
          </a:r>
          <a:r>
            <a:rPr lang="en-US" sz="1400" kern="1200" dirty="0"/>
            <a:t>" value="Bathtub"/&gt;</a:t>
          </a:r>
          <a:br>
            <a:rPr lang="en-US" sz="1400" kern="1200" dirty="0"/>
          </a:br>
          <a:r>
            <a:rPr lang="it-IT" sz="1400" kern="1200" dirty="0"/>
            <a:t>&lt;event&gt;</a:t>
          </a:r>
          <a:br>
            <a:rPr lang="it-IT" sz="1400" kern="1200" dirty="0"/>
          </a:br>
          <a:r>
            <a:rPr lang="en-US" sz="1400" kern="1200" dirty="0"/>
            <a:t>&lt;string key="</a:t>
          </a:r>
          <a:r>
            <a:rPr lang="en-US" sz="1400" kern="1200" dirty="0" err="1"/>
            <a:t>concept:instance</a:t>
          </a:r>
          <a:r>
            <a:rPr lang="en-US" sz="1400" kern="1200" dirty="0"/>
            <a:t>" value="229"/&gt;</a:t>
          </a:r>
          <a:br>
            <a:rPr lang="en-US" sz="1400" kern="1200" dirty="0"/>
          </a:br>
          <a:r>
            <a:rPr lang="en-US" sz="1400" kern="1200" dirty="0"/>
            <a:t>&lt;string key="</a:t>
          </a:r>
          <a:r>
            <a:rPr lang="en-US" sz="1400" kern="1200" dirty="0" err="1"/>
            <a:t>concept:name</a:t>
          </a:r>
          <a:r>
            <a:rPr lang="en-US" sz="1400" kern="1200" dirty="0"/>
            <a:t>" value="</a:t>
          </a:r>
          <a:r>
            <a:rPr lang="en-US" sz="1400" kern="1200" dirty="0" err="1"/>
            <a:t>BrushTeeth</a:t>
          </a:r>
          <a:r>
            <a:rPr lang="en-US" sz="1400" kern="1200" dirty="0"/>
            <a:t>"/&gt;</a:t>
          </a:r>
          <a:br>
            <a:rPr lang="en-US" sz="1400" kern="1200" dirty="0"/>
          </a:br>
          <a:r>
            <a:rPr lang="en-US" sz="1400" kern="1200" dirty="0"/>
            <a:t>&lt;string key="</a:t>
          </a:r>
          <a:r>
            <a:rPr lang="en-US" sz="1400" kern="1200" dirty="0" err="1"/>
            <a:t>lifecycle:transition</a:t>
          </a:r>
          <a:r>
            <a:rPr lang="en-US" sz="1400" kern="1200" dirty="0"/>
            <a:t>" value="complete"/&gt;</a:t>
          </a:r>
          <a:br>
            <a:rPr lang="en-US" sz="1400" kern="1200" dirty="0"/>
          </a:br>
          <a:r>
            <a:rPr lang="en-US" sz="1400" kern="1200" dirty="0"/>
            <a:t>&lt;date key="</a:t>
          </a:r>
          <a:r>
            <a:rPr lang="en-US" sz="1400" kern="1200" dirty="0" err="1"/>
            <a:t>time:timestamp</a:t>
          </a:r>
          <a:r>
            <a:rPr lang="en-US" sz="1400" kern="1200" dirty="0"/>
            <a:t>" value="2008-11-20T01:34:00.000+01:00"/&gt;</a:t>
          </a:r>
          <a:br>
            <a:rPr lang="en-US" sz="1400" kern="1200" dirty="0"/>
          </a:br>
          <a:r>
            <a:rPr lang="it-IT" sz="1400" kern="1200" dirty="0"/>
            <a:t>&lt;/event&gt;</a:t>
          </a:r>
          <a:endParaRPr lang="en-US" sz="1400" kern="1200" dirty="0"/>
        </a:p>
      </dsp:txBody>
      <dsp:txXfrm rot="5400000">
        <a:off x="2471" y="1213784"/>
        <a:ext cx="2424942" cy="3641351"/>
      </dsp:txXfrm>
    </dsp:sp>
    <dsp:sp modelId="{86FB15DC-EA24-4582-9FDA-DF29D65A1380}">
      <dsp:nvSpPr>
        <dsp:cNvPr id="0" name=""/>
        <dsp:cNvSpPr/>
      </dsp:nvSpPr>
      <dsp:spPr>
        <a:xfrm rot="16200000">
          <a:off x="787295" y="1821988"/>
          <a:ext cx="6068919" cy="2424942"/>
        </a:xfrm>
        <a:prstGeom prst="flowChartManualOperation">
          <a:avLst/>
        </a:prstGeom>
        <a:gradFill rotWithShape="0">
          <a:gsLst>
            <a:gs pos="0">
              <a:schemeClr val="accent2">
                <a:hueOff val="-504032"/>
                <a:satOff val="-1280"/>
                <a:lumOff val="-1765"/>
                <a:alphaOff val="0"/>
                <a:lumMod val="110000"/>
                <a:satMod val="105000"/>
                <a:tint val="67000"/>
              </a:schemeClr>
            </a:gs>
            <a:gs pos="50000">
              <a:schemeClr val="accent2">
                <a:hueOff val="-504032"/>
                <a:satOff val="-1280"/>
                <a:lumOff val="-1765"/>
                <a:alphaOff val="0"/>
                <a:lumMod val="105000"/>
                <a:satMod val="103000"/>
                <a:tint val="73000"/>
              </a:schemeClr>
            </a:gs>
            <a:gs pos="100000">
              <a:schemeClr val="accent2">
                <a:hueOff val="-504032"/>
                <a:satOff val="-1280"/>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0" tIns="0" rIns="88900" bIns="0" numCol="1" spcCol="1270" anchor="ctr" anchorCtr="0">
          <a:noAutofit/>
        </a:bodyPr>
        <a:lstStyle/>
        <a:p>
          <a:pPr marL="0" lvl="0" indent="0" algn="l" defTabSz="622300">
            <a:lnSpc>
              <a:spcPct val="90000"/>
            </a:lnSpc>
            <a:spcBef>
              <a:spcPct val="0"/>
            </a:spcBef>
            <a:spcAft>
              <a:spcPct val="35000"/>
            </a:spcAft>
            <a:buNone/>
          </a:pPr>
          <a:r>
            <a:rPr lang="it-IT" sz="1400" b="1" kern="1200" dirty="0" err="1"/>
            <a:t>petri_net_description</a:t>
          </a:r>
          <a:r>
            <a:rPr lang="it-IT" sz="1400" b="1" kern="1200" dirty="0"/>
            <a:t> </a:t>
          </a:r>
          <a:r>
            <a:rPr lang="it-IT" sz="1400" kern="1200" dirty="0"/>
            <a:t>= </a:t>
          </a:r>
          <a:br>
            <a:rPr lang="it-IT" sz="1400" kern="1200" dirty="0"/>
          </a:br>
          <a:r>
            <a:rPr lang="en-US" sz="1400" kern="1200" dirty="0"/>
            <a:t>The Petri net represents the following transitions and states:</a:t>
          </a:r>
          <a:br>
            <a:rPr lang="en-US" sz="1400" kern="1200" dirty="0"/>
          </a:br>
          <a:r>
            <a:rPr lang="it-IT" sz="1400" kern="1200" dirty="0"/>
            <a:t>- States: start, end</a:t>
          </a:r>
          <a:br>
            <a:rPr lang="it-IT" sz="1400" kern="1200" dirty="0"/>
          </a:br>
          <a:r>
            <a:rPr lang="it-IT" sz="1400" kern="1200" dirty="0"/>
            <a:t>- </a:t>
          </a:r>
          <a:r>
            <a:rPr lang="it-IT" sz="1400" kern="1200" dirty="0" err="1"/>
            <a:t>Transitions</a:t>
          </a:r>
          <a:r>
            <a:rPr lang="it-IT" sz="1400" kern="1200" dirty="0"/>
            <a:t>: </a:t>
          </a:r>
          <a:br>
            <a:rPr lang="it-IT" sz="1400" kern="1200" dirty="0"/>
          </a:br>
          <a:r>
            <a:rPr lang="it-IT" sz="1400" kern="1200" dirty="0"/>
            <a:t>- Start -&gt; </a:t>
          </a:r>
          <a:r>
            <a:rPr lang="it-IT" sz="1400" kern="1200" dirty="0" err="1"/>
            <a:t>BrushTeeth</a:t>
          </a:r>
          <a:r>
            <a:rPr lang="it-IT" sz="1400" kern="1200" dirty="0"/>
            <a:t> -&gt;end</a:t>
          </a:r>
          <a:br>
            <a:rPr lang="it-IT" sz="1400" kern="1200" dirty="0"/>
          </a:br>
          <a:r>
            <a:rPr lang="it-IT" sz="1400" kern="1200" dirty="0"/>
            <a:t>- start -&gt; </a:t>
          </a:r>
          <a:r>
            <a:rPr lang="it-IT" sz="1400" kern="1200" dirty="0" err="1"/>
            <a:t>GetDressed</a:t>
          </a:r>
          <a:r>
            <a:rPr lang="it-IT" sz="1400" kern="1200" dirty="0"/>
            <a:t> -&gt; end</a:t>
          </a:r>
          <a:br>
            <a:rPr lang="it-IT" sz="1400" kern="1200" dirty="0"/>
          </a:br>
          <a:r>
            <a:rPr lang="it-IT" sz="1400" kern="1200" dirty="0"/>
            <a:t>- start -&gt; Relax -&gt; end</a:t>
          </a:r>
          <a:br>
            <a:rPr lang="it-IT" sz="1400" kern="1200" dirty="0"/>
          </a:br>
          <a:r>
            <a:rPr lang="it-IT" sz="1400" kern="1200" dirty="0"/>
            <a:t>- start -&gt; </a:t>
          </a:r>
          <a:r>
            <a:rPr lang="it-IT" sz="1400" kern="1200" dirty="0" err="1"/>
            <a:t>PrepareDinner</a:t>
          </a:r>
          <a:r>
            <a:rPr lang="it-IT" sz="1400" kern="1200" dirty="0"/>
            <a:t> -&gt; end</a:t>
          </a:r>
          <a:endParaRPr lang="en-US" sz="1400" kern="1200" dirty="0"/>
        </a:p>
      </dsp:txBody>
      <dsp:txXfrm rot="5400000">
        <a:off x="2609283" y="1213784"/>
        <a:ext cx="2424942" cy="3641351"/>
      </dsp:txXfrm>
    </dsp:sp>
    <dsp:sp modelId="{50204D73-2DDF-4EA5-BAA7-7D7F8C083EDD}">
      <dsp:nvSpPr>
        <dsp:cNvPr id="0" name=""/>
        <dsp:cNvSpPr/>
      </dsp:nvSpPr>
      <dsp:spPr>
        <a:xfrm rot="16200000">
          <a:off x="3394108" y="1821988"/>
          <a:ext cx="6068919" cy="2424942"/>
        </a:xfrm>
        <a:prstGeom prst="flowChartManualOperation">
          <a:avLst/>
        </a:prstGeom>
        <a:gradFill rotWithShape="0">
          <a:gsLst>
            <a:gs pos="0">
              <a:schemeClr val="accent2">
                <a:hueOff val="-1008063"/>
                <a:satOff val="-2559"/>
                <a:lumOff val="-3530"/>
                <a:alphaOff val="0"/>
                <a:lumMod val="110000"/>
                <a:satMod val="105000"/>
                <a:tint val="67000"/>
              </a:schemeClr>
            </a:gs>
            <a:gs pos="50000">
              <a:schemeClr val="accent2">
                <a:hueOff val="-1008063"/>
                <a:satOff val="-2559"/>
                <a:lumOff val="-3530"/>
                <a:alphaOff val="0"/>
                <a:lumMod val="105000"/>
                <a:satMod val="103000"/>
                <a:tint val="73000"/>
              </a:schemeClr>
            </a:gs>
            <a:gs pos="100000">
              <a:schemeClr val="accent2">
                <a:hueOff val="-1008063"/>
                <a:satOff val="-2559"/>
                <a:lumOff val="-353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ctr" anchorCtr="0">
          <a:noAutofit/>
        </a:bodyPr>
        <a:lstStyle/>
        <a:p>
          <a:pPr marL="0" lvl="0" indent="0" algn="l" defTabSz="711200">
            <a:lnSpc>
              <a:spcPct val="90000"/>
            </a:lnSpc>
            <a:spcBef>
              <a:spcPct val="0"/>
            </a:spcBef>
            <a:spcAft>
              <a:spcPct val="35000"/>
            </a:spcAft>
            <a:buNone/>
          </a:pPr>
          <a:r>
            <a:rPr lang="it-IT" sz="1600" b="1" kern="1200" dirty="0" err="1"/>
            <a:t>Metrics</a:t>
          </a:r>
          <a:r>
            <a:rPr lang="it-IT" sz="1600" kern="1200" dirty="0"/>
            <a:t>:</a:t>
          </a:r>
          <a:br>
            <a:rPr lang="it-IT" sz="1600" kern="1200" dirty="0"/>
          </a:br>
          <a:r>
            <a:rPr lang="it-IT" sz="1600" kern="1200" dirty="0"/>
            <a:t>- Fitness: 0.071</a:t>
          </a:r>
          <a:br>
            <a:rPr lang="it-IT" sz="1600" kern="1200" dirty="0"/>
          </a:br>
          <a:r>
            <a:rPr lang="it-IT" sz="1600" kern="1200" dirty="0"/>
            <a:t>- Precision: 1</a:t>
          </a:r>
          <a:br>
            <a:rPr lang="it-IT" sz="1600" kern="1200" dirty="0"/>
          </a:br>
          <a:r>
            <a:rPr lang="it-IT" sz="1600" kern="1200" dirty="0"/>
            <a:t>- </a:t>
          </a:r>
          <a:r>
            <a:rPr lang="it-IT" sz="1600" kern="1200" dirty="0" err="1"/>
            <a:t>Generalization</a:t>
          </a:r>
          <a:r>
            <a:rPr lang="it-IT" sz="1600" kern="1200" dirty="0"/>
            <a:t>: 0.926</a:t>
          </a:r>
          <a:br>
            <a:rPr lang="it-IT" sz="1600" kern="1200" dirty="0"/>
          </a:br>
          <a:r>
            <a:rPr lang="it-IT" sz="1600" kern="1200" dirty="0"/>
            <a:t>- Simplicity: 0.61</a:t>
          </a:r>
          <a:br>
            <a:rPr lang="it-IT" sz="1200" kern="1200" dirty="0"/>
          </a:br>
          <a:endParaRPr lang="en-US" sz="1200" kern="1200" dirty="0"/>
        </a:p>
      </dsp:txBody>
      <dsp:txXfrm rot="5400000">
        <a:off x="5216096" y="1213784"/>
        <a:ext cx="2424942" cy="3641351"/>
      </dsp:txXfrm>
    </dsp:sp>
    <dsp:sp modelId="{5114D9BD-88C5-45A1-87C1-B8549D4A25A3}">
      <dsp:nvSpPr>
        <dsp:cNvPr id="0" name=""/>
        <dsp:cNvSpPr/>
      </dsp:nvSpPr>
      <dsp:spPr>
        <a:xfrm rot="16200000">
          <a:off x="6000921" y="1821988"/>
          <a:ext cx="6068919" cy="2424942"/>
        </a:xfrm>
        <a:prstGeom prst="flowChartManualOperation">
          <a:avLst/>
        </a:prstGeom>
        <a:gradFill rotWithShape="0">
          <a:gsLst>
            <a:gs pos="0">
              <a:schemeClr val="accent2">
                <a:hueOff val="-1512095"/>
                <a:satOff val="-3839"/>
                <a:lumOff val="-5295"/>
                <a:alphaOff val="0"/>
                <a:lumMod val="110000"/>
                <a:satMod val="105000"/>
                <a:tint val="67000"/>
              </a:schemeClr>
            </a:gs>
            <a:gs pos="50000">
              <a:schemeClr val="accent2">
                <a:hueOff val="-1512095"/>
                <a:satOff val="-3839"/>
                <a:lumOff val="-5295"/>
                <a:alphaOff val="0"/>
                <a:lumMod val="105000"/>
                <a:satMod val="103000"/>
                <a:tint val="73000"/>
              </a:schemeClr>
            </a:gs>
            <a:gs pos="100000">
              <a:schemeClr val="accent2">
                <a:hueOff val="-1512095"/>
                <a:satOff val="-3839"/>
                <a:lumOff val="-529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0" tIns="0" rIns="88900" bIns="0" numCol="1" spcCol="1270" anchor="ctr" anchorCtr="0">
          <a:noAutofit/>
        </a:bodyPr>
        <a:lstStyle/>
        <a:p>
          <a:pPr marL="0" lvl="0" indent="0" algn="l" defTabSz="622300">
            <a:lnSpc>
              <a:spcPct val="90000"/>
            </a:lnSpc>
            <a:spcBef>
              <a:spcPct val="0"/>
            </a:spcBef>
            <a:spcAft>
              <a:spcPct val="35000"/>
            </a:spcAft>
            <a:buNone/>
          </a:pPr>
          <a:r>
            <a:rPr lang="it-IT" sz="1400" b="1" kern="1200" dirty="0"/>
            <a:t>prompt </a:t>
          </a:r>
          <a:r>
            <a:rPr lang="it-IT" sz="1400" b="0" kern="1200" dirty="0"/>
            <a:t>= </a:t>
          </a:r>
          <a:br>
            <a:rPr lang="it-IT" sz="1400" b="0" kern="1200" dirty="0"/>
          </a:br>
          <a:r>
            <a:rPr lang="en-US" sz="1400" b="0" kern="1200" dirty="0"/>
            <a:t>You are provided with a set of sensor logs and a Petri net model with the following transitions and metrics:</a:t>
          </a:r>
          <a:br>
            <a:rPr lang="en-US" sz="1400" b="0" kern="1200" dirty="0"/>
          </a:br>
          <a:r>
            <a:rPr lang="it-IT" sz="1400" b="0" kern="1200" dirty="0"/>
            <a:t>Logs:</a:t>
          </a:r>
          <a:br>
            <a:rPr lang="it-IT" sz="1400" b="0" kern="1200" dirty="0"/>
          </a:br>
          <a:r>
            <a:rPr lang="it-IT" sz="1400" b="0" kern="1200" dirty="0"/>
            <a:t>{</a:t>
          </a:r>
          <a:r>
            <a:rPr lang="it-IT" sz="1400" b="0" kern="1200" dirty="0" err="1"/>
            <a:t>log_description</a:t>
          </a:r>
          <a:r>
            <a:rPr lang="it-IT" sz="1400" b="0" kern="1200" dirty="0"/>
            <a:t>}</a:t>
          </a:r>
          <a:br>
            <a:rPr lang="it-IT" sz="1400" b="0" kern="1200" dirty="0"/>
          </a:br>
          <a:r>
            <a:rPr lang="it-IT" sz="1400" b="0" kern="1200" dirty="0"/>
            <a:t>Petri Net Model:</a:t>
          </a:r>
          <a:br>
            <a:rPr lang="it-IT" sz="1400" b="0" kern="1200" dirty="0"/>
          </a:br>
          <a:r>
            <a:rPr lang="it-IT" sz="1400" b="0" kern="1200" dirty="0"/>
            <a:t>{</a:t>
          </a:r>
          <a:r>
            <a:rPr lang="it-IT" sz="1400" b="0" kern="1200" dirty="0" err="1"/>
            <a:t>petri_net_description</a:t>
          </a:r>
          <a:r>
            <a:rPr lang="it-IT" sz="1400" b="0" kern="1200" dirty="0"/>
            <a:t>}</a:t>
          </a:r>
          <a:br>
            <a:rPr lang="it-IT" sz="1400" b="0" kern="1200" dirty="0"/>
          </a:br>
          <a:r>
            <a:rPr lang="en-US" sz="1400" b="0" kern="1200" dirty="0"/>
            <a:t>Based on this information, answer the following questions:</a:t>
          </a:r>
          <a:br>
            <a:rPr lang="en-US" sz="1400" b="0" kern="1200" dirty="0"/>
          </a:br>
          <a:r>
            <a:rPr lang="en-US" sz="1400" b="0" kern="1200" dirty="0"/>
            <a:t>1. Are there any discrepancies or missing transitions between the states? If so, describe them in detail.</a:t>
          </a:r>
          <a:endParaRPr lang="en-US" sz="1400" kern="1200" dirty="0"/>
        </a:p>
      </dsp:txBody>
      <dsp:txXfrm rot="5400000">
        <a:off x="7822909" y="1213784"/>
        <a:ext cx="2424942" cy="36413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563741-E181-074E-EC2B-6F3CC5CB5F8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BEEF5CC-775D-A57A-B8CA-0D1B5FFFB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74F1A7-4FC1-C641-930A-30C24E5FF6A8}"/>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2B709FB6-E9AA-D64D-EDB3-F7EFDA8304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613756-64B3-7439-B042-1F7A3E1334F5}"/>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43843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38A2AC-1F48-0848-FBC4-F5FF028A419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A403D17-F2E1-0546-E9B2-27CB6A3547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ABE5EC-5B58-F634-4C6B-63D7D6BBBA11}"/>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83175749-16E7-B992-2306-1A636D22827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6BA8C5-C6E2-0812-1933-7BDEA4ADAED5}"/>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28920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815080B-4004-0FB5-CD8A-0CD26E0E491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E409C2D-672A-D92A-6EB6-93290F8EE49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7D9A970-36DA-FF72-8E5B-E771AFEA1CD6}"/>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56C135E8-A41E-92FC-4585-72572011EF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69198C5-B556-2371-68B3-EE0E677A1FBF}"/>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200916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E183CE-8878-C141-5921-D8A8B165E51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A307C43-BE8F-8465-EC52-9A6C6BCE9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A9EB25E-C7CF-F8F7-1EE2-7743E1209B58}"/>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7A728F6C-1996-D86A-CBC9-BC48434454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E28DFB-3624-8B3C-A499-4C4F4259A4E0}"/>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3341186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8DB114-93A8-D994-6FF7-32D2A4766C9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C54BC3C-76E2-68D9-B919-825545BC8A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8DD1A8F-F30B-6D3A-3849-52DF9181003F}"/>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9F0DFC16-60E1-CE43-D9D3-580879FC782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214D97-6573-E834-02B9-C741A4493D1A}"/>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348800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C08FB-6BA1-49D5-55B5-222C633382F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58E86CE-B446-E254-9175-61DD395010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7E3E736-991A-058D-34C5-079B1434D1F0}"/>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2DFEF030-552E-937B-BC2F-E0570484AC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2E3A7-8FF6-DB0C-8E11-EDF51D8C84A0}"/>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314156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DA8D7-B1B2-D379-AB57-582D01953ED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B1C273-79AD-26C4-81DE-1047412D5FC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E331BAC-373B-EBC1-1495-2D26B1EA89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0502E27-9625-1B17-4DA8-62E62629DF5D}"/>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6" name="Segnaposto piè di pagina 5">
            <a:extLst>
              <a:ext uri="{FF2B5EF4-FFF2-40B4-BE49-F238E27FC236}">
                <a16:creationId xmlns:a16="http://schemas.microsoft.com/office/drawing/2014/main" id="{08E1EF67-DE7F-2A85-0087-41071EC13E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83A497-8D3C-0777-4CAA-7840F332A0D4}"/>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64755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19705-4D43-34E0-4484-A60DFEBB6BB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A1DC207-6F22-8C56-6A63-731FEA19C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A66B73C-E134-3D8F-4371-0726B8E6B38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A8A53F4-FFB2-7ACB-75BD-657F761D3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0984120-FCA3-7F01-C970-A841A31DE35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241E23A-6614-49E0-11AD-76D9975B4ECA}"/>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8" name="Segnaposto piè di pagina 7">
            <a:extLst>
              <a:ext uri="{FF2B5EF4-FFF2-40B4-BE49-F238E27FC236}">
                <a16:creationId xmlns:a16="http://schemas.microsoft.com/office/drawing/2014/main" id="{BEF8BE68-E8CA-5FCF-5AB9-B368CB546EB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FE99051-3B59-8018-5299-FEBE45EE9731}"/>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208401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2BC0B6-BFD8-2A47-526A-F877131B1BD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894D650-CC85-FDD7-4E39-98A75141BB0B}"/>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4" name="Segnaposto piè di pagina 3">
            <a:extLst>
              <a:ext uri="{FF2B5EF4-FFF2-40B4-BE49-F238E27FC236}">
                <a16:creationId xmlns:a16="http://schemas.microsoft.com/office/drawing/2014/main" id="{122E8231-6992-4DE4-26F1-8ED958B8570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22F48F5-EE55-5408-ECDD-F5203794EF82}"/>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227534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8E589B9-7BC3-7014-0A3A-63491CA661AF}"/>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3" name="Segnaposto piè di pagina 2">
            <a:extLst>
              <a:ext uri="{FF2B5EF4-FFF2-40B4-BE49-F238E27FC236}">
                <a16:creationId xmlns:a16="http://schemas.microsoft.com/office/drawing/2014/main" id="{9A5D8794-58E6-4E5D-58CB-AF1DC066D79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35C1034-CC63-F4E3-E077-F483A0964080}"/>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402557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D7554-57D0-286B-4E98-AE67D5C016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6FFAF7D-E345-DC8A-D79D-07C4EC496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BAFB03A-65D1-19EB-602E-B6A136758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48CE742-8E45-0CD8-13BB-213A88558DBD}"/>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6" name="Segnaposto piè di pagina 5">
            <a:extLst>
              <a:ext uri="{FF2B5EF4-FFF2-40B4-BE49-F238E27FC236}">
                <a16:creationId xmlns:a16="http://schemas.microsoft.com/office/drawing/2014/main" id="{4879C349-D464-395E-88A2-B6CE12F634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2EFEB41-EDCC-9CFC-05DF-ED50616C7906}"/>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353953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C33E51-E7F2-BEC0-4B9B-252DA390FDE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4F9AE8-1E68-DE74-A519-264B4DDFD19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85FA8A-72B9-7FC0-80B3-13C71CD4573F}"/>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E52027D3-047F-AD82-A2DD-0A2B0D7CF61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5E5835-6A61-8C40-07BB-C918F0A00F1C}"/>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3382667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3BA007-4BCF-CF79-1F70-52C40D76A7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7BD4A47-8F80-8F1B-7E70-E3C508FE9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0EE524-E1C9-E63E-3BFD-3B13C68D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01366F2-69B1-325D-3103-609AE2126BDB}"/>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6" name="Segnaposto piè di pagina 5">
            <a:extLst>
              <a:ext uri="{FF2B5EF4-FFF2-40B4-BE49-F238E27FC236}">
                <a16:creationId xmlns:a16="http://schemas.microsoft.com/office/drawing/2014/main" id="{1BC34098-0970-6ED7-086A-19B1A944394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71A1410-E2D3-700A-D1C1-9F98230E56F4}"/>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2748037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B6D009-7135-B500-351B-FECB7A03DC7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6FA3FBC-FCC6-7E2B-F38A-12650DA6E53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1D6840-CDE4-77AB-D9CF-380C4CCA40FD}"/>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4B6D3A7D-8939-9D13-E6F6-5FFA9AECBE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EC7680-871A-A21B-CDE5-8C6DCA519E4E}"/>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2080263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3E5B65B-6E76-7A3C-E6AD-09A62F7017E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8FB72DE-84B8-5804-13DD-6E306603375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0C9681-495C-D6F8-FE55-B3D45D5946CD}"/>
              </a:ext>
            </a:extLst>
          </p:cNvPr>
          <p:cNvSpPr>
            <a:spLocks noGrp="1"/>
          </p:cNvSpPr>
          <p:nvPr>
            <p:ph type="dt" sz="half" idx="10"/>
          </p:nvPr>
        </p:nvSpPr>
        <p:spPr/>
        <p:txBody>
          <a:body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1FDEBC60-4119-25B0-9D03-73298C9A1CD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6EE39E-828E-702B-A996-C64249641810}"/>
              </a:ext>
            </a:extLst>
          </p:cNvPr>
          <p:cNvSpPr>
            <a:spLocks noGrp="1"/>
          </p:cNvSpPr>
          <p:nvPr>
            <p:ph type="sldNum" sz="quarter" idx="12"/>
          </p:nvPr>
        </p:nvSpPr>
        <p:spPr/>
        <p:txBody>
          <a:bodyPr/>
          <a:lstStyle/>
          <a:p>
            <a:fld id="{3544B302-82FA-40FA-B846-C68B0258B7F3}" type="slidenum">
              <a:rPr lang="it-IT" smtClean="0"/>
              <a:t>‹N›</a:t>
            </a:fld>
            <a:endParaRPr lang="it-IT"/>
          </a:p>
        </p:txBody>
      </p:sp>
    </p:spTree>
    <p:extLst>
      <p:ext uri="{BB962C8B-B14F-4D97-AF65-F5344CB8AC3E}">
        <p14:creationId xmlns:p14="http://schemas.microsoft.com/office/powerpoint/2010/main" val="3248860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1/17/2025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411556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4C9B13-99A2-ADE4-35A2-B0CDECC5F5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C48BCC6-FEE2-18E4-5C1E-B1A3110115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AA1ED8-07BE-8E0B-13E6-703F510E4946}"/>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451CE0A7-C46A-0FFA-66F7-B24DE794261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C9E123-F3ED-DA5C-2FE4-68CD1CA83FC7}"/>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7576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F5B409-DAFE-9B1F-CA7B-A361E0B38E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62491F6-8080-3ED8-2050-51764770D25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4FA068E-9F09-1919-4DD5-E64414BE5E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6316CEE-3DFB-AE7E-7904-6FDBA8A8A0CA}"/>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6" name="Segnaposto piè di pagina 5">
            <a:extLst>
              <a:ext uri="{FF2B5EF4-FFF2-40B4-BE49-F238E27FC236}">
                <a16:creationId xmlns:a16="http://schemas.microsoft.com/office/drawing/2014/main" id="{DAD4A14A-F749-3799-CDDD-BBA7477CB7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3415CA-71AC-3690-0959-C61B1F490591}"/>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341660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CB754-D259-07E4-B459-ABB128B1FC0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DAE59E4-63CE-FB2C-A80A-72E31E262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3A4FA4B-6031-FF19-FD52-DF66290E821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8A9677B-1036-4FEE-A770-E48EA386B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9777CB3-C295-150C-50D7-3472A7CDE3C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53C67B6-8BE5-F1BE-C126-C6130738AA1F}"/>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8" name="Segnaposto piè di pagina 7">
            <a:extLst>
              <a:ext uri="{FF2B5EF4-FFF2-40B4-BE49-F238E27FC236}">
                <a16:creationId xmlns:a16="http://schemas.microsoft.com/office/drawing/2014/main" id="{121E4A23-615B-D6EB-9444-0BCF149EE3E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791AF8-FB92-FAEE-F82B-07DD91940BC8}"/>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421046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61517-2F8A-EC78-BC7E-EA751C3553C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A7F53F4-4E2A-5D27-5D2C-C236A49A5446}"/>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4" name="Segnaposto piè di pagina 3">
            <a:extLst>
              <a:ext uri="{FF2B5EF4-FFF2-40B4-BE49-F238E27FC236}">
                <a16:creationId xmlns:a16="http://schemas.microsoft.com/office/drawing/2014/main" id="{64609BCD-908E-C309-FEDD-60F6103BF68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4DC62D8-2C0D-8BF4-A862-C89D818CECFB}"/>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42894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AF4EAC-0AAD-3606-1E2F-C8DA477DEACE}"/>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3" name="Segnaposto piè di pagina 2">
            <a:extLst>
              <a:ext uri="{FF2B5EF4-FFF2-40B4-BE49-F238E27FC236}">
                <a16:creationId xmlns:a16="http://schemas.microsoft.com/office/drawing/2014/main" id="{CBEB60F0-3E98-4E26-D377-0746568A70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A3A8A1B-9CB4-25CA-1BB6-4E9EC5615E17}"/>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265223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7D0F9C-FB24-5C8C-842D-B7F2B453322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A599AB-B208-F22C-6C75-385108778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0986BBF-8B73-6895-619D-F0DD4750D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FFAABC5-B6E8-E682-F890-107FC4AE003F}"/>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6" name="Segnaposto piè di pagina 5">
            <a:extLst>
              <a:ext uri="{FF2B5EF4-FFF2-40B4-BE49-F238E27FC236}">
                <a16:creationId xmlns:a16="http://schemas.microsoft.com/office/drawing/2014/main" id="{EB85BE41-7B8C-F504-6F32-3C3CD82FAD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42361DA-22E9-BD7C-6C76-65A04650C6F4}"/>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16785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69BE4F-CDA2-8A7D-7E65-A8507142795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9E9AA2B-4FD7-B03D-6BE1-36B9AC933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57D9FC4-B99F-3868-1FE4-B34A1D344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7B0F1A1-05C9-BBED-0B80-5550C54A3316}"/>
              </a:ext>
            </a:extLst>
          </p:cNvPr>
          <p:cNvSpPr>
            <a:spLocks noGrp="1"/>
          </p:cNvSpPr>
          <p:nvPr>
            <p:ph type="dt" sz="half" idx="10"/>
          </p:nvPr>
        </p:nvSpPr>
        <p:spPr/>
        <p:txBody>
          <a:bodyPr/>
          <a:lstStyle/>
          <a:p>
            <a:fld id="{66FDBEC0-1409-4E14-B229-573573186F36}" type="datetimeFigureOut">
              <a:rPr lang="it-IT" smtClean="0"/>
              <a:t>17/01/2025</a:t>
            </a:fld>
            <a:endParaRPr lang="it-IT"/>
          </a:p>
        </p:txBody>
      </p:sp>
      <p:sp>
        <p:nvSpPr>
          <p:cNvPr id="6" name="Segnaposto piè di pagina 5">
            <a:extLst>
              <a:ext uri="{FF2B5EF4-FFF2-40B4-BE49-F238E27FC236}">
                <a16:creationId xmlns:a16="http://schemas.microsoft.com/office/drawing/2014/main" id="{C28D2C72-51C7-4F4F-7579-4C17E1DB2A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E12BC1-E341-FE1E-77F9-779CAD4EB7E7}"/>
              </a:ext>
            </a:extLst>
          </p:cNvPr>
          <p:cNvSpPr>
            <a:spLocks noGrp="1"/>
          </p:cNvSpPr>
          <p:nvPr>
            <p:ph type="sldNum" sz="quarter" idx="12"/>
          </p:nvPr>
        </p:nvSpPr>
        <p:spPr/>
        <p:txBody>
          <a:bodyPr/>
          <a:lstStyle/>
          <a:p>
            <a:fld id="{5A2E3975-68D9-45E7-90CC-0F7BF6345F65}" type="slidenum">
              <a:rPr lang="it-IT" smtClean="0"/>
              <a:t>‹N›</a:t>
            </a:fld>
            <a:endParaRPr lang="it-IT"/>
          </a:p>
        </p:txBody>
      </p:sp>
    </p:spTree>
    <p:extLst>
      <p:ext uri="{BB962C8B-B14F-4D97-AF65-F5344CB8AC3E}">
        <p14:creationId xmlns:p14="http://schemas.microsoft.com/office/powerpoint/2010/main" val="216410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6D14449-5B9C-1FCD-CF62-57B7BF6D7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5D51A7-5A5E-94C9-D3F1-EF427CC5B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EA1145-1994-01F3-8970-DC952576E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FDBEC0-1409-4E14-B229-573573186F36}" type="datetimeFigureOut">
              <a:rPr lang="it-IT" smtClean="0"/>
              <a:t>17/01/2025</a:t>
            </a:fld>
            <a:endParaRPr lang="it-IT"/>
          </a:p>
        </p:txBody>
      </p:sp>
      <p:sp>
        <p:nvSpPr>
          <p:cNvPr id="5" name="Segnaposto piè di pagina 4">
            <a:extLst>
              <a:ext uri="{FF2B5EF4-FFF2-40B4-BE49-F238E27FC236}">
                <a16:creationId xmlns:a16="http://schemas.microsoft.com/office/drawing/2014/main" id="{976F20F4-3B30-2327-C3A4-D02D49FB7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0F95996-6EEE-9B0E-DFE1-F18E7770E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2E3975-68D9-45E7-90CC-0F7BF6345F65}" type="slidenum">
              <a:rPr lang="it-IT" smtClean="0"/>
              <a:t>‹N›</a:t>
            </a:fld>
            <a:endParaRPr lang="it-IT"/>
          </a:p>
        </p:txBody>
      </p:sp>
    </p:spTree>
    <p:extLst>
      <p:ext uri="{BB962C8B-B14F-4D97-AF65-F5344CB8AC3E}">
        <p14:creationId xmlns:p14="http://schemas.microsoft.com/office/powerpoint/2010/main" val="312047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20C2159-D54A-C92A-CED2-C60AB87B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5C7D796-CBC1-1FB9-BDFD-55CA47C9D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0E68EF-049D-E56B-CDBB-C359421BB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29E1CF-717C-4137-9B0D-B04546CB79AE}" type="datetimeFigureOut">
              <a:rPr lang="it-IT" smtClean="0"/>
              <a:t>17/01/2025</a:t>
            </a:fld>
            <a:endParaRPr lang="it-IT"/>
          </a:p>
        </p:txBody>
      </p:sp>
      <p:sp>
        <p:nvSpPr>
          <p:cNvPr id="5" name="Segnaposto piè di pagina 4">
            <a:extLst>
              <a:ext uri="{FF2B5EF4-FFF2-40B4-BE49-F238E27FC236}">
                <a16:creationId xmlns:a16="http://schemas.microsoft.com/office/drawing/2014/main" id="{95E1FACA-9E26-463A-9BC9-15B2A26EF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8591596-A86A-74A1-13D5-E3C7B83AE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44B302-82FA-40FA-B846-C68B0258B7F3}" type="slidenum">
              <a:rPr lang="it-IT" smtClean="0"/>
              <a:t>‹N›</a:t>
            </a:fld>
            <a:endParaRPr lang="it-IT"/>
          </a:p>
        </p:txBody>
      </p:sp>
    </p:spTree>
    <p:extLst>
      <p:ext uri="{BB962C8B-B14F-4D97-AF65-F5344CB8AC3E}">
        <p14:creationId xmlns:p14="http://schemas.microsoft.com/office/powerpoint/2010/main" val="1321332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1/17/2025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800001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7CC6B-58D4-EDC8-8A05-2C5BA0E778A0}"/>
              </a:ext>
            </a:extLst>
          </p:cNvPr>
          <p:cNvSpPr>
            <a:spLocks noGrp="1"/>
          </p:cNvSpPr>
          <p:nvPr>
            <p:ph type="ctrTitle"/>
          </p:nvPr>
        </p:nvSpPr>
        <p:spPr>
          <a:xfrm>
            <a:off x="301580" y="900424"/>
            <a:ext cx="10495904" cy="803684"/>
          </a:xfrm>
        </p:spPr>
        <p:txBody>
          <a:bodyPr>
            <a:noAutofit/>
          </a:bodyPr>
          <a:lstStyle/>
          <a:p>
            <a:r>
              <a:rPr lang="it-IT" sz="4800" b="1" dirty="0">
                <a:solidFill>
                  <a:schemeClr val="tx2"/>
                </a:solidFill>
                <a:latin typeface="Grandview" panose="020B0502040204020203" pitchFamily="34" charset="0"/>
                <a:ea typeface="+mn-ea"/>
                <a:cs typeface="+mn-cs"/>
              </a:rPr>
              <a:t>EXERCISE 5 – PROCESS MINING + LLM INTEGRATION</a:t>
            </a:r>
          </a:p>
        </p:txBody>
      </p:sp>
      <p:pic>
        <p:nvPicPr>
          <p:cNvPr id="4" name="Picture 3" descr="Un concetto genetico astratto">
            <a:extLst>
              <a:ext uri="{FF2B5EF4-FFF2-40B4-BE49-F238E27FC236}">
                <a16:creationId xmlns:a16="http://schemas.microsoft.com/office/drawing/2014/main" id="{211FB05B-B447-513E-5267-28ACA2B2678C}"/>
              </a:ext>
            </a:extLst>
          </p:cNvPr>
          <p:cNvPicPr>
            <a:picLocks noChangeAspect="1"/>
          </p:cNvPicPr>
          <p:nvPr/>
        </p:nvPicPr>
        <p:blipFill>
          <a:blip r:embed="rId2"/>
          <a:srcRect t="38984" r="2" b="31509"/>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3" name="Sottotitolo 2">
            <a:extLst>
              <a:ext uri="{FF2B5EF4-FFF2-40B4-BE49-F238E27FC236}">
                <a16:creationId xmlns:a16="http://schemas.microsoft.com/office/drawing/2014/main" id="{483FC3D8-7E09-E9E3-8C01-158203F1D876}"/>
              </a:ext>
            </a:extLst>
          </p:cNvPr>
          <p:cNvSpPr>
            <a:spLocks noGrp="1"/>
          </p:cNvSpPr>
          <p:nvPr>
            <p:ph type="subTitle" idx="1"/>
          </p:nvPr>
        </p:nvSpPr>
        <p:spPr>
          <a:xfrm>
            <a:off x="8504916" y="4441869"/>
            <a:ext cx="4155580" cy="2222343"/>
          </a:xfrm>
        </p:spPr>
        <p:txBody>
          <a:bodyPr>
            <a:normAutofit/>
          </a:bodyPr>
          <a:lstStyle/>
          <a:p>
            <a:r>
              <a:rPr lang="it-IT" sz="2000" b="1" dirty="0">
                <a:solidFill>
                  <a:schemeClr val="tx2"/>
                </a:solidFill>
                <a:latin typeface="Grandview" panose="020B0502040204020203" pitchFamily="34" charset="0"/>
              </a:rPr>
              <a:t>Course: </a:t>
            </a:r>
            <a:r>
              <a:rPr lang="it-IT" sz="2000" dirty="0" err="1">
                <a:solidFill>
                  <a:schemeClr val="tx2"/>
                </a:solidFill>
                <a:latin typeface="Grandview" panose="020B0502040204020203" pitchFamily="34" charset="0"/>
              </a:rPr>
              <a:t>Formal</a:t>
            </a:r>
            <a:r>
              <a:rPr lang="it-IT" sz="2000" dirty="0">
                <a:solidFill>
                  <a:schemeClr val="tx2"/>
                </a:solidFill>
                <a:latin typeface="Grandview" panose="020B0502040204020203" pitchFamily="34" charset="0"/>
              </a:rPr>
              <a:t> Methods 2024/2025</a:t>
            </a:r>
          </a:p>
          <a:p>
            <a:r>
              <a:rPr lang="it-IT" sz="2000" b="1" dirty="0">
                <a:solidFill>
                  <a:schemeClr val="tx2"/>
                </a:solidFill>
                <a:latin typeface="Grandview" panose="020B0502040204020203" pitchFamily="34" charset="0"/>
              </a:rPr>
              <a:t>Team:  </a:t>
            </a:r>
            <a:r>
              <a:rPr lang="it-IT" sz="2000" dirty="0">
                <a:solidFill>
                  <a:schemeClr val="tx2"/>
                </a:solidFill>
                <a:latin typeface="Grandview" panose="020B0502040204020203" pitchFamily="34" charset="0"/>
              </a:rPr>
              <a:t>Federica Picca -</a:t>
            </a:r>
          </a:p>
          <a:p>
            <a:r>
              <a:rPr lang="it-IT" sz="2000" dirty="0">
                <a:solidFill>
                  <a:schemeClr val="tx2"/>
                </a:solidFill>
                <a:latin typeface="Grandview" panose="020B0502040204020203" pitchFamily="34" charset="0"/>
              </a:rPr>
              <a:t>Alberta Motca Schnabel </a:t>
            </a:r>
          </a:p>
          <a:p>
            <a:endParaRPr lang="it-IT" dirty="0"/>
          </a:p>
        </p:txBody>
      </p:sp>
      <p:sp>
        <p:nvSpPr>
          <p:cNvPr id="5" name="Titolo 1">
            <a:extLst>
              <a:ext uri="{FF2B5EF4-FFF2-40B4-BE49-F238E27FC236}">
                <a16:creationId xmlns:a16="http://schemas.microsoft.com/office/drawing/2014/main" id="{7C0C48DC-83E7-154F-11F5-CA3E4108EFF8}"/>
              </a:ext>
            </a:extLst>
          </p:cNvPr>
          <p:cNvSpPr txBox="1">
            <a:spLocks/>
          </p:cNvSpPr>
          <p:nvPr/>
        </p:nvSpPr>
        <p:spPr>
          <a:xfrm>
            <a:off x="517716" y="1448503"/>
            <a:ext cx="10938369" cy="2123768"/>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100000"/>
              </a:lnSpc>
              <a:spcBef>
                <a:spcPct val="0"/>
              </a:spcBef>
              <a:buNone/>
              <a:defRPr sz="5400" kern="1200">
                <a:solidFill>
                  <a:schemeClr val="tx2"/>
                </a:solidFill>
                <a:latin typeface="+mj-lt"/>
                <a:ea typeface="+mj-ea"/>
                <a:cs typeface="+mj-cs"/>
              </a:defRPr>
            </a:lvl1pPr>
          </a:lstStyle>
          <a:p>
            <a:r>
              <a:rPr lang="en-US" sz="6400" dirty="0">
                <a:latin typeface="Grandview" panose="020B0502040204020203" pitchFamily="34" charset="0"/>
                <a:ea typeface="+mn-ea"/>
                <a:cs typeface="+mn-cs"/>
              </a:rPr>
              <a:t>“Process mining: select a suitable dataset for process mining, learn a petri net model and discuss the properties of the process model.</a:t>
            </a:r>
          </a:p>
          <a:p>
            <a:r>
              <a:rPr lang="en-US" sz="6400" dirty="0">
                <a:latin typeface="Grandview" panose="020B0502040204020203" pitchFamily="34" charset="0"/>
                <a:ea typeface="+mn-ea"/>
                <a:cs typeface="+mn-cs"/>
              </a:rPr>
              <a:t>The integration with LLM according to your creativity is a plus that will be evaluated positive”</a:t>
            </a:r>
            <a:br>
              <a:rPr kumimoji="0" lang="it-IT" sz="5400" b="0" i="0" u="none" strike="noStrike" kern="1200" cap="none" spc="0" normalizeH="0" baseline="0" noProof="0" dirty="0">
                <a:ln>
                  <a:noFill/>
                </a:ln>
                <a:solidFill>
                  <a:srgbClr val="0E2841"/>
                </a:solidFill>
                <a:effectLst/>
                <a:uLnTx/>
                <a:uFillTx/>
                <a:latin typeface="Aptos Display" panose="02110004020202020204"/>
                <a:ea typeface="+mj-ea"/>
                <a:cs typeface="+mj-cs"/>
              </a:rPr>
            </a:br>
            <a:endParaRPr kumimoji="0" lang="it-IT" sz="5400" b="0" i="0" u="none" strike="noStrike" kern="1200" cap="none" spc="0" normalizeH="0" baseline="0" noProof="0" dirty="0">
              <a:ln>
                <a:noFill/>
              </a:ln>
              <a:solidFill>
                <a:srgbClr val="0E2841"/>
              </a:solidFill>
              <a:effectLst/>
              <a:uLnTx/>
              <a:uFillTx/>
              <a:latin typeface="Aptos Display" panose="02110004020202020204"/>
              <a:ea typeface="+mj-ea"/>
              <a:cs typeface="+mj-cs"/>
            </a:endParaRPr>
          </a:p>
        </p:txBody>
      </p:sp>
      <p:pic>
        <p:nvPicPr>
          <p:cNvPr id="6" name="Immagine 5" descr="Immagine che contiene emblema, cresta, Marchio, simbolo&#10;&#10;Descrizione generata automaticamente">
            <a:extLst>
              <a:ext uri="{FF2B5EF4-FFF2-40B4-BE49-F238E27FC236}">
                <a16:creationId xmlns:a16="http://schemas.microsoft.com/office/drawing/2014/main" id="{027F4DD2-EA9E-2747-FCFB-8EA37D9E2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7432" y="94145"/>
            <a:ext cx="1599828" cy="1612559"/>
          </a:xfrm>
          <a:prstGeom prst="rect">
            <a:avLst/>
          </a:prstGeom>
        </p:spPr>
      </p:pic>
    </p:spTree>
    <p:extLst>
      <p:ext uri="{BB962C8B-B14F-4D97-AF65-F5344CB8AC3E}">
        <p14:creationId xmlns:p14="http://schemas.microsoft.com/office/powerpoint/2010/main" val="328465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875FA-AEED-A61F-C6A8-E0565AFC9F79}"/>
              </a:ext>
            </a:extLst>
          </p:cNvPr>
          <p:cNvSpPr>
            <a:spLocks noGrp="1"/>
          </p:cNvSpPr>
          <p:nvPr>
            <p:ph type="title"/>
          </p:nvPr>
        </p:nvSpPr>
        <p:spPr>
          <a:xfrm>
            <a:off x="488654" y="97722"/>
            <a:ext cx="10325000" cy="800304"/>
          </a:xfrm>
        </p:spPr>
        <p:txBody>
          <a:bodyPr/>
          <a:lstStyle/>
          <a:p>
            <a:r>
              <a:rPr lang="it-IT" b="1" dirty="0"/>
              <a:t>METRICS AND PROPRIETIES</a:t>
            </a:r>
          </a:p>
        </p:txBody>
      </p:sp>
      <p:graphicFrame>
        <p:nvGraphicFramePr>
          <p:cNvPr id="4" name="Segnaposto contenuto 3">
            <a:extLst>
              <a:ext uri="{FF2B5EF4-FFF2-40B4-BE49-F238E27FC236}">
                <a16:creationId xmlns:a16="http://schemas.microsoft.com/office/drawing/2014/main" id="{5EC27DF9-FDCF-07AF-A641-CDD5C4DDF35B}"/>
              </a:ext>
            </a:extLst>
          </p:cNvPr>
          <p:cNvGraphicFramePr>
            <a:graphicFrameLocks noGrp="1"/>
          </p:cNvGraphicFramePr>
          <p:nvPr>
            <p:ph idx="1"/>
            <p:extLst>
              <p:ext uri="{D42A27DB-BD31-4B8C-83A1-F6EECF244321}">
                <p14:modId xmlns:p14="http://schemas.microsoft.com/office/powerpoint/2010/main" val="1153538188"/>
              </p:ext>
            </p:extLst>
          </p:nvPr>
        </p:nvGraphicFramePr>
        <p:xfrm>
          <a:off x="424728" y="957905"/>
          <a:ext cx="11702008" cy="2595880"/>
        </p:xfrm>
        <a:graphic>
          <a:graphicData uri="http://schemas.openxmlformats.org/drawingml/2006/table">
            <a:tbl>
              <a:tblPr firstRow="1" bandRow="1">
                <a:tableStyleId>{5C22544A-7EE6-4342-B048-85BDC9FD1C3A}</a:tableStyleId>
              </a:tblPr>
              <a:tblGrid>
                <a:gridCol w="1462751">
                  <a:extLst>
                    <a:ext uri="{9D8B030D-6E8A-4147-A177-3AD203B41FA5}">
                      <a16:colId xmlns:a16="http://schemas.microsoft.com/office/drawing/2014/main" val="3637057997"/>
                    </a:ext>
                  </a:extLst>
                </a:gridCol>
                <a:gridCol w="1462751">
                  <a:extLst>
                    <a:ext uri="{9D8B030D-6E8A-4147-A177-3AD203B41FA5}">
                      <a16:colId xmlns:a16="http://schemas.microsoft.com/office/drawing/2014/main" val="1178174720"/>
                    </a:ext>
                  </a:extLst>
                </a:gridCol>
                <a:gridCol w="1462751">
                  <a:extLst>
                    <a:ext uri="{9D8B030D-6E8A-4147-A177-3AD203B41FA5}">
                      <a16:colId xmlns:a16="http://schemas.microsoft.com/office/drawing/2014/main" val="4183274809"/>
                    </a:ext>
                  </a:extLst>
                </a:gridCol>
                <a:gridCol w="1462751">
                  <a:extLst>
                    <a:ext uri="{9D8B030D-6E8A-4147-A177-3AD203B41FA5}">
                      <a16:colId xmlns:a16="http://schemas.microsoft.com/office/drawing/2014/main" val="3292535002"/>
                    </a:ext>
                  </a:extLst>
                </a:gridCol>
                <a:gridCol w="1462751">
                  <a:extLst>
                    <a:ext uri="{9D8B030D-6E8A-4147-A177-3AD203B41FA5}">
                      <a16:colId xmlns:a16="http://schemas.microsoft.com/office/drawing/2014/main" val="1505068869"/>
                    </a:ext>
                  </a:extLst>
                </a:gridCol>
                <a:gridCol w="1462751">
                  <a:extLst>
                    <a:ext uri="{9D8B030D-6E8A-4147-A177-3AD203B41FA5}">
                      <a16:colId xmlns:a16="http://schemas.microsoft.com/office/drawing/2014/main" val="1713433733"/>
                    </a:ext>
                  </a:extLst>
                </a:gridCol>
                <a:gridCol w="1462751">
                  <a:extLst>
                    <a:ext uri="{9D8B030D-6E8A-4147-A177-3AD203B41FA5}">
                      <a16:colId xmlns:a16="http://schemas.microsoft.com/office/drawing/2014/main" val="2647338214"/>
                    </a:ext>
                  </a:extLst>
                </a:gridCol>
                <a:gridCol w="1462751">
                  <a:extLst>
                    <a:ext uri="{9D8B030D-6E8A-4147-A177-3AD203B41FA5}">
                      <a16:colId xmlns:a16="http://schemas.microsoft.com/office/drawing/2014/main" val="101200694"/>
                    </a:ext>
                  </a:extLst>
                </a:gridCol>
              </a:tblGrid>
              <a:tr h="370840">
                <a:tc>
                  <a:txBody>
                    <a:bodyPr/>
                    <a:lstStyle/>
                    <a:p>
                      <a:r>
                        <a:rPr lang="it-IT" dirty="0"/>
                        <a:t>TOOL</a:t>
                      </a:r>
                    </a:p>
                  </a:txBody>
                  <a:tcPr/>
                </a:tc>
                <a:tc>
                  <a:txBody>
                    <a:bodyPr/>
                    <a:lstStyle/>
                    <a:p>
                      <a:r>
                        <a:rPr lang="it-IT" sz="1400" dirty="0"/>
                        <a:t>ALGORTYTHM</a:t>
                      </a:r>
                    </a:p>
                  </a:txBody>
                  <a:tcPr/>
                </a:tc>
                <a:tc>
                  <a:txBody>
                    <a:bodyPr/>
                    <a:lstStyle/>
                    <a:p>
                      <a:r>
                        <a:rPr lang="it-IT" sz="1600" dirty="0"/>
                        <a:t>FITNESS</a:t>
                      </a:r>
                      <a:endParaRPr lang="it-IT" dirty="0"/>
                    </a:p>
                  </a:txBody>
                  <a:tcPr/>
                </a:tc>
                <a:tc>
                  <a:txBody>
                    <a:bodyPr/>
                    <a:lstStyle/>
                    <a:p>
                      <a:r>
                        <a:rPr lang="it-IT" sz="1600" dirty="0"/>
                        <a:t>PRECISION</a:t>
                      </a:r>
                      <a:endParaRPr lang="it-IT" dirty="0"/>
                    </a:p>
                  </a:txBody>
                  <a:tcPr/>
                </a:tc>
                <a:tc>
                  <a:txBody>
                    <a:bodyPr/>
                    <a:lstStyle/>
                    <a:p>
                      <a:r>
                        <a:rPr lang="it-IT" sz="1200" dirty="0"/>
                        <a:t>GENERALIZATION</a:t>
                      </a:r>
                    </a:p>
                  </a:txBody>
                  <a:tcPr/>
                </a:tc>
                <a:tc>
                  <a:txBody>
                    <a:bodyPr/>
                    <a:lstStyle/>
                    <a:p>
                      <a:r>
                        <a:rPr lang="it-IT" sz="1600" dirty="0"/>
                        <a:t>SEMPLICITY</a:t>
                      </a:r>
                      <a:endParaRPr lang="it-IT" dirty="0"/>
                    </a:p>
                  </a:txBody>
                  <a:tcPr/>
                </a:tc>
                <a:tc>
                  <a:txBody>
                    <a:bodyPr/>
                    <a:lstStyle/>
                    <a:p>
                      <a:r>
                        <a:rPr lang="it-IT" sz="1600" dirty="0"/>
                        <a:t>WORKFLOW</a:t>
                      </a:r>
                      <a:endParaRPr lang="it-IT" dirty="0"/>
                    </a:p>
                  </a:txBody>
                  <a:tcPr/>
                </a:tc>
                <a:tc>
                  <a:txBody>
                    <a:bodyPr/>
                    <a:lstStyle/>
                    <a:p>
                      <a:r>
                        <a:rPr lang="it-IT" sz="1600" dirty="0"/>
                        <a:t>SOUNDENSS</a:t>
                      </a:r>
                    </a:p>
                  </a:txBody>
                  <a:tcPr/>
                </a:tc>
                <a:extLst>
                  <a:ext uri="{0D108BD9-81ED-4DB2-BD59-A6C34878D82A}">
                    <a16:rowId xmlns:a16="http://schemas.microsoft.com/office/drawing/2014/main" val="2952946035"/>
                  </a:ext>
                </a:extLst>
              </a:tr>
              <a:tr h="370840">
                <a:tc>
                  <a:txBody>
                    <a:bodyPr/>
                    <a:lstStyle/>
                    <a:p>
                      <a:r>
                        <a:rPr lang="it-IT" b="1" dirty="0"/>
                        <a:t>PROM</a:t>
                      </a:r>
                    </a:p>
                  </a:txBody>
                  <a:tcPr/>
                </a:tc>
                <a:tc>
                  <a:txBody>
                    <a:bodyPr/>
                    <a:lstStyle/>
                    <a:p>
                      <a:r>
                        <a:rPr lang="it-IT" dirty="0"/>
                        <a:t>APLHA</a:t>
                      </a: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tc>
                  <a:txBody>
                    <a:bodyPr/>
                    <a:lstStyle/>
                    <a:p>
                      <a:r>
                        <a:rPr lang="it-IT" dirty="0"/>
                        <a:t>0.75</a:t>
                      </a:r>
                    </a:p>
                  </a:txBody>
                  <a:tcPr/>
                </a:tc>
                <a:tc>
                  <a:txBody>
                    <a:bodyPr/>
                    <a:lstStyle/>
                    <a:p>
                      <a:r>
                        <a:rPr lang="it-IT" dirty="0"/>
                        <a:t>Yes</a:t>
                      </a:r>
                    </a:p>
                  </a:txBody>
                  <a:tcPr/>
                </a:tc>
                <a:tc>
                  <a:txBody>
                    <a:bodyPr/>
                    <a:lstStyle/>
                    <a:p>
                      <a:r>
                        <a:rPr lang="it-IT" dirty="0"/>
                        <a:t>Yes</a:t>
                      </a:r>
                    </a:p>
                  </a:txBody>
                  <a:tcPr/>
                </a:tc>
                <a:extLst>
                  <a:ext uri="{0D108BD9-81ED-4DB2-BD59-A6C34878D82A}">
                    <a16:rowId xmlns:a16="http://schemas.microsoft.com/office/drawing/2014/main" val="4212296428"/>
                  </a:ext>
                </a:extLst>
              </a:tr>
              <a:tr h="370840">
                <a:tc>
                  <a:txBody>
                    <a:bodyPr/>
                    <a:lstStyle/>
                    <a:p>
                      <a:endParaRPr lang="it-IT" dirty="0"/>
                    </a:p>
                  </a:txBody>
                  <a:tcPr/>
                </a:tc>
                <a:tc>
                  <a:txBody>
                    <a:bodyPr/>
                    <a:lstStyle/>
                    <a:p>
                      <a:r>
                        <a:rPr lang="it-IT" dirty="0"/>
                        <a:t>INDUCTIVE</a:t>
                      </a:r>
                    </a:p>
                  </a:txBody>
                  <a:tcPr/>
                </a:tc>
                <a:tc>
                  <a:txBody>
                    <a:bodyPr/>
                    <a:lstStyle/>
                    <a:p>
                      <a:r>
                        <a:rPr lang="it-IT" dirty="0"/>
                        <a:t>1</a:t>
                      </a:r>
                    </a:p>
                  </a:txBody>
                  <a:tcPr/>
                </a:tc>
                <a:tc>
                  <a:txBody>
                    <a:bodyPr/>
                    <a:lstStyle/>
                    <a:p>
                      <a:r>
                        <a:rPr lang="it-IT" dirty="0"/>
                        <a:t>0.26</a:t>
                      </a:r>
                    </a:p>
                  </a:txBody>
                  <a:tcPr/>
                </a:tc>
                <a:tc>
                  <a:txBody>
                    <a:bodyPr/>
                    <a:lstStyle/>
                    <a:p>
                      <a:r>
                        <a:rPr lang="it-IT" dirty="0"/>
                        <a:t>0.96</a:t>
                      </a:r>
                    </a:p>
                  </a:txBody>
                  <a:tcPr/>
                </a:tc>
                <a:tc>
                  <a:txBody>
                    <a:bodyPr/>
                    <a:lstStyle/>
                    <a:p>
                      <a:r>
                        <a:rPr lang="it-IT" dirty="0"/>
                        <a:t>0.79</a:t>
                      </a:r>
                    </a:p>
                  </a:txBody>
                  <a:tcPr/>
                </a:tc>
                <a:tc>
                  <a:txBody>
                    <a:bodyPr/>
                    <a:lstStyle/>
                    <a:p>
                      <a:r>
                        <a:rPr lang="it-IT" dirty="0"/>
                        <a:t>Yes</a:t>
                      </a:r>
                    </a:p>
                  </a:txBody>
                  <a:tcPr/>
                </a:tc>
                <a:tc>
                  <a:txBody>
                    <a:bodyPr/>
                    <a:lstStyle/>
                    <a:p>
                      <a:r>
                        <a:rPr lang="it-IT" dirty="0"/>
                        <a:t>Yes</a:t>
                      </a:r>
                    </a:p>
                  </a:txBody>
                  <a:tcPr/>
                </a:tc>
                <a:extLst>
                  <a:ext uri="{0D108BD9-81ED-4DB2-BD59-A6C34878D82A}">
                    <a16:rowId xmlns:a16="http://schemas.microsoft.com/office/drawing/2014/main" val="1984081830"/>
                  </a:ext>
                </a:extLst>
              </a:tr>
              <a:tr h="370840">
                <a:tc>
                  <a:txBody>
                    <a:bodyPr/>
                    <a:lstStyle/>
                    <a:p>
                      <a:endParaRPr lang="it-IT" dirty="0"/>
                    </a:p>
                  </a:txBody>
                  <a:tcPr/>
                </a:tc>
                <a:tc>
                  <a:txBody>
                    <a:bodyPr/>
                    <a:lstStyle/>
                    <a:p>
                      <a:r>
                        <a:rPr lang="it-IT" dirty="0"/>
                        <a:t>HEURISTIC</a:t>
                      </a:r>
                    </a:p>
                  </a:txBody>
                  <a:tcPr/>
                </a:tc>
                <a:tc>
                  <a:txBody>
                    <a:bodyPr/>
                    <a:lstStyle/>
                    <a:p>
                      <a:r>
                        <a:rPr lang="it-IT" dirty="0"/>
                        <a:t>/</a:t>
                      </a:r>
                    </a:p>
                  </a:txBody>
                  <a:tcPr/>
                </a:tc>
                <a:tc>
                  <a:txBody>
                    <a:bodyPr/>
                    <a:lstStyle/>
                    <a:p>
                      <a:r>
                        <a:rPr lang="it-IT" dirty="0"/>
                        <a:t>/</a:t>
                      </a:r>
                    </a:p>
                  </a:txBody>
                  <a:tcPr/>
                </a:tc>
                <a:tc>
                  <a:txBody>
                    <a:bodyPr/>
                    <a:lstStyle/>
                    <a:p>
                      <a:r>
                        <a:rPr lang="it-IT" dirty="0"/>
                        <a:t>/</a:t>
                      </a:r>
                    </a:p>
                  </a:txBody>
                  <a:tcPr/>
                </a:tc>
                <a:tc>
                  <a:txBody>
                    <a:bodyPr/>
                    <a:lstStyle/>
                    <a:p>
                      <a:r>
                        <a:rPr lang="it-IT" dirty="0"/>
                        <a:t>0.8</a:t>
                      </a:r>
                    </a:p>
                  </a:txBody>
                  <a:tcPr/>
                </a:tc>
                <a:tc>
                  <a:txBody>
                    <a:bodyPr/>
                    <a:lstStyle/>
                    <a:p>
                      <a:r>
                        <a:rPr lang="it-IT" dirty="0"/>
                        <a:t>No</a:t>
                      </a:r>
                    </a:p>
                  </a:txBody>
                  <a:tcPr/>
                </a:tc>
                <a:tc>
                  <a:txBody>
                    <a:bodyPr/>
                    <a:lstStyle/>
                    <a:p>
                      <a:r>
                        <a:rPr lang="it-IT" dirty="0"/>
                        <a:t>No</a:t>
                      </a:r>
                    </a:p>
                  </a:txBody>
                  <a:tcPr/>
                </a:tc>
                <a:extLst>
                  <a:ext uri="{0D108BD9-81ED-4DB2-BD59-A6C34878D82A}">
                    <a16:rowId xmlns:a16="http://schemas.microsoft.com/office/drawing/2014/main" val="405169864"/>
                  </a:ext>
                </a:extLst>
              </a:tr>
              <a:tr h="370840">
                <a:tc>
                  <a:txBody>
                    <a:bodyPr/>
                    <a:lstStyle/>
                    <a:p>
                      <a:r>
                        <a:rPr lang="it-IT" b="1" dirty="0"/>
                        <a:t>PM4PY</a:t>
                      </a:r>
                    </a:p>
                  </a:txBody>
                  <a:tcPr/>
                </a:tc>
                <a:tc>
                  <a:txBody>
                    <a:bodyPr/>
                    <a:lstStyle/>
                    <a:p>
                      <a:r>
                        <a:rPr lang="it-IT" dirty="0"/>
                        <a:t>ALPHA</a:t>
                      </a:r>
                    </a:p>
                  </a:txBody>
                  <a:tcPr/>
                </a:tc>
                <a:tc>
                  <a:txBody>
                    <a:bodyPr/>
                    <a:lstStyle/>
                    <a:p>
                      <a:r>
                        <a:rPr lang="it-IT" dirty="0"/>
                        <a:t>0.07</a:t>
                      </a:r>
                    </a:p>
                  </a:txBody>
                  <a:tcPr/>
                </a:tc>
                <a:tc>
                  <a:txBody>
                    <a:bodyPr/>
                    <a:lstStyle/>
                    <a:p>
                      <a:r>
                        <a:rPr lang="it-IT" dirty="0"/>
                        <a:t>1</a:t>
                      </a:r>
                    </a:p>
                  </a:txBody>
                  <a:tcPr/>
                </a:tc>
                <a:tc>
                  <a:txBody>
                    <a:bodyPr/>
                    <a:lstStyle/>
                    <a:p>
                      <a:r>
                        <a:rPr lang="it-IT" dirty="0"/>
                        <a:t>0.93</a:t>
                      </a:r>
                    </a:p>
                  </a:txBody>
                  <a:tcPr/>
                </a:tc>
                <a:tc>
                  <a:txBody>
                    <a:bodyPr/>
                    <a:lstStyle/>
                    <a:p>
                      <a:r>
                        <a:rPr lang="it-IT" dirty="0"/>
                        <a:t>0.61</a:t>
                      </a:r>
                    </a:p>
                  </a:txBody>
                  <a:tcPr/>
                </a:tc>
                <a:tc>
                  <a:txBody>
                    <a:bodyPr/>
                    <a:lstStyle/>
                    <a:p>
                      <a:r>
                        <a:rPr lang="it-IT" dirty="0"/>
                        <a:t>Yes</a:t>
                      </a:r>
                    </a:p>
                  </a:txBody>
                  <a:tcPr/>
                </a:tc>
                <a:tc>
                  <a:txBody>
                    <a:bodyPr/>
                    <a:lstStyle/>
                    <a:p>
                      <a:r>
                        <a:rPr lang="it-IT" dirty="0"/>
                        <a:t>Yes</a:t>
                      </a:r>
                    </a:p>
                  </a:txBody>
                  <a:tcPr/>
                </a:tc>
                <a:extLst>
                  <a:ext uri="{0D108BD9-81ED-4DB2-BD59-A6C34878D82A}">
                    <a16:rowId xmlns:a16="http://schemas.microsoft.com/office/drawing/2014/main" val="2793046815"/>
                  </a:ext>
                </a:extLst>
              </a:tr>
              <a:tr h="370840">
                <a:tc>
                  <a:txBody>
                    <a:bodyPr/>
                    <a:lstStyle/>
                    <a:p>
                      <a:endParaRPr lang="it-IT" dirty="0"/>
                    </a:p>
                  </a:txBody>
                  <a:tcPr/>
                </a:tc>
                <a:tc>
                  <a:txBody>
                    <a:bodyPr/>
                    <a:lstStyle/>
                    <a:p>
                      <a:r>
                        <a:rPr lang="it-IT" dirty="0"/>
                        <a:t>INDUCTIVE</a:t>
                      </a:r>
                    </a:p>
                  </a:txBody>
                  <a:tcPr/>
                </a:tc>
                <a:tc>
                  <a:txBody>
                    <a:bodyPr/>
                    <a:lstStyle/>
                    <a:p>
                      <a:r>
                        <a:rPr lang="it-IT" dirty="0"/>
                        <a:t>1</a:t>
                      </a:r>
                    </a:p>
                  </a:txBody>
                  <a:tcPr/>
                </a:tc>
                <a:tc>
                  <a:txBody>
                    <a:bodyPr/>
                    <a:lstStyle/>
                    <a:p>
                      <a:r>
                        <a:rPr lang="it-IT" dirty="0"/>
                        <a:t>0.26</a:t>
                      </a:r>
                    </a:p>
                  </a:txBody>
                  <a:tcPr/>
                </a:tc>
                <a:tc>
                  <a:txBody>
                    <a:bodyPr/>
                    <a:lstStyle/>
                    <a:p>
                      <a:r>
                        <a:rPr lang="it-IT" dirty="0"/>
                        <a:t>0.69</a:t>
                      </a:r>
                    </a:p>
                  </a:txBody>
                  <a:tcPr/>
                </a:tc>
                <a:tc>
                  <a:txBody>
                    <a:bodyPr/>
                    <a:lstStyle/>
                    <a:p>
                      <a:r>
                        <a:rPr lang="it-IT" dirty="0"/>
                        <a:t>0.7</a:t>
                      </a:r>
                    </a:p>
                  </a:txBody>
                  <a:tcPr/>
                </a:tc>
                <a:tc>
                  <a:txBody>
                    <a:bodyPr/>
                    <a:lstStyle/>
                    <a:p>
                      <a:r>
                        <a:rPr lang="it-IT" dirty="0"/>
                        <a:t>Yes</a:t>
                      </a:r>
                    </a:p>
                  </a:txBody>
                  <a:tcPr/>
                </a:tc>
                <a:tc>
                  <a:txBody>
                    <a:bodyPr/>
                    <a:lstStyle/>
                    <a:p>
                      <a:r>
                        <a:rPr lang="it-IT" dirty="0"/>
                        <a:t>Yes</a:t>
                      </a:r>
                    </a:p>
                  </a:txBody>
                  <a:tcPr/>
                </a:tc>
                <a:extLst>
                  <a:ext uri="{0D108BD9-81ED-4DB2-BD59-A6C34878D82A}">
                    <a16:rowId xmlns:a16="http://schemas.microsoft.com/office/drawing/2014/main" val="2160676368"/>
                  </a:ext>
                </a:extLst>
              </a:tr>
              <a:tr h="370840">
                <a:tc>
                  <a:txBody>
                    <a:bodyPr/>
                    <a:lstStyle/>
                    <a:p>
                      <a:endParaRPr lang="it-IT" dirty="0"/>
                    </a:p>
                  </a:txBody>
                  <a:tcPr/>
                </a:tc>
                <a:tc>
                  <a:txBody>
                    <a:bodyPr/>
                    <a:lstStyle/>
                    <a:p>
                      <a:r>
                        <a:rPr lang="it-IT" dirty="0"/>
                        <a:t>HEURISTIC</a:t>
                      </a:r>
                    </a:p>
                  </a:txBody>
                  <a:tcPr/>
                </a:tc>
                <a:tc>
                  <a:txBody>
                    <a:bodyPr/>
                    <a:lstStyle/>
                    <a:p>
                      <a:r>
                        <a:rPr lang="it-IT" dirty="0"/>
                        <a:t>0.96</a:t>
                      </a:r>
                    </a:p>
                  </a:txBody>
                  <a:tcPr/>
                </a:tc>
                <a:tc>
                  <a:txBody>
                    <a:bodyPr/>
                    <a:lstStyle/>
                    <a:p>
                      <a:r>
                        <a:rPr lang="it-IT" dirty="0"/>
                        <a:t>0.53</a:t>
                      </a:r>
                    </a:p>
                  </a:txBody>
                  <a:tcPr/>
                </a:tc>
                <a:tc>
                  <a:txBody>
                    <a:bodyPr/>
                    <a:lstStyle/>
                    <a:p>
                      <a:r>
                        <a:rPr lang="it-IT" dirty="0"/>
                        <a:t>0.63</a:t>
                      </a:r>
                    </a:p>
                  </a:txBody>
                  <a:tcPr/>
                </a:tc>
                <a:tc>
                  <a:txBody>
                    <a:bodyPr/>
                    <a:lstStyle/>
                    <a:p>
                      <a:r>
                        <a:rPr lang="it-IT" dirty="0"/>
                        <a:t>0.61</a:t>
                      </a:r>
                    </a:p>
                  </a:txBody>
                  <a:tcPr/>
                </a:tc>
                <a:tc>
                  <a:txBody>
                    <a:bodyPr/>
                    <a:lstStyle/>
                    <a:p>
                      <a:r>
                        <a:rPr lang="it-IT" dirty="0"/>
                        <a:t>Yes</a:t>
                      </a:r>
                    </a:p>
                  </a:txBody>
                  <a:tcPr/>
                </a:tc>
                <a:tc>
                  <a:txBody>
                    <a:bodyPr/>
                    <a:lstStyle/>
                    <a:p>
                      <a:r>
                        <a:rPr lang="it-IT" dirty="0"/>
                        <a:t>Yes</a:t>
                      </a:r>
                    </a:p>
                  </a:txBody>
                  <a:tcPr/>
                </a:tc>
                <a:extLst>
                  <a:ext uri="{0D108BD9-81ED-4DB2-BD59-A6C34878D82A}">
                    <a16:rowId xmlns:a16="http://schemas.microsoft.com/office/drawing/2014/main" val="3763060926"/>
                  </a:ext>
                </a:extLst>
              </a:tr>
            </a:tbl>
          </a:graphicData>
        </a:graphic>
      </p:graphicFrame>
      <p:pic>
        <p:nvPicPr>
          <p:cNvPr id="3" name="Segnaposto contenuto 4">
            <a:extLst>
              <a:ext uri="{FF2B5EF4-FFF2-40B4-BE49-F238E27FC236}">
                <a16:creationId xmlns:a16="http://schemas.microsoft.com/office/drawing/2014/main" id="{82679A8F-A8E6-CE40-8CE9-63E597392E5D}"/>
              </a:ext>
            </a:extLst>
          </p:cNvPr>
          <p:cNvPicPr>
            <a:picLocks noChangeAspect="1"/>
          </p:cNvPicPr>
          <p:nvPr/>
        </p:nvPicPr>
        <p:blipFill>
          <a:blip r:embed="rId2"/>
          <a:stretch>
            <a:fillRect/>
          </a:stretch>
        </p:blipFill>
        <p:spPr>
          <a:xfrm>
            <a:off x="1012943" y="3613665"/>
            <a:ext cx="1800060" cy="926614"/>
          </a:xfrm>
          <a:prstGeom prst="rect">
            <a:avLst/>
          </a:prstGeom>
        </p:spPr>
      </p:pic>
      <p:pic>
        <p:nvPicPr>
          <p:cNvPr id="5" name="Picture 2" descr="GitHub - process-intelligence-solutions/pm4py: Official public repository  for PM4Py (Process Mining for Python) — an open-source library for  exploring, analyzing, and optimizing business processes with Python.">
            <a:extLst>
              <a:ext uri="{FF2B5EF4-FFF2-40B4-BE49-F238E27FC236}">
                <a16:creationId xmlns:a16="http://schemas.microsoft.com/office/drawing/2014/main" id="{739E311A-E2E8-0552-322E-CDA63CC43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242" y="3680958"/>
            <a:ext cx="1871693" cy="859321"/>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9F0A71CB-3761-CF24-F53A-BF1929820D7C}"/>
              </a:ext>
            </a:extLst>
          </p:cNvPr>
          <p:cNvSpPr txBox="1"/>
          <p:nvPr/>
        </p:nvSpPr>
        <p:spPr>
          <a:xfrm>
            <a:off x="424728" y="4686392"/>
            <a:ext cx="4264873" cy="1169551"/>
          </a:xfrm>
          <a:custGeom>
            <a:avLst/>
            <a:gdLst>
              <a:gd name="connsiteX0" fmla="*/ 0 w 4264873"/>
              <a:gd name="connsiteY0" fmla="*/ 0 h 1169551"/>
              <a:gd name="connsiteX1" fmla="*/ 490460 w 4264873"/>
              <a:gd name="connsiteY1" fmla="*/ 0 h 1169551"/>
              <a:gd name="connsiteX2" fmla="*/ 1066218 w 4264873"/>
              <a:gd name="connsiteY2" fmla="*/ 0 h 1169551"/>
              <a:gd name="connsiteX3" fmla="*/ 1684625 w 4264873"/>
              <a:gd name="connsiteY3" fmla="*/ 0 h 1169551"/>
              <a:gd name="connsiteX4" fmla="*/ 2175085 w 4264873"/>
              <a:gd name="connsiteY4" fmla="*/ 0 h 1169551"/>
              <a:gd name="connsiteX5" fmla="*/ 2580248 w 4264873"/>
              <a:gd name="connsiteY5" fmla="*/ 0 h 1169551"/>
              <a:gd name="connsiteX6" fmla="*/ 2985411 w 4264873"/>
              <a:gd name="connsiteY6" fmla="*/ 0 h 1169551"/>
              <a:gd name="connsiteX7" fmla="*/ 3603818 w 4264873"/>
              <a:gd name="connsiteY7" fmla="*/ 0 h 1169551"/>
              <a:gd name="connsiteX8" fmla="*/ 4264873 w 4264873"/>
              <a:gd name="connsiteY8" fmla="*/ 0 h 1169551"/>
              <a:gd name="connsiteX9" fmla="*/ 4264873 w 4264873"/>
              <a:gd name="connsiteY9" fmla="*/ 584776 h 1169551"/>
              <a:gd name="connsiteX10" fmla="*/ 4264873 w 4264873"/>
              <a:gd name="connsiteY10" fmla="*/ 1169551 h 1169551"/>
              <a:gd name="connsiteX11" fmla="*/ 3774413 w 4264873"/>
              <a:gd name="connsiteY11" fmla="*/ 1169551 h 1169551"/>
              <a:gd name="connsiteX12" fmla="*/ 3241303 w 4264873"/>
              <a:gd name="connsiteY12" fmla="*/ 1169551 h 1169551"/>
              <a:gd name="connsiteX13" fmla="*/ 2750843 w 4264873"/>
              <a:gd name="connsiteY13" fmla="*/ 1169551 h 1169551"/>
              <a:gd name="connsiteX14" fmla="*/ 2303031 w 4264873"/>
              <a:gd name="connsiteY14" fmla="*/ 1169551 h 1169551"/>
              <a:gd name="connsiteX15" fmla="*/ 1769922 w 4264873"/>
              <a:gd name="connsiteY15" fmla="*/ 1169551 h 1169551"/>
              <a:gd name="connsiteX16" fmla="*/ 1322111 w 4264873"/>
              <a:gd name="connsiteY16" fmla="*/ 1169551 h 1169551"/>
              <a:gd name="connsiteX17" fmla="*/ 916948 w 4264873"/>
              <a:gd name="connsiteY17" fmla="*/ 1169551 h 1169551"/>
              <a:gd name="connsiteX18" fmla="*/ 0 w 4264873"/>
              <a:gd name="connsiteY18" fmla="*/ 1169551 h 1169551"/>
              <a:gd name="connsiteX19" fmla="*/ 0 w 4264873"/>
              <a:gd name="connsiteY19" fmla="*/ 619862 h 1169551"/>
              <a:gd name="connsiteX20" fmla="*/ 0 w 4264873"/>
              <a:gd name="connsiteY20"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64873" h="1169551" extrusionOk="0">
                <a:moveTo>
                  <a:pt x="0" y="0"/>
                </a:moveTo>
                <a:cubicBezTo>
                  <a:pt x="111682" y="-7348"/>
                  <a:pt x="345527" y="35746"/>
                  <a:pt x="490460" y="0"/>
                </a:cubicBezTo>
                <a:cubicBezTo>
                  <a:pt x="635393" y="-35746"/>
                  <a:pt x="779148" y="7178"/>
                  <a:pt x="1066218" y="0"/>
                </a:cubicBezTo>
                <a:cubicBezTo>
                  <a:pt x="1353288" y="-7178"/>
                  <a:pt x="1498638" y="10529"/>
                  <a:pt x="1684625" y="0"/>
                </a:cubicBezTo>
                <a:cubicBezTo>
                  <a:pt x="1870612" y="-10529"/>
                  <a:pt x="2026501" y="8394"/>
                  <a:pt x="2175085" y="0"/>
                </a:cubicBezTo>
                <a:cubicBezTo>
                  <a:pt x="2323669" y="-8394"/>
                  <a:pt x="2444198" y="43436"/>
                  <a:pt x="2580248" y="0"/>
                </a:cubicBezTo>
                <a:cubicBezTo>
                  <a:pt x="2716298" y="-43436"/>
                  <a:pt x="2815362" y="10590"/>
                  <a:pt x="2985411" y="0"/>
                </a:cubicBezTo>
                <a:cubicBezTo>
                  <a:pt x="3155460" y="-10590"/>
                  <a:pt x="3474313" y="57004"/>
                  <a:pt x="3603818" y="0"/>
                </a:cubicBezTo>
                <a:cubicBezTo>
                  <a:pt x="3733323" y="-57004"/>
                  <a:pt x="4000692" y="77051"/>
                  <a:pt x="4264873" y="0"/>
                </a:cubicBezTo>
                <a:cubicBezTo>
                  <a:pt x="4292681" y="205537"/>
                  <a:pt x="4256701" y="379648"/>
                  <a:pt x="4264873" y="584776"/>
                </a:cubicBezTo>
                <a:cubicBezTo>
                  <a:pt x="4273045" y="789904"/>
                  <a:pt x="4220934" y="934468"/>
                  <a:pt x="4264873" y="1169551"/>
                </a:cubicBezTo>
                <a:cubicBezTo>
                  <a:pt x="4027586" y="1213715"/>
                  <a:pt x="3905192" y="1142384"/>
                  <a:pt x="3774413" y="1169551"/>
                </a:cubicBezTo>
                <a:cubicBezTo>
                  <a:pt x="3643634" y="1196718"/>
                  <a:pt x="3506400" y="1162021"/>
                  <a:pt x="3241303" y="1169551"/>
                </a:cubicBezTo>
                <a:cubicBezTo>
                  <a:pt x="2976206" y="1177081"/>
                  <a:pt x="2953673" y="1147666"/>
                  <a:pt x="2750843" y="1169551"/>
                </a:cubicBezTo>
                <a:cubicBezTo>
                  <a:pt x="2548013" y="1191436"/>
                  <a:pt x="2449341" y="1126900"/>
                  <a:pt x="2303031" y="1169551"/>
                </a:cubicBezTo>
                <a:cubicBezTo>
                  <a:pt x="2156721" y="1212202"/>
                  <a:pt x="2009253" y="1124528"/>
                  <a:pt x="1769922" y="1169551"/>
                </a:cubicBezTo>
                <a:cubicBezTo>
                  <a:pt x="1530591" y="1214574"/>
                  <a:pt x="1438429" y="1166547"/>
                  <a:pt x="1322111" y="1169551"/>
                </a:cubicBezTo>
                <a:cubicBezTo>
                  <a:pt x="1205793" y="1172555"/>
                  <a:pt x="1104938" y="1156914"/>
                  <a:pt x="916948" y="1169551"/>
                </a:cubicBezTo>
                <a:cubicBezTo>
                  <a:pt x="728958" y="1182188"/>
                  <a:pt x="408600" y="1074976"/>
                  <a:pt x="0" y="1169551"/>
                </a:cubicBezTo>
                <a:cubicBezTo>
                  <a:pt x="-65586" y="1024961"/>
                  <a:pt x="62135" y="890752"/>
                  <a:pt x="0" y="619862"/>
                </a:cubicBezTo>
                <a:cubicBezTo>
                  <a:pt x="-62135" y="348972"/>
                  <a:pt x="30040" y="240418"/>
                  <a:pt x="0" y="0"/>
                </a:cubicBezTo>
                <a:close/>
              </a:path>
            </a:pathLst>
          </a:custGeom>
          <a:noFill/>
          <a:ln w="19050">
            <a:solidFill>
              <a:schemeClr val="accent1"/>
            </a:solidFill>
            <a:prstDash val="lgDash"/>
            <a:extLst>
              <a:ext uri="{C807C97D-BFC1-408E-A445-0C87EB9F89A2}">
                <ask:lineSketchStyleProps xmlns:ask="http://schemas.microsoft.com/office/drawing/2018/sketchyshapes" sd="12099959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Analyze</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with </a:t>
            </a: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Woflan</a:t>
            </a:r>
            <a:r>
              <a:rPr lang="it-IT" sz="1400" dirty="0">
                <a:effectLst/>
                <a:latin typeface="Georgia" panose="02040502050405020303" pitchFamily="18" charset="0"/>
                <a:ea typeface="Georgia" panose="02040502050405020303" pitchFamily="18" charset="0"/>
                <a:cs typeface="Times New Roman" panose="02020603050405020304" pitchFamily="18" charset="0"/>
              </a:rPr>
              <a:t> </a:t>
            </a:r>
          </a:p>
          <a:p>
            <a:pPr marL="285750" indent="-285750">
              <a:buFont typeface="Arial" panose="020B0604020202020204" pitchFamily="34" charset="0"/>
              <a:buChar char="•"/>
            </a:pPr>
            <a:r>
              <a:rPr lang="it-IT" sz="1400" i="1" dirty="0">
                <a:effectLst/>
                <a:latin typeface="Georgia" panose="02040502050405020303" pitchFamily="18" charset="0"/>
                <a:ea typeface="Georgia" panose="02040502050405020303" pitchFamily="18" charset="0"/>
                <a:cs typeface="Times New Roman" panose="02020603050405020304" pitchFamily="18" charset="0"/>
              </a:rPr>
              <a:t>Replay a Log on Petri Net for </a:t>
            </a: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Conformance</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Analysis</a:t>
            </a:r>
          </a:p>
          <a:p>
            <a:pPr marL="285750" indent="-285750">
              <a:buFont typeface="Arial" panose="020B0604020202020204" pitchFamily="34" charset="0"/>
              <a:buChar char="•"/>
            </a:pP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Measure</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Precision/</a:t>
            </a: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Generalization</a:t>
            </a:r>
            <a:r>
              <a:rPr lang="it-IT" sz="1400" dirty="0">
                <a:effectLst/>
                <a:latin typeface="Georgia" panose="02040502050405020303" pitchFamily="18" charset="0"/>
                <a:ea typeface="Georgia" panose="02040502050405020303" pitchFamily="18" charset="0"/>
                <a:cs typeface="Times New Roman" panose="02020603050405020304" pitchFamily="18" charset="0"/>
              </a:rPr>
              <a:t> </a:t>
            </a:r>
            <a:endParaRPr lang="it-IT" sz="1400" i="1" dirty="0">
              <a:latin typeface="Georgia" panose="02040502050405020303" pitchFamily="18" charset="0"/>
              <a:ea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Analyze</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a:t>
            </a: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Structural</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a:t>
            </a:r>
            <a:r>
              <a:rPr lang="it-IT" sz="1400" i="1" dirty="0" err="1">
                <a:effectLst/>
                <a:latin typeface="Georgia" panose="02040502050405020303" pitchFamily="18" charset="0"/>
                <a:ea typeface="Georgia" panose="02040502050405020303" pitchFamily="18" charset="0"/>
                <a:cs typeface="Times New Roman" panose="02020603050405020304" pitchFamily="18" charset="0"/>
              </a:rPr>
              <a:t>Property</a:t>
            </a:r>
            <a:r>
              <a:rPr lang="it-IT" sz="1400" i="1" dirty="0">
                <a:effectLst/>
                <a:latin typeface="Georgia" panose="02040502050405020303" pitchFamily="18" charset="0"/>
                <a:ea typeface="Georgia" panose="02040502050405020303" pitchFamily="18" charset="0"/>
                <a:cs typeface="Times New Roman" panose="02020603050405020304" pitchFamily="18" charset="0"/>
              </a:rPr>
              <a:t> of Petri Net</a:t>
            </a:r>
            <a:endParaRPr lang="it-IT" sz="1400" dirty="0"/>
          </a:p>
        </p:txBody>
      </p:sp>
      <p:sp>
        <p:nvSpPr>
          <p:cNvPr id="7" name="CasellaDiTesto 6">
            <a:extLst>
              <a:ext uri="{FF2B5EF4-FFF2-40B4-BE49-F238E27FC236}">
                <a16:creationId xmlns:a16="http://schemas.microsoft.com/office/drawing/2014/main" id="{D530AA98-6F7C-AB1D-E3A2-FCAAC302577D}"/>
              </a:ext>
            </a:extLst>
          </p:cNvPr>
          <p:cNvSpPr txBox="1"/>
          <p:nvPr/>
        </p:nvSpPr>
        <p:spPr>
          <a:xfrm>
            <a:off x="5072129" y="4571379"/>
            <a:ext cx="6973172" cy="1815882"/>
          </a:xfrm>
          <a:custGeom>
            <a:avLst/>
            <a:gdLst>
              <a:gd name="connsiteX0" fmla="*/ 0 w 6973172"/>
              <a:gd name="connsiteY0" fmla="*/ 0 h 1815882"/>
              <a:gd name="connsiteX1" fmla="*/ 371903 w 6973172"/>
              <a:gd name="connsiteY1" fmla="*/ 0 h 1815882"/>
              <a:gd name="connsiteX2" fmla="*/ 743805 w 6973172"/>
              <a:gd name="connsiteY2" fmla="*/ 0 h 1815882"/>
              <a:gd name="connsiteX3" fmla="*/ 1185439 w 6973172"/>
              <a:gd name="connsiteY3" fmla="*/ 0 h 1815882"/>
              <a:gd name="connsiteX4" fmla="*/ 1766537 w 6973172"/>
              <a:gd name="connsiteY4" fmla="*/ 0 h 1815882"/>
              <a:gd name="connsiteX5" fmla="*/ 2138439 w 6973172"/>
              <a:gd name="connsiteY5" fmla="*/ 0 h 1815882"/>
              <a:gd name="connsiteX6" fmla="*/ 2510342 w 6973172"/>
              <a:gd name="connsiteY6" fmla="*/ 0 h 1815882"/>
              <a:gd name="connsiteX7" fmla="*/ 2882244 w 6973172"/>
              <a:gd name="connsiteY7" fmla="*/ 0 h 1815882"/>
              <a:gd name="connsiteX8" fmla="*/ 3323879 w 6973172"/>
              <a:gd name="connsiteY8" fmla="*/ 0 h 1815882"/>
              <a:gd name="connsiteX9" fmla="*/ 3695781 w 6973172"/>
              <a:gd name="connsiteY9" fmla="*/ 0 h 1815882"/>
              <a:gd name="connsiteX10" fmla="*/ 4137415 w 6973172"/>
              <a:gd name="connsiteY10" fmla="*/ 0 h 1815882"/>
              <a:gd name="connsiteX11" fmla="*/ 4509318 w 6973172"/>
              <a:gd name="connsiteY11" fmla="*/ 0 h 1815882"/>
              <a:gd name="connsiteX12" fmla="*/ 5090416 w 6973172"/>
              <a:gd name="connsiteY12" fmla="*/ 0 h 1815882"/>
              <a:gd name="connsiteX13" fmla="*/ 5810977 w 6973172"/>
              <a:gd name="connsiteY13" fmla="*/ 0 h 1815882"/>
              <a:gd name="connsiteX14" fmla="*/ 6182879 w 6973172"/>
              <a:gd name="connsiteY14" fmla="*/ 0 h 1815882"/>
              <a:gd name="connsiteX15" fmla="*/ 6973172 w 6973172"/>
              <a:gd name="connsiteY15" fmla="*/ 0 h 1815882"/>
              <a:gd name="connsiteX16" fmla="*/ 6973172 w 6973172"/>
              <a:gd name="connsiteY16" fmla="*/ 453971 h 1815882"/>
              <a:gd name="connsiteX17" fmla="*/ 6973172 w 6973172"/>
              <a:gd name="connsiteY17" fmla="*/ 926100 h 1815882"/>
              <a:gd name="connsiteX18" fmla="*/ 6973172 w 6973172"/>
              <a:gd name="connsiteY18" fmla="*/ 1343753 h 1815882"/>
              <a:gd name="connsiteX19" fmla="*/ 6973172 w 6973172"/>
              <a:gd name="connsiteY19" fmla="*/ 1815882 h 1815882"/>
              <a:gd name="connsiteX20" fmla="*/ 6601269 w 6973172"/>
              <a:gd name="connsiteY20" fmla="*/ 1815882 h 1815882"/>
              <a:gd name="connsiteX21" fmla="*/ 6089904 w 6973172"/>
              <a:gd name="connsiteY21" fmla="*/ 1815882 h 1815882"/>
              <a:gd name="connsiteX22" fmla="*/ 5718001 w 6973172"/>
              <a:gd name="connsiteY22" fmla="*/ 1815882 h 1815882"/>
              <a:gd name="connsiteX23" fmla="*/ 5067172 w 6973172"/>
              <a:gd name="connsiteY23" fmla="*/ 1815882 h 1815882"/>
              <a:gd name="connsiteX24" fmla="*/ 4555806 w 6973172"/>
              <a:gd name="connsiteY24" fmla="*/ 1815882 h 1815882"/>
              <a:gd name="connsiteX25" fmla="*/ 4114171 w 6973172"/>
              <a:gd name="connsiteY25" fmla="*/ 1815882 h 1815882"/>
              <a:gd name="connsiteX26" fmla="*/ 3742269 w 6973172"/>
              <a:gd name="connsiteY26" fmla="*/ 1815882 h 1815882"/>
              <a:gd name="connsiteX27" fmla="*/ 3021708 w 6973172"/>
              <a:gd name="connsiteY27" fmla="*/ 1815882 h 1815882"/>
              <a:gd name="connsiteX28" fmla="*/ 2301147 w 6973172"/>
              <a:gd name="connsiteY28" fmla="*/ 1815882 h 1815882"/>
              <a:gd name="connsiteX29" fmla="*/ 1929244 w 6973172"/>
              <a:gd name="connsiteY29" fmla="*/ 1815882 h 1815882"/>
              <a:gd name="connsiteX30" fmla="*/ 1487610 w 6973172"/>
              <a:gd name="connsiteY30" fmla="*/ 1815882 h 1815882"/>
              <a:gd name="connsiteX31" fmla="*/ 767049 w 6973172"/>
              <a:gd name="connsiteY31" fmla="*/ 1815882 h 1815882"/>
              <a:gd name="connsiteX32" fmla="*/ 0 w 6973172"/>
              <a:gd name="connsiteY32" fmla="*/ 1815882 h 1815882"/>
              <a:gd name="connsiteX33" fmla="*/ 0 w 6973172"/>
              <a:gd name="connsiteY33" fmla="*/ 1398229 h 1815882"/>
              <a:gd name="connsiteX34" fmla="*/ 0 w 6973172"/>
              <a:gd name="connsiteY34" fmla="*/ 907941 h 1815882"/>
              <a:gd name="connsiteX35" fmla="*/ 0 w 6973172"/>
              <a:gd name="connsiteY35" fmla="*/ 435812 h 1815882"/>
              <a:gd name="connsiteX36" fmla="*/ 0 w 6973172"/>
              <a:gd name="connsiteY36"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973172" h="1815882" extrusionOk="0">
                <a:moveTo>
                  <a:pt x="0" y="0"/>
                </a:moveTo>
                <a:cubicBezTo>
                  <a:pt x="144535" y="-9773"/>
                  <a:pt x="207081" y="19775"/>
                  <a:pt x="371903" y="0"/>
                </a:cubicBezTo>
                <a:cubicBezTo>
                  <a:pt x="536725" y="-19775"/>
                  <a:pt x="620794" y="40855"/>
                  <a:pt x="743805" y="0"/>
                </a:cubicBezTo>
                <a:cubicBezTo>
                  <a:pt x="866816" y="-40855"/>
                  <a:pt x="1053383" y="28122"/>
                  <a:pt x="1185439" y="0"/>
                </a:cubicBezTo>
                <a:cubicBezTo>
                  <a:pt x="1317495" y="-28122"/>
                  <a:pt x="1601933" y="34372"/>
                  <a:pt x="1766537" y="0"/>
                </a:cubicBezTo>
                <a:cubicBezTo>
                  <a:pt x="1931141" y="-34372"/>
                  <a:pt x="1966799" y="28818"/>
                  <a:pt x="2138439" y="0"/>
                </a:cubicBezTo>
                <a:cubicBezTo>
                  <a:pt x="2310079" y="-28818"/>
                  <a:pt x="2355107" y="7665"/>
                  <a:pt x="2510342" y="0"/>
                </a:cubicBezTo>
                <a:cubicBezTo>
                  <a:pt x="2665577" y="-7665"/>
                  <a:pt x="2704214" y="32312"/>
                  <a:pt x="2882244" y="0"/>
                </a:cubicBezTo>
                <a:cubicBezTo>
                  <a:pt x="3060274" y="-32312"/>
                  <a:pt x="3222080" y="999"/>
                  <a:pt x="3323879" y="0"/>
                </a:cubicBezTo>
                <a:cubicBezTo>
                  <a:pt x="3425679" y="-999"/>
                  <a:pt x="3526585" y="43011"/>
                  <a:pt x="3695781" y="0"/>
                </a:cubicBezTo>
                <a:cubicBezTo>
                  <a:pt x="3864977" y="-43011"/>
                  <a:pt x="4032107" y="2774"/>
                  <a:pt x="4137415" y="0"/>
                </a:cubicBezTo>
                <a:cubicBezTo>
                  <a:pt x="4242723" y="-2774"/>
                  <a:pt x="4325368" y="35284"/>
                  <a:pt x="4509318" y="0"/>
                </a:cubicBezTo>
                <a:cubicBezTo>
                  <a:pt x="4693268" y="-35284"/>
                  <a:pt x="4847345" y="35666"/>
                  <a:pt x="5090416" y="0"/>
                </a:cubicBezTo>
                <a:cubicBezTo>
                  <a:pt x="5333487" y="-35666"/>
                  <a:pt x="5535169" y="56208"/>
                  <a:pt x="5810977" y="0"/>
                </a:cubicBezTo>
                <a:cubicBezTo>
                  <a:pt x="6086785" y="-56208"/>
                  <a:pt x="6033181" y="28485"/>
                  <a:pt x="6182879" y="0"/>
                </a:cubicBezTo>
                <a:cubicBezTo>
                  <a:pt x="6332577" y="-28485"/>
                  <a:pt x="6739129" y="4899"/>
                  <a:pt x="6973172" y="0"/>
                </a:cubicBezTo>
                <a:cubicBezTo>
                  <a:pt x="6991108" y="204260"/>
                  <a:pt x="6936064" y="328680"/>
                  <a:pt x="6973172" y="453971"/>
                </a:cubicBezTo>
                <a:cubicBezTo>
                  <a:pt x="7010280" y="579262"/>
                  <a:pt x="6937317" y="709700"/>
                  <a:pt x="6973172" y="926100"/>
                </a:cubicBezTo>
                <a:cubicBezTo>
                  <a:pt x="7009027" y="1142500"/>
                  <a:pt x="6967406" y="1153440"/>
                  <a:pt x="6973172" y="1343753"/>
                </a:cubicBezTo>
                <a:cubicBezTo>
                  <a:pt x="6978938" y="1534066"/>
                  <a:pt x="6960701" y="1695898"/>
                  <a:pt x="6973172" y="1815882"/>
                </a:cubicBezTo>
                <a:cubicBezTo>
                  <a:pt x="6829805" y="1831234"/>
                  <a:pt x="6755140" y="1805340"/>
                  <a:pt x="6601269" y="1815882"/>
                </a:cubicBezTo>
                <a:cubicBezTo>
                  <a:pt x="6447398" y="1826424"/>
                  <a:pt x="6309304" y="1764458"/>
                  <a:pt x="6089904" y="1815882"/>
                </a:cubicBezTo>
                <a:cubicBezTo>
                  <a:pt x="5870504" y="1867306"/>
                  <a:pt x="5850029" y="1804088"/>
                  <a:pt x="5718001" y="1815882"/>
                </a:cubicBezTo>
                <a:cubicBezTo>
                  <a:pt x="5585973" y="1827676"/>
                  <a:pt x="5280581" y="1812756"/>
                  <a:pt x="5067172" y="1815882"/>
                </a:cubicBezTo>
                <a:cubicBezTo>
                  <a:pt x="4853763" y="1819008"/>
                  <a:pt x="4799771" y="1776859"/>
                  <a:pt x="4555806" y="1815882"/>
                </a:cubicBezTo>
                <a:cubicBezTo>
                  <a:pt x="4311841" y="1854905"/>
                  <a:pt x="4299837" y="1773103"/>
                  <a:pt x="4114171" y="1815882"/>
                </a:cubicBezTo>
                <a:cubicBezTo>
                  <a:pt x="3928506" y="1858661"/>
                  <a:pt x="3913857" y="1774251"/>
                  <a:pt x="3742269" y="1815882"/>
                </a:cubicBezTo>
                <a:cubicBezTo>
                  <a:pt x="3570681" y="1857513"/>
                  <a:pt x="3200232" y="1770290"/>
                  <a:pt x="3021708" y="1815882"/>
                </a:cubicBezTo>
                <a:cubicBezTo>
                  <a:pt x="2843184" y="1861474"/>
                  <a:pt x="2457477" y="1766523"/>
                  <a:pt x="2301147" y="1815882"/>
                </a:cubicBezTo>
                <a:cubicBezTo>
                  <a:pt x="2144817" y="1865241"/>
                  <a:pt x="2005396" y="1796554"/>
                  <a:pt x="1929244" y="1815882"/>
                </a:cubicBezTo>
                <a:cubicBezTo>
                  <a:pt x="1853092" y="1835210"/>
                  <a:pt x="1615869" y="1769631"/>
                  <a:pt x="1487610" y="1815882"/>
                </a:cubicBezTo>
                <a:cubicBezTo>
                  <a:pt x="1359351" y="1862133"/>
                  <a:pt x="969531" y="1748389"/>
                  <a:pt x="767049" y="1815882"/>
                </a:cubicBezTo>
                <a:cubicBezTo>
                  <a:pt x="564567" y="1883375"/>
                  <a:pt x="220733" y="1761540"/>
                  <a:pt x="0" y="1815882"/>
                </a:cubicBezTo>
                <a:cubicBezTo>
                  <a:pt x="-48288" y="1723528"/>
                  <a:pt x="34082" y="1605702"/>
                  <a:pt x="0" y="1398229"/>
                </a:cubicBezTo>
                <a:cubicBezTo>
                  <a:pt x="-34082" y="1190756"/>
                  <a:pt x="21236" y="1085982"/>
                  <a:pt x="0" y="907941"/>
                </a:cubicBezTo>
                <a:cubicBezTo>
                  <a:pt x="-21236" y="729900"/>
                  <a:pt x="13823" y="535215"/>
                  <a:pt x="0" y="435812"/>
                </a:cubicBezTo>
                <a:cubicBezTo>
                  <a:pt x="-13823" y="336409"/>
                  <a:pt x="20764" y="168422"/>
                  <a:pt x="0" y="0"/>
                </a:cubicBezTo>
                <a:close/>
              </a:path>
            </a:pathLst>
          </a:custGeom>
          <a:noFill/>
          <a:ln w="19050">
            <a:solidFill>
              <a:schemeClr val="accent1"/>
            </a:solidFill>
            <a:prstDash val="lgDash"/>
            <a:extLst>
              <a:ext uri="{C807C97D-BFC1-408E-A445-0C87EB9F89A2}">
                <ask:lineSketchStyleProps xmlns:ask="http://schemas.microsoft.com/office/drawing/2018/sketchyshapes" sd="3726379673">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sz="1400" dirty="0"/>
              <a:t>pm4py.conformance.fitness_alignments(log, net, </a:t>
            </a:r>
            <a:r>
              <a:rPr lang="en-US" sz="1400" dirty="0" err="1"/>
              <a:t>initial_marking</a:t>
            </a:r>
            <a:r>
              <a:rPr lang="en-US" sz="1400" dirty="0"/>
              <a:t>, </a:t>
            </a:r>
            <a:r>
              <a:rPr lang="en-US" sz="1400" dirty="0" err="1"/>
              <a:t>final_marking</a:t>
            </a:r>
            <a:r>
              <a:rPr lang="en-US" sz="1400" dirty="0"/>
              <a:t> )</a:t>
            </a:r>
          </a:p>
          <a:p>
            <a:pPr marL="285750" indent="-285750">
              <a:buFont typeface="Arial" panose="020B0604020202020204" pitchFamily="34" charset="0"/>
              <a:buChar char="•"/>
            </a:pPr>
            <a:r>
              <a:rPr lang="it-IT" sz="1400" dirty="0"/>
              <a:t>pm4py.conformance.precision_alignments(log, net, </a:t>
            </a:r>
            <a:r>
              <a:rPr lang="it-IT" sz="1400" dirty="0" err="1"/>
              <a:t>initial_marking</a:t>
            </a:r>
            <a:r>
              <a:rPr lang="it-IT" sz="1400" dirty="0"/>
              <a:t>, </a:t>
            </a:r>
            <a:r>
              <a:rPr lang="it-IT" sz="1400" dirty="0" err="1"/>
              <a:t>final_marking</a:t>
            </a:r>
            <a:r>
              <a:rPr lang="it-IT" sz="1400" dirty="0"/>
              <a:t>)</a:t>
            </a:r>
          </a:p>
          <a:p>
            <a:pPr marL="285750" indent="-285750">
              <a:buFont typeface="Arial" panose="020B0604020202020204" pitchFamily="34" charset="0"/>
              <a:buChar char="•"/>
            </a:pPr>
            <a:r>
              <a:rPr lang="it-IT" sz="1400" dirty="0"/>
              <a:t>pm4py.algo.evaluation.generalization.algorithm.apply(log, net, </a:t>
            </a:r>
            <a:r>
              <a:rPr lang="it-IT" sz="1400" dirty="0" err="1"/>
              <a:t>initial_marking</a:t>
            </a:r>
            <a:r>
              <a:rPr lang="it-IT" sz="1400" dirty="0"/>
              <a:t>, </a:t>
            </a:r>
            <a:r>
              <a:rPr lang="it-IT" sz="1400" dirty="0" err="1"/>
              <a:t>final_marking</a:t>
            </a:r>
            <a:r>
              <a:rPr lang="it-IT" sz="1400" dirty="0"/>
              <a:t>)</a:t>
            </a:r>
          </a:p>
          <a:p>
            <a:pPr marL="285750" indent="-285750">
              <a:buFont typeface="Arial" panose="020B0604020202020204" pitchFamily="34" charset="0"/>
              <a:buChar char="•"/>
            </a:pPr>
            <a:r>
              <a:rPr lang="it-IT" sz="1400" dirty="0"/>
              <a:t>pm4py.algo.evaluation.simplicity.algorithm.apply (net)</a:t>
            </a:r>
          </a:p>
          <a:p>
            <a:pPr marL="285750" indent="-285750">
              <a:buFont typeface="Arial" panose="020B0604020202020204" pitchFamily="34" charset="0"/>
              <a:buChar char="•"/>
            </a:pPr>
            <a:r>
              <a:rPr lang="nl-NL" sz="1400" dirty="0"/>
              <a:t>check_is_workflow_net(net)</a:t>
            </a:r>
            <a:endParaRPr lang="it-IT" sz="1400" dirty="0"/>
          </a:p>
          <a:p>
            <a:pPr marL="285750" indent="-285750">
              <a:buFont typeface="Arial" panose="020B0604020202020204" pitchFamily="34" charset="0"/>
              <a:buChar char="•"/>
            </a:pPr>
            <a:r>
              <a:rPr lang="en-US" sz="1400" dirty="0"/>
              <a:t>pm4py.analysis.check_soundness(</a:t>
            </a:r>
            <a:r>
              <a:rPr lang="en-US" sz="1400" dirty="0" err="1"/>
              <a:t>net,initial_marking</a:t>
            </a:r>
            <a:r>
              <a:rPr lang="en-US" sz="1400" dirty="0"/>
              <a:t>, </a:t>
            </a:r>
            <a:r>
              <a:rPr lang="en-US" sz="1400" dirty="0" err="1"/>
              <a:t>final_marking</a:t>
            </a:r>
            <a:r>
              <a:rPr lang="en-US" sz="1400" dirty="0"/>
              <a:t>)</a:t>
            </a:r>
          </a:p>
        </p:txBody>
      </p:sp>
    </p:spTree>
    <p:extLst>
      <p:ext uri="{BB962C8B-B14F-4D97-AF65-F5344CB8AC3E}">
        <p14:creationId xmlns:p14="http://schemas.microsoft.com/office/powerpoint/2010/main" val="116042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6CE02D-529E-913D-1B9D-8F450C7B559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B715307F-9366-DEF9-F6F4-145B16F25190}"/>
              </a:ext>
            </a:extLst>
          </p:cNvPr>
          <p:cNvSpPr>
            <a:spLocks noGrp="1"/>
          </p:cNvSpPr>
          <p:nvPr>
            <p:ph type="title"/>
          </p:nvPr>
        </p:nvSpPr>
        <p:spPr>
          <a:xfrm>
            <a:off x="691079" y="725950"/>
            <a:ext cx="3428812" cy="5436630"/>
          </a:xfrm>
        </p:spPr>
        <p:txBody>
          <a:bodyPr anchor="ctr">
            <a:normAutofit/>
          </a:bodyPr>
          <a:lstStyle/>
          <a:p>
            <a:r>
              <a:rPr lang="it-IT" sz="4100" b="1" dirty="0"/>
              <a:t>INTEGRATION OF LLM</a:t>
            </a:r>
          </a:p>
        </p:txBody>
      </p:sp>
      <p:graphicFrame>
        <p:nvGraphicFramePr>
          <p:cNvPr id="7" name="Segnaposto contenuto 4">
            <a:extLst>
              <a:ext uri="{FF2B5EF4-FFF2-40B4-BE49-F238E27FC236}">
                <a16:creationId xmlns:a16="http://schemas.microsoft.com/office/drawing/2014/main" id="{C76424BA-1787-7535-BDD2-2F7961D11B11}"/>
              </a:ext>
            </a:extLst>
          </p:cNvPr>
          <p:cNvGraphicFramePr>
            <a:graphicFrameLocks noGrp="1"/>
          </p:cNvGraphicFramePr>
          <p:nvPr>
            <p:ph idx="1"/>
            <p:extLst>
              <p:ext uri="{D42A27DB-BD31-4B8C-83A1-F6EECF244321}">
                <p14:modId xmlns:p14="http://schemas.microsoft.com/office/powerpoint/2010/main" val="295608100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0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8BB332-2A38-FDF6-532B-EE89652A521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CC308DA-DD4D-D996-3E4D-F1F823EEF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CD77AF4A-C6EB-01CB-44D5-918FDC04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1F54F020-9A43-34F6-2DD8-CF7E81D6C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CA4109-9033-346C-BEE8-B7B44C764A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706E83-EC97-CF33-49C5-A5BA89626A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096571-2C97-B3D1-5530-D9C21D94CC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A4BB77-D253-D3E0-2010-717822D143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69FF84-F3EA-F9A8-CE5A-BD0FFEC04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D9D3EF-A198-790D-527A-3FF46012D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27A97-CAC8-DFB8-542E-F61F788FE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FC0C3B-E810-E20F-6467-398F059056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8CCE76-DE8F-D8E4-C9A0-3658BC4D9D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F488B3-406D-0E2E-14B8-852E9404C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6A960C-5C6D-DF8E-4D62-6C6B712DA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8BB329-F810-6F60-8505-44AC8DC8E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5D847F-1C5C-46B6-A3CF-6E54809DB8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621581C-929C-CC31-AA53-57207A2D0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6049ED0-02C6-97A6-6722-EEA378574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1E5B21A-5D06-5318-C545-0C01EE0B5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2B52D54-74B8-75E6-E358-51EC997F83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7EB252-38A3-8B73-467C-0CFB0FAB0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8662FF-671A-782A-AEDE-30C6E1D050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983879F-CDDC-B233-87A9-1B5E5E024C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6059DC6-434D-F5E6-BD2D-8DF34F159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23F226-9244-532A-683B-B199D35A7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E6B5BC-A41B-2F99-F65F-8FAA4D204E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D6D9FBD-EE48-F429-D352-0527E7FDF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19F715-685F-D88A-0A04-8B1D9A9AAB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27D259-D76F-5852-0172-9C593B6A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220845-A96C-C71C-4F5B-6A1652DE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30356F-9154-E276-7DB7-CB78A99EE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6DAD8EC-D49D-E956-27B5-5B4F9AA581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4FBC124-F4CD-BE6D-7674-90B2B80E66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C6262257-50EF-C2E0-E283-37C18B3E3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09423520-2E11-CB72-7305-6301B0FEFD54}"/>
              </a:ext>
            </a:extLst>
          </p:cNvPr>
          <p:cNvSpPr>
            <a:spLocks noGrp="1"/>
          </p:cNvSpPr>
          <p:nvPr>
            <p:ph type="title"/>
          </p:nvPr>
        </p:nvSpPr>
        <p:spPr>
          <a:xfrm>
            <a:off x="57032" y="262814"/>
            <a:ext cx="7017649" cy="246319"/>
          </a:xfrm>
        </p:spPr>
        <p:txBody>
          <a:bodyPr anchor="ctr">
            <a:normAutofit fontScale="90000"/>
          </a:bodyPr>
          <a:lstStyle/>
          <a:p>
            <a:r>
              <a:rPr lang="it-IT" sz="4100" b="1" dirty="0"/>
              <a:t>PROMPT DESCRIPTION</a:t>
            </a:r>
          </a:p>
        </p:txBody>
      </p:sp>
      <p:graphicFrame>
        <p:nvGraphicFramePr>
          <p:cNvPr id="7" name="Segnaposto contenuto 4">
            <a:extLst>
              <a:ext uri="{FF2B5EF4-FFF2-40B4-BE49-F238E27FC236}">
                <a16:creationId xmlns:a16="http://schemas.microsoft.com/office/drawing/2014/main" id="{0148316E-0E42-FB37-58BC-BAB46F1A6AB4}"/>
              </a:ext>
            </a:extLst>
          </p:cNvPr>
          <p:cNvGraphicFramePr>
            <a:graphicFrameLocks noGrp="1"/>
          </p:cNvGraphicFramePr>
          <p:nvPr>
            <p:ph idx="1"/>
            <p:extLst>
              <p:ext uri="{D42A27DB-BD31-4B8C-83A1-F6EECF244321}">
                <p14:modId xmlns:p14="http://schemas.microsoft.com/office/powerpoint/2010/main" val="1026651848"/>
              </p:ext>
            </p:extLst>
          </p:nvPr>
        </p:nvGraphicFramePr>
        <p:xfrm>
          <a:off x="1065562" y="680848"/>
          <a:ext cx="10250323" cy="6068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72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0B279-FDC6-D0AE-79CF-B878FD10D9E5}"/>
              </a:ext>
            </a:extLst>
          </p:cNvPr>
          <p:cNvSpPr>
            <a:spLocks noGrp="1"/>
          </p:cNvSpPr>
          <p:nvPr>
            <p:ph type="title"/>
          </p:nvPr>
        </p:nvSpPr>
        <p:spPr>
          <a:xfrm>
            <a:off x="0" y="-150471"/>
            <a:ext cx="7341751" cy="663010"/>
          </a:xfrm>
        </p:spPr>
        <p:txBody>
          <a:bodyPr>
            <a:noAutofit/>
          </a:bodyPr>
          <a:lstStyle/>
          <a:p>
            <a:r>
              <a:rPr lang="it-IT" sz="2800" b="1" dirty="0"/>
              <a:t>COMPARISON BETWEEN MODELS</a:t>
            </a:r>
          </a:p>
        </p:txBody>
      </p:sp>
      <p:graphicFrame>
        <p:nvGraphicFramePr>
          <p:cNvPr id="4" name="Tabella 3">
            <a:extLst>
              <a:ext uri="{FF2B5EF4-FFF2-40B4-BE49-F238E27FC236}">
                <a16:creationId xmlns:a16="http://schemas.microsoft.com/office/drawing/2014/main" id="{1C67BD6D-0D59-A92E-7A6B-281902920ABB}"/>
              </a:ext>
            </a:extLst>
          </p:cNvPr>
          <p:cNvGraphicFramePr>
            <a:graphicFrameLocks noGrp="1"/>
          </p:cNvGraphicFramePr>
          <p:nvPr>
            <p:extLst>
              <p:ext uri="{D42A27DB-BD31-4B8C-83A1-F6EECF244321}">
                <p14:modId xmlns:p14="http://schemas.microsoft.com/office/powerpoint/2010/main" val="1873294126"/>
              </p:ext>
            </p:extLst>
          </p:nvPr>
        </p:nvGraphicFramePr>
        <p:xfrm>
          <a:off x="636607" y="512539"/>
          <a:ext cx="11157996" cy="6092656"/>
        </p:xfrm>
        <a:graphic>
          <a:graphicData uri="http://schemas.openxmlformats.org/drawingml/2006/table">
            <a:tbl>
              <a:tblPr firstRow="1" bandRow="1">
                <a:tableStyleId>{5C22544A-7EE6-4342-B048-85BDC9FD1C3A}</a:tableStyleId>
              </a:tblPr>
              <a:tblGrid>
                <a:gridCol w="2574922">
                  <a:extLst>
                    <a:ext uri="{9D8B030D-6E8A-4147-A177-3AD203B41FA5}">
                      <a16:colId xmlns:a16="http://schemas.microsoft.com/office/drawing/2014/main" val="4090202615"/>
                    </a:ext>
                  </a:extLst>
                </a:gridCol>
                <a:gridCol w="3681687">
                  <a:extLst>
                    <a:ext uri="{9D8B030D-6E8A-4147-A177-3AD203B41FA5}">
                      <a16:colId xmlns:a16="http://schemas.microsoft.com/office/drawing/2014/main" val="4146836480"/>
                    </a:ext>
                  </a:extLst>
                </a:gridCol>
                <a:gridCol w="4901387">
                  <a:extLst>
                    <a:ext uri="{9D8B030D-6E8A-4147-A177-3AD203B41FA5}">
                      <a16:colId xmlns:a16="http://schemas.microsoft.com/office/drawing/2014/main" val="1264131825"/>
                    </a:ext>
                  </a:extLst>
                </a:gridCol>
              </a:tblGrid>
              <a:tr h="283407">
                <a:tc gridSpan="3">
                  <a:txBody>
                    <a:bodyPr/>
                    <a:lstStyle/>
                    <a:p>
                      <a:r>
                        <a:rPr lang="en-US" sz="1400" dirty="0">
                          <a:solidFill>
                            <a:schemeClr val="tx1"/>
                          </a:solidFill>
                        </a:rPr>
                        <a:t>1. Are there any discrepancies or missing transitions between the states? If so, describe them in detail.</a:t>
                      </a:r>
                      <a:endParaRPr lang="it-IT" sz="1400" dirty="0">
                        <a:solidFill>
                          <a:schemeClr val="tx1"/>
                        </a:solidFill>
                      </a:endParaRPr>
                    </a:p>
                  </a:txBody>
                  <a:tcPr>
                    <a:solidFill>
                      <a:schemeClr val="accent1">
                        <a:lumMod val="20000"/>
                        <a:lumOff val="80000"/>
                      </a:schemeClr>
                    </a:solid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01663014"/>
                  </a:ext>
                </a:extLst>
              </a:tr>
              <a:tr h="730148">
                <a:tc>
                  <a:txBody>
                    <a:bodyPr/>
                    <a:lstStyle/>
                    <a:p>
                      <a:r>
                        <a:rPr lang="it-IT" sz="1400" dirty="0"/>
                        <a:t>Yes</a:t>
                      </a:r>
                    </a:p>
                  </a:txBody>
                  <a:tcPr/>
                </a:tc>
                <a:tc>
                  <a:txBody>
                    <a:bodyPr/>
                    <a:lstStyle/>
                    <a:p>
                      <a:r>
                        <a:rPr lang="en-US" sz="1400" dirty="0"/>
                        <a:t>The transitions are not inconsistent. The transitions are not missing. </a:t>
                      </a:r>
                      <a:endParaRPr lang="it-IT" sz="1400" dirty="0"/>
                    </a:p>
                  </a:txBody>
                  <a:tcPr/>
                </a:tc>
                <a:tc>
                  <a:txBody>
                    <a:bodyPr/>
                    <a:lstStyle/>
                    <a:p>
                      <a:r>
                        <a:rPr lang="en-US" sz="1400" dirty="0"/>
                        <a:t>it appears that the Petri Net is missing some transitions (such as </a:t>
                      </a:r>
                      <a:r>
                        <a:rPr lang="en-US" sz="1400" b="1" dirty="0"/>
                        <a:t>Relax</a:t>
                      </a:r>
                      <a:r>
                        <a:rPr lang="en-US" sz="1400" dirty="0"/>
                        <a:t>) and includes unnecessary ones (such as </a:t>
                      </a:r>
                      <a:r>
                        <a:rPr lang="en-US" sz="1400" b="1" dirty="0" err="1"/>
                        <a:t>PrepareDinner</a:t>
                      </a:r>
                      <a:r>
                        <a:rPr lang="en-US" sz="1400" dirty="0"/>
                        <a:t>), causing a mismatch</a:t>
                      </a:r>
                      <a:endParaRPr lang="it-IT" sz="1400" dirty="0"/>
                    </a:p>
                  </a:txBody>
                  <a:tcPr/>
                </a:tc>
                <a:extLst>
                  <a:ext uri="{0D108BD9-81ED-4DB2-BD59-A6C34878D82A}">
                    <a16:rowId xmlns:a16="http://schemas.microsoft.com/office/drawing/2014/main" val="139220809"/>
                  </a:ext>
                </a:extLst>
              </a:tr>
              <a:tr h="283407">
                <a:tc gridSpan="3">
                  <a:txBody>
                    <a:bodyPr/>
                    <a:lstStyle/>
                    <a:p>
                      <a:r>
                        <a:rPr lang="en-US" sz="1400" b="1" dirty="0"/>
                        <a:t>2. How would you improve the fitness score of the Petri net based on the provided logs? </a:t>
                      </a:r>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307886304"/>
                  </a:ext>
                </a:extLst>
              </a:tr>
              <a:tr h="1275332">
                <a:tc>
                  <a:txBody>
                    <a:bodyPr/>
                    <a:lstStyle/>
                    <a:p>
                      <a:r>
                        <a:rPr lang="it-IT" sz="1400" dirty="0"/>
                        <a:t>0.926 - Simplicity: 0.61</a:t>
                      </a:r>
                    </a:p>
                  </a:txBody>
                  <a:tcPr/>
                </a:tc>
                <a:tc>
                  <a:txBody>
                    <a:bodyPr/>
                    <a:lstStyle/>
                    <a:p>
                      <a:r>
                        <a:rPr lang="en-US" sz="1400" dirty="0"/>
                        <a:t>The first thing to do is to remove the transitions that are not relevant to the problem. For example, the transitions that are not related to the problem are the transitions that are not related to the start state.</a:t>
                      </a:r>
                      <a:endParaRPr lang="it-IT" sz="1400" dirty="0"/>
                    </a:p>
                  </a:txBody>
                  <a:tcPr/>
                </a:tc>
                <a:tc>
                  <a:txBody>
                    <a:bodyPr/>
                    <a:lstStyle/>
                    <a:p>
                      <a:r>
                        <a:rPr lang="en-US" sz="1200" dirty="0"/>
                        <a:t>To improve the fitness score, the Petri Net should align better with the logs by removing unnecessary transitions (e.g., </a:t>
                      </a:r>
                      <a:r>
                        <a:rPr lang="en-US" sz="1200" dirty="0" err="1"/>
                        <a:t>PrepareDinner</a:t>
                      </a:r>
                      <a:r>
                        <a:rPr lang="en-US" sz="1200" dirty="0"/>
                        <a:t>), adding missing ones (e.g., Relax), and ensuring the transitions follow the correct sequence based on the log timestamps.</a:t>
                      </a:r>
                      <a:endParaRPr lang="it-IT" sz="1400" dirty="0"/>
                    </a:p>
                  </a:txBody>
                  <a:tcPr/>
                </a:tc>
                <a:extLst>
                  <a:ext uri="{0D108BD9-81ED-4DB2-BD59-A6C34878D82A}">
                    <a16:rowId xmlns:a16="http://schemas.microsoft.com/office/drawing/2014/main" val="126982396"/>
                  </a:ext>
                </a:extLst>
              </a:tr>
              <a:tr h="680177">
                <a:tc gridSpan="3">
                  <a:txBody>
                    <a:bodyPr/>
                    <a:lstStyle/>
                    <a:p>
                      <a:r>
                        <a:rPr lang="en-US" sz="1400" b="1" dirty="0">
                          <a:solidFill>
                            <a:schemeClr val="tx1"/>
                          </a:solidFill>
                        </a:rPr>
                        <a:t>3. What could be the impact of the model's high precision (1.0) on the generalization? Do you think the model is overfitting, and if so, how can it be adjusted to improve generalization?</a:t>
                      </a:r>
                    </a:p>
                    <a:p>
                      <a:endParaRPr lang="it-IT" sz="1400" dirty="0"/>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16546696"/>
                  </a:ext>
                </a:extLst>
              </a:tr>
              <a:tr h="918574">
                <a:tc>
                  <a:txBody>
                    <a:bodyPr/>
                    <a:lstStyle/>
                    <a:p>
                      <a:r>
                        <a:rPr lang="it-IT" sz="1400" dirty="0" err="1"/>
                        <a:t>Generalization</a:t>
                      </a:r>
                      <a:r>
                        <a:rPr lang="it-IT" sz="1400" dirty="0"/>
                        <a:t>: 0.926 - Simplicity: 0.61</a:t>
                      </a:r>
                    </a:p>
                  </a:txBody>
                  <a:tcPr/>
                </a:tc>
                <a:tc>
                  <a:txBody>
                    <a:bodyPr/>
                    <a:lstStyle/>
                    <a:p>
                      <a:r>
                        <a:rPr lang="en-US" sz="1400" dirty="0"/>
                        <a:t>The model is overfitting because it is not learning the data.</a:t>
                      </a:r>
                      <a:endParaRPr lang="it-IT" sz="1400" dirty="0"/>
                    </a:p>
                  </a:txBody>
                  <a:tcPr/>
                </a:tc>
                <a:tc>
                  <a:txBody>
                    <a:bodyPr/>
                    <a:lstStyle/>
                    <a:p>
                      <a:r>
                        <a:rPr lang="en-US" sz="1200" dirty="0"/>
                        <a:t>A precision score of 1.0 indicates strict adherence to the logs, but it risks overfitting, which can limit flexibility; improving generalization involves relaxing precision slightly and incorporating more diverse log data to account for plausible but unseen behaviors.</a:t>
                      </a:r>
                      <a:endParaRPr lang="it-IT" sz="1400" dirty="0"/>
                    </a:p>
                  </a:txBody>
                  <a:tcPr/>
                </a:tc>
                <a:extLst>
                  <a:ext uri="{0D108BD9-81ED-4DB2-BD59-A6C34878D82A}">
                    <a16:rowId xmlns:a16="http://schemas.microsoft.com/office/drawing/2014/main" val="3514048210"/>
                  </a:ext>
                </a:extLst>
              </a:tr>
              <a:tr h="481792">
                <a:tc gridSpan="3">
                  <a:txBody>
                    <a:bodyPr/>
                    <a:lstStyle/>
                    <a:p>
                      <a:r>
                        <a:rPr lang="en-US" sz="1400" b="1" dirty="0">
                          <a:solidFill>
                            <a:schemeClr val="tx1"/>
                          </a:solidFill>
                        </a:rPr>
                        <a:t>4. Based on the given logs and Petri net, are there any additional transitions or states that should be added to better reflect the behavior captured in the logs?</a:t>
                      </a:r>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267427757"/>
                  </a:ext>
                </a:extLst>
              </a:tr>
              <a:tr h="777254">
                <a:tc>
                  <a:txBody>
                    <a:bodyPr/>
                    <a:lstStyle/>
                    <a:p>
                      <a:r>
                        <a:rPr lang="it-IT" sz="1400" dirty="0"/>
                        <a:t>No</a:t>
                      </a:r>
                    </a:p>
                  </a:txBody>
                  <a:tcPr/>
                </a:tc>
                <a:tc>
                  <a:txBody>
                    <a:bodyPr/>
                    <a:lstStyle/>
                    <a:p>
                      <a:r>
                        <a:rPr lang="en-US" sz="1400"/>
                        <a:t>The transitions and states in your Petri net model are correct.</a:t>
                      </a:r>
                      <a:endParaRPr lang="it-IT" sz="1400" dirty="0"/>
                    </a:p>
                  </a:txBody>
                  <a:tcPr/>
                </a:tc>
                <a:tc>
                  <a:txBody>
                    <a:bodyPr/>
                    <a:lstStyle/>
                    <a:p>
                      <a:r>
                        <a:rPr lang="en-US" sz="1200" dirty="0"/>
                        <a:t>The Petri Net should be updated by adding missing transitions like Relax, refining existing ones (e.g., </a:t>
                      </a:r>
                      <a:r>
                        <a:rPr lang="en-US" sz="1200" dirty="0" err="1"/>
                        <a:t>BrushTeeth</a:t>
                      </a:r>
                      <a:r>
                        <a:rPr lang="en-US" sz="1200" dirty="0"/>
                        <a:t>, </a:t>
                      </a:r>
                      <a:r>
                        <a:rPr lang="en-US" sz="1200" dirty="0" err="1"/>
                        <a:t>GetDressed</a:t>
                      </a:r>
                      <a:r>
                        <a:rPr lang="en-US" sz="1200" dirty="0"/>
                        <a:t>), and incorporating more granular states or future actions to better align with the logs</a:t>
                      </a:r>
                      <a:endParaRPr lang="it-IT" sz="1400" dirty="0"/>
                    </a:p>
                  </a:txBody>
                  <a:tcPr/>
                </a:tc>
                <a:extLst>
                  <a:ext uri="{0D108BD9-81ED-4DB2-BD59-A6C34878D82A}">
                    <a16:rowId xmlns:a16="http://schemas.microsoft.com/office/drawing/2014/main" val="523398623"/>
                  </a:ext>
                </a:extLst>
              </a:tr>
              <a:tr h="388722">
                <a:tc>
                  <a:txBody>
                    <a:bodyPr/>
                    <a:lstStyle/>
                    <a:p>
                      <a:r>
                        <a:rPr lang="it-IT" sz="1600" b="1" dirty="0"/>
                        <a:t>FLAT-T5 LARGE</a:t>
                      </a:r>
                    </a:p>
                  </a:txBody>
                  <a:tcPr/>
                </a:tc>
                <a:tc>
                  <a:txBody>
                    <a:bodyPr/>
                    <a:lstStyle/>
                    <a:p>
                      <a:r>
                        <a:rPr lang="it-IT" sz="1600" b="1" dirty="0"/>
                        <a:t>BLOOM</a:t>
                      </a:r>
                    </a:p>
                  </a:txBody>
                  <a:tcPr/>
                </a:tc>
                <a:tc>
                  <a:txBody>
                    <a:bodyPr/>
                    <a:lstStyle/>
                    <a:p>
                      <a:r>
                        <a:rPr lang="it-IT" sz="1600" b="1" dirty="0"/>
                        <a:t>CHAT GPT</a:t>
                      </a:r>
                    </a:p>
                  </a:txBody>
                  <a:tcPr/>
                </a:tc>
                <a:extLst>
                  <a:ext uri="{0D108BD9-81ED-4DB2-BD59-A6C34878D82A}">
                    <a16:rowId xmlns:a16="http://schemas.microsoft.com/office/drawing/2014/main" val="3994081037"/>
                  </a:ext>
                </a:extLst>
              </a:tr>
            </a:tbl>
          </a:graphicData>
        </a:graphic>
      </p:graphicFrame>
    </p:spTree>
    <p:extLst>
      <p:ext uri="{BB962C8B-B14F-4D97-AF65-F5344CB8AC3E}">
        <p14:creationId xmlns:p14="http://schemas.microsoft.com/office/powerpoint/2010/main" val="104852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086AC-6280-03F3-5500-A6F70D1416A9}"/>
              </a:ext>
            </a:extLst>
          </p:cNvPr>
          <p:cNvSpPr>
            <a:spLocks noGrp="1"/>
          </p:cNvSpPr>
          <p:nvPr>
            <p:ph type="title"/>
          </p:nvPr>
        </p:nvSpPr>
        <p:spPr>
          <a:xfrm>
            <a:off x="691079" y="865239"/>
            <a:ext cx="10325000" cy="772233"/>
          </a:xfrm>
        </p:spPr>
        <p:txBody>
          <a:bodyPr>
            <a:normAutofit fontScale="90000"/>
          </a:bodyPr>
          <a:lstStyle/>
          <a:p>
            <a:r>
              <a:rPr lang="it-IT" sz="4000" b="1" dirty="0"/>
              <a:t>WHAT IS PROCESS MINING AND PROCESS DISCOVERY ?</a:t>
            </a:r>
          </a:p>
        </p:txBody>
      </p:sp>
      <p:sp>
        <p:nvSpPr>
          <p:cNvPr id="3" name="Segnaposto contenuto 2">
            <a:extLst>
              <a:ext uri="{FF2B5EF4-FFF2-40B4-BE49-F238E27FC236}">
                <a16:creationId xmlns:a16="http://schemas.microsoft.com/office/drawing/2014/main" id="{E92D03FF-4C09-9E4A-4181-26B6685081C4}"/>
              </a:ext>
            </a:extLst>
          </p:cNvPr>
          <p:cNvSpPr>
            <a:spLocks noGrp="1"/>
          </p:cNvSpPr>
          <p:nvPr>
            <p:ph idx="1"/>
          </p:nvPr>
        </p:nvSpPr>
        <p:spPr>
          <a:xfrm>
            <a:off x="691079" y="2443053"/>
            <a:ext cx="10325000" cy="3715514"/>
          </a:xfrm>
          <a:custGeom>
            <a:avLst/>
            <a:gdLst>
              <a:gd name="connsiteX0" fmla="*/ 0 w 10325000"/>
              <a:gd name="connsiteY0" fmla="*/ 0 h 3715514"/>
              <a:gd name="connsiteX1" fmla="*/ 780111 w 10325000"/>
              <a:gd name="connsiteY1" fmla="*/ 0 h 3715514"/>
              <a:gd name="connsiteX2" fmla="*/ 1560222 w 10325000"/>
              <a:gd name="connsiteY2" fmla="*/ 0 h 3715514"/>
              <a:gd name="connsiteX3" fmla="*/ 2133833 w 10325000"/>
              <a:gd name="connsiteY3" fmla="*/ 0 h 3715514"/>
              <a:gd name="connsiteX4" fmla="*/ 2810694 w 10325000"/>
              <a:gd name="connsiteY4" fmla="*/ 0 h 3715514"/>
              <a:gd name="connsiteX5" fmla="*/ 3384306 w 10325000"/>
              <a:gd name="connsiteY5" fmla="*/ 0 h 3715514"/>
              <a:gd name="connsiteX6" fmla="*/ 3957917 w 10325000"/>
              <a:gd name="connsiteY6" fmla="*/ 0 h 3715514"/>
              <a:gd name="connsiteX7" fmla="*/ 4531528 w 10325000"/>
              <a:gd name="connsiteY7" fmla="*/ 0 h 3715514"/>
              <a:gd name="connsiteX8" fmla="*/ 4795389 w 10325000"/>
              <a:gd name="connsiteY8" fmla="*/ 0 h 3715514"/>
              <a:gd name="connsiteX9" fmla="*/ 5472250 w 10325000"/>
              <a:gd name="connsiteY9" fmla="*/ 0 h 3715514"/>
              <a:gd name="connsiteX10" fmla="*/ 5736111 w 10325000"/>
              <a:gd name="connsiteY10" fmla="*/ 0 h 3715514"/>
              <a:gd name="connsiteX11" fmla="*/ 6309722 w 10325000"/>
              <a:gd name="connsiteY11" fmla="*/ 0 h 3715514"/>
              <a:gd name="connsiteX12" fmla="*/ 7089833 w 10325000"/>
              <a:gd name="connsiteY12" fmla="*/ 0 h 3715514"/>
              <a:gd name="connsiteX13" fmla="*/ 7869944 w 10325000"/>
              <a:gd name="connsiteY13" fmla="*/ 0 h 3715514"/>
              <a:gd name="connsiteX14" fmla="*/ 8546806 w 10325000"/>
              <a:gd name="connsiteY14" fmla="*/ 0 h 3715514"/>
              <a:gd name="connsiteX15" fmla="*/ 9017167 w 10325000"/>
              <a:gd name="connsiteY15" fmla="*/ 0 h 3715514"/>
              <a:gd name="connsiteX16" fmla="*/ 9281028 w 10325000"/>
              <a:gd name="connsiteY16" fmla="*/ 0 h 3715514"/>
              <a:gd name="connsiteX17" fmla="*/ 9751389 w 10325000"/>
              <a:gd name="connsiteY17" fmla="*/ 0 h 3715514"/>
              <a:gd name="connsiteX18" fmla="*/ 10325000 w 10325000"/>
              <a:gd name="connsiteY18" fmla="*/ 0 h 3715514"/>
              <a:gd name="connsiteX19" fmla="*/ 10325000 w 10325000"/>
              <a:gd name="connsiteY19" fmla="*/ 605098 h 3715514"/>
              <a:gd name="connsiteX20" fmla="*/ 10325000 w 10325000"/>
              <a:gd name="connsiteY20" fmla="*/ 1210196 h 3715514"/>
              <a:gd name="connsiteX21" fmla="*/ 10325000 w 10325000"/>
              <a:gd name="connsiteY21" fmla="*/ 1666673 h 3715514"/>
              <a:gd name="connsiteX22" fmla="*/ 10325000 w 10325000"/>
              <a:gd name="connsiteY22" fmla="*/ 2271771 h 3715514"/>
              <a:gd name="connsiteX23" fmla="*/ 10325000 w 10325000"/>
              <a:gd name="connsiteY23" fmla="*/ 2728249 h 3715514"/>
              <a:gd name="connsiteX24" fmla="*/ 10325000 w 10325000"/>
              <a:gd name="connsiteY24" fmla="*/ 3715514 h 3715514"/>
              <a:gd name="connsiteX25" fmla="*/ 9544889 w 10325000"/>
              <a:gd name="connsiteY25" fmla="*/ 3715514 h 3715514"/>
              <a:gd name="connsiteX26" fmla="*/ 9074528 w 10325000"/>
              <a:gd name="connsiteY26" fmla="*/ 3715514 h 3715514"/>
              <a:gd name="connsiteX27" fmla="*/ 8397667 w 10325000"/>
              <a:gd name="connsiteY27" fmla="*/ 3715514 h 3715514"/>
              <a:gd name="connsiteX28" fmla="*/ 8133806 w 10325000"/>
              <a:gd name="connsiteY28" fmla="*/ 3715514 h 3715514"/>
              <a:gd name="connsiteX29" fmla="*/ 7353694 w 10325000"/>
              <a:gd name="connsiteY29" fmla="*/ 3715514 h 3715514"/>
              <a:gd name="connsiteX30" fmla="*/ 6883333 w 10325000"/>
              <a:gd name="connsiteY30" fmla="*/ 3715514 h 3715514"/>
              <a:gd name="connsiteX31" fmla="*/ 6309722 w 10325000"/>
              <a:gd name="connsiteY31" fmla="*/ 3715514 h 3715514"/>
              <a:gd name="connsiteX32" fmla="*/ 5942611 w 10325000"/>
              <a:gd name="connsiteY32" fmla="*/ 3715514 h 3715514"/>
              <a:gd name="connsiteX33" fmla="*/ 5265750 w 10325000"/>
              <a:gd name="connsiteY33" fmla="*/ 3715514 h 3715514"/>
              <a:gd name="connsiteX34" fmla="*/ 4485639 w 10325000"/>
              <a:gd name="connsiteY34" fmla="*/ 3715514 h 3715514"/>
              <a:gd name="connsiteX35" fmla="*/ 4015278 w 10325000"/>
              <a:gd name="connsiteY35" fmla="*/ 3715514 h 3715514"/>
              <a:gd name="connsiteX36" fmla="*/ 3235167 w 10325000"/>
              <a:gd name="connsiteY36" fmla="*/ 3715514 h 3715514"/>
              <a:gd name="connsiteX37" fmla="*/ 2661556 w 10325000"/>
              <a:gd name="connsiteY37" fmla="*/ 3715514 h 3715514"/>
              <a:gd name="connsiteX38" fmla="*/ 1881444 w 10325000"/>
              <a:gd name="connsiteY38" fmla="*/ 3715514 h 3715514"/>
              <a:gd name="connsiteX39" fmla="*/ 1101333 w 10325000"/>
              <a:gd name="connsiteY39" fmla="*/ 3715514 h 3715514"/>
              <a:gd name="connsiteX40" fmla="*/ 734222 w 10325000"/>
              <a:gd name="connsiteY40" fmla="*/ 3715514 h 3715514"/>
              <a:gd name="connsiteX41" fmla="*/ 0 w 10325000"/>
              <a:gd name="connsiteY41" fmla="*/ 3715514 h 3715514"/>
              <a:gd name="connsiteX42" fmla="*/ 0 w 10325000"/>
              <a:gd name="connsiteY42" fmla="*/ 3184726 h 3715514"/>
              <a:gd name="connsiteX43" fmla="*/ 0 w 10325000"/>
              <a:gd name="connsiteY43" fmla="*/ 2579628 h 3715514"/>
              <a:gd name="connsiteX44" fmla="*/ 0 w 10325000"/>
              <a:gd name="connsiteY44" fmla="*/ 2160306 h 3715514"/>
              <a:gd name="connsiteX45" fmla="*/ 0 w 10325000"/>
              <a:gd name="connsiteY45" fmla="*/ 1740984 h 3715514"/>
              <a:gd name="connsiteX46" fmla="*/ 0 w 10325000"/>
              <a:gd name="connsiteY46" fmla="*/ 1135886 h 3715514"/>
              <a:gd name="connsiteX47" fmla="*/ 0 w 10325000"/>
              <a:gd name="connsiteY47" fmla="*/ 642253 h 3715514"/>
              <a:gd name="connsiteX48" fmla="*/ 0 w 10325000"/>
              <a:gd name="connsiteY48" fmla="*/ 0 h 37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325000" h="3715514" fill="none" extrusionOk="0">
                <a:moveTo>
                  <a:pt x="0" y="0"/>
                </a:moveTo>
                <a:cubicBezTo>
                  <a:pt x="369100" y="-14631"/>
                  <a:pt x="500590" y="65117"/>
                  <a:pt x="780111" y="0"/>
                </a:cubicBezTo>
                <a:cubicBezTo>
                  <a:pt x="1059632" y="-65117"/>
                  <a:pt x="1238520" y="14671"/>
                  <a:pt x="1560222" y="0"/>
                </a:cubicBezTo>
                <a:cubicBezTo>
                  <a:pt x="1881924" y="-14671"/>
                  <a:pt x="1989835" y="38693"/>
                  <a:pt x="2133833" y="0"/>
                </a:cubicBezTo>
                <a:cubicBezTo>
                  <a:pt x="2277831" y="-38693"/>
                  <a:pt x="2556807" y="3700"/>
                  <a:pt x="2810694" y="0"/>
                </a:cubicBezTo>
                <a:cubicBezTo>
                  <a:pt x="3064581" y="-3700"/>
                  <a:pt x="3145903" y="47508"/>
                  <a:pt x="3384306" y="0"/>
                </a:cubicBezTo>
                <a:cubicBezTo>
                  <a:pt x="3622709" y="-47508"/>
                  <a:pt x="3679654" y="27770"/>
                  <a:pt x="3957917" y="0"/>
                </a:cubicBezTo>
                <a:cubicBezTo>
                  <a:pt x="4236180" y="-27770"/>
                  <a:pt x="4320827" y="28495"/>
                  <a:pt x="4531528" y="0"/>
                </a:cubicBezTo>
                <a:cubicBezTo>
                  <a:pt x="4742229" y="-28495"/>
                  <a:pt x="4670456" y="9384"/>
                  <a:pt x="4795389" y="0"/>
                </a:cubicBezTo>
                <a:cubicBezTo>
                  <a:pt x="4920322" y="-9384"/>
                  <a:pt x="5196830" y="72098"/>
                  <a:pt x="5472250" y="0"/>
                </a:cubicBezTo>
                <a:cubicBezTo>
                  <a:pt x="5747670" y="-72098"/>
                  <a:pt x="5656687" y="27077"/>
                  <a:pt x="5736111" y="0"/>
                </a:cubicBezTo>
                <a:cubicBezTo>
                  <a:pt x="5815535" y="-27077"/>
                  <a:pt x="6097241" y="3644"/>
                  <a:pt x="6309722" y="0"/>
                </a:cubicBezTo>
                <a:cubicBezTo>
                  <a:pt x="6522203" y="-3644"/>
                  <a:pt x="6864991" y="10437"/>
                  <a:pt x="7089833" y="0"/>
                </a:cubicBezTo>
                <a:cubicBezTo>
                  <a:pt x="7314675" y="-10437"/>
                  <a:pt x="7613641" y="22660"/>
                  <a:pt x="7869944" y="0"/>
                </a:cubicBezTo>
                <a:cubicBezTo>
                  <a:pt x="8126247" y="-22660"/>
                  <a:pt x="8265292" y="2553"/>
                  <a:pt x="8546806" y="0"/>
                </a:cubicBezTo>
                <a:cubicBezTo>
                  <a:pt x="8828320" y="-2553"/>
                  <a:pt x="8786996" y="11384"/>
                  <a:pt x="9017167" y="0"/>
                </a:cubicBezTo>
                <a:cubicBezTo>
                  <a:pt x="9247338" y="-11384"/>
                  <a:pt x="9157877" y="27447"/>
                  <a:pt x="9281028" y="0"/>
                </a:cubicBezTo>
                <a:cubicBezTo>
                  <a:pt x="9404179" y="-27447"/>
                  <a:pt x="9616433" y="12519"/>
                  <a:pt x="9751389" y="0"/>
                </a:cubicBezTo>
                <a:cubicBezTo>
                  <a:pt x="9886345" y="-12519"/>
                  <a:pt x="10075590" y="41509"/>
                  <a:pt x="10325000" y="0"/>
                </a:cubicBezTo>
                <a:cubicBezTo>
                  <a:pt x="10326968" y="235718"/>
                  <a:pt x="10278761" y="315171"/>
                  <a:pt x="10325000" y="605098"/>
                </a:cubicBezTo>
                <a:cubicBezTo>
                  <a:pt x="10371239" y="895025"/>
                  <a:pt x="10258900" y="922347"/>
                  <a:pt x="10325000" y="1210196"/>
                </a:cubicBezTo>
                <a:cubicBezTo>
                  <a:pt x="10391100" y="1498045"/>
                  <a:pt x="10273386" y="1545523"/>
                  <a:pt x="10325000" y="1666673"/>
                </a:cubicBezTo>
                <a:cubicBezTo>
                  <a:pt x="10376614" y="1787823"/>
                  <a:pt x="10310508" y="2036036"/>
                  <a:pt x="10325000" y="2271771"/>
                </a:cubicBezTo>
                <a:cubicBezTo>
                  <a:pt x="10339492" y="2507506"/>
                  <a:pt x="10274745" y="2524731"/>
                  <a:pt x="10325000" y="2728249"/>
                </a:cubicBezTo>
                <a:cubicBezTo>
                  <a:pt x="10375255" y="2931767"/>
                  <a:pt x="10296768" y="3412741"/>
                  <a:pt x="10325000" y="3715514"/>
                </a:cubicBezTo>
                <a:cubicBezTo>
                  <a:pt x="10114332" y="3781016"/>
                  <a:pt x="9789863" y="3704073"/>
                  <a:pt x="9544889" y="3715514"/>
                </a:cubicBezTo>
                <a:cubicBezTo>
                  <a:pt x="9299915" y="3726955"/>
                  <a:pt x="9181872" y="3689993"/>
                  <a:pt x="9074528" y="3715514"/>
                </a:cubicBezTo>
                <a:cubicBezTo>
                  <a:pt x="8967184" y="3741035"/>
                  <a:pt x="8645054" y="3680538"/>
                  <a:pt x="8397667" y="3715514"/>
                </a:cubicBezTo>
                <a:cubicBezTo>
                  <a:pt x="8150280" y="3750490"/>
                  <a:pt x="8236666" y="3699585"/>
                  <a:pt x="8133806" y="3715514"/>
                </a:cubicBezTo>
                <a:cubicBezTo>
                  <a:pt x="8030946" y="3731443"/>
                  <a:pt x="7589337" y="3658446"/>
                  <a:pt x="7353694" y="3715514"/>
                </a:cubicBezTo>
                <a:cubicBezTo>
                  <a:pt x="7118051" y="3772582"/>
                  <a:pt x="6985688" y="3681867"/>
                  <a:pt x="6883333" y="3715514"/>
                </a:cubicBezTo>
                <a:cubicBezTo>
                  <a:pt x="6780978" y="3749161"/>
                  <a:pt x="6433108" y="3660939"/>
                  <a:pt x="6309722" y="3715514"/>
                </a:cubicBezTo>
                <a:cubicBezTo>
                  <a:pt x="6186336" y="3770089"/>
                  <a:pt x="6019972" y="3714782"/>
                  <a:pt x="5942611" y="3715514"/>
                </a:cubicBezTo>
                <a:cubicBezTo>
                  <a:pt x="5865250" y="3716246"/>
                  <a:pt x="5411977" y="3664501"/>
                  <a:pt x="5265750" y="3715514"/>
                </a:cubicBezTo>
                <a:cubicBezTo>
                  <a:pt x="5119523" y="3766527"/>
                  <a:pt x="4830594" y="3695570"/>
                  <a:pt x="4485639" y="3715514"/>
                </a:cubicBezTo>
                <a:cubicBezTo>
                  <a:pt x="4140684" y="3735458"/>
                  <a:pt x="4146811" y="3691817"/>
                  <a:pt x="4015278" y="3715514"/>
                </a:cubicBezTo>
                <a:cubicBezTo>
                  <a:pt x="3883745" y="3739211"/>
                  <a:pt x="3507005" y="3672292"/>
                  <a:pt x="3235167" y="3715514"/>
                </a:cubicBezTo>
                <a:cubicBezTo>
                  <a:pt x="2963329" y="3758736"/>
                  <a:pt x="2788429" y="3705568"/>
                  <a:pt x="2661556" y="3715514"/>
                </a:cubicBezTo>
                <a:cubicBezTo>
                  <a:pt x="2534683" y="3725460"/>
                  <a:pt x="2126564" y="3698360"/>
                  <a:pt x="1881444" y="3715514"/>
                </a:cubicBezTo>
                <a:cubicBezTo>
                  <a:pt x="1636324" y="3732668"/>
                  <a:pt x="1458810" y="3648493"/>
                  <a:pt x="1101333" y="3715514"/>
                </a:cubicBezTo>
                <a:cubicBezTo>
                  <a:pt x="743856" y="3782535"/>
                  <a:pt x="842346" y="3689593"/>
                  <a:pt x="734222" y="3715514"/>
                </a:cubicBezTo>
                <a:cubicBezTo>
                  <a:pt x="626098" y="3741435"/>
                  <a:pt x="277944" y="3676959"/>
                  <a:pt x="0" y="3715514"/>
                </a:cubicBezTo>
                <a:cubicBezTo>
                  <a:pt x="-14564" y="3604072"/>
                  <a:pt x="47633" y="3442618"/>
                  <a:pt x="0" y="3184726"/>
                </a:cubicBezTo>
                <a:cubicBezTo>
                  <a:pt x="-47633" y="2926834"/>
                  <a:pt x="807" y="2836529"/>
                  <a:pt x="0" y="2579628"/>
                </a:cubicBezTo>
                <a:cubicBezTo>
                  <a:pt x="-807" y="2322727"/>
                  <a:pt x="28675" y="2349516"/>
                  <a:pt x="0" y="2160306"/>
                </a:cubicBezTo>
                <a:cubicBezTo>
                  <a:pt x="-28675" y="1971096"/>
                  <a:pt x="32547" y="1922923"/>
                  <a:pt x="0" y="1740984"/>
                </a:cubicBezTo>
                <a:cubicBezTo>
                  <a:pt x="-32547" y="1559045"/>
                  <a:pt x="35318" y="1278746"/>
                  <a:pt x="0" y="1135886"/>
                </a:cubicBezTo>
                <a:cubicBezTo>
                  <a:pt x="-35318" y="993026"/>
                  <a:pt x="22582" y="746799"/>
                  <a:pt x="0" y="642253"/>
                </a:cubicBezTo>
                <a:cubicBezTo>
                  <a:pt x="-22582" y="537707"/>
                  <a:pt x="39069" y="285605"/>
                  <a:pt x="0" y="0"/>
                </a:cubicBezTo>
                <a:close/>
              </a:path>
              <a:path w="10325000" h="3715514" stroke="0" extrusionOk="0">
                <a:moveTo>
                  <a:pt x="0" y="0"/>
                </a:moveTo>
                <a:cubicBezTo>
                  <a:pt x="154287" y="-2240"/>
                  <a:pt x="339740" y="39524"/>
                  <a:pt x="470361" y="0"/>
                </a:cubicBezTo>
                <a:cubicBezTo>
                  <a:pt x="600982" y="-39524"/>
                  <a:pt x="659539" y="5539"/>
                  <a:pt x="734222" y="0"/>
                </a:cubicBezTo>
                <a:cubicBezTo>
                  <a:pt x="808905" y="-5539"/>
                  <a:pt x="1255356" y="73371"/>
                  <a:pt x="1514333" y="0"/>
                </a:cubicBezTo>
                <a:cubicBezTo>
                  <a:pt x="1773310" y="-73371"/>
                  <a:pt x="1786496" y="22026"/>
                  <a:pt x="1984694" y="0"/>
                </a:cubicBezTo>
                <a:cubicBezTo>
                  <a:pt x="2182892" y="-22026"/>
                  <a:pt x="2246110" y="28155"/>
                  <a:pt x="2455056" y="0"/>
                </a:cubicBezTo>
                <a:cubicBezTo>
                  <a:pt x="2664002" y="-28155"/>
                  <a:pt x="3035992" y="79448"/>
                  <a:pt x="3235167" y="0"/>
                </a:cubicBezTo>
                <a:cubicBezTo>
                  <a:pt x="3434342" y="-79448"/>
                  <a:pt x="3423134" y="39134"/>
                  <a:pt x="3602278" y="0"/>
                </a:cubicBezTo>
                <a:cubicBezTo>
                  <a:pt x="3781422" y="-39134"/>
                  <a:pt x="4212530" y="20130"/>
                  <a:pt x="4382389" y="0"/>
                </a:cubicBezTo>
                <a:cubicBezTo>
                  <a:pt x="4552248" y="-20130"/>
                  <a:pt x="4811189" y="82677"/>
                  <a:pt x="5162500" y="0"/>
                </a:cubicBezTo>
                <a:cubicBezTo>
                  <a:pt x="5513811" y="-82677"/>
                  <a:pt x="5537692" y="59165"/>
                  <a:pt x="5736111" y="0"/>
                </a:cubicBezTo>
                <a:cubicBezTo>
                  <a:pt x="5934530" y="-59165"/>
                  <a:pt x="6201561" y="64181"/>
                  <a:pt x="6516222" y="0"/>
                </a:cubicBezTo>
                <a:cubicBezTo>
                  <a:pt x="6830883" y="-64181"/>
                  <a:pt x="6883860" y="37960"/>
                  <a:pt x="6986583" y="0"/>
                </a:cubicBezTo>
                <a:cubicBezTo>
                  <a:pt x="7089306" y="-37960"/>
                  <a:pt x="7325484" y="18926"/>
                  <a:pt x="7456944" y="0"/>
                </a:cubicBezTo>
                <a:cubicBezTo>
                  <a:pt x="7588404" y="-18926"/>
                  <a:pt x="7844405" y="79764"/>
                  <a:pt x="8133806" y="0"/>
                </a:cubicBezTo>
                <a:cubicBezTo>
                  <a:pt x="8423207" y="-79764"/>
                  <a:pt x="8493511" y="5038"/>
                  <a:pt x="8604167" y="0"/>
                </a:cubicBezTo>
                <a:cubicBezTo>
                  <a:pt x="8714823" y="-5038"/>
                  <a:pt x="9218332" y="43202"/>
                  <a:pt x="9384278" y="0"/>
                </a:cubicBezTo>
                <a:cubicBezTo>
                  <a:pt x="9550224" y="-43202"/>
                  <a:pt x="10075412" y="60635"/>
                  <a:pt x="10325000" y="0"/>
                </a:cubicBezTo>
                <a:cubicBezTo>
                  <a:pt x="10334129" y="217404"/>
                  <a:pt x="10323102" y="284983"/>
                  <a:pt x="10325000" y="530788"/>
                </a:cubicBezTo>
                <a:cubicBezTo>
                  <a:pt x="10326898" y="776593"/>
                  <a:pt x="10300925" y="880682"/>
                  <a:pt x="10325000" y="1098731"/>
                </a:cubicBezTo>
                <a:cubicBezTo>
                  <a:pt x="10349075" y="1316780"/>
                  <a:pt x="10308923" y="1358184"/>
                  <a:pt x="10325000" y="1518053"/>
                </a:cubicBezTo>
                <a:cubicBezTo>
                  <a:pt x="10341077" y="1677922"/>
                  <a:pt x="10271932" y="1876308"/>
                  <a:pt x="10325000" y="1974530"/>
                </a:cubicBezTo>
                <a:cubicBezTo>
                  <a:pt x="10378068" y="2072752"/>
                  <a:pt x="10294608" y="2264371"/>
                  <a:pt x="10325000" y="2542473"/>
                </a:cubicBezTo>
                <a:cubicBezTo>
                  <a:pt x="10355392" y="2820575"/>
                  <a:pt x="10274172" y="2861127"/>
                  <a:pt x="10325000" y="3036106"/>
                </a:cubicBezTo>
                <a:cubicBezTo>
                  <a:pt x="10375828" y="3211085"/>
                  <a:pt x="10307114" y="3499750"/>
                  <a:pt x="10325000" y="3715514"/>
                </a:cubicBezTo>
                <a:cubicBezTo>
                  <a:pt x="10091439" y="3769759"/>
                  <a:pt x="9838253" y="3713464"/>
                  <a:pt x="9648139" y="3715514"/>
                </a:cubicBezTo>
                <a:cubicBezTo>
                  <a:pt x="9458025" y="3717564"/>
                  <a:pt x="9442372" y="3692727"/>
                  <a:pt x="9384278" y="3715514"/>
                </a:cubicBezTo>
                <a:cubicBezTo>
                  <a:pt x="9326184" y="3738301"/>
                  <a:pt x="8960057" y="3685844"/>
                  <a:pt x="8810667" y="3715514"/>
                </a:cubicBezTo>
                <a:cubicBezTo>
                  <a:pt x="8661277" y="3745184"/>
                  <a:pt x="8579365" y="3713433"/>
                  <a:pt x="8443556" y="3715514"/>
                </a:cubicBezTo>
                <a:cubicBezTo>
                  <a:pt x="8307747" y="3717595"/>
                  <a:pt x="8087171" y="3710960"/>
                  <a:pt x="7766694" y="3715514"/>
                </a:cubicBezTo>
                <a:cubicBezTo>
                  <a:pt x="7446217" y="3720068"/>
                  <a:pt x="7501469" y="3713655"/>
                  <a:pt x="7399583" y="3715514"/>
                </a:cubicBezTo>
                <a:cubicBezTo>
                  <a:pt x="7297697" y="3717373"/>
                  <a:pt x="7019659" y="3684540"/>
                  <a:pt x="6722722" y="3715514"/>
                </a:cubicBezTo>
                <a:cubicBezTo>
                  <a:pt x="6425785" y="3746488"/>
                  <a:pt x="6588336" y="3700038"/>
                  <a:pt x="6458861" y="3715514"/>
                </a:cubicBezTo>
                <a:cubicBezTo>
                  <a:pt x="6329386" y="3730990"/>
                  <a:pt x="6017579" y="3666405"/>
                  <a:pt x="5782000" y="3715514"/>
                </a:cubicBezTo>
                <a:cubicBezTo>
                  <a:pt x="5546421" y="3764623"/>
                  <a:pt x="5538100" y="3687653"/>
                  <a:pt x="5414889" y="3715514"/>
                </a:cubicBezTo>
                <a:cubicBezTo>
                  <a:pt x="5291678" y="3743375"/>
                  <a:pt x="5222456" y="3690756"/>
                  <a:pt x="5151028" y="3715514"/>
                </a:cubicBezTo>
                <a:cubicBezTo>
                  <a:pt x="5079600" y="3740272"/>
                  <a:pt x="4897427" y="3710346"/>
                  <a:pt x="4783917" y="3715514"/>
                </a:cubicBezTo>
                <a:cubicBezTo>
                  <a:pt x="4670407" y="3720682"/>
                  <a:pt x="4276052" y="3671187"/>
                  <a:pt x="4107056" y="3715514"/>
                </a:cubicBezTo>
                <a:cubicBezTo>
                  <a:pt x="3938060" y="3759841"/>
                  <a:pt x="3867748" y="3710899"/>
                  <a:pt x="3739944" y="3715514"/>
                </a:cubicBezTo>
                <a:cubicBezTo>
                  <a:pt x="3612140" y="3720129"/>
                  <a:pt x="3556507" y="3684587"/>
                  <a:pt x="3476083" y="3715514"/>
                </a:cubicBezTo>
                <a:cubicBezTo>
                  <a:pt x="3395659" y="3746441"/>
                  <a:pt x="3218084" y="3705528"/>
                  <a:pt x="3108972" y="3715514"/>
                </a:cubicBezTo>
                <a:cubicBezTo>
                  <a:pt x="2999860" y="3725500"/>
                  <a:pt x="2750348" y="3704747"/>
                  <a:pt x="2638611" y="3715514"/>
                </a:cubicBezTo>
                <a:cubicBezTo>
                  <a:pt x="2526874" y="3726281"/>
                  <a:pt x="2290974" y="3705028"/>
                  <a:pt x="2065000" y="3715514"/>
                </a:cubicBezTo>
                <a:cubicBezTo>
                  <a:pt x="1839026" y="3726000"/>
                  <a:pt x="1835300" y="3694356"/>
                  <a:pt x="1697889" y="3715514"/>
                </a:cubicBezTo>
                <a:cubicBezTo>
                  <a:pt x="1560478" y="3736672"/>
                  <a:pt x="1102926" y="3638176"/>
                  <a:pt x="917778" y="3715514"/>
                </a:cubicBezTo>
                <a:cubicBezTo>
                  <a:pt x="732630" y="3792852"/>
                  <a:pt x="421399" y="3617896"/>
                  <a:pt x="0" y="3715514"/>
                </a:cubicBezTo>
                <a:cubicBezTo>
                  <a:pt x="-52644" y="3482858"/>
                  <a:pt x="33329" y="3376100"/>
                  <a:pt x="0" y="3110416"/>
                </a:cubicBezTo>
                <a:cubicBezTo>
                  <a:pt x="-33329" y="2844732"/>
                  <a:pt x="62248" y="2781006"/>
                  <a:pt x="0" y="2579628"/>
                </a:cubicBezTo>
                <a:cubicBezTo>
                  <a:pt x="-62248" y="2378250"/>
                  <a:pt x="29188" y="2253778"/>
                  <a:pt x="0" y="2048841"/>
                </a:cubicBezTo>
                <a:cubicBezTo>
                  <a:pt x="-29188" y="1843904"/>
                  <a:pt x="3205" y="1669149"/>
                  <a:pt x="0" y="1555208"/>
                </a:cubicBezTo>
                <a:cubicBezTo>
                  <a:pt x="-3205" y="1441267"/>
                  <a:pt x="59056" y="1261495"/>
                  <a:pt x="0" y="987265"/>
                </a:cubicBezTo>
                <a:cubicBezTo>
                  <a:pt x="-59056" y="713035"/>
                  <a:pt x="29292" y="687977"/>
                  <a:pt x="0" y="456477"/>
                </a:cubicBezTo>
                <a:cubicBezTo>
                  <a:pt x="-29292" y="224977"/>
                  <a:pt x="6516" y="96751"/>
                  <a:pt x="0" y="0"/>
                </a:cubicBezTo>
                <a:close/>
              </a:path>
            </a:pathLst>
          </a:custGeom>
          <a:ln w="31750">
            <a:solidFill>
              <a:schemeClr val="accent1"/>
            </a:solidFill>
            <a:prstDash val="lgDash"/>
            <a:bevel/>
            <a:extLst>
              <a:ext uri="{C807C97D-BFC1-408E-A445-0C87EB9F89A2}">
                <ask:lineSketchStyleProps xmlns:ask="http://schemas.microsoft.com/office/drawing/2018/sketchyshapes" sd="1219033472">
                  <ask:type>
                    <ask:lineSketchScribble/>
                  </ask:type>
                </ask:lineSketchStyleProps>
              </a:ext>
            </a:extLst>
          </a:ln>
        </p:spPr>
        <p:txBody>
          <a:bodyPr/>
          <a:lstStyle/>
          <a:p>
            <a:endPar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mining combines techniques from data science and business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management to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analyze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monitor,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improve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processes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based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on data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recorded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by information systems. The goal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to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discover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how</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business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processes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are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actually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executed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identify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inefficiencies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bottlenecks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deviations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provide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insights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useful</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for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optimizing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operations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our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work,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have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concentrated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on the </a:t>
            </a: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Discovery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field,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particularly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utilizing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Petri net model</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p>
          <a:p>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discovery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technique of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constructing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model from an event log. Event logs are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structured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records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events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that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have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occurred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a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pPr marL="0" indent="0">
              <a:buNone/>
            </a:pP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dirty="0"/>
          </a:p>
        </p:txBody>
      </p:sp>
      <p:pic>
        <p:nvPicPr>
          <p:cNvPr id="5" name="Immagine 4" descr="Immagine che contiene cartone animato, clipart, illustrazione&#10;&#10;Descrizione generata automaticamente">
            <a:extLst>
              <a:ext uri="{FF2B5EF4-FFF2-40B4-BE49-F238E27FC236}">
                <a16:creationId xmlns:a16="http://schemas.microsoft.com/office/drawing/2014/main" id="{B4E1DE5C-38A4-87A5-6038-EB33E892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796" y="865239"/>
            <a:ext cx="1359125" cy="1359125"/>
          </a:xfrm>
          <a:prstGeom prst="rect">
            <a:avLst/>
          </a:prstGeom>
        </p:spPr>
      </p:pic>
    </p:spTree>
    <p:extLst>
      <p:ext uri="{BB962C8B-B14F-4D97-AF65-F5344CB8AC3E}">
        <p14:creationId xmlns:p14="http://schemas.microsoft.com/office/powerpoint/2010/main" val="322194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086AC-6280-03F3-5500-A6F70D1416A9}"/>
              </a:ext>
            </a:extLst>
          </p:cNvPr>
          <p:cNvSpPr>
            <a:spLocks noGrp="1"/>
          </p:cNvSpPr>
          <p:nvPr>
            <p:ph type="title"/>
          </p:nvPr>
        </p:nvSpPr>
        <p:spPr>
          <a:xfrm>
            <a:off x="691079" y="10423"/>
            <a:ext cx="10325000" cy="772233"/>
          </a:xfrm>
        </p:spPr>
        <p:txBody>
          <a:bodyPr/>
          <a:lstStyle/>
          <a:p>
            <a:r>
              <a:rPr lang="it-IT" sz="4000" b="1" dirty="0"/>
              <a:t>DATASET</a:t>
            </a:r>
          </a:p>
        </p:txBody>
      </p:sp>
      <p:sp>
        <p:nvSpPr>
          <p:cNvPr id="3" name="Segnaposto contenuto 2">
            <a:extLst>
              <a:ext uri="{FF2B5EF4-FFF2-40B4-BE49-F238E27FC236}">
                <a16:creationId xmlns:a16="http://schemas.microsoft.com/office/drawing/2014/main" id="{E92D03FF-4C09-9E4A-4181-26B6685081C4}"/>
              </a:ext>
            </a:extLst>
          </p:cNvPr>
          <p:cNvSpPr>
            <a:spLocks noGrp="1"/>
          </p:cNvSpPr>
          <p:nvPr>
            <p:ph idx="1"/>
          </p:nvPr>
        </p:nvSpPr>
        <p:spPr>
          <a:xfrm>
            <a:off x="691079" y="887477"/>
            <a:ext cx="10325000" cy="5876180"/>
          </a:xfrm>
          <a:custGeom>
            <a:avLst/>
            <a:gdLst>
              <a:gd name="connsiteX0" fmla="*/ 0 w 10325000"/>
              <a:gd name="connsiteY0" fmla="*/ 0 h 5876180"/>
              <a:gd name="connsiteX1" fmla="*/ 470361 w 10325000"/>
              <a:gd name="connsiteY1" fmla="*/ 0 h 5876180"/>
              <a:gd name="connsiteX2" fmla="*/ 1250472 w 10325000"/>
              <a:gd name="connsiteY2" fmla="*/ 0 h 5876180"/>
              <a:gd name="connsiteX3" fmla="*/ 1720833 w 10325000"/>
              <a:gd name="connsiteY3" fmla="*/ 0 h 5876180"/>
              <a:gd name="connsiteX4" fmla="*/ 2397694 w 10325000"/>
              <a:gd name="connsiteY4" fmla="*/ 0 h 5876180"/>
              <a:gd name="connsiteX5" fmla="*/ 2971306 w 10325000"/>
              <a:gd name="connsiteY5" fmla="*/ 0 h 5876180"/>
              <a:gd name="connsiteX6" fmla="*/ 3338417 w 10325000"/>
              <a:gd name="connsiteY6" fmla="*/ 0 h 5876180"/>
              <a:gd name="connsiteX7" fmla="*/ 3808778 w 10325000"/>
              <a:gd name="connsiteY7" fmla="*/ 0 h 5876180"/>
              <a:gd name="connsiteX8" fmla="*/ 4382389 w 10325000"/>
              <a:gd name="connsiteY8" fmla="*/ 0 h 5876180"/>
              <a:gd name="connsiteX9" fmla="*/ 5059250 w 10325000"/>
              <a:gd name="connsiteY9" fmla="*/ 0 h 5876180"/>
              <a:gd name="connsiteX10" fmla="*/ 5736111 w 10325000"/>
              <a:gd name="connsiteY10" fmla="*/ 0 h 5876180"/>
              <a:gd name="connsiteX11" fmla="*/ 6412972 w 10325000"/>
              <a:gd name="connsiteY11" fmla="*/ 0 h 5876180"/>
              <a:gd name="connsiteX12" fmla="*/ 7193083 w 10325000"/>
              <a:gd name="connsiteY12" fmla="*/ 0 h 5876180"/>
              <a:gd name="connsiteX13" fmla="*/ 7560194 w 10325000"/>
              <a:gd name="connsiteY13" fmla="*/ 0 h 5876180"/>
              <a:gd name="connsiteX14" fmla="*/ 7824056 w 10325000"/>
              <a:gd name="connsiteY14" fmla="*/ 0 h 5876180"/>
              <a:gd name="connsiteX15" fmla="*/ 8397667 w 10325000"/>
              <a:gd name="connsiteY15" fmla="*/ 0 h 5876180"/>
              <a:gd name="connsiteX16" fmla="*/ 8764778 w 10325000"/>
              <a:gd name="connsiteY16" fmla="*/ 0 h 5876180"/>
              <a:gd name="connsiteX17" fmla="*/ 9131889 w 10325000"/>
              <a:gd name="connsiteY17" fmla="*/ 0 h 5876180"/>
              <a:gd name="connsiteX18" fmla="*/ 9705500 w 10325000"/>
              <a:gd name="connsiteY18" fmla="*/ 0 h 5876180"/>
              <a:gd name="connsiteX19" fmla="*/ 10325000 w 10325000"/>
              <a:gd name="connsiteY19" fmla="*/ 0 h 5876180"/>
              <a:gd name="connsiteX20" fmla="*/ 10325000 w 10325000"/>
              <a:gd name="connsiteY20" fmla="*/ 528856 h 5876180"/>
              <a:gd name="connsiteX21" fmla="*/ 10325000 w 10325000"/>
              <a:gd name="connsiteY21" fmla="*/ 1233998 h 5876180"/>
              <a:gd name="connsiteX22" fmla="*/ 10325000 w 10325000"/>
              <a:gd name="connsiteY22" fmla="*/ 1880378 h 5876180"/>
              <a:gd name="connsiteX23" fmla="*/ 10325000 w 10325000"/>
              <a:gd name="connsiteY23" fmla="*/ 2526757 h 5876180"/>
              <a:gd name="connsiteX24" fmla="*/ 10325000 w 10325000"/>
              <a:gd name="connsiteY24" fmla="*/ 3055614 h 5876180"/>
              <a:gd name="connsiteX25" fmla="*/ 10325000 w 10325000"/>
              <a:gd name="connsiteY25" fmla="*/ 3584470 h 5876180"/>
              <a:gd name="connsiteX26" fmla="*/ 10325000 w 10325000"/>
              <a:gd name="connsiteY26" fmla="*/ 4054564 h 5876180"/>
              <a:gd name="connsiteX27" fmla="*/ 10325000 w 10325000"/>
              <a:gd name="connsiteY27" fmla="*/ 4524659 h 5876180"/>
              <a:gd name="connsiteX28" fmla="*/ 10325000 w 10325000"/>
              <a:gd name="connsiteY28" fmla="*/ 4994753 h 5876180"/>
              <a:gd name="connsiteX29" fmla="*/ 10325000 w 10325000"/>
              <a:gd name="connsiteY29" fmla="*/ 5876180 h 5876180"/>
              <a:gd name="connsiteX30" fmla="*/ 9854639 w 10325000"/>
              <a:gd name="connsiteY30" fmla="*/ 5876180 h 5876180"/>
              <a:gd name="connsiteX31" fmla="*/ 9590778 w 10325000"/>
              <a:gd name="connsiteY31" fmla="*/ 5876180 h 5876180"/>
              <a:gd name="connsiteX32" fmla="*/ 8913917 w 10325000"/>
              <a:gd name="connsiteY32" fmla="*/ 5876180 h 5876180"/>
              <a:gd name="connsiteX33" fmla="*/ 8443556 w 10325000"/>
              <a:gd name="connsiteY33" fmla="*/ 5876180 h 5876180"/>
              <a:gd name="connsiteX34" fmla="*/ 7973194 w 10325000"/>
              <a:gd name="connsiteY34" fmla="*/ 5876180 h 5876180"/>
              <a:gd name="connsiteX35" fmla="*/ 7606083 w 10325000"/>
              <a:gd name="connsiteY35" fmla="*/ 5876180 h 5876180"/>
              <a:gd name="connsiteX36" fmla="*/ 7135722 w 10325000"/>
              <a:gd name="connsiteY36" fmla="*/ 5876180 h 5876180"/>
              <a:gd name="connsiteX37" fmla="*/ 6458861 w 10325000"/>
              <a:gd name="connsiteY37" fmla="*/ 5876180 h 5876180"/>
              <a:gd name="connsiteX38" fmla="*/ 5782000 w 10325000"/>
              <a:gd name="connsiteY38" fmla="*/ 5876180 h 5876180"/>
              <a:gd name="connsiteX39" fmla="*/ 5105139 w 10325000"/>
              <a:gd name="connsiteY39" fmla="*/ 5876180 h 5876180"/>
              <a:gd name="connsiteX40" fmla="*/ 4738028 w 10325000"/>
              <a:gd name="connsiteY40" fmla="*/ 5876180 h 5876180"/>
              <a:gd name="connsiteX41" fmla="*/ 4267667 w 10325000"/>
              <a:gd name="connsiteY41" fmla="*/ 5876180 h 5876180"/>
              <a:gd name="connsiteX42" fmla="*/ 4003806 w 10325000"/>
              <a:gd name="connsiteY42" fmla="*/ 5876180 h 5876180"/>
              <a:gd name="connsiteX43" fmla="*/ 3533444 w 10325000"/>
              <a:gd name="connsiteY43" fmla="*/ 5876180 h 5876180"/>
              <a:gd name="connsiteX44" fmla="*/ 2856583 w 10325000"/>
              <a:gd name="connsiteY44" fmla="*/ 5876180 h 5876180"/>
              <a:gd name="connsiteX45" fmla="*/ 2386222 w 10325000"/>
              <a:gd name="connsiteY45" fmla="*/ 5876180 h 5876180"/>
              <a:gd name="connsiteX46" fmla="*/ 1709361 w 10325000"/>
              <a:gd name="connsiteY46" fmla="*/ 5876180 h 5876180"/>
              <a:gd name="connsiteX47" fmla="*/ 1135750 w 10325000"/>
              <a:gd name="connsiteY47" fmla="*/ 5876180 h 5876180"/>
              <a:gd name="connsiteX48" fmla="*/ 0 w 10325000"/>
              <a:gd name="connsiteY48" fmla="*/ 5876180 h 5876180"/>
              <a:gd name="connsiteX49" fmla="*/ 0 w 10325000"/>
              <a:gd name="connsiteY49" fmla="*/ 5464847 h 5876180"/>
              <a:gd name="connsiteX50" fmla="*/ 0 w 10325000"/>
              <a:gd name="connsiteY50" fmla="*/ 4818468 h 5876180"/>
              <a:gd name="connsiteX51" fmla="*/ 0 w 10325000"/>
              <a:gd name="connsiteY51" fmla="*/ 4289611 h 5876180"/>
              <a:gd name="connsiteX52" fmla="*/ 0 w 10325000"/>
              <a:gd name="connsiteY52" fmla="*/ 3760755 h 5876180"/>
              <a:gd name="connsiteX53" fmla="*/ 0 w 10325000"/>
              <a:gd name="connsiteY53" fmla="*/ 3055614 h 5876180"/>
              <a:gd name="connsiteX54" fmla="*/ 0 w 10325000"/>
              <a:gd name="connsiteY54" fmla="*/ 2350472 h 5876180"/>
              <a:gd name="connsiteX55" fmla="*/ 0 w 10325000"/>
              <a:gd name="connsiteY55" fmla="*/ 1821616 h 5876180"/>
              <a:gd name="connsiteX56" fmla="*/ 0 w 10325000"/>
              <a:gd name="connsiteY56" fmla="*/ 1175236 h 5876180"/>
              <a:gd name="connsiteX57" fmla="*/ 0 w 10325000"/>
              <a:gd name="connsiteY57" fmla="*/ 705142 h 5876180"/>
              <a:gd name="connsiteX58" fmla="*/ 0 w 10325000"/>
              <a:gd name="connsiteY58" fmla="*/ 0 h 587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325000" h="5876180" fill="none" extrusionOk="0">
                <a:moveTo>
                  <a:pt x="0" y="0"/>
                </a:moveTo>
                <a:cubicBezTo>
                  <a:pt x="169263" y="-19984"/>
                  <a:pt x="254491" y="3569"/>
                  <a:pt x="470361" y="0"/>
                </a:cubicBezTo>
                <a:cubicBezTo>
                  <a:pt x="686231" y="-3569"/>
                  <a:pt x="1074063" y="83009"/>
                  <a:pt x="1250472" y="0"/>
                </a:cubicBezTo>
                <a:cubicBezTo>
                  <a:pt x="1426881" y="-83009"/>
                  <a:pt x="1608705" y="43729"/>
                  <a:pt x="1720833" y="0"/>
                </a:cubicBezTo>
                <a:cubicBezTo>
                  <a:pt x="1832961" y="-43729"/>
                  <a:pt x="2215919" y="33100"/>
                  <a:pt x="2397694" y="0"/>
                </a:cubicBezTo>
                <a:cubicBezTo>
                  <a:pt x="2579469" y="-33100"/>
                  <a:pt x="2755056" y="65837"/>
                  <a:pt x="2971306" y="0"/>
                </a:cubicBezTo>
                <a:cubicBezTo>
                  <a:pt x="3187556" y="-65837"/>
                  <a:pt x="3178343" y="9203"/>
                  <a:pt x="3338417" y="0"/>
                </a:cubicBezTo>
                <a:cubicBezTo>
                  <a:pt x="3498491" y="-9203"/>
                  <a:pt x="3687345" y="36358"/>
                  <a:pt x="3808778" y="0"/>
                </a:cubicBezTo>
                <a:cubicBezTo>
                  <a:pt x="3930211" y="-36358"/>
                  <a:pt x="4159392" y="23368"/>
                  <a:pt x="4382389" y="0"/>
                </a:cubicBezTo>
                <a:cubicBezTo>
                  <a:pt x="4605386" y="-23368"/>
                  <a:pt x="4872819" y="54962"/>
                  <a:pt x="5059250" y="0"/>
                </a:cubicBezTo>
                <a:cubicBezTo>
                  <a:pt x="5245681" y="-54962"/>
                  <a:pt x="5459894" y="9167"/>
                  <a:pt x="5736111" y="0"/>
                </a:cubicBezTo>
                <a:cubicBezTo>
                  <a:pt x="6012328" y="-9167"/>
                  <a:pt x="6244035" y="63785"/>
                  <a:pt x="6412972" y="0"/>
                </a:cubicBezTo>
                <a:cubicBezTo>
                  <a:pt x="6581909" y="-63785"/>
                  <a:pt x="6942880" y="44678"/>
                  <a:pt x="7193083" y="0"/>
                </a:cubicBezTo>
                <a:cubicBezTo>
                  <a:pt x="7443286" y="-44678"/>
                  <a:pt x="7377233" y="19101"/>
                  <a:pt x="7560194" y="0"/>
                </a:cubicBezTo>
                <a:cubicBezTo>
                  <a:pt x="7743155" y="-19101"/>
                  <a:pt x="7762000" y="10580"/>
                  <a:pt x="7824056" y="0"/>
                </a:cubicBezTo>
                <a:cubicBezTo>
                  <a:pt x="7886112" y="-10580"/>
                  <a:pt x="8213151" y="24026"/>
                  <a:pt x="8397667" y="0"/>
                </a:cubicBezTo>
                <a:cubicBezTo>
                  <a:pt x="8582183" y="-24026"/>
                  <a:pt x="8586596" y="24158"/>
                  <a:pt x="8764778" y="0"/>
                </a:cubicBezTo>
                <a:cubicBezTo>
                  <a:pt x="8942960" y="-24158"/>
                  <a:pt x="9044888" y="8494"/>
                  <a:pt x="9131889" y="0"/>
                </a:cubicBezTo>
                <a:cubicBezTo>
                  <a:pt x="9218890" y="-8494"/>
                  <a:pt x="9481326" y="48792"/>
                  <a:pt x="9705500" y="0"/>
                </a:cubicBezTo>
                <a:cubicBezTo>
                  <a:pt x="9929674" y="-48792"/>
                  <a:pt x="10159686" y="32041"/>
                  <a:pt x="10325000" y="0"/>
                </a:cubicBezTo>
                <a:cubicBezTo>
                  <a:pt x="10387527" y="175836"/>
                  <a:pt x="10319872" y="338013"/>
                  <a:pt x="10325000" y="528856"/>
                </a:cubicBezTo>
                <a:cubicBezTo>
                  <a:pt x="10330128" y="719699"/>
                  <a:pt x="10280436" y="901358"/>
                  <a:pt x="10325000" y="1233998"/>
                </a:cubicBezTo>
                <a:cubicBezTo>
                  <a:pt x="10369564" y="1566638"/>
                  <a:pt x="10321210" y="1717495"/>
                  <a:pt x="10325000" y="1880378"/>
                </a:cubicBezTo>
                <a:cubicBezTo>
                  <a:pt x="10328790" y="2043261"/>
                  <a:pt x="10304054" y="2321908"/>
                  <a:pt x="10325000" y="2526757"/>
                </a:cubicBezTo>
                <a:cubicBezTo>
                  <a:pt x="10345946" y="2731606"/>
                  <a:pt x="10324936" y="2880794"/>
                  <a:pt x="10325000" y="3055614"/>
                </a:cubicBezTo>
                <a:cubicBezTo>
                  <a:pt x="10325064" y="3230434"/>
                  <a:pt x="10276943" y="3320097"/>
                  <a:pt x="10325000" y="3584470"/>
                </a:cubicBezTo>
                <a:cubicBezTo>
                  <a:pt x="10373057" y="3848843"/>
                  <a:pt x="10273491" y="3861038"/>
                  <a:pt x="10325000" y="4054564"/>
                </a:cubicBezTo>
                <a:cubicBezTo>
                  <a:pt x="10376509" y="4248090"/>
                  <a:pt x="10312179" y="4305747"/>
                  <a:pt x="10325000" y="4524659"/>
                </a:cubicBezTo>
                <a:cubicBezTo>
                  <a:pt x="10337821" y="4743571"/>
                  <a:pt x="10309644" y="4843694"/>
                  <a:pt x="10325000" y="4994753"/>
                </a:cubicBezTo>
                <a:cubicBezTo>
                  <a:pt x="10340356" y="5145812"/>
                  <a:pt x="10321149" y="5653564"/>
                  <a:pt x="10325000" y="5876180"/>
                </a:cubicBezTo>
                <a:cubicBezTo>
                  <a:pt x="10211852" y="5883875"/>
                  <a:pt x="10065250" y="5853891"/>
                  <a:pt x="9854639" y="5876180"/>
                </a:cubicBezTo>
                <a:cubicBezTo>
                  <a:pt x="9644028" y="5898469"/>
                  <a:pt x="9696261" y="5862450"/>
                  <a:pt x="9590778" y="5876180"/>
                </a:cubicBezTo>
                <a:cubicBezTo>
                  <a:pt x="9485295" y="5889910"/>
                  <a:pt x="9153878" y="5862757"/>
                  <a:pt x="8913917" y="5876180"/>
                </a:cubicBezTo>
                <a:cubicBezTo>
                  <a:pt x="8673956" y="5889603"/>
                  <a:pt x="8609925" y="5839296"/>
                  <a:pt x="8443556" y="5876180"/>
                </a:cubicBezTo>
                <a:cubicBezTo>
                  <a:pt x="8277187" y="5913064"/>
                  <a:pt x="8079088" y="5822419"/>
                  <a:pt x="7973194" y="5876180"/>
                </a:cubicBezTo>
                <a:cubicBezTo>
                  <a:pt x="7867300" y="5929941"/>
                  <a:pt x="7687267" y="5865272"/>
                  <a:pt x="7606083" y="5876180"/>
                </a:cubicBezTo>
                <a:cubicBezTo>
                  <a:pt x="7524899" y="5887088"/>
                  <a:pt x="7267281" y="5829649"/>
                  <a:pt x="7135722" y="5876180"/>
                </a:cubicBezTo>
                <a:cubicBezTo>
                  <a:pt x="7004163" y="5922711"/>
                  <a:pt x="6767312" y="5799317"/>
                  <a:pt x="6458861" y="5876180"/>
                </a:cubicBezTo>
                <a:cubicBezTo>
                  <a:pt x="6150410" y="5953043"/>
                  <a:pt x="6046211" y="5873682"/>
                  <a:pt x="5782000" y="5876180"/>
                </a:cubicBezTo>
                <a:cubicBezTo>
                  <a:pt x="5517789" y="5878678"/>
                  <a:pt x="5283710" y="5875268"/>
                  <a:pt x="5105139" y="5876180"/>
                </a:cubicBezTo>
                <a:cubicBezTo>
                  <a:pt x="4926568" y="5877092"/>
                  <a:pt x="4913321" y="5871256"/>
                  <a:pt x="4738028" y="5876180"/>
                </a:cubicBezTo>
                <a:cubicBezTo>
                  <a:pt x="4562735" y="5881104"/>
                  <a:pt x="4466094" y="5829236"/>
                  <a:pt x="4267667" y="5876180"/>
                </a:cubicBezTo>
                <a:cubicBezTo>
                  <a:pt x="4069240" y="5923124"/>
                  <a:pt x="4071334" y="5864132"/>
                  <a:pt x="4003806" y="5876180"/>
                </a:cubicBezTo>
                <a:cubicBezTo>
                  <a:pt x="3936278" y="5888228"/>
                  <a:pt x="3691149" y="5864353"/>
                  <a:pt x="3533444" y="5876180"/>
                </a:cubicBezTo>
                <a:cubicBezTo>
                  <a:pt x="3375739" y="5888007"/>
                  <a:pt x="2993162" y="5875833"/>
                  <a:pt x="2856583" y="5876180"/>
                </a:cubicBezTo>
                <a:cubicBezTo>
                  <a:pt x="2720004" y="5876527"/>
                  <a:pt x="2531670" y="5872045"/>
                  <a:pt x="2386222" y="5876180"/>
                </a:cubicBezTo>
                <a:cubicBezTo>
                  <a:pt x="2240774" y="5880315"/>
                  <a:pt x="1884208" y="5852075"/>
                  <a:pt x="1709361" y="5876180"/>
                </a:cubicBezTo>
                <a:cubicBezTo>
                  <a:pt x="1534514" y="5900285"/>
                  <a:pt x="1256752" y="5871167"/>
                  <a:pt x="1135750" y="5876180"/>
                </a:cubicBezTo>
                <a:cubicBezTo>
                  <a:pt x="1014748" y="5881193"/>
                  <a:pt x="561834" y="5835033"/>
                  <a:pt x="0" y="5876180"/>
                </a:cubicBezTo>
                <a:cubicBezTo>
                  <a:pt x="-8530" y="5737277"/>
                  <a:pt x="27657" y="5667845"/>
                  <a:pt x="0" y="5464847"/>
                </a:cubicBezTo>
                <a:cubicBezTo>
                  <a:pt x="-27657" y="5261849"/>
                  <a:pt x="74725" y="5035660"/>
                  <a:pt x="0" y="4818468"/>
                </a:cubicBezTo>
                <a:cubicBezTo>
                  <a:pt x="-74725" y="4601276"/>
                  <a:pt x="26206" y="4510690"/>
                  <a:pt x="0" y="4289611"/>
                </a:cubicBezTo>
                <a:cubicBezTo>
                  <a:pt x="-26206" y="4068532"/>
                  <a:pt x="36653" y="4023261"/>
                  <a:pt x="0" y="3760755"/>
                </a:cubicBezTo>
                <a:cubicBezTo>
                  <a:pt x="-36653" y="3498249"/>
                  <a:pt x="34347" y="3302742"/>
                  <a:pt x="0" y="3055614"/>
                </a:cubicBezTo>
                <a:cubicBezTo>
                  <a:pt x="-34347" y="2808486"/>
                  <a:pt x="28355" y="2630289"/>
                  <a:pt x="0" y="2350472"/>
                </a:cubicBezTo>
                <a:cubicBezTo>
                  <a:pt x="-28355" y="2070655"/>
                  <a:pt x="1182" y="2029542"/>
                  <a:pt x="0" y="1821616"/>
                </a:cubicBezTo>
                <a:cubicBezTo>
                  <a:pt x="-1182" y="1613690"/>
                  <a:pt x="37836" y="1487593"/>
                  <a:pt x="0" y="1175236"/>
                </a:cubicBezTo>
                <a:cubicBezTo>
                  <a:pt x="-37836" y="862879"/>
                  <a:pt x="19154" y="822691"/>
                  <a:pt x="0" y="705142"/>
                </a:cubicBezTo>
                <a:cubicBezTo>
                  <a:pt x="-19154" y="587593"/>
                  <a:pt x="39404" y="194614"/>
                  <a:pt x="0" y="0"/>
                </a:cubicBezTo>
                <a:close/>
              </a:path>
              <a:path w="10325000" h="5876180" stroke="0" extrusionOk="0">
                <a:moveTo>
                  <a:pt x="0" y="0"/>
                </a:moveTo>
                <a:cubicBezTo>
                  <a:pt x="73739" y="-18989"/>
                  <a:pt x="200712" y="12937"/>
                  <a:pt x="263861" y="0"/>
                </a:cubicBezTo>
                <a:cubicBezTo>
                  <a:pt x="327010" y="-12937"/>
                  <a:pt x="599373" y="21340"/>
                  <a:pt x="837472" y="0"/>
                </a:cubicBezTo>
                <a:cubicBezTo>
                  <a:pt x="1075571" y="-21340"/>
                  <a:pt x="1067004" y="8845"/>
                  <a:pt x="1204583" y="0"/>
                </a:cubicBezTo>
                <a:cubicBezTo>
                  <a:pt x="1342162" y="-8845"/>
                  <a:pt x="1450725" y="12943"/>
                  <a:pt x="1571694" y="0"/>
                </a:cubicBezTo>
                <a:cubicBezTo>
                  <a:pt x="1692663" y="-12943"/>
                  <a:pt x="1704209" y="17846"/>
                  <a:pt x="1835556" y="0"/>
                </a:cubicBezTo>
                <a:cubicBezTo>
                  <a:pt x="1966903" y="-17846"/>
                  <a:pt x="2353022" y="55399"/>
                  <a:pt x="2615667" y="0"/>
                </a:cubicBezTo>
                <a:cubicBezTo>
                  <a:pt x="2878312" y="-55399"/>
                  <a:pt x="2861478" y="14838"/>
                  <a:pt x="3086028" y="0"/>
                </a:cubicBezTo>
                <a:cubicBezTo>
                  <a:pt x="3310578" y="-14838"/>
                  <a:pt x="3400787" y="47507"/>
                  <a:pt x="3659639" y="0"/>
                </a:cubicBezTo>
                <a:cubicBezTo>
                  <a:pt x="3918491" y="-47507"/>
                  <a:pt x="3848403" y="22292"/>
                  <a:pt x="3923500" y="0"/>
                </a:cubicBezTo>
                <a:cubicBezTo>
                  <a:pt x="3998597" y="-22292"/>
                  <a:pt x="4330706" y="17619"/>
                  <a:pt x="4497111" y="0"/>
                </a:cubicBezTo>
                <a:cubicBezTo>
                  <a:pt x="4663516" y="-17619"/>
                  <a:pt x="4919148" y="65608"/>
                  <a:pt x="5277222" y="0"/>
                </a:cubicBezTo>
                <a:cubicBezTo>
                  <a:pt x="5635296" y="-65608"/>
                  <a:pt x="5554127" y="19380"/>
                  <a:pt x="5644333" y="0"/>
                </a:cubicBezTo>
                <a:cubicBezTo>
                  <a:pt x="5734539" y="-19380"/>
                  <a:pt x="6058891" y="1668"/>
                  <a:pt x="6321194" y="0"/>
                </a:cubicBezTo>
                <a:cubicBezTo>
                  <a:pt x="6583497" y="-1668"/>
                  <a:pt x="6785974" y="38806"/>
                  <a:pt x="6998056" y="0"/>
                </a:cubicBezTo>
                <a:cubicBezTo>
                  <a:pt x="7210138" y="-38806"/>
                  <a:pt x="7392149" y="43372"/>
                  <a:pt x="7674917" y="0"/>
                </a:cubicBezTo>
                <a:cubicBezTo>
                  <a:pt x="7957685" y="-43372"/>
                  <a:pt x="8197036" y="58137"/>
                  <a:pt x="8351778" y="0"/>
                </a:cubicBezTo>
                <a:cubicBezTo>
                  <a:pt x="8506520" y="-58137"/>
                  <a:pt x="8783576" y="13490"/>
                  <a:pt x="8925389" y="0"/>
                </a:cubicBezTo>
                <a:cubicBezTo>
                  <a:pt x="9067202" y="-13490"/>
                  <a:pt x="9384966" y="32738"/>
                  <a:pt x="9602250" y="0"/>
                </a:cubicBezTo>
                <a:cubicBezTo>
                  <a:pt x="9819534" y="-32738"/>
                  <a:pt x="10173584" y="62638"/>
                  <a:pt x="10325000" y="0"/>
                </a:cubicBezTo>
                <a:cubicBezTo>
                  <a:pt x="10371485" y="243035"/>
                  <a:pt x="10256101" y="529920"/>
                  <a:pt x="10325000" y="705142"/>
                </a:cubicBezTo>
                <a:cubicBezTo>
                  <a:pt x="10393899" y="880364"/>
                  <a:pt x="10306036" y="1060694"/>
                  <a:pt x="10325000" y="1175236"/>
                </a:cubicBezTo>
                <a:cubicBezTo>
                  <a:pt x="10343964" y="1289778"/>
                  <a:pt x="10269745" y="1525447"/>
                  <a:pt x="10325000" y="1704092"/>
                </a:cubicBezTo>
                <a:cubicBezTo>
                  <a:pt x="10380255" y="1882737"/>
                  <a:pt x="10309358" y="2016481"/>
                  <a:pt x="10325000" y="2174187"/>
                </a:cubicBezTo>
                <a:cubicBezTo>
                  <a:pt x="10340642" y="2331893"/>
                  <a:pt x="10318629" y="2457241"/>
                  <a:pt x="10325000" y="2703043"/>
                </a:cubicBezTo>
                <a:cubicBezTo>
                  <a:pt x="10331371" y="2948845"/>
                  <a:pt x="10311598" y="3085795"/>
                  <a:pt x="10325000" y="3231899"/>
                </a:cubicBezTo>
                <a:cubicBezTo>
                  <a:pt x="10338402" y="3378003"/>
                  <a:pt x="10313024" y="3666493"/>
                  <a:pt x="10325000" y="3878279"/>
                </a:cubicBezTo>
                <a:cubicBezTo>
                  <a:pt x="10336976" y="4090065"/>
                  <a:pt x="10322751" y="4194578"/>
                  <a:pt x="10325000" y="4465897"/>
                </a:cubicBezTo>
                <a:cubicBezTo>
                  <a:pt x="10327249" y="4737216"/>
                  <a:pt x="10284512" y="4903614"/>
                  <a:pt x="10325000" y="5171038"/>
                </a:cubicBezTo>
                <a:cubicBezTo>
                  <a:pt x="10365488" y="5438462"/>
                  <a:pt x="10323807" y="5599561"/>
                  <a:pt x="10325000" y="5876180"/>
                </a:cubicBezTo>
                <a:cubicBezTo>
                  <a:pt x="10159252" y="5905702"/>
                  <a:pt x="10040357" y="5859617"/>
                  <a:pt x="9957889" y="5876180"/>
                </a:cubicBezTo>
                <a:cubicBezTo>
                  <a:pt x="9875421" y="5892743"/>
                  <a:pt x="9761163" y="5863616"/>
                  <a:pt x="9694028" y="5876180"/>
                </a:cubicBezTo>
                <a:cubicBezTo>
                  <a:pt x="9626893" y="5888744"/>
                  <a:pt x="9290309" y="5847139"/>
                  <a:pt x="9120417" y="5876180"/>
                </a:cubicBezTo>
                <a:cubicBezTo>
                  <a:pt x="8950525" y="5905221"/>
                  <a:pt x="8599168" y="5841020"/>
                  <a:pt x="8340306" y="5876180"/>
                </a:cubicBezTo>
                <a:cubicBezTo>
                  <a:pt x="8081444" y="5911340"/>
                  <a:pt x="7854854" y="5817030"/>
                  <a:pt x="7663444" y="5876180"/>
                </a:cubicBezTo>
                <a:cubicBezTo>
                  <a:pt x="7472034" y="5935330"/>
                  <a:pt x="7130121" y="5866905"/>
                  <a:pt x="6986583" y="5876180"/>
                </a:cubicBezTo>
                <a:cubicBezTo>
                  <a:pt x="6843045" y="5885455"/>
                  <a:pt x="6631438" y="5853130"/>
                  <a:pt x="6309722" y="5876180"/>
                </a:cubicBezTo>
                <a:cubicBezTo>
                  <a:pt x="5988006" y="5899230"/>
                  <a:pt x="6135643" y="5859061"/>
                  <a:pt x="6045861" y="5876180"/>
                </a:cubicBezTo>
                <a:cubicBezTo>
                  <a:pt x="5956079" y="5893299"/>
                  <a:pt x="5809863" y="5842681"/>
                  <a:pt x="5678750" y="5876180"/>
                </a:cubicBezTo>
                <a:cubicBezTo>
                  <a:pt x="5547637" y="5909679"/>
                  <a:pt x="5242429" y="5810977"/>
                  <a:pt x="4898639" y="5876180"/>
                </a:cubicBezTo>
                <a:cubicBezTo>
                  <a:pt x="4554849" y="5941383"/>
                  <a:pt x="4747548" y="5853271"/>
                  <a:pt x="4634778" y="5876180"/>
                </a:cubicBezTo>
                <a:cubicBezTo>
                  <a:pt x="4522008" y="5899089"/>
                  <a:pt x="4482508" y="5851999"/>
                  <a:pt x="4370917" y="5876180"/>
                </a:cubicBezTo>
                <a:cubicBezTo>
                  <a:pt x="4259326" y="5900361"/>
                  <a:pt x="3941790" y="5864390"/>
                  <a:pt x="3797306" y="5876180"/>
                </a:cubicBezTo>
                <a:cubicBezTo>
                  <a:pt x="3652822" y="5887970"/>
                  <a:pt x="3208525" y="5824633"/>
                  <a:pt x="3017194" y="5876180"/>
                </a:cubicBezTo>
                <a:cubicBezTo>
                  <a:pt x="2825863" y="5927727"/>
                  <a:pt x="2763594" y="5853263"/>
                  <a:pt x="2650083" y="5876180"/>
                </a:cubicBezTo>
                <a:cubicBezTo>
                  <a:pt x="2536572" y="5899097"/>
                  <a:pt x="2316653" y="5868689"/>
                  <a:pt x="2179722" y="5876180"/>
                </a:cubicBezTo>
                <a:cubicBezTo>
                  <a:pt x="2042791" y="5883671"/>
                  <a:pt x="1642823" y="5823652"/>
                  <a:pt x="1502861" y="5876180"/>
                </a:cubicBezTo>
                <a:cubicBezTo>
                  <a:pt x="1362899" y="5928708"/>
                  <a:pt x="1366159" y="5875545"/>
                  <a:pt x="1239000" y="5876180"/>
                </a:cubicBezTo>
                <a:cubicBezTo>
                  <a:pt x="1111841" y="5876815"/>
                  <a:pt x="839712" y="5848008"/>
                  <a:pt x="665389" y="5876180"/>
                </a:cubicBezTo>
                <a:cubicBezTo>
                  <a:pt x="491066" y="5904352"/>
                  <a:pt x="317355" y="5875943"/>
                  <a:pt x="0" y="5876180"/>
                </a:cubicBezTo>
                <a:cubicBezTo>
                  <a:pt x="-11916" y="5623690"/>
                  <a:pt x="12689" y="5516288"/>
                  <a:pt x="0" y="5347324"/>
                </a:cubicBezTo>
                <a:cubicBezTo>
                  <a:pt x="-12689" y="5178360"/>
                  <a:pt x="45468" y="5050221"/>
                  <a:pt x="0" y="4935991"/>
                </a:cubicBezTo>
                <a:cubicBezTo>
                  <a:pt x="-45468" y="4821761"/>
                  <a:pt x="4414" y="4637859"/>
                  <a:pt x="0" y="4407135"/>
                </a:cubicBezTo>
                <a:cubicBezTo>
                  <a:pt x="-4414" y="4176411"/>
                  <a:pt x="75682" y="3909057"/>
                  <a:pt x="0" y="3760755"/>
                </a:cubicBezTo>
                <a:cubicBezTo>
                  <a:pt x="-75682" y="3612453"/>
                  <a:pt x="49191" y="3395968"/>
                  <a:pt x="0" y="3055614"/>
                </a:cubicBezTo>
                <a:cubicBezTo>
                  <a:pt x="-49191" y="2715260"/>
                  <a:pt x="17813" y="2774948"/>
                  <a:pt x="0" y="2585519"/>
                </a:cubicBezTo>
                <a:cubicBezTo>
                  <a:pt x="-17813" y="2396091"/>
                  <a:pt x="39792" y="2372743"/>
                  <a:pt x="0" y="2174187"/>
                </a:cubicBezTo>
                <a:cubicBezTo>
                  <a:pt x="-39792" y="1975631"/>
                  <a:pt x="49816" y="1778114"/>
                  <a:pt x="0" y="1586569"/>
                </a:cubicBezTo>
                <a:cubicBezTo>
                  <a:pt x="-49816" y="1395024"/>
                  <a:pt x="3724" y="1187755"/>
                  <a:pt x="0" y="881427"/>
                </a:cubicBezTo>
                <a:cubicBezTo>
                  <a:pt x="-3724" y="575099"/>
                  <a:pt x="1759" y="179633"/>
                  <a:pt x="0" y="0"/>
                </a:cubicBezTo>
                <a:close/>
              </a:path>
            </a:pathLst>
          </a:custGeom>
          <a:ln w="19050">
            <a:solidFill>
              <a:schemeClr val="accent1"/>
            </a:solidFill>
            <a:prstDash val="lgDash"/>
            <a:extLst>
              <a:ext uri="{C807C97D-BFC1-408E-A445-0C87EB9F89A2}">
                <ask:lineSketchStyleProps xmlns:ask="http://schemas.microsoft.com/office/drawing/2018/sketchyshapes" sd="3934111487">
                  <ask:type>
                    <ask:lineSketchScribble/>
                  </ask:type>
                </ask:lineSketchStyleProps>
              </a:ext>
            </a:extLst>
          </a:ln>
        </p:spPr>
        <p:txBody>
          <a:bodyPr>
            <a:normAutofit fontScale="25000" lnSpcReduction="20000"/>
          </a:bodyPr>
          <a:lstStyle/>
          <a:p>
            <a:endParaRPr lang="it-IT" sz="72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 </a:t>
            </a:r>
            <a:r>
              <a:rPr lang="it-IT" sz="6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kasterenC_dataset</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 dataset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commonly</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used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mining or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recognition</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studies.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It</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represents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sequences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activities or events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recorded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a smart home,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such</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cooking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cleaning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watching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TV, or sleeping</a:t>
            </a:r>
            <a:r>
              <a:rPr lang="it-IT" sz="6800" dirty="0">
                <a:effectLst/>
                <a:latin typeface="Georgia" panose="02040502050405020303" pitchFamily="18" charset="0"/>
                <a:ea typeface="Georgia" panose="02040502050405020303" pitchFamily="18" charset="0"/>
                <a:cs typeface="Times New Roman" panose="02020603050405020304" pitchFamily="18" charset="0"/>
              </a:rPr>
              <a:t>.</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 dataset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contains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event logs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capturing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occurrence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activities over time.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Each</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event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associated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with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specific</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attributes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such</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timestamps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types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or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sensor</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IDs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It</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structured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a tabular format CSV,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where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each</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row</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represents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 event or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instance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including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details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like:</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it-IT" sz="6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Timestamp</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time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when</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occurred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it-IT" sz="6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Activity name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specific</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action or event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being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recorded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it-IT" sz="6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Sensor</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identifier</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or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type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sensor</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that</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recorded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indicating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source of the data </a:t>
            </a:r>
          </a:p>
          <a:p>
            <a:pPr marL="742950" lvl="1" indent="-285750">
              <a:buSzPts val="1000"/>
              <a:buFont typeface="Courier New" panose="02070309020205020404" pitchFamily="49" charset="0"/>
              <a:buChar char="o"/>
              <a:tabLst>
                <a:tab pos="914400" algn="l"/>
              </a:tabLst>
            </a:pPr>
            <a:r>
              <a:rPr lang="it-IT" sz="6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Start/end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indicators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marking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beginning</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completion</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an activity. "Start"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refers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to the moment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when</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 activity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begins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"End"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refers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to the moment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when</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activity finishes.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These</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may</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help track the duration of an activity.</a:t>
            </a:r>
          </a:p>
          <a:p>
            <a:pPr lvl="1" indent="0">
              <a:buSzPts val="1000"/>
              <a:buNone/>
              <a:tabLst>
                <a:tab pos="914400" algn="l"/>
              </a:tabLst>
            </a:pP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 data are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collected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from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real</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-world smart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homes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equipped</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with a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variety</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of </a:t>
            </a:r>
            <a:r>
              <a:rPr lang="it-IT" sz="6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sensors</a:t>
            </a: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pPr marL="0" indent="0">
              <a:buNone/>
            </a:pPr>
            <a:r>
              <a:rPr lang="it-IT" sz="6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endParaRPr lang="it-IT" sz="6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13051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51A7E9-1F50-8BC6-3DF9-6D41C24A78CF}"/>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9027F8E-29A9-E5A3-9DDB-DF0C44E5D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6" name="Group 55">
            <a:extLst>
              <a:ext uri="{FF2B5EF4-FFF2-40B4-BE49-F238E27FC236}">
                <a16:creationId xmlns:a16="http://schemas.microsoft.com/office/drawing/2014/main" id="{1E1DA9CD-F4C4-6E5F-4B8B-D8733269C4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C3D37A9B-DD35-6880-A505-B2A2DDBE55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6B8FEF0-EDC1-3D0D-AD3A-633549813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BA928-638A-6784-2A19-DA4574CA8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6DC098-9038-7BBA-9BC4-2D8D237C10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45A5168-0C54-D482-050C-CDEB24731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2AD8405-A703-7157-BB55-5ADD40752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2F4576-984C-8A31-2C16-14A88D7E6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501BD2-E320-3004-D4BE-5DC2F5C1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3645D6-CDCB-5780-CFFF-860B8FC8F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589D62F-A0B3-9B12-9F8D-53FE76F46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CE40693-D2EB-2CE6-81D1-8DD03A911A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86160F-8CE7-4964-E999-E843AFE9E7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63AC73B-1973-190F-0DC6-FFF7AC8EF4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DF9720-8F23-B34D-A77C-160574F94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3736F0-5D8F-8084-2AAF-3EEF178504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3025D28-1A61-31EB-3C87-25C249FD0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9F3BD70-F173-C387-54EC-A98188BB25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3B71ABA-73E9-C9E3-B724-2493BF4680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B69C741-3B89-9F65-D193-0F143B081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398AA4-31AF-47FC-3679-701330AC0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BC733E-1A27-0BF9-8D7E-24FEFC68D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040A10-4A36-8E74-8939-5CF7AFEC1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F7CCFCE-2667-8878-F08B-159483DFFB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07AED0-7166-6B86-BA4C-A8AB253E3D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D90397-3A78-9B52-D341-D1991B14CD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5D1CF8D-14D3-493D-F357-BEFBCDF3E1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0FEED7C-723F-9141-088B-13C68BE6A7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AE7B1F-A484-CA03-BF8F-C4B8499100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3EDF259-BE69-0FA7-A15B-08631615C9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E91DC7C-AA2D-2739-DF65-257EEDBC5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9C7E31-7459-9768-B290-1B9187ED8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8883C1A0-0E31-1596-DFBF-4B305067B130}"/>
              </a:ext>
            </a:extLst>
          </p:cNvPr>
          <p:cNvSpPr>
            <a:spLocks noGrp="1"/>
          </p:cNvSpPr>
          <p:nvPr>
            <p:ph type="title"/>
          </p:nvPr>
        </p:nvSpPr>
        <p:spPr>
          <a:xfrm>
            <a:off x="876753" y="310355"/>
            <a:ext cx="9618589" cy="1152882"/>
          </a:xfrm>
        </p:spPr>
        <p:txBody>
          <a:bodyPr>
            <a:normAutofit fontScale="90000"/>
          </a:bodyPr>
          <a:lstStyle/>
          <a:p>
            <a:r>
              <a:rPr lang="en-US" b="1" dirty="0"/>
              <a:t>TOOL: </a:t>
            </a:r>
            <a:r>
              <a:rPr lang="en-US" b="1" dirty="0" err="1"/>
              <a:t>ProM</a:t>
            </a:r>
            <a:r>
              <a:rPr lang="en-US" b="1" dirty="0"/>
              <a:t> </a:t>
            </a:r>
            <a:br>
              <a:rPr lang="en-US" dirty="0"/>
            </a:br>
            <a:r>
              <a:rPr lang="it-IT" b="1" dirty="0"/>
              <a:t> </a:t>
            </a:r>
          </a:p>
        </p:txBody>
      </p:sp>
      <p:sp>
        <p:nvSpPr>
          <p:cNvPr id="89" name="Right Triangle 88">
            <a:extLst>
              <a:ext uri="{FF2B5EF4-FFF2-40B4-BE49-F238E27FC236}">
                <a16:creationId xmlns:a16="http://schemas.microsoft.com/office/drawing/2014/main" id="{57A4889F-C360-6192-91D0-C9A474ACB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pic>
        <p:nvPicPr>
          <p:cNvPr id="5" name="Segnaposto contenuto 4">
            <a:extLst>
              <a:ext uri="{FF2B5EF4-FFF2-40B4-BE49-F238E27FC236}">
                <a16:creationId xmlns:a16="http://schemas.microsoft.com/office/drawing/2014/main" id="{A0C5795A-6B39-724B-2C3E-CB693FAB52A0}"/>
              </a:ext>
            </a:extLst>
          </p:cNvPr>
          <p:cNvPicPr>
            <a:picLocks noGrp="1" noChangeAspect="1"/>
          </p:cNvPicPr>
          <p:nvPr>
            <p:ph idx="1"/>
          </p:nvPr>
        </p:nvPicPr>
        <p:blipFill>
          <a:blip r:embed="rId2"/>
          <a:stretch>
            <a:fillRect/>
          </a:stretch>
        </p:blipFill>
        <p:spPr>
          <a:xfrm>
            <a:off x="8544526" y="112056"/>
            <a:ext cx="3010055" cy="1549480"/>
          </a:xfrm>
        </p:spPr>
      </p:pic>
      <p:sp>
        <p:nvSpPr>
          <p:cNvPr id="7" name="Segnaposto contenuto 2">
            <a:extLst>
              <a:ext uri="{FF2B5EF4-FFF2-40B4-BE49-F238E27FC236}">
                <a16:creationId xmlns:a16="http://schemas.microsoft.com/office/drawing/2014/main" id="{96A64902-B85F-C048-499A-05D04078C192}"/>
              </a:ext>
            </a:extLst>
          </p:cNvPr>
          <p:cNvSpPr txBox="1">
            <a:spLocks/>
          </p:cNvSpPr>
          <p:nvPr/>
        </p:nvSpPr>
        <p:spPr>
          <a:xfrm>
            <a:off x="707049" y="2107573"/>
            <a:ext cx="8445679" cy="3036445"/>
          </a:xfrm>
          <a:custGeom>
            <a:avLst/>
            <a:gdLst>
              <a:gd name="connsiteX0" fmla="*/ 0 w 8445679"/>
              <a:gd name="connsiteY0" fmla="*/ 0 h 3036445"/>
              <a:gd name="connsiteX1" fmla="*/ 563045 w 8445679"/>
              <a:gd name="connsiteY1" fmla="*/ 0 h 3036445"/>
              <a:gd name="connsiteX2" fmla="*/ 957177 w 8445679"/>
              <a:gd name="connsiteY2" fmla="*/ 0 h 3036445"/>
              <a:gd name="connsiteX3" fmla="*/ 1689136 w 8445679"/>
              <a:gd name="connsiteY3" fmla="*/ 0 h 3036445"/>
              <a:gd name="connsiteX4" fmla="*/ 2083267 w 8445679"/>
              <a:gd name="connsiteY4" fmla="*/ 0 h 3036445"/>
              <a:gd name="connsiteX5" fmla="*/ 2815226 w 8445679"/>
              <a:gd name="connsiteY5" fmla="*/ 0 h 3036445"/>
              <a:gd name="connsiteX6" fmla="*/ 3462728 w 8445679"/>
              <a:gd name="connsiteY6" fmla="*/ 0 h 3036445"/>
              <a:gd name="connsiteX7" fmla="*/ 3941317 w 8445679"/>
              <a:gd name="connsiteY7" fmla="*/ 0 h 3036445"/>
              <a:gd name="connsiteX8" fmla="*/ 4335449 w 8445679"/>
              <a:gd name="connsiteY8" fmla="*/ 0 h 3036445"/>
              <a:gd name="connsiteX9" fmla="*/ 4645123 w 8445679"/>
              <a:gd name="connsiteY9" fmla="*/ 0 h 3036445"/>
              <a:gd name="connsiteX10" fmla="*/ 5123712 w 8445679"/>
              <a:gd name="connsiteY10" fmla="*/ 0 h 3036445"/>
              <a:gd name="connsiteX11" fmla="*/ 5686757 w 8445679"/>
              <a:gd name="connsiteY11" fmla="*/ 0 h 3036445"/>
              <a:gd name="connsiteX12" fmla="*/ 6334259 w 8445679"/>
              <a:gd name="connsiteY12" fmla="*/ 0 h 3036445"/>
              <a:gd name="connsiteX13" fmla="*/ 6897305 w 8445679"/>
              <a:gd name="connsiteY13" fmla="*/ 0 h 3036445"/>
              <a:gd name="connsiteX14" fmla="*/ 7460350 w 8445679"/>
              <a:gd name="connsiteY14" fmla="*/ 0 h 3036445"/>
              <a:gd name="connsiteX15" fmla="*/ 7854481 w 8445679"/>
              <a:gd name="connsiteY15" fmla="*/ 0 h 3036445"/>
              <a:gd name="connsiteX16" fmla="*/ 8445679 w 8445679"/>
              <a:gd name="connsiteY16" fmla="*/ 0 h 3036445"/>
              <a:gd name="connsiteX17" fmla="*/ 8445679 w 8445679"/>
              <a:gd name="connsiteY17" fmla="*/ 445345 h 3036445"/>
              <a:gd name="connsiteX18" fmla="*/ 8445679 w 8445679"/>
              <a:gd name="connsiteY18" fmla="*/ 921055 h 3036445"/>
              <a:gd name="connsiteX19" fmla="*/ 8445679 w 8445679"/>
              <a:gd name="connsiteY19" fmla="*/ 1336036 h 3036445"/>
              <a:gd name="connsiteX20" fmla="*/ 8445679 w 8445679"/>
              <a:gd name="connsiteY20" fmla="*/ 1781381 h 3036445"/>
              <a:gd name="connsiteX21" fmla="*/ 8445679 w 8445679"/>
              <a:gd name="connsiteY21" fmla="*/ 2196362 h 3036445"/>
              <a:gd name="connsiteX22" fmla="*/ 8445679 w 8445679"/>
              <a:gd name="connsiteY22" fmla="*/ 3036445 h 3036445"/>
              <a:gd name="connsiteX23" fmla="*/ 7882634 w 8445679"/>
              <a:gd name="connsiteY23" fmla="*/ 3036445 h 3036445"/>
              <a:gd name="connsiteX24" fmla="*/ 7572959 w 8445679"/>
              <a:gd name="connsiteY24" fmla="*/ 3036445 h 3036445"/>
              <a:gd name="connsiteX25" fmla="*/ 7094370 w 8445679"/>
              <a:gd name="connsiteY25" fmla="*/ 3036445 h 3036445"/>
              <a:gd name="connsiteX26" fmla="*/ 6446868 w 8445679"/>
              <a:gd name="connsiteY26" fmla="*/ 3036445 h 3036445"/>
              <a:gd name="connsiteX27" fmla="*/ 5883823 w 8445679"/>
              <a:gd name="connsiteY27" fmla="*/ 3036445 h 3036445"/>
              <a:gd name="connsiteX28" fmla="*/ 5151864 w 8445679"/>
              <a:gd name="connsiteY28" fmla="*/ 3036445 h 3036445"/>
              <a:gd name="connsiteX29" fmla="*/ 4588819 w 8445679"/>
              <a:gd name="connsiteY29" fmla="*/ 3036445 h 3036445"/>
              <a:gd name="connsiteX30" fmla="*/ 4025774 w 8445679"/>
              <a:gd name="connsiteY30" fmla="*/ 3036445 h 3036445"/>
              <a:gd name="connsiteX31" fmla="*/ 3293815 w 8445679"/>
              <a:gd name="connsiteY31" fmla="*/ 3036445 h 3036445"/>
              <a:gd name="connsiteX32" fmla="*/ 2899683 w 8445679"/>
              <a:gd name="connsiteY32" fmla="*/ 3036445 h 3036445"/>
              <a:gd name="connsiteX33" fmla="*/ 2421095 w 8445679"/>
              <a:gd name="connsiteY33" fmla="*/ 3036445 h 3036445"/>
              <a:gd name="connsiteX34" fmla="*/ 1773593 w 8445679"/>
              <a:gd name="connsiteY34" fmla="*/ 3036445 h 3036445"/>
              <a:gd name="connsiteX35" fmla="*/ 1126091 w 8445679"/>
              <a:gd name="connsiteY35" fmla="*/ 3036445 h 3036445"/>
              <a:gd name="connsiteX36" fmla="*/ 647502 w 8445679"/>
              <a:gd name="connsiteY36" fmla="*/ 3036445 h 3036445"/>
              <a:gd name="connsiteX37" fmla="*/ 0 w 8445679"/>
              <a:gd name="connsiteY37" fmla="*/ 3036445 h 3036445"/>
              <a:gd name="connsiteX38" fmla="*/ 0 w 8445679"/>
              <a:gd name="connsiteY38" fmla="*/ 2530371 h 3036445"/>
              <a:gd name="connsiteX39" fmla="*/ 0 w 8445679"/>
              <a:gd name="connsiteY39" fmla="*/ 2054661 h 3036445"/>
              <a:gd name="connsiteX40" fmla="*/ 0 w 8445679"/>
              <a:gd name="connsiteY40" fmla="*/ 1639680 h 3036445"/>
              <a:gd name="connsiteX41" fmla="*/ 0 w 8445679"/>
              <a:gd name="connsiteY41" fmla="*/ 1163971 h 3036445"/>
              <a:gd name="connsiteX42" fmla="*/ 0 w 8445679"/>
              <a:gd name="connsiteY42" fmla="*/ 688261 h 3036445"/>
              <a:gd name="connsiteX43" fmla="*/ 0 w 8445679"/>
              <a:gd name="connsiteY43" fmla="*/ 0 h 303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445679" h="3036445" fill="none" extrusionOk="0">
                <a:moveTo>
                  <a:pt x="0" y="0"/>
                </a:moveTo>
                <a:cubicBezTo>
                  <a:pt x="243000" y="-8628"/>
                  <a:pt x="349541" y="66271"/>
                  <a:pt x="563045" y="0"/>
                </a:cubicBezTo>
                <a:cubicBezTo>
                  <a:pt x="776550" y="-66271"/>
                  <a:pt x="826161" y="43624"/>
                  <a:pt x="957177" y="0"/>
                </a:cubicBezTo>
                <a:cubicBezTo>
                  <a:pt x="1088193" y="-43624"/>
                  <a:pt x="1410149" y="49916"/>
                  <a:pt x="1689136" y="0"/>
                </a:cubicBezTo>
                <a:cubicBezTo>
                  <a:pt x="1968123" y="-49916"/>
                  <a:pt x="1977921" y="23727"/>
                  <a:pt x="2083267" y="0"/>
                </a:cubicBezTo>
                <a:cubicBezTo>
                  <a:pt x="2188613" y="-23727"/>
                  <a:pt x="2652247" y="1719"/>
                  <a:pt x="2815226" y="0"/>
                </a:cubicBezTo>
                <a:cubicBezTo>
                  <a:pt x="2978205" y="-1719"/>
                  <a:pt x="3328532" y="22158"/>
                  <a:pt x="3462728" y="0"/>
                </a:cubicBezTo>
                <a:cubicBezTo>
                  <a:pt x="3596924" y="-22158"/>
                  <a:pt x="3785251" y="53587"/>
                  <a:pt x="3941317" y="0"/>
                </a:cubicBezTo>
                <a:cubicBezTo>
                  <a:pt x="4097383" y="-53587"/>
                  <a:pt x="4225496" y="29510"/>
                  <a:pt x="4335449" y="0"/>
                </a:cubicBezTo>
                <a:cubicBezTo>
                  <a:pt x="4445402" y="-29510"/>
                  <a:pt x="4562382" y="33330"/>
                  <a:pt x="4645123" y="0"/>
                </a:cubicBezTo>
                <a:cubicBezTo>
                  <a:pt x="4727864" y="-33330"/>
                  <a:pt x="5008494" y="36474"/>
                  <a:pt x="5123712" y="0"/>
                </a:cubicBezTo>
                <a:cubicBezTo>
                  <a:pt x="5238930" y="-36474"/>
                  <a:pt x="5519269" y="33684"/>
                  <a:pt x="5686757" y="0"/>
                </a:cubicBezTo>
                <a:cubicBezTo>
                  <a:pt x="5854246" y="-33684"/>
                  <a:pt x="6124022" y="32278"/>
                  <a:pt x="6334259" y="0"/>
                </a:cubicBezTo>
                <a:cubicBezTo>
                  <a:pt x="6544496" y="-32278"/>
                  <a:pt x="6738848" y="603"/>
                  <a:pt x="6897305" y="0"/>
                </a:cubicBezTo>
                <a:cubicBezTo>
                  <a:pt x="7055762" y="-603"/>
                  <a:pt x="7261835" y="54731"/>
                  <a:pt x="7460350" y="0"/>
                </a:cubicBezTo>
                <a:cubicBezTo>
                  <a:pt x="7658865" y="-54731"/>
                  <a:pt x="7706879" y="19831"/>
                  <a:pt x="7854481" y="0"/>
                </a:cubicBezTo>
                <a:cubicBezTo>
                  <a:pt x="8002083" y="-19831"/>
                  <a:pt x="8296423" y="43073"/>
                  <a:pt x="8445679" y="0"/>
                </a:cubicBezTo>
                <a:cubicBezTo>
                  <a:pt x="8498411" y="193875"/>
                  <a:pt x="8399394" y="255851"/>
                  <a:pt x="8445679" y="445345"/>
                </a:cubicBezTo>
                <a:cubicBezTo>
                  <a:pt x="8491964" y="634840"/>
                  <a:pt x="8435746" y="792525"/>
                  <a:pt x="8445679" y="921055"/>
                </a:cubicBezTo>
                <a:cubicBezTo>
                  <a:pt x="8455612" y="1049585"/>
                  <a:pt x="8397146" y="1159842"/>
                  <a:pt x="8445679" y="1336036"/>
                </a:cubicBezTo>
                <a:cubicBezTo>
                  <a:pt x="8494212" y="1512230"/>
                  <a:pt x="8399223" y="1584142"/>
                  <a:pt x="8445679" y="1781381"/>
                </a:cubicBezTo>
                <a:cubicBezTo>
                  <a:pt x="8492135" y="1978621"/>
                  <a:pt x="8403727" y="2021115"/>
                  <a:pt x="8445679" y="2196362"/>
                </a:cubicBezTo>
                <a:cubicBezTo>
                  <a:pt x="8487631" y="2371609"/>
                  <a:pt x="8418353" y="2722714"/>
                  <a:pt x="8445679" y="3036445"/>
                </a:cubicBezTo>
                <a:cubicBezTo>
                  <a:pt x="8292466" y="3066367"/>
                  <a:pt x="8036948" y="3020534"/>
                  <a:pt x="7882634" y="3036445"/>
                </a:cubicBezTo>
                <a:cubicBezTo>
                  <a:pt x="7728321" y="3052356"/>
                  <a:pt x="7708827" y="3019674"/>
                  <a:pt x="7572959" y="3036445"/>
                </a:cubicBezTo>
                <a:cubicBezTo>
                  <a:pt x="7437091" y="3053216"/>
                  <a:pt x="7238074" y="3032495"/>
                  <a:pt x="7094370" y="3036445"/>
                </a:cubicBezTo>
                <a:cubicBezTo>
                  <a:pt x="6950666" y="3040395"/>
                  <a:pt x="6676726" y="3009907"/>
                  <a:pt x="6446868" y="3036445"/>
                </a:cubicBezTo>
                <a:cubicBezTo>
                  <a:pt x="6217010" y="3062983"/>
                  <a:pt x="6066871" y="3020041"/>
                  <a:pt x="5883823" y="3036445"/>
                </a:cubicBezTo>
                <a:cubicBezTo>
                  <a:pt x="5700776" y="3052849"/>
                  <a:pt x="5482542" y="3000164"/>
                  <a:pt x="5151864" y="3036445"/>
                </a:cubicBezTo>
                <a:cubicBezTo>
                  <a:pt x="4821186" y="3072726"/>
                  <a:pt x="4827197" y="2974490"/>
                  <a:pt x="4588819" y="3036445"/>
                </a:cubicBezTo>
                <a:cubicBezTo>
                  <a:pt x="4350441" y="3098400"/>
                  <a:pt x="4246965" y="2979460"/>
                  <a:pt x="4025774" y="3036445"/>
                </a:cubicBezTo>
                <a:cubicBezTo>
                  <a:pt x="3804584" y="3093430"/>
                  <a:pt x="3611615" y="2988045"/>
                  <a:pt x="3293815" y="3036445"/>
                </a:cubicBezTo>
                <a:cubicBezTo>
                  <a:pt x="2976015" y="3084845"/>
                  <a:pt x="3001413" y="3024079"/>
                  <a:pt x="2899683" y="3036445"/>
                </a:cubicBezTo>
                <a:cubicBezTo>
                  <a:pt x="2797953" y="3048811"/>
                  <a:pt x="2600774" y="2990235"/>
                  <a:pt x="2421095" y="3036445"/>
                </a:cubicBezTo>
                <a:cubicBezTo>
                  <a:pt x="2241416" y="3082655"/>
                  <a:pt x="2062673" y="2969218"/>
                  <a:pt x="1773593" y="3036445"/>
                </a:cubicBezTo>
                <a:cubicBezTo>
                  <a:pt x="1484513" y="3103672"/>
                  <a:pt x="1267021" y="3000378"/>
                  <a:pt x="1126091" y="3036445"/>
                </a:cubicBezTo>
                <a:cubicBezTo>
                  <a:pt x="985161" y="3072512"/>
                  <a:pt x="866917" y="2987506"/>
                  <a:pt x="647502" y="3036445"/>
                </a:cubicBezTo>
                <a:cubicBezTo>
                  <a:pt x="428087" y="3085384"/>
                  <a:pt x="312892" y="3004418"/>
                  <a:pt x="0" y="3036445"/>
                </a:cubicBezTo>
                <a:cubicBezTo>
                  <a:pt x="-16001" y="2891213"/>
                  <a:pt x="25521" y="2681273"/>
                  <a:pt x="0" y="2530371"/>
                </a:cubicBezTo>
                <a:cubicBezTo>
                  <a:pt x="-25521" y="2379469"/>
                  <a:pt x="56678" y="2158264"/>
                  <a:pt x="0" y="2054661"/>
                </a:cubicBezTo>
                <a:cubicBezTo>
                  <a:pt x="-56678" y="1951058"/>
                  <a:pt x="36291" y="1829456"/>
                  <a:pt x="0" y="1639680"/>
                </a:cubicBezTo>
                <a:cubicBezTo>
                  <a:pt x="-36291" y="1449904"/>
                  <a:pt x="42037" y="1372340"/>
                  <a:pt x="0" y="1163971"/>
                </a:cubicBezTo>
                <a:cubicBezTo>
                  <a:pt x="-42037" y="955602"/>
                  <a:pt x="46825" y="921569"/>
                  <a:pt x="0" y="688261"/>
                </a:cubicBezTo>
                <a:cubicBezTo>
                  <a:pt x="-46825" y="454953"/>
                  <a:pt x="19099" y="279739"/>
                  <a:pt x="0" y="0"/>
                </a:cubicBezTo>
                <a:close/>
              </a:path>
              <a:path w="8445679" h="3036445" stroke="0" extrusionOk="0">
                <a:moveTo>
                  <a:pt x="0" y="0"/>
                </a:moveTo>
                <a:cubicBezTo>
                  <a:pt x="137789" y="-8214"/>
                  <a:pt x="211808" y="6302"/>
                  <a:pt x="309675" y="0"/>
                </a:cubicBezTo>
                <a:cubicBezTo>
                  <a:pt x="407543" y="-6302"/>
                  <a:pt x="645422" y="66147"/>
                  <a:pt x="872720" y="0"/>
                </a:cubicBezTo>
                <a:cubicBezTo>
                  <a:pt x="1100018" y="-66147"/>
                  <a:pt x="1163896" y="3667"/>
                  <a:pt x="1266852" y="0"/>
                </a:cubicBezTo>
                <a:cubicBezTo>
                  <a:pt x="1369808" y="-3667"/>
                  <a:pt x="1553968" y="41764"/>
                  <a:pt x="1660984" y="0"/>
                </a:cubicBezTo>
                <a:cubicBezTo>
                  <a:pt x="1768000" y="-41764"/>
                  <a:pt x="1903890" y="30418"/>
                  <a:pt x="1970658" y="0"/>
                </a:cubicBezTo>
                <a:cubicBezTo>
                  <a:pt x="2037426" y="-30418"/>
                  <a:pt x="2491426" y="52910"/>
                  <a:pt x="2702617" y="0"/>
                </a:cubicBezTo>
                <a:cubicBezTo>
                  <a:pt x="2913808" y="-52910"/>
                  <a:pt x="2998269" y="285"/>
                  <a:pt x="3181206" y="0"/>
                </a:cubicBezTo>
                <a:cubicBezTo>
                  <a:pt x="3364143" y="-285"/>
                  <a:pt x="3510216" y="56695"/>
                  <a:pt x="3744251" y="0"/>
                </a:cubicBezTo>
                <a:cubicBezTo>
                  <a:pt x="3978286" y="-56695"/>
                  <a:pt x="3970024" y="25020"/>
                  <a:pt x="4053926" y="0"/>
                </a:cubicBezTo>
                <a:cubicBezTo>
                  <a:pt x="4137828" y="-25020"/>
                  <a:pt x="4394715" y="35566"/>
                  <a:pt x="4616971" y="0"/>
                </a:cubicBezTo>
                <a:cubicBezTo>
                  <a:pt x="4839228" y="-35566"/>
                  <a:pt x="5190595" y="10376"/>
                  <a:pt x="5348930" y="0"/>
                </a:cubicBezTo>
                <a:cubicBezTo>
                  <a:pt x="5507265" y="-10376"/>
                  <a:pt x="5649963" y="28048"/>
                  <a:pt x="5743062" y="0"/>
                </a:cubicBezTo>
                <a:cubicBezTo>
                  <a:pt x="5836161" y="-28048"/>
                  <a:pt x="6230181" y="13936"/>
                  <a:pt x="6390564" y="0"/>
                </a:cubicBezTo>
                <a:cubicBezTo>
                  <a:pt x="6550947" y="-13936"/>
                  <a:pt x="6757622" y="51625"/>
                  <a:pt x="7038066" y="0"/>
                </a:cubicBezTo>
                <a:cubicBezTo>
                  <a:pt x="7318510" y="-51625"/>
                  <a:pt x="7506423" y="62862"/>
                  <a:pt x="7685568" y="0"/>
                </a:cubicBezTo>
                <a:cubicBezTo>
                  <a:pt x="7864713" y="-62862"/>
                  <a:pt x="8131928" y="31882"/>
                  <a:pt x="8445679" y="0"/>
                </a:cubicBezTo>
                <a:cubicBezTo>
                  <a:pt x="8464534" y="165905"/>
                  <a:pt x="8425004" y="280679"/>
                  <a:pt x="8445679" y="506074"/>
                </a:cubicBezTo>
                <a:cubicBezTo>
                  <a:pt x="8466354" y="731469"/>
                  <a:pt x="8405701" y="780469"/>
                  <a:pt x="8445679" y="951419"/>
                </a:cubicBezTo>
                <a:cubicBezTo>
                  <a:pt x="8485657" y="1122370"/>
                  <a:pt x="8420005" y="1259329"/>
                  <a:pt x="8445679" y="1487858"/>
                </a:cubicBezTo>
                <a:cubicBezTo>
                  <a:pt x="8471353" y="1716387"/>
                  <a:pt x="8430936" y="1783509"/>
                  <a:pt x="8445679" y="2054661"/>
                </a:cubicBezTo>
                <a:cubicBezTo>
                  <a:pt x="8460422" y="2325813"/>
                  <a:pt x="8423032" y="2307308"/>
                  <a:pt x="8445679" y="2500006"/>
                </a:cubicBezTo>
                <a:cubicBezTo>
                  <a:pt x="8468326" y="2692704"/>
                  <a:pt x="8409362" y="2797196"/>
                  <a:pt x="8445679" y="3036445"/>
                </a:cubicBezTo>
                <a:cubicBezTo>
                  <a:pt x="8349986" y="3080757"/>
                  <a:pt x="8141169" y="3009954"/>
                  <a:pt x="8051547" y="3036445"/>
                </a:cubicBezTo>
                <a:cubicBezTo>
                  <a:pt x="7961925" y="3062936"/>
                  <a:pt x="7647735" y="3025433"/>
                  <a:pt x="7319588" y="3036445"/>
                </a:cubicBezTo>
                <a:cubicBezTo>
                  <a:pt x="6991441" y="3047457"/>
                  <a:pt x="7086647" y="3026724"/>
                  <a:pt x="6925457" y="3036445"/>
                </a:cubicBezTo>
                <a:cubicBezTo>
                  <a:pt x="6764267" y="3046166"/>
                  <a:pt x="6347022" y="2956863"/>
                  <a:pt x="6193498" y="3036445"/>
                </a:cubicBezTo>
                <a:cubicBezTo>
                  <a:pt x="6039974" y="3116027"/>
                  <a:pt x="5833453" y="3030105"/>
                  <a:pt x="5630453" y="3036445"/>
                </a:cubicBezTo>
                <a:cubicBezTo>
                  <a:pt x="5427453" y="3042785"/>
                  <a:pt x="5175834" y="3021873"/>
                  <a:pt x="4898494" y="3036445"/>
                </a:cubicBezTo>
                <a:cubicBezTo>
                  <a:pt x="4621154" y="3051017"/>
                  <a:pt x="4497876" y="3027815"/>
                  <a:pt x="4335449" y="3036445"/>
                </a:cubicBezTo>
                <a:cubicBezTo>
                  <a:pt x="4173022" y="3045075"/>
                  <a:pt x="4030419" y="2976416"/>
                  <a:pt x="3772403" y="3036445"/>
                </a:cubicBezTo>
                <a:cubicBezTo>
                  <a:pt x="3514387" y="3096474"/>
                  <a:pt x="3551007" y="3030427"/>
                  <a:pt x="3462728" y="3036445"/>
                </a:cubicBezTo>
                <a:cubicBezTo>
                  <a:pt x="3374450" y="3042463"/>
                  <a:pt x="3134163" y="3035699"/>
                  <a:pt x="2899683" y="3036445"/>
                </a:cubicBezTo>
                <a:cubicBezTo>
                  <a:pt x="2665203" y="3037191"/>
                  <a:pt x="2506288" y="3030307"/>
                  <a:pt x="2167724" y="3036445"/>
                </a:cubicBezTo>
                <a:cubicBezTo>
                  <a:pt x="1829160" y="3042583"/>
                  <a:pt x="1794205" y="2992984"/>
                  <a:pt x="1520222" y="3036445"/>
                </a:cubicBezTo>
                <a:cubicBezTo>
                  <a:pt x="1246239" y="3079906"/>
                  <a:pt x="1098576" y="2975441"/>
                  <a:pt x="872720" y="3036445"/>
                </a:cubicBezTo>
                <a:cubicBezTo>
                  <a:pt x="646864" y="3097449"/>
                  <a:pt x="319731" y="2987068"/>
                  <a:pt x="0" y="3036445"/>
                </a:cubicBezTo>
                <a:cubicBezTo>
                  <a:pt x="-26013" y="2921563"/>
                  <a:pt x="48706" y="2819802"/>
                  <a:pt x="0" y="2621464"/>
                </a:cubicBezTo>
                <a:cubicBezTo>
                  <a:pt x="-48706" y="2423126"/>
                  <a:pt x="19569" y="2285986"/>
                  <a:pt x="0" y="2176119"/>
                </a:cubicBezTo>
                <a:cubicBezTo>
                  <a:pt x="-19569" y="2066253"/>
                  <a:pt x="45159" y="1829748"/>
                  <a:pt x="0" y="1730774"/>
                </a:cubicBezTo>
                <a:cubicBezTo>
                  <a:pt x="-45159" y="1631800"/>
                  <a:pt x="38051" y="1336091"/>
                  <a:pt x="0" y="1163971"/>
                </a:cubicBezTo>
                <a:cubicBezTo>
                  <a:pt x="-38051" y="991851"/>
                  <a:pt x="44386" y="850051"/>
                  <a:pt x="0" y="688261"/>
                </a:cubicBezTo>
                <a:cubicBezTo>
                  <a:pt x="-44386" y="526471"/>
                  <a:pt x="68237" y="252229"/>
                  <a:pt x="0" y="0"/>
                </a:cubicBezTo>
                <a:close/>
              </a:path>
            </a:pathLst>
          </a:custGeom>
          <a:ln w="19050">
            <a:solidFill>
              <a:schemeClr val="accent1"/>
            </a:solidFill>
            <a:prstDash val="lgDash"/>
            <a:extLst>
              <a:ext uri="{C807C97D-BFC1-408E-A445-0C87EB9F89A2}">
                <ask:lineSketchStyleProps xmlns:ask="http://schemas.microsoft.com/office/drawing/2018/sketchyshapes" sd="3934111487">
                  <a:prstGeom prst="rect">
                    <a:avLst/>
                  </a:prstGeom>
                  <ask:type>
                    <ask:lineSketchScribble/>
                  </ask:type>
                </ask:lineSketchStyleProps>
              </a:ext>
            </a:extLst>
          </a:ln>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err="1">
                <a:solidFill>
                  <a:srgbClr val="000000"/>
                </a:solidFill>
                <a:latin typeface="Georgia" panose="02040502050405020303" pitchFamily="18" charset="0"/>
                <a:cs typeface="Times New Roman" panose="02020603050405020304" pitchFamily="18" charset="0"/>
              </a:rPr>
              <a:t>ProM</a:t>
            </a:r>
            <a:r>
              <a:rPr lang="en-US" sz="1900" dirty="0">
                <a:solidFill>
                  <a:srgbClr val="000000"/>
                </a:solidFill>
                <a:latin typeface="Georgia" panose="02040502050405020303" pitchFamily="18" charset="0"/>
                <a:cs typeface="Times New Roman" panose="02020603050405020304" pitchFamily="18" charset="0"/>
              </a:rPr>
              <a:t> is an extensible framework that supports a wide variety of process mining techniques in the form of plug-ins</a:t>
            </a:r>
          </a:p>
          <a:p>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When</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dataset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imported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into</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it's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likely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transformed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through</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plugin </a:t>
            </a:r>
            <a:r>
              <a:rPr lang="it-IT" sz="1800" i="1" dirty="0" err="1">
                <a:solidFill>
                  <a:schemeClr val="accent1"/>
                </a:solidFill>
                <a:latin typeface="Georgia" panose="02040502050405020303" pitchFamily="18" charset="0"/>
                <a:ea typeface="Georgia" panose="02040502050405020303" pitchFamily="18" charset="0"/>
                <a:cs typeface="Times New Roman" panose="02020603050405020304" pitchFamily="18" charset="0"/>
              </a:rPr>
              <a:t>Convert</a:t>
            </a:r>
            <a:r>
              <a:rPr lang="it-IT" sz="1800" i="1" dirty="0">
                <a:solidFill>
                  <a:schemeClr val="accent1"/>
                </a:solidFill>
                <a:latin typeface="Georgia" panose="02040502050405020303" pitchFamily="18" charset="0"/>
                <a:ea typeface="Georgia" panose="02040502050405020303" pitchFamily="18" charset="0"/>
                <a:cs typeface="Times New Roman" panose="02020603050405020304" pitchFamily="18" charset="0"/>
              </a:rPr>
              <a:t> CSV to XES</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into</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 event log format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that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can work with (in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case </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XES - </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eXtensible Event Stream format). </a:t>
            </a:r>
            <a:endParaRPr lang="it-IT" sz="1800" dirty="0">
              <a:solidFill>
                <a:srgbClr val="000000"/>
              </a:solidFill>
              <a:latin typeface="Georgia" panose="02040502050405020303" pitchFamily="18" charset="0"/>
              <a:ea typeface="Georgia" panose="02040502050405020303" pitchFamily="18" charset="0"/>
              <a:cs typeface="Times New Roman" panose="02020603050405020304" pitchFamily="18" charset="0"/>
            </a:endParaRPr>
          </a:p>
          <a:p>
            <a:endParaRPr lang="it-IT" sz="1800" dirty="0">
              <a:latin typeface="Georgia" panose="02040502050405020303" pitchFamily="18" charset="0"/>
              <a:ea typeface="Georgia" panose="02040502050405020303" pitchFamily="18" charset="0"/>
              <a:cs typeface="Times New Roman" panose="02020603050405020304" pitchFamily="18" charset="0"/>
            </a:endParaRPr>
          </a:p>
          <a:p>
            <a:endParaRPr lang="it-IT" dirty="0"/>
          </a:p>
        </p:txBody>
      </p:sp>
      <p:pic>
        <p:nvPicPr>
          <p:cNvPr id="9" name="Immagine 8">
            <a:extLst>
              <a:ext uri="{FF2B5EF4-FFF2-40B4-BE49-F238E27FC236}">
                <a16:creationId xmlns:a16="http://schemas.microsoft.com/office/drawing/2014/main" id="{AC714A51-D2D8-FCA8-C723-198F35D0D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41" y="4196672"/>
            <a:ext cx="7388611" cy="400071"/>
          </a:xfrm>
          <a:prstGeom prst="rect">
            <a:avLst/>
          </a:prstGeom>
        </p:spPr>
      </p:pic>
    </p:spTree>
    <p:extLst>
      <p:ext uri="{BB962C8B-B14F-4D97-AF65-F5344CB8AC3E}">
        <p14:creationId xmlns:p14="http://schemas.microsoft.com/office/powerpoint/2010/main" val="38972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2" name="Freeform: Shape 11">
            <a:extLst>
              <a:ext uri="{FF2B5EF4-FFF2-40B4-BE49-F238E27FC236}">
                <a16:creationId xmlns:a16="http://schemas.microsoft.com/office/drawing/2014/main" id="{E176DC30-5F54-423B-AF50-738BEABE7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5C2EFBA5-FF9B-9445-902F-F1C8509DD761}"/>
              </a:ext>
            </a:extLst>
          </p:cNvPr>
          <p:cNvSpPr>
            <a:spLocks noGrp="1"/>
          </p:cNvSpPr>
          <p:nvPr>
            <p:ph type="title"/>
          </p:nvPr>
        </p:nvSpPr>
        <p:spPr>
          <a:xfrm>
            <a:off x="606774" y="414205"/>
            <a:ext cx="5398648" cy="882855"/>
          </a:xfrm>
        </p:spPr>
        <p:txBody>
          <a:bodyPr>
            <a:normAutofit/>
          </a:bodyPr>
          <a:lstStyle/>
          <a:p>
            <a:r>
              <a:rPr lang="it-IT" b="1" dirty="0"/>
              <a:t>FILTERED DATASET</a:t>
            </a:r>
          </a:p>
        </p:txBody>
      </p:sp>
      <p:pic>
        <p:nvPicPr>
          <p:cNvPr id="4" name="Immagine 3" descr="Immagine che contiene schermata, testo, software, Parallelo&#10;&#10;Descrizione generata automaticamente">
            <a:extLst>
              <a:ext uri="{FF2B5EF4-FFF2-40B4-BE49-F238E27FC236}">
                <a16:creationId xmlns:a16="http://schemas.microsoft.com/office/drawing/2014/main" id="{7D420D31-A8EA-63E0-CCD3-C3E6A7E7DF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0011" y="601815"/>
            <a:ext cx="5239512" cy="2397077"/>
          </a:xfrm>
          <a:prstGeom prst="rect">
            <a:avLst/>
          </a:prstGeom>
        </p:spPr>
      </p:pic>
      <p:pic>
        <p:nvPicPr>
          <p:cNvPr id="5" name="Immagine 4" descr="Immagine che contiene schermata, testo, software, Parallelo&#10;&#10;Descrizione generata automaticamente">
            <a:extLst>
              <a:ext uri="{FF2B5EF4-FFF2-40B4-BE49-F238E27FC236}">
                <a16:creationId xmlns:a16="http://schemas.microsoft.com/office/drawing/2014/main" id="{A026FCAC-24F9-29D6-4C59-AEC2C20C17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1137" y="3737980"/>
            <a:ext cx="5549592" cy="2233711"/>
          </a:xfrm>
          <a:prstGeom prst="rect">
            <a:avLst/>
          </a:prstGeom>
        </p:spPr>
      </p:pic>
      <p:sp>
        <p:nvSpPr>
          <p:cNvPr id="6" name="Segnaposto contenuto 2">
            <a:extLst>
              <a:ext uri="{FF2B5EF4-FFF2-40B4-BE49-F238E27FC236}">
                <a16:creationId xmlns:a16="http://schemas.microsoft.com/office/drawing/2014/main" id="{5CC2B55A-4447-6CCF-F58F-84C532FA0C9E}"/>
              </a:ext>
            </a:extLst>
          </p:cNvPr>
          <p:cNvSpPr txBox="1">
            <a:spLocks/>
          </p:cNvSpPr>
          <p:nvPr/>
        </p:nvSpPr>
        <p:spPr>
          <a:xfrm>
            <a:off x="597418" y="1714500"/>
            <a:ext cx="5293454" cy="3101800"/>
          </a:xfrm>
          <a:custGeom>
            <a:avLst/>
            <a:gdLst>
              <a:gd name="connsiteX0" fmla="*/ 0 w 5293454"/>
              <a:gd name="connsiteY0" fmla="*/ 0 h 3101800"/>
              <a:gd name="connsiteX1" fmla="*/ 588162 w 5293454"/>
              <a:gd name="connsiteY1" fmla="*/ 0 h 3101800"/>
              <a:gd name="connsiteX2" fmla="*/ 1176323 w 5293454"/>
              <a:gd name="connsiteY2" fmla="*/ 0 h 3101800"/>
              <a:gd name="connsiteX3" fmla="*/ 1605681 w 5293454"/>
              <a:gd name="connsiteY3" fmla="*/ 0 h 3101800"/>
              <a:gd name="connsiteX4" fmla="*/ 2087974 w 5293454"/>
              <a:gd name="connsiteY4" fmla="*/ 0 h 3101800"/>
              <a:gd name="connsiteX5" fmla="*/ 2729070 w 5293454"/>
              <a:gd name="connsiteY5" fmla="*/ 0 h 3101800"/>
              <a:gd name="connsiteX6" fmla="*/ 3264297 w 5293454"/>
              <a:gd name="connsiteY6" fmla="*/ 0 h 3101800"/>
              <a:gd name="connsiteX7" fmla="*/ 3799524 w 5293454"/>
              <a:gd name="connsiteY7" fmla="*/ 0 h 3101800"/>
              <a:gd name="connsiteX8" fmla="*/ 4440620 w 5293454"/>
              <a:gd name="connsiteY8" fmla="*/ 0 h 3101800"/>
              <a:gd name="connsiteX9" fmla="*/ 5293454 w 5293454"/>
              <a:gd name="connsiteY9" fmla="*/ 0 h 3101800"/>
              <a:gd name="connsiteX10" fmla="*/ 5293454 w 5293454"/>
              <a:gd name="connsiteY10" fmla="*/ 547985 h 3101800"/>
              <a:gd name="connsiteX11" fmla="*/ 5293454 w 5293454"/>
              <a:gd name="connsiteY11" fmla="*/ 1126987 h 3101800"/>
              <a:gd name="connsiteX12" fmla="*/ 5293454 w 5293454"/>
              <a:gd name="connsiteY12" fmla="*/ 1581918 h 3101800"/>
              <a:gd name="connsiteX13" fmla="*/ 5293454 w 5293454"/>
              <a:gd name="connsiteY13" fmla="*/ 2067867 h 3101800"/>
              <a:gd name="connsiteX14" fmla="*/ 5293454 w 5293454"/>
              <a:gd name="connsiteY14" fmla="*/ 2615851 h 3101800"/>
              <a:gd name="connsiteX15" fmla="*/ 5293454 w 5293454"/>
              <a:gd name="connsiteY15" fmla="*/ 3101800 h 3101800"/>
              <a:gd name="connsiteX16" fmla="*/ 4705292 w 5293454"/>
              <a:gd name="connsiteY16" fmla="*/ 3101800 h 3101800"/>
              <a:gd name="connsiteX17" fmla="*/ 4275935 w 5293454"/>
              <a:gd name="connsiteY17" fmla="*/ 3101800 h 3101800"/>
              <a:gd name="connsiteX18" fmla="*/ 3793642 w 5293454"/>
              <a:gd name="connsiteY18" fmla="*/ 3101800 h 3101800"/>
              <a:gd name="connsiteX19" fmla="*/ 3364284 w 5293454"/>
              <a:gd name="connsiteY19" fmla="*/ 3101800 h 3101800"/>
              <a:gd name="connsiteX20" fmla="*/ 2829057 w 5293454"/>
              <a:gd name="connsiteY20" fmla="*/ 3101800 h 3101800"/>
              <a:gd name="connsiteX21" fmla="*/ 2187961 w 5293454"/>
              <a:gd name="connsiteY21" fmla="*/ 3101800 h 3101800"/>
              <a:gd name="connsiteX22" fmla="*/ 1493930 w 5293454"/>
              <a:gd name="connsiteY22" fmla="*/ 3101800 h 3101800"/>
              <a:gd name="connsiteX23" fmla="*/ 1011638 w 5293454"/>
              <a:gd name="connsiteY23" fmla="*/ 3101800 h 3101800"/>
              <a:gd name="connsiteX24" fmla="*/ 582280 w 5293454"/>
              <a:gd name="connsiteY24" fmla="*/ 3101800 h 3101800"/>
              <a:gd name="connsiteX25" fmla="*/ 0 w 5293454"/>
              <a:gd name="connsiteY25" fmla="*/ 3101800 h 3101800"/>
              <a:gd name="connsiteX26" fmla="*/ 0 w 5293454"/>
              <a:gd name="connsiteY26" fmla="*/ 2522797 h 3101800"/>
              <a:gd name="connsiteX27" fmla="*/ 0 w 5293454"/>
              <a:gd name="connsiteY27" fmla="*/ 2067867 h 3101800"/>
              <a:gd name="connsiteX28" fmla="*/ 0 w 5293454"/>
              <a:gd name="connsiteY28" fmla="*/ 1550900 h 3101800"/>
              <a:gd name="connsiteX29" fmla="*/ 0 w 5293454"/>
              <a:gd name="connsiteY29" fmla="*/ 971897 h 3101800"/>
              <a:gd name="connsiteX30" fmla="*/ 0 w 5293454"/>
              <a:gd name="connsiteY30" fmla="*/ 485949 h 3101800"/>
              <a:gd name="connsiteX31" fmla="*/ 0 w 5293454"/>
              <a:gd name="connsiteY31" fmla="*/ 0 h 31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93454" h="3101800" fill="none" extrusionOk="0">
                <a:moveTo>
                  <a:pt x="0" y="0"/>
                </a:moveTo>
                <a:cubicBezTo>
                  <a:pt x="186857" y="-54565"/>
                  <a:pt x="361525" y="69985"/>
                  <a:pt x="588162" y="0"/>
                </a:cubicBezTo>
                <a:cubicBezTo>
                  <a:pt x="814799" y="-69985"/>
                  <a:pt x="966296" y="33621"/>
                  <a:pt x="1176323" y="0"/>
                </a:cubicBezTo>
                <a:cubicBezTo>
                  <a:pt x="1386350" y="-33621"/>
                  <a:pt x="1460497" y="38242"/>
                  <a:pt x="1605681" y="0"/>
                </a:cubicBezTo>
                <a:cubicBezTo>
                  <a:pt x="1750865" y="-38242"/>
                  <a:pt x="1942199" y="17332"/>
                  <a:pt x="2087974" y="0"/>
                </a:cubicBezTo>
                <a:cubicBezTo>
                  <a:pt x="2233749" y="-17332"/>
                  <a:pt x="2416610" y="48598"/>
                  <a:pt x="2729070" y="0"/>
                </a:cubicBezTo>
                <a:cubicBezTo>
                  <a:pt x="3041530" y="-48598"/>
                  <a:pt x="3149339" y="46445"/>
                  <a:pt x="3264297" y="0"/>
                </a:cubicBezTo>
                <a:cubicBezTo>
                  <a:pt x="3379255" y="-46445"/>
                  <a:pt x="3649852" y="35866"/>
                  <a:pt x="3799524" y="0"/>
                </a:cubicBezTo>
                <a:cubicBezTo>
                  <a:pt x="3949196" y="-35866"/>
                  <a:pt x="4193939" y="24608"/>
                  <a:pt x="4440620" y="0"/>
                </a:cubicBezTo>
                <a:cubicBezTo>
                  <a:pt x="4687301" y="-24608"/>
                  <a:pt x="5120333" y="90523"/>
                  <a:pt x="5293454" y="0"/>
                </a:cubicBezTo>
                <a:cubicBezTo>
                  <a:pt x="5342593" y="226977"/>
                  <a:pt x="5272373" y="296440"/>
                  <a:pt x="5293454" y="547985"/>
                </a:cubicBezTo>
                <a:cubicBezTo>
                  <a:pt x="5314535" y="799531"/>
                  <a:pt x="5274531" y="877697"/>
                  <a:pt x="5293454" y="1126987"/>
                </a:cubicBezTo>
                <a:cubicBezTo>
                  <a:pt x="5312377" y="1376277"/>
                  <a:pt x="5269111" y="1438114"/>
                  <a:pt x="5293454" y="1581918"/>
                </a:cubicBezTo>
                <a:cubicBezTo>
                  <a:pt x="5317797" y="1725722"/>
                  <a:pt x="5275706" y="1833856"/>
                  <a:pt x="5293454" y="2067867"/>
                </a:cubicBezTo>
                <a:cubicBezTo>
                  <a:pt x="5311202" y="2301878"/>
                  <a:pt x="5256022" y="2475186"/>
                  <a:pt x="5293454" y="2615851"/>
                </a:cubicBezTo>
                <a:cubicBezTo>
                  <a:pt x="5330886" y="2756516"/>
                  <a:pt x="5254867" y="2991042"/>
                  <a:pt x="5293454" y="3101800"/>
                </a:cubicBezTo>
                <a:cubicBezTo>
                  <a:pt x="5061798" y="3169306"/>
                  <a:pt x="4886210" y="3032876"/>
                  <a:pt x="4705292" y="3101800"/>
                </a:cubicBezTo>
                <a:cubicBezTo>
                  <a:pt x="4524374" y="3170724"/>
                  <a:pt x="4485914" y="3078333"/>
                  <a:pt x="4275935" y="3101800"/>
                </a:cubicBezTo>
                <a:cubicBezTo>
                  <a:pt x="4065956" y="3125267"/>
                  <a:pt x="3940570" y="3065433"/>
                  <a:pt x="3793642" y="3101800"/>
                </a:cubicBezTo>
                <a:cubicBezTo>
                  <a:pt x="3646714" y="3138167"/>
                  <a:pt x="3532356" y="3058076"/>
                  <a:pt x="3364284" y="3101800"/>
                </a:cubicBezTo>
                <a:cubicBezTo>
                  <a:pt x="3196212" y="3145524"/>
                  <a:pt x="2945921" y="3091233"/>
                  <a:pt x="2829057" y="3101800"/>
                </a:cubicBezTo>
                <a:cubicBezTo>
                  <a:pt x="2712193" y="3112367"/>
                  <a:pt x="2339915" y="3087685"/>
                  <a:pt x="2187961" y="3101800"/>
                </a:cubicBezTo>
                <a:cubicBezTo>
                  <a:pt x="2036007" y="3115915"/>
                  <a:pt x="1792238" y="3094214"/>
                  <a:pt x="1493930" y="3101800"/>
                </a:cubicBezTo>
                <a:cubicBezTo>
                  <a:pt x="1195622" y="3109386"/>
                  <a:pt x="1156977" y="3078767"/>
                  <a:pt x="1011638" y="3101800"/>
                </a:cubicBezTo>
                <a:cubicBezTo>
                  <a:pt x="866299" y="3124833"/>
                  <a:pt x="767962" y="3101389"/>
                  <a:pt x="582280" y="3101800"/>
                </a:cubicBezTo>
                <a:cubicBezTo>
                  <a:pt x="396598" y="3102211"/>
                  <a:pt x="225292" y="3051803"/>
                  <a:pt x="0" y="3101800"/>
                </a:cubicBezTo>
                <a:cubicBezTo>
                  <a:pt x="-44716" y="2881518"/>
                  <a:pt x="54735" y="2783491"/>
                  <a:pt x="0" y="2522797"/>
                </a:cubicBezTo>
                <a:cubicBezTo>
                  <a:pt x="-54735" y="2262103"/>
                  <a:pt x="1449" y="2200344"/>
                  <a:pt x="0" y="2067867"/>
                </a:cubicBezTo>
                <a:cubicBezTo>
                  <a:pt x="-1449" y="1935390"/>
                  <a:pt x="39710" y="1784288"/>
                  <a:pt x="0" y="1550900"/>
                </a:cubicBezTo>
                <a:cubicBezTo>
                  <a:pt x="-39710" y="1317512"/>
                  <a:pt x="69096" y="1249780"/>
                  <a:pt x="0" y="971897"/>
                </a:cubicBezTo>
                <a:cubicBezTo>
                  <a:pt x="-69096" y="694014"/>
                  <a:pt x="35946" y="709458"/>
                  <a:pt x="0" y="485949"/>
                </a:cubicBezTo>
                <a:cubicBezTo>
                  <a:pt x="-35946" y="262440"/>
                  <a:pt x="30862" y="124625"/>
                  <a:pt x="0" y="0"/>
                </a:cubicBezTo>
                <a:close/>
              </a:path>
              <a:path w="5293454" h="3101800" stroke="0" extrusionOk="0">
                <a:moveTo>
                  <a:pt x="0" y="0"/>
                </a:moveTo>
                <a:cubicBezTo>
                  <a:pt x="112257" y="-50549"/>
                  <a:pt x="303188" y="28697"/>
                  <a:pt x="429358" y="0"/>
                </a:cubicBezTo>
                <a:cubicBezTo>
                  <a:pt x="555528" y="-28697"/>
                  <a:pt x="868308" y="51582"/>
                  <a:pt x="1017519" y="0"/>
                </a:cubicBezTo>
                <a:cubicBezTo>
                  <a:pt x="1166730" y="-51582"/>
                  <a:pt x="1337860" y="46003"/>
                  <a:pt x="1499812" y="0"/>
                </a:cubicBezTo>
                <a:cubicBezTo>
                  <a:pt x="1661764" y="-46003"/>
                  <a:pt x="1799327" y="6950"/>
                  <a:pt x="1982104" y="0"/>
                </a:cubicBezTo>
                <a:cubicBezTo>
                  <a:pt x="2164881" y="-6950"/>
                  <a:pt x="2311995" y="5253"/>
                  <a:pt x="2411462" y="0"/>
                </a:cubicBezTo>
                <a:cubicBezTo>
                  <a:pt x="2510929" y="-5253"/>
                  <a:pt x="2799777" y="22361"/>
                  <a:pt x="3105493" y="0"/>
                </a:cubicBezTo>
                <a:cubicBezTo>
                  <a:pt x="3411209" y="-22361"/>
                  <a:pt x="3400597" y="5958"/>
                  <a:pt x="3640720" y="0"/>
                </a:cubicBezTo>
                <a:cubicBezTo>
                  <a:pt x="3880843" y="-5958"/>
                  <a:pt x="4109586" y="40971"/>
                  <a:pt x="4228882" y="0"/>
                </a:cubicBezTo>
                <a:cubicBezTo>
                  <a:pt x="4348178" y="-40971"/>
                  <a:pt x="4499613" y="5774"/>
                  <a:pt x="4658240" y="0"/>
                </a:cubicBezTo>
                <a:cubicBezTo>
                  <a:pt x="4816867" y="-5774"/>
                  <a:pt x="5014872" y="38275"/>
                  <a:pt x="5293454" y="0"/>
                </a:cubicBezTo>
                <a:cubicBezTo>
                  <a:pt x="5361220" y="145282"/>
                  <a:pt x="5257451" y="417243"/>
                  <a:pt x="5293454" y="579003"/>
                </a:cubicBezTo>
                <a:cubicBezTo>
                  <a:pt x="5329457" y="740763"/>
                  <a:pt x="5264636" y="911048"/>
                  <a:pt x="5293454" y="1095969"/>
                </a:cubicBezTo>
                <a:cubicBezTo>
                  <a:pt x="5322272" y="1280890"/>
                  <a:pt x="5251808" y="1424334"/>
                  <a:pt x="5293454" y="1550900"/>
                </a:cubicBezTo>
                <a:cubicBezTo>
                  <a:pt x="5335100" y="1677466"/>
                  <a:pt x="5256483" y="1946194"/>
                  <a:pt x="5293454" y="2098885"/>
                </a:cubicBezTo>
                <a:cubicBezTo>
                  <a:pt x="5330425" y="2251577"/>
                  <a:pt x="5251966" y="2409621"/>
                  <a:pt x="5293454" y="2584833"/>
                </a:cubicBezTo>
                <a:cubicBezTo>
                  <a:pt x="5334942" y="2760045"/>
                  <a:pt x="5271884" y="2881094"/>
                  <a:pt x="5293454" y="3101800"/>
                </a:cubicBezTo>
                <a:cubicBezTo>
                  <a:pt x="5147969" y="3175959"/>
                  <a:pt x="4896597" y="3026174"/>
                  <a:pt x="4599423" y="3101800"/>
                </a:cubicBezTo>
                <a:cubicBezTo>
                  <a:pt x="4302249" y="3177426"/>
                  <a:pt x="4196310" y="3056692"/>
                  <a:pt x="3905393" y="3101800"/>
                </a:cubicBezTo>
                <a:cubicBezTo>
                  <a:pt x="3614476" y="3146908"/>
                  <a:pt x="3401360" y="3077585"/>
                  <a:pt x="3211362" y="3101800"/>
                </a:cubicBezTo>
                <a:cubicBezTo>
                  <a:pt x="3021364" y="3126015"/>
                  <a:pt x="2931414" y="3054270"/>
                  <a:pt x="2782004" y="3101800"/>
                </a:cubicBezTo>
                <a:cubicBezTo>
                  <a:pt x="2632594" y="3149330"/>
                  <a:pt x="2451025" y="3076981"/>
                  <a:pt x="2299712" y="3101800"/>
                </a:cubicBezTo>
                <a:cubicBezTo>
                  <a:pt x="2148399" y="3126619"/>
                  <a:pt x="1947935" y="3093776"/>
                  <a:pt x="1817419" y="3101800"/>
                </a:cubicBezTo>
                <a:cubicBezTo>
                  <a:pt x="1686903" y="3109824"/>
                  <a:pt x="1310726" y="3077145"/>
                  <a:pt x="1123389" y="3101800"/>
                </a:cubicBezTo>
                <a:cubicBezTo>
                  <a:pt x="936052" y="3126455"/>
                  <a:pt x="389207" y="3019568"/>
                  <a:pt x="0" y="3101800"/>
                </a:cubicBezTo>
                <a:cubicBezTo>
                  <a:pt x="-41160" y="2906010"/>
                  <a:pt x="1368" y="2867282"/>
                  <a:pt x="0" y="2646869"/>
                </a:cubicBezTo>
                <a:cubicBezTo>
                  <a:pt x="-1368" y="2426456"/>
                  <a:pt x="50051" y="2270220"/>
                  <a:pt x="0" y="2098885"/>
                </a:cubicBezTo>
                <a:cubicBezTo>
                  <a:pt x="-50051" y="1927550"/>
                  <a:pt x="48578" y="1703873"/>
                  <a:pt x="0" y="1581918"/>
                </a:cubicBezTo>
                <a:cubicBezTo>
                  <a:pt x="-48578" y="1459963"/>
                  <a:pt x="60747" y="1201138"/>
                  <a:pt x="0" y="1033933"/>
                </a:cubicBezTo>
                <a:cubicBezTo>
                  <a:pt x="-60747" y="866729"/>
                  <a:pt x="5876" y="680597"/>
                  <a:pt x="0" y="579003"/>
                </a:cubicBezTo>
                <a:cubicBezTo>
                  <a:pt x="-5876" y="477409"/>
                  <a:pt x="69398" y="127718"/>
                  <a:pt x="0" y="0"/>
                </a:cubicBezTo>
                <a:close/>
              </a:path>
            </a:pathLst>
          </a:custGeom>
          <a:ln w="19050">
            <a:solidFill>
              <a:schemeClr val="accent1"/>
            </a:solidFill>
            <a:prstDash val="lgDash"/>
            <a:extLst>
              <a:ext uri="{C807C97D-BFC1-408E-A445-0C87EB9F89A2}">
                <ask:lineSketchStyleProps xmlns:ask="http://schemas.microsoft.com/office/drawing/2018/sketchyshapes" sd="3934111487">
                  <a:prstGeom prst="rect">
                    <a:avLst/>
                  </a:prstGeom>
                  <ask:type>
                    <ask:lineSketchScribble/>
                  </ask:type>
                </ask:lineSketchStyleProps>
              </a:ext>
            </a:extLst>
          </a:ln>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a:latin typeface="Georgia" panose="02040502050405020303" pitchFamily="18" charset="0"/>
                <a:ea typeface="Georgia" panose="02040502050405020303" pitchFamily="18" charset="0"/>
                <a:cs typeface="Times New Roman" panose="02020603050405020304" pitchFamily="18" charset="0"/>
              </a:rPr>
              <a:t>T</a:t>
            </a:r>
            <a:r>
              <a:rPr lang="it-IT" sz="1800" dirty="0">
                <a:effectLst/>
                <a:latin typeface="Georgia" panose="02040502050405020303" pitchFamily="18" charset="0"/>
                <a:ea typeface="Georgia" panose="02040502050405020303" pitchFamily="18" charset="0"/>
                <a:cs typeface="Times New Roman" panose="02020603050405020304" pitchFamily="18" charset="0"/>
              </a:rPr>
              <a:t>he filtering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performed</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according</a:t>
            </a:r>
            <a:r>
              <a:rPr lang="it-IT" sz="1800" dirty="0">
                <a:effectLst/>
                <a:latin typeface="Georgia" panose="02040502050405020303" pitchFamily="18" charset="0"/>
                <a:ea typeface="Georgia" panose="02040502050405020303" pitchFamily="18" charset="0"/>
                <a:cs typeface="Times New Roman" panose="02020603050405020304" pitchFamily="18" charset="0"/>
              </a:rPr>
              <a:t> to the following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criteria</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p>
          <a:p>
            <a:pPr>
              <a:buFontTx/>
              <a:buChar char="-"/>
            </a:pPr>
            <a:r>
              <a:rPr lang="it-IT" sz="1800" dirty="0" err="1">
                <a:effectLst/>
                <a:latin typeface="Georgia" panose="02040502050405020303" pitchFamily="18" charset="0"/>
                <a:ea typeface="Georgia" panose="02040502050405020303" pitchFamily="18" charset="0"/>
                <a:cs typeface="Times New Roman" panose="02020603050405020304" pitchFamily="18" charset="0"/>
              </a:rPr>
              <a:t>removing</a:t>
            </a:r>
            <a:r>
              <a:rPr lang="it-IT" sz="1800" dirty="0">
                <a:effectLst/>
                <a:latin typeface="Georgia" panose="02040502050405020303" pitchFamily="18" charset="0"/>
                <a:ea typeface="Georgia" panose="02040502050405020303" pitchFamily="18" charset="0"/>
                <a:cs typeface="Times New Roman" panose="02020603050405020304" pitchFamily="18" charset="0"/>
              </a:rPr>
              <a:t> logs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containing</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only</a:t>
            </a:r>
            <a:r>
              <a:rPr lang="it-IT" sz="1800" dirty="0">
                <a:effectLst/>
                <a:latin typeface="Georgia" panose="02040502050405020303" pitchFamily="18" charset="0"/>
                <a:ea typeface="Georgia" panose="02040502050405020303" pitchFamily="18" charset="0"/>
                <a:cs typeface="Times New Roman" panose="02020603050405020304" pitchFamily="18" charset="0"/>
              </a:rPr>
              <a:t> "end" or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only</a:t>
            </a:r>
            <a:r>
              <a:rPr lang="it-IT" sz="1800" dirty="0">
                <a:effectLst/>
                <a:latin typeface="Georgia" panose="02040502050405020303" pitchFamily="18" charset="0"/>
                <a:ea typeface="Georgia" panose="02040502050405020303" pitchFamily="18" charset="0"/>
                <a:cs typeface="Times New Roman" panose="02020603050405020304" pitchFamily="18" charset="0"/>
              </a:rPr>
              <a:t> "start"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thus</a:t>
            </a:r>
            <a:r>
              <a:rPr lang="it-IT" sz="1800" dirty="0">
                <a:effectLst/>
                <a:latin typeface="Georgia" panose="02040502050405020303" pitchFamily="18" charset="0"/>
                <a:ea typeface="Georgia" panose="02040502050405020303" pitchFamily="18" charset="0"/>
                <a:cs typeface="Times New Roman" panose="02020603050405020304" pitchFamily="18" charset="0"/>
              </a:rPr>
              <a:t> keeping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only</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completed</a:t>
            </a:r>
            <a:r>
              <a:rPr lang="it-IT" sz="1800" dirty="0">
                <a:effectLst/>
                <a:latin typeface="Georgia" panose="02040502050405020303" pitchFamily="18" charset="0"/>
                <a:ea typeface="Georgia" panose="02040502050405020303" pitchFamily="18" charset="0"/>
                <a:cs typeface="Times New Roman" panose="02020603050405020304" pitchFamily="18" charset="0"/>
              </a:rPr>
              <a:t> activities) </a:t>
            </a:r>
          </a:p>
          <a:p>
            <a:pPr>
              <a:buFontTx/>
              <a:buChar char="-"/>
            </a:pP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eliminating</a:t>
            </a:r>
            <a:r>
              <a:rPr lang="it-IT" sz="1800" dirty="0">
                <a:effectLst/>
                <a:latin typeface="Georgia" panose="02040502050405020303" pitchFamily="18" charset="0"/>
                <a:ea typeface="Georgia" panose="02040502050405020303" pitchFamily="18" charset="0"/>
                <a:cs typeface="Times New Roman" panose="02020603050405020304" pitchFamily="18" charset="0"/>
              </a:rPr>
              <a:t> activities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labeled</a:t>
            </a:r>
            <a:r>
              <a:rPr lang="it-IT" sz="1800" dirty="0">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effectLst/>
                <a:latin typeface="Georgia" panose="02040502050405020303" pitchFamily="18" charset="0"/>
                <a:ea typeface="Georgia" panose="02040502050405020303" pitchFamily="18" charset="0"/>
                <a:cs typeface="Times New Roman" panose="02020603050405020304" pitchFamily="18" charset="0"/>
              </a:rPr>
              <a:t>as</a:t>
            </a:r>
            <a:r>
              <a:rPr lang="it-IT" sz="1800" dirty="0">
                <a:effectLst/>
                <a:latin typeface="Georgia" panose="02040502050405020303" pitchFamily="18" charset="0"/>
                <a:ea typeface="Georgia" panose="02040502050405020303" pitchFamily="18" charset="0"/>
                <a:cs typeface="Times New Roman" panose="02020603050405020304" pitchFamily="18" charset="0"/>
              </a:rPr>
              <a:t> "None”.</a:t>
            </a:r>
            <a:endParaRPr lang="it-IT" sz="1800" dirty="0">
              <a:latin typeface="Georgia" panose="02040502050405020303" pitchFamily="18" charset="0"/>
              <a:ea typeface="Georgia" panose="02040502050405020303" pitchFamily="18" charset="0"/>
              <a:cs typeface="Times New Roman" panose="02020603050405020304" pitchFamily="18" charset="0"/>
            </a:endParaRPr>
          </a:p>
          <a:p>
            <a:r>
              <a:rPr lang="en-US" sz="1800" dirty="0">
                <a:latin typeface="Georgia" panose="02040502050405020303" pitchFamily="18" charset="0"/>
                <a:cs typeface="Times New Roman" panose="02020603050405020304" pitchFamily="18" charset="0"/>
              </a:rPr>
              <a:t>The plugin used in this case is </a:t>
            </a:r>
            <a:r>
              <a:rPr lang="en-US" sz="1800" i="1" dirty="0">
                <a:solidFill>
                  <a:schemeClr val="accent1"/>
                </a:solidFill>
                <a:latin typeface="Georgia" panose="02040502050405020303" pitchFamily="18" charset="0"/>
                <a:cs typeface="Times New Roman" panose="02020603050405020304" pitchFamily="18" charset="0"/>
              </a:rPr>
              <a:t>Filter Log using Simple Heuristics</a:t>
            </a:r>
            <a:r>
              <a:rPr lang="en-US" sz="1800" dirty="0">
                <a:latin typeface="Georgia" panose="02040502050405020303" pitchFamily="18" charset="0"/>
                <a:cs typeface="Times New Roman" panose="02020603050405020304" pitchFamily="18" charset="0"/>
              </a:rPr>
              <a:t>.</a:t>
            </a:r>
            <a:endParaRPr lang="it-IT" sz="1800" dirty="0">
              <a:latin typeface="Georgia" panose="02040502050405020303" pitchFamily="18" charset="0"/>
              <a:cs typeface="Times New Roman" panose="02020603050405020304" pitchFamily="18" charset="0"/>
            </a:endParaRPr>
          </a:p>
          <a:p>
            <a:pPr marL="0" indent="0">
              <a:buNone/>
            </a:pP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sz="1800" dirty="0">
              <a:latin typeface="Georgia" panose="02040502050405020303" pitchFamily="18" charset="0"/>
              <a:ea typeface="Georgia" panose="02040502050405020303" pitchFamily="18" charset="0"/>
              <a:cs typeface="Times New Roman" panose="02020603050405020304" pitchFamily="18" charset="0"/>
            </a:endParaRPr>
          </a:p>
          <a:p>
            <a:endParaRPr lang="it-IT" dirty="0"/>
          </a:p>
        </p:txBody>
      </p:sp>
      <p:pic>
        <p:nvPicPr>
          <p:cNvPr id="11" name="Immagine 10">
            <a:extLst>
              <a:ext uri="{FF2B5EF4-FFF2-40B4-BE49-F238E27FC236}">
                <a16:creationId xmlns:a16="http://schemas.microsoft.com/office/drawing/2014/main" id="{C53A13D2-CCAE-AAE6-4E89-A4AF3E135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36" y="6143698"/>
            <a:ext cx="6616873" cy="476198"/>
          </a:xfrm>
          <a:prstGeom prst="rect">
            <a:avLst/>
          </a:prstGeom>
        </p:spPr>
      </p:pic>
    </p:spTree>
    <p:extLst>
      <p:ext uri="{BB962C8B-B14F-4D97-AF65-F5344CB8AC3E}">
        <p14:creationId xmlns:p14="http://schemas.microsoft.com/office/powerpoint/2010/main" val="213189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F1111-6CB3-9194-27D1-FFB09BE77304}"/>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C5D4B89-C3A6-8258-C925-3ADBD9EFE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6" name="Group 55">
            <a:extLst>
              <a:ext uri="{FF2B5EF4-FFF2-40B4-BE49-F238E27FC236}">
                <a16:creationId xmlns:a16="http://schemas.microsoft.com/office/drawing/2014/main" id="{8C3C6C9A-3377-87E1-FCBC-FCA408CC0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FF765BC9-A829-F16F-3D36-43EACD02B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1A3D39-1090-740B-6905-6F514225B7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57D6CC5-EC33-2D16-2D5F-EFC2C48F20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F2D576-CB87-127F-29C0-5E70A14AA9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1C81E65-4385-AE58-2471-3BCF9805ED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97A540F-ABA2-990C-9D02-7A66BF53CA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4503EB5-AD8D-16CC-7280-392840CFA0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27D4F24-66AE-E80F-D9BF-E6D62EE6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6CB466-1F1D-13FE-1300-545EC8481A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B050C93-DC0E-5DBC-72A7-7992B6C22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E38E3C-766D-35BC-FF83-0883AE79C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20A07FD-3BE9-A91A-DB90-0401C9F16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4639C8-21DB-221C-61D6-02757F1402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6F4453-2E8A-70DD-32DC-2FDC12F3F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4DB503-FA3A-881F-F98A-33EC6B87E4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5DDFDE-D6D8-F298-67DE-58456AD77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672D9EB-EFA3-C54D-91C0-768D9FA39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0AF4CB-9CC1-D345-130B-D6662B83F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FC653C-EE2D-A203-5041-4DEF292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2028DA-E3D2-281D-21B2-1E12EDD79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4365450-79E6-B4F7-9D20-D02D97DC1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0E094B-7D19-EA44-B485-A7E069C9E6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DF7A77B-5EFE-D7D7-DC5C-D0A054B42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1CCC654-4ED1-EB89-96EA-98FA0E7443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036AC7-D199-E968-F6C2-49F48B7435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759EAB3-2F85-F9BF-6785-5F7A6F8494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6660AE0-DF07-9BC9-1BFC-A0352555F5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EE16BED-3B94-40DC-F64A-FD265122EC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3F12E1-626D-84CD-01EB-9D3BACE267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AC1DE6-B358-E21E-4E5F-4E71E433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4CAD3F-8BC6-B7D9-C6BF-D8AB0019AE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C8E02AAC-D50A-884A-5FD0-F630AF2E6883}"/>
              </a:ext>
            </a:extLst>
          </p:cNvPr>
          <p:cNvSpPr>
            <a:spLocks noGrp="1"/>
          </p:cNvSpPr>
          <p:nvPr>
            <p:ph type="title"/>
          </p:nvPr>
        </p:nvSpPr>
        <p:spPr>
          <a:xfrm>
            <a:off x="691078" y="426493"/>
            <a:ext cx="9618589" cy="1243802"/>
          </a:xfrm>
        </p:spPr>
        <p:txBody>
          <a:bodyPr>
            <a:normAutofit fontScale="90000"/>
          </a:bodyPr>
          <a:lstStyle/>
          <a:p>
            <a:r>
              <a:rPr lang="en-US" b="1" dirty="0"/>
              <a:t>PETRI NET </a:t>
            </a:r>
            <a:br>
              <a:rPr lang="en-US" dirty="0"/>
            </a:br>
            <a:r>
              <a:rPr lang="it-IT" b="1" dirty="0"/>
              <a:t> </a:t>
            </a:r>
          </a:p>
        </p:txBody>
      </p:sp>
      <p:sp>
        <p:nvSpPr>
          <p:cNvPr id="89" name="Right Triangle 88">
            <a:extLst>
              <a:ext uri="{FF2B5EF4-FFF2-40B4-BE49-F238E27FC236}">
                <a16:creationId xmlns:a16="http://schemas.microsoft.com/office/drawing/2014/main" id="{E76ABCB4-07C7-BFF6-58C0-C774DC2E2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Segnaposto contenuto 2">
            <a:extLst>
              <a:ext uri="{FF2B5EF4-FFF2-40B4-BE49-F238E27FC236}">
                <a16:creationId xmlns:a16="http://schemas.microsoft.com/office/drawing/2014/main" id="{01935147-6D25-77E8-5736-26FFB92952E9}"/>
              </a:ext>
            </a:extLst>
          </p:cNvPr>
          <p:cNvSpPr txBox="1">
            <a:spLocks/>
          </p:cNvSpPr>
          <p:nvPr/>
        </p:nvSpPr>
        <p:spPr>
          <a:xfrm>
            <a:off x="683587" y="1241247"/>
            <a:ext cx="10966288" cy="4772091"/>
          </a:xfrm>
          <a:custGeom>
            <a:avLst/>
            <a:gdLst>
              <a:gd name="connsiteX0" fmla="*/ 0 w 10966288"/>
              <a:gd name="connsiteY0" fmla="*/ 0 h 4772091"/>
              <a:gd name="connsiteX1" fmla="*/ 796499 w 10966288"/>
              <a:gd name="connsiteY1" fmla="*/ 0 h 4772091"/>
              <a:gd name="connsiteX2" fmla="*/ 1154346 w 10966288"/>
              <a:gd name="connsiteY2" fmla="*/ 0 h 4772091"/>
              <a:gd name="connsiteX3" fmla="*/ 1731519 w 10966288"/>
              <a:gd name="connsiteY3" fmla="*/ 0 h 4772091"/>
              <a:gd name="connsiteX4" fmla="*/ 2528018 w 10966288"/>
              <a:gd name="connsiteY4" fmla="*/ 0 h 4772091"/>
              <a:gd name="connsiteX5" fmla="*/ 2995528 w 10966288"/>
              <a:gd name="connsiteY5" fmla="*/ 0 h 4772091"/>
              <a:gd name="connsiteX6" fmla="*/ 3682364 w 10966288"/>
              <a:gd name="connsiteY6" fmla="*/ 0 h 4772091"/>
              <a:gd name="connsiteX7" fmla="*/ 4259537 w 10966288"/>
              <a:gd name="connsiteY7" fmla="*/ 0 h 4772091"/>
              <a:gd name="connsiteX8" fmla="*/ 4617384 w 10966288"/>
              <a:gd name="connsiteY8" fmla="*/ 0 h 4772091"/>
              <a:gd name="connsiteX9" fmla="*/ 5084895 w 10966288"/>
              <a:gd name="connsiteY9" fmla="*/ 0 h 4772091"/>
              <a:gd name="connsiteX10" fmla="*/ 5662068 w 10966288"/>
              <a:gd name="connsiteY10" fmla="*/ 0 h 4772091"/>
              <a:gd name="connsiteX11" fmla="*/ 6348904 w 10966288"/>
              <a:gd name="connsiteY11" fmla="*/ 0 h 4772091"/>
              <a:gd name="connsiteX12" fmla="*/ 7035740 w 10966288"/>
              <a:gd name="connsiteY12" fmla="*/ 0 h 4772091"/>
              <a:gd name="connsiteX13" fmla="*/ 7722575 w 10966288"/>
              <a:gd name="connsiteY13" fmla="*/ 0 h 4772091"/>
              <a:gd name="connsiteX14" fmla="*/ 8519074 w 10966288"/>
              <a:gd name="connsiteY14" fmla="*/ 0 h 4772091"/>
              <a:gd name="connsiteX15" fmla="*/ 8876922 w 10966288"/>
              <a:gd name="connsiteY15" fmla="*/ 0 h 4772091"/>
              <a:gd name="connsiteX16" fmla="*/ 9125106 w 10966288"/>
              <a:gd name="connsiteY16" fmla="*/ 0 h 4772091"/>
              <a:gd name="connsiteX17" fmla="*/ 9702279 w 10966288"/>
              <a:gd name="connsiteY17" fmla="*/ 0 h 4772091"/>
              <a:gd name="connsiteX18" fmla="*/ 10060126 w 10966288"/>
              <a:gd name="connsiteY18" fmla="*/ 0 h 4772091"/>
              <a:gd name="connsiteX19" fmla="*/ 10417974 w 10966288"/>
              <a:gd name="connsiteY19" fmla="*/ 0 h 4772091"/>
              <a:gd name="connsiteX20" fmla="*/ 10966288 w 10966288"/>
              <a:gd name="connsiteY20" fmla="*/ 0 h 4772091"/>
              <a:gd name="connsiteX21" fmla="*/ 10966288 w 10966288"/>
              <a:gd name="connsiteY21" fmla="*/ 501070 h 4772091"/>
              <a:gd name="connsiteX22" fmla="*/ 10966288 w 10966288"/>
              <a:gd name="connsiteY22" fmla="*/ 1097581 h 4772091"/>
              <a:gd name="connsiteX23" fmla="*/ 10966288 w 10966288"/>
              <a:gd name="connsiteY23" fmla="*/ 1789534 h 4772091"/>
              <a:gd name="connsiteX24" fmla="*/ 10966288 w 10966288"/>
              <a:gd name="connsiteY24" fmla="*/ 2433766 h 4772091"/>
              <a:gd name="connsiteX25" fmla="*/ 10966288 w 10966288"/>
              <a:gd name="connsiteY25" fmla="*/ 3077999 h 4772091"/>
              <a:gd name="connsiteX26" fmla="*/ 10966288 w 10966288"/>
              <a:gd name="connsiteY26" fmla="*/ 3626789 h 4772091"/>
              <a:gd name="connsiteX27" fmla="*/ 10966288 w 10966288"/>
              <a:gd name="connsiteY27" fmla="*/ 4175580 h 4772091"/>
              <a:gd name="connsiteX28" fmla="*/ 10966288 w 10966288"/>
              <a:gd name="connsiteY28" fmla="*/ 4772091 h 4772091"/>
              <a:gd name="connsiteX29" fmla="*/ 10608441 w 10966288"/>
              <a:gd name="connsiteY29" fmla="*/ 4772091 h 4772091"/>
              <a:gd name="connsiteX30" fmla="*/ 9921605 w 10966288"/>
              <a:gd name="connsiteY30" fmla="*/ 4772091 h 4772091"/>
              <a:gd name="connsiteX31" fmla="*/ 9234769 w 10966288"/>
              <a:gd name="connsiteY31" fmla="*/ 4772091 h 4772091"/>
              <a:gd name="connsiteX32" fmla="*/ 8547933 w 10966288"/>
              <a:gd name="connsiteY32" fmla="*/ 4772091 h 4772091"/>
              <a:gd name="connsiteX33" fmla="*/ 8299748 w 10966288"/>
              <a:gd name="connsiteY33" fmla="*/ 4772091 h 4772091"/>
              <a:gd name="connsiteX34" fmla="*/ 7612913 w 10966288"/>
              <a:gd name="connsiteY34" fmla="*/ 4772091 h 4772091"/>
              <a:gd name="connsiteX35" fmla="*/ 7145402 w 10966288"/>
              <a:gd name="connsiteY35" fmla="*/ 4772091 h 4772091"/>
              <a:gd name="connsiteX36" fmla="*/ 6677892 w 10966288"/>
              <a:gd name="connsiteY36" fmla="*/ 4772091 h 4772091"/>
              <a:gd name="connsiteX37" fmla="*/ 6320045 w 10966288"/>
              <a:gd name="connsiteY37" fmla="*/ 4772091 h 4772091"/>
              <a:gd name="connsiteX38" fmla="*/ 5852535 w 10966288"/>
              <a:gd name="connsiteY38" fmla="*/ 4772091 h 4772091"/>
              <a:gd name="connsiteX39" fmla="*/ 5165699 w 10966288"/>
              <a:gd name="connsiteY39" fmla="*/ 4772091 h 4772091"/>
              <a:gd name="connsiteX40" fmla="*/ 4478863 w 10966288"/>
              <a:gd name="connsiteY40" fmla="*/ 4772091 h 4772091"/>
              <a:gd name="connsiteX41" fmla="*/ 3792027 w 10966288"/>
              <a:gd name="connsiteY41" fmla="*/ 4772091 h 4772091"/>
              <a:gd name="connsiteX42" fmla="*/ 3434180 w 10966288"/>
              <a:gd name="connsiteY42" fmla="*/ 4772091 h 4772091"/>
              <a:gd name="connsiteX43" fmla="*/ 2966669 w 10966288"/>
              <a:gd name="connsiteY43" fmla="*/ 4772091 h 4772091"/>
              <a:gd name="connsiteX44" fmla="*/ 2718485 w 10966288"/>
              <a:gd name="connsiteY44" fmla="*/ 4772091 h 4772091"/>
              <a:gd name="connsiteX45" fmla="*/ 2250975 w 10966288"/>
              <a:gd name="connsiteY45" fmla="*/ 4772091 h 4772091"/>
              <a:gd name="connsiteX46" fmla="*/ 1564139 w 10966288"/>
              <a:gd name="connsiteY46" fmla="*/ 4772091 h 4772091"/>
              <a:gd name="connsiteX47" fmla="*/ 1096629 w 10966288"/>
              <a:gd name="connsiteY47" fmla="*/ 4772091 h 4772091"/>
              <a:gd name="connsiteX48" fmla="*/ 0 w 10966288"/>
              <a:gd name="connsiteY48" fmla="*/ 4772091 h 4772091"/>
              <a:gd name="connsiteX49" fmla="*/ 0 w 10966288"/>
              <a:gd name="connsiteY49" fmla="*/ 4175580 h 4772091"/>
              <a:gd name="connsiteX50" fmla="*/ 0 w 10966288"/>
              <a:gd name="connsiteY50" fmla="*/ 3483626 h 4772091"/>
              <a:gd name="connsiteX51" fmla="*/ 0 w 10966288"/>
              <a:gd name="connsiteY51" fmla="*/ 3030278 h 4772091"/>
              <a:gd name="connsiteX52" fmla="*/ 0 w 10966288"/>
              <a:gd name="connsiteY52" fmla="*/ 2386046 h 4772091"/>
              <a:gd name="connsiteX53" fmla="*/ 0 w 10966288"/>
              <a:gd name="connsiteY53" fmla="*/ 1837255 h 4772091"/>
              <a:gd name="connsiteX54" fmla="*/ 0 w 10966288"/>
              <a:gd name="connsiteY54" fmla="*/ 1288465 h 4772091"/>
              <a:gd name="connsiteX55" fmla="*/ 0 w 10966288"/>
              <a:gd name="connsiteY55" fmla="*/ 596511 h 4772091"/>
              <a:gd name="connsiteX56" fmla="*/ 0 w 10966288"/>
              <a:gd name="connsiteY56" fmla="*/ 0 h 47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966288" h="4772091" fill="none" extrusionOk="0">
                <a:moveTo>
                  <a:pt x="0" y="0"/>
                </a:moveTo>
                <a:cubicBezTo>
                  <a:pt x="357805" y="-20248"/>
                  <a:pt x="567759" y="25931"/>
                  <a:pt x="796499" y="0"/>
                </a:cubicBezTo>
                <a:cubicBezTo>
                  <a:pt x="1025239" y="-25931"/>
                  <a:pt x="1007809" y="14112"/>
                  <a:pt x="1154346" y="0"/>
                </a:cubicBezTo>
                <a:cubicBezTo>
                  <a:pt x="1300883" y="-14112"/>
                  <a:pt x="1460696" y="34344"/>
                  <a:pt x="1731519" y="0"/>
                </a:cubicBezTo>
                <a:cubicBezTo>
                  <a:pt x="2002342" y="-34344"/>
                  <a:pt x="2220697" y="54660"/>
                  <a:pt x="2528018" y="0"/>
                </a:cubicBezTo>
                <a:cubicBezTo>
                  <a:pt x="2835339" y="-54660"/>
                  <a:pt x="2791902" y="50381"/>
                  <a:pt x="2995528" y="0"/>
                </a:cubicBezTo>
                <a:cubicBezTo>
                  <a:pt x="3199154" y="-50381"/>
                  <a:pt x="3457794" y="24486"/>
                  <a:pt x="3682364" y="0"/>
                </a:cubicBezTo>
                <a:cubicBezTo>
                  <a:pt x="3906934" y="-24486"/>
                  <a:pt x="4085211" y="10038"/>
                  <a:pt x="4259537" y="0"/>
                </a:cubicBezTo>
                <a:cubicBezTo>
                  <a:pt x="4433863" y="-10038"/>
                  <a:pt x="4492455" y="40696"/>
                  <a:pt x="4617384" y="0"/>
                </a:cubicBezTo>
                <a:cubicBezTo>
                  <a:pt x="4742313" y="-40696"/>
                  <a:pt x="4942133" y="1756"/>
                  <a:pt x="5084895" y="0"/>
                </a:cubicBezTo>
                <a:cubicBezTo>
                  <a:pt x="5227657" y="-1756"/>
                  <a:pt x="5522440" y="30334"/>
                  <a:pt x="5662068" y="0"/>
                </a:cubicBezTo>
                <a:cubicBezTo>
                  <a:pt x="5801696" y="-30334"/>
                  <a:pt x="6161960" y="70170"/>
                  <a:pt x="6348904" y="0"/>
                </a:cubicBezTo>
                <a:cubicBezTo>
                  <a:pt x="6535848" y="-70170"/>
                  <a:pt x="6864497" y="56856"/>
                  <a:pt x="7035740" y="0"/>
                </a:cubicBezTo>
                <a:cubicBezTo>
                  <a:pt x="7206983" y="-56856"/>
                  <a:pt x="7492791" y="52490"/>
                  <a:pt x="7722575" y="0"/>
                </a:cubicBezTo>
                <a:cubicBezTo>
                  <a:pt x="7952360" y="-52490"/>
                  <a:pt x="8123552" y="34933"/>
                  <a:pt x="8519074" y="0"/>
                </a:cubicBezTo>
                <a:cubicBezTo>
                  <a:pt x="8914596" y="-34933"/>
                  <a:pt x="8765997" y="29919"/>
                  <a:pt x="8876922" y="0"/>
                </a:cubicBezTo>
                <a:cubicBezTo>
                  <a:pt x="8987847" y="-29919"/>
                  <a:pt x="9056807" y="16484"/>
                  <a:pt x="9125106" y="0"/>
                </a:cubicBezTo>
                <a:cubicBezTo>
                  <a:pt x="9193405" y="-16484"/>
                  <a:pt x="9475269" y="50058"/>
                  <a:pt x="9702279" y="0"/>
                </a:cubicBezTo>
                <a:cubicBezTo>
                  <a:pt x="9929289" y="-50058"/>
                  <a:pt x="9921568" y="8015"/>
                  <a:pt x="10060126" y="0"/>
                </a:cubicBezTo>
                <a:cubicBezTo>
                  <a:pt x="10198684" y="-8015"/>
                  <a:pt x="10300359" y="1558"/>
                  <a:pt x="10417974" y="0"/>
                </a:cubicBezTo>
                <a:cubicBezTo>
                  <a:pt x="10535589" y="-1558"/>
                  <a:pt x="10838163" y="48165"/>
                  <a:pt x="10966288" y="0"/>
                </a:cubicBezTo>
                <a:cubicBezTo>
                  <a:pt x="11010932" y="117076"/>
                  <a:pt x="10933190" y="385529"/>
                  <a:pt x="10966288" y="501070"/>
                </a:cubicBezTo>
                <a:cubicBezTo>
                  <a:pt x="10999386" y="616611"/>
                  <a:pt x="10933433" y="830448"/>
                  <a:pt x="10966288" y="1097581"/>
                </a:cubicBezTo>
                <a:cubicBezTo>
                  <a:pt x="10999143" y="1364714"/>
                  <a:pt x="10958877" y="1640930"/>
                  <a:pt x="10966288" y="1789534"/>
                </a:cubicBezTo>
                <a:cubicBezTo>
                  <a:pt x="10973699" y="1938138"/>
                  <a:pt x="10936166" y="2225551"/>
                  <a:pt x="10966288" y="2433766"/>
                </a:cubicBezTo>
                <a:cubicBezTo>
                  <a:pt x="10996410" y="2641981"/>
                  <a:pt x="10935514" y="2760251"/>
                  <a:pt x="10966288" y="3077999"/>
                </a:cubicBezTo>
                <a:cubicBezTo>
                  <a:pt x="10997062" y="3395747"/>
                  <a:pt x="10937433" y="3452606"/>
                  <a:pt x="10966288" y="3626789"/>
                </a:cubicBezTo>
                <a:cubicBezTo>
                  <a:pt x="10995143" y="3800972"/>
                  <a:pt x="10935514" y="3928017"/>
                  <a:pt x="10966288" y="4175580"/>
                </a:cubicBezTo>
                <a:cubicBezTo>
                  <a:pt x="10997062" y="4423143"/>
                  <a:pt x="10902857" y="4508257"/>
                  <a:pt x="10966288" y="4772091"/>
                </a:cubicBezTo>
                <a:cubicBezTo>
                  <a:pt x="10887387" y="4776471"/>
                  <a:pt x="10713985" y="4730112"/>
                  <a:pt x="10608441" y="4772091"/>
                </a:cubicBezTo>
                <a:cubicBezTo>
                  <a:pt x="10502897" y="4814070"/>
                  <a:pt x="10094159" y="4701780"/>
                  <a:pt x="9921605" y="4772091"/>
                </a:cubicBezTo>
                <a:cubicBezTo>
                  <a:pt x="9749051" y="4842402"/>
                  <a:pt x="9435146" y="4722821"/>
                  <a:pt x="9234769" y="4772091"/>
                </a:cubicBezTo>
                <a:cubicBezTo>
                  <a:pt x="9034392" y="4821361"/>
                  <a:pt x="8728992" y="4709415"/>
                  <a:pt x="8547933" y="4772091"/>
                </a:cubicBezTo>
                <a:cubicBezTo>
                  <a:pt x="8366874" y="4834767"/>
                  <a:pt x="8404670" y="4758497"/>
                  <a:pt x="8299748" y="4772091"/>
                </a:cubicBezTo>
                <a:cubicBezTo>
                  <a:pt x="8194826" y="4785685"/>
                  <a:pt x="7898150" y="4721454"/>
                  <a:pt x="7612913" y="4772091"/>
                </a:cubicBezTo>
                <a:cubicBezTo>
                  <a:pt x="7327676" y="4822728"/>
                  <a:pt x="7278035" y="4761607"/>
                  <a:pt x="7145402" y="4772091"/>
                </a:cubicBezTo>
                <a:cubicBezTo>
                  <a:pt x="7012769" y="4782575"/>
                  <a:pt x="6909191" y="4769733"/>
                  <a:pt x="6677892" y="4772091"/>
                </a:cubicBezTo>
                <a:cubicBezTo>
                  <a:pt x="6446593" y="4774449"/>
                  <a:pt x="6497655" y="4729629"/>
                  <a:pt x="6320045" y="4772091"/>
                </a:cubicBezTo>
                <a:cubicBezTo>
                  <a:pt x="6142435" y="4814553"/>
                  <a:pt x="6070723" y="4769141"/>
                  <a:pt x="5852535" y="4772091"/>
                </a:cubicBezTo>
                <a:cubicBezTo>
                  <a:pt x="5634347" y="4775041"/>
                  <a:pt x="5464874" y="4698199"/>
                  <a:pt x="5165699" y="4772091"/>
                </a:cubicBezTo>
                <a:cubicBezTo>
                  <a:pt x="4866524" y="4845983"/>
                  <a:pt x="4784347" y="4740773"/>
                  <a:pt x="4478863" y="4772091"/>
                </a:cubicBezTo>
                <a:cubicBezTo>
                  <a:pt x="4173379" y="4803409"/>
                  <a:pt x="3938759" y="4699213"/>
                  <a:pt x="3792027" y="4772091"/>
                </a:cubicBezTo>
                <a:cubicBezTo>
                  <a:pt x="3645295" y="4844969"/>
                  <a:pt x="3524507" y="4765931"/>
                  <a:pt x="3434180" y="4772091"/>
                </a:cubicBezTo>
                <a:cubicBezTo>
                  <a:pt x="3343853" y="4778251"/>
                  <a:pt x="3167983" y="4740922"/>
                  <a:pt x="2966669" y="4772091"/>
                </a:cubicBezTo>
                <a:cubicBezTo>
                  <a:pt x="2765355" y="4803260"/>
                  <a:pt x="2768297" y="4765911"/>
                  <a:pt x="2718485" y="4772091"/>
                </a:cubicBezTo>
                <a:cubicBezTo>
                  <a:pt x="2668673" y="4778271"/>
                  <a:pt x="2371632" y="4741438"/>
                  <a:pt x="2250975" y="4772091"/>
                </a:cubicBezTo>
                <a:cubicBezTo>
                  <a:pt x="2130318" y="4802744"/>
                  <a:pt x="1775685" y="4697356"/>
                  <a:pt x="1564139" y="4772091"/>
                </a:cubicBezTo>
                <a:cubicBezTo>
                  <a:pt x="1352593" y="4846826"/>
                  <a:pt x="1219026" y="4718257"/>
                  <a:pt x="1096629" y="4772091"/>
                </a:cubicBezTo>
                <a:cubicBezTo>
                  <a:pt x="974232" y="4825925"/>
                  <a:pt x="546878" y="4707311"/>
                  <a:pt x="0" y="4772091"/>
                </a:cubicBezTo>
                <a:cubicBezTo>
                  <a:pt x="-47399" y="4634601"/>
                  <a:pt x="28290" y="4472375"/>
                  <a:pt x="0" y="4175580"/>
                </a:cubicBezTo>
                <a:cubicBezTo>
                  <a:pt x="-28290" y="3878785"/>
                  <a:pt x="9835" y="3762060"/>
                  <a:pt x="0" y="3483626"/>
                </a:cubicBezTo>
                <a:cubicBezTo>
                  <a:pt x="-9835" y="3205192"/>
                  <a:pt x="26952" y="3253704"/>
                  <a:pt x="0" y="3030278"/>
                </a:cubicBezTo>
                <a:cubicBezTo>
                  <a:pt x="-26952" y="2806852"/>
                  <a:pt x="70327" y="2595421"/>
                  <a:pt x="0" y="2386046"/>
                </a:cubicBezTo>
                <a:cubicBezTo>
                  <a:pt x="-70327" y="2176671"/>
                  <a:pt x="16979" y="2073981"/>
                  <a:pt x="0" y="1837255"/>
                </a:cubicBezTo>
                <a:cubicBezTo>
                  <a:pt x="-16979" y="1600529"/>
                  <a:pt x="35655" y="1455315"/>
                  <a:pt x="0" y="1288465"/>
                </a:cubicBezTo>
                <a:cubicBezTo>
                  <a:pt x="-35655" y="1121615"/>
                  <a:pt x="63953" y="751688"/>
                  <a:pt x="0" y="596511"/>
                </a:cubicBezTo>
                <a:cubicBezTo>
                  <a:pt x="-63953" y="441334"/>
                  <a:pt x="38088" y="182362"/>
                  <a:pt x="0" y="0"/>
                </a:cubicBezTo>
                <a:close/>
              </a:path>
              <a:path w="10966288" h="4772091" stroke="0" extrusionOk="0">
                <a:moveTo>
                  <a:pt x="0" y="0"/>
                </a:moveTo>
                <a:cubicBezTo>
                  <a:pt x="113482" y="-7192"/>
                  <a:pt x="187861" y="20543"/>
                  <a:pt x="248184" y="0"/>
                </a:cubicBezTo>
                <a:cubicBezTo>
                  <a:pt x="308507" y="-20543"/>
                  <a:pt x="613776" y="34589"/>
                  <a:pt x="825357" y="0"/>
                </a:cubicBezTo>
                <a:cubicBezTo>
                  <a:pt x="1036938" y="-34589"/>
                  <a:pt x="1032821" y="36865"/>
                  <a:pt x="1183205" y="0"/>
                </a:cubicBezTo>
                <a:cubicBezTo>
                  <a:pt x="1333589" y="-36865"/>
                  <a:pt x="1393278" y="3911"/>
                  <a:pt x="1541052" y="0"/>
                </a:cubicBezTo>
                <a:cubicBezTo>
                  <a:pt x="1688826" y="-3911"/>
                  <a:pt x="1711231" y="10296"/>
                  <a:pt x="1789236" y="0"/>
                </a:cubicBezTo>
                <a:cubicBezTo>
                  <a:pt x="1867241" y="-10296"/>
                  <a:pt x="2216596" y="17762"/>
                  <a:pt x="2585735" y="0"/>
                </a:cubicBezTo>
                <a:cubicBezTo>
                  <a:pt x="2954874" y="-17762"/>
                  <a:pt x="2902337" y="49200"/>
                  <a:pt x="3053245" y="0"/>
                </a:cubicBezTo>
                <a:cubicBezTo>
                  <a:pt x="3204153" y="-49200"/>
                  <a:pt x="3360168" y="31868"/>
                  <a:pt x="3630419" y="0"/>
                </a:cubicBezTo>
                <a:cubicBezTo>
                  <a:pt x="3900670" y="-31868"/>
                  <a:pt x="3762537" y="19109"/>
                  <a:pt x="3878603" y="0"/>
                </a:cubicBezTo>
                <a:cubicBezTo>
                  <a:pt x="3994669" y="-19109"/>
                  <a:pt x="4320647" y="18157"/>
                  <a:pt x="4455776" y="0"/>
                </a:cubicBezTo>
                <a:cubicBezTo>
                  <a:pt x="4590905" y="-18157"/>
                  <a:pt x="4945196" y="3149"/>
                  <a:pt x="5252275" y="0"/>
                </a:cubicBezTo>
                <a:cubicBezTo>
                  <a:pt x="5559354" y="-3149"/>
                  <a:pt x="5452330" y="13273"/>
                  <a:pt x="5610122" y="0"/>
                </a:cubicBezTo>
                <a:cubicBezTo>
                  <a:pt x="5767914" y="-13273"/>
                  <a:pt x="6122413" y="25515"/>
                  <a:pt x="6296958" y="0"/>
                </a:cubicBezTo>
                <a:cubicBezTo>
                  <a:pt x="6471503" y="-25515"/>
                  <a:pt x="6683416" y="21443"/>
                  <a:pt x="6983794" y="0"/>
                </a:cubicBezTo>
                <a:cubicBezTo>
                  <a:pt x="7284172" y="-21443"/>
                  <a:pt x="7357597" y="40343"/>
                  <a:pt x="7670630" y="0"/>
                </a:cubicBezTo>
                <a:cubicBezTo>
                  <a:pt x="7983663" y="-40343"/>
                  <a:pt x="8078220" y="35885"/>
                  <a:pt x="8357466" y="0"/>
                </a:cubicBezTo>
                <a:cubicBezTo>
                  <a:pt x="8636712" y="-35885"/>
                  <a:pt x="8782394" y="9204"/>
                  <a:pt x="8934639" y="0"/>
                </a:cubicBezTo>
                <a:cubicBezTo>
                  <a:pt x="9086884" y="-9204"/>
                  <a:pt x="9393128" y="42460"/>
                  <a:pt x="9621475" y="0"/>
                </a:cubicBezTo>
                <a:cubicBezTo>
                  <a:pt x="9849822" y="-42460"/>
                  <a:pt x="10133615" y="355"/>
                  <a:pt x="10417974" y="0"/>
                </a:cubicBezTo>
                <a:cubicBezTo>
                  <a:pt x="10702333" y="-355"/>
                  <a:pt x="10759351" y="62449"/>
                  <a:pt x="10966288" y="0"/>
                </a:cubicBezTo>
                <a:cubicBezTo>
                  <a:pt x="10985043" y="199524"/>
                  <a:pt x="10911452" y="326820"/>
                  <a:pt x="10966288" y="501070"/>
                </a:cubicBezTo>
                <a:cubicBezTo>
                  <a:pt x="11021124" y="675320"/>
                  <a:pt x="10923178" y="897779"/>
                  <a:pt x="10966288" y="1049860"/>
                </a:cubicBezTo>
                <a:cubicBezTo>
                  <a:pt x="11009398" y="1201941"/>
                  <a:pt x="10910338" y="1420015"/>
                  <a:pt x="10966288" y="1550930"/>
                </a:cubicBezTo>
                <a:cubicBezTo>
                  <a:pt x="11022238" y="1681845"/>
                  <a:pt x="10954665" y="1838538"/>
                  <a:pt x="10966288" y="2099720"/>
                </a:cubicBezTo>
                <a:cubicBezTo>
                  <a:pt x="10977911" y="2360902"/>
                  <a:pt x="10958898" y="2468288"/>
                  <a:pt x="10966288" y="2648511"/>
                </a:cubicBezTo>
                <a:cubicBezTo>
                  <a:pt x="10973678" y="2828734"/>
                  <a:pt x="10930216" y="3053772"/>
                  <a:pt x="10966288" y="3292743"/>
                </a:cubicBezTo>
                <a:cubicBezTo>
                  <a:pt x="11002360" y="3531714"/>
                  <a:pt x="10907817" y="3724700"/>
                  <a:pt x="10966288" y="3889254"/>
                </a:cubicBezTo>
                <a:cubicBezTo>
                  <a:pt x="11024759" y="4053808"/>
                  <a:pt x="10953338" y="4357909"/>
                  <a:pt x="10966288" y="4772091"/>
                </a:cubicBezTo>
                <a:cubicBezTo>
                  <a:pt x="10899624" y="4790274"/>
                  <a:pt x="10829572" y="4769320"/>
                  <a:pt x="10718104" y="4772091"/>
                </a:cubicBezTo>
                <a:cubicBezTo>
                  <a:pt x="10606636" y="4774862"/>
                  <a:pt x="10269195" y="4758665"/>
                  <a:pt x="10140931" y="4772091"/>
                </a:cubicBezTo>
                <a:cubicBezTo>
                  <a:pt x="10012667" y="4785517"/>
                  <a:pt x="9995971" y="4755181"/>
                  <a:pt x="9892746" y="4772091"/>
                </a:cubicBezTo>
                <a:cubicBezTo>
                  <a:pt x="9789521" y="4789001"/>
                  <a:pt x="9481612" y="4758136"/>
                  <a:pt x="9315573" y="4772091"/>
                </a:cubicBezTo>
                <a:cubicBezTo>
                  <a:pt x="9149534" y="4786046"/>
                  <a:pt x="8841042" y="4724547"/>
                  <a:pt x="8519074" y="4772091"/>
                </a:cubicBezTo>
                <a:cubicBezTo>
                  <a:pt x="8197106" y="4819635"/>
                  <a:pt x="8139370" y="4718346"/>
                  <a:pt x="7832238" y="4772091"/>
                </a:cubicBezTo>
                <a:cubicBezTo>
                  <a:pt x="7525106" y="4825836"/>
                  <a:pt x="7290270" y="4710419"/>
                  <a:pt x="7145402" y="4772091"/>
                </a:cubicBezTo>
                <a:cubicBezTo>
                  <a:pt x="7000534" y="4833763"/>
                  <a:pt x="6732854" y="4758056"/>
                  <a:pt x="6458566" y="4772091"/>
                </a:cubicBezTo>
                <a:cubicBezTo>
                  <a:pt x="6184278" y="4786126"/>
                  <a:pt x="6260926" y="4756383"/>
                  <a:pt x="6210382" y="4772091"/>
                </a:cubicBezTo>
                <a:cubicBezTo>
                  <a:pt x="6159838" y="4787799"/>
                  <a:pt x="6019942" y="4747605"/>
                  <a:pt x="5852535" y="4772091"/>
                </a:cubicBezTo>
                <a:cubicBezTo>
                  <a:pt x="5685128" y="4796577"/>
                  <a:pt x="5374834" y="4763942"/>
                  <a:pt x="5056036" y="4772091"/>
                </a:cubicBezTo>
                <a:cubicBezTo>
                  <a:pt x="4737238" y="4780240"/>
                  <a:pt x="4866524" y="4753536"/>
                  <a:pt x="4807852" y="4772091"/>
                </a:cubicBezTo>
                <a:cubicBezTo>
                  <a:pt x="4749180" y="4790646"/>
                  <a:pt x="4638297" y="4747837"/>
                  <a:pt x="4559667" y="4772091"/>
                </a:cubicBezTo>
                <a:cubicBezTo>
                  <a:pt x="4481038" y="4796345"/>
                  <a:pt x="4138806" y="4714983"/>
                  <a:pt x="3982494" y="4772091"/>
                </a:cubicBezTo>
                <a:cubicBezTo>
                  <a:pt x="3826182" y="4829199"/>
                  <a:pt x="3436349" y="4684535"/>
                  <a:pt x="3185995" y="4772091"/>
                </a:cubicBezTo>
                <a:cubicBezTo>
                  <a:pt x="2935641" y="4859647"/>
                  <a:pt x="2984916" y="4736406"/>
                  <a:pt x="2828148" y="4772091"/>
                </a:cubicBezTo>
                <a:cubicBezTo>
                  <a:pt x="2671380" y="4807776"/>
                  <a:pt x="2555148" y="4752563"/>
                  <a:pt x="2360638" y="4772091"/>
                </a:cubicBezTo>
                <a:cubicBezTo>
                  <a:pt x="2166128" y="4791619"/>
                  <a:pt x="1845154" y="4716215"/>
                  <a:pt x="1673802" y="4772091"/>
                </a:cubicBezTo>
                <a:cubicBezTo>
                  <a:pt x="1502450" y="4827967"/>
                  <a:pt x="1481032" y="4762110"/>
                  <a:pt x="1425617" y="4772091"/>
                </a:cubicBezTo>
                <a:cubicBezTo>
                  <a:pt x="1370202" y="4782072"/>
                  <a:pt x="1009068" y="4719949"/>
                  <a:pt x="848444" y="4772091"/>
                </a:cubicBezTo>
                <a:cubicBezTo>
                  <a:pt x="687820" y="4824233"/>
                  <a:pt x="221865" y="4747487"/>
                  <a:pt x="0" y="4772091"/>
                </a:cubicBezTo>
                <a:cubicBezTo>
                  <a:pt x="-43890" y="4655853"/>
                  <a:pt x="14461" y="4450967"/>
                  <a:pt x="0" y="4223301"/>
                </a:cubicBezTo>
                <a:cubicBezTo>
                  <a:pt x="-14461" y="3995635"/>
                  <a:pt x="4966" y="3965056"/>
                  <a:pt x="0" y="3769952"/>
                </a:cubicBezTo>
                <a:cubicBezTo>
                  <a:pt x="-4966" y="3574848"/>
                  <a:pt x="58005" y="3443385"/>
                  <a:pt x="0" y="3221161"/>
                </a:cubicBezTo>
                <a:cubicBezTo>
                  <a:pt x="-58005" y="2998937"/>
                  <a:pt x="52677" y="2837423"/>
                  <a:pt x="0" y="2576929"/>
                </a:cubicBezTo>
                <a:cubicBezTo>
                  <a:pt x="-52677" y="2316435"/>
                  <a:pt x="10715" y="2180178"/>
                  <a:pt x="0" y="1884976"/>
                </a:cubicBezTo>
                <a:cubicBezTo>
                  <a:pt x="-10715" y="1589774"/>
                  <a:pt x="59782" y="1607686"/>
                  <a:pt x="0" y="1383906"/>
                </a:cubicBezTo>
                <a:cubicBezTo>
                  <a:pt x="-59782" y="1160126"/>
                  <a:pt x="2603" y="1089145"/>
                  <a:pt x="0" y="930558"/>
                </a:cubicBezTo>
                <a:cubicBezTo>
                  <a:pt x="-2603" y="771971"/>
                  <a:pt x="31192" y="379029"/>
                  <a:pt x="0" y="0"/>
                </a:cubicBezTo>
                <a:close/>
              </a:path>
            </a:pathLst>
          </a:custGeom>
          <a:ln w="19050">
            <a:solidFill>
              <a:schemeClr val="accent1"/>
            </a:solidFill>
            <a:prstDash val="lgDash"/>
            <a:extLst>
              <a:ext uri="{C807C97D-BFC1-408E-A445-0C87EB9F89A2}">
                <ask:lineSketchStyleProps xmlns:ask="http://schemas.microsoft.com/office/drawing/2018/sketchyshapes" sd="3934111487">
                  <a:prstGeom prst="rect">
                    <a:avLst/>
                  </a:prstGeom>
                  <ask:type>
                    <ask:lineSketchScribble/>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frist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step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to load XES file in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select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one of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to generate a Petri Net.</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From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available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menu,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you</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can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choose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mining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such</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t>
            </a:r>
            <a:r>
              <a:rPr lang="it-IT" sz="1800" dirty="0">
                <a:solidFill>
                  <a:srgbClr val="000000"/>
                </a:solidFill>
                <a:latin typeface="Georgia" panose="02040502050405020303" pitchFamily="18" charset="0"/>
                <a:ea typeface="Georgia" panose="02040502050405020303" pitchFamily="18" charset="0"/>
                <a:cs typeface="Times New Roman" panose="02020603050405020304" pitchFamily="18" charset="0"/>
              </a:rPr>
              <a:t> </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Alpha </a:t>
            </a: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one of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simplest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most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well-known</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for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discovery</a:t>
            </a:r>
            <a:r>
              <a:rPr lang="it-IT" sz="1800" dirty="0">
                <a:solidFill>
                  <a:srgbClr val="000000"/>
                </a:solidFill>
                <a:latin typeface="Georgia" panose="02040502050405020303" pitchFamily="18" charset="0"/>
                <a:ea typeface="Georgia" panose="02040502050405020303" pitchFamily="18" charset="0"/>
                <a:cs typeface="Times New Roman" panose="02020603050405020304" pitchFamily="18" charset="0"/>
              </a:rPr>
              <a:t>.</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Heuristic</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more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robust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effective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when</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working with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noisy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incomplete, or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imperfect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datasets.  </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Inductive</a:t>
            </a:r>
            <a:r>
              <a:rPr lang="it-IT" sz="1800" b="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b="1"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ideal</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for datasets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that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are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well-structured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but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may</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be more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complex</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nature. </a:t>
            </a:r>
          </a:p>
          <a:p>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Once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has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been</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executed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will</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generate a Petri Net model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that</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reflects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underlying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process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flow,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including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places,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transitions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arcs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based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on the patterns and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relationships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detected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in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filtered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dataset. </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The Petri Net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created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by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applying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Alpha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was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generated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using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1800" i="1" dirty="0">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Alpha </a:t>
            </a:r>
            <a:r>
              <a:rPr lang="it-IT" sz="1800" i="1" dirty="0" err="1">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plugin,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while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one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created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by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applying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Inductive</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algorithm</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was</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generated</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err="1">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using</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the </a:t>
            </a:r>
            <a:r>
              <a:rPr lang="it-IT" sz="1800" i="1" dirty="0">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Mine Petri Net with </a:t>
            </a:r>
            <a:r>
              <a:rPr lang="it-IT" sz="1800" i="1" dirty="0" err="1">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Inductive</a:t>
            </a:r>
            <a:r>
              <a:rPr lang="it-IT" sz="1800" i="1" dirty="0">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i="1" dirty="0" err="1">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Miner</a:t>
            </a:r>
            <a:r>
              <a:rPr lang="it-IT" sz="1800" i="1" dirty="0">
                <a:solidFill>
                  <a:schemeClr val="accent1"/>
                </a:solidFill>
                <a:effectLst/>
                <a:latin typeface="Georgia" panose="02040502050405020303" pitchFamily="18" charset="0"/>
                <a:ea typeface="Georgia" panose="02040502050405020303" pitchFamily="18" charset="0"/>
                <a:cs typeface="Times New Roman" panose="02020603050405020304" pitchFamily="18" charset="0"/>
              </a:rPr>
              <a:t> </a:t>
            </a:r>
            <a:r>
              <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plugin.</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it-IT" sz="1800"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pPr marL="0" indent="0">
              <a:buNone/>
            </a:pP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sz="1800" dirty="0">
              <a:latin typeface="Georgia" panose="02040502050405020303" pitchFamily="18" charset="0"/>
              <a:ea typeface="Georgia" panose="02040502050405020303"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400966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39847A-5CA9-1F61-57D7-0C031A0304AD}"/>
            </a:ext>
          </a:extLst>
        </p:cNvPr>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8" name="Group 97">
            <a:extLst>
              <a:ext uri="{FF2B5EF4-FFF2-40B4-BE49-F238E27FC236}">
                <a16:creationId xmlns:a16="http://schemas.microsoft.com/office/drawing/2014/main" id="{D5A14109-846C-496B-AF29-4219A13FEF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9" name="Straight Connector 98">
              <a:extLst>
                <a:ext uri="{FF2B5EF4-FFF2-40B4-BE49-F238E27FC236}">
                  <a16:creationId xmlns:a16="http://schemas.microsoft.com/office/drawing/2014/main" id="{F2613277-2BF4-4047-8561-B7CFE2D2F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F6B7167-DB35-410D-971D-42D9D69F63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055577D-F35F-43D8-B4B7-DA9536A4D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1D2D264-EB43-46DB-A6D4-20FACCDBC1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F7FF986-ACFC-456B-8857-ECFCD6F0E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E5DB4F6-2F31-4AE8-9D0E-2B3090A562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C3FE37-0412-423C-9A87-31793AD44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A2EEDB8-48E3-4A00-B519-6B9BCCBE20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33FB9F2-387D-41A1-B734-48548F93E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5401852-65BC-470E-A180-4FDD056A6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0C4AE9-F5EB-44A4-9CFF-D0C865977D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2745C6A-4355-4A25-B26D-1A8D53162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E0758D4-AD35-4AC2-87D3-4A09A837DB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D2CFDC0-DEED-4303-A801-E0DD202FE5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0B683B-BA90-4191-A5D4-5DF5EEAD9C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15917F-87B9-4D86-B82C-A0A75547B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8E2ECE-4C2E-4CCA-8C43-E7133D2BE5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D00696A-00F3-4E1C-93F9-4A5905D3BA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95D1FB-E33F-4202-AA14-DA172A9E64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2740DB-483B-473A-99E3-633311DBF4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64E27B-1F11-4B4B-BD05-E76882BD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A42A57C-B4B7-4B0C-8D4D-98EFA3449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EB661E7-405C-4952-9F57-779BA8993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8869F3A-C022-4C3A-A295-444ADB0474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93D393-58B4-42A3-A498-8B603526C0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AF0605-0316-41E1-A01A-7291BFC77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D6162F-36FF-4873-A3EC-ABB33A3E7A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4A4A213-5C7A-45B7-B7C6-21DFE7CB5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5990D48-5C8F-4C3E-B77A-36EE570CD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DA960BA-E61E-4C45-93F5-748D28E61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F79D277-3870-4556-9163-C34833F63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1" name="Right Triangle 130">
            <a:extLst>
              <a:ext uri="{FF2B5EF4-FFF2-40B4-BE49-F238E27FC236}">
                <a16:creationId xmlns:a16="http://schemas.microsoft.com/office/drawing/2014/main" id="{9C3FA514-7DB9-40C3-8A49-34DD17557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205909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E040851C-FF8F-E24C-6D2A-BE9F18B3AB88}"/>
              </a:ext>
            </a:extLst>
          </p:cNvPr>
          <p:cNvSpPr>
            <a:spLocks noGrp="1"/>
          </p:cNvSpPr>
          <p:nvPr>
            <p:ph type="title"/>
          </p:nvPr>
        </p:nvSpPr>
        <p:spPr>
          <a:xfrm>
            <a:off x="385056" y="-748815"/>
            <a:ext cx="3848270" cy="3056540"/>
          </a:xfrm>
        </p:spPr>
        <p:txBody>
          <a:bodyPr anchor="ctr">
            <a:normAutofit/>
          </a:bodyPr>
          <a:lstStyle/>
          <a:p>
            <a:r>
              <a:rPr lang="en-US" b="1" dirty="0"/>
              <a:t>PETRI NETS  </a:t>
            </a:r>
            <a:br>
              <a:rPr lang="en-US" dirty="0"/>
            </a:br>
            <a:r>
              <a:rPr lang="it-IT" b="1" dirty="0"/>
              <a:t> </a:t>
            </a:r>
          </a:p>
        </p:txBody>
      </p:sp>
      <p:pic>
        <p:nvPicPr>
          <p:cNvPr id="5" name="Segnaposto contenuto 4" descr="Immagine che contiene diagramma, linea, schizzo, testo&#10;&#10;Descrizione generata automaticamente">
            <a:extLst>
              <a:ext uri="{FF2B5EF4-FFF2-40B4-BE49-F238E27FC236}">
                <a16:creationId xmlns:a16="http://schemas.microsoft.com/office/drawing/2014/main" id="{DD334BA0-9225-603C-02CA-DE3A838B63F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949013" y="1261604"/>
            <a:ext cx="3027217" cy="3760520"/>
          </a:xfrm>
          <a:prstGeom prst="rect">
            <a:avLst/>
          </a:prstGeom>
        </p:spPr>
      </p:pic>
      <p:pic>
        <p:nvPicPr>
          <p:cNvPr id="7" name="Immagine 6" descr="Immagine che contiene schizzo, diagramma, disegno, Line art&#10;&#10;Descrizione generata automaticamente">
            <a:extLst>
              <a:ext uri="{FF2B5EF4-FFF2-40B4-BE49-F238E27FC236}">
                <a16:creationId xmlns:a16="http://schemas.microsoft.com/office/drawing/2014/main" id="{BE61B5C9-3119-D198-0057-9526DB7E18A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840999" y="48047"/>
            <a:ext cx="4470573" cy="2727049"/>
          </a:xfrm>
          <a:prstGeom prst="rect">
            <a:avLst/>
          </a:prstGeom>
        </p:spPr>
      </p:pic>
      <p:sp>
        <p:nvSpPr>
          <p:cNvPr id="8" name="CasellaDiTesto 7">
            <a:extLst>
              <a:ext uri="{FF2B5EF4-FFF2-40B4-BE49-F238E27FC236}">
                <a16:creationId xmlns:a16="http://schemas.microsoft.com/office/drawing/2014/main" id="{E742A01D-7D64-C9EF-63C6-610ED3FA98AD}"/>
              </a:ext>
            </a:extLst>
          </p:cNvPr>
          <p:cNvSpPr txBox="1"/>
          <p:nvPr/>
        </p:nvSpPr>
        <p:spPr>
          <a:xfrm>
            <a:off x="4540666" y="2657636"/>
            <a:ext cx="5103276" cy="646331"/>
          </a:xfrm>
          <a:prstGeom prst="rect">
            <a:avLst/>
          </a:prstGeom>
          <a:noFill/>
        </p:spPr>
        <p:txBody>
          <a:bodyPr wrap="square" rtlCol="0">
            <a:spAutoFit/>
          </a:bodyPr>
          <a:lstStyle/>
          <a:p>
            <a:r>
              <a:rPr lang="it-IT" dirty="0">
                <a:solidFill>
                  <a:schemeClr val="accent1"/>
                </a:solidFill>
                <a:latin typeface="Georgia" panose="02040502050405020303" pitchFamily="18" charset="0"/>
              </a:rPr>
              <a:t>INDUCTIVE MINER</a:t>
            </a:r>
          </a:p>
          <a:p>
            <a:r>
              <a:rPr lang="it-IT" i="1" dirty="0">
                <a:solidFill>
                  <a:schemeClr val="accent1"/>
                </a:solidFill>
                <a:latin typeface="Georgia" panose="02040502050405020303" pitchFamily="18" charset="0"/>
              </a:rPr>
              <a:t>Mine Petri Net with </a:t>
            </a:r>
            <a:r>
              <a:rPr lang="it-IT" i="1" dirty="0" err="1">
                <a:solidFill>
                  <a:schemeClr val="accent1"/>
                </a:solidFill>
                <a:latin typeface="Georgia" panose="02040502050405020303" pitchFamily="18" charset="0"/>
              </a:rPr>
              <a:t>Inductive</a:t>
            </a:r>
            <a:r>
              <a:rPr lang="it-IT" i="1" dirty="0">
                <a:solidFill>
                  <a:schemeClr val="accent1"/>
                </a:solidFill>
                <a:latin typeface="Georgia" panose="02040502050405020303" pitchFamily="18" charset="0"/>
              </a:rPr>
              <a:t> </a:t>
            </a:r>
            <a:r>
              <a:rPr lang="it-IT" i="1" dirty="0" err="1">
                <a:solidFill>
                  <a:schemeClr val="accent1"/>
                </a:solidFill>
                <a:latin typeface="Georgia" panose="02040502050405020303" pitchFamily="18" charset="0"/>
              </a:rPr>
              <a:t>Miner</a:t>
            </a:r>
            <a:r>
              <a:rPr lang="it-IT" i="1" dirty="0">
                <a:solidFill>
                  <a:schemeClr val="accent1"/>
                </a:solidFill>
                <a:latin typeface="Georgia" panose="02040502050405020303" pitchFamily="18" charset="0"/>
              </a:rPr>
              <a:t> plugin </a:t>
            </a:r>
          </a:p>
        </p:txBody>
      </p:sp>
      <p:sp>
        <p:nvSpPr>
          <p:cNvPr id="9" name="CasellaDiTesto 8">
            <a:extLst>
              <a:ext uri="{FF2B5EF4-FFF2-40B4-BE49-F238E27FC236}">
                <a16:creationId xmlns:a16="http://schemas.microsoft.com/office/drawing/2014/main" id="{4DF4B430-9B8F-6447-E002-B2DF86FBCEAD}"/>
              </a:ext>
            </a:extLst>
          </p:cNvPr>
          <p:cNvSpPr txBox="1"/>
          <p:nvPr/>
        </p:nvSpPr>
        <p:spPr>
          <a:xfrm>
            <a:off x="983394" y="5042835"/>
            <a:ext cx="2491913" cy="646331"/>
          </a:xfrm>
          <a:prstGeom prst="rect">
            <a:avLst/>
          </a:prstGeom>
          <a:noFill/>
        </p:spPr>
        <p:txBody>
          <a:bodyPr wrap="square" rtlCol="0">
            <a:spAutoFit/>
          </a:bodyPr>
          <a:lstStyle/>
          <a:p>
            <a:r>
              <a:rPr lang="it-IT" dirty="0">
                <a:solidFill>
                  <a:schemeClr val="accent1"/>
                </a:solidFill>
                <a:latin typeface="Georgia" panose="02040502050405020303" pitchFamily="18" charset="0"/>
                <a:cs typeface="Times New Roman" panose="02020603050405020304" pitchFamily="18" charset="0"/>
              </a:rPr>
              <a:t>ALPHA MINER</a:t>
            </a:r>
          </a:p>
          <a:p>
            <a:r>
              <a:rPr lang="it-IT" i="1" dirty="0">
                <a:solidFill>
                  <a:schemeClr val="accent1"/>
                </a:solidFill>
                <a:latin typeface="Georgia" panose="02040502050405020303" pitchFamily="18" charset="0"/>
                <a:cs typeface="Times New Roman" panose="02020603050405020304" pitchFamily="18" charset="0"/>
              </a:rPr>
              <a:t>Alpha </a:t>
            </a:r>
            <a:r>
              <a:rPr lang="it-IT" i="1" dirty="0" err="1">
                <a:solidFill>
                  <a:schemeClr val="accent1"/>
                </a:solidFill>
                <a:latin typeface="Georgia" panose="02040502050405020303" pitchFamily="18" charset="0"/>
                <a:cs typeface="Times New Roman" panose="02020603050405020304" pitchFamily="18" charset="0"/>
              </a:rPr>
              <a:t>Miner</a:t>
            </a:r>
            <a:r>
              <a:rPr lang="it-IT" i="1" dirty="0">
                <a:solidFill>
                  <a:schemeClr val="accent1"/>
                </a:solidFill>
                <a:latin typeface="Georgia" panose="02040502050405020303" pitchFamily="18" charset="0"/>
                <a:cs typeface="Times New Roman" panose="02020603050405020304" pitchFamily="18" charset="0"/>
              </a:rPr>
              <a:t> plugin</a:t>
            </a:r>
          </a:p>
        </p:txBody>
      </p:sp>
      <p:pic>
        <p:nvPicPr>
          <p:cNvPr id="4" name="Immagine 3" descr="Immagine che contiene diagramma, linea, Piano, schizzo&#10;&#10;Descrizione generata automaticamente">
            <a:extLst>
              <a:ext uri="{FF2B5EF4-FFF2-40B4-BE49-F238E27FC236}">
                <a16:creationId xmlns:a16="http://schemas.microsoft.com/office/drawing/2014/main" id="{952AC4EC-44BA-E1E8-FE30-9243D2B3C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493" y="3553700"/>
            <a:ext cx="5735775" cy="2167093"/>
          </a:xfrm>
          <a:prstGeom prst="rect">
            <a:avLst/>
          </a:prstGeom>
        </p:spPr>
      </p:pic>
      <p:sp>
        <p:nvSpPr>
          <p:cNvPr id="6" name="CasellaDiTesto 5">
            <a:extLst>
              <a:ext uri="{FF2B5EF4-FFF2-40B4-BE49-F238E27FC236}">
                <a16:creationId xmlns:a16="http://schemas.microsoft.com/office/drawing/2014/main" id="{366075F7-F373-3DAD-8564-D673AC9A6F04}"/>
              </a:ext>
            </a:extLst>
          </p:cNvPr>
          <p:cNvSpPr txBox="1"/>
          <p:nvPr/>
        </p:nvSpPr>
        <p:spPr>
          <a:xfrm>
            <a:off x="4720493" y="5672480"/>
            <a:ext cx="6745725" cy="1200329"/>
          </a:xfrm>
          <a:prstGeom prst="rect">
            <a:avLst/>
          </a:prstGeom>
          <a:noFill/>
        </p:spPr>
        <p:txBody>
          <a:bodyPr wrap="square" rtlCol="0">
            <a:spAutoFit/>
          </a:bodyPr>
          <a:lstStyle/>
          <a:p>
            <a:r>
              <a:rPr lang="it-IT" dirty="0">
                <a:solidFill>
                  <a:schemeClr val="accent1"/>
                </a:solidFill>
                <a:latin typeface="Georgia" panose="02040502050405020303" pitchFamily="18" charset="0"/>
                <a:cs typeface="Times New Roman" panose="02020603050405020304" pitchFamily="18" charset="0"/>
              </a:rPr>
              <a:t>HEURISTIC MINER</a:t>
            </a:r>
          </a:p>
          <a:p>
            <a:r>
              <a:rPr lang="it-IT" dirty="0">
                <a:solidFill>
                  <a:schemeClr val="accent1"/>
                </a:solidFill>
                <a:latin typeface="Georgia" panose="02040502050405020303" pitchFamily="18" charset="0"/>
                <a:cs typeface="Times New Roman" panose="02020603050405020304" pitchFamily="18" charset="0"/>
              </a:rPr>
              <a:t>Mine for a </a:t>
            </a:r>
            <a:r>
              <a:rPr lang="it-IT" dirty="0" err="1">
                <a:solidFill>
                  <a:schemeClr val="accent1"/>
                </a:solidFill>
                <a:latin typeface="Georgia" panose="02040502050405020303" pitchFamily="18" charset="0"/>
                <a:cs typeface="Times New Roman" panose="02020603050405020304" pitchFamily="18" charset="0"/>
              </a:rPr>
              <a:t>Heuristic</a:t>
            </a:r>
            <a:r>
              <a:rPr lang="it-IT" dirty="0">
                <a:solidFill>
                  <a:schemeClr val="accent1"/>
                </a:solidFill>
                <a:latin typeface="Georgia" panose="02040502050405020303" pitchFamily="18" charset="0"/>
                <a:cs typeface="Times New Roman" panose="02020603050405020304" pitchFamily="18" charset="0"/>
              </a:rPr>
              <a:t> Net Using </a:t>
            </a:r>
            <a:r>
              <a:rPr lang="it-IT" dirty="0" err="1">
                <a:solidFill>
                  <a:schemeClr val="accent1"/>
                </a:solidFill>
                <a:latin typeface="Georgia" panose="02040502050405020303" pitchFamily="18" charset="0"/>
                <a:cs typeface="Times New Roman" panose="02020603050405020304" pitchFamily="18" charset="0"/>
              </a:rPr>
              <a:t>Heuristic</a:t>
            </a:r>
            <a:r>
              <a:rPr lang="it-IT" dirty="0">
                <a:solidFill>
                  <a:schemeClr val="accent1"/>
                </a:solidFill>
                <a:latin typeface="Georgia" panose="02040502050405020303" pitchFamily="18" charset="0"/>
                <a:cs typeface="Times New Roman" panose="02020603050405020304" pitchFamily="18" charset="0"/>
              </a:rPr>
              <a:t> </a:t>
            </a:r>
            <a:r>
              <a:rPr lang="it-IT" dirty="0" err="1">
                <a:solidFill>
                  <a:schemeClr val="accent1"/>
                </a:solidFill>
                <a:latin typeface="Georgia" panose="02040502050405020303" pitchFamily="18" charset="0"/>
                <a:cs typeface="Times New Roman" panose="02020603050405020304" pitchFamily="18" charset="0"/>
              </a:rPr>
              <a:t>Miner</a:t>
            </a:r>
            <a:r>
              <a:rPr lang="it-IT" dirty="0">
                <a:solidFill>
                  <a:schemeClr val="accent1"/>
                </a:solidFill>
                <a:latin typeface="Georgia" panose="02040502050405020303" pitchFamily="18" charset="0"/>
                <a:cs typeface="Times New Roman" panose="02020603050405020304" pitchFamily="18" charset="0"/>
              </a:rPr>
              <a:t> plugin and  </a:t>
            </a:r>
            <a:r>
              <a:rPr lang="it-IT" dirty="0" err="1">
                <a:solidFill>
                  <a:schemeClr val="accent1"/>
                </a:solidFill>
                <a:latin typeface="Georgia" panose="02040502050405020303" pitchFamily="18" charset="0"/>
                <a:cs typeface="Times New Roman" panose="02020603050405020304" pitchFamily="18" charset="0"/>
              </a:rPr>
              <a:t>Convert</a:t>
            </a:r>
            <a:r>
              <a:rPr lang="it-IT" dirty="0">
                <a:solidFill>
                  <a:schemeClr val="accent1"/>
                </a:solidFill>
                <a:latin typeface="Georgia" panose="02040502050405020303" pitchFamily="18" charset="0"/>
                <a:cs typeface="Times New Roman" panose="02020603050405020304" pitchFamily="18" charset="0"/>
              </a:rPr>
              <a:t> </a:t>
            </a:r>
            <a:r>
              <a:rPr lang="it-IT" dirty="0" err="1">
                <a:solidFill>
                  <a:schemeClr val="accent1"/>
                </a:solidFill>
                <a:latin typeface="Georgia" panose="02040502050405020303" pitchFamily="18" charset="0"/>
                <a:cs typeface="Times New Roman" panose="02020603050405020304" pitchFamily="18" charset="0"/>
              </a:rPr>
              <a:t>Heuristic</a:t>
            </a:r>
            <a:r>
              <a:rPr lang="it-IT" dirty="0">
                <a:solidFill>
                  <a:schemeClr val="accent1"/>
                </a:solidFill>
                <a:latin typeface="Georgia" panose="02040502050405020303" pitchFamily="18" charset="0"/>
                <a:cs typeface="Times New Roman" panose="02020603050405020304" pitchFamily="18" charset="0"/>
              </a:rPr>
              <a:t> Net to Petri Net plugin</a:t>
            </a:r>
            <a:endParaRPr lang="it-IT"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it-IT" dirty="0">
              <a:solidFill>
                <a:schemeClr val="accent1"/>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66735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A5DC06-659C-C185-1F34-B0EF161D489F}"/>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5ECEC30-C5DE-8C58-13DD-EB05622B2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6" name="Group 55">
            <a:extLst>
              <a:ext uri="{FF2B5EF4-FFF2-40B4-BE49-F238E27FC236}">
                <a16:creationId xmlns:a16="http://schemas.microsoft.com/office/drawing/2014/main" id="{6A5ECAA7-AFA9-4F95-514A-61E69A159D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F04562CC-6F8A-1E57-3996-255A3888C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819FCF9-45C2-CF2A-FE6F-67D478C17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FC1AF2-FD63-8316-5B32-3B22486E79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E1863-3BE4-1811-7633-2197BE1B42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DFEB55C-DCE8-F54A-884A-5DF9ECB02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732976-5D3F-9A22-940C-9F256FB63B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73512E-6A57-85A2-8BBB-4C85BFD12F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052E8E-F696-70C3-637C-7A1A266C43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B603007-36F8-2683-1647-5F7269475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0C7A277-D5F4-F2A9-1DBA-32A989B7B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57C4B6C-F578-7F2C-9D1F-262963AF8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B6DD1E-6C8E-7EAC-8F8C-90D3CD44B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AEE6BB1-2D69-616D-C636-580B3525A7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8383EB-1EDC-69DC-4859-2DFD9511A5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5A78DD6-70FF-6754-2184-25EACBAA0D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99C7674-E511-6BD9-9890-C450BF7725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8E5587-70F9-69D7-E524-47386EF3D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D3C936-5FEB-AFDF-CBEF-D338CBD574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DC20DB-00F0-B7EA-AE4B-52C5311FE0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95F2EF9-0B20-84FA-EFA0-985DF2446B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B3281D9-7FA7-4D53-BB74-BD268A75C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B1551B4-0259-E744-93E7-B021860FFD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6C4463-F00A-CF7D-9A56-BAC88BE8D0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3BE0B7-D7AC-829F-D390-021CA42703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85AFA2-C35A-83C3-BB4C-31335FA3C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1177E26-3461-91B8-339C-1D2A22D58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E10C5E-E027-732D-1E3B-3994A124D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44A4469-F8CF-6C8A-1547-6515A63845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B562AE7-13B3-73E1-DD4B-194B80904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0FDE0C9-A26A-2DE3-4AA9-F81D0D612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DCAB6D7-F342-8090-8CEC-D072C4B30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8029008E-24EA-AFF9-F73E-F21EB4EC687D}"/>
              </a:ext>
            </a:extLst>
          </p:cNvPr>
          <p:cNvSpPr>
            <a:spLocks noGrp="1"/>
          </p:cNvSpPr>
          <p:nvPr>
            <p:ph type="title"/>
          </p:nvPr>
        </p:nvSpPr>
        <p:spPr>
          <a:xfrm>
            <a:off x="498550" y="580409"/>
            <a:ext cx="9618589" cy="1082649"/>
          </a:xfrm>
        </p:spPr>
        <p:txBody>
          <a:bodyPr>
            <a:normAutofit fontScale="90000"/>
          </a:bodyPr>
          <a:lstStyle/>
          <a:p>
            <a:r>
              <a:rPr lang="en-US" b="1" dirty="0"/>
              <a:t>PM4PY </a:t>
            </a:r>
            <a:br>
              <a:rPr lang="en-US" dirty="0"/>
            </a:br>
            <a:r>
              <a:rPr lang="it-IT" b="1" dirty="0"/>
              <a:t> </a:t>
            </a:r>
          </a:p>
        </p:txBody>
      </p:sp>
      <p:sp>
        <p:nvSpPr>
          <p:cNvPr id="89" name="Right Triangle 88">
            <a:extLst>
              <a:ext uri="{FF2B5EF4-FFF2-40B4-BE49-F238E27FC236}">
                <a16:creationId xmlns:a16="http://schemas.microsoft.com/office/drawing/2014/main" id="{EEA6EB21-186C-01D8-034A-291DBAD5D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4" name="Segnaposto contenuto 3">
            <a:extLst>
              <a:ext uri="{FF2B5EF4-FFF2-40B4-BE49-F238E27FC236}">
                <a16:creationId xmlns:a16="http://schemas.microsoft.com/office/drawing/2014/main" id="{48966A8F-66C6-32B6-09DB-40F2ADF69BF7}"/>
              </a:ext>
            </a:extLst>
          </p:cNvPr>
          <p:cNvSpPr>
            <a:spLocks noGrp="1"/>
          </p:cNvSpPr>
          <p:nvPr>
            <p:ph idx="1"/>
          </p:nvPr>
        </p:nvSpPr>
        <p:spPr>
          <a:xfrm>
            <a:off x="422957" y="1007200"/>
            <a:ext cx="10400593" cy="5345465"/>
          </a:xfrm>
        </p:spPr>
        <p:txBody>
          <a:bodyPr/>
          <a:lstStyle/>
          <a:p>
            <a:pPr marL="228600" lvl="1" indent="0">
              <a:buNone/>
            </a:pPr>
            <a:r>
              <a:rPr lang="it-IT" dirty="0"/>
              <a:t>PM4PY </a:t>
            </a:r>
            <a:r>
              <a:rPr lang="it-IT" dirty="0" err="1"/>
              <a:t>implements</a:t>
            </a:r>
            <a:r>
              <a:rPr lang="it-IT" dirty="0"/>
              <a:t> a </a:t>
            </a:r>
            <a:r>
              <a:rPr lang="it-IT" dirty="0" err="1"/>
              <a:t>variety</a:t>
            </a:r>
            <a:r>
              <a:rPr lang="it-IT" dirty="0"/>
              <a:t> of </a:t>
            </a:r>
            <a:r>
              <a:rPr lang="it-IT" dirty="0" err="1"/>
              <a:t>process</a:t>
            </a:r>
            <a:r>
              <a:rPr lang="it-IT" dirty="0"/>
              <a:t> mining techniques, </a:t>
            </a:r>
            <a:r>
              <a:rPr lang="it-IT" dirty="0" err="1"/>
              <a:t>including</a:t>
            </a:r>
            <a:r>
              <a:rPr lang="it-IT" dirty="0"/>
              <a:t> </a:t>
            </a:r>
            <a:r>
              <a:rPr lang="it-IT" dirty="0" err="1"/>
              <a:t>process</a:t>
            </a:r>
            <a:r>
              <a:rPr lang="it-IT" dirty="0"/>
              <a:t> </a:t>
            </a:r>
            <a:r>
              <a:rPr lang="it-IT" dirty="0" err="1"/>
              <a:t>discovery</a:t>
            </a:r>
            <a:r>
              <a:rPr lang="it-IT" dirty="0"/>
              <a:t>, </a:t>
            </a:r>
            <a:r>
              <a:rPr lang="it-IT" dirty="0" err="1"/>
              <a:t>conformance</a:t>
            </a:r>
            <a:r>
              <a:rPr lang="it-IT" dirty="0"/>
              <a:t> checking, and model </a:t>
            </a:r>
            <a:r>
              <a:rPr lang="it-IT" dirty="0" err="1"/>
              <a:t>enhancement</a:t>
            </a:r>
            <a:r>
              <a:rPr lang="it-IT" dirty="0"/>
              <a:t>, </a:t>
            </a:r>
            <a:r>
              <a:rPr lang="it-IT" dirty="0" err="1"/>
              <a:t>offering</a:t>
            </a:r>
            <a:r>
              <a:rPr lang="it-IT" dirty="0"/>
              <a:t> users a </a:t>
            </a:r>
            <a:r>
              <a:rPr lang="it-IT" dirty="0" err="1"/>
              <a:t>comprehensive</a:t>
            </a:r>
            <a:r>
              <a:rPr lang="it-IT" dirty="0"/>
              <a:t> suite of </a:t>
            </a:r>
            <a:r>
              <a:rPr lang="it-IT" dirty="0" err="1"/>
              <a:t>functionalities</a:t>
            </a:r>
            <a:r>
              <a:rPr lang="it-IT" dirty="0"/>
              <a:t> to </a:t>
            </a:r>
            <a:r>
              <a:rPr lang="it-IT" dirty="0" err="1"/>
              <a:t>analyze</a:t>
            </a:r>
            <a:r>
              <a:rPr lang="it-IT" dirty="0"/>
              <a:t> and </a:t>
            </a:r>
            <a:r>
              <a:rPr lang="it-IT" dirty="0" err="1"/>
              <a:t>omprove</a:t>
            </a:r>
            <a:r>
              <a:rPr lang="it-IT" dirty="0"/>
              <a:t> </a:t>
            </a:r>
            <a:r>
              <a:rPr lang="it-IT" dirty="0" err="1"/>
              <a:t>their</a:t>
            </a:r>
            <a:r>
              <a:rPr lang="it-IT" dirty="0"/>
              <a:t> </a:t>
            </a:r>
            <a:r>
              <a:rPr lang="it-IT" dirty="0" err="1"/>
              <a:t>processes</a:t>
            </a:r>
            <a:r>
              <a:rPr lang="it-IT" dirty="0"/>
              <a:t>.</a:t>
            </a:r>
          </a:p>
        </p:txBody>
      </p:sp>
      <p:pic>
        <p:nvPicPr>
          <p:cNvPr id="1026" name="Picture 2" descr="GitHub - process-intelligence-solutions/pm4py: Official public repository  for PM4Py (Process Mining for Python) — an open-source library for  exploring, analyzing, and optimizing business processes with Python.">
            <a:extLst>
              <a:ext uri="{FF2B5EF4-FFF2-40B4-BE49-F238E27FC236}">
                <a16:creationId xmlns:a16="http://schemas.microsoft.com/office/drawing/2014/main" id="{29F9E042-E75B-CAEA-ED3B-60728B906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137" y="5599298"/>
            <a:ext cx="2369075" cy="1087676"/>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descr="Immagine che contiene diagramma, cerchio, schizzo, linea&#10;&#10;Descrizione generata automaticamente">
            <a:extLst>
              <a:ext uri="{FF2B5EF4-FFF2-40B4-BE49-F238E27FC236}">
                <a16:creationId xmlns:a16="http://schemas.microsoft.com/office/drawing/2014/main" id="{786FF1B7-2129-4FC1-CE14-86C12FC5E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31" y="2854656"/>
            <a:ext cx="2121129" cy="1555495"/>
          </a:xfrm>
          <a:prstGeom prst="rect">
            <a:avLst/>
          </a:prstGeom>
        </p:spPr>
      </p:pic>
      <p:pic>
        <p:nvPicPr>
          <p:cNvPr id="7" name="Immagine 6" descr="Immagine che contiene schizzo, clipart, disegno, diagramma&#10;&#10;Descrizione generata automaticamente">
            <a:extLst>
              <a:ext uri="{FF2B5EF4-FFF2-40B4-BE49-F238E27FC236}">
                <a16:creationId xmlns:a16="http://schemas.microsoft.com/office/drawing/2014/main" id="{5F160AB0-D0FC-ECE6-87D2-174122A85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526" y="2682889"/>
            <a:ext cx="4271227" cy="3081452"/>
          </a:xfrm>
          <a:prstGeom prst="rect">
            <a:avLst/>
          </a:prstGeom>
        </p:spPr>
      </p:pic>
      <p:pic>
        <p:nvPicPr>
          <p:cNvPr id="9" name="Immagine 8" descr="Immagine che contiene schizzo, diagramma, disegno, bianco&#10;&#10;Descrizione generata automaticamente">
            <a:extLst>
              <a:ext uri="{FF2B5EF4-FFF2-40B4-BE49-F238E27FC236}">
                <a16:creationId xmlns:a16="http://schemas.microsoft.com/office/drawing/2014/main" id="{508084BF-A410-8E18-4109-681590DBD4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8629" y="1871702"/>
            <a:ext cx="5174758" cy="2436750"/>
          </a:xfrm>
          <a:prstGeom prst="rect">
            <a:avLst/>
          </a:prstGeom>
        </p:spPr>
      </p:pic>
      <p:sp>
        <p:nvSpPr>
          <p:cNvPr id="11" name="CasellaDiTesto 10">
            <a:extLst>
              <a:ext uri="{FF2B5EF4-FFF2-40B4-BE49-F238E27FC236}">
                <a16:creationId xmlns:a16="http://schemas.microsoft.com/office/drawing/2014/main" id="{99E2A638-5194-8157-5B62-0C0E96E5C6A5}"/>
              </a:ext>
            </a:extLst>
          </p:cNvPr>
          <p:cNvSpPr txBox="1"/>
          <p:nvPr/>
        </p:nvSpPr>
        <p:spPr>
          <a:xfrm>
            <a:off x="209141" y="4539361"/>
            <a:ext cx="2950181" cy="646331"/>
          </a:xfrm>
          <a:prstGeom prst="rect">
            <a:avLst/>
          </a:prstGeom>
          <a:noFill/>
        </p:spPr>
        <p:txBody>
          <a:bodyPr wrap="square" rtlCol="0">
            <a:spAutoFit/>
          </a:bodyPr>
          <a:lstStyle/>
          <a:p>
            <a:r>
              <a:rPr lang="it-IT" dirty="0">
                <a:solidFill>
                  <a:schemeClr val="accent1"/>
                </a:solidFill>
                <a:latin typeface="Georgia" panose="02040502050405020303" pitchFamily="18" charset="0"/>
                <a:cs typeface="Times New Roman" panose="02020603050405020304" pitchFamily="18" charset="0"/>
              </a:rPr>
              <a:t>ALPHA MINER</a:t>
            </a:r>
          </a:p>
          <a:p>
            <a:r>
              <a:rPr lang="it-IT" dirty="0">
                <a:solidFill>
                  <a:schemeClr val="accent1"/>
                </a:solidFill>
                <a:latin typeface="Georgia" panose="02040502050405020303" pitchFamily="18" charset="0"/>
                <a:cs typeface="Times New Roman" panose="02020603050405020304" pitchFamily="18" charset="0"/>
              </a:rPr>
              <a:t> </a:t>
            </a:r>
            <a:r>
              <a:rPr lang="it-IT" sz="1200" dirty="0">
                <a:solidFill>
                  <a:schemeClr val="accent1"/>
                </a:solidFill>
                <a:latin typeface="Georgia" panose="02040502050405020303" pitchFamily="18" charset="0"/>
                <a:cs typeface="Times New Roman" panose="02020603050405020304" pitchFamily="18" charset="0"/>
              </a:rPr>
              <a:t>pm4py.discover_petri_net_alpha(log)</a:t>
            </a:r>
            <a:endParaRPr lang="it-IT" dirty="0">
              <a:solidFill>
                <a:schemeClr val="accent1"/>
              </a:solidFill>
              <a:latin typeface="Georgia" panose="02040502050405020303" pitchFamily="18" charset="0"/>
              <a:cs typeface="Times New Roman" panose="02020603050405020304" pitchFamily="18" charset="0"/>
            </a:endParaRPr>
          </a:p>
        </p:txBody>
      </p:sp>
      <p:sp>
        <p:nvSpPr>
          <p:cNvPr id="12" name="CasellaDiTesto 11">
            <a:extLst>
              <a:ext uri="{FF2B5EF4-FFF2-40B4-BE49-F238E27FC236}">
                <a16:creationId xmlns:a16="http://schemas.microsoft.com/office/drawing/2014/main" id="{6BCCF55F-8661-8208-FD7C-8F8F7D1E8F7F}"/>
              </a:ext>
            </a:extLst>
          </p:cNvPr>
          <p:cNvSpPr txBox="1"/>
          <p:nvPr/>
        </p:nvSpPr>
        <p:spPr>
          <a:xfrm>
            <a:off x="3875449" y="5808906"/>
            <a:ext cx="3795648" cy="584775"/>
          </a:xfrm>
          <a:prstGeom prst="rect">
            <a:avLst/>
          </a:prstGeom>
          <a:noFill/>
        </p:spPr>
        <p:txBody>
          <a:bodyPr wrap="square" rtlCol="0">
            <a:spAutoFit/>
          </a:bodyPr>
          <a:lstStyle/>
          <a:p>
            <a:r>
              <a:rPr lang="it-IT" dirty="0">
                <a:solidFill>
                  <a:schemeClr val="accent1"/>
                </a:solidFill>
                <a:latin typeface="Georgia" panose="02040502050405020303" pitchFamily="18" charset="0"/>
              </a:rPr>
              <a:t>INDUCTIVE MINER</a:t>
            </a:r>
          </a:p>
          <a:p>
            <a:r>
              <a:rPr lang="en-US" sz="1400" dirty="0">
                <a:solidFill>
                  <a:schemeClr val="accent1"/>
                </a:solidFill>
                <a:latin typeface="Georgia" panose="02040502050405020303" pitchFamily="18" charset="0"/>
              </a:rPr>
              <a:t>pm4py.discover_petri_net_inductive(log)</a:t>
            </a:r>
            <a:endParaRPr lang="it-IT" sz="1400" dirty="0">
              <a:solidFill>
                <a:schemeClr val="accent1"/>
              </a:solidFill>
              <a:latin typeface="Georgia" panose="02040502050405020303" pitchFamily="18" charset="0"/>
            </a:endParaRPr>
          </a:p>
        </p:txBody>
      </p:sp>
      <p:sp>
        <p:nvSpPr>
          <p:cNvPr id="13" name="CasellaDiTesto 12">
            <a:extLst>
              <a:ext uri="{FF2B5EF4-FFF2-40B4-BE49-F238E27FC236}">
                <a16:creationId xmlns:a16="http://schemas.microsoft.com/office/drawing/2014/main" id="{08F4DBEF-44DD-2819-870A-0FC5B8E214AE}"/>
              </a:ext>
            </a:extLst>
          </p:cNvPr>
          <p:cNvSpPr txBox="1"/>
          <p:nvPr/>
        </p:nvSpPr>
        <p:spPr>
          <a:xfrm>
            <a:off x="7275028" y="4290423"/>
            <a:ext cx="4494015" cy="584775"/>
          </a:xfrm>
          <a:prstGeom prst="rect">
            <a:avLst/>
          </a:prstGeom>
          <a:noFill/>
        </p:spPr>
        <p:txBody>
          <a:bodyPr wrap="square" rtlCol="0">
            <a:spAutoFit/>
          </a:bodyPr>
          <a:lstStyle/>
          <a:p>
            <a:r>
              <a:rPr lang="it-IT" dirty="0">
                <a:solidFill>
                  <a:schemeClr val="accent1"/>
                </a:solidFill>
                <a:latin typeface="Georgia" panose="02040502050405020303" pitchFamily="18" charset="0"/>
              </a:rPr>
              <a:t>HEURISTIC MINER</a:t>
            </a:r>
          </a:p>
          <a:p>
            <a:r>
              <a:rPr lang="it-IT" sz="1400" dirty="0">
                <a:solidFill>
                  <a:schemeClr val="accent1"/>
                </a:solidFill>
                <a:latin typeface="Georgia" panose="02040502050405020303" pitchFamily="18" charset="0"/>
              </a:rPr>
              <a:t>pm4py.discovery.discover_petri_net_heuristics(log)</a:t>
            </a:r>
          </a:p>
        </p:txBody>
      </p:sp>
    </p:spTree>
    <p:extLst>
      <p:ext uri="{BB962C8B-B14F-4D97-AF65-F5344CB8AC3E}">
        <p14:creationId xmlns:p14="http://schemas.microsoft.com/office/powerpoint/2010/main" val="171915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8" name="Freeform: Shape 17">
            <a:extLst>
              <a:ext uri="{FF2B5EF4-FFF2-40B4-BE49-F238E27FC236}">
                <a16:creationId xmlns:a16="http://schemas.microsoft.com/office/drawing/2014/main" id="{00F2D5B9-77A9-48EB-8287-6AD11B5CA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3" y="2904298"/>
            <a:ext cx="12184765" cy="3953703"/>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AB6E67BB-E664-4497-8FBD-25F69743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B96B8ECB-1716-465E-B89E-BBF228555A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 name="Straight Connector 22">
              <a:extLst>
                <a:ext uri="{FF2B5EF4-FFF2-40B4-BE49-F238E27FC236}">
                  <a16:creationId xmlns:a16="http://schemas.microsoft.com/office/drawing/2014/main" id="{FE2CA2D3-9EBD-4A34-868B-356BFEA4D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F930739-8DD3-433C-8A5B-C48EA29B05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115491-71F6-4486-81D5-F0E5B8C769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9C794C8-6C45-43D3-B6A6-5D1CC14DF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D93EA7-4070-4BFB-99C5-16291DA37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651426-87FB-4738-8DDB-6D5BEE4E4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A9F3417-3307-40F1-859A-7F50386B3C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D1C027-FBF6-4CF0-94B8-6CC25A2BE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71364D1-7725-463C-9457-E580A7A77A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368C9A-8E1D-4AF1-A49C-1F35D9F293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F7E93-D2A7-45E7-9BA1-6FFD72375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977A93-F2F1-4B60-A557-813C5CC0A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F0D87A-214B-401A-AE48-7CC0AF49C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2C01C0-9498-410F-B25A-EA8F448E9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0EA41C-52D4-4CF0-9713-C31005D054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A61C68-F6E5-410B-93E2-C1C1B78C3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DEA83B-4BF0-436F-9219-C059A0823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07A23-3D0D-4CB3-82B5-990E21CCAA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D541E6-1DE4-4A58-9410-50912C104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9A9D2C5-1D43-4F3F-897F-848C750F5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B8630E-5731-4D03-A77D-8F32F498A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4760F0-9356-4267-81CE-A8072AF29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804A14-ABDA-4CD4-A5EA-4F96C8A681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EFE938-459B-4A10-943F-9D0DD09A59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A9D299-BCED-4014-B866-E0D7781C5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050F27-B5FB-4A9E-80E9-CC330F7A65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A5019B-BAB6-4F42-BD46-F61CB4FC6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E0BE3E5-48A4-4495-9226-F7D3C5FB34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80391D3-D785-4E47-9059-D9EDB5385D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9BCD57-0E8C-4E9D-B774-5F87DA207A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98BEE22-42DB-42C8-A97C-3F733818C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8816E6E3-73D2-ABDE-6D10-8D4574CBF299}"/>
              </a:ext>
            </a:extLst>
          </p:cNvPr>
          <p:cNvSpPr>
            <a:spLocks noGrp="1"/>
          </p:cNvSpPr>
          <p:nvPr>
            <p:ph type="title"/>
          </p:nvPr>
        </p:nvSpPr>
        <p:spPr>
          <a:xfrm>
            <a:off x="423324" y="653205"/>
            <a:ext cx="5420454" cy="2157069"/>
          </a:xfrm>
        </p:spPr>
        <p:txBody>
          <a:bodyPr anchor="ctr">
            <a:normAutofit/>
          </a:bodyPr>
          <a:lstStyle/>
          <a:p>
            <a:r>
              <a:rPr lang="it-IT" b="1" dirty="0"/>
              <a:t>Chat GPT Analysis</a:t>
            </a:r>
          </a:p>
        </p:txBody>
      </p:sp>
      <p:sp>
        <p:nvSpPr>
          <p:cNvPr id="3" name="Segnaposto contenuto 2">
            <a:extLst>
              <a:ext uri="{FF2B5EF4-FFF2-40B4-BE49-F238E27FC236}">
                <a16:creationId xmlns:a16="http://schemas.microsoft.com/office/drawing/2014/main" id="{B5451D62-EB20-C4FF-DE05-5758780A9FC7}"/>
              </a:ext>
            </a:extLst>
          </p:cNvPr>
          <p:cNvSpPr>
            <a:spLocks noGrp="1"/>
          </p:cNvSpPr>
          <p:nvPr>
            <p:ph idx="1"/>
          </p:nvPr>
        </p:nvSpPr>
        <p:spPr>
          <a:xfrm>
            <a:off x="5976525" y="477323"/>
            <a:ext cx="6000121" cy="2157068"/>
          </a:xfrm>
        </p:spPr>
        <p:txBody>
          <a:bodyPr anchor="ctr">
            <a:noAutofit/>
          </a:bodyPr>
          <a:lstStyle/>
          <a:p>
            <a:pPr>
              <a:lnSpc>
                <a:spcPct val="100000"/>
              </a:lnSpc>
            </a:pPr>
            <a:r>
              <a:rPr lang="en-US" sz="1800" dirty="0"/>
              <a:t>An initial step towards integrating Large Language Models (LLMs) involved utilizing ChatGPT to analyze and provide commentary on the networks generated using the two tools applied. This approach aimed to leverage ChatGPT's advanced natural language processing capabilities to interpret the outputs, highlight key features, and offer insights or observations that could facilitate further evaluation and understanding of the generated networks.</a:t>
            </a:r>
            <a:endParaRPr lang="it-IT" sz="1800" dirty="0"/>
          </a:p>
        </p:txBody>
      </p:sp>
      <p:pic>
        <p:nvPicPr>
          <p:cNvPr id="7" name="Immagine 6" descr="Immagine che contiene testo, schermata, Carattere&#10;&#10;Descrizione generata automaticamente">
            <a:extLst>
              <a:ext uri="{FF2B5EF4-FFF2-40B4-BE49-F238E27FC236}">
                <a16:creationId xmlns:a16="http://schemas.microsoft.com/office/drawing/2014/main" id="{D20192DC-6C1C-B377-3909-B32D32A8F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125" y="4842641"/>
            <a:ext cx="4247521" cy="1834555"/>
          </a:xfrm>
          <a:prstGeom prst="rect">
            <a:avLst/>
          </a:prstGeom>
        </p:spPr>
      </p:pic>
      <p:pic>
        <p:nvPicPr>
          <p:cNvPr id="9" name="Immagine 8">
            <a:extLst>
              <a:ext uri="{FF2B5EF4-FFF2-40B4-BE49-F238E27FC236}">
                <a16:creationId xmlns:a16="http://schemas.microsoft.com/office/drawing/2014/main" id="{81002D41-5D8C-1D6F-D012-5DD0A609F55A}"/>
              </a:ext>
            </a:extLst>
          </p:cNvPr>
          <p:cNvPicPr>
            <a:picLocks noChangeAspect="1"/>
          </p:cNvPicPr>
          <p:nvPr/>
        </p:nvPicPr>
        <p:blipFill>
          <a:blip r:embed="rId3"/>
          <a:stretch>
            <a:fillRect/>
          </a:stretch>
        </p:blipFill>
        <p:spPr>
          <a:xfrm>
            <a:off x="6296093" y="3096879"/>
            <a:ext cx="4733688" cy="1621287"/>
          </a:xfrm>
          <a:prstGeom prst="rect">
            <a:avLst/>
          </a:prstGeom>
        </p:spPr>
      </p:pic>
      <p:pic>
        <p:nvPicPr>
          <p:cNvPr id="5" name="Immagine 4">
            <a:extLst>
              <a:ext uri="{FF2B5EF4-FFF2-40B4-BE49-F238E27FC236}">
                <a16:creationId xmlns:a16="http://schemas.microsoft.com/office/drawing/2014/main" id="{EA0D9F4B-E8D8-85F9-31A1-EDAC799ECB14}"/>
              </a:ext>
            </a:extLst>
          </p:cNvPr>
          <p:cNvPicPr>
            <a:picLocks noChangeAspect="1"/>
          </p:cNvPicPr>
          <p:nvPr/>
        </p:nvPicPr>
        <p:blipFill>
          <a:blip r:embed="rId4"/>
          <a:stretch>
            <a:fillRect/>
          </a:stretch>
        </p:blipFill>
        <p:spPr>
          <a:xfrm>
            <a:off x="1035443" y="3524865"/>
            <a:ext cx="4578564" cy="1304889"/>
          </a:xfrm>
          <a:prstGeom prst="rect">
            <a:avLst/>
          </a:prstGeom>
        </p:spPr>
      </p:pic>
      <p:pic>
        <p:nvPicPr>
          <p:cNvPr id="11" name="Immagine 10">
            <a:extLst>
              <a:ext uri="{FF2B5EF4-FFF2-40B4-BE49-F238E27FC236}">
                <a16:creationId xmlns:a16="http://schemas.microsoft.com/office/drawing/2014/main" id="{5DE4CB48-5DBE-F86F-0868-FAAFD3F6BB42}"/>
              </a:ext>
            </a:extLst>
          </p:cNvPr>
          <p:cNvPicPr>
            <a:picLocks noChangeAspect="1"/>
          </p:cNvPicPr>
          <p:nvPr/>
        </p:nvPicPr>
        <p:blipFill>
          <a:blip r:embed="rId5"/>
          <a:stretch>
            <a:fillRect/>
          </a:stretch>
        </p:blipFill>
        <p:spPr>
          <a:xfrm>
            <a:off x="403240" y="5397127"/>
            <a:ext cx="6593224" cy="807668"/>
          </a:xfrm>
          <a:prstGeom prst="rect">
            <a:avLst/>
          </a:prstGeom>
        </p:spPr>
      </p:pic>
    </p:spTree>
    <p:extLst>
      <p:ext uri="{BB962C8B-B14F-4D97-AF65-F5344CB8AC3E}">
        <p14:creationId xmlns:p14="http://schemas.microsoft.com/office/powerpoint/2010/main" val="233101953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409</TotalTime>
  <Words>1691</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Caratteri utilizzati</vt:lpstr>
      </vt:variant>
      <vt:variant>
        <vt:i4>8</vt:i4>
      </vt:variant>
      <vt:variant>
        <vt:lpstr>Tema</vt:lpstr>
      </vt:variant>
      <vt:variant>
        <vt:i4>3</vt:i4>
      </vt:variant>
      <vt:variant>
        <vt:lpstr>Titoli diapositive</vt:lpstr>
      </vt:variant>
      <vt:variant>
        <vt:i4>13</vt:i4>
      </vt:variant>
    </vt:vector>
  </HeadingPairs>
  <TitlesOfParts>
    <vt:vector size="24" baseType="lpstr">
      <vt:lpstr>Aptos</vt:lpstr>
      <vt:lpstr>Aptos Display</vt:lpstr>
      <vt:lpstr>Arial</vt:lpstr>
      <vt:lpstr>Courier New</vt:lpstr>
      <vt:lpstr>Georgia</vt:lpstr>
      <vt:lpstr>Grandview</vt:lpstr>
      <vt:lpstr>Symbol</vt:lpstr>
      <vt:lpstr>Wingdings</vt:lpstr>
      <vt:lpstr>Tema di Office</vt:lpstr>
      <vt:lpstr>1_Tema di Office</vt:lpstr>
      <vt:lpstr>CosineVTI</vt:lpstr>
      <vt:lpstr>EXERCISE 5 – PROCESS MINING + LLM INTEGRATION</vt:lpstr>
      <vt:lpstr>WHAT IS PROCESS MINING AND PROCESS DISCOVERY ?</vt:lpstr>
      <vt:lpstr>DATASET</vt:lpstr>
      <vt:lpstr>TOOL: ProM   </vt:lpstr>
      <vt:lpstr>FILTERED DATASET</vt:lpstr>
      <vt:lpstr>PETRI NET   </vt:lpstr>
      <vt:lpstr>PETRI NETS    </vt:lpstr>
      <vt:lpstr>PM4PY   </vt:lpstr>
      <vt:lpstr>Chat GPT Analysis</vt:lpstr>
      <vt:lpstr>METRICS AND PROPRIETIES</vt:lpstr>
      <vt:lpstr>INTEGRATION OF LLM</vt:lpstr>
      <vt:lpstr>PROMPT DESCRIPTION</vt:lpstr>
      <vt:lpstr>COMPARISON BETWEEN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Federica Picca</dc:creator>
  <cp:lastModifiedBy>Federica Picca</cp:lastModifiedBy>
  <cp:revision>4</cp:revision>
  <dcterms:created xsi:type="dcterms:W3CDTF">2025-01-17T09:30:39Z</dcterms:created>
  <dcterms:modified xsi:type="dcterms:W3CDTF">2025-01-17T16:38:32Z</dcterms:modified>
</cp:coreProperties>
</file>