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7000" cx="18288000"/>
  <p:notesSz cx="6858000" cy="9144000"/>
  <p:embeddedFontLst>
    <p:embeddedFont>
      <p:font typeface="Roboto"/>
      <p:bold r:id="rId13"/>
      <p:boldItalic r:id="rId14"/>
    </p:embeddedFont>
    <p:embeddedFont>
      <p:font typeface="Playfair Display"/>
      <p:regular r:id="rId15"/>
      <p:bold r:id="rId16"/>
      <p:italic r:id="rId17"/>
      <p:boldItalic r:id="rId18"/>
    </p:embeddedFont>
    <p:embeddedFont>
      <p:font typeface="Roboto Mono"/>
      <p:regular r:id="rId19"/>
      <p:bold r:id="rId20"/>
      <p:italic r:id="rId21"/>
      <p:boldItalic r:id="rId22"/>
    </p:embeddedFont>
    <p:embeddedFont>
      <p:font typeface="Playfair Display SemiBol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79">
          <p15:clr>
            <a:srgbClr val="A4A3A4"/>
          </p15:clr>
        </p15:guide>
        <p15:guide id="2" pos="5760">
          <p15:clr>
            <a:srgbClr val="A4A3A4"/>
          </p15:clr>
        </p15:guide>
        <p15:guide id="3" pos="648">
          <p15:clr>
            <a:srgbClr val="9AA0A6"/>
          </p15:clr>
        </p15:guide>
        <p15:guide id="4" orient="horz" pos="762">
          <p15:clr>
            <a:srgbClr val="9AA0A6"/>
          </p15:clr>
        </p15:guide>
        <p15:guide id="5" orient="horz" pos="3384">
          <p15:clr>
            <a:srgbClr val="9AA0A6"/>
          </p15:clr>
        </p15:guide>
        <p15:guide id="6" orient="horz" pos="363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79" orient="horz"/>
        <p:guide pos="5760"/>
        <p:guide pos="648"/>
        <p:guide pos="762" orient="horz"/>
        <p:guide pos="3384" orient="horz"/>
        <p:guide pos="363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22" Type="http://schemas.openxmlformats.org/officeDocument/2006/relationships/font" Target="fonts/RobotoMono-boldItalic.fntdata"/><Relationship Id="rId21" Type="http://schemas.openxmlformats.org/officeDocument/2006/relationships/font" Target="fonts/RobotoMono-italic.fntdata"/><Relationship Id="rId24" Type="http://schemas.openxmlformats.org/officeDocument/2006/relationships/font" Target="fonts/PlayfairDisplaySemiBold-bold.fntdata"/><Relationship Id="rId23" Type="http://schemas.openxmlformats.org/officeDocument/2006/relationships/font" Target="fonts/PlayfairDisplay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SemiBold-boldItalic.fntdata"/><Relationship Id="rId25" Type="http://schemas.openxmlformats.org/officeDocument/2006/relationships/font" Target="fonts/PlayfairDisplay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slide" Target="slides/slide7.xml"/><Relationship Id="rId15" Type="http://schemas.openxmlformats.org/officeDocument/2006/relationships/font" Target="fonts/PlayfairDisplay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19" Type="http://schemas.openxmlformats.org/officeDocument/2006/relationships/font" Target="fonts/RobotoMono-regular.fntdata"/><Relationship Id="rId18" Type="http://schemas.openxmlformats.org/officeDocument/2006/relationships/font" Target="fonts/PlayfairDispl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89322f43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089322f432_0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089e5aa1c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089e5aa1cb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089e5aa1c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089e5aa1cb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089e5aa1c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089e5aa1cb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132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3"/>
          <p:cNvCxnSpPr/>
          <p:nvPr/>
        </p:nvCxnSpPr>
        <p:spPr>
          <a:xfrm rot="-5400000">
            <a:off x="-4059167" y="4327520"/>
            <a:ext cx="13354541" cy="0"/>
          </a:xfrm>
          <a:prstGeom prst="straightConnector1">
            <a:avLst/>
          </a:prstGeom>
          <a:noFill/>
          <a:ln cap="flat" cmpd="sng" w="38100">
            <a:solidFill>
              <a:srgbClr val="4DA1A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13"/>
          <p:cNvCxnSpPr/>
          <p:nvPr/>
        </p:nvCxnSpPr>
        <p:spPr>
          <a:xfrm rot="-5400000">
            <a:off x="-3091580" y="4175120"/>
            <a:ext cx="13354541" cy="0"/>
          </a:xfrm>
          <a:prstGeom prst="straightConnector1">
            <a:avLst/>
          </a:prstGeom>
          <a:noFill/>
          <a:ln cap="flat" cmpd="sng" w="38100">
            <a:solidFill>
              <a:srgbClr val="FF9F1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13"/>
          <p:cNvCxnSpPr/>
          <p:nvPr/>
        </p:nvCxnSpPr>
        <p:spPr>
          <a:xfrm rot="-5400000">
            <a:off x="-2016971" y="4327520"/>
            <a:ext cx="13354541" cy="0"/>
          </a:xfrm>
          <a:prstGeom prst="straightConnector1">
            <a:avLst/>
          </a:prstGeom>
          <a:noFill/>
          <a:ln cap="flat" cmpd="sng" w="38100">
            <a:solidFill>
              <a:srgbClr val="6874E8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7" name="Google Shape;87;p13"/>
          <p:cNvGrpSpPr/>
          <p:nvPr/>
        </p:nvGrpSpPr>
        <p:grpSpPr>
          <a:xfrm>
            <a:off x="841400" y="956338"/>
            <a:ext cx="16230707" cy="8374317"/>
            <a:chOff x="0" y="-38100"/>
            <a:chExt cx="4274726" cy="2205567"/>
          </a:xfrm>
        </p:grpSpPr>
        <p:sp>
          <p:nvSpPr>
            <p:cNvPr id="88" name="Google Shape;88;p13"/>
            <p:cNvSpPr/>
            <p:nvPr/>
          </p:nvSpPr>
          <p:spPr>
            <a:xfrm>
              <a:off x="0" y="0"/>
              <a:ext cx="4274726" cy="2167467"/>
            </a:xfrm>
            <a:custGeom>
              <a:rect b="b" l="l" r="r" t="t"/>
              <a:pathLst>
                <a:path extrusionOk="0"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3"/>
          <p:cNvSpPr txBox="1"/>
          <p:nvPr/>
        </p:nvSpPr>
        <p:spPr>
          <a:xfrm>
            <a:off x="1592375" y="2628900"/>
            <a:ext cx="13354500" cy="2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rgbClr val="0B132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Distributed Systems and Big Data</a:t>
            </a:r>
            <a:endParaRPr sz="8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12385106" y="6084623"/>
            <a:ext cx="4476247" cy="5509227"/>
            <a:chOff x="0" y="0"/>
            <a:chExt cx="5968330" cy="7345637"/>
          </a:xfrm>
        </p:grpSpPr>
        <p:grpSp>
          <p:nvGrpSpPr>
            <p:cNvPr id="92" name="Google Shape;92;p13"/>
            <p:cNvGrpSpPr/>
            <p:nvPr/>
          </p:nvGrpSpPr>
          <p:grpSpPr>
            <a:xfrm>
              <a:off x="0" y="0"/>
              <a:ext cx="5968330" cy="7345637"/>
              <a:chOff x="0" y="0"/>
              <a:chExt cx="660400" cy="812800"/>
            </a:xfrm>
          </p:grpSpPr>
          <p:sp>
            <p:nvSpPr>
              <p:cNvPr id="93" name="Google Shape;93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13"/>
            <p:cNvGrpSpPr/>
            <p:nvPr/>
          </p:nvGrpSpPr>
          <p:grpSpPr>
            <a:xfrm>
              <a:off x="348677" y="429141"/>
              <a:ext cx="5270975" cy="6487354"/>
              <a:chOff x="0" y="0"/>
              <a:chExt cx="660400" cy="812800"/>
            </a:xfrm>
          </p:grpSpPr>
          <p:sp>
            <p:nvSpPr>
              <p:cNvPr id="96" name="Google Shape;96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13"/>
            <p:cNvGrpSpPr/>
            <p:nvPr/>
          </p:nvGrpSpPr>
          <p:grpSpPr>
            <a:xfrm>
              <a:off x="692894" y="852793"/>
              <a:ext cx="4582541" cy="5640050"/>
              <a:chOff x="0" y="0"/>
              <a:chExt cx="660400" cy="812800"/>
            </a:xfrm>
          </p:grpSpPr>
          <p:sp>
            <p:nvSpPr>
              <p:cNvPr id="99" name="Google Shape;99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101" name="Google Shape;101;p13"/>
          <p:cNvCxnSpPr/>
          <p:nvPr/>
        </p:nvCxnSpPr>
        <p:spPr>
          <a:xfrm>
            <a:off x="1592374" y="1883323"/>
            <a:ext cx="13354541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2" name="Google Shape;102;p13"/>
          <p:cNvGrpSpPr/>
          <p:nvPr/>
        </p:nvGrpSpPr>
        <p:grpSpPr>
          <a:xfrm>
            <a:off x="15328896" y="1678999"/>
            <a:ext cx="406823" cy="408647"/>
            <a:chOff x="1813" y="0"/>
            <a:chExt cx="809173" cy="812800"/>
          </a:xfrm>
        </p:grpSpPr>
        <p:sp>
          <p:nvSpPr>
            <p:cNvPr id="103" name="Google Shape;103;p1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13"/>
          <p:cNvGrpSpPr/>
          <p:nvPr/>
        </p:nvGrpSpPr>
        <p:grpSpPr>
          <a:xfrm>
            <a:off x="15892570" y="1678999"/>
            <a:ext cx="406823" cy="408647"/>
            <a:chOff x="1813" y="0"/>
            <a:chExt cx="809173" cy="812800"/>
          </a:xfrm>
        </p:grpSpPr>
        <p:sp>
          <p:nvSpPr>
            <p:cNvPr id="106" name="Google Shape;106;p1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p13"/>
          <p:cNvGrpSpPr/>
          <p:nvPr/>
        </p:nvGrpSpPr>
        <p:grpSpPr>
          <a:xfrm>
            <a:off x="16453618" y="1678999"/>
            <a:ext cx="406823" cy="408647"/>
            <a:chOff x="1813" y="0"/>
            <a:chExt cx="809173" cy="812800"/>
          </a:xfrm>
        </p:grpSpPr>
        <p:sp>
          <p:nvSpPr>
            <p:cNvPr id="109" name="Google Shape;109;p1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13"/>
          <p:cNvSpPr txBox="1"/>
          <p:nvPr/>
        </p:nvSpPr>
        <p:spPr>
          <a:xfrm>
            <a:off x="1592375" y="6524975"/>
            <a:ext cx="8991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Federica Rizza - 1000042315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Giorgia Rumore Pagano - 1000042300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1592375" y="5775700"/>
            <a:ext cx="899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Elaborato prova in itinere 2022/2023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p14"/>
          <p:cNvCxnSpPr/>
          <p:nvPr/>
        </p:nvCxnSpPr>
        <p:spPr>
          <a:xfrm>
            <a:off x="5366650" y="4423200"/>
            <a:ext cx="14182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" name="Google Shape;118;p14"/>
          <p:cNvGrpSpPr/>
          <p:nvPr/>
        </p:nvGrpSpPr>
        <p:grpSpPr>
          <a:xfrm>
            <a:off x="9723992" y="4236585"/>
            <a:ext cx="371572" cy="373238"/>
            <a:chOff x="1813" y="0"/>
            <a:chExt cx="809173" cy="812800"/>
          </a:xfrm>
        </p:grpSpPr>
        <p:sp>
          <p:nvSpPr>
            <p:cNvPr id="119" name="Google Shape;119;p14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14"/>
          <p:cNvGrpSpPr/>
          <p:nvPr/>
        </p:nvGrpSpPr>
        <p:grpSpPr>
          <a:xfrm>
            <a:off x="5290475" y="4224425"/>
            <a:ext cx="371572" cy="373238"/>
            <a:chOff x="1813" y="0"/>
            <a:chExt cx="809173" cy="812800"/>
          </a:xfrm>
        </p:grpSpPr>
        <p:sp>
          <p:nvSpPr>
            <p:cNvPr id="122" name="Google Shape;122;p14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" name="Google Shape;124;p14"/>
          <p:cNvSpPr txBox="1"/>
          <p:nvPr/>
        </p:nvSpPr>
        <p:spPr>
          <a:xfrm>
            <a:off x="5931441" y="1830125"/>
            <a:ext cx="11999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Fasi del </a:t>
            </a:r>
            <a:r>
              <a:rPr lang="en-US" sz="88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monitoraggio</a:t>
            </a:r>
            <a:endParaRPr>
              <a:solidFill>
                <a:schemeClr val="dk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13613900" y="4970873"/>
            <a:ext cx="336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Presentazione</a:t>
            </a:r>
            <a:endParaRPr/>
          </a:p>
        </p:txBody>
      </p:sp>
      <p:sp>
        <p:nvSpPr>
          <p:cNvPr id="126" name="Google Shape;126;p14"/>
          <p:cNvSpPr txBox="1"/>
          <p:nvPr/>
        </p:nvSpPr>
        <p:spPr>
          <a:xfrm>
            <a:off x="13613900" y="5792525"/>
            <a:ext cx="33648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100">
                <a:latin typeface="Roboto Mono"/>
                <a:ea typeface="Roboto Mono"/>
                <a:cs typeface="Roboto Mono"/>
                <a:sym typeface="Roboto Mono"/>
              </a:rPr>
              <a:t>Presentazione dei dati all’utente</a:t>
            </a:r>
            <a:endParaRPr sz="2100"/>
          </a:p>
        </p:txBody>
      </p:sp>
      <p:sp>
        <p:nvSpPr>
          <p:cNvPr id="127" name="Google Shape;127;p14"/>
          <p:cNvSpPr txBox="1"/>
          <p:nvPr/>
        </p:nvSpPr>
        <p:spPr>
          <a:xfrm>
            <a:off x="9382376" y="4970874"/>
            <a:ext cx="336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Analisi</a:t>
            </a:r>
            <a:endParaRPr/>
          </a:p>
        </p:txBody>
      </p:sp>
      <p:sp>
        <p:nvSpPr>
          <p:cNvPr id="128" name="Google Shape;128;p14"/>
          <p:cNvSpPr txBox="1"/>
          <p:nvPr/>
        </p:nvSpPr>
        <p:spPr>
          <a:xfrm>
            <a:off x="4516454" y="4970887"/>
            <a:ext cx="336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Scraping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9382376" y="5850603"/>
            <a:ext cx="33648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100"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-US" sz="2100">
                <a:latin typeface="Roboto Mono"/>
                <a:ea typeface="Roboto Mono"/>
                <a:cs typeface="Roboto Mono"/>
                <a:sym typeface="Roboto Mono"/>
              </a:rPr>
              <a:t>laborazione delle metriche estratte</a:t>
            </a:r>
            <a:endParaRPr sz="2100"/>
          </a:p>
        </p:txBody>
      </p:sp>
      <p:sp>
        <p:nvSpPr>
          <p:cNvPr id="130" name="Google Shape;130;p14"/>
          <p:cNvSpPr txBox="1"/>
          <p:nvPr/>
        </p:nvSpPr>
        <p:spPr>
          <a:xfrm>
            <a:off x="4516450" y="5794738"/>
            <a:ext cx="39171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100">
                <a:latin typeface="Roboto Mono"/>
                <a:ea typeface="Roboto Mono"/>
                <a:cs typeface="Roboto Mono"/>
                <a:sym typeface="Roboto Mono"/>
              </a:rPr>
              <a:t>Recupero </a:t>
            </a:r>
            <a:r>
              <a:rPr lang="en-US" sz="2100">
                <a:latin typeface="Roboto Mono"/>
                <a:ea typeface="Roboto Mono"/>
                <a:cs typeface="Roboto Mono"/>
                <a:sym typeface="Roboto Mono"/>
              </a:rPr>
              <a:t>di un set di metriche estratte da un server Prometheus</a:t>
            </a:r>
            <a:endParaRPr sz="2100"/>
          </a:p>
        </p:txBody>
      </p:sp>
      <p:grpSp>
        <p:nvGrpSpPr>
          <p:cNvPr id="131" name="Google Shape;131;p14"/>
          <p:cNvGrpSpPr/>
          <p:nvPr/>
        </p:nvGrpSpPr>
        <p:grpSpPr>
          <a:xfrm>
            <a:off x="14157520" y="4244564"/>
            <a:ext cx="371572" cy="373238"/>
            <a:chOff x="1813" y="0"/>
            <a:chExt cx="809173" cy="812800"/>
          </a:xfrm>
        </p:grpSpPr>
        <p:sp>
          <p:nvSpPr>
            <p:cNvPr id="132" name="Google Shape;132;p14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14"/>
          <p:cNvGrpSpPr/>
          <p:nvPr/>
        </p:nvGrpSpPr>
        <p:grpSpPr>
          <a:xfrm>
            <a:off x="16015875" y="7180600"/>
            <a:ext cx="5639245" cy="6847841"/>
            <a:chOff x="0" y="0"/>
            <a:chExt cx="8104692" cy="9975005"/>
          </a:xfrm>
        </p:grpSpPr>
        <p:grpSp>
          <p:nvGrpSpPr>
            <p:cNvPr id="135" name="Google Shape;135;p14"/>
            <p:cNvGrpSpPr/>
            <p:nvPr/>
          </p:nvGrpSpPr>
          <p:grpSpPr>
            <a:xfrm>
              <a:off x="0" y="0"/>
              <a:ext cx="8104692" cy="9975005"/>
              <a:chOff x="0" y="0"/>
              <a:chExt cx="660400" cy="812800"/>
            </a:xfrm>
          </p:grpSpPr>
          <p:sp>
            <p:nvSpPr>
              <p:cNvPr id="136" name="Google Shape;136;p1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4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" name="Google Shape;138;p14"/>
            <p:cNvGrpSpPr/>
            <p:nvPr/>
          </p:nvGrpSpPr>
          <p:grpSpPr>
            <a:xfrm>
              <a:off x="473486" y="582752"/>
              <a:ext cx="7157719" cy="8809501"/>
              <a:chOff x="0" y="0"/>
              <a:chExt cx="660400" cy="812800"/>
            </a:xfrm>
          </p:grpSpPr>
          <p:sp>
            <p:nvSpPr>
              <p:cNvPr id="139" name="Google Shape;139;p1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4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Google Shape;141;p14"/>
            <p:cNvGrpSpPr/>
            <p:nvPr/>
          </p:nvGrpSpPr>
          <p:grpSpPr>
            <a:xfrm>
              <a:off x="940916" y="1158050"/>
              <a:ext cx="6222860" cy="7658905"/>
              <a:chOff x="0" y="0"/>
              <a:chExt cx="660400" cy="812800"/>
            </a:xfrm>
          </p:grpSpPr>
          <p:sp>
            <p:nvSpPr>
              <p:cNvPr id="142" name="Google Shape;142;p1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4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4" name="Google Shape;144;p14"/>
          <p:cNvGrpSpPr/>
          <p:nvPr/>
        </p:nvGrpSpPr>
        <p:grpSpPr>
          <a:xfrm rot="10800000">
            <a:off x="-2780522" y="-1684278"/>
            <a:ext cx="6348151" cy="7813109"/>
            <a:chOff x="0" y="0"/>
            <a:chExt cx="8464201" cy="10417478"/>
          </a:xfrm>
        </p:grpSpPr>
        <p:grpSp>
          <p:nvGrpSpPr>
            <p:cNvPr id="145" name="Google Shape;145;p14"/>
            <p:cNvGrpSpPr/>
            <p:nvPr/>
          </p:nvGrpSpPr>
          <p:grpSpPr>
            <a:xfrm>
              <a:off x="0" y="0"/>
              <a:ext cx="8464201" cy="10417478"/>
              <a:chOff x="0" y="0"/>
              <a:chExt cx="660400" cy="812800"/>
            </a:xfrm>
          </p:grpSpPr>
          <p:sp>
            <p:nvSpPr>
              <p:cNvPr id="146" name="Google Shape;146;p1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4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" name="Google Shape;148;p14"/>
            <p:cNvGrpSpPr/>
            <p:nvPr/>
          </p:nvGrpSpPr>
          <p:grpSpPr>
            <a:xfrm>
              <a:off x="494489" y="608602"/>
              <a:ext cx="7475223" cy="9200274"/>
              <a:chOff x="0" y="0"/>
              <a:chExt cx="660400" cy="812800"/>
            </a:xfrm>
          </p:grpSpPr>
          <p:sp>
            <p:nvSpPr>
              <p:cNvPr id="149" name="Google Shape;149;p1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4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" name="Google Shape;151;p14"/>
            <p:cNvGrpSpPr/>
            <p:nvPr/>
          </p:nvGrpSpPr>
          <p:grpSpPr>
            <a:xfrm>
              <a:off x="982653" y="1209419"/>
              <a:ext cx="6498895" cy="7998640"/>
              <a:chOff x="0" y="0"/>
              <a:chExt cx="660400" cy="812800"/>
            </a:xfrm>
          </p:grpSpPr>
          <p:sp>
            <p:nvSpPr>
              <p:cNvPr id="152" name="Google Shape;152;p1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4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5"/>
          <p:cNvGrpSpPr/>
          <p:nvPr/>
        </p:nvGrpSpPr>
        <p:grpSpPr>
          <a:xfrm>
            <a:off x="16015875" y="7180600"/>
            <a:ext cx="5639245" cy="6849106"/>
            <a:chOff x="0" y="0"/>
            <a:chExt cx="8104693" cy="9976848"/>
          </a:xfrm>
        </p:grpSpPr>
        <p:grpSp>
          <p:nvGrpSpPr>
            <p:cNvPr id="159" name="Google Shape;159;p15"/>
            <p:cNvGrpSpPr/>
            <p:nvPr/>
          </p:nvGrpSpPr>
          <p:grpSpPr>
            <a:xfrm>
              <a:off x="0" y="0"/>
              <a:ext cx="8104693" cy="9976848"/>
              <a:chOff x="0" y="0"/>
              <a:chExt cx="660400" cy="812950"/>
            </a:xfrm>
          </p:grpSpPr>
          <p:sp>
            <p:nvSpPr>
              <p:cNvPr id="160" name="Google Shape;160;p1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" name="Google Shape;162;p15"/>
            <p:cNvGrpSpPr/>
            <p:nvPr/>
          </p:nvGrpSpPr>
          <p:grpSpPr>
            <a:xfrm>
              <a:off x="473486" y="582752"/>
              <a:ext cx="7157745" cy="8811159"/>
              <a:chOff x="0" y="0"/>
              <a:chExt cx="660400" cy="812950"/>
            </a:xfrm>
          </p:grpSpPr>
          <p:sp>
            <p:nvSpPr>
              <p:cNvPr id="163" name="Google Shape;163;p1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5" name="Google Shape;165;p15"/>
            <p:cNvGrpSpPr/>
            <p:nvPr/>
          </p:nvGrpSpPr>
          <p:grpSpPr>
            <a:xfrm>
              <a:off x="940916" y="1158050"/>
              <a:ext cx="6222883" cy="7660347"/>
              <a:chOff x="0" y="0"/>
              <a:chExt cx="660400" cy="812950"/>
            </a:xfrm>
          </p:grpSpPr>
          <p:sp>
            <p:nvSpPr>
              <p:cNvPr id="166" name="Google Shape;166;p1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8" name="Google Shape;168;p15"/>
          <p:cNvGrpSpPr/>
          <p:nvPr/>
        </p:nvGrpSpPr>
        <p:grpSpPr>
          <a:xfrm rot="10800000">
            <a:off x="-2780532" y="-1685732"/>
            <a:ext cx="6348161" cy="7814563"/>
            <a:chOff x="0" y="0"/>
            <a:chExt cx="8464215" cy="10419418"/>
          </a:xfrm>
        </p:grpSpPr>
        <p:grpSp>
          <p:nvGrpSpPr>
            <p:cNvPr id="169" name="Google Shape;169;p15"/>
            <p:cNvGrpSpPr/>
            <p:nvPr/>
          </p:nvGrpSpPr>
          <p:grpSpPr>
            <a:xfrm>
              <a:off x="0" y="0"/>
              <a:ext cx="8464215" cy="10419418"/>
              <a:chOff x="0" y="0"/>
              <a:chExt cx="660400" cy="812950"/>
            </a:xfrm>
          </p:grpSpPr>
          <p:sp>
            <p:nvSpPr>
              <p:cNvPr id="170" name="Google Shape;170;p1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" name="Google Shape;172;p15"/>
            <p:cNvGrpSpPr/>
            <p:nvPr/>
          </p:nvGrpSpPr>
          <p:grpSpPr>
            <a:xfrm>
              <a:off x="494489" y="608602"/>
              <a:ext cx="7475200" cy="9201944"/>
              <a:chOff x="0" y="0"/>
              <a:chExt cx="660400" cy="812950"/>
            </a:xfrm>
          </p:grpSpPr>
          <p:sp>
            <p:nvSpPr>
              <p:cNvPr id="173" name="Google Shape;173;p1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" name="Google Shape;175;p15"/>
            <p:cNvGrpSpPr/>
            <p:nvPr/>
          </p:nvGrpSpPr>
          <p:grpSpPr>
            <a:xfrm>
              <a:off x="982653" y="1209419"/>
              <a:ext cx="6498864" cy="8000078"/>
              <a:chOff x="0" y="0"/>
              <a:chExt cx="660400" cy="812950"/>
            </a:xfrm>
          </p:grpSpPr>
          <p:sp>
            <p:nvSpPr>
              <p:cNvPr id="176" name="Google Shape;176;p1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78" name="Google Shape;1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000" y="272425"/>
            <a:ext cx="12650401" cy="974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5"/>
          <p:cNvSpPr txBox="1"/>
          <p:nvPr/>
        </p:nvSpPr>
        <p:spPr>
          <a:xfrm>
            <a:off x="730425" y="6715975"/>
            <a:ext cx="6348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Architettura del Sistema</a:t>
            </a:r>
            <a:endParaRPr sz="7200">
              <a:solidFill>
                <a:schemeClr val="dk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/>
          <p:nvPr/>
        </p:nvSpPr>
        <p:spPr>
          <a:xfrm>
            <a:off x="1028850" y="1791525"/>
            <a:ext cx="5584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ETL Data Pipeline</a:t>
            </a:r>
            <a:endParaRPr sz="100">
              <a:solidFill>
                <a:schemeClr val="dk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1086000" y="2750075"/>
            <a:ext cx="5892600" cy="61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Recupero dati da un server Prometheus sotto forma di time series:</a:t>
            </a:r>
            <a:endParaRPr sz="2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937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Mono"/>
              <a:buChar char="●"/>
            </a:pPr>
            <a:r>
              <a:rPr lang="en-US" sz="2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Avvio di un thread per il calcolo dei metadati una volta al giorno</a:t>
            </a:r>
            <a:endParaRPr sz="2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937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Mono"/>
              <a:buChar char="●"/>
            </a:pPr>
            <a:r>
              <a:rPr lang="en-US" sz="2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Analisi ed elaborazione dei dati delle serie ogni 5 min</a:t>
            </a:r>
            <a:endParaRPr sz="2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937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Mono"/>
              <a:buChar char="●"/>
            </a:pPr>
            <a:r>
              <a:rPr lang="en-US" sz="2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Invio dei risultati al topic di Kafka</a:t>
            </a:r>
            <a:endParaRPr sz="2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937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Mono"/>
              <a:buChar char="●"/>
            </a:pPr>
            <a:r>
              <a:rPr lang="en-US" sz="2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Creazione di un log dei tempi d’esecuzione</a:t>
            </a:r>
            <a:endParaRPr sz="2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86" name="Google Shape;186;p16"/>
          <p:cNvGrpSpPr/>
          <p:nvPr/>
        </p:nvGrpSpPr>
        <p:grpSpPr>
          <a:xfrm>
            <a:off x="-3548742" y="8354719"/>
            <a:ext cx="6039490" cy="7434590"/>
            <a:chOff x="0" y="0"/>
            <a:chExt cx="8052653" cy="9912787"/>
          </a:xfrm>
        </p:grpSpPr>
        <p:grpSp>
          <p:nvGrpSpPr>
            <p:cNvPr id="187" name="Google Shape;187;p16"/>
            <p:cNvGrpSpPr/>
            <p:nvPr/>
          </p:nvGrpSpPr>
          <p:grpSpPr>
            <a:xfrm>
              <a:off x="0" y="0"/>
              <a:ext cx="8052653" cy="9912787"/>
              <a:chOff x="0" y="0"/>
              <a:chExt cx="660400" cy="812950"/>
            </a:xfrm>
          </p:grpSpPr>
          <p:sp>
            <p:nvSpPr>
              <p:cNvPr id="188" name="Google Shape;188;p1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6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" name="Google Shape;190;p16"/>
            <p:cNvGrpSpPr/>
            <p:nvPr/>
          </p:nvGrpSpPr>
          <p:grpSpPr>
            <a:xfrm>
              <a:off x="470446" y="579010"/>
              <a:ext cx="7111782" cy="8754577"/>
              <a:chOff x="0" y="0"/>
              <a:chExt cx="660400" cy="812950"/>
            </a:xfrm>
          </p:grpSpPr>
          <p:sp>
            <p:nvSpPr>
              <p:cNvPr id="191" name="Google Shape;191;p1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6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3" name="Google Shape;193;p16"/>
            <p:cNvGrpSpPr/>
            <p:nvPr/>
          </p:nvGrpSpPr>
          <p:grpSpPr>
            <a:xfrm>
              <a:off x="934874" y="1150614"/>
              <a:ext cx="6182929" cy="7611163"/>
              <a:chOff x="0" y="0"/>
              <a:chExt cx="660400" cy="812950"/>
            </a:xfrm>
          </p:grpSpPr>
          <p:sp>
            <p:nvSpPr>
              <p:cNvPr id="194" name="Google Shape;194;p1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6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6" name="Google Shape;196;p16"/>
          <p:cNvGrpSpPr/>
          <p:nvPr/>
        </p:nvGrpSpPr>
        <p:grpSpPr>
          <a:xfrm>
            <a:off x="1029762" y="1209390"/>
            <a:ext cx="406852" cy="408676"/>
            <a:chOff x="1813" y="0"/>
            <a:chExt cx="809173" cy="812800"/>
          </a:xfrm>
        </p:grpSpPr>
        <p:sp>
          <p:nvSpPr>
            <p:cNvPr id="197" name="Google Shape;197;p16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16"/>
          <p:cNvGrpSpPr/>
          <p:nvPr/>
        </p:nvGrpSpPr>
        <p:grpSpPr>
          <a:xfrm>
            <a:off x="1593436" y="1209390"/>
            <a:ext cx="406852" cy="408676"/>
            <a:chOff x="1813" y="0"/>
            <a:chExt cx="809173" cy="812800"/>
          </a:xfrm>
        </p:grpSpPr>
        <p:sp>
          <p:nvSpPr>
            <p:cNvPr id="200" name="Google Shape;200;p16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" name="Google Shape;202;p16"/>
          <p:cNvGrpSpPr/>
          <p:nvPr/>
        </p:nvGrpSpPr>
        <p:grpSpPr>
          <a:xfrm>
            <a:off x="2154484" y="1209390"/>
            <a:ext cx="406852" cy="408676"/>
            <a:chOff x="1813" y="0"/>
            <a:chExt cx="809173" cy="812800"/>
          </a:xfrm>
        </p:grpSpPr>
        <p:sp>
          <p:nvSpPr>
            <p:cNvPr id="203" name="Google Shape;203;p16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" name="Google Shape;2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8600" y="1209400"/>
            <a:ext cx="10622549" cy="81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/>
          <p:nvPr/>
        </p:nvSpPr>
        <p:spPr>
          <a:xfrm>
            <a:off x="1028850" y="1791525"/>
            <a:ext cx="7791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>
                <a:solidFill>
                  <a:srgbClr val="0B1320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Data Storage</a:t>
            </a:r>
            <a:endParaRPr sz="100"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1086000" y="2750075"/>
            <a:ext cx="58926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37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1320"/>
              </a:buClr>
              <a:buSzPts val="2600"/>
              <a:buFont typeface="Roboto Mono"/>
              <a:buChar char="●"/>
            </a:pPr>
            <a:r>
              <a:rPr lang="en-US" sz="2600">
                <a:solidFill>
                  <a:srgbClr val="0B1320"/>
                </a:solidFill>
                <a:latin typeface="Roboto Mono"/>
                <a:ea typeface="Roboto Mono"/>
                <a:cs typeface="Roboto Mono"/>
                <a:sym typeface="Roboto Mono"/>
              </a:rPr>
              <a:t>Istanzia un consumer per il recupero dei messaggi dal topic</a:t>
            </a:r>
            <a:endParaRPr sz="2600">
              <a:solidFill>
                <a:srgbClr val="0B132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937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B1320"/>
              </a:buClr>
              <a:buSzPts val="2600"/>
              <a:buFont typeface="Roboto Mono"/>
              <a:buChar char="●"/>
            </a:pPr>
            <a:r>
              <a:rPr lang="en-US" sz="2600">
                <a:solidFill>
                  <a:srgbClr val="0B1320"/>
                </a:solidFill>
                <a:latin typeface="Roboto Mono"/>
                <a:ea typeface="Roboto Mono"/>
                <a:cs typeface="Roboto Mono"/>
                <a:sym typeface="Roboto Mono"/>
              </a:rPr>
              <a:t>Memorizza all’interno di un database MySQL i dati ottenuti</a:t>
            </a:r>
            <a:endParaRPr sz="26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12" name="Google Shape;212;p17"/>
          <p:cNvGrpSpPr/>
          <p:nvPr/>
        </p:nvGrpSpPr>
        <p:grpSpPr>
          <a:xfrm>
            <a:off x="-3548742" y="8354719"/>
            <a:ext cx="6039490" cy="7434590"/>
            <a:chOff x="0" y="0"/>
            <a:chExt cx="8052653" cy="9912787"/>
          </a:xfrm>
        </p:grpSpPr>
        <p:grpSp>
          <p:nvGrpSpPr>
            <p:cNvPr id="213" name="Google Shape;213;p17"/>
            <p:cNvGrpSpPr/>
            <p:nvPr/>
          </p:nvGrpSpPr>
          <p:grpSpPr>
            <a:xfrm>
              <a:off x="0" y="0"/>
              <a:ext cx="8052653" cy="9912787"/>
              <a:chOff x="0" y="0"/>
              <a:chExt cx="660400" cy="812950"/>
            </a:xfrm>
          </p:grpSpPr>
          <p:sp>
            <p:nvSpPr>
              <p:cNvPr id="214" name="Google Shape;214;p17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7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6" name="Google Shape;216;p17"/>
            <p:cNvGrpSpPr/>
            <p:nvPr/>
          </p:nvGrpSpPr>
          <p:grpSpPr>
            <a:xfrm>
              <a:off x="470446" y="579010"/>
              <a:ext cx="7111782" cy="8754577"/>
              <a:chOff x="0" y="0"/>
              <a:chExt cx="660400" cy="812950"/>
            </a:xfrm>
          </p:grpSpPr>
          <p:sp>
            <p:nvSpPr>
              <p:cNvPr id="217" name="Google Shape;217;p17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7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" name="Google Shape;219;p17"/>
            <p:cNvGrpSpPr/>
            <p:nvPr/>
          </p:nvGrpSpPr>
          <p:grpSpPr>
            <a:xfrm>
              <a:off x="934874" y="1150614"/>
              <a:ext cx="6182929" cy="7611163"/>
              <a:chOff x="0" y="0"/>
              <a:chExt cx="660400" cy="812950"/>
            </a:xfrm>
          </p:grpSpPr>
          <p:sp>
            <p:nvSpPr>
              <p:cNvPr id="220" name="Google Shape;220;p17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7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2" name="Google Shape;222;p17"/>
          <p:cNvGrpSpPr/>
          <p:nvPr/>
        </p:nvGrpSpPr>
        <p:grpSpPr>
          <a:xfrm>
            <a:off x="1029762" y="1209390"/>
            <a:ext cx="406852" cy="408676"/>
            <a:chOff x="1813" y="0"/>
            <a:chExt cx="809173" cy="812800"/>
          </a:xfrm>
        </p:grpSpPr>
        <p:sp>
          <p:nvSpPr>
            <p:cNvPr id="223" name="Google Shape;223;p17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" name="Google Shape;225;p17"/>
          <p:cNvGrpSpPr/>
          <p:nvPr/>
        </p:nvGrpSpPr>
        <p:grpSpPr>
          <a:xfrm>
            <a:off x="1593436" y="1209390"/>
            <a:ext cx="406852" cy="408676"/>
            <a:chOff x="1813" y="0"/>
            <a:chExt cx="809173" cy="812800"/>
          </a:xfrm>
        </p:grpSpPr>
        <p:sp>
          <p:nvSpPr>
            <p:cNvPr id="226" name="Google Shape;226;p17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8" name="Google Shape;228;p17"/>
          <p:cNvGrpSpPr/>
          <p:nvPr/>
        </p:nvGrpSpPr>
        <p:grpSpPr>
          <a:xfrm>
            <a:off x="2154484" y="1209390"/>
            <a:ext cx="406852" cy="408676"/>
            <a:chOff x="1813" y="0"/>
            <a:chExt cx="809173" cy="812800"/>
          </a:xfrm>
        </p:grpSpPr>
        <p:sp>
          <p:nvSpPr>
            <p:cNvPr id="229" name="Google Shape;229;p17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1" name="Google Shape;231;p17"/>
          <p:cNvPicPr preferRelativeResize="0"/>
          <p:nvPr/>
        </p:nvPicPr>
        <p:blipFill rotWithShape="1">
          <a:blip r:embed="rId3">
            <a:alphaModFix/>
          </a:blip>
          <a:srcRect b="0" l="69" r="69" t="0"/>
          <a:stretch/>
        </p:blipFill>
        <p:spPr>
          <a:xfrm>
            <a:off x="6978600" y="1209400"/>
            <a:ext cx="10622548" cy="81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 txBox="1"/>
          <p:nvPr/>
        </p:nvSpPr>
        <p:spPr>
          <a:xfrm>
            <a:off x="1028850" y="1791525"/>
            <a:ext cx="7791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>
                <a:solidFill>
                  <a:srgbClr val="0B1320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Data Retrieval</a:t>
            </a:r>
            <a:endParaRPr sz="100"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237" name="Google Shape;237;p18"/>
          <p:cNvSpPr txBox="1"/>
          <p:nvPr/>
        </p:nvSpPr>
        <p:spPr>
          <a:xfrm>
            <a:off x="1086000" y="2750075"/>
            <a:ext cx="58926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B1320"/>
                </a:solidFill>
                <a:latin typeface="Roboto Mono"/>
                <a:ea typeface="Roboto Mono"/>
                <a:cs typeface="Roboto Mono"/>
                <a:sym typeface="Roboto Mono"/>
              </a:rPr>
              <a:t>Visualizzazione dei risultati tramite interfaccia REST:</a:t>
            </a:r>
            <a:endParaRPr sz="2600">
              <a:solidFill>
                <a:srgbClr val="0B132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937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B1320"/>
              </a:buClr>
              <a:buSzPts val="2600"/>
              <a:buFont typeface="Roboto Mono"/>
              <a:buChar char="●"/>
            </a:pPr>
            <a:r>
              <a:rPr lang="en-US" sz="2600">
                <a:solidFill>
                  <a:srgbClr val="0B1320"/>
                </a:solidFill>
                <a:latin typeface="Roboto Mono"/>
                <a:ea typeface="Roboto Mono"/>
                <a:cs typeface="Roboto Mono"/>
                <a:sym typeface="Roboto Mono"/>
              </a:rPr>
              <a:t>Metriche disponibili</a:t>
            </a:r>
            <a:endParaRPr sz="2600">
              <a:solidFill>
                <a:srgbClr val="0B132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937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B1320"/>
              </a:buClr>
              <a:buSzPts val="2600"/>
              <a:buFont typeface="Roboto Mono"/>
              <a:buChar char="●"/>
            </a:pPr>
            <a:r>
              <a:rPr lang="en-US" sz="2600">
                <a:solidFill>
                  <a:srgbClr val="0B1320"/>
                </a:solidFill>
                <a:latin typeface="Roboto Mono"/>
                <a:ea typeface="Roboto Mono"/>
                <a:cs typeface="Roboto Mono"/>
                <a:sym typeface="Roboto Mono"/>
              </a:rPr>
              <a:t>Metadati</a:t>
            </a:r>
            <a:endParaRPr sz="2600">
              <a:solidFill>
                <a:srgbClr val="0B132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937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B1320"/>
              </a:buClr>
              <a:buSzPts val="2600"/>
              <a:buFont typeface="Roboto Mono"/>
              <a:buChar char="●"/>
            </a:pPr>
            <a:r>
              <a:rPr lang="en-US" sz="2600">
                <a:solidFill>
                  <a:srgbClr val="0B1320"/>
                </a:solidFill>
                <a:latin typeface="Roboto Mono"/>
                <a:ea typeface="Roboto Mono"/>
                <a:cs typeface="Roboto Mono"/>
                <a:sym typeface="Roboto Mono"/>
              </a:rPr>
              <a:t>Valori attuali</a:t>
            </a:r>
            <a:endParaRPr sz="2600">
              <a:solidFill>
                <a:srgbClr val="0B132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937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B1320"/>
              </a:buClr>
              <a:buSzPts val="2600"/>
              <a:buFont typeface="Roboto Mono"/>
              <a:buChar char="●"/>
            </a:pPr>
            <a:r>
              <a:rPr lang="en-US" sz="2600">
                <a:solidFill>
                  <a:srgbClr val="0B1320"/>
                </a:solidFill>
                <a:latin typeface="Roboto Mono"/>
                <a:ea typeface="Roboto Mono"/>
                <a:cs typeface="Roboto Mono"/>
                <a:sym typeface="Roboto Mono"/>
              </a:rPr>
              <a:t>Valori predetti</a:t>
            </a:r>
            <a:endParaRPr sz="2600">
              <a:solidFill>
                <a:srgbClr val="0B132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38" name="Google Shape;238;p18"/>
          <p:cNvGrpSpPr/>
          <p:nvPr/>
        </p:nvGrpSpPr>
        <p:grpSpPr>
          <a:xfrm>
            <a:off x="-3548742" y="8354719"/>
            <a:ext cx="6039490" cy="7434590"/>
            <a:chOff x="0" y="0"/>
            <a:chExt cx="8052653" cy="9912787"/>
          </a:xfrm>
        </p:grpSpPr>
        <p:grpSp>
          <p:nvGrpSpPr>
            <p:cNvPr id="239" name="Google Shape;239;p18"/>
            <p:cNvGrpSpPr/>
            <p:nvPr/>
          </p:nvGrpSpPr>
          <p:grpSpPr>
            <a:xfrm>
              <a:off x="0" y="0"/>
              <a:ext cx="8052653" cy="9912787"/>
              <a:chOff x="0" y="0"/>
              <a:chExt cx="660400" cy="812950"/>
            </a:xfrm>
          </p:grpSpPr>
          <p:sp>
            <p:nvSpPr>
              <p:cNvPr id="240" name="Google Shape;240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8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" name="Google Shape;242;p18"/>
            <p:cNvGrpSpPr/>
            <p:nvPr/>
          </p:nvGrpSpPr>
          <p:grpSpPr>
            <a:xfrm>
              <a:off x="470446" y="579010"/>
              <a:ext cx="7111782" cy="8754577"/>
              <a:chOff x="0" y="0"/>
              <a:chExt cx="660400" cy="812950"/>
            </a:xfrm>
          </p:grpSpPr>
          <p:sp>
            <p:nvSpPr>
              <p:cNvPr id="243" name="Google Shape;243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8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5" name="Google Shape;245;p18"/>
            <p:cNvGrpSpPr/>
            <p:nvPr/>
          </p:nvGrpSpPr>
          <p:grpSpPr>
            <a:xfrm>
              <a:off x="934874" y="1150614"/>
              <a:ext cx="6182929" cy="7611163"/>
              <a:chOff x="0" y="0"/>
              <a:chExt cx="660400" cy="812950"/>
            </a:xfrm>
          </p:grpSpPr>
          <p:sp>
            <p:nvSpPr>
              <p:cNvPr id="246" name="Google Shape;246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8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8" name="Google Shape;248;p18"/>
          <p:cNvGrpSpPr/>
          <p:nvPr/>
        </p:nvGrpSpPr>
        <p:grpSpPr>
          <a:xfrm>
            <a:off x="1032387" y="1209390"/>
            <a:ext cx="406852" cy="408676"/>
            <a:chOff x="1813" y="0"/>
            <a:chExt cx="809173" cy="812800"/>
          </a:xfrm>
        </p:grpSpPr>
        <p:sp>
          <p:nvSpPr>
            <p:cNvPr id="249" name="Google Shape;249;p18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1" name="Google Shape;251;p18"/>
          <p:cNvGrpSpPr/>
          <p:nvPr/>
        </p:nvGrpSpPr>
        <p:grpSpPr>
          <a:xfrm>
            <a:off x="1593436" y="1209390"/>
            <a:ext cx="406852" cy="408676"/>
            <a:chOff x="1813" y="0"/>
            <a:chExt cx="809173" cy="812800"/>
          </a:xfrm>
        </p:grpSpPr>
        <p:sp>
          <p:nvSpPr>
            <p:cNvPr id="252" name="Google Shape;252;p18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4" name="Google Shape;254;p18"/>
          <p:cNvGrpSpPr/>
          <p:nvPr/>
        </p:nvGrpSpPr>
        <p:grpSpPr>
          <a:xfrm>
            <a:off x="2154484" y="1209390"/>
            <a:ext cx="406852" cy="408676"/>
            <a:chOff x="1813" y="0"/>
            <a:chExt cx="809173" cy="812800"/>
          </a:xfrm>
        </p:grpSpPr>
        <p:sp>
          <p:nvSpPr>
            <p:cNvPr id="255" name="Google Shape;255;p18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7" name="Google Shape;257;p18"/>
          <p:cNvPicPr preferRelativeResize="0"/>
          <p:nvPr/>
        </p:nvPicPr>
        <p:blipFill rotWithShape="1">
          <a:blip r:embed="rId3">
            <a:alphaModFix/>
          </a:blip>
          <a:srcRect b="0" l="69" r="69" t="0"/>
          <a:stretch/>
        </p:blipFill>
        <p:spPr>
          <a:xfrm>
            <a:off x="6978600" y="1209400"/>
            <a:ext cx="10622548" cy="81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/>
          <p:nvPr/>
        </p:nvSpPr>
        <p:spPr>
          <a:xfrm>
            <a:off x="1029600" y="1791525"/>
            <a:ext cx="7791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>
                <a:solidFill>
                  <a:srgbClr val="0B1320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SLA Manager</a:t>
            </a:r>
            <a:endParaRPr sz="100"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263" name="Google Shape;263;p19"/>
          <p:cNvSpPr txBox="1"/>
          <p:nvPr/>
        </p:nvSpPr>
        <p:spPr>
          <a:xfrm>
            <a:off x="1086750" y="2750075"/>
            <a:ext cx="5892000" cy="52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B1320"/>
                </a:solidFill>
                <a:latin typeface="Roboto Mono"/>
                <a:ea typeface="Roboto Mono"/>
                <a:cs typeface="Roboto Mono"/>
                <a:sym typeface="Roboto Mono"/>
              </a:rPr>
              <a:t>Comunicazione con un client tramite protocollo gRPC:</a:t>
            </a:r>
            <a:endParaRPr sz="2600">
              <a:solidFill>
                <a:srgbClr val="0B132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937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B1320"/>
              </a:buClr>
              <a:buSzPts val="2600"/>
              <a:buFont typeface="Roboto Mono"/>
              <a:buChar char="●"/>
            </a:pPr>
            <a:r>
              <a:rPr lang="en-US" sz="2600">
                <a:solidFill>
                  <a:srgbClr val="0B1320"/>
                </a:solidFill>
                <a:latin typeface="Roboto Mono"/>
                <a:ea typeface="Roboto Mono"/>
                <a:cs typeface="Roboto Mono"/>
                <a:sym typeface="Roboto Mono"/>
              </a:rPr>
              <a:t>Inserimento set di metriche e relativi SLO</a:t>
            </a:r>
            <a:endParaRPr sz="2600">
              <a:solidFill>
                <a:srgbClr val="0B132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937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B1320"/>
              </a:buClr>
              <a:buSzPts val="2600"/>
              <a:buFont typeface="Roboto Mono"/>
              <a:buChar char="●"/>
            </a:pPr>
            <a:r>
              <a:rPr lang="en-US" sz="2600">
                <a:solidFill>
                  <a:srgbClr val="0B1320"/>
                </a:solidFill>
                <a:latin typeface="Roboto Mono"/>
                <a:ea typeface="Roboto Mono"/>
                <a:cs typeface="Roboto Mono"/>
                <a:sym typeface="Roboto Mono"/>
              </a:rPr>
              <a:t>Visualizzazione del set inserito</a:t>
            </a:r>
            <a:endParaRPr sz="2600">
              <a:solidFill>
                <a:srgbClr val="0B132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937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B1320"/>
              </a:buClr>
              <a:buSzPts val="2600"/>
              <a:buFont typeface="Roboto Mono"/>
              <a:buChar char="●"/>
            </a:pPr>
            <a:r>
              <a:rPr lang="en-US" sz="2600">
                <a:solidFill>
                  <a:srgbClr val="0B1320"/>
                </a:solidFill>
                <a:latin typeface="Roboto Mono"/>
                <a:ea typeface="Roboto Mono"/>
                <a:cs typeface="Roboto Mono"/>
                <a:sym typeface="Roboto Mono"/>
              </a:rPr>
              <a:t>Visualizzazione delle violazioni passate</a:t>
            </a:r>
            <a:endParaRPr sz="2600">
              <a:solidFill>
                <a:srgbClr val="0B132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937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B1320"/>
              </a:buClr>
              <a:buSzPts val="2600"/>
              <a:buFont typeface="Roboto Mono"/>
              <a:buChar char="●"/>
            </a:pPr>
            <a:r>
              <a:rPr lang="en-US" sz="2600">
                <a:solidFill>
                  <a:srgbClr val="0B1320"/>
                </a:solidFill>
                <a:latin typeface="Roboto Mono"/>
                <a:ea typeface="Roboto Mono"/>
                <a:cs typeface="Roboto Mono"/>
                <a:sym typeface="Roboto Mono"/>
              </a:rPr>
              <a:t>Visualizzazione delle violazioni future</a:t>
            </a:r>
            <a:endParaRPr sz="2600">
              <a:solidFill>
                <a:srgbClr val="0B132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64" name="Google Shape;264;p19"/>
          <p:cNvGrpSpPr/>
          <p:nvPr/>
        </p:nvGrpSpPr>
        <p:grpSpPr>
          <a:xfrm>
            <a:off x="-3548742" y="8354719"/>
            <a:ext cx="6039490" cy="7434590"/>
            <a:chOff x="0" y="0"/>
            <a:chExt cx="8052653" cy="9912787"/>
          </a:xfrm>
        </p:grpSpPr>
        <p:grpSp>
          <p:nvGrpSpPr>
            <p:cNvPr id="265" name="Google Shape;265;p19"/>
            <p:cNvGrpSpPr/>
            <p:nvPr/>
          </p:nvGrpSpPr>
          <p:grpSpPr>
            <a:xfrm>
              <a:off x="0" y="0"/>
              <a:ext cx="8052653" cy="9912787"/>
              <a:chOff x="0" y="0"/>
              <a:chExt cx="660400" cy="812950"/>
            </a:xfrm>
          </p:grpSpPr>
          <p:sp>
            <p:nvSpPr>
              <p:cNvPr id="266" name="Google Shape;266;p1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9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8" name="Google Shape;268;p19"/>
            <p:cNvGrpSpPr/>
            <p:nvPr/>
          </p:nvGrpSpPr>
          <p:grpSpPr>
            <a:xfrm>
              <a:off x="470446" y="579010"/>
              <a:ext cx="7111782" cy="8754577"/>
              <a:chOff x="0" y="0"/>
              <a:chExt cx="660400" cy="812950"/>
            </a:xfrm>
          </p:grpSpPr>
          <p:sp>
            <p:nvSpPr>
              <p:cNvPr id="269" name="Google Shape;269;p1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9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1" name="Google Shape;271;p19"/>
            <p:cNvGrpSpPr/>
            <p:nvPr/>
          </p:nvGrpSpPr>
          <p:grpSpPr>
            <a:xfrm>
              <a:off x="934874" y="1150614"/>
              <a:ext cx="6182929" cy="7611163"/>
              <a:chOff x="0" y="0"/>
              <a:chExt cx="660400" cy="812950"/>
            </a:xfrm>
          </p:grpSpPr>
          <p:sp>
            <p:nvSpPr>
              <p:cNvPr id="272" name="Google Shape;272;p1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9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4" name="Google Shape;274;p19"/>
          <p:cNvGrpSpPr/>
          <p:nvPr/>
        </p:nvGrpSpPr>
        <p:grpSpPr>
          <a:xfrm>
            <a:off x="1028862" y="1209390"/>
            <a:ext cx="406852" cy="408676"/>
            <a:chOff x="1813" y="0"/>
            <a:chExt cx="809173" cy="812800"/>
          </a:xfrm>
        </p:grpSpPr>
        <p:sp>
          <p:nvSpPr>
            <p:cNvPr id="275" name="Google Shape;275;p19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" name="Google Shape;277;p19"/>
          <p:cNvGrpSpPr/>
          <p:nvPr/>
        </p:nvGrpSpPr>
        <p:grpSpPr>
          <a:xfrm>
            <a:off x="1592048" y="1209390"/>
            <a:ext cx="406852" cy="408676"/>
            <a:chOff x="1813" y="0"/>
            <a:chExt cx="809173" cy="812800"/>
          </a:xfrm>
        </p:grpSpPr>
        <p:sp>
          <p:nvSpPr>
            <p:cNvPr id="278" name="Google Shape;278;p19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19"/>
          <p:cNvGrpSpPr/>
          <p:nvPr/>
        </p:nvGrpSpPr>
        <p:grpSpPr>
          <a:xfrm>
            <a:off x="2155234" y="1209390"/>
            <a:ext cx="406852" cy="408676"/>
            <a:chOff x="1813" y="0"/>
            <a:chExt cx="809173" cy="812800"/>
          </a:xfrm>
        </p:grpSpPr>
        <p:sp>
          <p:nvSpPr>
            <p:cNvPr id="281" name="Google Shape;281;p19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3" name="Google Shape;28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8600" y="1209400"/>
            <a:ext cx="10633074" cy="818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