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endParaRPr b="0" lang="es-AR" sz="4400" spc="-1" strike="noStrike">
              <a:latin typeface="Arial"/>
            </a:endParaRPr>
          </a:p>
        </p:txBody>
      </p:sp>
      <p:sp>
        <p:nvSpPr>
          <p:cNvPr id="31"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2"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endParaRPr b="0" lang="es-AR" sz="4400" spc="-1" strike="noStrike">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endParaRPr b="0" lang="es-AR" sz="4400" spc="-1" strike="noStrike">
              <a:latin typeface="Arial"/>
            </a:endParaRPr>
          </a:p>
        </p:txBody>
      </p:sp>
      <p:sp>
        <p:nvSpPr>
          <p:cNvPr id="39"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0"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1"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2"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3"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4"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endParaRPr b="0" lang="es-AR" sz="4400" spc="-1" strike="noStrike">
              <a:latin typeface="Arial"/>
            </a:endParaRPr>
          </a:p>
        </p:txBody>
      </p:sp>
      <p:sp>
        <p:nvSpPr>
          <p:cNvPr id="10"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endParaRPr b="0" lang="es-A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endParaRPr b="0" lang="es-AR" sz="4400" spc="-1" strike="noStrike">
              <a:latin typeface="Arial"/>
            </a:endParaRPr>
          </a:p>
        </p:txBody>
      </p:sp>
      <p:sp>
        <p:nvSpPr>
          <p:cNvPr id="12"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endParaRPr b="0" lang="es-AR" sz="4400" spc="-1" strike="noStrike">
              <a:latin typeface="Arial"/>
            </a:endParaRPr>
          </a:p>
        </p:txBody>
      </p:sp>
      <p:sp>
        <p:nvSpPr>
          <p:cNvPr id="14"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s-AR" sz="3200" spc="-1" strike="noStrike">
              <a:latin typeface="Arial"/>
            </a:endParaRPr>
          </a:p>
        </p:txBody>
      </p:sp>
      <p:sp>
        <p:nvSpPr>
          <p:cNvPr id="15"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1720" cy="5304600"/>
          </a:xfrm>
          <a:prstGeom prst="rect">
            <a:avLst/>
          </a:prstGeom>
          <a:noFill/>
          <a:ln w="0">
            <a:noFill/>
          </a:ln>
        </p:spPr>
        <p:txBody>
          <a:bodyPr lIns="0" rIns="0" tIns="0" bIns="0" anchor="ctr">
            <a:noAutofit/>
          </a:bodyP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endParaRPr b="0" lang="es-AR" sz="4400" spc="-1" strike="noStrike">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0"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s-AR" sz="3200" spc="-1" strike="noStrike">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endParaRPr b="0" lang="es-AR" sz="4400" spc="-1" strike="noStrike">
              <a:latin typeface="Arial"/>
            </a:endParaRPr>
          </a:p>
        </p:txBody>
      </p:sp>
      <p:sp>
        <p:nvSpPr>
          <p:cNvPr id="23"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s-AR"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endParaRPr b="0" lang="es-AR"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9"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2;p3"/>
          <p:cNvSpPr/>
          <p:nvPr/>
        </p:nvSpPr>
        <p:spPr>
          <a:xfrm>
            <a:off x="2160000" y="2808000"/>
            <a:ext cx="1672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s-UY" sz="1800" spc="-1" strike="noStrike">
                <a:solidFill>
                  <a:srgbClr val="000000"/>
                </a:solidFill>
                <a:latin typeface="Arial Narrow"/>
                <a:ea typeface="Arial Narrow"/>
              </a:rPr>
              <a:t>INTRODUCCIÓN</a:t>
            </a:r>
            <a:endParaRPr b="0" lang="es-AR" sz="1800" spc="-1" strike="noStrike">
              <a:latin typeface="Arial"/>
            </a:endParaRPr>
          </a:p>
        </p:txBody>
      </p:sp>
      <p:sp>
        <p:nvSpPr>
          <p:cNvPr id="1" name="Google Shape;13;p3"/>
          <p:cNvSpPr/>
          <p:nvPr/>
        </p:nvSpPr>
        <p:spPr>
          <a:xfrm>
            <a:off x="2191680" y="4656240"/>
            <a:ext cx="1608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s-UY" sz="1800" spc="-1" strike="noStrike">
                <a:solidFill>
                  <a:srgbClr val="000000"/>
                </a:solidFill>
                <a:latin typeface="Arial Narrow"/>
                <a:ea typeface="Arial Narrow"/>
              </a:rPr>
              <a:t>METODOLOGÍA</a:t>
            </a:r>
            <a:endParaRPr b="0" lang="es-AR" sz="1800" spc="-1" strike="noStrike">
              <a:latin typeface="Arial"/>
            </a:endParaRPr>
          </a:p>
        </p:txBody>
      </p:sp>
      <p:sp>
        <p:nvSpPr>
          <p:cNvPr id="2" name="Google Shape;14;p3"/>
          <p:cNvSpPr/>
          <p:nvPr/>
        </p:nvSpPr>
        <p:spPr>
          <a:xfrm>
            <a:off x="7732080" y="220320"/>
            <a:ext cx="2720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s-UY" sz="1800" spc="-1" strike="noStrike">
                <a:solidFill>
                  <a:srgbClr val="000000"/>
                </a:solidFill>
                <a:latin typeface="Arial Narrow"/>
                <a:ea typeface="Arial Narrow"/>
              </a:rPr>
              <a:t>RESULTADOS y DISCUSIÓN</a:t>
            </a:r>
            <a:endParaRPr b="0" lang="es-AR" sz="1800" spc="-1" strike="noStrike">
              <a:latin typeface="Arial"/>
            </a:endParaRPr>
          </a:p>
        </p:txBody>
      </p:sp>
      <p:sp>
        <p:nvSpPr>
          <p:cNvPr id="3" name="Google Shape;15;p3"/>
          <p:cNvSpPr/>
          <p:nvPr/>
        </p:nvSpPr>
        <p:spPr>
          <a:xfrm>
            <a:off x="8288280" y="4415760"/>
            <a:ext cx="1706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s-UY" sz="1800" spc="-1" strike="noStrike">
                <a:solidFill>
                  <a:srgbClr val="000000"/>
                </a:solidFill>
                <a:latin typeface="Arial Narrow"/>
                <a:ea typeface="Arial Narrow"/>
              </a:rPr>
              <a:t>CONCLUSIONES</a:t>
            </a:r>
            <a:endParaRPr b="0" lang="es-AR" sz="1800" spc="-1" strike="noStrike">
              <a:latin typeface="Arial"/>
            </a:endParaRPr>
          </a:p>
        </p:txBody>
      </p:sp>
      <p:pic>
        <p:nvPicPr>
          <p:cNvPr id="4" name="Google Shape;16;p3" descr=""/>
          <p:cNvPicPr/>
          <p:nvPr/>
        </p:nvPicPr>
        <p:blipFill>
          <a:blip r:embed="rId2"/>
          <a:stretch/>
        </p:blipFill>
        <p:spPr>
          <a:xfrm>
            <a:off x="3236400" y="270360"/>
            <a:ext cx="1194120" cy="1073880"/>
          </a:xfrm>
          <a:prstGeom prst="rect">
            <a:avLst/>
          </a:prstGeom>
          <a:ln w="0">
            <a:noFill/>
          </a:ln>
        </p:spPr>
      </p:pic>
      <p:pic>
        <p:nvPicPr>
          <p:cNvPr id="5" name="Google Shape;17;p3" descr=""/>
          <p:cNvPicPr/>
          <p:nvPr/>
        </p:nvPicPr>
        <p:blipFill>
          <a:blip r:embed="rId3"/>
          <a:srcRect l="6714" t="24193" r="5540" b="24660"/>
          <a:stretch/>
        </p:blipFill>
        <p:spPr>
          <a:xfrm>
            <a:off x="-6120" y="0"/>
            <a:ext cx="3081240" cy="1343880"/>
          </a:xfrm>
          <a:prstGeom prst="rect">
            <a:avLst/>
          </a:prstGeom>
          <a:ln w="0">
            <a:noFill/>
          </a:ln>
        </p:spPr>
      </p:pic>
      <p:sp>
        <p:nvSpPr>
          <p:cNvPr id="6" name="Google Shape;18;p3"/>
          <p:cNvSpPr/>
          <p:nvPr/>
        </p:nvSpPr>
        <p:spPr>
          <a:xfrm>
            <a:off x="0" y="6756120"/>
            <a:ext cx="12189600" cy="360"/>
          </a:xfrm>
          <a:custGeom>
            <a:avLst/>
            <a:gdLst/>
            <a:ahLst/>
            <a:rect l="l" t="t" r="r" b="b"/>
            <a:pathLst>
              <a:path w="21600" h="21600">
                <a:moveTo>
                  <a:pt x="0" y="0"/>
                </a:moveTo>
                <a:lnTo>
                  <a:pt x="21600" y="21600"/>
                </a:lnTo>
              </a:path>
            </a:pathLst>
          </a:custGeom>
          <a:noFill/>
          <a:ln w="38160">
            <a:solidFill>
              <a:srgbClr val="c55a11"/>
            </a:solidFill>
            <a:miter/>
          </a:ln>
        </p:spPr>
        <p:style>
          <a:lnRef idx="0"/>
          <a:fillRef idx="0"/>
          <a:effectRef idx="0"/>
          <a:fontRef idx="minor"/>
        </p:style>
      </p:sp>
      <p:sp>
        <p:nvSpPr>
          <p:cNvPr id="7"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r>
              <a:rPr b="0" lang="es-AR" sz="1800" spc="-1" strike="noStrike">
                <a:latin typeface="Arial"/>
              </a:rPr>
              <a:t>Pulse para editar el formato del texto de título</a:t>
            </a:r>
            <a:endParaRPr b="0" lang="es-AR" sz="1800" spc="-1" strike="noStrike">
              <a:latin typeface="Arial"/>
            </a:endParaRPr>
          </a:p>
        </p:txBody>
      </p:sp>
      <p:sp>
        <p:nvSpPr>
          <p:cNvPr id="8"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latin typeface="Arial"/>
              </a:rPr>
              <a:t>Pulse para editar el formato de texto del esquema</a:t>
            </a:r>
            <a:endParaRPr b="0" lang="es-AR" sz="1800" spc="-1" strike="noStrike">
              <a:latin typeface="Arial"/>
            </a:endParaRPr>
          </a:p>
          <a:p>
            <a:pPr lvl="1" marL="864000" indent="-324000">
              <a:spcBef>
                <a:spcPts val="1134"/>
              </a:spcBef>
              <a:buClr>
                <a:srgbClr val="000000"/>
              </a:buClr>
              <a:buSzPct val="75000"/>
              <a:buFont typeface="Symbol" charset="2"/>
              <a:buChar char=""/>
            </a:pPr>
            <a:r>
              <a:rPr b="0" lang="es-AR" sz="1800" spc="-1" strike="noStrike">
                <a:latin typeface="Arial"/>
              </a:rPr>
              <a:t>Segundo nivel del esquema</a:t>
            </a:r>
            <a:endParaRPr b="0" lang="es-AR" sz="1800" spc="-1" strike="noStrike">
              <a:latin typeface="Arial"/>
            </a:endParaRPr>
          </a:p>
          <a:p>
            <a:pPr lvl="2" marL="1296000" indent="-288000">
              <a:spcBef>
                <a:spcPts val="850"/>
              </a:spcBef>
              <a:buClr>
                <a:srgbClr val="000000"/>
              </a:buClr>
              <a:buSzPct val="45000"/>
              <a:buFont typeface="Wingdings" charset="2"/>
              <a:buChar char=""/>
            </a:pPr>
            <a:r>
              <a:rPr b="0" lang="es-AR" sz="1800" spc="-1" strike="noStrike">
                <a:latin typeface="Arial"/>
              </a:rPr>
              <a:t>Tercer nivel del esquema</a:t>
            </a:r>
            <a:endParaRPr b="0" lang="es-AR" sz="1800" spc="-1" strike="noStrike">
              <a:latin typeface="Arial"/>
            </a:endParaRPr>
          </a:p>
          <a:p>
            <a:pPr lvl="3" marL="1728000" indent="-216000">
              <a:spcBef>
                <a:spcPts val="567"/>
              </a:spcBef>
              <a:buClr>
                <a:srgbClr val="000000"/>
              </a:buClr>
              <a:buSzPct val="75000"/>
              <a:buFont typeface="Symbol" charset="2"/>
              <a:buChar char=""/>
            </a:pPr>
            <a:r>
              <a:rPr b="0" lang="es-AR" sz="1800" spc="-1" strike="noStrike">
                <a:latin typeface="Arial"/>
              </a:rPr>
              <a:t>Cuarto nivel del esquema</a:t>
            </a:r>
            <a:endParaRPr b="0" lang="es-AR" sz="1800" spc="-1" strike="noStrike">
              <a:latin typeface="Arial"/>
            </a:endParaRPr>
          </a:p>
          <a:p>
            <a:pPr lvl="4" marL="2160000" indent="-216000">
              <a:spcBef>
                <a:spcPts val="283"/>
              </a:spcBef>
              <a:buClr>
                <a:srgbClr val="000000"/>
              </a:buClr>
              <a:buSzPct val="45000"/>
              <a:buFont typeface="Wingdings" charset="2"/>
              <a:buChar char=""/>
            </a:pPr>
            <a:r>
              <a:rPr b="0" lang="es-AR" sz="1800" spc="-1" strike="noStrike">
                <a:latin typeface="Arial"/>
              </a:rPr>
              <a:t>Quinto nivel del esquema</a:t>
            </a:r>
            <a:endParaRPr b="0" lang="es-AR" sz="1800" spc="-1" strike="noStrike">
              <a:latin typeface="Arial"/>
            </a:endParaRPr>
          </a:p>
          <a:p>
            <a:pPr lvl="5" marL="2592000" indent="-216000">
              <a:spcBef>
                <a:spcPts val="283"/>
              </a:spcBef>
              <a:buClr>
                <a:srgbClr val="000000"/>
              </a:buClr>
              <a:buSzPct val="45000"/>
              <a:buFont typeface="Wingdings" charset="2"/>
              <a:buChar char=""/>
            </a:pPr>
            <a:r>
              <a:rPr b="0" lang="es-AR" sz="1800" spc="-1" strike="noStrike">
                <a:latin typeface="Arial"/>
              </a:rPr>
              <a:t>Sexto nivel del esquema</a:t>
            </a:r>
            <a:endParaRPr b="0" lang="es-AR" sz="1800" spc="-1" strike="noStrike">
              <a:latin typeface="Arial"/>
            </a:endParaRPr>
          </a:p>
          <a:p>
            <a:pPr lvl="6" marL="3024000" indent="-216000">
              <a:spcBef>
                <a:spcPts val="283"/>
              </a:spcBef>
              <a:buClr>
                <a:srgbClr val="000000"/>
              </a:buClr>
              <a:buSzPct val="45000"/>
              <a:buFont typeface="Wingdings" charset="2"/>
              <a:buChar char=""/>
            </a:pPr>
            <a:r>
              <a:rPr b="0" lang="es-AR" sz="1800" spc="-1" strike="noStrike">
                <a:latin typeface="Arial"/>
              </a:rPr>
              <a:t>Séptimo nivel del esquema</a:t>
            </a:r>
            <a:endParaRPr b="0" lang="es-A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Federico-Ciolfi/Agroecologia" TargetMode="External"/><Relationship Id="rId2" Type="http://schemas.openxmlformats.org/officeDocument/2006/relationships/image" Target="../media/image3.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Google Shape;86;p1"/>
          <p:cNvSpPr/>
          <p:nvPr/>
        </p:nvSpPr>
        <p:spPr>
          <a:xfrm>
            <a:off x="6076080" y="4752000"/>
            <a:ext cx="5983200" cy="819720"/>
          </a:xfrm>
          <a:prstGeom prst="rect">
            <a:avLst/>
          </a:prstGeom>
          <a:noFill/>
          <a:ln w="9360">
            <a:solidFill>
              <a:srgbClr val="a5a5a5"/>
            </a:solidFill>
            <a:prstDash val="dash"/>
            <a:round/>
          </a:ln>
        </p:spPr>
        <p:style>
          <a:lnRef idx="0"/>
          <a:fillRef idx="0"/>
          <a:effectRef idx="0"/>
          <a:fontRef idx="minor"/>
        </p:style>
        <p:txBody>
          <a:bodyPr lIns="90000" rIns="90000" tIns="45000" bIns="45000" anchor="t">
            <a:spAutoFit/>
          </a:bodyPr>
          <a:p>
            <a:pPr algn="just">
              <a:lnSpc>
                <a:spcPct val="100000"/>
              </a:lnSpc>
            </a:pPr>
            <a:r>
              <a:rPr b="0" lang="es-UY" sz="1200" spc="-1" strike="noStrike">
                <a:solidFill>
                  <a:srgbClr val="000000"/>
                </a:solidFill>
                <a:latin typeface="Arial"/>
                <a:ea typeface="Calibri"/>
              </a:rPr>
              <a:t>Por lo tanto, si bien el aumento en el número de publicaciones  es un dato alentador, todavía es necesario seguir trabajando por conformar una comunidad científica sólida e integrada, tanto local como regionalmente, que permita sintetizar experiencias en  sistemas novedosos de producción agroecológica.</a:t>
            </a:r>
            <a:endParaRPr b="0" lang="es-AR" sz="1200" spc="-1" strike="noStrike">
              <a:latin typeface="Arial"/>
            </a:endParaRPr>
          </a:p>
        </p:txBody>
      </p:sp>
      <p:sp>
        <p:nvSpPr>
          <p:cNvPr id="46" name="Google Shape;87;p1"/>
          <p:cNvSpPr/>
          <p:nvPr/>
        </p:nvSpPr>
        <p:spPr>
          <a:xfrm>
            <a:off x="6082560" y="614160"/>
            <a:ext cx="4319280" cy="3740040"/>
          </a:xfrm>
          <a:prstGeom prst="rect">
            <a:avLst/>
          </a:prstGeom>
          <a:noFill/>
          <a:ln w="9360">
            <a:solidFill>
              <a:srgbClr val="a5a5a5"/>
            </a:solidFill>
            <a:prstDash val="dash"/>
            <a:round/>
          </a:ln>
        </p:spPr>
        <p:style>
          <a:lnRef idx="0"/>
          <a:fillRef idx="0"/>
          <a:effectRef idx="0"/>
          <a:fontRef idx="minor"/>
        </p:style>
        <p:txBody>
          <a:bodyPr lIns="90000" rIns="90000" tIns="45000" bIns="45000" anchor="t">
            <a:spAutoFit/>
          </a:bodyPr>
          <a:p>
            <a:pPr algn="just">
              <a:lnSpc>
                <a:spcPct val="100000"/>
              </a:lnSpc>
              <a:tabLst>
                <a:tab algn="l" pos="0"/>
              </a:tabLst>
            </a:pPr>
            <a:r>
              <a:rPr b="0" lang="es-AR" sz="1200" spc="-1" strike="noStrike">
                <a:solidFill>
                  <a:srgbClr val="000000"/>
                </a:solidFill>
                <a:latin typeface="Arial"/>
                <a:ea typeface="Calibri"/>
              </a:rPr>
              <a:t>Se han identificado hasta la fecha un total de 186 documentos publicados. Esta producción de conocimiento no fue constante, sino que fue aumentando a lo largo del tiempo. Mas aún, cuando se analizó el diseño del modelo lineal con estimación de puntos de cambio, se detectó en el 2010 una aceleración significativa en su producción, definiendo dos etapas (Fig 1). A su vez, se detectaron 59 países que han trabajado en colaboración con afiliaciones Argentinas, de los cuales 13 son Latinoamericanos. Los Países Bajos y Francia fueron quienes más han contribuído, apareciendo Brasil en la tercera posición, Uruguay en la décima y  Colombia junto a México en la decimotercera, lo cual denota una débil integración regional. El análisis de las redes de colaboración local, evidencia una baja densidad (0,043), lo que sugiere que las conexiones existentes entre las distintas instituciones en relación a las posibles conexiones potenciales son escasas. Además, a partir del análisis de detección de comunidades se delimitaron 17 comunidades que muestran un marcado patrón de sectorialización geográfica. </a:t>
            </a:r>
            <a:endParaRPr b="0" lang="es-AR" sz="1200" spc="-1" strike="noStrike">
              <a:latin typeface="Arial"/>
            </a:endParaRPr>
          </a:p>
        </p:txBody>
      </p:sp>
      <p:sp>
        <p:nvSpPr>
          <p:cNvPr id="47" name="Google Shape;89;p1"/>
          <p:cNvSpPr/>
          <p:nvPr/>
        </p:nvSpPr>
        <p:spPr>
          <a:xfrm>
            <a:off x="125280" y="1474920"/>
            <a:ext cx="5884560" cy="1329120"/>
          </a:xfrm>
          <a:prstGeom prst="rect">
            <a:avLst/>
          </a:prstGeom>
          <a:noFill/>
          <a:ln w="9360">
            <a:solidFill>
              <a:srgbClr val="a5a5a5"/>
            </a:solidFill>
            <a:prstDash val="dash"/>
            <a:round/>
          </a:ln>
        </p:spPr>
        <p:style>
          <a:lnRef idx="0"/>
          <a:fillRef idx="0"/>
          <a:effectRef idx="0"/>
          <a:fontRef idx="minor"/>
        </p:style>
        <p:txBody>
          <a:bodyPr lIns="90000" rIns="90000" tIns="45000" bIns="45000" anchor="t">
            <a:spAutoFit/>
          </a:bodyPr>
          <a:p>
            <a:pPr algn="ctr">
              <a:lnSpc>
                <a:spcPct val="100000"/>
              </a:lnSpc>
              <a:spcBef>
                <a:spcPts val="567"/>
              </a:spcBef>
              <a:tabLst>
                <a:tab algn="l" pos="0"/>
              </a:tabLst>
            </a:pPr>
            <a:r>
              <a:rPr b="0" lang="es-UY" sz="1200" spc="-1" strike="noStrike">
                <a:solidFill>
                  <a:srgbClr val="000000"/>
                </a:solidFill>
                <a:latin typeface="Arial"/>
                <a:ea typeface="Arial Narrow"/>
              </a:rPr>
              <a:t>3. Co-construcción de conocimiento y metodologías de análisis.</a:t>
            </a:r>
            <a:endParaRPr b="0" lang="es-AR" sz="1200" spc="-1" strike="noStrike">
              <a:latin typeface="Arial"/>
            </a:endParaRPr>
          </a:p>
          <a:p>
            <a:pPr algn="ctr">
              <a:lnSpc>
                <a:spcPct val="100000"/>
              </a:lnSpc>
              <a:spcBef>
                <a:spcPts val="567"/>
              </a:spcBef>
              <a:tabLst>
                <a:tab algn="l" pos="0"/>
              </a:tabLst>
            </a:pPr>
            <a:r>
              <a:rPr b="1" lang="es-UY" sz="1200" spc="-1" strike="noStrike">
                <a:solidFill>
                  <a:srgbClr val="000000"/>
                </a:solidFill>
                <a:latin typeface="Arial"/>
                <a:ea typeface="Arial Narrow"/>
              </a:rPr>
              <a:t>Agroecología Argentina: Evolución en la producción de literatura académica y sus redes de colaboración.</a:t>
            </a:r>
            <a:endParaRPr b="0" lang="es-AR" sz="1200" spc="-1" strike="noStrike">
              <a:latin typeface="Arial"/>
            </a:endParaRPr>
          </a:p>
          <a:p>
            <a:pPr>
              <a:lnSpc>
                <a:spcPct val="100000"/>
              </a:lnSpc>
              <a:spcBef>
                <a:spcPts val="567"/>
              </a:spcBef>
              <a:tabLst>
                <a:tab algn="l" pos="0"/>
              </a:tabLst>
            </a:pPr>
            <a:r>
              <a:rPr b="0" lang="es-UY" sz="1200" spc="-1" strike="noStrike">
                <a:solidFill>
                  <a:srgbClr val="000000"/>
                </a:solidFill>
                <a:latin typeface="Arial"/>
                <a:ea typeface="Arial Narrow"/>
              </a:rPr>
              <a:t>Federico Ciolfi (a), María Victoria Criado (a,b)</a:t>
            </a:r>
            <a:r>
              <a:rPr b="0" lang="es-UY" sz="1400" spc="-1" strike="noStrike">
                <a:solidFill>
                  <a:srgbClr val="000000"/>
                </a:solidFill>
                <a:latin typeface="Arial"/>
                <a:ea typeface="Arial Narrow"/>
              </a:rPr>
              <a:t>.</a:t>
            </a:r>
            <a:endParaRPr b="0" lang="es-AR" sz="1400" spc="-1" strike="noStrike">
              <a:latin typeface="Arial"/>
            </a:endParaRPr>
          </a:p>
          <a:p>
            <a:pPr>
              <a:lnSpc>
                <a:spcPct val="100000"/>
              </a:lnSpc>
              <a:tabLst>
                <a:tab algn="l" pos="0"/>
              </a:tabLst>
            </a:pPr>
            <a:r>
              <a:rPr b="1" lang="es-UY" sz="1100" spc="-1" strike="noStrike">
                <a:solidFill>
                  <a:srgbClr val="000000"/>
                </a:solidFill>
                <a:latin typeface="Arial"/>
                <a:ea typeface="Arial Narrow"/>
              </a:rPr>
              <a:t>(a)</a:t>
            </a:r>
            <a:r>
              <a:rPr b="0" lang="es-UY" sz="1100" spc="-1" strike="noStrike">
                <a:solidFill>
                  <a:srgbClr val="000000"/>
                </a:solidFill>
                <a:latin typeface="Arial"/>
                <a:ea typeface="Arial Narrow"/>
              </a:rPr>
              <a:t> Instituto de Investigaciones en Biociencias Agrícolas y Ambientales (INBA) -CONICET. </a:t>
            </a:r>
            <a:r>
              <a:rPr b="1" lang="es-UY" sz="1100" spc="-1" strike="noStrike">
                <a:solidFill>
                  <a:srgbClr val="000000"/>
                </a:solidFill>
                <a:latin typeface="Arial"/>
                <a:ea typeface="Arial Narrow"/>
              </a:rPr>
              <a:t>(b)</a:t>
            </a:r>
            <a:r>
              <a:rPr b="0" lang="es-UY" sz="1100" spc="-1" strike="noStrike">
                <a:solidFill>
                  <a:srgbClr val="000000"/>
                </a:solidFill>
                <a:latin typeface="Arial"/>
                <a:ea typeface="Arial Narrow"/>
              </a:rPr>
              <a:t> Cátedra de Microbiología Agrícola – FAUBA.</a:t>
            </a:r>
            <a:endParaRPr b="0" lang="es-AR" sz="1100" spc="-1" strike="noStrike">
              <a:latin typeface="Arial"/>
            </a:endParaRPr>
          </a:p>
        </p:txBody>
      </p:sp>
      <p:sp>
        <p:nvSpPr>
          <p:cNvPr id="48" name="Google Shape;90;p1"/>
          <p:cNvSpPr/>
          <p:nvPr/>
        </p:nvSpPr>
        <p:spPr>
          <a:xfrm>
            <a:off x="125280" y="3120480"/>
            <a:ext cx="5884560" cy="1367280"/>
          </a:xfrm>
          <a:prstGeom prst="rect">
            <a:avLst/>
          </a:prstGeom>
          <a:noFill/>
          <a:ln w="9360">
            <a:solidFill>
              <a:srgbClr val="a5a5a5"/>
            </a:solidFill>
            <a:prstDash val="dash"/>
            <a:round/>
          </a:ln>
        </p:spPr>
        <p:style>
          <a:lnRef idx="0"/>
          <a:fillRef idx="0"/>
          <a:effectRef idx="0"/>
          <a:fontRef idx="minor"/>
        </p:style>
        <p:txBody>
          <a:bodyPr lIns="90000" rIns="90000" tIns="45000" bIns="45000" anchor="t">
            <a:spAutoFit/>
          </a:bodyPr>
          <a:p>
            <a:pPr algn="just">
              <a:lnSpc>
                <a:spcPct val="100000"/>
              </a:lnSpc>
              <a:tabLst>
                <a:tab algn="l" pos="0"/>
              </a:tabLst>
            </a:pPr>
            <a:r>
              <a:rPr b="0" lang="es-UY" sz="1200" spc="-1" strike="noStrike">
                <a:solidFill>
                  <a:srgbClr val="000000"/>
                </a:solidFill>
                <a:latin typeface="Arial"/>
                <a:ea typeface="Calibri"/>
              </a:rPr>
              <a:t>El objetivo de nuestro trabajo fue identificar la evolución en la producción de documentos y caracterizar las redes de colaboración de la comunidad científica Argentina. Comprender las interrelaciones entre los distintos núcleos de investigación resulta una herramienta sustancial para la transferencia de conocimiento y para el fortalecimiento de la comunidad. Así, los resultados obtenidos permiten repensar una integración entre colegas más eficiente, favoreciendo a un mejor desarrollo de la agroecología.</a:t>
            </a:r>
            <a:endParaRPr b="0" lang="es-AR" sz="1200" spc="-1" strike="noStrike">
              <a:latin typeface="Arial"/>
            </a:endParaRPr>
          </a:p>
        </p:txBody>
      </p:sp>
      <p:sp>
        <p:nvSpPr>
          <p:cNvPr id="49" name="Google Shape;91;p1"/>
          <p:cNvSpPr/>
          <p:nvPr/>
        </p:nvSpPr>
        <p:spPr>
          <a:xfrm>
            <a:off x="117360" y="4982040"/>
            <a:ext cx="5892480" cy="1549800"/>
          </a:xfrm>
          <a:prstGeom prst="rect">
            <a:avLst/>
          </a:prstGeom>
          <a:noFill/>
          <a:ln w="9360">
            <a:solidFill>
              <a:srgbClr val="a5a5a5"/>
            </a:solidFill>
            <a:prstDash val="dash"/>
            <a:round/>
          </a:ln>
        </p:spPr>
        <p:style>
          <a:lnRef idx="0"/>
          <a:fillRef idx="0"/>
          <a:effectRef idx="0"/>
          <a:fontRef idx="minor"/>
        </p:style>
        <p:txBody>
          <a:bodyPr lIns="90000" rIns="90000" tIns="45000" bIns="45000" anchor="t">
            <a:spAutoFit/>
          </a:bodyPr>
          <a:p>
            <a:pPr algn="just">
              <a:lnSpc>
                <a:spcPct val="100000"/>
              </a:lnSpc>
              <a:tabLst>
                <a:tab algn="l" pos="0"/>
              </a:tabLst>
            </a:pPr>
            <a:r>
              <a:rPr b="0" lang="es-UY" sz="1200" spc="-1" strike="noStrike">
                <a:solidFill>
                  <a:srgbClr val="000000"/>
                </a:solidFill>
                <a:latin typeface="Arial"/>
                <a:ea typeface="Calibri"/>
              </a:rPr>
              <a:t>Se recogieron los documentos que contuvieran la palabra “agroecología” y/o “agro-ecología” y/o “agroecológico” y/o “agro-ecológico” en su título, resumen y/o palabras clave, publicadas anteriormente al 31 de Julio de 2021, desde la base de datos de Scopus. Luego se crearon las matrices de colaboración entre afiliaciones locales y con países Latinoamericanos filtrando el corpus original y se aplicó el algoritmo de Louvain para la detección de comunidades. Los análisis se llevaron a cabo utilizando el lenguaje de programación R y las librerías Bibliometrix, Igraph y Segmented.</a:t>
            </a:r>
            <a:endParaRPr b="0" lang="es-AR" sz="1200" spc="-1" strike="noStrike">
              <a:latin typeface="Arial"/>
            </a:endParaRPr>
          </a:p>
        </p:txBody>
      </p:sp>
      <p:sp>
        <p:nvSpPr>
          <p:cNvPr id="50" name=""/>
          <p:cNvSpPr/>
          <p:nvPr/>
        </p:nvSpPr>
        <p:spPr>
          <a:xfrm>
            <a:off x="6084000" y="5769360"/>
            <a:ext cx="5975280" cy="6015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i="1" lang="es-AR" sz="1200" spc="-1" strike="noStrike">
                <a:solidFill>
                  <a:srgbClr val="000000"/>
                </a:solidFill>
                <a:latin typeface="Arial"/>
                <a:ea typeface="Calibri"/>
              </a:rPr>
              <a:t>Para acceder a las tablas, figuras e información adicional, pueden hacerlo mediante el siguiente enlace:</a:t>
            </a:r>
            <a:endParaRPr b="0" lang="es-AR" sz="1200" spc="-1" strike="noStrike">
              <a:latin typeface="Arial"/>
            </a:endParaRPr>
          </a:p>
          <a:p>
            <a:pPr algn="ctr">
              <a:lnSpc>
                <a:spcPct val="100000"/>
              </a:lnSpc>
            </a:pPr>
            <a:r>
              <a:rPr b="0" lang="es-AR" sz="1200" spc="-1" strike="noStrike" u="sng">
                <a:solidFill>
                  <a:srgbClr val="0000ff"/>
                </a:solidFill>
                <a:uFillTx/>
                <a:latin typeface="Arial"/>
                <a:ea typeface="Calibri"/>
                <a:hlinkClick r:id="rId1"/>
              </a:rPr>
              <a:t>https://github.com/Federico-Ciolfi/Agroecologia</a:t>
            </a:r>
            <a:endParaRPr b="0" lang="es-AR" sz="1200" spc="-1" strike="noStrike">
              <a:latin typeface="Arial"/>
            </a:endParaRPr>
          </a:p>
        </p:txBody>
      </p:sp>
      <p:pic>
        <p:nvPicPr>
          <p:cNvPr id="51" name="" descr=""/>
          <p:cNvPicPr/>
          <p:nvPr/>
        </p:nvPicPr>
        <p:blipFill>
          <a:blip r:embed="rId2"/>
          <a:stretch/>
        </p:blipFill>
        <p:spPr>
          <a:xfrm>
            <a:off x="10438560" y="541080"/>
            <a:ext cx="1656000" cy="2446200"/>
          </a:xfrm>
          <a:prstGeom prst="rect">
            <a:avLst/>
          </a:prstGeom>
          <a:ln w="0">
            <a:noFill/>
          </a:ln>
        </p:spPr>
      </p:pic>
      <p:sp>
        <p:nvSpPr>
          <p:cNvPr id="52" name="Google Shape;86;p 1"/>
          <p:cNvSpPr/>
          <p:nvPr/>
        </p:nvSpPr>
        <p:spPr>
          <a:xfrm>
            <a:off x="10402560" y="2988000"/>
            <a:ext cx="1788840" cy="1549800"/>
          </a:xfrm>
          <a:prstGeom prst="rect">
            <a:avLst/>
          </a:prstGeom>
          <a:noFill/>
          <a:ln w="9360">
            <a:solidFill>
              <a:srgbClr val="a5a5a5"/>
            </a:solidFill>
            <a:prstDash val="dash"/>
            <a:round/>
          </a:ln>
        </p:spPr>
        <p:style>
          <a:lnRef idx="0"/>
          <a:fillRef idx="0"/>
          <a:effectRef idx="0"/>
          <a:fontRef idx="minor"/>
        </p:style>
        <p:txBody>
          <a:bodyPr lIns="90000" rIns="90000" tIns="45000" bIns="45000" anchor="t">
            <a:spAutoFit/>
          </a:bodyPr>
          <a:p>
            <a:pPr algn="ctr">
              <a:lnSpc>
                <a:spcPct val="100000"/>
              </a:lnSpc>
            </a:pPr>
            <a:r>
              <a:rPr b="1" lang="es-UY" sz="1200" spc="-1" strike="noStrike">
                <a:solidFill>
                  <a:srgbClr val="000000"/>
                </a:solidFill>
                <a:latin typeface="Arial"/>
                <a:ea typeface="Calibri"/>
              </a:rPr>
              <a:t>Fig 1.</a:t>
            </a:r>
            <a:r>
              <a:rPr b="0" lang="es-UY" sz="1200" spc="-1" strike="noStrike">
                <a:solidFill>
                  <a:srgbClr val="000000"/>
                </a:solidFill>
                <a:latin typeface="Arial"/>
                <a:ea typeface="Calibri"/>
              </a:rPr>
              <a:t> Producción de documentos por año en Argentina vinculados a la Agroecología. La línea punteada indica el punto de cambio de tendencia.</a:t>
            </a:r>
            <a:endParaRPr b="0" lang="es-AR"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537</TotalTime>
  <Application>LibreOffice/7.2.1.2$Linux_X86_64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2021-09-28T11:47:57Z</dcterms:created>
  <dc:creator>PaoDuarte</dc:creator>
  <dc:description/>
  <dc:language>es-AR</dc:language>
  <cp:lastModifiedBy/>
  <dcterms:modified xsi:type="dcterms:W3CDTF">2021-10-04T14:52:46Z</dcterms:modified>
  <cp:revision>28</cp:revision>
  <dc:subject/>
  <dc:title/>
</cp:coreProperties>
</file>

<file path=docProps/custom.xml><?xml version="1.0" encoding="utf-8"?>
<Properties xmlns="http://schemas.openxmlformats.org/officeDocument/2006/custom-properties" xmlns:vt="http://schemas.openxmlformats.org/officeDocument/2006/docPropsVTypes"/>
</file>