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F37BA8C-350A-4D6F-88C4-85BB144713B8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Corregir ejercicios más rápido: Ya que se poseé una verificación previa de la ejecución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Explicar mejor temas complicados: Ya que los alumnos pueden ir siguiéndolo paso a paso en tiempo real</a:t>
            </a:r>
            <a:endParaRPr b="0" lang="es-A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425000" y="3681360"/>
              <a:ext cx="476352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5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04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576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576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560" cy="28447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280"/>
            <a:chOff x="360" y="-8640"/>
            <a:chExt cx="12191400" cy="6866280"/>
          </a:xfrm>
        </p:grpSpPr>
        <p:sp>
          <p:nvSpPr>
            <p:cNvPr id="12" name="CustomShape 13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7425000" y="3681360"/>
              <a:ext cx="476352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5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04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576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576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s-AR" sz="5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CCE0DF-E9E0-4FB2-BF5A-82E1CF139F91}" type="slidenum">
              <a:rPr b="0" lang="es-ES" sz="900" spc="-1" strike="noStrike">
                <a:solidFill>
                  <a:srgbClr val="ffca08"/>
                </a:solidFill>
                <a:latin typeface="Trebuchet MS"/>
                <a:ea typeface="Trebuchet MS"/>
              </a:rPr>
              <a:t>&lt;número&gt;</a:t>
            </a:fld>
            <a:endParaRPr b="0" lang="es-AR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3"/>
            <p:cNvSpPr/>
            <p:nvPr/>
          </p:nvSpPr>
          <p:spPr>
            <a:xfrm flipH="1">
              <a:off x="7425000" y="3681360"/>
              <a:ext cx="476352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5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04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576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576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560" cy="28447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s-AR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4EF1C0-062A-4E9A-87B6-961383F0E593}" type="slidenum">
              <a:rPr b="0" lang="es-ES" sz="900" spc="-1" strike="noStrike">
                <a:solidFill>
                  <a:srgbClr val="ffca08"/>
                </a:solidFill>
                <a:latin typeface="Trebuchet MS"/>
                <a:ea typeface="Trebuchet MS"/>
              </a:rPr>
              <a:t>&lt;número&gt;</a:t>
            </a:fld>
            <a:endParaRPr b="0" lang="es-A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3;p1" descr=""/>
          <p:cNvPicPr/>
          <p:nvPr/>
        </p:nvPicPr>
        <p:blipFill>
          <a:blip r:embed="rId1"/>
          <a:stretch/>
        </p:blipFill>
        <p:spPr>
          <a:xfrm>
            <a:off x="2962800" y="718560"/>
            <a:ext cx="5600520" cy="52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423600" y="114840"/>
            <a:ext cx="53442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Situación actual</a:t>
            </a:r>
            <a:endParaRPr b="0" lang="es-AR" sz="5400" spc="-1" strike="noStrike">
              <a:latin typeface="Arial"/>
            </a:endParaRPr>
          </a:p>
        </p:txBody>
      </p:sp>
      <p:pic>
        <p:nvPicPr>
          <p:cNvPr id="123" name="Google Shape;149;p2" descr=""/>
          <p:cNvPicPr/>
          <p:nvPr/>
        </p:nvPicPr>
        <p:blipFill>
          <a:blip r:embed="rId1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50;p2" descr=""/>
          <p:cNvPicPr/>
          <p:nvPr/>
        </p:nvPicPr>
        <p:blipFill>
          <a:blip r:embed="rId2"/>
          <a:stretch/>
        </p:blipFill>
        <p:spPr>
          <a:xfrm>
            <a:off x="229320" y="2397960"/>
            <a:ext cx="4812840" cy="2830680"/>
          </a:xfrm>
          <a:prstGeom prst="rect">
            <a:avLst/>
          </a:prstGeom>
          <a:ln w="0">
            <a:noFill/>
          </a:ln>
        </p:spPr>
      </p:pic>
      <p:grpSp>
        <p:nvGrpSpPr>
          <p:cNvPr id="125" name="Group 2"/>
          <p:cNvGrpSpPr/>
          <p:nvPr/>
        </p:nvGrpSpPr>
        <p:grpSpPr>
          <a:xfrm>
            <a:off x="3845520" y="1081080"/>
            <a:ext cx="7228800" cy="5416920"/>
            <a:chOff x="3845520" y="1081080"/>
            <a:chExt cx="7228800" cy="5416920"/>
          </a:xfrm>
        </p:grpSpPr>
        <p:sp>
          <p:nvSpPr>
            <p:cNvPr id="126" name="CustomShape 3"/>
            <p:cNvSpPr/>
            <p:nvPr/>
          </p:nvSpPr>
          <p:spPr>
            <a:xfrm rot="5400000">
              <a:off x="6903360" y="1211400"/>
              <a:ext cx="2007720" cy="1746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>
                <a:alpha val="90000"/>
              </a:srgbClr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7305840" y="1393920"/>
              <a:ext cx="1202400" cy="138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Conceptos abstractos</a:t>
              </a:r>
              <a:endParaRPr b="0" lang="es-AR" sz="1600" spc="-1" strike="noStrike">
                <a:latin typeface="Arial"/>
              </a:endParaRPr>
            </a:p>
          </p:txBody>
        </p:sp>
        <p:sp>
          <p:nvSpPr>
            <p:cNvPr id="128" name="CustomShape 5"/>
            <p:cNvSpPr/>
            <p:nvPr/>
          </p:nvSpPr>
          <p:spPr>
            <a:xfrm>
              <a:off x="8833680" y="1482840"/>
              <a:ext cx="2240640" cy="1204560"/>
            </a:xfrm>
            <a:prstGeom prst="rect">
              <a:avLst/>
            </a:prstGeom>
            <a:noFill/>
            <a:ln w="9525">
              <a:solidFill>
                <a:schemeClr val="dk1">
                  <a:alpha val="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 rot="5400000">
              <a:off x="5016240" y="1211400"/>
              <a:ext cx="2007720" cy="1746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>
                <a:alpha val="82000"/>
              </a:srgbClr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5419080" y="1393920"/>
              <a:ext cx="1202400" cy="138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Consumo de tiempos escasos</a:t>
              </a:r>
              <a:endParaRPr b="0" lang="es-AR" sz="1600" spc="-1" strike="noStrike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 rot="5400000">
              <a:off x="5956200" y="2916000"/>
              <a:ext cx="2007720" cy="1746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>
                <a:alpha val="74000"/>
              </a:srgbClr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6358680" y="3098520"/>
              <a:ext cx="1202400" cy="138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1500" spc="-1" strike="noStrike">
                  <a:solidFill>
                    <a:srgbClr val="ffffff"/>
                  </a:solidFill>
                  <a:latin typeface="Arial"/>
                  <a:ea typeface="Arial"/>
                </a:rPr>
                <a:t>Distintas resoluciones</a:t>
              </a:r>
              <a:endParaRPr b="0" lang="es-AR" sz="1500" spc="-1" strike="noStrike">
                <a:latin typeface="Arial"/>
              </a:endParaRPr>
            </a:p>
          </p:txBody>
        </p:sp>
        <p:sp>
          <p:nvSpPr>
            <p:cNvPr id="133" name="CustomShape 10"/>
            <p:cNvSpPr/>
            <p:nvPr/>
          </p:nvSpPr>
          <p:spPr>
            <a:xfrm>
              <a:off x="3845520" y="3187440"/>
              <a:ext cx="2168280" cy="1204560"/>
            </a:xfrm>
            <a:prstGeom prst="rect">
              <a:avLst/>
            </a:prstGeom>
            <a:noFill/>
            <a:ln w="9525">
              <a:solidFill>
                <a:schemeClr val="dk1">
                  <a:alpha val="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 rot="5400000">
              <a:off x="7842960" y="2916000"/>
              <a:ext cx="2007720" cy="1746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>
                <a:alpha val="66000"/>
              </a:srgbClr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2"/>
            <p:cNvSpPr/>
            <p:nvPr/>
          </p:nvSpPr>
          <p:spPr>
            <a:xfrm>
              <a:off x="8245800" y="3098520"/>
              <a:ext cx="1202400" cy="138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Codificación tediosa</a:t>
              </a:r>
              <a:endParaRPr b="0" lang="es-AR" sz="1600" spc="-1" strike="noStrike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 rot="5400000">
              <a:off x="6903360" y="4620600"/>
              <a:ext cx="2007720" cy="1746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>
                <a:alpha val="58000"/>
              </a:srgbClr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4"/>
            <p:cNvSpPr/>
            <p:nvPr/>
          </p:nvSpPr>
          <p:spPr>
            <a:xfrm>
              <a:off x="7305840" y="4803120"/>
              <a:ext cx="1202400" cy="138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Ejercicios largos</a:t>
              </a:r>
              <a:endParaRPr b="0" lang="es-AR" sz="1600" spc="-1" strike="noStrike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8833680" y="4891680"/>
              <a:ext cx="2240640" cy="1204560"/>
            </a:xfrm>
            <a:prstGeom prst="rect">
              <a:avLst/>
            </a:prstGeom>
            <a:noFill/>
            <a:ln w="9525">
              <a:solidFill>
                <a:schemeClr val="dk1">
                  <a:alpha val="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6"/>
            <p:cNvSpPr/>
            <p:nvPr/>
          </p:nvSpPr>
          <p:spPr>
            <a:xfrm rot="5400000">
              <a:off x="5016240" y="4620600"/>
              <a:ext cx="2007720" cy="1746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>
                <a:alpha val="50000"/>
              </a:srgbClr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7"/>
            <p:cNvSpPr/>
            <p:nvPr/>
          </p:nvSpPr>
          <p:spPr>
            <a:xfrm>
              <a:off x="5419080" y="4803120"/>
              <a:ext cx="1202400" cy="138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Complejidad</a:t>
              </a:r>
              <a:endParaRPr b="0" lang="es-AR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71;p3" descr=""/>
          <p:cNvPicPr/>
          <p:nvPr/>
        </p:nvPicPr>
        <p:blipFill>
          <a:blip r:embed="rId1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2352960" y="118800"/>
            <a:ext cx="748584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¿Qué es Debuggear?</a:t>
            </a:r>
            <a:endParaRPr b="0" lang="es-AR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AR" sz="5400" spc="-1" strike="noStrike">
              <a:latin typeface="Arial"/>
            </a:endParaRPr>
          </a:p>
        </p:txBody>
      </p:sp>
      <p:grpSp>
        <p:nvGrpSpPr>
          <p:cNvPr id="143" name="Group 2"/>
          <p:cNvGrpSpPr/>
          <p:nvPr/>
        </p:nvGrpSpPr>
        <p:grpSpPr>
          <a:xfrm>
            <a:off x="3232800" y="1080360"/>
            <a:ext cx="5726160" cy="5726160"/>
            <a:chOff x="3232800" y="1080360"/>
            <a:chExt cx="5726160" cy="5726160"/>
          </a:xfrm>
        </p:grpSpPr>
        <p:sp>
          <p:nvSpPr>
            <p:cNvPr id="144" name="CustomShape 3"/>
            <p:cNvSpPr/>
            <p:nvPr/>
          </p:nvSpPr>
          <p:spPr>
            <a:xfrm>
              <a:off x="3232800" y="1080360"/>
              <a:ext cx="5726160" cy="5726160"/>
            </a:xfrm>
            <a:prstGeom prst="diamond">
              <a:avLst/>
            </a:prstGeom>
            <a:solidFill>
              <a:srgbClr val="ffec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3776760" y="1624320"/>
              <a:ext cx="2233080" cy="2233080"/>
            </a:xfrm>
            <a:prstGeom prst="roundRect">
              <a:avLst>
                <a:gd name="adj" fmla="val 16667"/>
              </a:avLst>
            </a:prstGeom>
            <a:solidFill>
              <a:srgbClr val="ffca07"/>
            </a:solidFill>
            <a:ln w="2540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3885840" y="1733400"/>
              <a:ext cx="2014920" cy="201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6320" rIns="76320" tIns="76320" bIns="763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s-ES" sz="20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Una herramienta para ayudar en la comprensión de conceptos abstractos</a:t>
              </a:r>
              <a:endParaRPr b="0" lang="es-AR" sz="2000" spc="-1" strike="noStrike">
                <a:latin typeface="Arial"/>
              </a:endParaRPr>
            </a:p>
          </p:txBody>
        </p:sp>
        <p:sp>
          <p:nvSpPr>
            <p:cNvPr id="147" name="CustomShape 6"/>
            <p:cNvSpPr/>
            <p:nvPr/>
          </p:nvSpPr>
          <p:spPr>
            <a:xfrm>
              <a:off x="6181920" y="1624320"/>
              <a:ext cx="2233080" cy="2233080"/>
            </a:xfrm>
            <a:prstGeom prst="roundRect">
              <a:avLst>
                <a:gd name="adj" fmla="val 16667"/>
              </a:avLst>
            </a:prstGeom>
            <a:solidFill>
              <a:srgbClr val="ffca07"/>
            </a:solidFill>
            <a:ln w="2540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6291000" y="1733400"/>
              <a:ext cx="2014920" cy="201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6320" rIns="76320" tIns="76320" bIns="763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s-ES" sz="20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Reducir los tiempos que lleva la resolución de los ejercicios</a:t>
              </a:r>
              <a:endParaRPr b="0" lang="es-AR" sz="2000" spc="-1" strike="noStrike">
                <a:latin typeface="Arial"/>
              </a:endParaRPr>
            </a:p>
          </p:txBody>
        </p:sp>
        <p:sp>
          <p:nvSpPr>
            <p:cNvPr id="149" name="CustomShape 8"/>
            <p:cNvSpPr/>
            <p:nvPr/>
          </p:nvSpPr>
          <p:spPr>
            <a:xfrm>
              <a:off x="3776760" y="4029480"/>
              <a:ext cx="2233080" cy="2233080"/>
            </a:xfrm>
            <a:prstGeom prst="roundRect">
              <a:avLst>
                <a:gd name="adj" fmla="val 16667"/>
              </a:avLst>
            </a:prstGeom>
            <a:solidFill>
              <a:srgbClr val="ffca07"/>
            </a:solidFill>
            <a:ln w="2540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9"/>
            <p:cNvSpPr/>
            <p:nvPr/>
          </p:nvSpPr>
          <p:spPr>
            <a:xfrm>
              <a:off x="3885840" y="4138560"/>
              <a:ext cx="2014920" cy="201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6320" rIns="76320" tIns="76320" bIns="763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s-ES" sz="20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Validar rápida y efectivamente los ejercicios resueltos en papel</a:t>
              </a:r>
              <a:endParaRPr b="0" lang="es-AR" sz="2000" spc="-1" strike="noStrike">
                <a:latin typeface="Arial"/>
              </a:endParaRPr>
            </a:p>
          </p:txBody>
        </p:sp>
        <p:sp>
          <p:nvSpPr>
            <p:cNvPr id="151" name="CustomShape 10"/>
            <p:cNvSpPr/>
            <p:nvPr/>
          </p:nvSpPr>
          <p:spPr>
            <a:xfrm>
              <a:off x="6181920" y="4029480"/>
              <a:ext cx="2233080" cy="2233080"/>
            </a:xfrm>
            <a:prstGeom prst="roundRect">
              <a:avLst>
                <a:gd name="adj" fmla="val 16667"/>
              </a:avLst>
            </a:prstGeom>
            <a:solidFill>
              <a:srgbClr val="ffca07"/>
            </a:solidFill>
            <a:ln w="2540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1"/>
            <p:cNvSpPr/>
            <p:nvPr/>
          </p:nvSpPr>
          <p:spPr>
            <a:xfrm>
              <a:off x="6291000" y="4138560"/>
              <a:ext cx="2014920" cy="201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6320" rIns="76320" tIns="76320" bIns="7632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s-ES" sz="20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Debug interactivo del algoritmo para detección de errores</a:t>
              </a:r>
              <a:endParaRPr b="0" lang="es-AR" sz="2000" spc="-1" strike="noStrike">
                <a:latin typeface="Arial"/>
              </a:endParaRPr>
            </a:p>
          </p:txBody>
        </p:sp>
      </p:grpSp>
      <p:grpSp>
        <p:nvGrpSpPr>
          <p:cNvPr id="153" name="Group 12"/>
          <p:cNvGrpSpPr/>
          <p:nvPr/>
        </p:nvGrpSpPr>
        <p:grpSpPr>
          <a:xfrm>
            <a:off x="160920" y="1962000"/>
            <a:ext cx="2509200" cy="3418560"/>
            <a:chOff x="160920" y="1962000"/>
            <a:chExt cx="2509200" cy="3418560"/>
          </a:xfrm>
        </p:grpSpPr>
        <p:sp>
          <p:nvSpPr>
            <p:cNvPr id="154" name="CustomShape 13"/>
            <p:cNvSpPr/>
            <p:nvPr/>
          </p:nvSpPr>
          <p:spPr>
            <a:xfrm>
              <a:off x="857160" y="3683520"/>
              <a:ext cx="1495440" cy="1495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4"/>
            <p:cNvSpPr/>
            <p:nvPr/>
          </p:nvSpPr>
          <p:spPr>
            <a:xfrm>
              <a:off x="1158120" y="4033800"/>
              <a:ext cx="893880" cy="76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3200" rIns="43200" tIns="43200" bIns="43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400" spc="-1" strike="noStrike">
                  <a:solidFill>
                    <a:srgbClr val="ffffff"/>
                  </a:solidFill>
                  <a:latin typeface="Arial"/>
                  <a:ea typeface="Arial"/>
                </a:rPr>
                <a:t> </a:t>
              </a:r>
              <a:endParaRPr b="0" lang="es-AR" sz="3400" spc="-1" strike="noStrike">
                <a:latin typeface="Arial"/>
              </a:endParaRPr>
            </a:p>
          </p:txBody>
        </p:sp>
        <p:sp>
          <p:nvSpPr>
            <p:cNvPr id="156" name="CustomShape 15"/>
            <p:cNvSpPr/>
            <p:nvPr/>
          </p:nvSpPr>
          <p:spPr>
            <a:xfrm>
              <a:off x="353520" y="2939400"/>
              <a:ext cx="1087200" cy="1087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6"/>
            <p:cNvSpPr/>
            <p:nvPr/>
          </p:nvSpPr>
          <p:spPr>
            <a:xfrm>
              <a:off x="627480" y="3215160"/>
              <a:ext cx="539640" cy="5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3200" rIns="43200" tIns="43200" bIns="43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400" spc="-1" strike="noStrike">
                  <a:solidFill>
                    <a:srgbClr val="ffffff"/>
                  </a:solidFill>
                  <a:latin typeface="Arial"/>
                  <a:ea typeface="Arial"/>
                </a:rPr>
                <a:t> </a:t>
              </a:r>
              <a:endParaRPr b="0" lang="es-AR" sz="3400" spc="-1" strike="noStrike">
                <a:latin typeface="Arial"/>
              </a:endParaRPr>
            </a:p>
          </p:txBody>
        </p:sp>
        <p:sp>
          <p:nvSpPr>
            <p:cNvPr id="158" name="CustomShape 17"/>
            <p:cNvSpPr/>
            <p:nvPr/>
          </p:nvSpPr>
          <p:spPr>
            <a:xfrm rot="20700000">
              <a:off x="962640" y="2188800"/>
              <a:ext cx="1065240" cy="1065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002060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8"/>
            <p:cNvSpPr/>
            <p:nvPr/>
          </p:nvSpPr>
          <p:spPr>
            <a:xfrm>
              <a:off x="1196640" y="2422800"/>
              <a:ext cx="597960" cy="597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3200" rIns="43200" tIns="43200" bIns="43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400" spc="-1" strike="noStrike">
                  <a:solidFill>
                    <a:srgbClr val="ffffff"/>
                  </a:solidFill>
                  <a:latin typeface="Arial"/>
                  <a:ea typeface="Arial"/>
                </a:rPr>
                <a:t> </a:t>
              </a:r>
              <a:endParaRPr b="0" lang="es-AR" sz="3400" spc="-1" strike="noStrike">
                <a:latin typeface="Arial"/>
              </a:endParaRPr>
            </a:p>
          </p:txBody>
        </p:sp>
        <p:sp>
          <p:nvSpPr>
            <p:cNvPr id="160" name="CustomShape 19"/>
            <p:cNvSpPr/>
            <p:nvPr/>
          </p:nvSpPr>
          <p:spPr>
            <a:xfrm>
              <a:off x="756000" y="3466440"/>
              <a:ext cx="1914120" cy="1914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6302" y="3872"/>
                  </a:moveTo>
                  <a:lnTo>
                    <a:pt x="56302" y="3872"/>
                  </a:lnTo>
                  <a:cubicBezTo>
                    <a:pt x="79025" y="2375"/>
                    <a:pt x="100409" y="14726"/>
                    <a:pt x="110466" y="35157"/>
                  </a:cubicBezTo>
                  <a:cubicBezTo>
                    <a:pt x="120524" y="55588"/>
                    <a:pt x="117270" y="80067"/>
                    <a:pt x="102225" y="97162"/>
                  </a:cubicBezTo>
                  <a:lnTo>
                    <a:pt x="104820" y="99856"/>
                  </a:lnTo>
                  <a:lnTo>
                    <a:pt x="97064" y="98494"/>
                  </a:lnTo>
                  <a:lnTo>
                    <a:pt x="95716" y="90401"/>
                  </a:lnTo>
                  <a:lnTo>
                    <a:pt x="98310" y="93095"/>
                  </a:lnTo>
                  <a:cubicBezTo>
                    <a:pt x="111652" y="77650"/>
                    <a:pt x="114415" y="55703"/>
                    <a:pt x="105317" y="37432"/>
                  </a:cubicBezTo>
                  <a:cubicBezTo>
                    <a:pt x="96218" y="19162"/>
                    <a:pt x="77038" y="8143"/>
                    <a:pt x="56672" y="9485"/>
                  </a:cubicBezTo>
                  <a:close/>
                </a:path>
              </a:pathLst>
            </a:custGeom>
            <a:noFill/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0"/>
            <p:cNvSpPr/>
            <p:nvPr/>
          </p:nvSpPr>
          <p:spPr>
            <a:xfrm>
              <a:off x="160920" y="2705040"/>
              <a:ext cx="1390680" cy="1390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noFill/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1"/>
            <p:cNvSpPr/>
            <p:nvPr/>
          </p:nvSpPr>
          <p:spPr>
            <a:xfrm>
              <a:off x="725040" y="1962000"/>
              <a:ext cx="1499400" cy="1499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noFill/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97;p4" descr=""/>
          <p:cNvPicPr/>
          <p:nvPr/>
        </p:nvPicPr>
        <p:blipFill>
          <a:blip r:embed="rId1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1915200" y="114840"/>
            <a:ext cx="83617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¿Por qué Debuggear?</a:t>
            </a:r>
            <a:endParaRPr b="0" lang="es-AR" sz="5400" spc="-1" strike="noStrike">
              <a:latin typeface="Arial"/>
            </a:endParaRPr>
          </a:p>
        </p:txBody>
      </p:sp>
      <p:grpSp>
        <p:nvGrpSpPr>
          <p:cNvPr id="165" name="Group 2"/>
          <p:cNvGrpSpPr/>
          <p:nvPr/>
        </p:nvGrpSpPr>
        <p:grpSpPr>
          <a:xfrm>
            <a:off x="3087360" y="953280"/>
            <a:ext cx="6017040" cy="5803560"/>
            <a:chOff x="3087360" y="953280"/>
            <a:chExt cx="6017040" cy="5803560"/>
          </a:xfrm>
        </p:grpSpPr>
        <p:grpSp>
          <p:nvGrpSpPr>
            <p:cNvPr id="166" name="Group 3"/>
            <p:cNvGrpSpPr/>
            <p:nvPr/>
          </p:nvGrpSpPr>
          <p:grpSpPr>
            <a:xfrm>
              <a:off x="3087360" y="953280"/>
              <a:ext cx="6017040" cy="5803560"/>
              <a:chOff x="3087360" y="953280"/>
              <a:chExt cx="6017040" cy="5803560"/>
            </a:xfrm>
          </p:grpSpPr>
          <p:sp>
            <p:nvSpPr>
              <p:cNvPr id="167" name="CustomShape 4"/>
              <p:cNvSpPr/>
              <p:nvPr/>
            </p:nvSpPr>
            <p:spPr>
              <a:xfrm>
                <a:off x="3748680" y="1726560"/>
                <a:ext cx="4694400" cy="4694400"/>
              </a:xfrm>
              <a:prstGeom prst="blockArc">
                <a:avLst>
                  <a:gd name="adj1" fmla="val 11880000"/>
                  <a:gd name="adj2" fmla="val 16200000"/>
                  <a:gd name="adj3" fmla="val 4639"/>
                </a:avLst>
              </a:prstGeom>
              <a:solidFill>
                <a:srgbClr val="fbc6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5"/>
              <p:cNvSpPr/>
              <p:nvPr/>
            </p:nvSpPr>
            <p:spPr>
              <a:xfrm>
                <a:off x="3748680" y="1726560"/>
                <a:ext cx="4694400" cy="4694400"/>
              </a:xfrm>
              <a:prstGeom prst="blockArc">
                <a:avLst>
                  <a:gd name="adj1" fmla="val 7560000"/>
                  <a:gd name="adj2" fmla="val 11880000"/>
                  <a:gd name="adj3" fmla="val 4639"/>
                </a:avLst>
              </a:prstGeom>
              <a:solidFill>
                <a:srgbClr val="fbc6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6"/>
              <p:cNvSpPr/>
              <p:nvPr/>
            </p:nvSpPr>
            <p:spPr>
              <a:xfrm>
                <a:off x="3748680" y="1726560"/>
                <a:ext cx="4694400" cy="4694400"/>
              </a:xfrm>
              <a:prstGeom prst="blockArc">
                <a:avLst>
                  <a:gd name="adj1" fmla="val 3240000"/>
                  <a:gd name="adj2" fmla="val 7560000"/>
                  <a:gd name="adj3" fmla="val 4639"/>
                </a:avLst>
              </a:prstGeom>
              <a:solidFill>
                <a:srgbClr val="fbc6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7"/>
              <p:cNvSpPr/>
              <p:nvPr/>
            </p:nvSpPr>
            <p:spPr>
              <a:xfrm>
                <a:off x="3748680" y="1726560"/>
                <a:ext cx="4694400" cy="4694400"/>
              </a:xfrm>
              <a:prstGeom prst="blockArc">
                <a:avLst>
                  <a:gd name="adj1" fmla="val 20520000"/>
                  <a:gd name="adj2" fmla="val 3240000"/>
                  <a:gd name="adj3" fmla="val 4639"/>
                </a:avLst>
              </a:prstGeom>
              <a:solidFill>
                <a:srgbClr val="fbc6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8"/>
              <p:cNvSpPr/>
              <p:nvPr/>
            </p:nvSpPr>
            <p:spPr>
              <a:xfrm>
                <a:off x="3748680" y="1726560"/>
                <a:ext cx="4694400" cy="4694400"/>
              </a:xfrm>
              <a:prstGeom prst="blockArc">
                <a:avLst>
                  <a:gd name="adj1" fmla="val 16200000"/>
                  <a:gd name="adj2" fmla="val 20520000"/>
                  <a:gd name="adj3" fmla="val 4639"/>
                </a:avLst>
              </a:prstGeom>
              <a:solidFill>
                <a:srgbClr val="fbc6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9"/>
              <p:cNvSpPr/>
              <p:nvPr/>
            </p:nvSpPr>
            <p:spPr>
              <a:xfrm>
                <a:off x="5036760" y="2997000"/>
                <a:ext cx="2118600" cy="2154240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</a:ln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10"/>
              <p:cNvSpPr/>
              <p:nvPr/>
            </p:nvSpPr>
            <p:spPr>
              <a:xfrm>
                <a:off x="5346720" y="3312360"/>
                <a:ext cx="1497960" cy="152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11"/>
              <p:cNvSpPr/>
              <p:nvPr/>
            </p:nvSpPr>
            <p:spPr>
              <a:xfrm>
                <a:off x="5267880" y="953280"/>
                <a:ext cx="1655640" cy="1655640"/>
              </a:xfrm>
              <a:prstGeom prst="ellipse">
                <a:avLst/>
              </a:prstGeom>
              <a:solidFill>
                <a:srgbClr val="f7931b"/>
              </a:solidFill>
              <a:ln w="0"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12"/>
              <p:cNvSpPr/>
              <p:nvPr/>
            </p:nvSpPr>
            <p:spPr>
              <a:xfrm>
                <a:off x="5510520" y="1195560"/>
                <a:ext cx="1170720" cy="1170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0160" rIns="20160" tIns="20160" bIns="20160" anchor="ctr">
                <a:noAutofit/>
              </a:bodyPr>
              <a:p>
                <a:pPr algn="ctr">
                  <a:lnSpc>
                    <a:spcPct val="90000"/>
                  </a:lnSpc>
                  <a:tabLst>
                    <a:tab algn="l" pos="0"/>
                  </a:tabLst>
                </a:pPr>
                <a:r>
                  <a:rPr b="1" lang="es-ES" sz="1600" spc="-1" strike="noStrike">
                    <a:solidFill>
                      <a:srgbClr val="ffffff"/>
                    </a:solidFill>
                    <a:latin typeface="Trebuchet MS"/>
                    <a:ea typeface="Trebuchet MS"/>
                  </a:rPr>
                  <a:t>Debug simple, rápido y gráfico</a:t>
                </a:r>
                <a:endParaRPr b="0" lang="es-AR" sz="1600" spc="-1" strike="noStrike">
                  <a:latin typeface="Arial"/>
                </a:endParaRPr>
              </a:p>
            </p:txBody>
          </p:sp>
          <p:sp>
            <p:nvSpPr>
              <p:cNvPr id="176" name="CustomShape 13"/>
              <p:cNvSpPr/>
              <p:nvPr/>
            </p:nvSpPr>
            <p:spPr>
              <a:xfrm>
                <a:off x="7448760" y="2537640"/>
                <a:ext cx="1655640" cy="1655640"/>
              </a:xfrm>
              <a:prstGeom prst="ellipse">
                <a:avLst/>
              </a:prstGeom>
              <a:solidFill>
                <a:srgbClr val="f7931b"/>
              </a:solidFill>
              <a:ln w="0"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14"/>
              <p:cNvSpPr/>
              <p:nvPr/>
            </p:nvSpPr>
            <p:spPr>
              <a:xfrm>
                <a:off x="7691400" y="2779920"/>
                <a:ext cx="1170720" cy="1170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7640" rIns="17640" tIns="17640" bIns="17640" anchor="ctr">
                <a:noAutofit/>
              </a:bodyPr>
              <a:p>
                <a:pPr algn="ctr">
                  <a:lnSpc>
                    <a:spcPct val="90000"/>
                  </a:lnSpc>
                  <a:tabLst>
                    <a:tab algn="l" pos="0"/>
                  </a:tabLst>
                </a:pPr>
                <a:r>
                  <a:rPr b="1" lang="es-ES" sz="1400" spc="-1" strike="noStrike">
                    <a:solidFill>
                      <a:srgbClr val="ffffff"/>
                    </a:solidFill>
                    <a:latin typeface="Trebuchet MS"/>
                    <a:ea typeface="Trebuchet MS"/>
                  </a:rPr>
                  <a:t>Validación de los ejercicios desde mi algoritmo hecho a mano</a:t>
                </a:r>
                <a:endParaRPr b="0" lang="es-AR" sz="1400" spc="-1" strike="noStrike">
                  <a:latin typeface="Arial"/>
                </a:endParaRPr>
              </a:p>
            </p:txBody>
          </p:sp>
          <p:sp>
            <p:nvSpPr>
              <p:cNvPr id="178" name="CustomShape 15"/>
              <p:cNvSpPr/>
              <p:nvPr/>
            </p:nvSpPr>
            <p:spPr>
              <a:xfrm>
                <a:off x="6615720" y="5101200"/>
                <a:ext cx="1655640" cy="1655640"/>
              </a:xfrm>
              <a:prstGeom prst="ellipse">
                <a:avLst/>
              </a:prstGeom>
              <a:solidFill>
                <a:srgbClr val="f7931b"/>
              </a:solidFill>
              <a:ln w="0"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16"/>
              <p:cNvSpPr/>
              <p:nvPr/>
            </p:nvSpPr>
            <p:spPr>
              <a:xfrm>
                <a:off x="6858360" y="5343480"/>
                <a:ext cx="1170720" cy="1170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2680" rIns="22680" tIns="22680" bIns="22680" anchor="ctr">
                <a:noAutofit/>
              </a:bodyPr>
              <a:p>
                <a:pPr algn="ctr">
                  <a:lnSpc>
                    <a:spcPct val="90000"/>
                  </a:lnSpc>
                  <a:tabLst>
                    <a:tab algn="l" pos="0"/>
                  </a:tabLst>
                </a:pPr>
                <a:r>
                  <a:rPr b="1" lang="es-ES" sz="1800" spc="-1" strike="noStrike">
                    <a:solidFill>
                      <a:srgbClr val="ffffff"/>
                    </a:solidFill>
                    <a:latin typeface="Trebuchet MS"/>
                    <a:ea typeface="Trebuchet MS"/>
                  </a:rPr>
                  <a:t>Bajada del código a un archivo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180" name="CustomShape 17"/>
              <p:cNvSpPr/>
              <p:nvPr/>
            </p:nvSpPr>
            <p:spPr>
              <a:xfrm>
                <a:off x="3920400" y="5101200"/>
                <a:ext cx="1655640" cy="1655640"/>
              </a:xfrm>
              <a:prstGeom prst="ellipse">
                <a:avLst/>
              </a:prstGeom>
              <a:solidFill>
                <a:srgbClr val="f7931b"/>
              </a:solidFill>
              <a:ln w="0"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18"/>
              <p:cNvSpPr/>
              <p:nvPr/>
            </p:nvSpPr>
            <p:spPr>
              <a:xfrm>
                <a:off x="4162680" y="5343480"/>
                <a:ext cx="1170720" cy="1170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2680" rIns="22680" tIns="22680" bIns="22680" anchor="ctr">
                <a:noAutofit/>
              </a:bodyPr>
              <a:p>
                <a:pPr algn="ctr">
                  <a:lnSpc>
                    <a:spcPct val="90000"/>
                  </a:lnSpc>
                  <a:tabLst>
                    <a:tab algn="l" pos="0"/>
                  </a:tabLst>
                </a:pPr>
                <a:r>
                  <a:rPr b="1" lang="es-ES" sz="1800" spc="-1" strike="noStrike">
                    <a:solidFill>
                      <a:srgbClr val="ffffff"/>
                    </a:solidFill>
                    <a:latin typeface="Trebuchet MS"/>
                    <a:ea typeface="Trebuchet MS"/>
                  </a:rPr>
                  <a:t>Manejo de funciones propias</a:t>
                </a:r>
                <a:endParaRPr b="0" lang="es-AR" sz="1800" spc="-1" strike="noStrike">
                  <a:latin typeface="Arial"/>
                </a:endParaRPr>
              </a:p>
            </p:txBody>
          </p:sp>
          <p:sp>
            <p:nvSpPr>
              <p:cNvPr id="182" name="CustomShape 19"/>
              <p:cNvSpPr/>
              <p:nvPr/>
            </p:nvSpPr>
            <p:spPr>
              <a:xfrm>
                <a:off x="3087360" y="2537640"/>
                <a:ext cx="1655640" cy="1655640"/>
              </a:xfrm>
              <a:prstGeom prst="ellipse">
                <a:avLst/>
              </a:prstGeom>
              <a:solidFill>
                <a:srgbClr val="f7931b"/>
              </a:solidFill>
              <a:ln w="0"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20"/>
              <p:cNvSpPr/>
              <p:nvPr/>
            </p:nvSpPr>
            <p:spPr>
              <a:xfrm>
                <a:off x="3329640" y="2779920"/>
                <a:ext cx="1170720" cy="1170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0160" rIns="20160" tIns="20160" bIns="20160" anchor="ctr">
                <a:noAutofit/>
              </a:bodyPr>
              <a:p>
                <a:pPr algn="ctr">
                  <a:lnSpc>
                    <a:spcPct val="90000"/>
                  </a:lnSpc>
                  <a:tabLst>
                    <a:tab algn="l" pos="0"/>
                  </a:tabLst>
                </a:pPr>
                <a:r>
                  <a:rPr b="1" lang="es-ES" sz="1600" spc="-1" strike="noStrike">
                    <a:solidFill>
                      <a:srgbClr val="ffffff"/>
                    </a:solidFill>
                    <a:latin typeface="Trebuchet MS"/>
                    <a:ea typeface="Trebuchet MS"/>
                  </a:rPr>
                  <a:t>Generación automática del código en lenguaje C</a:t>
                </a:r>
                <a:endParaRPr b="0" lang="es-AR" sz="1600" spc="-1" strike="noStrike">
                  <a:latin typeface="Arial"/>
                </a:endParaRPr>
              </a:p>
            </p:txBody>
          </p:sp>
        </p:grpSp>
        <p:pic>
          <p:nvPicPr>
            <p:cNvPr id="184" name="Google Shape;218;p4" descr=""/>
            <p:cNvPicPr/>
            <p:nvPr/>
          </p:nvPicPr>
          <p:blipFill>
            <a:blip r:embed="rId2"/>
            <a:stretch/>
          </p:blipFill>
          <p:spPr>
            <a:xfrm>
              <a:off x="5112720" y="3042000"/>
              <a:ext cx="1965960" cy="2247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5" name="CustomShape 21"/>
          <p:cNvSpPr/>
          <p:nvPr/>
        </p:nvSpPr>
        <p:spPr>
          <a:xfrm>
            <a:off x="-421200" y="1259280"/>
            <a:ext cx="2467440" cy="42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3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s-AR" sz="13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3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ES" sz="13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915200" y="191160"/>
            <a:ext cx="836172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¿Cómo Debuggear?</a:t>
            </a:r>
            <a:endParaRPr b="0" lang="es-AR" sz="5400" spc="-1" strike="noStrike">
              <a:latin typeface="Arial"/>
            </a:endParaRPr>
          </a:p>
        </p:txBody>
      </p:sp>
      <p:grpSp>
        <p:nvGrpSpPr>
          <p:cNvPr id="187" name="Group 2"/>
          <p:cNvGrpSpPr/>
          <p:nvPr/>
        </p:nvGrpSpPr>
        <p:grpSpPr>
          <a:xfrm>
            <a:off x="1404000" y="1208880"/>
            <a:ext cx="9383760" cy="4782600"/>
            <a:chOff x="1404000" y="1208880"/>
            <a:chExt cx="9383760" cy="4782600"/>
          </a:xfrm>
        </p:grpSpPr>
        <p:sp>
          <p:nvSpPr>
            <p:cNvPr id="188" name="CustomShape 3"/>
            <p:cNvSpPr/>
            <p:nvPr/>
          </p:nvSpPr>
          <p:spPr>
            <a:xfrm>
              <a:off x="1404000" y="4809600"/>
              <a:ext cx="9383400" cy="1181880"/>
            </a:xfrm>
            <a:prstGeom prst="rect">
              <a:avLst/>
            </a:prstGeom>
            <a:solidFill>
              <a:srgbClr val="002060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4"/>
            <p:cNvSpPr/>
            <p:nvPr/>
          </p:nvSpPr>
          <p:spPr>
            <a:xfrm>
              <a:off x="1404000" y="4809600"/>
              <a:ext cx="93834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440" rIns="163440" tIns="163440" bIns="1634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300" spc="-1" strike="noStrike">
                  <a:solidFill>
                    <a:srgbClr val="ffffff"/>
                  </a:solidFill>
                  <a:latin typeface="Arial"/>
                  <a:ea typeface="Arial"/>
                </a:rPr>
                <a:t>3</a:t>
              </a:r>
              <a:endParaRPr b="0" lang="es-AR" sz="2300" spc="-1" strike="noStrike">
                <a:latin typeface="Arial"/>
              </a:endParaRPr>
            </a:p>
          </p:txBody>
        </p:sp>
        <p:sp>
          <p:nvSpPr>
            <p:cNvPr id="190" name="CustomShape 5"/>
            <p:cNvSpPr/>
            <p:nvPr/>
          </p:nvSpPr>
          <p:spPr>
            <a:xfrm>
              <a:off x="1404000" y="5424120"/>
              <a:ext cx="9383400" cy="54324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6"/>
            <p:cNvSpPr/>
            <p:nvPr/>
          </p:nvSpPr>
          <p:spPr>
            <a:xfrm>
              <a:off x="1404000" y="5424120"/>
              <a:ext cx="9383400" cy="5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9080" rIns="199080" tIns="35640" bIns="356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¡Ya estás listo para ejecutar tu código!</a:t>
              </a:r>
              <a:endParaRPr b="0" lang="es-AR" sz="2800" spc="-1" strike="noStrike">
                <a:latin typeface="Arial"/>
              </a:endParaRPr>
            </a:p>
          </p:txBody>
        </p:sp>
        <p:sp>
          <p:nvSpPr>
            <p:cNvPr id="192" name="CustomShape 7"/>
            <p:cNvSpPr/>
            <p:nvPr/>
          </p:nvSpPr>
          <p:spPr>
            <a:xfrm rot="10800000">
              <a:off x="1404360" y="3009240"/>
              <a:ext cx="9383400" cy="181764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002060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8"/>
            <p:cNvSpPr/>
            <p:nvPr/>
          </p:nvSpPr>
          <p:spPr>
            <a:xfrm>
              <a:off x="1404000" y="3009240"/>
              <a:ext cx="93834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440" rIns="163440" tIns="163440" bIns="1634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300" spc="-1" strike="noStrik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b="0" lang="es-AR" sz="2300" spc="-1" strike="noStrike">
                <a:latin typeface="Arial"/>
              </a:endParaRPr>
            </a:p>
          </p:txBody>
        </p:sp>
        <p:sp>
          <p:nvSpPr>
            <p:cNvPr id="194" name="CustomShape 9"/>
            <p:cNvSpPr/>
            <p:nvPr/>
          </p:nvSpPr>
          <p:spPr>
            <a:xfrm>
              <a:off x="1404000" y="3647160"/>
              <a:ext cx="9383400" cy="54324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0"/>
            <p:cNvSpPr/>
            <p:nvPr/>
          </p:nvSpPr>
          <p:spPr>
            <a:xfrm>
              <a:off x="1404000" y="3647160"/>
              <a:ext cx="9383400" cy="5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9080" rIns="199080" tIns="35640" bIns="356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Realiza correcciones sobre el escaneo de ser necesario</a:t>
              </a:r>
              <a:endParaRPr b="0" lang="es-AR" sz="2800" spc="-1" strike="noStrike">
                <a:latin typeface="Arial"/>
              </a:endParaRPr>
            </a:p>
          </p:txBody>
        </p:sp>
        <p:sp>
          <p:nvSpPr>
            <p:cNvPr id="196" name="CustomShape 11"/>
            <p:cNvSpPr/>
            <p:nvPr/>
          </p:nvSpPr>
          <p:spPr>
            <a:xfrm rot="10800000">
              <a:off x="1404360" y="1208880"/>
              <a:ext cx="9383400" cy="181764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002060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2"/>
            <p:cNvSpPr/>
            <p:nvPr/>
          </p:nvSpPr>
          <p:spPr>
            <a:xfrm>
              <a:off x="1404000" y="1208880"/>
              <a:ext cx="93834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440" rIns="163440" tIns="163440" bIns="1634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300" spc="-1" strike="noStrike">
                  <a:solidFill>
                    <a:srgbClr val="ffffff"/>
                  </a:solidFill>
                  <a:latin typeface="Arial"/>
                  <a:ea typeface="Arial"/>
                </a:rPr>
                <a:t>1</a:t>
              </a:r>
              <a:endParaRPr b="0" lang="es-AR" sz="2300" spc="-1" strike="noStrike">
                <a:latin typeface="Arial"/>
              </a:endParaRPr>
            </a:p>
          </p:txBody>
        </p:sp>
        <p:sp>
          <p:nvSpPr>
            <p:cNvPr id="198" name="CustomShape 13"/>
            <p:cNvSpPr/>
            <p:nvPr/>
          </p:nvSpPr>
          <p:spPr>
            <a:xfrm>
              <a:off x="1404000" y="1846800"/>
              <a:ext cx="9383400" cy="54324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4"/>
            <p:cNvSpPr/>
            <p:nvPr/>
          </p:nvSpPr>
          <p:spPr>
            <a:xfrm>
              <a:off x="1404000" y="1846800"/>
              <a:ext cx="9383400" cy="54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9080" rIns="199080" tIns="35640" bIns="356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000000"/>
                  </a:solidFill>
                  <a:latin typeface="Trebuchet MS"/>
                  <a:ea typeface="Trebuchet MS"/>
                </a:rPr>
                <a:t>Hace una captura clara de tu diagrama</a:t>
              </a:r>
              <a:endParaRPr b="0" lang="es-AR" sz="2800" spc="-1" strike="noStrike">
                <a:latin typeface="Arial"/>
              </a:endParaRPr>
            </a:p>
          </p:txBody>
        </p:sp>
      </p:grpSp>
      <p:sp>
        <p:nvSpPr>
          <p:cNvPr id="200" name="CustomShape 15"/>
          <p:cNvSpPr/>
          <p:nvPr/>
        </p:nvSpPr>
        <p:spPr>
          <a:xfrm>
            <a:off x="264240" y="6112080"/>
            <a:ext cx="113360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¡¡¡Simple, fácil y rápido!!!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201" name="Google Shape;239;p24" descr=""/>
          <p:cNvPicPr/>
          <p:nvPr/>
        </p:nvPicPr>
        <p:blipFill>
          <a:blip r:embed="rId1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48320" y="191160"/>
            <a:ext cx="1009512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¿Qué permite Debuggear?</a:t>
            </a:r>
            <a:endParaRPr b="0" lang="es-AR" sz="5400" spc="-1" strike="noStrike">
              <a:latin typeface="Arial"/>
            </a:endParaRPr>
          </a:p>
        </p:txBody>
      </p:sp>
      <p:grpSp>
        <p:nvGrpSpPr>
          <p:cNvPr id="203" name="Group 2"/>
          <p:cNvGrpSpPr/>
          <p:nvPr/>
        </p:nvGrpSpPr>
        <p:grpSpPr>
          <a:xfrm>
            <a:off x="1048680" y="1213920"/>
            <a:ext cx="8127000" cy="5219640"/>
            <a:chOff x="1048680" y="1213920"/>
            <a:chExt cx="8127000" cy="5219640"/>
          </a:xfrm>
        </p:grpSpPr>
        <p:sp>
          <p:nvSpPr>
            <p:cNvPr id="204" name="CustomShape 3"/>
            <p:cNvSpPr/>
            <p:nvPr/>
          </p:nvSpPr>
          <p:spPr>
            <a:xfrm>
              <a:off x="1048680" y="1213920"/>
              <a:ext cx="4762080" cy="100764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4"/>
            <p:cNvSpPr/>
            <p:nvPr/>
          </p:nvSpPr>
          <p:spPr>
            <a:xfrm>
              <a:off x="1078200" y="1243440"/>
              <a:ext cx="4703040" cy="94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Para los alumnos:</a:t>
              </a:r>
              <a:endParaRPr b="0" lang="es-AR" sz="3200" spc="-1" strike="noStrike">
                <a:latin typeface="Arial"/>
              </a:endParaRPr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1524960" y="2221920"/>
              <a:ext cx="475920" cy="842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>
              <a:solidFill>
                <a:srgbClr val="ca9f0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"/>
            <p:cNvSpPr/>
            <p:nvPr/>
          </p:nvSpPr>
          <p:spPr>
            <a:xfrm>
              <a:off x="2001240" y="2502720"/>
              <a:ext cx="7174440" cy="11228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7"/>
            <p:cNvSpPr/>
            <p:nvPr/>
          </p:nvSpPr>
          <p:spPr>
            <a:xfrm>
              <a:off x="2034000" y="2535480"/>
              <a:ext cx="7108560" cy="105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35640" bIns="3564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000000"/>
                  </a:solidFill>
                  <a:latin typeface="Arial"/>
                  <a:ea typeface="Arial"/>
                </a:rPr>
                <a:t>Entender conceptos abstractos rápidamente</a:t>
              </a:r>
              <a:endParaRPr b="0" lang="es-AR" sz="2800" spc="-1" strike="noStrike">
                <a:latin typeface="Arial"/>
              </a:endParaRPr>
            </a:p>
          </p:txBody>
        </p:sp>
        <p:sp>
          <p:nvSpPr>
            <p:cNvPr id="209" name="CustomShape 8"/>
            <p:cNvSpPr/>
            <p:nvPr/>
          </p:nvSpPr>
          <p:spPr>
            <a:xfrm>
              <a:off x="1524960" y="2221920"/>
              <a:ext cx="475920" cy="2246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>
              <a:solidFill>
                <a:srgbClr val="ca9f0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9"/>
            <p:cNvSpPr/>
            <p:nvPr/>
          </p:nvSpPr>
          <p:spPr>
            <a:xfrm>
              <a:off x="2001240" y="3906720"/>
              <a:ext cx="7136640" cy="11228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0"/>
            <p:cNvSpPr/>
            <p:nvPr/>
          </p:nvSpPr>
          <p:spPr>
            <a:xfrm>
              <a:off x="2034000" y="3939480"/>
              <a:ext cx="7070760" cy="105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Autoevaluación</a:t>
              </a:r>
              <a:endParaRPr b="0" lang="es-AR" sz="3200" spc="-1" strike="noStrike">
                <a:latin typeface="Arial"/>
              </a:endParaRPr>
            </a:p>
          </p:txBody>
        </p:sp>
        <p:sp>
          <p:nvSpPr>
            <p:cNvPr id="212" name="CustomShape 11"/>
            <p:cNvSpPr/>
            <p:nvPr/>
          </p:nvSpPr>
          <p:spPr>
            <a:xfrm>
              <a:off x="1524960" y="2221920"/>
              <a:ext cx="475920" cy="3650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>
              <a:solidFill>
                <a:srgbClr val="ca9f0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2"/>
            <p:cNvSpPr/>
            <p:nvPr/>
          </p:nvSpPr>
          <p:spPr>
            <a:xfrm>
              <a:off x="2001240" y="5310720"/>
              <a:ext cx="7099200" cy="11228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3"/>
            <p:cNvSpPr/>
            <p:nvPr/>
          </p:nvSpPr>
          <p:spPr>
            <a:xfrm>
              <a:off x="2034000" y="5343480"/>
              <a:ext cx="7033680" cy="105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Ahorro de </a:t>
              </a:r>
              <a:r>
                <a:rPr b="1" lang="es-ES" sz="3200" spc="-1" strike="noStrike" u="sng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tiempo</a:t>
              </a:r>
              <a:r>
                <a:rPr b="1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0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de práctica</a:t>
              </a:r>
              <a:endParaRPr b="0" lang="es-AR" sz="3200" spc="-1" strike="noStrike">
                <a:latin typeface="Arial"/>
              </a:endParaRPr>
            </a:p>
          </p:txBody>
        </p:sp>
      </p:grpSp>
      <p:pic>
        <p:nvPicPr>
          <p:cNvPr id="215" name="Google Shape;257;g96c0cf23c6_0_23" descr=""/>
          <p:cNvPicPr/>
          <p:nvPr/>
        </p:nvPicPr>
        <p:blipFill>
          <a:blip r:embed="rId1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77160" y="1338480"/>
            <a:ext cx="10465920" cy="4702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048320" y="191160"/>
            <a:ext cx="1009512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¿Qué permite Debuggear?</a:t>
            </a:r>
            <a:endParaRPr b="0" lang="es-AR" sz="5400" spc="-1" strike="noStrike">
              <a:latin typeface="Arial"/>
            </a:endParaRPr>
          </a:p>
        </p:txBody>
      </p:sp>
      <p:grpSp>
        <p:nvGrpSpPr>
          <p:cNvPr id="218" name="Group 3"/>
          <p:cNvGrpSpPr/>
          <p:nvPr/>
        </p:nvGrpSpPr>
        <p:grpSpPr>
          <a:xfrm>
            <a:off x="677520" y="1587960"/>
            <a:ext cx="8736120" cy="4087800"/>
            <a:chOff x="677520" y="1587960"/>
            <a:chExt cx="8736120" cy="4087800"/>
          </a:xfrm>
        </p:grpSpPr>
        <p:sp>
          <p:nvSpPr>
            <p:cNvPr id="219" name="CustomShape 4"/>
            <p:cNvSpPr/>
            <p:nvPr/>
          </p:nvSpPr>
          <p:spPr>
            <a:xfrm>
              <a:off x="677520" y="1587960"/>
              <a:ext cx="4984920" cy="1005120"/>
            </a:xfrm>
            <a:prstGeom prst="roundRect">
              <a:avLst>
                <a:gd name="adj" fmla="val 10000"/>
              </a:avLst>
            </a:prstGeom>
            <a:solidFill>
              <a:srgbClr val="e64520"/>
            </a:solidFill>
            <a:ln w="0"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707040" y="1617120"/>
              <a:ext cx="4926240" cy="94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200" spc="-1" strike="noStrike">
                  <a:solidFill>
                    <a:srgbClr val="ffffff"/>
                  </a:solidFill>
                  <a:latin typeface="Arial"/>
                  <a:ea typeface="Arial"/>
                </a:rPr>
                <a:t>Para los profes</a:t>
              </a:r>
              <a:r>
                <a:rPr b="0" lang="es-ES" sz="4000" spc="-1" strike="noStrike">
                  <a:solidFill>
                    <a:srgbClr val="ffffff"/>
                  </a:solidFill>
                  <a:latin typeface="Arial"/>
                  <a:ea typeface="Arial"/>
                </a:rPr>
                <a:t>:</a:t>
              </a:r>
              <a:endParaRPr b="0" lang="es-AR" sz="4000" spc="-1" strike="noStrike">
                <a:latin typeface="Arial"/>
              </a:endParaRPr>
            </a:p>
          </p:txBody>
        </p:sp>
        <p:sp>
          <p:nvSpPr>
            <p:cNvPr id="221" name="CustomShape 6"/>
            <p:cNvSpPr/>
            <p:nvPr/>
          </p:nvSpPr>
          <p:spPr>
            <a:xfrm>
              <a:off x="1176120" y="2593080"/>
              <a:ext cx="498240" cy="947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1674720" y="2946600"/>
              <a:ext cx="7734960" cy="1187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8"/>
            <p:cNvSpPr/>
            <p:nvPr/>
          </p:nvSpPr>
          <p:spPr>
            <a:xfrm>
              <a:off x="1709280" y="2981520"/>
              <a:ext cx="7665480" cy="111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Corregir ejercicios </a:t>
              </a:r>
              <a:r>
                <a:rPr b="1" lang="es-ES" sz="3200" spc="-1" strike="noStrike" u="sng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más rápido</a:t>
              </a:r>
              <a:endParaRPr b="0" lang="es-AR" sz="3200" spc="-1" strike="noStrike">
                <a:latin typeface="Arial"/>
              </a:endParaRPr>
            </a:p>
          </p:txBody>
        </p:sp>
        <p:sp>
          <p:nvSpPr>
            <p:cNvPr id="224" name="CustomShape 9"/>
            <p:cNvSpPr/>
            <p:nvPr/>
          </p:nvSpPr>
          <p:spPr>
            <a:xfrm>
              <a:off x="1176120" y="2593080"/>
              <a:ext cx="498240" cy="2488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1674720" y="4488120"/>
              <a:ext cx="7738920" cy="1187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1"/>
            <p:cNvSpPr/>
            <p:nvPr/>
          </p:nvSpPr>
          <p:spPr>
            <a:xfrm>
              <a:off x="1709280" y="4523040"/>
              <a:ext cx="7669080" cy="111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40680" bIns="4068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s-ES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Explicar mejor temas complicados</a:t>
              </a:r>
              <a:endParaRPr b="0" lang="es-AR" sz="3200" spc="-1" strike="noStrike">
                <a:latin typeface="Arial"/>
              </a:endParaRPr>
            </a:p>
          </p:txBody>
        </p:sp>
      </p:grpSp>
      <p:pic>
        <p:nvPicPr>
          <p:cNvPr id="227" name="Google Shape;273;g96c0cf23c6_0_17" descr=""/>
          <p:cNvPicPr/>
          <p:nvPr/>
        </p:nvPicPr>
        <p:blipFill>
          <a:blip r:embed="rId1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34200" y="1098720"/>
            <a:ext cx="39978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000000"/>
                </a:solidFill>
                <a:latin typeface="Trebuchet MS"/>
                <a:ea typeface="Trebuchet MS"/>
              </a:rPr>
              <a:t>¿Preguntas?</a:t>
            </a:r>
            <a:endParaRPr b="0" lang="es-AR" sz="5400" spc="-1" strike="noStrike">
              <a:latin typeface="Arial"/>
            </a:endParaRPr>
          </a:p>
        </p:txBody>
      </p:sp>
      <p:pic>
        <p:nvPicPr>
          <p:cNvPr id="229" name="Google Shape;279;p5" descr=""/>
          <p:cNvPicPr/>
          <p:nvPr/>
        </p:nvPicPr>
        <p:blipFill>
          <a:blip r:embed="rId1"/>
          <a:stretch/>
        </p:blipFill>
        <p:spPr>
          <a:xfrm>
            <a:off x="554040" y="2364840"/>
            <a:ext cx="3238200" cy="43812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280;p5" descr=""/>
          <p:cNvPicPr/>
          <p:nvPr/>
        </p:nvPicPr>
        <p:blipFill>
          <a:blip r:embed="rId2"/>
          <a:stretch/>
        </p:blipFill>
        <p:spPr>
          <a:xfrm>
            <a:off x="0" y="0"/>
            <a:ext cx="115272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2020-08-27T12:40:51Z</dcterms:created>
  <dc:creator>CORLETO Lucia-Valeria</dc:creator>
  <dc:description/>
  <dc:language>es-AR</dc:language>
  <cp:lastModifiedBy/>
  <dcterms:modified xsi:type="dcterms:W3CDTF">2021-06-02T18:32:21Z</dcterms:modified>
  <cp:revision>1</cp:revision>
  <dc:subject/>
  <dc:title/>
</cp:coreProperties>
</file>