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79" r:id="rId2"/>
    <p:sldId id="262" r:id="rId3"/>
    <p:sldId id="268" r:id="rId4"/>
    <p:sldId id="270" r:id="rId5"/>
    <p:sldId id="267" r:id="rId6"/>
    <p:sldId id="263" r:id="rId7"/>
    <p:sldId id="273" r:id="rId8"/>
    <p:sldId id="274" r:id="rId9"/>
    <p:sldId id="275" r:id="rId10"/>
    <p:sldId id="277" r:id="rId11"/>
    <p:sldId id="299" r:id="rId12"/>
    <p:sldId id="281" r:id="rId13"/>
    <p:sldId id="285" r:id="rId14"/>
    <p:sldId id="287" r:id="rId15"/>
    <p:sldId id="295" r:id="rId16"/>
    <p:sldId id="297" r:id="rId17"/>
    <p:sldId id="293" r:id="rId18"/>
    <p:sldId id="300" r:id="rId19"/>
    <p:sldId id="301" r:id="rId2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E39"/>
    <a:srgbClr val="007434"/>
    <a:srgbClr val="009242"/>
    <a:srgbClr val="FFFF00"/>
    <a:srgbClr val="E2DD00"/>
    <a:srgbClr val="C9C4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9D0F7D-A830-3C38-8D2C-6E0541118007}" v="200" dt="2025-07-14T09:24:53.116"/>
    <p1510:client id="{AAB074FF-ED83-EB4A-521B-0652C24226A1}" v="89" dt="2025-07-14T09:34:08.331"/>
    <p1510:client id="{ED0BD2C5-DCCA-760E-205C-0AD6017346CB}" v="240" dt="2025-07-14T09:34:58.7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derico Mancini - federico.mancini9@studio.unibo.it" userId="S::federico.mancini9@studio.unibo.it::3dd89d4e-619c-48b0-a09c-869cb38c3d1f" providerId="AD" clId="Web-{ED0BD2C5-DCCA-760E-205C-0AD6017346CB}"/>
    <pc:docChg chg="modSld">
      <pc:chgData name="Federico Mancini - federico.mancini9@studio.unibo.it" userId="S::federico.mancini9@studio.unibo.it::3dd89d4e-619c-48b0-a09c-869cb38c3d1f" providerId="AD" clId="Web-{ED0BD2C5-DCCA-760E-205C-0AD6017346CB}" dt="2025-07-14T09:34:55.366" v="128" actId="20577"/>
      <pc:docMkLst>
        <pc:docMk/>
      </pc:docMkLst>
      <pc:sldChg chg="modSp">
        <pc:chgData name="Federico Mancini - federico.mancini9@studio.unibo.it" userId="S::federico.mancini9@studio.unibo.it::3dd89d4e-619c-48b0-a09c-869cb38c3d1f" providerId="AD" clId="Web-{ED0BD2C5-DCCA-760E-205C-0AD6017346CB}" dt="2025-07-14T09:33:24.894" v="123" actId="20577"/>
        <pc:sldMkLst>
          <pc:docMk/>
          <pc:sldMk cId="1214129610" sldId="287"/>
        </pc:sldMkLst>
        <pc:spChg chg="mod">
          <ac:chgData name="Federico Mancini - federico.mancini9@studio.unibo.it" userId="S::federico.mancini9@studio.unibo.it::3dd89d4e-619c-48b0-a09c-869cb38c3d1f" providerId="AD" clId="Web-{ED0BD2C5-DCCA-760E-205C-0AD6017346CB}" dt="2025-07-14T09:33:24.894" v="123" actId="20577"/>
          <ac:spMkLst>
            <pc:docMk/>
            <pc:sldMk cId="1214129610" sldId="287"/>
            <ac:spMk id="9" creationId="{44B95EDB-842E-9B34-DF7C-7BED6AB54BBA}"/>
          </ac:spMkLst>
        </pc:spChg>
      </pc:sldChg>
      <pc:sldChg chg="addSp modSp">
        <pc:chgData name="Federico Mancini - federico.mancini9@studio.unibo.it" userId="S::federico.mancini9@studio.unibo.it::3dd89d4e-619c-48b0-a09c-869cb38c3d1f" providerId="AD" clId="Web-{ED0BD2C5-DCCA-760E-205C-0AD6017346CB}" dt="2025-07-14T09:34:55.366" v="128" actId="20577"/>
        <pc:sldMkLst>
          <pc:docMk/>
          <pc:sldMk cId="3155151520" sldId="293"/>
        </pc:sldMkLst>
        <pc:spChg chg="add mod">
          <ac:chgData name="Federico Mancini - federico.mancini9@studio.unibo.it" userId="S::federico.mancini9@studio.unibo.it::3dd89d4e-619c-48b0-a09c-869cb38c3d1f" providerId="AD" clId="Web-{ED0BD2C5-DCCA-760E-205C-0AD6017346CB}" dt="2025-07-14T09:34:55.366" v="128" actId="20577"/>
          <ac:spMkLst>
            <pc:docMk/>
            <pc:sldMk cId="3155151520" sldId="293"/>
            <ac:spMk id="2" creationId="{DC1FA0AC-F865-EE7E-5687-182DBF93F31B}"/>
          </ac:spMkLst>
        </pc:spChg>
        <pc:spChg chg="mod">
          <ac:chgData name="Federico Mancini - federico.mancini9@studio.unibo.it" userId="S::federico.mancini9@studio.unibo.it::3dd89d4e-619c-48b0-a09c-869cb38c3d1f" providerId="AD" clId="Web-{ED0BD2C5-DCCA-760E-205C-0AD6017346CB}" dt="2025-07-14T09:32:31.611" v="116" actId="20577"/>
          <ac:spMkLst>
            <pc:docMk/>
            <pc:sldMk cId="3155151520" sldId="293"/>
            <ac:spMk id="13" creationId="{9F3D0DF0-16C3-FB21-6AEE-F1E55901EF01}"/>
          </ac:spMkLst>
        </pc:spChg>
      </pc:sldChg>
      <pc:sldChg chg="delSp modSp">
        <pc:chgData name="Federico Mancini - federico.mancini9@studio.unibo.it" userId="S::federico.mancini9@studio.unibo.it::3dd89d4e-619c-48b0-a09c-869cb38c3d1f" providerId="AD" clId="Web-{ED0BD2C5-DCCA-760E-205C-0AD6017346CB}" dt="2025-07-14T09:29:09.025" v="26" actId="1076"/>
        <pc:sldMkLst>
          <pc:docMk/>
          <pc:sldMk cId="770699779" sldId="295"/>
        </pc:sldMkLst>
        <pc:spChg chg="del">
          <ac:chgData name="Federico Mancini - federico.mancini9@studio.unibo.it" userId="S::federico.mancini9@studio.unibo.it::3dd89d4e-619c-48b0-a09c-869cb38c3d1f" providerId="AD" clId="Web-{ED0BD2C5-DCCA-760E-205C-0AD6017346CB}" dt="2025-07-14T09:28:59.352" v="24"/>
          <ac:spMkLst>
            <pc:docMk/>
            <pc:sldMk cId="770699779" sldId="295"/>
            <ac:spMk id="6" creationId="{AFDB2945-79B9-843E-7FA7-926A19A75745}"/>
          </ac:spMkLst>
        </pc:spChg>
        <pc:picChg chg="mod">
          <ac:chgData name="Federico Mancini - federico.mancini9@studio.unibo.it" userId="S::federico.mancini9@studio.unibo.it::3dd89d4e-619c-48b0-a09c-869cb38c3d1f" providerId="AD" clId="Web-{ED0BD2C5-DCCA-760E-205C-0AD6017346CB}" dt="2025-07-14T09:29:09.025" v="26" actId="1076"/>
          <ac:picMkLst>
            <pc:docMk/>
            <pc:sldMk cId="770699779" sldId="295"/>
            <ac:picMk id="3" creationId="{1249B8DC-3DE0-53C0-664E-584801F13270}"/>
          </ac:picMkLst>
        </pc:picChg>
      </pc:sldChg>
      <pc:sldChg chg="delSp modSp">
        <pc:chgData name="Federico Mancini - federico.mancini9@studio.unibo.it" userId="S::federico.mancini9@studio.unibo.it::3dd89d4e-619c-48b0-a09c-869cb38c3d1f" providerId="AD" clId="Web-{ED0BD2C5-DCCA-760E-205C-0AD6017346CB}" dt="2025-07-14T09:29:49.683" v="29" actId="1076"/>
        <pc:sldMkLst>
          <pc:docMk/>
          <pc:sldMk cId="4016872655" sldId="297"/>
        </pc:sldMkLst>
        <pc:spChg chg="del">
          <ac:chgData name="Federico Mancini - federico.mancini9@studio.unibo.it" userId="S::federico.mancini9@studio.unibo.it::3dd89d4e-619c-48b0-a09c-869cb38c3d1f" providerId="AD" clId="Web-{ED0BD2C5-DCCA-760E-205C-0AD6017346CB}" dt="2025-07-14T09:29:40.135" v="27"/>
          <ac:spMkLst>
            <pc:docMk/>
            <pc:sldMk cId="4016872655" sldId="297"/>
            <ac:spMk id="6" creationId="{E8D22949-E58D-DA57-E245-6FE3AADB588B}"/>
          </ac:spMkLst>
        </pc:spChg>
        <pc:picChg chg="mod">
          <ac:chgData name="Federico Mancini - federico.mancini9@studio.unibo.it" userId="S::federico.mancini9@studio.unibo.it::3dd89d4e-619c-48b0-a09c-869cb38c3d1f" providerId="AD" clId="Web-{ED0BD2C5-DCCA-760E-205C-0AD6017346CB}" dt="2025-07-14T09:29:49.683" v="29" actId="1076"/>
          <ac:picMkLst>
            <pc:docMk/>
            <pc:sldMk cId="4016872655" sldId="297"/>
            <ac:picMk id="3" creationId="{5941A134-BFE2-45B4-E94C-666C83528348}"/>
          </ac:picMkLst>
        </pc:picChg>
      </pc:sldChg>
    </pc:docChg>
  </pc:docChgLst>
  <pc:docChgLst>
    <pc:chgData name="Federico Mancini - federico.mancini9@studio.unibo.it" userId="S::federico.mancini9@studio.unibo.it::3dd89d4e-619c-48b0-a09c-869cb38c3d1f" providerId="AD" clId="Web-{2C9D0F7D-A830-3C38-8D2C-6E0541118007}"/>
    <pc:docChg chg="addSld delSld modSld">
      <pc:chgData name="Federico Mancini - federico.mancini9@studio.unibo.it" userId="S::federico.mancini9@studio.unibo.it::3dd89d4e-619c-48b0-a09c-869cb38c3d1f" providerId="AD" clId="Web-{2C9D0F7D-A830-3C38-8D2C-6E0541118007}" dt="2025-07-14T09:24:53.116" v="159"/>
      <pc:docMkLst>
        <pc:docMk/>
      </pc:docMkLst>
      <pc:sldChg chg="add del">
        <pc:chgData name="Federico Mancini - federico.mancini9@studio.unibo.it" userId="S::federico.mancini9@studio.unibo.it::3dd89d4e-619c-48b0-a09c-869cb38c3d1f" providerId="AD" clId="Web-{2C9D0F7D-A830-3C38-8D2C-6E0541118007}" dt="2025-07-14T09:09:14.847" v="4"/>
        <pc:sldMkLst>
          <pc:docMk/>
          <pc:sldMk cId="1203329172" sldId="258"/>
        </pc:sldMkLst>
      </pc:sldChg>
      <pc:sldChg chg="add del">
        <pc:chgData name="Federico Mancini - federico.mancini9@studio.unibo.it" userId="S::federico.mancini9@studio.unibo.it::3dd89d4e-619c-48b0-a09c-869cb38c3d1f" providerId="AD" clId="Web-{2C9D0F7D-A830-3C38-8D2C-6E0541118007}" dt="2025-07-14T09:09:14.909" v="5"/>
        <pc:sldMkLst>
          <pc:docMk/>
          <pc:sldMk cId="4042480221" sldId="259"/>
        </pc:sldMkLst>
      </pc:sldChg>
      <pc:sldChg chg="add del">
        <pc:chgData name="Federico Mancini - federico.mancini9@studio.unibo.it" userId="S::federico.mancini9@studio.unibo.it::3dd89d4e-619c-48b0-a09c-869cb38c3d1f" providerId="AD" clId="Web-{2C9D0F7D-A830-3C38-8D2C-6E0541118007}" dt="2025-07-14T09:09:14.972" v="6"/>
        <pc:sldMkLst>
          <pc:docMk/>
          <pc:sldMk cId="3110052033" sldId="260"/>
        </pc:sldMkLst>
      </pc:sldChg>
      <pc:sldChg chg="add del">
        <pc:chgData name="Federico Mancini - federico.mancini9@studio.unibo.it" userId="S::federico.mancini9@studio.unibo.it::3dd89d4e-619c-48b0-a09c-869cb38c3d1f" providerId="AD" clId="Web-{2C9D0F7D-A830-3C38-8D2C-6E0541118007}" dt="2025-07-14T09:09:15.034" v="7"/>
        <pc:sldMkLst>
          <pc:docMk/>
          <pc:sldMk cId="3480797579" sldId="261"/>
        </pc:sldMkLst>
      </pc:sldChg>
      <pc:sldChg chg="delSp">
        <pc:chgData name="Federico Mancini - federico.mancini9@studio.unibo.it" userId="S::federico.mancini9@studio.unibo.it::3dd89d4e-619c-48b0-a09c-869cb38c3d1f" providerId="AD" clId="Web-{2C9D0F7D-A830-3C38-8D2C-6E0541118007}" dt="2025-07-14T09:16:06.298" v="44"/>
        <pc:sldMkLst>
          <pc:docMk/>
          <pc:sldMk cId="2359688396" sldId="281"/>
        </pc:sldMkLst>
        <pc:picChg chg="del">
          <ac:chgData name="Federico Mancini - federico.mancini9@studio.unibo.it" userId="S::federico.mancini9@studio.unibo.it::3dd89d4e-619c-48b0-a09c-869cb38c3d1f" providerId="AD" clId="Web-{2C9D0F7D-A830-3C38-8D2C-6E0541118007}" dt="2025-07-14T09:16:06.298" v="44"/>
          <ac:picMkLst>
            <pc:docMk/>
            <pc:sldMk cId="2359688396" sldId="281"/>
            <ac:picMk id="8" creationId="{C6F28D0D-00A9-0231-707D-82CB7A7555D5}"/>
          </ac:picMkLst>
        </pc:picChg>
      </pc:sldChg>
      <pc:sldChg chg="addSp delSp modSp">
        <pc:chgData name="Federico Mancini - federico.mancini9@studio.unibo.it" userId="S::federico.mancini9@studio.unibo.it::3dd89d4e-619c-48b0-a09c-869cb38c3d1f" providerId="AD" clId="Web-{2C9D0F7D-A830-3C38-8D2C-6E0541118007}" dt="2025-07-14T09:24:15.473" v="157"/>
        <pc:sldMkLst>
          <pc:docMk/>
          <pc:sldMk cId="3111765128" sldId="285"/>
        </pc:sldMkLst>
        <pc:spChg chg="mod">
          <ac:chgData name="Federico Mancini - federico.mancini9@studio.unibo.it" userId="S::federico.mancini9@studio.unibo.it::3dd89d4e-619c-48b0-a09c-869cb38c3d1f" providerId="AD" clId="Web-{2C9D0F7D-A830-3C38-8D2C-6E0541118007}" dt="2025-07-14T09:21:33.774" v="112" actId="1076"/>
          <ac:spMkLst>
            <pc:docMk/>
            <pc:sldMk cId="3111765128" sldId="285"/>
            <ac:spMk id="4" creationId="{A2496B03-1AE9-A37C-6976-D937F1F92EC7}"/>
          </ac:spMkLst>
        </pc:spChg>
        <pc:spChg chg="mod">
          <ac:chgData name="Federico Mancini - federico.mancini9@studio.unibo.it" userId="S::federico.mancini9@studio.unibo.it::3dd89d4e-619c-48b0-a09c-869cb38c3d1f" providerId="AD" clId="Web-{2C9D0F7D-A830-3C38-8D2C-6E0541118007}" dt="2025-07-14T09:23:09.281" v="140" actId="1076"/>
          <ac:spMkLst>
            <pc:docMk/>
            <pc:sldMk cId="3111765128" sldId="285"/>
            <ac:spMk id="5" creationId="{871B76AD-CEC7-2383-2200-C6503E5F44C3}"/>
          </ac:spMkLst>
        </pc:spChg>
        <pc:spChg chg="mod">
          <ac:chgData name="Federico Mancini - federico.mancini9@studio.unibo.it" userId="S::federico.mancini9@studio.unibo.it::3dd89d4e-619c-48b0-a09c-869cb38c3d1f" providerId="AD" clId="Web-{2C9D0F7D-A830-3C38-8D2C-6E0541118007}" dt="2025-07-14T09:23:21.422" v="145" actId="1076"/>
          <ac:spMkLst>
            <pc:docMk/>
            <pc:sldMk cId="3111765128" sldId="285"/>
            <ac:spMk id="6" creationId="{23201DC2-C093-606A-E107-E67826CBAE85}"/>
          </ac:spMkLst>
        </pc:spChg>
        <pc:spChg chg="mod">
          <ac:chgData name="Federico Mancini - federico.mancini9@studio.unibo.it" userId="S::federico.mancini9@studio.unibo.it::3dd89d4e-619c-48b0-a09c-869cb38c3d1f" providerId="AD" clId="Web-{2C9D0F7D-A830-3C38-8D2C-6E0541118007}" dt="2025-07-14T09:23:18.344" v="144" actId="1076"/>
          <ac:spMkLst>
            <pc:docMk/>
            <pc:sldMk cId="3111765128" sldId="285"/>
            <ac:spMk id="7" creationId="{8954EBC5-23F1-A063-895C-26ECD0ED7330}"/>
          </ac:spMkLst>
        </pc:spChg>
        <pc:spChg chg="mod">
          <ac:chgData name="Federico Mancini - federico.mancini9@studio.unibo.it" userId="S::federico.mancini9@studio.unibo.it::3dd89d4e-619c-48b0-a09c-869cb38c3d1f" providerId="AD" clId="Web-{2C9D0F7D-A830-3C38-8D2C-6E0541118007}" dt="2025-07-14T09:21:51.369" v="118" actId="1076"/>
          <ac:spMkLst>
            <pc:docMk/>
            <pc:sldMk cId="3111765128" sldId="285"/>
            <ac:spMk id="14" creationId="{80094B9B-4753-11AA-2D39-168FBA2B6A2E}"/>
          </ac:spMkLst>
        </pc:spChg>
        <pc:spChg chg="mod">
          <ac:chgData name="Federico Mancini - federico.mancini9@studio.unibo.it" userId="S::federico.mancini9@studio.unibo.it::3dd89d4e-619c-48b0-a09c-869cb38c3d1f" providerId="AD" clId="Web-{2C9D0F7D-A830-3C38-8D2C-6E0541118007}" dt="2025-07-14T09:22:55.483" v="134" actId="1076"/>
          <ac:spMkLst>
            <pc:docMk/>
            <pc:sldMk cId="3111765128" sldId="285"/>
            <ac:spMk id="15" creationId="{A38136EB-1BD7-E6DF-4AA3-773F0439DCB3}"/>
          </ac:spMkLst>
        </pc:spChg>
        <pc:spChg chg="mod">
          <ac:chgData name="Federico Mancini - federico.mancini9@studio.unibo.it" userId="S::federico.mancini9@studio.unibo.it::3dd89d4e-619c-48b0-a09c-869cb38c3d1f" providerId="AD" clId="Web-{2C9D0F7D-A830-3C38-8D2C-6E0541118007}" dt="2025-07-14T09:21:51.400" v="120" actId="1076"/>
          <ac:spMkLst>
            <pc:docMk/>
            <pc:sldMk cId="3111765128" sldId="285"/>
            <ac:spMk id="16" creationId="{C667B791-D745-0C83-3791-2B528D41D387}"/>
          </ac:spMkLst>
        </pc:spChg>
        <pc:picChg chg="del">
          <ac:chgData name="Federico Mancini - federico.mancini9@studio.unibo.it" userId="S::federico.mancini9@studio.unibo.it::3dd89d4e-619c-48b0-a09c-869cb38c3d1f" providerId="AD" clId="Web-{2C9D0F7D-A830-3C38-8D2C-6E0541118007}" dt="2025-07-14T09:18:50.356" v="47"/>
          <ac:picMkLst>
            <pc:docMk/>
            <pc:sldMk cId="3111765128" sldId="285"/>
            <ac:picMk id="3" creationId="{2E8F1634-5F19-BE1D-4223-0E33FFB1C0FA}"/>
          </ac:picMkLst>
        </pc:picChg>
        <pc:picChg chg="add del">
          <ac:chgData name="Federico Mancini - federico.mancini9@studio.unibo.it" userId="S::federico.mancini9@studio.unibo.it::3dd89d4e-619c-48b0-a09c-869cb38c3d1f" providerId="AD" clId="Web-{2C9D0F7D-A830-3C38-8D2C-6E0541118007}" dt="2025-07-14T09:19:08.561" v="49"/>
          <ac:picMkLst>
            <pc:docMk/>
            <pc:sldMk cId="3111765128" sldId="285"/>
            <ac:picMk id="8" creationId="{E8E364D5-B772-93D3-FE39-3ABE45D403E7}"/>
          </ac:picMkLst>
        </pc:picChg>
        <pc:picChg chg="add del mod">
          <ac:chgData name="Federico Mancini - federico.mancini9@studio.unibo.it" userId="S::federico.mancini9@studio.unibo.it::3dd89d4e-619c-48b0-a09c-869cb38c3d1f" providerId="AD" clId="Web-{2C9D0F7D-A830-3C38-8D2C-6E0541118007}" dt="2025-07-14T09:22:21.168" v="125"/>
          <ac:picMkLst>
            <pc:docMk/>
            <pc:sldMk cId="3111765128" sldId="285"/>
            <ac:picMk id="11" creationId="{ED2E3FFB-A2AA-9B6A-9421-B53352C9021C}"/>
          </ac:picMkLst>
        </pc:picChg>
        <pc:picChg chg="add">
          <ac:chgData name="Federico Mancini - federico.mancini9@studio.unibo.it" userId="S::federico.mancini9@studio.unibo.it::3dd89d4e-619c-48b0-a09c-869cb38c3d1f" providerId="AD" clId="Web-{2C9D0F7D-A830-3C38-8D2C-6E0541118007}" dt="2025-07-14T09:24:15.473" v="157"/>
          <ac:picMkLst>
            <pc:docMk/>
            <pc:sldMk cId="3111765128" sldId="285"/>
            <ac:picMk id="18" creationId="{FBFC84FC-23CB-94CA-6AFA-B545D6B445A4}"/>
          </ac:picMkLst>
        </pc:picChg>
        <pc:cxnChg chg="del mod">
          <ac:chgData name="Federico Mancini - federico.mancini9@studio.unibo.it" userId="S::federico.mancini9@studio.unibo.it::3dd89d4e-619c-48b0-a09c-869cb38c3d1f" providerId="AD" clId="Web-{2C9D0F7D-A830-3C38-8D2C-6E0541118007}" dt="2025-07-14T09:23:38.720" v="150"/>
          <ac:cxnSpMkLst>
            <pc:docMk/>
            <pc:sldMk cId="3111765128" sldId="285"/>
            <ac:cxnSpMk id="10" creationId="{FB69CA14-FD4D-3887-43A7-A9DF8EBEEC43}"/>
          </ac:cxnSpMkLst>
        </pc:cxnChg>
        <pc:cxnChg chg="add mod">
          <ac:chgData name="Federico Mancini - federico.mancini9@studio.unibo.it" userId="S::federico.mancini9@studio.unibo.it::3dd89d4e-619c-48b0-a09c-869cb38c3d1f" providerId="AD" clId="Web-{2C9D0F7D-A830-3C38-8D2C-6E0541118007}" dt="2025-07-14T09:23:54.675" v="156" actId="1076"/>
          <ac:cxnSpMkLst>
            <pc:docMk/>
            <pc:sldMk cId="3111765128" sldId="285"/>
            <ac:cxnSpMk id="12" creationId="{8E0B6894-528D-E4EB-D56C-6C6048E4ECC8}"/>
          </ac:cxnSpMkLst>
        </pc:cxnChg>
        <pc:cxnChg chg="add del mod">
          <ac:chgData name="Federico Mancini - federico.mancini9@studio.unibo.it" userId="S::federico.mancini9@studio.unibo.it::3dd89d4e-619c-48b0-a09c-869cb38c3d1f" providerId="AD" clId="Web-{2C9D0F7D-A830-3C38-8D2C-6E0541118007}" dt="2025-07-14T09:23:49.737" v="155"/>
          <ac:cxnSpMkLst>
            <pc:docMk/>
            <pc:sldMk cId="3111765128" sldId="285"/>
            <ac:cxnSpMk id="13" creationId="{841542C1-8487-1B19-A276-9A8057969204}"/>
          </ac:cxnSpMkLst>
        </pc:cxnChg>
        <pc:cxnChg chg="mod">
          <ac:chgData name="Federico Mancini - federico.mancini9@studio.unibo.it" userId="S::federico.mancini9@studio.unibo.it::3dd89d4e-619c-48b0-a09c-869cb38c3d1f" providerId="AD" clId="Web-{2C9D0F7D-A830-3C38-8D2C-6E0541118007}" dt="2025-07-14T09:23:45.393" v="152" actId="1076"/>
          <ac:cxnSpMkLst>
            <pc:docMk/>
            <pc:sldMk cId="3111765128" sldId="285"/>
            <ac:cxnSpMk id="29" creationId="{40C84732-A1A9-18F9-1A8A-AA4C948B5F7D}"/>
          </ac:cxnSpMkLst>
        </pc:cxnChg>
      </pc:sldChg>
      <pc:sldChg chg="delSp modSp">
        <pc:chgData name="Federico Mancini - federico.mancini9@studio.unibo.it" userId="S::federico.mancini9@studio.unibo.it::3dd89d4e-619c-48b0-a09c-869cb38c3d1f" providerId="AD" clId="Web-{2C9D0F7D-A830-3C38-8D2C-6E0541118007}" dt="2025-07-14T09:24:53.116" v="159"/>
        <pc:sldMkLst>
          <pc:docMk/>
          <pc:sldMk cId="1214129610" sldId="287"/>
        </pc:sldMkLst>
        <pc:picChg chg="mod">
          <ac:chgData name="Federico Mancini - federico.mancini9@studio.unibo.it" userId="S::federico.mancini9@studio.unibo.it::3dd89d4e-619c-48b0-a09c-869cb38c3d1f" providerId="AD" clId="Web-{2C9D0F7D-A830-3C38-8D2C-6E0541118007}" dt="2025-07-14T09:24:53.116" v="159"/>
          <ac:picMkLst>
            <pc:docMk/>
            <pc:sldMk cId="1214129610" sldId="287"/>
            <ac:picMk id="5" creationId="{7F0305C1-9C20-053F-FC61-678B0E06FDE4}"/>
          </ac:picMkLst>
        </pc:picChg>
        <pc:picChg chg="del">
          <ac:chgData name="Federico Mancini - federico.mancini9@studio.unibo.it" userId="S::federico.mancini9@studio.unibo.it::3dd89d4e-619c-48b0-a09c-869cb38c3d1f" providerId="AD" clId="Web-{2C9D0F7D-A830-3C38-8D2C-6E0541118007}" dt="2025-07-14T09:24:42.319" v="158"/>
          <ac:picMkLst>
            <pc:docMk/>
            <pc:sldMk cId="1214129610" sldId="287"/>
            <ac:picMk id="8" creationId="{26246CA2-179A-675C-506F-D6D95FD89FAB}"/>
          </ac:picMkLst>
        </pc:picChg>
      </pc:sldChg>
      <pc:sldChg chg="addSp delSp modSp">
        <pc:chgData name="Federico Mancini - federico.mancini9@studio.unibo.it" userId="S::federico.mancini9@studio.unibo.it::3dd89d4e-619c-48b0-a09c-869cb38c3d1f" providerId="AD" clId="Web-{2C9D0F7D-A830-3C38-8D2C-6E0541118007}" dt="2025-07-14T09:15:22.967" v="43" actId="20577"/>
        <pc:sldMkLst>
          <pc:docMk/>
          <pc:sldMk cId="480899942" sldId="299"/>
        </pc:sldMkLst>
        <pc:spChg chg="mod">
          <ac:chgData name="Federico Mancini - federico.mancini9@studio.unibo.it" userId="S::federico.mancini9@studio.unibo.it::3dd89d4e-619c-48b0-a09c-869cb38c3d1f" providerId="AD" clId="Web-{2C9D0F7D-A830-3C38-8D2C-6E0541118007}" dt="2025-07-14T09:15:22.967" v="43" actId="20577"/>
          <ac:spMkLst>
            <pc:docMk/>
            <pc:sldMk cId="480899942" sldId="299"/>
            <ac:spMk id="9" creationId="{2E772AC5-8B9D-ED2A-69CF-5DF2BB426908}"/>
          </ac:spMkLst>
        </pc:spChg>
        <pc:picChg chg="add">
          <ac:chgData name="Federico Mancini - federico.mancini9@studio.unibo.it" userId="S::federico.mancini9@studio.unibo.it::3dd89d4e-619c-48b0-a09c-869cb38c3d1f" providerId="AD" clId="Web-{2C9D0F7D-A830-3C38-8D2C-6E0541118007}" dt="2025-07-14T09:12:26.516" v="10"/>
          <ac:picMkLst>
            <pc:docMk/>
            <pc:sldMk cId="480899942" sldId="299"/>
            <ac:picMk id="3" creationId="{645E6693-FF89-F5FD-5E69-5E9DFE094A98}"/>
          </ac:picMkLst>
        </pc:picChg>
        <pc:picChg chg="del">
          <ac:chgData name="Federico Mancini - federico.mancini9@studio.unibo.it" userId="S::federico.mancini9@studio.unibo.it::3dd89d4e-619c-48b0-a09c-869cb38c3d1f" providerId="AD" clId="Web-{2C9D0F7D-A830-3C38-8D2C-6E0541118007}" dt="2025-07-14T09:12:30.423" v="11"/>
          <ac:picMkLst>
            <pc:docMk/>
            <pc:sldMk cId="480899942" sldId="299"/>
            <ac:picMk id="8" creationId="{8485B39D-6816-0DE9-60A4-7B1929D81755}"/>
          </ac:picMkLst>
        </pc:picChg>
      </pc:sldChg>
      <pc:sldChg chg="add del replId">
        <pc:chgData name="Federico Mancini - federico.mancini9@studio.unibo.it" userId="S::federico.mancini9@studio.unibo.it::3dd89d4e-619c-48b0-a09c-869cb38c3d1f" providerId="AD" clId="Web-{2C9D0F7D-A830-3C38-8D2C-6E0541118007}" dt="2025-07-14T09:12:18.157" v="9"/>
        <pc:sldMkLst>
          <pc:docMk/>
          <pc:sldMk cId="3620522402" sldId="301"/>
        </pc:sldMkLst>
      </pc:sldChg>
    </pc:docChg>
  </pc:docChgLst>
  <pc:docChgLst>
    <pc:chgData name="Samuele Mazziotti - samuele.mazziotti@studio.unibo.it" userId="S::samuele.mazziotti@studio.unibo.it::f05715b6-dd02-4062-a498-6ac51c686bc3" providerId="AD" clId="Web-{AAB074FF-ED83-EB4A-521B-0652C24226A1}"/>
    <pc:docChg chg="addSld delSld modSld">
      <pc:chgData name="Samuele Mazziotti - samuele.mazziotti@studio.unibo.it" userId="S::samuele.mazziotti@studio.unibo.it::f05715b6-dd02-4062-a498-6ac51c686bc3" providerId="AD" clId="Web-{AAB074FF-ED83-EB4A-521B-0652C24226A1}" dt="2025-07-14T09:34:07.503" v="74" actId="20577"/>
      <pc:docMkLst>
        <pc:docMk/>
      </pc:docMkLst>
      <pc:sldChg chg="del">
        <pc:chgData name="Samuele Mazziotti - samuele.mazziotti@studio.unibo.it" userId="S::samuele.mazziotti@studio.unibo.it::f05715b6-dd02-4062-a498-6ac51c686bc3" providerId="AD" clId="Web-{AAB074FF-ED83-EB4A-521B-0652C24226A1}" dt="2025-07-14T09:10:57.884" v="4"/>
        <pc:sldMkLst>
          <pc:docMk/>
          <pc:sldMk cId="1203329172" sldId="258"/>
        </pc:sldMkLst>
      </pc:sldChg>
      <pc:sldChg chg="del">
        <pc:chgData name="Samuele Mazziotti - samuele.mazziotti@studio.unibo.it" userId="S::samuele.mazziotti@studio.unibo.it::f05715b6-dd02-4062-a498-6ac51c686bc3" providerId="AD" clId="Web-{AAB074FF-ED83-EB4A-521B-0652C24226A1}" dt="2025-07-14T09:10:57.884" v="3"/>
        <pc:sldMkLst>
          <pc:docMk/>
          <pc:sldMk cId="4042480221" sldId="259"/>
        </pc:sldMkLst>
      </pc:sldChg>
      <pc:sldChg chg="del">
        <pc:chgData name="Samuele Mazziotti - samuele.mazziotti@studio.unibo.it" userId="S::samuele.mazziotti@studio.unibo.it::f05715b6-dd02-4062-a498-6ac51c686bc3" providerId="AD" clId="Web-{AAB074FF-ED83-EB4A-521B-0652C24226A1}" dt="2025-07-14T09:10:57.884" v="2"/>
        <pc:sldMkLst>
          <pc:docMk/>
          <pc:sldMk cId="3110052033" sldId="260"/>
        </pc:sldMkLst>
      </pc:sldChg>
      <pc:sldChg chg="del">
        <pc:chgData name="Samuele Mazziotti - samuele.mazziotti@studio.unibo.it" userId="S::samuele.mazziotti@studio.unibo.it::f05715b6-dd02-4062-a498-6ac51c686bc3" providerId="AD" clId="Web-{AAB074FF-ED83-EB4A-521B-0652C24226A1}" dt="2025-07-14T09:10:57.884" v="1"/>
        <pc:sldMkLst>
          <pc:docMk/>
          <pc:sldMk cId="3480797579" sldId="261"/>
        </pc:sldMkLst>
      </pc:sldChg>
      <pc:sldChg chg="del">
        <pc:chgData name="Samuele Mazziotti - samuele.mazziotti@studio.unibo.it" userId="S::samuele.mazziotti@studio.unibo.it::f05715b6-dd02-4062-a498-6ac51c686bc3" providerId="AD" clId="Web-{AAB074FF-ED83-EB4A-521B-0652C24226A1}" dt="2025-07-14T09:10:57.884" v="5"/>
        <pc:sldMkLst>
          <pc:docMk/>
          <pc:sldMk cId="1039127058" sldId="264"/>
        </pc:sldMkLst>
      </pc:sldChg>
      <pc:sldChg chg="modSp">
        <pc:chgData name="Samuele Mazziotti - samuele.mazziotti@studio.unibo.it" userId="S::samuele.mazziotti@studio.unibo.it::f05715b6-dd02-4062-a498-6ac51c686bc3" providerId="AD" clId="Web-{AAB074FF-ED83-EB4A-521B-0652C24226A1}" dt="2025-07-14T09:25:04.291" v="20"/>
        <pc:sldMkLst>
          <pc:docMk/>
          <pc:sldMk cId="2359688396" sldId="281"/>
        </pc:sldMkLst>
        <pc:picChg chg="mod modCrop">
          <ac:chgData name="Samuele Mazziotti - samuele.mazziotti@studio.unibo.it" userId="S::samuele.mazziotti@studio.unibo.it::f05715b6-dd02-4062-a498-6ac51c686bc3" providerId="AD" clId="Web-{AAB074FF-ED83-EB4A-521B-0652C24226A1}" dt="2025-07-14T09:25:04.291" v="20"/>
          <ac:picMkLst>
            <pc:docMk/>
            <pc:sldMk cId="2359688396" sldId="281"/>
            <ac:picMk id="13" creationId="{8A266E09-BC29-16C8-1AC3-A9D716970A95}"/>
          </ac:picMkLst>
        </pc:picChg>
      </pc:sldChg>
      <pc:sldChg chg="addSp modSp">
        <pc:chgData name="Samuele Mazziotti - samuele.mazziotti@studio.unibo.it" userId="S::samuele.mazziotti@studio.unibo.it::f05715b6-dd02-4062-a498-6ac51c686bc3" providerId="AD" clId="Web-{AAB074FF-ED83-EB4A-521B-0652C24226A1}" dt="2025-07-14T09:25:56.873" v="23"/>
        <pc:sldMkLst>
          <pc:docMk/>
          <pc:sldMk cId="1214129610" sldId="287"/>
        </pc:sldMkLst>
        <pc:picChg chg="add ord">
          <ac:chgData name="Samuele Mazziotti - samuele.mazziotti@studio.unibo.it" userId="S::samuele.mazziotti@studio.unibo.it::f05715b6-dd02-4062-a498-6ac51c686bc3" providerId="AD" clId="Web-{AAB074FF-ED83-EB4A-521B-0652C24226A1}" dt="2025-07-14T09:25:56.873" v="23"/>
          <ac:picMkLst>
            <pc:docMk/>
            <pc:sldMk cId="1214129610" sldId="287"/>
            <ac:picMk id="3" creationId="{9281837D-26B8-F5A9-4DD1-4E4D211D801A}"/>
          </ac:picMkLst>
        </pc:picChg>
        <pc:picChg chg="mod">
          <ac:chgData name="Samuele Mazziotti - samuele.mazziotti@studio.unibo.it" userId="S::samuele.mazziotti@studio.unibo.it::f05715b6-dd02-4062-a498-6ac51c686bc3" providerId="AD" clId="Web-{AAB074FF-ED83-EB4A-521B-0652C24226A1}" dt="2025-07-14T09:25:38.887" v="22"/>
          <ac:picMkLst>
            <pc:docMk/>
            <pc:sldMk cId="1214129610" sldId="287"/>
            <ac:picMk id="5" creationId="{7F0305C1-9C20-053F-FC61-678B0E06FDE4}"/>
          </ac:picMkLst>
        </pc:picChg>
      </pc:sldChg>
      <pc:sldChg chg="modSp">
        <pc:chgData name="Samuele Mazziotti - samuele.mazziotti@studio.unibo.it" userId="S::samuele.mazziotti@studio.unibo.it::f05715b6-dd02-4062-a498-6ac51c686bc3" providerId="AD" clId="Web-{AAB074FF-ED83-EB4A-521B-0652C24226A1}" dt="2025-07-14T09:30:07.219" v="30"/>
        <pc:sldMkLst>
          <pc:docMk/>
          <pc:sldMk cId="3155151520" sldId="293"/>
        </pc:sldMkLst>
        <pc:picChg chg="mod modCrop">
          <ac:chgData name="Samuele Mazziotti - samuele.mazziotti@studio.unibo.it" userId="S::samuele.mazziotti@studio.unibo.it::f05715b6-dd02-4062-a498-6ac51c686bc3" providerId="AD" clId="Web-{AAB074FF-ED83-EB4A-521B-0652C24226A1}" dt="2025-07-14T09:30:07.219" v="30"/>
          <ac:picMkLst>
            <pc:docMk/>
            <pc:sldMk cId="3155151520" sldId="293"/>
            <ac:picMk id="12" creationId="{F0EAB3E7-4EC6-0E84-910F-209AD77C795C}"/>
          </ac:picMkLst>
        </pc:picChg>
      </pc:sldChg>
      <pc:sldChg chg="delSp modSp">
        <pc:chgData name="Samuele Mazziotti - samuele.mazziotti@studio.unibo.it" userId="S::samuele.mazziotti@studio.unibo.it::f05715b6-dd02-4062-a498-6ac51c686bc3" providerId="AD" clId="Web-{AAB074FF-ED83-EB4A-521B-0652C24226A1}" dt="2025-07-14T09:31:03.942" v="38"/>
        <pc:sldMkLst>
          <pc:docMk/>
          <pc:sldMk cId="770699779" sldId="295"/>
        </pc:sldMkLst>
        <pc:picChg chg="mod">
          <ac:chgData name="Samuele Mazziotti - samuele.mazziotti@studio.unibo.it" userId="S::samuele.mazziotti@studio.unibo.it::f05715b6-dd02-4062-a498-6ac51c686bc3" providerId="AD" clId="Web-{AAB074FF-ED83-EB4A-521B-0652C24226A1}" dt="2025-07-14T09:30:29.377" v="33" actId="1076"/>
          <ac:picMkLst>
            <pc:docMk/>
            <pc:sldMk cId="770699779" sldId="295"/>
            <ac:picMk id="3" creationId="{1249B8DC-3DE0-53C0-664E-584801F13270}"/>
          </ac:picMkLst>
        </pc:picChg>
        <pc:picChg chg="del">
          <ac:chgData name="Samuele Mazziotti - samuele.mazziotti@studio.unibo.it" userId="S::samuele.mazziotti@studio.unibo.it::f05715b6-dd02-4062-a498-6ac51c686bc3" providerId="AD" clId="Web-{AAB074FF-ED83-EB4A-521B-0652C24226A1}" dt="2025-07-14T09:31:03.942" v="38"/>
          <ac:picMkLst>
            <pc:docMk/>
            <pc:sldMk cId="770699779" sldId="295"/>
            <ac:picMk id="8" creationId="{38177E37-2BAA-72C6-E638-24B4468A7DD7}"/>
          </ac:picMkLst>
        </pc:picChg>
      </pc:sldChg>
      <pc:sldChg chg="delSp modSp">
        <pc:chgData name="Samuele Mazziotti - samuele.mazziotti@studio.unibo.it" userId="S::samuele.mazziotti@studio.unibo.it::f05715b6-dd02-4062-a498-6ac51c686bc3" providerId="AD" clId="Web-{AAB074FF-ED83-EB4A-521B-0652C24226A1}" dt="2025-07-14T09:30:58.926" v="37"/>
        <pc:sldMkLst>
          <pc:docMk/>
          <pc:sldMk cId="4016872655" sldId="297"/>
        </pc:sldMkLst>
        <pc:picChg chg="mod modCrop">
          <ac:chgData name="Samuele Mazziotti - samuele.mazziotti@studio.unibo.it" userId="S::samuele.mazziotti@studio.unibo.it::f05715b6-dd02-4062-a498-6ac51c686bc3" providerId="AD" clId="Web-{AAB074FF-ED83-EB4A-521B-0652C24226A1}" dt="2025-07-14T09:30:50.472" v="36" actId="1076"/>
          <ac:picMkLst>
            <pc:docMk/>
            <pc:sldMk cId="4016872655" sldId="297"/>
            <ac:picMk id="3" creationId="{5941A134-BFE2-45B4-E94C-666C83528348}"/>
          </ac:picMkLst>
        </pc:picChg>
        <pc:picChg chg="del">
          <ac:chgData name="Samuele Mazziotti - samuele.mazziotti@studio.unibo.it" userId="S::samuele.mazziotti@studio.unibo.it::f05715b6-dd02-4062-a498-6ac51c686bc3" providerId="AD" clId="Web-{AAB074FF-ED83-EB4A-521B-0652C24226A1}" dt="2025-07-14T09:30:58.926" v="37"/>
          <ac:picMkLst>
            <pc:docMk/>
            <pc:sldMk cId="4016872655" sldId="297"/>
            <ac:picMk id="8" creationId="{B4BD487D-082A-FB4A-41EE-306617AAA525}"/>
          </ac:picMkLst>
        </pc:picChg>
      </pc:sldChg>
      <pc:sldChg chg="modSp">
        <pc:chgData name="Samuele Mazziotti - samuele.mazziotti@studio.unibo.it" userId="S::samuele.mazziotti@studio.unibo.it::f05715b6-dd02-4062-a498-6ac51c686bc3" providerId="AD" clId="Web-{AAB074FF-ED83-EB4A-521B-0652C24226A1}" dt="2025-07-14T09:13:08.503" v="9" actId="14100"/>
        <pc:sldMkLst>
          <pc:docMk/>
          <pc:sldMk cId="480899942" sldId="299"/>
        </pc:sldMkLst>
        <pc:spChg chg="mod">
          <ac:chgData name="Samuele Mazziotti - samuele.mazziotti@studio.unibo.it" userId="S::samuele.mazziotti@studio.unibo.it::f05715b6-dd02-4062-a498-6ac51c686bc3" providerId="AD" clId="Web-{AAB074FF-ED83-EB4A-521B-0652C24226A1}" dt="2025-07-14T09:13:08.503" v="9" actId="14100"/>
          <ac:spMkLst>
            <pc:docMk/>
            <pc:sldMk cId="480899942" sldId="299"/>
            <ac:spMk id="9" creationId="{2E772AC5-8B9D-ED2A-69CF-5DF2BB426908}"/>
          </ac:spMkLst>
        </pc:spChg>
      </pc:sldChg>
      <pc:sldChg chg="modSp add">
        <pc:chgData name="Samuele Mazziotti - samuele.mazziotti@studio.unibo.it" userId="S::samuele.mazziotti@studio.unibo.it::f05715b6-dd02-4062-a498-6ac51c686bc3" providerId="AD" clId="Web-{AAB074FF-ED83-EB4A-521B-0652C24226A1}" dt="2025-07-14T09:34:07.503" v="74" actId="20577"/>
        <pc:sldMkLst>
          <pc:docMk/>
          <pc:sldMk cId="2027652513" sldId="300"/>
        </pc:sldMkLst>
        <pc:spChg chg="mod">
          <ac:chgData name="Samuele Mazziotti - samuele.mazziotti@studio.unibo.it" userId="S::samuele.mazziotti@studio.unibo.it::f05715b6-dd02-4062-a498-6ac51c686bc3" providerId="AD" clId="Web-{AAB074FF-ED83-EB4A-521B-0652C24226A1}" dt="2025-07-14T09:34:07.503" v="74" actId="20577"/>
          <ac:spMkLst>
            <pc:docMk/>
            <pc:sldMk cId="2027652513" sldId="300"/>
            <ac:spMk id="9" creationId="{70A09845-73EA-C73D-F143-F0F7FA499CFD}"/>
          </ac:spMkLst>
        </pc:spChg>
      </pc:sldChg>
      <pc:sldChg chg="addSp delSp modSp add mod replId setBg setClrOvrMap">
        <pc:chgData name="Samuele Mazziotti - samuele.mazziotti@studio.unibo.it" userId="S::samuele.mazziotti@studio.unibo.it::f05715b6-dd02-4062-a498-6ac51c686bc3" providerId="AD" clId="Web-{AAB074FF-ED83-EB4A-521B-0652C24226A1}" dt="2025-07-14T09:33:21.234" v="65"/>
        <pc:sldMkLst>
          <pc:docMk/>
          <pc:sldMk cId="3191902354" sldId="301"/>
        </pc:sldMkLst>
        <pc:spChg chg="mod ord">
          <ac:chgData name="Samuele Mazziotti - samuele.mazziotti@studio.unibo.it" userId="S::samuele.mazziotti@studio.unibo.it::f05715b6-dd02-4062-a498-6ac51c686bc3" providerId="AD" clId="Web-{AAB074FF-ED83-EB4A-521B-0652C24226A1}" dt="2025-07-14T09:33:21.234" v="65"/>
          <ac:spMkLst>
            <pc:docMk/>
            <pc:sldMk cId="3191902354" sldId="301"/>
            <ac:spMk id="2" creationId="{00629FDD-F8D8-7135-3456-3A115B9EDC57}"/>
          </ac:spMkLst>
        </pc:spChg>
        <pc:spChg chg="del">
          <ac:chgData name="Samuele Mazziotti - samuele.mazziotti@studio.unibo.it" userId="S::samuele.mazziotti@studio.unibo.it::f05715b6-dd02-4062-a498-6ac51c686bc3" providerId="AD" clId="Web-{AAB074FF-ED83-EB4A-521B-0652C24226A1}" dt="2025-07-14T09:32:44.403" v="59"/>
          <ac:spMkLst>
            <pc:docMk/>
            <pc:sldMk cId="3191902354" sldId="301"/>
            <ac:spMk id="3" creationId="{9BC72EA2-833B-BCFC-FE83-C3705B57E5E4}"/>
          </ac:spMkLst>
        </pc:spChg>
        <pc:spChg chg="add del mod">
          <ac:chgData name="Samuele Mazziotti - samuele.mazziotti@studio.unibo.it" userId="S::samuele.mazziotti@studio.unibo.it::f05715b6-dd02-4062-a498-6ac51c686bc3" providerId="AD" clId="Web-{AAB074FF-ED83-EB4A-521B-0652C24226A1}" dt="2025-07-14T09:32:50.809" v="60"/>
          <ac:spMkLst>
            <pc:docMk/>
            <pc:sldMk cId="3191902354" sldId="301"/>
            <ac:spMk id="6" creationId="{989203D2-A6E2-86ED-6985-0B2CD615F92C}"/>
          </ac:spMkLst>
        </pc:spChg>
        <pc:spChg chg="add del">
          <ac:chgData name="Samuele Mazziotti - samuele.mazziotti@studio.unibo.it" userId="S::samuele.mazziotti@studio.unibo.it::f05715b6-dd02-4062-a498-6ac51c686bc3" providerId="AD" clId="Web-{AAB074FF-ED83-EB4A-521B-0652C24226A1}" dt="2025-07-14T09:33:21.234" v="65"/>
          <ac:spMkLst>
            <pc:docMk/>
            <pc:sldMk cId="3191902354" sldId="301"/>
            <ac:spMk id="10" creationId="{506A4ACF-D701-EA31-19FE-293B8BA9525F}"/>
          </ac:spMkLst>
        </pc:spChg>
        <pc:spChg chg="add del">
          <ac:chgData name="Samuele Mazziotti - samuele.mazziotti@studio.unibo.it" userId="S::samuele.mazziotti@studio.unibo.it::f05715b6-dd02-4062-a498-6ac51c686bc3" providerId="AD" clId="Web-{AAB074FF-ED83-EB4A-521B-0652C24226A1}" dt="2025-07-14T09:33:21.234" v="65"/>
          <ac:spMkLst>
            <pc:docMk/>
            <pc:sldMk cId="3191902354" sldId="301"/>
            <ac:spMk id="12" creationId="{E758A73B-33B3-C941-B0F4-81DC83F17A8E}"/>
          </ac:spMkLst>
        </pc:spChg>
        <pc:spChg chg="add del">
          <ac:chgData name="Samuele Mazziotti - samuele.mazziotti@studio.unibo.it" userId="S::samuele.mazziotti@studio.unibo.it::f05715b6-dd02-4062-a498-6ac51c686bc3" providerId="AD" clId="Web-{AAB074FF-ED83-EB4A-521B-0652C24226A1}" dt="2025-07-14T09:33:21.234" v="65"/>
          <ac:spMkLst>
            <pc:docMk/>
            <pc:sldMk cId="3191902354" sldId="301"/>
            <ac:spMk id="14" creationId="{7E401D9E-C239-D13D-7772-BF4CDAE3D132}"/>
          </ac:spMkLst>
        </pc:spChg>
        <pc:spChg chg="add del">
          <ac:chgData name="Samuele Mazziotti - samuele.mazziotti@studio.unibo.it" userId="S::samuele.mazziotti@studio.unibo.it::f05715b6-dd02-4062-a498-6ac51c686bc3" providerId="AD" clId="Web-{AAB074FF-ED83-EB4A-521B-0652C24226A1}" dt="2025-07-14T09:33:21.234" v="65"/>
          <ac:spMkLst>
            <pc:docMk/>
            <pc:sldMk cId="3191902354" sldId="301"/>
            <ac:spMk id="16" creationId="{6BD37E19-44B6-3624-D8E0-A3DA5608A0BC}"/>
          </ac:spMkLst>
        </pc:spChg>
        <pc:spChg chg="add del">
          <ac:chgData name="Samuele Mazziotti - samuele.mazziotti@studio.unibo.it" userId="S::samuele.mazziotti@studio.unibo.it::f05715b6-dd02-4062-a498-6ac51c686bc3" providerId="AD" clId="Web-{AAB074FF-ED83-EB4A-521B-0652C24226A1}" dt="2025-07-14T09:33:21.234" v="65"/>
          <ac:spMkLst>
            <pc:docMk/>
            <pc:sldMk cId="3191902354" sldId="301"/>
            <ac:spMk id="21" creationId="{71B2258F-86CA-4D4D-8270-BC05FCDEBFB3}"/>
          </ac:spMkLst>
        </pc:spChg>
        <pc:picChg chg="del">
          <ac:chgData name="Samuele Mazziotti - samuele.mazziotti@studio.unibo.it" userId="S::samuele.mazziotti@studio.unibo.it::f05715b6-dd02-4062-a498-6ac51c686bc3" providerId="AD" clId="Web-{AAB074FF-ED83-EB4A-521B-0652C24226A1}" dt="2025-07-14T09:32:14.369" v="43"/>
          <ac:picMkLst>
            <pc:docMk/>
            <pc:sldMk cId="3191902354" sldId="301"/>
            <ac:picMk id="5" creationId="{73975C80-B0B0-0C2A-852F-B3391EF685D0}"/>
          </ac:picMkLst>
        </pc:picChg>
        <pc:picChg chg="add mod">
          <ac:chgData name="Samuele Mazziotti - samuele.mazziotti@studio.unibo.it" userId="S::samuele.mazziotti@studio.unibo.it::f05715b6-dd02-4062-a498-6ac51c686bc3" providerId="AD" clId="Web-{AAB074FF-ED83-EB4A-521B-0652C24226A1}" dt="2025-07-14T09:33:21.234" v="65"/>
          <ac:picMkLst>
            <pc:docMk/>
            <pc:sldMk cId="3191902354" sldId="301"/>
            <ac:picMk id="8" creationId="{FBEFB67F-04B8-D8E6-3C86-F06AFB5E119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A7566D-33A3-4329-ACC4-33EF70E4F526}" type="datetimeFigureOut">
              <a:rPr lang="it-IT" smtClean="0"/>
              <a:t>14/07/2025</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1F060B-0E57-4418-839C-031345B258F8}" type="slidenum">
              <a:rPr lang="it-IT" smtClean="0"/>
              <a:t>‹N›</a:t>
            </a:fld>
            <a:endParaRPr lang="it-IT"/>
          </a:p>
        </p:txBody>
      </p:sp>
    </p:spTree>
    <p:extLst>
      <p:ext uri="{BB962C8B-B14F-4D97-AF65-F5344CB8AC3E}">
        <p14:creationId xmlns:p14="http://schemas.microsoft.com/office/powerpoint/2010/main" val="969914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a:solidFill>
                  <a:prstClr val="white"/>
                </a:solidFill>
                <a:latin typeface="+mn-lt"/>
              </a:rPr>
              <a:t>Negli ultimi anni, i Large Language Models si sono rivelati molto efficaci in diversi ambiti, dalla generazione di codice all’analisi del linguaggio naturale.</a:t>
            </a:r>
            <a:br>
              <a:rPr lang="it-IT">
                <a:solidFill>
                  <a:prstClr val="white"/>
                </a:solidFill>
                <a:latin typeface="+mn-lt"/>
              </a:rPr>
            </a:br>
            <a:r>
              <a:rPr lang="it-IT">
                <a:solidFill>
                  <a:prstClr val="white"/>
                </a:solidFill>
                <a:latin typeface="+mn-lt"/>
              </a:rPr>
              <a:t>Nel contesto della cybersecurity, stanno emergendo come strumenti preziosi per il supporto decisionale, la correlazione tra eventi e la generazione di spiegazioni comprensibili, grazie alla loro capacità di comprendere il contesto e rispondere in linguaggio naturale.</a:t>
            </a:r>
            <a:br>
              <a:rPr lang="it-IT">
                <a:solidFill>
                  <a:prstClr val="white"/>
                </a:solidFill>
                <a:latin typeface="+mn-lt"/>
              </a:rPr>
            </a:br>
            <a:r>
              <a:rPr lang="it-IT">
                <a:solidFill>
                  <a:prstClr val="white"/>
                </a:solidFill>
                <a:latin typeface="+mn-lt"/>
              </a:rPr>
              <a:t>Per questo sono particolarmente adatti al triage di </a:t>
            </a:r>
            <a:r>
              <a:rPr lang="it-IT" err="1">
                <a:solidFill>
                  <a:prstClr val="white"/>
                </a:solidFill>
                <a:latin typeface="+mn-lt"/>
              </a:rPr>
              <a:t>alert</a:t>
            </a:r>
            <a:r>
              <a:rPr lang="it-IT">
                <a:solidFill>
                  <a:prstClr val="white"/>
                </a:solidFill>
                <a:latin typeface="+mn-lt"/>
              </a:rPr>
              <a:t> complessi, </a:t>
            </a:r>
            <a:r>
              <a:rPr lang="it-IT">
                <a:solidFill>
                  <a:prstClr val="white"/>
                </a:solidFill>
              </a:rPr>
              <a:t>e il nostro progetto si basa proprio su questo: una piattaforma scalabile e affidabile che analizza automaticamente gli </a:t>
            </a:r>
            <a:r>
              <a:rPr lang="it-IT" err="1">
                <a:solidFill>
                  <a:prstClr val="white"/>
                </a:solidFill>
              </a:rPr>
              <a:t>alert</a:t>
            </a:r>
            <a:r>
              <a:rPr lang="it-IT">
                <a:solidFill>
                  <a:prstClr val="white"/>
                </a:solidFill>
              </a:rPr>
              <a:t> IDS dei dataset AIT-ADS. </a:t>
            </a:r>
            <a:endParaRPr lang="it-IT">
              <a:solidFill>
                <a:prstClr val="white"/>
              </a:solidFill>
              <a:latin typeface="+mn-lt"/>
            </a:endParaRPr>
          </a:p>
        </p:txBody>
      </p:sp>
      <p:sp>
        <p:nvSpPr>
          <p:cNvPr id="4" name="Segnaposto numero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1F060B-0E57-4418-839C-031345B258F8}" type="slidenum">
              <a:rPr kumimoji="0" lang="it-IT"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it-IT"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4124503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19E81E-1837-38D9-D2B6-0F18563D6BE5}"/>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C31586B1-F08C-83B8-BD91-1D77E7F9489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A97D93F-CA3F-9774-3552-54A7DC46F3C2}"/>
              </a:ext>
            </a:extLst>
          </p:cNvPr>
          <p:cNvSpPr>
            <a:spLocks noGrp="1"/>
          </p:cNvSpPr>
          <p:nvPr>
            <p:ph type="body" idx="1"/>
          </p:nvPr>
        </p:nvSpPr>
        <p:spPr/>
        <p:txBody>
          <a:bodyPr/>
          <a:lstStyle/>
          <a:p>
            <a:pPr lvl="0">
              <a:defRPr/>
            </a:pPr>
            <a:r>
              <a:rPr lang="it-IT">
                <a:solidFill>
                  <a:prstClr val="white"/>
                </a:solidFill>
              </a:rPr>
              <a:t>Infine l’utente, dopo aver applicato determinati filtri, può scaricare i dati in formato CSV o JSON, in modo da salvare localmente sottoinsiemi specifici del dataset analizzato per successive analisi o reportistica esterna.</a:t>
            </a:r>
            <a:endParaRPr kumimoji="0" lang="it-IT" sz="1200" b="0" i="0" u="none" strike="noStrike" kern="1200" cap="none" spc="0" normalizeH="0" baseline="0" noProof="0">
              <a:ln>
                <a:noFill/>
              </a:ln>
              <a:solidFill>
                <a:prstClr val="white"/>
              </a:solidFill>
              <a:effectLst/>
              <a:uLnTx/>
              <a:uFillTx/>
              <a:latin typeface="+mn-lt"/>
              <a:ea typeface="+mn-ea"/>
              <a:cs typeface="+mn-cs"/>
            </a:endParaRPr>
          </a:p>
        </p:txBody>
      </p:sp>
      <p:sp>
        <p:nvSpPr>
          <p:cNvPr id="4" name="Segnaposto numero diapositiva 3">
            <a:extLst>
              <a:ext uri="{FF2B5EF4-FFF2-40B4-BE49-F238E27FC236}">
                <a16:creationId xmlns:a16="http://schemas.microsoft.com/office/drawing/2014/main" id="{D5BEFEB7-6F1E-CB22-29B4-915AA7452B4D}"/>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1F060B-0E57-4418-839C-031345B258F8}" type="slidenum">
              <a:rPr kumimoji="0" lang="it-IT"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it-IT"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3725853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0AE6E9-B455-2C70-7335-7FC2751D513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7D65801-1D7F-94F4-97B9-E4D4F36A455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60888E64-F0CF-3126-C1F4-8E1FF75457CB}"/>
              </a:ext>
            </a:extLst>
          </p:cNvPr>
          <p:cNvSpPr>
            <a:spLocks noGrp="1"/>
          </p:cNvSpPr>
          <p:nvPr>
            <p:ph type="body" idx="1"/>
          </p:nvPr>
        </p:nvSpPr>
        <p:spPr/>
        <p:txBody>
          <a:bodyPr/>
          <a:lstStyle/>
          <a:p>
            <a:r>
              <a:rPr lang="it-IT"/>
              <a:t>L’intera infrastruttura è ospitata su Google Cloud Platform e sfrutta diversi servizi gestiti per ottenere scalabilità, modularità e facilità di deployment. Tutti i componenti sono containerizzati con Docker e il ciclo di build e </a:t>
            </a:r>
            <a:r>
              <a:rPr lang="it-IT" err="1"/>
              <a:t>deploy</a:t>
            </a:r>
            <a:r>
              <a:rPr lang="it-IT"/>
              <a:t> è completamente automatizzato tramite Cloud Build, collegato a GitHub.</a:t>
            </a:r>
            <a:br>
              <a:rPr lang="it-IT"/>
            </a:br>
            <a:r>
              <a:rPr lang="it-IT"/>
              <a:t>Il cuore del sistema è il worker, eseguito su Cloud </a:t>
            </a:r>
            <a:r>
              <a:rPr lang="it-IT" err="1"/>
              <a:t>Run</a:t>
            </a:r>
            <a:r>
              <a:rPr lang="it-IT"/>
              <a:t> e orchestrato da Cloud Tasks per gestire migliaia di richieste asincrone. I dati e risultati sono centralizzati su Cloud Storage, mentre l'integrazione con Vertex AI consente di interagire con modelli LLM avanzati come Gemini.</a:t>
            </a:r>
            <a:br>
              <a:rPr lang="it-IT"/>
            </a:br>
            <a:r>
              <a:rPr lang="it-IT"/>
              <a:t>Al termine dell’elaborazione, entra in gioco il merge </a:t>
            </a:r>
            <a:r>
              <a:rPr lang="it-IT" err="1"/>
              <a:t>handler</a:t>
            </a:r>
            <a:r>
              <a:rPr lang="it-IT"/>
              <a:t>, anch’esso su Cloud </a:t>
            </a:r>
            <a:r>
              <a:rPr lang="it-IT" err="1"/>
              <a:t>Run</a:t>
            </a:r>
            <a:r>
              <a:rPr lang="it-IT"/>
              <a:t>, attivato in modo reattivo da </a:t>
            </a:r>
            <a:r>
              <a:rPr lang="it-IT" err="1"/>
              <a:t>Eventarc</a:t>
            </a:r>
            <a:r>
              <a:rPr lang="it-IT"/>
              <a:t>. L'intera architettura è protetta da un sistema IAM con ruoli minimi e ben definiti, secondo il principio del </a:t>
            </a:r>
            <a:r>
              <a:rPr lang="it-IT" err="1"/>
              <a:t>least</a:t>
            </a:r>
            <a:r>
              <a:rPr lang="it-IT"/>
              <a:t> </a:t>
            </a:r>
            <a:r>
              <a:rPr lang="it-IT" err="1"/>
              <a:t>privilege</a:t>
            </a:r>
            <a:endParaRPr lang="it-IT"/>
          </a:p>
        </p:txBody>
      </p:sp>
      <p:sp>
        <p:nvSpPr>
          <p:cNvPr id="4" name="Segnaposto numero diapositiva 3">
            <a:extLst>
              <a:ext uri="{FF2B5EF4-FFF2-40B4-BE49-F238E27FC236}">
                <a16:creationId xmlns:a16="http://schemas.microsoft.com/office/drawing/2014/main" id="{F8E68DE0-F426-4320-72EE-68FD20BFC1A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1F060B-0E57-4418-839C-031345B258F8}" type="slidenum">
              <a:rPr kumimoji="0" lang="it-IT"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it-IT"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6276186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C6AEAC-5F65-57DA-408C-14855533E6E1}"/>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153CC886-7E63-B932-22E8-E5F78C75A476}"/>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A7E4ADF-50AA-EE13-AAB7-96665F069761}"/>
              </a:ext>
            </a:extLst>
          </p:cNvPr>
          <p:cNvSpPr>
            <a:spLocks noGrp="1"/>
          </p:cNvSpPr>
          <p:nvPr>
            <p:ph type="body" idx="1"/>
          </p:nvPr>
        </p:nvSpPr>
        <p:spPr/>
        <p:txBody>
          <a:bodyPr/>
          <a:lstStyle/>
          <a:p>
            <a:r>
              <a:rPr lang="it-IT"/>
              <a:t>L’architettura del </a:t>
            </a:r>
            <a:r>
              <a:rPr lang="it-IT" err="1"/>
              <a:t>backend</a:t>
            </a:r>
            <a:r>
              <a:rPr lang="it-IT"/>
              <a:t> prevede che gli utenti possano interagire esclusivamente con gli endpoint esposti dai server </a:t>
            </a:r>
            <a:r>
              <a:rPr lang="it-IT" err="1"/>
              <a:t>FastAPI</a:t>
            </a:r>
            <a:r>
              <a:rPr lang="it-IT"/>
              <a:t> ospitati sulla Virtual Machine. I restanti servizi </a:t>
            </a:r>
            <a:r>
              <a:rPr lang="it-IT" err="1"/>
              <a:t>deployati</a:t>
            </a:r>
            <a:r>
              <a:rPr lang="it-IT"/>
              <a:t> su Cloud </a:t>
            </a:r>
            <a:r>
              <a:rPr lang="it-IT" err="1"/>
              <a:t>Run</a:t>
            </a:r>
            <a:r>
              <a:rPr lang="it-IT"/>
              <a:t> sono quelli che si occupano dell’effettiva analisi degli </a:t>
            </a:r>
            <a:r>
              <a:rPr lang="it-IT" err="1"/>
              <a:t>alert</a:t>
            </a:r>
            <a:r>
              <a:rPr lang="it-IT"/>
              <a:t>, in risposta alle richieste dell’utente che il server principale ritrasmette.</a:t>
            </a:r>
          </a:p>
          <a:p>
            <a:r>
              <a:rPr lang="it-IT"/>
              <a:t>Quest’ultimo è il componente che si interfaccia con la dashboard e coordina le richieste. Al contrario, il server secondario espone degli endpoint di utilità, usati per effettuare un benchmark e calcolare metriche prestazionali.</a:t>
            </a:r>
          </a:p>
          <a:p>
            <a:r>
              <a:rPr lang="it-IT"/>
              <a:t>Invece, dei servizi ospitati su Cloud </a:t>
            </a:r>
            <a:r>
              <a:rPr lang="it-IT" err="1"/>
              <a:t>Run</a:t>
            </a:r>
            <a:r>
              <a:rPr lang="it-IT"/>
              <a:t>, solamente il worker espone degli endpoint. E’ infatti questo il componente che ha a che fare con gli </a:t>
            </a:r>
            <a:r>
              <a:rPr lang="it-IT" err="1"/>
              <a:t>alert</a:t>
            </a:r>
            <a:r>
              <a:rPr lang="it-IT"/>
              <a:t> e che si occupa di classificarli comunicando il con il LLM Gemini, salvando infine i risultati sul bucket di sistema. Questi risultati subiscono poi una fase di post-processing da parte del servizio ausiliario merge </a:t>
            </a:r>
            <a:r>
              <a:rPr lang="it-IT" err="1"/>
              <a:t>handler</a:t>
            </a:r>
            <a:r>
              <a:rPr lang="it-IT"/>
              <a:t>, la cui unica interazione è con il bucket.</a:t>
            </a:r>
          </a:p>
          <a:p>
            <a:endParaRPr lang="it-IT"/>
          </a:p>
        </p:txBody>
      </p:sp>
      <p:sp>
        <p:nvSpPr>
          <p:cNvPr id="4" name="Segnaposto numero diapositiva 3">
            <a:extLst>
              <a:ext uri="{FF2B5EF4-FFF2-40B4-BE49-F238E27FC236}">
                <a16:creationId xmlns:a16="http://schemas.microsoft.com/office/drawing/2014/main" id="{0CDA1BE3-798F-08DD-0E2E-3F9F892E84C1}"/>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1F060B-0E57-4418-839C-031345B258F8}" type="slidenum">
              <a:rPr kumimoji="0" lang="it-IT"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it-IT"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0937016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5AC8CA-5CBD-B0EE-16CC-28D235AE6CE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5EB61DC-BB46-6FB9-2E33-5D78679B5D0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2345D1D-4558-A45F-A764-80F8E5869243}"/>
              </a:ext>
            </a:extLst>
          </p:cNvPr>
          <p:cNvSpPr>
            <a:spLocks noGrp="1"/>
          </p:cNvSpPr>
          <p:nvPr>
            <p:ph type="body" idx="1"/>
          </p:nvPr>
        </p:nvSpPr>
        <p:spPr/>
        <p:txBody>
          <a:bodyPr/>
          <a:lstStyle/>
          <a:p>
            <a:r>
              <a:rPr lang="it-IT"/>
              <a:t>A livello implementativo, l’analisi degli </a:t>
            </a:r>
            <a:r>
              <a:rPr lang="it-IT" err="1"/>
              <a:t>alert</a:t>
            </a:r>
            <a:r>
              <a:rPr lang="it-IT"/>
              <a:t> ha inizio nel server principale.</a:t>
            </a:r>
          </a:p>
          <a:p>
            <a:r>
              <a:rPr lang="it-IT"/>
              <a:t>Prima di tutto, vengono svuotate le directory del bucket </a:t>
            </a:r>
            <a:r>
              <a:rPr lang="it-IT" err="1"/>
              <a:t>bath_results</a:t>
            </a:r>
            <a:r>
              <a:rPr lang="it-IT"/>
              <a:t>/ e </a:t>
            </a:r>
            <a:r>
              <a:rPr lang="it-IT" err="1"/>
              <a:t>batch_metrics</a:t>
            </a:r>
            <a:r>
              <a:rPr lang="it-IT"/>
              <a:t>/. Qui vengono salvati al termine dell’analisi i risultati e le metriche relativi all’analisi dei batch: blocchi di </a:t>
            </a:r>
            <a:r>
              <a:rPr lang="it-IT" err="1"/>
              <a:t>alert</a:t>
            </a:r>
            <a:r>
              <a:rPr lang="it-IT"/>
              <a:t> in cui è suddiviso logicamente il dataset per aumentare la scalabilità del sistema.</a:t>
            </a:r>
          </a:p>
          <a:p>
            <a:r>
              <a:rPr lang="it-IT"/>
              <a:t>A seguire, avviene il rilascio di un lock distribuito che sospende l’attività del Merge Handler e che aiuta a prevenire sovrascritture indesiderate dei dati.</a:t>
            </a:r>
          </a:p>
          <a:p>
            <a:r>
              <a:rPr lang="it-IT"/>
              <a:t>Il terzo passo prevede la suddivisione logica del dataset in batch, il cui numero è determinato dalla dimensione dei singoli blocchi.</a:t>
            </a:r>
          </a:p>
          <a:p>
            <a:r>
              <a:rPr lang="it-IT"/>
              <a:t>Infine, il server invia una richiesta per batch al worker, sfruttando il servizio Cloud Tasks il cui scopo è quello di creare molteplici istanze del componente Worker affinché possa eseguire in parallelo le richieste ricevute.</a:t>
            </a:r>
          </a:p>
          <a:p>
            <a:r>
              <a:rPr lang="it-IT"/>
              <a:t>In ognuna di questa istanze, il worker riceve i parametri necessari ad identificare il batch all’interno del dataset, cosicché possa poi estrarre gli </a:t>
            </a:r>
            <a:r>
              <a:rPr lang="it-IT" err="1"/>
              <a:t>alert</a:t>
            </a:r>
            <a:r>
              <a:rPr lang="it-IT"/>
              <a:t> d’interesse e inviare per ciascuno una richiesta a Gemini per effettuarne la classificazione. Inoltre, viene qui implementato un ulteriore livello di parallelismo tramite la libreria </a:t>
            </a:r>
            <a:r>
              <a:rPr lang="it-IT" err="1"/>
              <a:t>asyncio</a:t>
            </a:r>
            <a:r>
              <a:rPr lang="it-IT"/>
              <a:t>, che permette di inviare le richieste in maniera concorrente.</a:t>
            </a:r>
          </a:p>
          <a:p>
            <a:r>
              <a:rPr lang="it-IT"/>
              <a:t>Una volta ricevute tutte le risposte e calcolate le metriche relative alle prestazioni del sistema misurate durante il processo d’analisi, risultati e metriche vengono salvati in dei file temporanei sulle directory </a:t>
            </a:r>
            <a:r>
              <a:rPr lang="it-IT" err="1"/>
              <a:t>batch_results</a:t>
            </a:r>
            <a:r>
              <a:rPr lang="it-IT"/>
              <a:t>/ e </a:t>
            </a:r>
            <a:r>
              <a:rPr lang="it-IT" err="1"/>
              <a:t>batch_metrics</a:t>
            </a:r>
            <a:r>
              <a:rPr lang="it-IT"/>
              <a:t>/ del bucket di sistema. Questa scelta implementativa è stata necessaria per evitare che le molteplici istanze concorrenti del Worker accedessero in scrittura ad uno stesso file.</a:t>
            </a:r>
          </a:p>
          <a:p>
            <a:r>
              <a:rPr lang="it-IT"/>
              <a:t>Ciò ha reso necessario un servizio ausiliario che effettuasse l’aggregazione dei file temporanei generati al termine dell’analisi di un dataset: il Merge Handler.</a:t>
            </a:r>
          </a:p>
          <a:p>
            <a:r>
              <a:rPr lang="it-IT"/>
              <a:t>Questo entra in funzione non appena osserva il numero di file previsto all’interno delle directory </a:t>
            </a:r>
            <a:r>
              <a:rPr lang="it-IT" err="1"/>
              <a:t>batch_results</a:t>
            </a:r>
            <a:r>
              <a:rPr lang="it-IT"/>
              <a:t>/ e </a:t>
            </a:r>
            <a:r>
              <a:rPr lang="it-IT" err="1"/>
              <a:t>batch_metrics</a:t>
            </a:r>
            <a:r>
              <a:rPr lang="it-IT"/>
              <a:t>/.</a:t>
            </a:r>
          </a:p>
          <a:p>
            <a:r>
              <a:rPr lang="it-IT"/>
              <a:t>Data la natura del servizio, va gestita la concorrenza delle istanze tramite un lock distribuito che, una volta acquisito, garantisca l’esecuzione del merge ad una sola di esse.</a:t>
            </a:r>
          </a:p>
          <a:p>
            <a:r>
              <a:rPr lang="it-IT"/>
              <a:t>L’attività del merge </a:t>
            </a:r>
            <a:r>
              <a:rPr lang="it-IT" err="1"/>
              <a:t>handler</a:t>
            </a:r>
            <a:r>
              <a:rPr lang="it-IT"/>
              <a:t> si conclude poi con il salvataggio dei file unificati nelle directory </a:t>
            </a:r>
            <a:r>
              <a:rPr lang="it-IT" err="1"/>
              <a:t>results</a:t>
            </a:r>
            <a:r>
              <a:rPr lang="it-IT"/>
              <a:t>/ e </a:t>
            </a:r>
            <a:r>
              <a:rPr lang="it-IT" err="1"/>
              <a:t>metrics</a:t>
            </a:r>
            <a:r>
              <a:rPr lang="it-IT"/>
              <a:t>/.</a:t>
            </a:r>
          </a:p>
        </p:txBody>
      </p:sp>
      <p:sp>
        <p:nvSpPr>
          <p:cNvPr id="4" name="Segnaposto numero diapositiva 3">
            <a:extLst>
              <a:ext uri="{FF2B5EF4-FFF2-40B4-BE49-F238E27FC236}">
                <a16:creationId xmlns:a16="http://schemas.microsoft.com/office/drawing/2014/main" id="{EE0641BE-09B7-BB13-05ED-89492F1F37C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1F060B-0E57-4418-839C-031345B258F8}" type="slidenum">
              <a:rPr kumimoji="0" lang="it-IT"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it-IT"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2833723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457F7F-022C-BDDE-893B-899E3EB0EC95}"/>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1EB5A906-58C3-2845-1276-35C710E5EC2E}"/>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27FA873A-E7FA-E802-866E-8ABFBEA4C798}"/>
              </a:ext>
            </a:extLst>
          </p:cNvPr>
          <p:cNvSpPr>
            <a:spLocks noGrp="1"/>
          </p:cNvSpPr>
          <p:nvPr>
            <p:ph type="body" idx="1"/>
          </p:nvPr>
        </p:nvSpPr>
        <p:spPr/>
        <p:txBody>
          <a:bodyPr/>
          <a:lstStyle/>
          <a:p>
            <a:r>
              <a:rPr lang="it-IT"/>
              <a:t>TODO: motivo benchmark -&gt; cosa si intende ottimizzare/misurare -&gt; metriche raccolte (descrizione 13 feature) -&gt; approccio usato (regressione)</a:t>
            </a:r>
          </a:p>
          <a:p>
            <a:endParaRPr lang="it-IT"/>
          </a:p>
          <a:p>
            <a:r>
              <a:rPr lang="it-IT"/>
              <a:t>Durante le analisi degli </a:t>
            </a:r>
            <a:r>
              <a:rPr lang="it-IT" err="1"/>
              <a:t>alert</a:t>
            </a:r>
            <a:r>
              <a:rPr lang="it-IT"/>
              <a:t>, queste due variabili d’ambiente sono fondamentali. Esse definiscono rispettivamente la dimensione dei batch in cui suddividere logicamente i dataset e il numero massimo di richieste concorrenti da inviare a Gemini, tramite la libreria </a:t>
            </a:r>
            <a:r>
              <a:rPr lang="it-IT" err="1"/>
              <a:t>asyncio</a:t>
            </a:r>
            <a:r>
              <a:rPr lang="it-IT"/>
              <a:t>. Le prestazioni del sistema variano in funzione di queste due variabili e per raggiungere un livello di scalabilità e di performance ottimali è fondamentale scegliere accuratamente i valori da assegnare.</a:t>
            </a:r>
          </a:p>
          <a:p>
            <a:r>
              <a:rPr lang="it-IT"/>
              <a:t>Per questo motivo è stato creato il server secondario: questo permette di effettuare un benchmark in cui viene ciclicamente analizzato un dataset di riferimento, variando ad ogni iterazione i valori assegnati a </a:t>
            </a:r>
            <a:r>
              <a:rPr lang="it-IT" err="1"/>
              <a:t>batch_size</a:t>
            </a:r>
            <a:r>
              <a:rPr lang="it-IT"/>
              <a:t> e </a:t>
            </a:r>
            <a:r>
              <a:rPr lang="it-IT" err="1"/>
              <a:t>max_concurrent_reqs</a:t>
            </a:r>
            <a:r>
              <a:rPr lang="it-IT"/>
              <a:t>. In questo modo, grazie alle metriche calcolate dal worker, è possibile verificare le prestazioni del sistema nei vari scenari, identificando infine la migliore combinazione di parametri.</a:t>
            </a:r>
          </a:p>
        </p:txBody>
      </p:sp>
      <p:sp>
        <p:nvSpPr>
          <p:cNvPr id="4" name="Segnaposto numero diapositiva 3">
            <a:extLst>
              <a:ext uri="{FF2B5EF4-FFF2-40B4-BE49-F238E27FC236}">
                <a16:creationId xmlns:a16="http://schemas.microsoft.com/office/drawing/2014/main" id="{BC3BBA7B-DF04-F988-5ABC-F47F1A706D8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1F060B-0E57-4418-839C-031345B258F8}" type="slidenum">
              <a:rPr kumimoji="0" lang="it-IT"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it-IT"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7715446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6D396C-6CA9-F2CD-011A-9C7CA53ABD58}"/>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1B3C0F06-68A2-AF6B-6D54-C22EBA028CD6}"/>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7255F4B4-EC4B-7B94-49F9-89D458301255}"/>
              </a:ext>
            </a:extLst>
          </p:cNvPr>
          <p:cNvSpPr>
            <a:spLocks noGrp="1"/>
          </p:cNvSpPr>
          <p:nvPr>
            <p:ph type="body" idx="1"/>
          </p:nvPr>
        </p:nvSpPr>
        <p:spPr/>
        <p:txBody>
          <a:bodyPr/>
          <a:lstStyle/>
          <a:p>
            <a:r>
              <a:rPr lang="it-IT"/>
              <a:t>Dalle metriche ottenute, possiamo osservare che nei pressi dell’origine è presente un fitto cluster di misurazioni. Il problema nasce dall’uso di </a:t>
            </a:r>
            <a:r>
              <a:rPr lang="it-IT" err="1"/>
              <a:t>batch_size</a:t>
            </a:r>
            <a:r>
              <a:rPr lang="it-IT"/>
              <a:t> troppo piccoli, che frammentano il carico di lavoro. Questo porta alla creazione di troppi task concorrenti, saturando le code del servizio Cloud Tasks. Di conseguenza, alcune richieste vengono servite subito, mentre altre si accumulano in coda, causando un aumento dei tempi di risposta.</a:t>
            </a:r>
          </a:p>
          <a:p>
            <a:r>
              <a:rPr lang="it-IT"/>
              <a:t>All’estremo opposto, a partire da valori di </a:t>
            </a:r>
            <a:r>
              <a:rPr lang="it-IT" err="1"/>
              <a:t>batch_size</a:t>
            </a:r>
            <a:r>
              <a:rPr lang="it-IT"/>
              <a:t> pari 150, il tempo di esecuzione aumenta, soprattutto quando il parallelismo è limitato. In mancanza di un adeguato livello di parallelismo, batch troppo grandi costituiscono dei colli di bottiglia computazionali.</a:t>
            </a:r>
          </a:p>
        </p:txBody>
      </p:sp>
      <p:sp>
        <p:nvSpPr>
          <p:cNvPr id="4" name="Segnaposto numero diapositiva 3">
            <a:extLst>
              <a:ext uri="{FF2B5EF4-FFF2-40B4-BE49-F238E27FC236}">
                <a16:creationId xmlns:a16="http://schemas.microsoft.com/office/drawing/2014/main" id="{38E0B97F-3046-FE63-3FD8-F785BA6D81D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1F060B-0E57-4418-839C-031345B258F8}" type="slidenum">
              <a:rPr kumimoji="0" lang="it-IT"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it-IT"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8420514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5AE22-4881-9AD4-880F-9B9B107A28BB}"/>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194C178-D0FF-5766-4068-9E680C431EE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A905402-64EA-DF7C-D214-C08F830BF9BF}"/>
              </a:ext>
            </a:extLst>
          </p:cNvPr>
          <p:cNvSpPr>
            <a:spLocks noGrp="1"/>
          </p:cNvSpPr>
          <p:nvPr>
            <p:ph type="body" idx="1"/>
          </p:nvPr>
        </p:nvSpPr>
        <p:spPr/>
        <p:txBody>
          <a:bodyPr/>
          <a:lstStyle/>
          <a:p>
            <a:r>
              <a:rPr lang="it-IT"/>
              <a:t>Con </a:t>
            </a:r>
            <a:r>
              <a:rPr lang="it-IT" err="1"/>
              <a:t>max_concurrent_reqs</a:t>
            </a:r>
            <a:r>
              <a:rPr lang="it-IT"/>
              <a:t> impostato a 1, si perdono completamente i vantaggi dell’architettura asincrona interna al worker, costringendo l’elaborazione sequenziale degli </a:t>
            </a:r>
            <a:r>
              <a:rPr lang="it-IT" err="1"/>
              <a:t>alert</a:t>
            </a:r>
            <a:r>
              <a:rPr lang="it-IT"/>
              <a:t>. Per valori più alti, il grafico 2D non è sufficiente a interpretare le interazioni tra i parametri, quindi è stato necessario usare una visualizzazione 3D per comprendere meglio il loro impatto sul tempo di esecuzione.</a:t>
            </a:r>
          </a:p>
        </p:txBody>
      </p:sp>
      <p:sp>
        <p:nvSpPr>
          <p:cNvPr id="4" name="Segnaposto numero diapositiva 3">
            <a:extLst>
              <a:ext uri="{FF2B5EF4-FFF2-40B4-BE49-F238E27FC236}">
                <a16:creationId xmlns:a16="http://schemas.microsoft.com/office/drawing/2014/main" id="{DF388653-F8CA-175A-40E1-5D96883E8B9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1F060B-0E57-4418-839C-031345B258F8}" type="slidenum">
              <a:rPr kumimoji="0" lang="it-IT"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it-IT"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0345687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806603-706F-3675-F32C-29760EB6DB24}"/>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D9A0DBD-74E1-35A9-9C47-6403EC7D6F2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29C980C-AEE9-2901-5808-A2F55A32821D}"/>
              </a:ext>
            </a:extLst>
          </p:cNvPr>
          <p:cNvSpPr>
            <a:spLocks noGrp="1"/>
          </p:cNvSpPr>
          <p:nvPr>
            <p:ph type="body" idx="1"/>
          </p:nvPr>
        </p:nvSpPr>
        <p:spPr/>
        <p:txBody>
          <a:bodyPr/>
          <a:lstStyle/>
          <a:p>
            <a:r>
              <a:rPr lang="it-IT"/>
              <a:t>La rappresentazione tridimensionale della superficie di regressione conferma le tendenze già emerse nei grafici precedenti, mostrando come l’andamento di </a:t>
            </a:r>
            <a:r>
              <a:rPr lang="it-IT" err="1"/>
              <a:t>time_sec</a:t>
            </a:r>
            <a:r>
              <a:rPr lang="it-IT"/>
              <a:t> in funzione di entrambi i parametri. Le migliori performance si registrano dunque con batch di dimensioni intermedie e un elevato livello di parallelismo. Sulla base di queste evidenze, possiamo individuare un range ottimale: batch tra 50 e 150 </a:t>
            </a:r>
            <a:r>
              <a:rPr lang="it-IT" err="1"/>
              <a:t>alert</a:t>
            </a:r>
            <a:r>
              <a:rPr lang="it-IT"/>
              <a:t> e parallelismo tra 8 e 16 richieste simultanee al LLM.</a:t>
            </a:r>
          </a:p>
        </p:txBody>
      </p:sp>
      <p:sp>
        <p:nvSpPr>
          <p:cNvPr id="4" name="Segnaposto numero diapositiva 3">
            <a:extLst>
              <a:ext uri="{FF2B5EF4-FFF2-40B4-BE49-F238E27FC236}">
                <a16:creationId xmlns:a16="http://schemas.microsoft.com/office/drawing/2014/main" id="{E614D89A-8CCB-F77E-A05E-9F9CFD10EC7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1F060B-0E57-4418-839C-031345B258F8}" type="slidenum">
              <a:rPr kumimoji="0" lang="it-IT"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it-IT"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52915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31BE5F-A06E-4299-7B8E-ECB4DF36064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B93E313-7884-9B40-88CA-D06232B988D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B4D16FBA-B32D-467E-DC1F-08A54B0F0F46}"/>
              </a:ext>
            </a:extLst>
          </p:cNvPr>
          <p:cNvSpPr>
            <a:spLocks noGrp="1"/>
          </p:cNvSpPr>
          <p:nvPr>
            <p:ph type="body" idx="1"/>
          </p:nvPr>
        </p:nvSpPr>
        <p:spPr/>
        <p:txBody>
          <a:bodyPr/>
          <a:lstStyle/>
          <a:p>
            <a:r>
              <a:rPr lang="it-IT"/>
              <a:t>Il nostro progetto ha dimostrato che è possibile automatizzare l’analisi degli </a:t>
            </a:r>
            <a:r>
              <a:rPr lang="it-IT" err="1"/>
              <a:t>alert</a:t>
            </a:r>
            <a:r>
              <a:rPr lang="it-IT"/>
              <a:t> IDS usando un LLM su infrastruttura scalabile GCP, gestita con </a:t>
            </a:r>
            <a:r>
              <a:rPr lang="it-IT" err="1"/>
              <a:t>Terraform</a:t>
            </a:r>
            <a:r>
              <a:rPr lang="it-IT"/>
              <a:t>. I test di benchmark hanno evidenziato un buon compromesso tra parallelismo e carico, suggerendo parametri ottimali per il tuning. Tra i possibili sviluppi futuri: caching intelligente, supporto a nuovi formati, prompt dinamici e analisi predittiva. Il sistema è pensato per essere evolutivo, affidabile e facilmente estendibile.</a:t>
            </a:r>
          </a:p>
        </p:txBody>
      </p:sp>
      <p:sp>
        <p:nvSpPr>
          <p:cNvPr id="4" name="Segnaposto numero diapositiva 3">
            <a:extLst>
              <a:ext uri="{FF2B5EF4-FFF2-40B4-BE49-F238E27FC236}">
                <a16:creationId xmlns:a16="http://schemas.microsoft.com/office/drawing/2014/main" id="{7F1EF298-BF4B-2A1F-4100-6C48116D533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1F060B-0E57-4418-839C-031345B258F8}" type="slidenum">
              <a:rPr kumimoji="0" lang="it-IT"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it-IT"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671628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9BFC4F-2CCC-2F07-EA38-EF718951300C}"/>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67713C54-2CF8-320E-AC71-6C349D95E80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51E05B50-B2B0-6060-26C5-9D924F566D5A}"/>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a:solidFill>
                  <a:prstClr val="white"/>
                </a:solidFill>
                <a:latin typeface="+mn-lt"/>
              </a:rPr>
              <a:t>Negli ultimi anni, i Large Language Models si sono rivelati molto efficaci in diversi ambiti, dalla generazione di codice all’analisi del linguaggio naturale.</a:t>
            </a:r>
            <a:br>
              <a:rPr lang="it-IT">
                <a:solidFill>
                  <a:prstClr val="white"/>
                </a:solidFill>
                <a:latin typeface="+mn-lt"/>
              </a:rPr>
            </a:br>
            <a:r>
              <a:rPr lang="it-IT">
                <a:solidFill>
                  <a:prstClr val="white"/>
                </a:solidFill>
                <a:latin typeface="+mn-lt"/>
              </a:rPr>
              <a:t>Nel contesto della cybersecurity, stanno emergendo come strumenti preziosi per il supporto decisionale, la correlazione tra eventi e la generazione di spiegazioni comprensibili, grazie alla loro capacità di comprendere il contesto e rispondere in linguaggio naturale.</a:t>
            </a:r>
            <a:br>
              <a:rPr lang="it-IT">
                <a:solidFill>
                  <a:prstClr val="white"/>
                </a:solidFill>
                <a:latin typeface="+mn-lt"/>
              </a:rPr>
            </a:br>
            <a:r>
              <a:rPr lang="it-IT">
                <a:solidFill>
                  <a:prstClr val="white"/>
                </a:solidFill>
                <a:latin typeface="+mn-lt"/>
              </a:rPr>
              <a:t>Per questo sono particolarmente adatti al triage di </a:t>
            </a:r>
            <a:r>
              <a:rPr lang="it-IT" err="1">
                <a:solidFill>
                  <a:prstClr val="white"/>
                </a:solidFill>
                <a:latin typeface="+mn-lt"/>
              </a:rPr>
              <a:t>alert</a:t>
            </a:r>
            <a:r>
              <a:rPr lang="it-IT">
                <a:solidFill>
                  <a:prstClr val="white"/>
                </a:solidFill>
                <a:latin typeface="+mn-lt"/>
              </a:rPr>
              <a:t> complessi, </a:t>
            </a:r>
            <a:r>
              <a:rPr lang="it-IT">
                <a:solidFill>
                  <a:prstClr val="white"/>
                </a:solidFill>
              </a:rPr>
              <a:t>e il nostro progetto si basa proprio su questo: una piattaforma scalabile e affidabile che analizza automaticamente gli </a:t>
            </a:r>
            <a:r>
              <a:rPr lang="it-IT" err="1">
                <a:solidFill>
                  <a:prstClr val="white"/>
                </a:solidFill>
              </a:rPr>
              <a:t>alert</a:t>
            </a:r>
            <a:r>
              <a:rPr lang="it-IT">
                <a:solidFill>
                  <a:prstClr val="white"/>
                </a:solidFill>
              </a:rPr>
              <a:t> IDS dei dataset AIT-ADS. </a:t>
            </a:r>
            <a:endParaRPr lang="it-IT">
              <a:solidFill>
                <a:prstClr val="white"/>
              </a:solidFill>
              <a:latin typeface="+mn-lt"/>
            </a:endParaRPr>
          </a:p>
        </p:txBody>
      </p:sp>
      <p:sp>
        <p:nvSpPr>
          <p:cNvPr id="4" name="Segnaposto numero diapositiva 3">
            <a:extLst>
              <a:ext uri="{FF2B5EF4-FFF2-40B4-BE49-F238E27FC236}">
                <a16:creationId xmlns:a16="http://schemas.microsoft.com/office/drawing/2014/main" id="{26E4AF38-A5EA-51AD-E131-4EE359C1C9BC}"/>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1F060B-0E57-4418-839C-031345B258F8}" type="slidenum">
              <a:rPr kumimoji="0" lang="it-IT"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it-IT"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112360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5D6500-3177-4597-4A1B-FE4E030D662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468E5E4-87FC-6929-376E-8B0DE3C996C8}"/>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3AF0E9AC-3626-9D54-CD00-2B1A198022DD}"/>
              </a:ext>
            </a:extLst>
          </p:cNvPr>
          <p:cNvSpPr>
            <a:spLocks noGrp="1"/>
          </p:cNvSpPr>
          <p:nvPr>
            <p:ph type="body" idx="1"/>
          </p:nvPr>
        </p:nvSpPr>
        <p:spPr/>
        <p:txBody>
          <a:bodyPr/>
          <a:lstStyle/>
          <a:p>
            <a:pPr lvl="0">
              <a:defRPr/>
            </a:pPr>
            <a:r>
              <a:rPr lang="it-IT">
                <a:solidFill>
                  <a:schemeClr val="bg1"/>
                </a:solidFill>
              </a:rPr>
              <a:t>Il </a:t>
            </a:r>
            <a:r>
              <a:rPr lang="it-IT" err="1">
                <a:solidFill>
                  <a:schemeClr val="bg1"/>
                </a:solidFill>
              </a:rPr>
              <a:t>Frontend</a:t>
            </a:r>
            <a:r>
              <a:rPr lang="it-IT">
                <a:solidFill>
                  <a:schemeClr val="bg1"/>
                </a:solidFill>
              </a:rPr>
              <a:t> è costituito da un’interfaccia sviluppata in React, con un’architettura modulare a componenti e comunicazione asincrona tramite API REST esposte dall’API del </a:t>
            </a:r>
            <a:r>
              <a:rPr lang="it-IT" err="1">
                <a:solidFill>
                  <a:schemeClr val="bg1"/>
                </a:solidFill>
              </a:rPr>
              <a:t>backend</a:t>
            </a:r>
            <a:r>
              <a:rPr lang="it-IT">
                <a:solidFill>
                  <a:schemeClr val="bg1"/>
                </a:solidFill>
              </a:rPr>
              <a:t>. </a:t>
            </a:r>
          </a:p>
          <a:p>
            <a:pPr lvl="0">
              <a:defRPr/>
            </a:pPr>
            <a:endParaRPr lang="it-IT">
              <a:solidFill>
                <a:schemeClr val="bg1"/>
              </a:solidFill>
            </a:endParaRPr>
          </a:p>
          <a:p>
            <a:pPr lvl="0">
              <a:defRPr/>
            </a:pPr>
            <a:r>
              <a:rPr lang="it-IT">
                <a:solidFill>
                  <a:schemeClr val="bg1"/>
                </a:solidFill>
              </a:rPr>
              <a:t>Il componente principale </a:t>
            </a:r>
            <a:r>
              <a:rPr lang="it-IT" b="1" i="1">
                <a:solidFill>
                  <a:schemeClr val="bg1"/>
                </a:solidFill>
                <a:latin typeface="Abadi Extra Light" panose="020B0204020104020204" pitchFamily="34" charset="0"/>
              </a:rPr>
              <a:t>App.js </a:t>
            </a:r>
            <a:r>
              <a:rPr lang="it-IT">
                <a:solidFill>
                  <a:schemeClr val="bg1"/>
                </a:solidFill>
              </a:rPr>
              <a:t>gestisce lo stato globale e coordina 4 differenti moduli:</a:t>
            </a:r>
          </a:p>
          <a:p>
            <a:pPr marL="285750" lvl="0" indent="-285750">
              <a:buFont typeface="Arial" panose="020B0604020202020204" pitchFamily="34" charset="0"/>
              <a:buChar char="•"/>
              <a:defRPr/>
            </a:pPr>
            <a:r>
              <a:rPr lang="it-IT" b="1" i="1">
                <a:solidFill>
                  <a:schemeClr val="bg1"/>
                </a:solidFill>
                <a:latin typeface="Abadi Extra Light" panose="020B0204020104020204" pitchFamily="34" charset="0"/>
              </a:rPr>
              <a:t>UploadFile.js </a:t>
            </a:r>
            <a:r>
              <a:rPr lang="it-IT">
                <a:solidFill>
                  <a:schemeClr val="bg1"/>
                </a:solidFill>
              </a:rPr>
              <a:t>: carica il file degli </a:t>
            </a:r>
            <a:r>
              <a:rPr lang="it-IT" err="1">
                <a:solidFill>
                  <a:schemeClr val="bg1"/>
                </a:solidFill>
              </a:rPr>
              <a:t>alert</a:t>
            </a:r>
            <a:r>
              <a:rPr lang="it-IT">
                <a:solidFill>
                  <a:schemeClr val="bg1"/>
                </a:solidFill>
              </a:rPr>
              <a:t> che si vogliono osservare e avvia l’analisi. </a:t>
            </a:r>
          </a:p>
          <a:p>
            <a:pPr marL="285750" lvl="0" indent="-285750">
              <a:buFont typeface="Arial" panose="020B0604020202020204" pitchFamily="34" charset="0"/>
              <a:buChar char="•"/>
              <a:defRPr/>
            </a:pPr>
            <a:r>
              <a:rPr lang="it-IT" b="1" i="1">
                <a:solidFill>
                  <a:schemeClr val="bg1"/>
                </a:solidFill>
                <a:latin typeface="Abadi Extra Light" panose="020B0204020104020204" pitchFamily="34" charset="0"/>
              </a:rPr>
              <a:t>AlertTable.js </a:t>
            </a:r>
            <a:r>
              <a:rPr lang="it-IT">
                <a:solidFill>
                  <a:schemeClr val="bg1"/>
                </a:solidFill>
              </a:rPr>
              <a:t>: mostra gli </a:t>
            </a:r>
            <a:r>
              <a:rPr lang="it-IT" err="1">
                <a:solidFill>
                  <a:schemeClr val="bg1"/>
                </a:solidFill>
              </a:rPr>
              <a:t>alert</a:t>
            </a:r>
            <a:r>
              <a:rPr lang="it-IT">
                <a:solidFill>
                  <a:schemeClr val="bg1"/>
                </a:solidFill>
              </a:rPr>
              <a:t> in tabella, con filtri di ricerca e rendering ottimizzato per grandi volumi.</a:t>
            </a:r>
          </a:p>
          <a:p>
            <a:pPr marL="285750" lvl="0" indent="-285750">
              <a:buFont typeface="Arial" panose="020B0604020202020204" pitchFamily="34" charset="0"/>
              <a:buChar char="•"/>
              <a:defRPr/>
            </a:pPr>
            <a:r>
              <a:rPr lang="it-IT" b="1" i="1">
                <a:solidFill>
                  <a:schemeClr val="bg1"/>
                </a:solidFill>
                <a:latin typeface="Abadi Extra Light" panose="020B0204020104020204" pitchFamily="34" charset="0"/>
              </a:rPr>
              <a:t>Chatbot.js </a:t>
            </a:r>
            <a:r>
              <a:rPr lang="it-IT">
                <a:solidFill>
                  <a:schemeClr val="bg1"/>
                </a:solidFill>
              </a:rPr>
              <a:t>: implementa un chatbot nella dashboard che consente domande testuali sugli </a:t>
            </a:r>
            <a:r>
              <a:rPr lang="it-IT" err="1">
                <a:solidFill>
                  <a:schemeClr val="bg1"/>
                </a:solidFill>
              </a:rPr>
              <a:t>alert</a:t>
            </a:r>
            <a:r>
              <a:rPr lang="it-IT">
                <a:solidFill>
                  <a:schemeClr val="bg1"/>
                </a:solidFill>
              </a:rPr>
              <a:t> selezionati, con risposte del LLM.</a:t>
            </a:r>
          </a:p>
          <a:p>
            <a:pPr marL="285750" lvl="0" indent="-285750">
              <a:buFont typeface="Arial" panose="020B0604020202020204" pitchFamily="34" charset="0"/>
              <a:buChar char="•"/>
              <a:defRPr/>
            </a:pPr>
            <a:r>
              <a:rPr lang="it-IT" b="1" i="1">
                <a:solidFill>
                  <a:schemeClr val="bg1"/>
                </a:solidFill>
                <a:latin typeface="Abadi Extra Light" panose="020B0204020104020204" pitchFamily="34" charset="0"/>
              </a:rPr>
              <a:t>apiService.js </a:t>
            </a:r>
            <a:r>
              <a:rPr lang="it-IT">
                <a:solidFill>
                  <a:schemeClr val="bg1"/>
                </a:solidFill>
              </a:rPr>
              <a:t>: centralizza tutte le precedenti funzioni di comunicazione con il </a:t>
            </a:r>
            <a:r>
              <a:rPr lang="it-IT" err="1">
                <a:solidFill>
                  <a:schemeClr val="bg1"/>
                </a:solidFill>
              </a:rPr>
              <a:t>backend</a:t>
            </a:r>
            <a:r>
              <a:rPr lang="it-IT">
                <a:solidFill>
                  <a:schemeClr val="bg1"/>
                </a:solidFill>
              </a:rPr>
              <a:t>.</a:t>
            </a:r>
            <a:endParaRPr kumimoji="0" lang="it-IT" sz="1200" b="0" i="0" u="none" strike="noStrike" kern="1200" cap="none" spc="0" normalizeH="0" baseline="0" noProof="0">
              <a:ln>
                <a:noFill/>
              </a:ln>
              <a:solidFill>
                <a:schemeClr val="bg1"/>
              </a:solidFill>
              <a:effectLst/>
              <a:uLnTx/>
              <a:uFillTx/>
              <a:latin typeface="+mn-lt"/>
              <a:ea typeface="+mn-ea"/>
              <a:cs typeface="+mn-cs"/>
            </a:endParaRPr>
          </a:p>
          <a:p>
            <a:endParaRPr lang="it-IT"/>
          </a:p>
        </p:txBody>
      </p:sp>
      <p:sp>
        <p:nvSpPr>
          <p:cNvPr id="4" name="Segnaposto numero diapositiva 3">
            <a:extLst>
              <a:ext uri="{FF2B5EF4-FFF2-40B4-BE49-F238E27FC236}">
                <a16:creationId xmlns:a16="http://schemas.microsoft.com/office/drawing/2014/main" id="{3FAB16CD-DDD9-9E35-D02C-E7ABF439BE26}"/>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1F060B-0E57-4418-839C-031345B258F8}" type="slidenum">
              <a:rPr kumimoji="0" lang="it-IT"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it-IT"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0531178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6D26AC-D6E9-2D6B-730B-9450D24DF941}"/>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181BEB1-73ED-F804-4F05-4627826B86C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DF453D58-DD49-A403-EB2E-D0492B69AB8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b="1" i="1">
                <a:solidFill>
                  <a:srgbClr val="FFFF00"/>
                </a:solidFill>
                <a:latin typeface="Abadi Extra Light" panose="020B0204020104020204" pitchFamily="34" charset="0"/>
              </a:rPr>
              <a:t>UploadFile.js </a:t>
            </a:r>
            <a:r>
              <a:rPr lang="it-IT" sz="1200">
                <a:solidFill>
                  <a:prstClr val="white"/>
                </a:solidFill>
                <a:latin typeface="+mn-lt"/>
                <a:sym typeface="Wingdings" panose="05000000000000000000" pitchFamily="2" charset="2"/>
              </a:rPr>
              <a:t> </a:t>
            </a:r>
            <a:r>
              <a:rPr kumimoji="0" lang="it-IT" sz="1200" b="0" i="0" u="none" strike="noStrike" kern="1200" cap="none" spc="0" normalizeH="0" baseline="0" noProof="0">
                <a:ln>
                  <a:noFill/>
                </a:ln>
                <a:solidFill>
                  <a:prstClr val="white"/>
                </a:solidFill>
                <a:effectLst/>
                <a:uLnTx/>
                <a:uFillTx/>
                <a:latin typeface="+mn-lt"/>
                <a:ea typeface="+mn-ea"/>
                <a:cs typeface="+mn-cs"/>
              </a:rPr>
              <a:t>è responsabile della fase iniziale del flusso operativo, perché fornisce l’interfaccia per selezionare un file (CSV, JSON, JSONL) e chiama delle API per gestire l’intero processo in modo asincrono.</a:t>
            </a:r>
          </a:p>
          <a:p>
            <a:pPr lvl="0">
              <a:defRPr/>
            </a:pPr>
            <a:r>
              <a:rPr lang="it-IT" sz="1200" u="sng">
                <a:solidFill>
                  <a:prstClr val="white"/>
                </a:solidFill>
              </a:rPr>
              <a:t>Flusso operativo</a:t>
            </a:r>
            <a:r>
              <a:rPr lang="it-IT" sz="1200">
                <a:solidFill>
                  <a:prstClr val="white"/>
                </a:solidFill>
              </a:rPr>
              <a:t>:</a:t>
            </a:r>
            <a:endParaRPr lang="it-IT" sz="1200">
              <a:solidFill>
                <a:prstClr val="white"/>
              </a:solidFill>
              <a:latin typeface="+mn-lt"/>
            </a:endParaRPr>
          </a:p>
          <a:p>
            <a:pPr marL="342900" lvl="0" indent="-342900">
              <a:buFont typeface="+mj-lt"/>
              <a:buAutoNum type="arabicPeriod"/>
              <a:defRPr/>
            </a:pPr>
            <a:r>
              <a:rPr lang="it-IT" sz="1200">
                <a:solidFill>
                  <a:prstClr val="white"/>
                </a:solidFill>
                <a:latin typeface="+mn-lt"/>
              </a:rPr>
              <a:t>Avvia il caricamento del file selezionato (tramite API </a:t>
            </a:r>
            <a:r>
              <a:rPr lang="it-IT" sz="1200" b="1" err="1">
                <a:solidFill>
                  <a:prstClr val="white"/>
                </a:solidFill>
                <a:latin typeface="+mn-lt"/>
              </a:rPr>
              <a:t>uploadFileToAPI</a:t>
            </a:r>
            <a:r>
              <a:rPr lang="it-IT" sz="1200" b="1">
                <a:solidFill>
                  <a:prstClr val="white"/>
                </a:solidFill>
                <a:latin typeface="+mn-lt"/>
              </a:rPr>
              <a:t>(file)</a:t>
            </a:r>
            <a:r>
              <a:rPr lang="it-IT" sz="1200">
                <a:solidFill>
                  <a:prstClr val="white"/>
                </a:solidFill>
                <a:latin typeface="+mn-lt"/>
              </a:rPr>
              <a:t>)</a:t>
            </a:r>
          </a:p>
          <a:p>
            <a:pPr marL="342900" lvl="0" indent="-342900">
              <a:buFont typeface="+mj-lt"/>
              <a:buAutoNum type="arabicPeriod"/>
              <a:defRPr/>
            </a:pPr>
            <a:r>
              <a:rPr lang="it-IT" sz="1200">
                <a:solidFill>
                  <a:prstClr val="white"/>
                </a:solidFill>
                <a:latin typeface="+mn-lt"/>
              </a:rPr>
              <a:t>Richiede al </a:t>
            </a:r>
            <a:r>
              <a:rPr lang="it-IT" sz="1200" err="1">
                <a:solidFill>
                  <a:prstClr val="white"/>
                </a:solidFill>
                <a:latin typeface="+mn-lt"/>
              </a:rPr>
              <a:t>backend</a:t>
            </a:r>
            <a:r>
              <a:rPr lang="it-IT" sz="1200">
                <a:solidFill>
                  <a:prstClr val="white"/>
                </a:solidFill>
                <a:latin typeface="+mn-lt"/>
              </a:rPr>
              <a:t> di avviare l’analisi sul file caricato (tramite API </a:t>
            </a:r>
            <a:r>
              <a:rPr lang="it-IT" sz="1200" b="1" err="1">
                <a:solidFill>
                  <a:prstClr val="white"/>
                </a:solidFill>
                <a:latin typeface="+mn-lt"/>
              </a:rPr>
              <a:t>analyzeAlertsOnServer</a:t>
            </a:r>
            <a:r>
              <a:rPr lang="it-IT" sz="1200" b="1">
                <a:solidFill>
                  <a:prstClr val="white"/>
                </a:solidFill>
                <a:latin typeface="+mn-lt"/>
              </a:rPr>
              <a:t>()</a:t>
            </a:r>
            <a:r>
              <a:rPr lang="it-IT" sz="1200">
                <a:solidFill>
                  <a:prstClr val="white"/>
                </a:solidFill>
                <a:latin typeface="+mn-lt"/>
              </a:rPr>
              <a:t>)</a:t>
            </a:r>
          </a:p>
          <a:p>
            <a:pPr marL="342900" lvl="0" indent="-342900">
              <a:buFont typeface="+mj-lt"/>
              <a:buAutoNum type="arabicPeriod"/>
              <a:defRPr/>
            </a:pPr>
            <a:r>
              <a:rPr lang="it-IT" sz="1200">
                <a:solidFill>
                  <a:prstClr val="white"/>
                </a:solidFill>
                <a:latin typeface="+mn-lt"/>
              </a:rPr>
              <a:t>Controlla periodicamente se l’analisi è conclusa (tramite API </a:t>
            </a:r>
            <a:r>
              <a:rPr lang="it-IT" sz="1200" b="1" err="1">
                <a:solidFill>
                  <a:prstClr val="white"/>
                </a:solidFill>
                <a:latin typeface="+mn-lt"/>
              </a:rPr>
              <a:t>fetchResultsFromAPI</a:t>
            </a:r>
            <a:r>
              <a:rPr lang="it-IT" sz="1200" b="1">
                <a:solidFill>
                  <a:prstClr val="white"/>
                </a:solidFill>
                <a:latin typeface="+mn-lt"/>
              </a:rPr>
              <a:t>()</a:t>
            </a:r>
            <a:r>
              <a:rPr lang="it-IT" sz="1200">
                <a:solidFill>
                  <a:prstClr val="white"/>
                </a:solidFill>
                <a:latin typeface="+mn-lt"/>
              </a:rPr>
              <a:t>)</a:t>
            </a:r>
          </a:p>
          <a:p>
            <a:r>
              <a:rPr lang="it-IT"/>
              <a:t>______________________________________________________________________________________________________________</a:t>
            </a:r>
          </a:p>
          <a:p>
            <a:pPr lvl="0">
              <a:defRPr/>
            </a:pPr>
            <a:r>
              <a:rPr lang="it-IT" sz="1200" b="1" i="1">
                <a:solidFill>
                  <a:srgbClr val="FFFF00"/>
                </a:solidFill>
                <a:latin typeface="Abadi Extra Light" panose="020B0204020104020204" pitchFamily="34" charset="0"/>
              </a:rPr>
              <a:t>AlertTable.js </a:t>
            </a:r>
            <a:r>
              <a:rPr kumimoji="0" lang="it-IT" sz="1200" b="0" i="0" u="none" strike="noStrike" kern="1200" cap="none" spc="0" normalizeH="0" baseline="0" noProof="0">
                <a:ln>
                  <a:noFill/>
                </a:ln>
                <a:solidFill>
                  <a:prstClr val="white"/>
                </a:solidFill>
                <a:effectLst/>
                <a:uLnTx/>
                <a:uFillTx/>
                <a:latin typeface="+mn-lt"/>
                <a:ea typeface="+mn-ea"/>
                <a:cs typeface="+mn-cs"/>
                <a:sym typeface="Wingdings" panose="05000000000000000000" pitchFamily="2" charset="2"/>
              </a:rPr>
              <a:t> </a:t>
            </a:r>
            <a:r>
              <a:rPr lang="it-IT" sz="1200">
                <a:solidFill>
                  <a:prstClr val="white"/>
                </a:solidFill>
                <a:latin typeface="+mn-lt"/>
              </a:rPr>
              <a:t>gestisce la visualizzazione degli </a:t>
            </a:r>
            <a:r>
              <a:rPr lang="it-IT" sz="1200" err="1">
                <a:solidFill>
                  <a:prstClr val="white"/>
                </a:solidFill>
                <a:latin typeface="+mn-lt"/>
              </a:rPr>
              <a:t>alert</a:t>
            </a:r>
            <a:r>
              <a:rPr lang="it-IT" sz="1200">
                <a:solidFill>
                  <a:prstClr val="white"/>
                </a:solidFill>
                <a:latin typeface="+mn-lt"/>
              </a:rPr>
              <a:t> analizzati in formato tabellare, offrendo un’interfaccia interattiva e adatta a dataset strutturati.</a:t>
            </a:r>
          </a:p>
          <a:p>
            <a:pPr marL="285750" indent="-285750">
              <a:buFont typeface="Arial" panose="020B0604020202020204" pitchFamily="34" charset="0"/>
              <a:buChar char="•"/>
            </a:pPr>
            <a:r>
              <a:rPr lang="it-IT" sz="1200">
                <a:solidFill>
                  <a:prstClr val="white"/>
                </a:solidFill>
                <a:latin typeface="+mn-lt"/>
              </a:rPr>
              <a:t>Il componente riceve i dati </a:t>
            </a:r>
            <a:r>
              <a:rPr lang="it-IT" sz="1200">
                <a:solidFill>
                  <a:prstClr val="white"/>
                </a:solidFill>
              </a:rPr>
              <a:t>come array </a:t>
            </a:r>
            <a:r>
              <a:rPr lang="it-IT" sz="1200">
                <a:solidFill>
                  <a:prstClr val="white"/>
                </a:solidFill>
                <a:latin typeface="+mn-lt"/>
              </a:rPr>
              <a:t>tramite </a:t>
            </a:r>
            <a:r>
              <a:rPr lang="it-IT" sz="1200" b="1" err="1">
                <a:solidFill>
                  <a:prstClr val="white"/>
                </a:solidFill>
                <a:latin typeface="+mn-lt"/>
              </a:rPr>
              <a:t>props</a:t>
            </a:r>
            <a:r>
              <a:rPr lang="it-IT" sz="1200">
                <a:solidFill>
                  <a:prstClr val="white"/>
                </a:solidFill>
                <a:latin typeface="+mn-lt"/>
              </a:rPr>
              <a:t> e li gestisce con uno stato locale, ottimizzato con </a:t>
            </a:r>
            <a:r>
              <a:rPr lang="it-IT" sz="1200" b="1" err="1">
                <a:solidFill>
                  <a:prstClr val="white"/>
                </a:solidFill>
                <a:latin typeface="+mn-lt"/>
              </a:rPr>
              <a:t>useMemo</a:t>
            </a:r>
            <a:r>
              <a:rPr lang="it-IT" sz="1200">
                <a:solidFill>
                  <a:prstClr val="white"/>
                </a:solidFill>
                <a:latin typeface="+mn-lt"/>
              </a:rPr>
              <a:t> (dire cosa è)per evitare ricalcoli inutili. </a:t>
            </a:r>
          </a:p>
          <a:p>
            <a:pPr marL="285750" indent="-285750">
              <a:buFont typeface="Arial" panose="020B0604020202020204" pitchFamily="34" charset="0"/>
              <a:buChar char="•"/>
            </a:pPr>
            <a:r>
              <a:rPr lang="it-IT" sz="1200">
                <a:solidFill>
                  <a:prstClr val="white"/>
                </a:solidFill>
                <a:latin typeface="+mn-lt"/>
              </a:rPr>
              <a:t>I filtri e la ricerca testuale sono implementati con </a:t>
            </a:r>
            <a:r>
              <a:rPr lang="it-IT" sz="1200" b="1" err="1">
                <a:solidFill>
                  <a:prstClr val="white"/>
                </a:solidFill>
                <a:latin typeface="+mn-lt"/>
              </a:rPr>
              <a:t>useState</a:t>
            </a:r>
            <a:r>
              <a:rPr lang="it-IT" sz="1200">
                <a:solidFill>
                  <a:prstClr val="white"/>
                </a:solidFill>
                <a:latin typeface="+mn-lt"/>
              </a:rPr>
              <a:t> per aggiornare dinamicamente la vista. </a:t>
            </a:r>
          </a:p>
          <a:p>
            <a:pPr marL="285750" indent="-285750">
              <a:buFont typeface="Arial" panose="020B0604020202020204" pitchFamily="34" charset="0"/>
              <a:buChar char="•"/>
            </a:pPr>
            <a:r>
              <a:rPr lang="it-IT" sz="1200">
                <a:solidFill>
                  <a:prstClr val="white"/>
                </a:solidFill>
                <a:latin typeface="+mn-lt"/>
              </a:rPr>
              <a:t>La selezione degli </a:t>
            </a:r>
            <a:r>
              <a:rPr lang="it-IT" sz="1200" err="1">
                <a:solidFill>
                  <a:prstClr val="white"/>
                </a:solidFill>
                <a:latin typeface="+mn-lt"/>
              </a:rPr>
              <a:t>alert</a:t>
            </a:r>
            <a:r>
              <a:rPr lang="it-IT" sz="1200">
                <a:solidFill>
                  <a:prstClr val="white"/>
                </a:solidFill>
                <a:latin typeface="+mn-lt"/>
              </a:rPr>
              <a:t> viene salvata localmente e inviata al componente </a:t>
            </a:r>
            <a:r>
              <a:rPr lang="it-IT" sz="1200" b="1" i="1">
                <a:solidFill>
                  <a:prstClr val="white"/>
                </a:solidFill>
                <a:latin typeface="Abadi Extra Light" panose="020B0204020104020204" pitchFamily="34" charset="0"/>
              </a:rPr>
              <a:t>Chatbot.js </a:t>
            </a:r>
            <a:r>
              <a:rPr lang="it-IT" sz="1200">
                <a:solidFill>
                  <a:prstClr val="white"/>
                </a:solidFill>
                <a:latin typeface="+mn-lt"/>
              </a:rPr>
              <a:t>tramite </a:t>
            </a:r>
            <a:r>
              <a:rPr lang="it-IT" sz="1200" err="1">
                <a:solidFill>
                  <a:prstClr val="white"/>
                </a:solidFill>
                <a:latin typeface="+mn-lt"/>
              </a:rPr>
              <a:t>callback</a:t>
            </a:r>
            <a:r>
              <a:rPr lang="it-IT" sz="1200">
                <a:solidFill>
                  <a:prstClr val="white"/>
                </a:solidFill>
                <a:latin typeface="+mn-lt"/>
              </a:rPr>
              <a:t>, così da consentire risposte contestualizzate.</a:t>
            </a:r>
          </a:p>
          <a:p>
            <a:pPr marL="285750" indent="-285750">
              <a:buFont typeface="Arial" panose="020B0604020202020204" pitchFamily="34" charset="0"/>
              <a:buChar char="•"/>
            </a:pPr>
            <a:r>
              <a:rPr lang="it-IT" sz="1200">
                <a:solidFill>
                  <a:prstClr val="white"/>
                </a:solidFill>
                <a:latin typeface="+mn-lt"/>
              </a:rPr>
              <a:t>L’esportazione in CSV o JSON avviene generando un tag invisibile con </a:t>
            </a:r>
            <a:r>
              <a:rPr lang="it-IT" sz="1200" b="1" err="1">
                <a:solidFill>
                  <a:prstClr val="white"/>
                </a:solidFill>
                <a:latin typeface="+mn-lt"/>
              </a:rPr>
              <a:t>URL.createObjectURL</a:t>
            </a:r>
            <a:r>
              <a:rPr lang="it-IT" sz="1200" b="1">
                <a:solidFill>
                  <a:prstClr val="white"/>
                </a:solidFill>
                <a:latin typeface="+mn-lt"/>
              </a:rPr>
              <a:t> </a:t>
            </a:r>
            <a:r>
              <a:rPr lang="it-IT" sz="1200">
                <a:solidFill>
                  <a:prstClr val="white"/>
                </a:solidFill>
                <a:latin typeface="+mn-lt"/>
              </a:rPr>
              <a:t>e simulando un clic, senza librerie esterne.</a:t>
            </a:r>
          </a:p>
          <a:p>
            <a:endParaRPr lang="it-IT"/>
          </a:p>
        </p:txBody>
      </p:sp>
      <p:sp>
        <p:nvSpPr>
          <p:cNvPr id="4" name="Segnaposto numero diapositiva 3">
            <a:extLst>
              <a:ext uri="{FF2B5EF4-FFF2-40B4-BE49-F238E27FC236}">
                <a16:creationId xmlns:a16="http://schemas.microsoft.com/office/drawing/2014/main" id="{587C1BD3-E2ED-56A3-3639-A73AB721A2A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1F060B-0E57-4418-839C-031345B258F8}" type="slidenum">
              <a:rPr kumimoji="0" lang="it-IT"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it-IT"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974147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6CB177-80D1-40C8-6C65-BD564380EB20}"/>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AC1A4F1-4F35-FA5F-5C45-2C43ABB28A2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BCF1DB7-59B0-AF73-D1C0-F332B72D6F23}"/>
              </a:ext>
            </a:extLst>
          </p:cNvPr>
          <p:cNvSpPr>
            <a:spLocks noGrp="1"/>
          </p:cNvSpPr>
          <p:nvPr>
            <p:ph type="body" idx="1"/>
          </p:nvPr>
        </p:nvSpPr>
        <p:spPr/>
        <p:txBody>
          <a:bodyPr/>
          <a:lstStyle/>
          <a:p>
            <a:pPr lvl="0">
              <a:defRPr/>
            </a:pPr>
            <a:r>
              <a:rPr lang="it-IT" sz="1200" b="1" i="1">
                <a:solidFill>
                  <a:srgbClr val="FFFF00"/>
                </a:solidFill>
                <a:latin typeface="Abadi Extra Light" panose="020B0204020104020204" pitchFamily="34" charset="0"/>
              </a:rPr>
              <a:t>Chatbot.js </a:t>
            </a:r>
            <a:r>
              <a:rPr lang="it-IT" sz="1200">
                <a:solidFill>
                  <a:prstClr val="white"/>
                </a:solidFill>
                <a:sym typeface="Wingdings" panose="05000000000000000000" pitchFamily="2" charset="2"/>
              </a:rPr>
              <a:t></a:t>
            </a:r>
            <a:r>
              <a:rPr lang="it-IT" sz="1200">
                <a:solidFill>
                  <a:prstClr val="white"/>
                </a:solidFill>
              </a:rPr>
              <a:t> permette agli utenti di interagire in linguaggio naturale con il sistema.</a:t>
            </a:r>
          </a:p>
          <a:p>
            <a:pPr lvl="0">
              <a:defRPr/>
            </a:pPr>
            <a:r>
              <a:rPr lang="it-IT" sz="1200" u="sng">
                <a:solidFill>
                  <a:prstClr val="white"/>
                </a:solidFill>
              </a:rPr>
              <a:t>Flusso di interazione</a:t>
            </a:r>
            <a:r>
              <a:rPr lang="it-IT" sz="1200">
                <a:solidFill>
                  <a:prstClr val="white"/>
                </a:solidFill>
              </a:rPr>
              <a:t>:</a:t>
            </a:r>
          </a:p>
          <a:p>
            <a:pPr marL="342900" lvl="0" indent="-342900">
              <a:buFont typeface="+mj-lt"/>
              <a:buAutoNum type="arabicPeriod"/>
              <a:defRPr/>
            </a:pPr>
            <a:r>
              <a:rPr lang="it-IT" sz="1200">
                <a:solidFill>
                  <a:prstClr val="white"/>
                </a:solidFill>
              </a:rPr>
              <a:t>Riceve tramite </a:t>
            </a:r>
            <a:r>
              <a:rPr lang="it-IT" sz="1200" b="1" err="1">
                <a:solidFill>
                  <a:prstClr val="white"/>
                </a:solidFill>
              </a:rPr>
              <a:t>props</a:t>
            </a:r>
            <a:r>
              <a:rPr lang="it-IT" sz="1200">
                <a:solidFill>
                  <a:prstClr val="white"/>
                </a:solidFill>
              </a:rPr>
              <a:t> gli </a:t>
            </a:r>
            <a:r>
              <a:rPr lang="it-IT" sz="1200" err="1">
                <a:solidFill>
                  <a:prstClr val="white"/>
                </a:solidFill>
              </a:rPr>
              <a:t>alert</a:t>
            </a:r>
            <a:r>
              <a:rPr lang="it-IT" sz="1200">
                <a:solidFill>
                  <a:prstClr val="white"/>
                </a:solidFill>
              </a:rPr>
              <a:t> selezionati da </a:t>
            </a:r>
            <a:r>
              <a:rPr lang="it-IT" sz="1200" b="1" i="1">
                <a:solidFill>
                  <a:prstClr val="white"/>
                </a:solidFill>
                <a:latin typeface="Abadi Extra Light" panose="020B0204020104020204" pitchFamily="34" charset="0"/>
              </a:rPr>
              <a:t>AlertTable.js</a:t>
            </a:r>
            <a:r>
              <a:rPr lang="it-IT" sz="1200">
                <a:solidFill>
                  <a:prstClr val="white"/>
                </a:solidFill>
              </a:rPr>
              <a:t>.</a:t>
            </a:r>
          </a:p>
          <a:p>
            <a:pPr marL="342900" lvl="0" indent="-342900">
              <a:buFont typeface="+mj-lt"/>
              <a:buAutoNum type="arabicPeriod"/>
              <a:defRPr/>
            </a:pPr>
            <a:r>
              <a:rPr lang="it-IT" sz="1200">
                <a:solidFill>
                  <a:prstClr val="white"/>
                </a:solidFill>
              </a:rPr>
              <a:t>L’utente scrive una domanda nel campo testuale.</a:t>
            </a:r>
          </a:p>
          <a:p>
            <a:pPr marL="342900" lvl="0" indent="-342900">
              <a:buFont typeface="+mj-lt"/>
              <a:buAutoNum type="arabicPeriod"/>
              <a:defRPr/>
            </a:pPr>
            <a:r>
              <a:rPr lang="it-IT" sz="1200">
                <a:solidFill>
                  <a:prstClr val="white"/>
                </a:solidFill>
              </a:rPr>
              <a:t>Alla pressione del tasto invio, </a:t>
            </a:r>
            <a:r>
              <a:rPr lang="it-IT" sz="1200" b="1" err="1">
                <a:solidFill>
                  <a:prstClr val="white"/>
                </a:solidFill>
              </a:rPr>
              <a:t>sendMessageToChatAPI</a:t>
            </a:r>
            <a:r>
              <a:rPr lang="it-IT" sz="1200" b="1">
                <a:solidFill>
                  <a:prstClr val="white"/>
                </a:solidFill>
              </a:rPr>
              <a:t>(</a:t>
            </a:r>
            <a:r>
              <a:rPr lang="it-IT" sz="1200" b="1" err="1">
                <a:solidFill>
                  <a:prstClr val="white"/>
                </a:solidFill>
              </a:rPr>
              <a:t>message</a:t>
            </a:r>
            <a:r>
              <a:rPr lang="it-IT" sz="1200" b="1">
                <a:solidFill>
                  <a:prstClr val="white"/>
                </a:solidFill>
              </a:rPr>
              <a:t>, </a:t>
            </a:r>
            <a:r>
              <a:rPr lang="it-IT" sz="1200" b="1" err="1">
                <a:solidFill>
                  <a:prstClr val="white"/>
                </a:solidFill>
              </a:rPr>
              <a:t>selectedAlerts</a:t>
            </a:r>
            <a:r>
              <a:rPr lang="it-IT" sz="1200" b="1">
                <a:solidFill>
                  <a:prstClr val="white"/>
                </a:solidFill>
              </a:rPr>
              <a:t>) → POST /chat </a:t>
            </a:r>
            <a:r>
              <a:rPr lang="it-IT" sz="1200">
                <a:solidFill>
                  <a:prstClr val="white"/>
                </a:solidFill>
              </a:rPr>
              <a:t>Invia al </a:t>
            </a:r>
            <a:r>
              <a:rPr lang="it-IT" sz="1200" err="1">
                <a:solidFill>
                  <a:prstClr val="white"/>
                </a:solidFill>
              </a:rPr>
              <a:t>backend</a:t>
            </a:r>
            <a:r>
              <a:rPr lang="it-IT" sz="1200">
                <a:solidFill>
                  <a:prstClr val="white"/>
                </a:solidFill>
              </a:rPr>
              <a:t> la domanda e gli </a:t>
            </a:r>
            <a:r>
              <a:rPr lang="it-IT" sz="1200" err="1">
                <a:solidFill>
                  <a:prstClr val="white"/>
                </a:solidFill>
              </a:rPr>
              <a:t>alert</a:t>
            </a:r>
            <a:r>
              <a:rPr lang="it-IT" sz="1200">
                <a:solidFill>
                  <a:prstClr val="white"/>
                </a:solidFill>
              </a:rPr>
              <a:t> selezionati.</a:t>
            </a:r>
          </a:p>
          <a:p>
            <a:pPr lvl="0">
              <a:defRPr/>
            </a:pPr>
            <a:r>
              <a:rPr lang="it-IT" sz="1200">
                <a:solidFill>
                  <a:prstClr val="white"/>
                </a:solidFill>
              </a:rPr>
              <a:t>Mostra una conversazione tipo chat (utente a destra, LLM a sinistra), mantenendo lo storico durante la sessione.</a:t>
            </a:r>
            <a:endParaRPr lang="it-IT" sz="1200">
              <a:solidFill>
                <a:prstClr val="white"/>
              </a:solidFill>
              <a:latin typeface="+mn-lt"/>
            </a:endParaRPr>
          </a:p>
          <a:p>
            <a:r>
              <a:rPr lang="it-IT"/>
              <a:t>______________________________________________________________________________________________________________</a:t>
            </a:r>
            <a:endParaRPr kumimoji="0" lang="it-IT" sz="1200" b="0" i="0" u="none" strike="noStrike" kern="1200" cap="none" spc="0" normalizeH="0" baseline="0" noProof="0">
              <a:ln>
                <a:noFill/>
              </a:ln>
              <a:solidFill>
                <a:prstClr val="white"/>
              </a:solidFill>
              <a:effectLst/>
              <a:uLnTx/>
              <a:uFillTx/>
              <a:latin typeface="+mn-lt"/>
              <a:ea typeface="+mn-ea"/>
              <a:cs typeface="+mn-cs"/>
            </a:endParaRPr>
          </a:p>
          <a:p>
            <a:pPr lvl="0">
              <a:defRPr/>
            </a:pPr>
            <a:r>
              <a:rPr lang="it-IT" sz="1200" b="1" i="1">
                <a:solidFill>
                  <a:srgbClr val="FFFF00"/>
                </a:solidFill>
                <a:latin typeface="Abadi Extra Light" panose="020B0204020104020204" pitchFamily="34" charset="0"/>
              </a:rPr>
              <a:t>apiService.js </a:t>
            </a:r>
            <a:r>
              <a:rPr lang="it-IT" sz="1200">
                <a:solidFill>
                  <a:prstClr val="white"/>
                </a:solidFill>
                <a:sym typeface="Wingdings" panose="05000000000000000000" pitchFamily="2" charset="2"/>
              </a:rPr>
              <a:t></a:t>
            </a:r>
            <a:r>
              <a:rPr lang="it-IT" sz="1200">
                <a:solidFill>
                  <a:prstClr val="white"/>
                </a:solidFill>
              </a:rPr>
              <a:t> Gestisce tutte le chiamate HTTP al </a:t>
            </a:r>
            <a:r>
              <a:rPr lang="it-IT" sz="1200" err="1">
                <a:solidFill>
                  <a:prstClr val="white"/>
                </a:solidFill>
              </a:rPr>
              <a:t>backend</a:t>
            </a:r>
            <a:r>
              <a:rPr lang="it-IT" sz="1200">
                <a:solidFill>
                  <a:prstClr val="white"/>
                </a:solidFill>
              </a:rPr>
              <a:t>, separando la logica di rete dall’interfaccia.</a:t>
            </a:r>
          </a:p>
          <a:p>
            <a:pPr marL="285750" lvl="0" indent="-285750">
              <a:buFont typeface="Arial" panose="020B0604020202020204" pitchFamily="34" charset="0"/>
              <a:buChar char="•"/>
              <a:defRPr/>
            </a:pPr>
            <a:r>
              <a:rPr lang="it-IT" sz="1200" b="1" err="1">
                <a:solidFill>
                  <a:prstClr val="white"/>
                </a:solidFill>
              </a:rPr>
              <a:t>uploadFileToAPI</a:t>
            </a:r>
            <a:r>
              <a:rPr lang="it-IT" sz="1200" b="1">
                <a:solidFill>
                  <a:prstClr val="white"/>
                </a:solidFill>
              </a:rPr>
              <a:t>(file) → POST /upload-dataset </a:t>
            </a:r>
            <a:r>
              <a:rPr lang="it-IT" sz="1200">
                <a:solidFill>
                  <a:prstClr val="white"/>
                </a:solidFill>
              </a:rPr>
              <a:t>Invia il dataset IDS (CSV/JSON/JSONL) al </a:t>
            </a:r>
            <a:r>
              <a:rPr lang="it-IT" sz="1200" err="1">
                <a:solidFill>
                  <a:prstClr val="white"/>
                </a:solidFill>
              </a:rPr>
              <a:t>backend</a:t>
            </a:r>
            <a:r>
              <a:rPr lang="it-IT" sz="1200">
                <a:solidFill>
                  <a:prstClr val="white"/>
                </a:solidFill>
              </a:rPr>
              <a:t> per l’analisi.</a:t>
            </a:r>
          </a:p>
          <a:p>
            <a:pPr marL="285750" lvl="0" indent="-285750">
              <a:buFont typeface="Arial" panose="020B0604020202020204" pitchFamily="34" charset="0"/>
              <a:buChar char="•"/>
              <a:defRPr/>
            </a:pPr>
            <a:r>
              <a:rPr lang="it-IT" sz="1200" b="1" err="1">
                <a:solidFill>
                  <a:prstClr val="white"/>
                </a:solidFill>
              </a:rPr>
              <a:t>analyzeAlertsOnServer</a:t>
            </a:r>
            <a:r>
              <a:rPr lang="it-IT" sz="1200" b="1">
                <a:solidFill>
                  <a:prstClr val="white"/>
                </a:solidFill>
              </a:rPr>
              <a:t>() → GET /</a:t>
            </a:r>
            <a:r>
              <a:rPr lang="it-IT" sz="1200" b="1" err="1">
                <a:solidFill>
                  <a:prstClr val="white"/>
                </a:solidFill>
              </a:rPr>
              <a:t>analyze</a:t>
            </a:r>
            <a:r>
              <a:rPr lang="it-IT" sz="1200" b="1">
                <a:solidFill>
                  <a:prstClr val="white"/>
                </a:solidFill>
              </a:rPr>
              <a:t>-dataset </a:t>
            </a:r>
            <a:r>
              <a:rPr lang="it-IT" sz="1200">
                <a:solidFill>
                  <a:prstClr val="white"/>
                </a:solidFill>
              </a:rPr>
              <a:t>Avvia l’analisi del dataset caricato tramite il modello LLM.</a:t>
            </a:r>
          </a:p>
          <a:p>
            <a:pPr marL="285750" lvl="0" indent="-285750">
              <a:buFont typeface="Arial" panose="020B0604020202020204" pitchFamily="34" charset="0"/>
              <a:buChar char="•"/>
              <a:defRPr/>
            </a:pPr>
            <a:r>
              <a:rPr lang="it-IT" sz="1200" b="1" err="1">
                <a:solidFill>
                  <a:prstClr val="white"/>
                </a:solidFill>
              </a:rPr>
              <a:t>fetchResultsFromAPI</a:t>
            </a:r>
            <a:r>
              <a:rPr lang="it-IT" sz="1200" b="1">
                <a:solidFill>
                  <a:prstClr val="white"/>
                </a:solidFill>
              </a:rPr>
              <a:t>() → GET /</a:t>
            </a:r>
            <a:r>
              <a:rPr lang="it-IT" sz="1200" b="1" err="1">
                <a:solidFill>
                  <a:prstClr val="white"/>
                </a:solidFill>
              </a:rPr>
              <a:t>result</a:t>
            </a:r>
            <a:r>
              <a:rPr lang="it-IT" sz="1200" b="1">
                <a:solidFill>
                  <a:prstClr val="white"/>
                </a:solidFill>
              </a:rPr>
              <a:t> </a:t>
            </a:r>
            <a:r>
              <a:rPr lang="it-IT" sz="1200">
                <a:solidFill>
                  <a:prstClr val="white"/>
                </a:solidFill>
              </a:rPr>
              <a:t>Recupera i risultati dell’analisi tramite polling.</a:t>
            </a:r>
          </a:p>
          <a:p>
            <a:pPr marL="285750" lvl="0" indent="-285750">
              <a:buFont typeface="Arial" panose="020B0604020202020204" pitchFamily="34" charset="0"/>
              <a:buChar char="•"/>
              <a:defRPr/>
            </a:pPr>
            <a:r>
              <a:rPr lang="it-IT" sz="1200" b="1" err="1">
                <a:solidFill>
                  <a:prstClr val="white"/>
                </a:solidFill>
              </a:rPr>
              <a:t>sendMessageToChatAPI</a:t>
            </a:r>
            <a:r>
              <a:rPr lang="it-IT" sz="1200" b="1">
                <a:solidFill>
                  <a:prstClr val="white"/>
                </a:solidFill>
              </a:rPr>
              <a:t>(</a:t>
            </a:r>
            <a:r>
              <a:rPr lang="it-IT" sz="1200" b="1" err="1">
                <a:solidFill>
                  <a:prstClr val="white"/>
                </a:solidFill>
              </a:rPr>
              <a:t>message</a:t>
            </a:r>
            <a:r>
              <a:rPr lang="it-IT" sz="1200" b="1">
                <a:solidFill>
                  <a:prstClr val="white"/>
                </a:solidFill>
              </a:rPr>
              <a:t>, </a:t>
            </a:r>
            <a:r>
              <a:rPr lang="it-IT" sz="1200" b="1" err="1">
                <a:solidFill>
                  <a:prstClr val="white"/>
                </a:solidFill>
              </a:rPr>
              <a:t>selectedAlerts</a:t>
            </a:r>
            <a:r>
              <a:rPr lang="it-IT" sz="1200" b="1">
                <a:solidFill>
                  <a:prstClr val="white"/>
                </a:solidFill>
              </a:rPr>
              <a:t>) → POST /chat </a:t>
            </a:r>
            <a:r>
              <a:rPr lang="it-IT" sz="1200">
                <a:solidFill>
                  <a:prstClr val="white"/>
                </a:solidFill>
              </a:rPr>
              <a:t>Invia una domanda e gli </a:t>
            </a:r>
            <a:r>
              <a:rPr lang="it-IT" sz="1200" err="1">
                <a:solidFill>
                  <a:prstClr val="white"/>
                </a:solidFill>
              </a:rPr>
              <a:t>alert</a:t>
            </a:r>
            <a:r>
              <a:rPr lang="it-IT" sz="1200">
                <a:solidFill>
                  <a:prstClr val="white"/>
                </a:solidFill>
              </a:rPr>
              <a:t> selezionati al chatbot; il </a:t>
            </a:r>
            <a:r>
              <a:rPr lang="it-IT" sz="1200" err="1">
                <a:solidFill>
                  <a:prstClr val="white"/>
                </a:solidFill>
              </a:rPr>
              <a:t>backend</a:t>
            </a:r>
            <a:r>
              <a:rPr lang="it-IT" sz="1200">
                <a:solidFill>
                  <a:prstClr val="white"/>
                </a:solidFill>
              </a:rPr>
              <a:t> risponde in linguaggio naturale.</a:t>
            </a:r>
          </a:p>
          <a:p>
            <a:pPr lvl="0">
              <a:defRPr/>
            </a:pPr>
            <a:endParaRPr lang="it-IT" sz="1200">
              <a:solidFill>
                <a:prstClr val="white"/>
              </a:solidFill>
            </a:endParaRPr>
          </a:p>
          <a:p>
            <a:pPr lvl="0">
              <a:defRPr/>
            </a:pPr>
            <a:r>
              <a:rPr lang="it-IT" sz="1200">
                <a:solidFill>
                  <a:prstClr val="white"/>
                </a:solidFill>
              </a:rPr>
              <a:t>Caratteristiche tecniche:</a:t>
            </a:r>
          </a:p>
          <a:p>
            <a:pPr lvl="0">
              <a:defRPr/>
            </a:pPr>
            <a:r>
              <a:rPr lang="it-IT" sz="1200">
                <a:solidFill>
                  <a:prstClr val="white"/>
                </a:solidFill>
              </a:rPr>
              <a:t>Tutte le chiamate HTTP sono centralizzate in modo modulare e asincrono, grazie anche all’uso di </a:t>
            </a:r>
            <a:r>
              <a:rPr lang="it-IT" sz="1200" err="1">
                <a:solidFill>
                  <a:prstClr val="white"/>
                </a:solidFill>
              </a:rPr>
              <a:t>async</a:t>
            </a:r>
            <a:r>
              <a:rPr lang="it-IT" sz="1200">
                <a:solidFill>
                  <a:prstClr val="white"/>
                </a:solidFill>
              </a:rPr>
              <a:t>/</a:t>
            </a:r>
            <a:r>
              <a:rPr lang="it-IT" sz="1200" err="1">
                <a:solidFill>
                  <a:prstClr val="white"/>
                </a:solidFill>
              </a:rPr>
              <a:t>await</a:t>
            </a:r>
            <a:r>
              <a:rPr lang="it-IT" sz="1200">
                <a:solidFill>
                  <a:prstClr val="white"/>
                </a:solidFill>
              </a:rPr>
              <a:t> e al controllo esplicito degli status HTTP.</a:t>
            </a:r>
          </a:p>
          <a:p>
            <a:pPr lvl="0">
              <a:defRPr/>
            </a:pPr>
            <a:r>
              <a:rPr lang="it-IT" sz="1200">
                <a:solidFill>
                  <a:prstClr val="white"/>
                </a:solidFill>
              </a:rPr>
              <a:t>La struttura del file rende facile modificare il codice, testarlo e aggiornare gli endpoint.</a:t>
            </a:r>
            <a:endParaRPr kumimoji="0" lang="it-IT" sz="1200" b="0" i="0" u="none" strike="noStrike" kern="1200" cap="none" spc="0" normalizeH="0" baseline="0" noProof="0">
              <a:ln>
                <a:noFill/>
              </a:ln>
              <a:solidFill>
                <a:prstClr val="white"/>
              </a:solidFill>
              <a:effectLst/>
              <a:uLnTx/>
              <a:uFillTx/>
              <a:latin typeface="+mn-lt"/>
              <a:ea typeface="+mn-ea"/>
              <a:cs typeface="+mn-cs"/>
            </a:endParaRPr>
          </a:p>
          <a:p>
            <a:pPr lvl="0">
              <a:defRPr/>
            </a:pPr>
            <a:endParaRPr kumimoji="0" lang="it-IT" sz="1200" b="0" i="0" u="none" strike="noStrike" kern="1200" cap="none" spc="0" normalizeH="0" baseline="0" noProof="0">
              <a:ln>
                <a:noFill/>
              </a:ln>
              <a:solidFill>
                <a:prstClr val="white"/>
              </a:solidFill>
              <a:effectLst/>
              <a:uLnTx/>
              <a:uFillTx/>
              <a:latin typeface="+mn-lt"/>
              <a:ea typeface="+mn-ea"/>
              <a:cs typeface="+mn-cs"/>
            </a:endParaRPr>
          </a:p>
        </p:txBody>
      </p:sp>
      <p:sp>
        <p:nvSpPr>
          <p:cNvPr id="4" name="Segnaposto numero diapositiva 3">
            <a:extLst>
              <a:ext uri="{FF2B5EF4-FFF2-40B4-BE49-F238E27FC236}">
                <a16:creationId xmlns:a16="http://schemas.microsoft.com/office/drawing/2014/main" id="{7583A8AB-D9B7-8D12-DFF6-EB493723BC9C}"/>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1F060B-0E57-4418-839C-031345B258F8}" type="slidenum">
              <a:rPr kumimoji="0" lang="it-IT"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it-IT"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171802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C87D47-04A9-8D28-C5C5-B4679C025610}"/>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60C4CF8-C4B6-1638-40DD-08A833228D38}"/>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96C97551-B52E-3241-7D50-9B42CC384013}"/>
              </a:ext>
            </a:extLst>
          </p:cNvPr>
          <p:cNvSpPr>
            <a:spLocks noGrp="1"/>
          </p:cNvSpPr>
          <p:nvPr>
            <p:ph type="body" idx="1"/>
          </p:nvPr>
        </p:nvSpPr>
        <p:spPr/>
        <p:txBody>
          <a:bodyPr/>
          <a:lstStyle/>
          <a:p>
            <a:pPr lvl="0">
              <a:defRPr/>
            </a:pPr>
            <a:r>
              <a:rPr lang="it-IT">
                <a:solidFill>
                  <a:prstClr val="white"/>
                </a:solidFill>
              </a:rPr>
              <a:t>Per garantire buone performance lato </a:t>
            </a:r>
            <a:r>
              <a:rPr lang="it-IT" err="1">
                <a:solidFill>
                  <a:prstClr val="white"/>
                </a:solidFill>
              </a:rPr>
              <a:t>frontend</a:t>
            </a:r>
            <a:r>
              <a:rPr lang="it-IT">
                <a:solidFill>
                  <a:prstClr val="white"/>
                </a:solidFill>
              </a:rPr>
              <a:t>, abbiamo adottato diversi accorgimenti, tra cui il più importante è stato l’uso del </a:t>
            </a:r>
            <a:r>
              <a:rPr lang="it-IT" err="1">
                <a:solidFill>
                  <a:prstClr val="white"/>
                </a:solidFill>
              </a:rPr>
              <a:t>virtualized</a:t>
            </a:r>
            <a:r>
              <a:rPr lang="it-IT">
                <a:solidFill>
                  <a:prstClr val="white"/>
                </a:solidFill>
              </a:rPr>
              <a:t> rendering con la libreria </a:t>
            </a:r>
            <a:r>
              <a:rPr lang="it-IT" err="1">
                <a:solidFill>
                  <a:prstClr val="white"/>
                </a:solidFill>
              </a:rPr>
              <a:t>react</a:t>
            </a:r>
            <a:r>
              <a:rPr lang="it-IT">
                <a:solidFill>
                  <a:prstClr val="white"/>
                </a:solidFill>
              </a:rPr>
              <a:t>-window. Questo perchè renderizzare tutte le righe in una tabella avrebbe causato rallentamenti e un uso eccessivo di memoria.</a:t>
            </a:r>
          </a:p>
          <a:p>
            <a:pPr lvl="0">
              <a:defRPr/>
            </a:pPr>
            <a:r>
              <a:rPr lang="it-IT">
                <a:solidFill>
                  <a:prstClr val="white"/>
                </a:solidFill>
              </a:rPr>
              <a:t>Per risolvere, abbiamo scelto di utilizzare </a:t>
            </a:r>
            <a:r>
              <a:rPr lang="it-IT" err="1">
                <a:solidFill>
                  <a:prstClr val="white"/>
                </a:solidFill>
              </a:rPr>
              <a:t>react</a:t>
            </a:r>
            <a:r>
              <a:rPr lang="it-IT">
                <a:solidFill>
                  <a:prstClr val="white"/>
                </a:solidFill>
              </a:rPr>
              <a:t>-window, una libreria specializzata nel </a:t>
            </a:r>
            <a:r>
              <a:rPr lang="it-IT" err="1">
                <a:solidFill>
                  <a:prstClr val="white"/>
                </a:solidFill>
              </a:rPr>
              <a:t>virtualized</a:t>
            </a:r>
            <a:r>
              <a:rPr lang="it-IT">
                <a:solidFill>
                  <a:prstClr val="white"/>
                </a:solidFill>
              </a:rPr>
              <a:t> rendering, andando a renderizzare solo le righe visibili nella finestra dell’utente, evitando di caricare tutto il dataset nel DOM. A differenza di un .</a:t>
            </a:r>
            <a:r>
              <a:rPr lang="it-IT" err="1">
                <a:solidFill>
                  <a:prstClr val="white"/>
                </a:solidFill>
              </a:rPr>
              <a:t>map</a:t>
            </a:r>
            <a:r>
              <a:rPr lang="it-IT">
                <a:solidFill>
                  <a:prstClr val="white"/>
                </a:solidFill>
              </a:rPr>
              <a:t>() tradizionale, che genera un componente React per ogni riga, </a:t>
            </a:r>
            <a:r>
              <a:rPr lang="it-IT" err="1">
                <a:solidFill>
                  <a:prstClr val="white"/>
                </a:solidFill>
              </a:rPr>
              <a:t>react</a:t>
            </a:r>
            <a:r>
              <a:rPr lang="it-IT">
                <a:solidFill>
                  <a:prstClr val="white"/>
                </a:solidFill>
              </a:rPr>
              <a:t>-window mantiene la memoria e la CPU sotto controllo anche con decine di migliaia di righe.</a:t>
            </a:r>
          </a:p>
          <a:p>
            <a:pPr lvl="0">
              <a:defRPr/>
            </a:pPr>
            <a:r>
              <a:rPr lang="it-IT">
                <a:solidFill>
                  <a:prstClr val="white"/>
                </a:solidFill>
              </a:rPr>
              <a:t>Infatti cosi l’interfaccia rimane fluida e stabile, con tempi di risposta costanti, migliorando significativamente l’utilizzabilità in scenari reali.</a:t>
            </a:r>
            <a:endParaRPr kumimoji="0" lang="it-IT" sz="1200" b="0" i="0" u="none" strike="noStrike" kern="1200" cap="none" spc="0" normalizeH="0" baseline="0" noProof="0">
              <a:ln>
                <a:noFill/>
              </a:ln>
              <a:solidFill>
                <a:prstClr val="white"/>
              </a:solidFill>
              <a:effectLst/>
              <a:uLnTx/>
              <a:uFillTx/>
              <a:latin typeface="+mn-lt"/>
              <a:ea typeface="+mn-ea"/>
              <a:cs typeface="+mn-cs"/>
            </a:endParaRPr>
          </a:p>
          <a:p>
            <a:endParaRPr lang="it-IT"/>
          </a:p>
        </p:txBody>
      </p:sp>
      <p:sp>
        <p:nvSpPr>
          <p:cNvPr id="4" name="Segnaposto numero diapositiva 3">
            <a:extLst>
              <a:ext uri="{FF2B5EF4-FFF2-40B4-BE49-F238E27FC236}">
                <a16:creationId xmlns:a16="http://schemas.microsoft.com/office/drawing/2014/main" id="{C4F8A1A2-E3AD-6387-43C3-39F7AF4BD60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1F060B-0E57-4418-839C-031345B258F8}" type="slidenum">
              <a:rPr kumimoji="0" lang="it-IT"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it-IT"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747678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8CAEAB-8552-52FC-21F4-06FAACF4A390}"/>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CB411E5-C576-D413-4FCE-B7D1E0329D3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1A19A6E-BD4E-7B02-A9DD-E8F20926C89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a:solidFill>
                  <a:prstClr val="white"/>
                </a:solidFill>
              </a:rPr>
              <a:t>All’avvio, la Dashboard si presenta in questo modo, con titolo e un pulsante di upload ("Scegli file") per selezionare e caricare un file locale in formato CSV, JSON o JSONL. Una volta caricato, viene avviato automaticamente il processo di analisi.</a:t>
            </a:r>
          </a:p>
          <a:p>
            <a:pPr marL="0" marR="0" lvl="0" indent="0" algn="l" defTabSz="914400" rtl="0" eaLnBrk="1" fontAlgn="auto" latinLnBrk="0" hangingPunct="1">
              <a:lnSpc>
                <a:spcPct val="100000"/>
              </a:lnSpc>
              <a:spcBef>
                <a:spcPts val="0"/>
              </a:spcBef>
              <a:spcAft>
                <a:spcPts val="0"/>
              </a:spcAft>
              <a:buClrTx/>
              <a:buSzTx/>
              <a:buFontTx/>
              <a:buNone/>
              <a:tabLst/>
              <a:defRPr/>
            </a:pPr>
            <a:r>
              <a:rPr lang="it-IT">
                <a:solidFill>
                  <a:prstClr val="white"/>
                </a:solidFill>
              </a:rPr>
              <a:t>Durante l’elaborazione poi, la dashboard fornisce un feedback visivo costante, con timer e numero di tentativi effettuati per ottenere i risultati.</a:t>
            </a:r>
            <a:endParaRPr kumimoji="0" lang="it-IT" sz="1200" b="0" i="0" u="none" strike="noStrike" kern="1200" cap="none" spc="0" normalizeH="0" baseline="0" noProof="0">
              <a:ln>
                <a:noFill/>
              </a:ln>
              <a:solidFill>
                <a:prstClr val="white"/>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200" b="0" i="0" u="none" strike="noStrike" kern="1200" cap="none" spc="0" normalizeH="0" baseline="0" noProof="0">
              <a:ln>
                <a:noFill/>
              </a:ln>
              <a:solidFill>
                <a:prstClr val="white"/>
              </a:solidFill>
              <a:effectLst/>
              <a:uLnTx/>
              <a:uFillTx/>
              <a:latin typeface="+mn-lt"/>
              <a:ea typeface="+mn-ea"/>
              <a:cs typeface="+mn-cs"/>
            </a:endParaRPr>
          </a:p>
          <a:p>
            <a:endParaRPr lang="it-IT"/>
          </a:p>
        </p:txBody>
      </p:sp>
      <p:sp>
        <p:nvSpPr>
          <p:cNvPr id="4" name="Segnaposto numero diapositiva 3">
            <a:extLst>
              <a:ext uri="{FF2B5EF4-FFF2-40B4-BE49-F238E27FC236}">
                <a16:creationId xmlns:a16="http://schemas.microsoft.com/office/drawing/2014/main" id="{F6DCEF33-D14B-41AC-0BE6-C4C26DD1349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1F060B-0E57-4418-839C-031345B258F8}" type="slidenum">
              <a:rPr kumimoji="0" lang="it-IT"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it-IT"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929972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AF4247-E33E-EF0B-EC52-AE9CE58A3D4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76639D71-881E-7E38-9786-059874DD27B6}"/>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5269ED52-E59D-2BB7-7934-5DB54B49CBD4}"/>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200" b="0" i="0" u="none" strike="noStrike" kern="1200" cap="none" spc="0" normalizeH="0" baseline="0" noProof="0">
                <a:ln>
                  <a:noFill/>
                </a:ln>
                <a:solidFill>
                  <a:prstClr val="white"/>
                </a:solidFill>
                <a:effectLst/>
                <a:uLnTx/>
                <a:uFillTx/>
                <a:latin typeface="+mn-lt"/>
                <a:ea typeface="+mn-ea"/>
                <a:cs typeface="+mn-cs"/>
              </a:rPr>
              <a:t>Terminata l’elaborazione, la tabella principale viene popolata, dove ogni riga rappresenta un </a:t>
            </a:r>
            <a:r>
              <a:rPr kumimoji="0" lang="it-IT" sz="1200" b="0" i="0" u="none" strike="noStrike" kern="1200" cap="none" spc="0" normalizeH="0" baseline="0" noProof="0" err="1">
                <a:ln>
                  <a:noFill/>
                </a:ln>
                <a:solidFill>
                  <a:prstClr val="white"/>
                </a:solidFill>
                <a:effectLst/>
                <a:uLnTx/>
                <a:uFillTx/>
                <a:latin typeface="+mn-lt"/>
                <a:ea typeface="+mn-ea"/>
                <a:cs typeface="+mn-cs"/>
              </a:rPr>
              <a:t>alert</a:t>
            </a:r>
            <a:r>
              <a:rPr kumimoji="0" lang="it-IT" sz="1200" b="0" i="0" u="none" strike="noStrike" kern="1200" cap="none" spc="0" normalizeH="0" baseline="0" noProof="0">
                <a:ln>
                  <a:noFill/>
                </a:ln>
                <a:solidFill>
                  <a:prstClr val="white"/>
                </a:solidFill>
                <a:effectLst/>
                <a:uLnTx/>
                <a:uFillTx/>
                <a:latin typeface="+mn-lt"/>
                <a:ea typeface="+mn-ea"/>
                <a:cs typeface="+mn-cs"/>
              </a:rPr>
              <a:t>, con colonne dedicate a: id, </a:t>
            </a:r>
            <a:r>
              <a:rPr kumimoji="0" lang="it-IT" sz="1200" b="0" i="0" u="none" strike="noStrike" kern="1200" cap="none" spc="0" normalizeH="0" baseline="0" noProof="0" err="1">
                <a:ln>
                  <a:noFill/>
                </a:ln>
                <a:solidFill>
                  <a:prstClr val="white"/>
                </a:solidFill>
                <a:effectLst/>
                <a:uLnTx/>
                <a:uFillTx/>
                <a:latin typeface="+mn-lt"/>
                <a:ea typeface="+mn-ea"/>
                <a:cs typeface="+mn-cs"/>
              </a:rPr>
              <a:t>timestamp</a:t>
            </a:r>
            <a:r>
              <a:rPr kumimoji="0" lang="it-IT" sz="1200" b="0" i="0" u="none" strike="noStrike" kern="1200" cap="none" spc="0" normalizeH="0" baseline="0" noProof="0">
                <a:ln>
                  <a:noFill/>
                </a:ln>
                <a:solidFill>
                  <a:prstClr val="white"/>
                </a:solidFill>
                <a:effectLst/>
                <a:uLnTx/>
                <a:uFillTx/>
                <a:latin typeface="+mn-lt"/>
                <a:ea typeface="+mn-ea"/>
                <a:cs typeface="+mn-cs"/>
              </a:rPr>
              <a:t> formattato, classe (vero/falso positivo) e </a:t>
            </a:r>
            <a:r>
              <a:rPr kumimoji="0" lang="it-IT" sz="1200" b="0" i="0" u="none" strike="noStrike" kern="1200" cap="none" spc="0" normalizeH="0" baseline="0" noProof="0" err="1">
                <a:ln>
                  <a:noFill/>
                </a:ln>
                <a:solidFill>
                  <a:prstClr val="white"/>
                </a:solidFill>
                <a:effectLst/>
                <a:uLnTx/>
                <a:uFillTx/>
                <a:latin typeface="+mn-lt"/>
                <a:ea typeface="+mn-ea"/>
                <a:cs typeface="+mn-cs"/>
              </a:rPr>
              <a:t>explanation</a:t>
            </a:r>
            <a:r>
              <a:rPr kumimoji="0" lang="it-IT" sz="1200" b="0" i="0" u="none" strike="noStrike" kern="1200" cap="none" spc="0" normalizeH="0" baseline="0" noProof="0">
                <a:ln>
                  <a:noFill/>
                </a:ln>
                <a:solidFill>
                  <a:prstClr val="white"/>
                </a:solidFill>
                <a:effectLst/>
                <a:uLnTx/>
                <a:uFillTx/>
                <a:latin typeface="+mn-lt"/>
                <a:ea typeface="+mn-ea"/>
                <a:cs typeface="+mn-cs"/>
              </a:rPr>
              <a:t>, cioè la spiegazione generata dal modello LLM.</a:t>
            </a:r>
          </a:p>
          <a:p>
            <a:endParaRPr lang="it-IT"/>
          </a:p>
        </p:txBody>
      </p:sp>
      <p:sp>
        <p:nvSpPr>
          <p:cNvPr id="4" name="Segnaposto numero diapositiva 3">
            <a:extLst>
              <a:ext uri="{FF2B5EF4-FFF2-40B4-BE49-F238E27FC236}">
                <a16:creationId xmlns:a16="http://schemas.microsoft.com/office/drawing/2014/main" id="{D38772B3-F386-7D9D-ABF7-2C8B9921912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1F060B-0E57-4418-839C-031345B258F8}" type="slidenum">
              <a:rPr kumimoji="0" lang="it-IT"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it-IT"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113093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E51B7C-3108-55B1-6A3C-B7DCF680F14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BB762957-14A9-61ED-478B-2EB9F911FF1E}"/>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BC91BDFA-5C28-E63D-BAA9-7AAF0A2591BE}"/>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a:solidFill>
                  <a:prstClr val="white"/>
                </a:solidFill>
              </a:rPr>
              <a:t>La tabella possiede dei filtri applicabili che permettono di selezionare determinati </a:t>
            </a:r>
            <a:r>
              <a:rPr lang="it-IT" err="1">
                <a:solidFill>
                  <a:prstClr val="white"/>
                </a:solidFill>
              </a:rPr>
              <a:t>alert</a:t>
            </a:r>
            <a:r>
              <a:rPr lang="it-IT">
                <a:solidFill>
                  <a:prstClr val="white"/>
                </a:solidFill>
              </a:rPr>
              <a:t> di maggiore interesse.</a:t>
            </a:r>
            <a:endParaRPr kumimoji="0" lang="it-IT" sz="1200" b="0" i="0" u="none" strike="noStrike" kern="1200" cap="none" spc="0" normalizeH="0" baseline="0" noProof="0">
              <a:ln>
                <a:noFill/>
              </a:ln>
              <a:solidFill>
                <a:prstClr val="white"/>
              </a:solidFill>
              <a:effectLst/>
              <a:uLnTx/>
              <a:uFillTx/>
              <a:latin typeface="+mn-lt"/>
              <a:ea typeface="+mn-ea"/>
              <a:cs typeface="+mn-cs"/>
            </a:endParaRPr>
          </a:p>
        </p:txBody>
      </p:sp>
      <p:sp>
        <p:nvSpPr>
          <p:cNvPr id="4" name="Segnaposto numero diapositiva 3">
            <a:extLst>
              <a:ext uri="{FF2B5EF4-FFF2-40B4-BE49-F238E27FC236}">
                <a16:creationId xmlns:a16="http://schemas.microsoft.com/office/drawing/2014/main" id="{3BDD363B-070D-3601-17D1-50C53BFC13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1F060B-0E57-4418-839C-031345B258F8}" type="slidenum">
              <a:rPr kumimoji="0" lang="it-IT"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it-IT"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7972725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373262-EF3B-0C8E-1BE5-4CFB7B0477F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8264EA6-7F10-096D-F161-1B3603B0942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0D00582-E2FB-A7DB-BC1B-05ED15C74399}"/>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a:solidFill>
                  <a:prstClr val="white"/>
                </a:solidFill>
              </a:rPr>
              <a:t>È presente poi il chatbot interattivo, che compare solo dopo aver ricevuto i risultati. Dopo aver selezionato uno o più </a:t>
            </a:r>
            <a:r>
              <a:rPr lang="it-IT" err="1">
                <a:solidFill>
                  <a:prstClr val="white"/>
                </a:solidFill>
              </a:rPr>
              <a:t>alert</a:t>
            </a:r>
            <a:r>
              <a:rPr lang="it-IT">
                <a:solidFill>
                  <a:prstClr val="white"/>
                </a:solidFill>
              </a:rPr>
              <a:t>, l’utente ha quindi la possibilità di inviare e ricevere risposte n linguaggio naturale.</a:t>
            </a:r>
            <a:endParaRPr kumimoji="0" lang="it-IT" sz="1200" b="0" i="0" u="none" strike="noStrike" kern="1200" cap="none" spc="0" normalizeH="0" baseline="0" noProof="0">
              <a:ln>
                <a:noFill/>
              </a:ln>
              <a:solidFill>
                <a:prstClr val="white"/>
              </a:solidFill>
              <a:effectLst/>
              <a:uLnTx/>
              <a:uFillTx/>
              <a:latin typeface="+mn-lt"/>
              <a:ea typeface="+mn-ea"/>
              <a:cs typeface="+mn-cs"/>
            </a:endParaRPr>
          </a:p>
          <a:p>
            <a:endParaRPr lang="it-IT"/>
          </a:p>
        </p:txBody>
      </p:sp>
      <p:sp>
        <p:nvSpPr>
          <p:cNvPr id="4" name="Segnaposto numero diapositiva 3">
            <a:extLst>
              <a:ext uri="{FF2B5EF4-FFF2-40B4-BE49-F238E27FC236}">
                <a16:creationId xmlns:a16="http://schemas.microsoft.com/office/drawing/2014/main" id="{AEB5920A-7F66-7BFB-9B59-169AB873126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1F060B-0E57-4418-839C-031345B258F8}" type="slidenum">
              <a:rPr kumimoji="0" lang="it-IT"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it-IT"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8027594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FFA214F-8DEC-849F-2B93-EE6D31B68EF2}"/>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E7C4A57E-6722-E869-8FA6-0E6099D55F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A6F4F88D-6186-C60E-4AC1-98C744755870}"/>
              </a:ext>
            </a:extLst>
          </p:cNvPr>
          <p:cNvSpPr>
            <a:spLocks noGrp="1"/>
          </p:cNvSpPr>
          <p:nvPr>
            <p:ph type="dt" sz="half" idx="10"/>
          </p:nvPr>
        </p:nvSpPr>
        <p:spPr/>
        <p:txBody>
          <a:bodyPr/>
          <a:lstStyle/>
          <a:p>
            <a:fld id="{06FEA7A4-6718-4137-B082-158C6EB1B962}" type="datetimeFigureOut">
              <a:rPr lang="it-IT" smtClean="0"/>
              <a:t>14/07/2025</a:t>
            </a:fld>
            <a:endParaRPr lang="it-IT"/>
          </a:p>
        </p:txBody>
      </p:sp>
      <p:sp>
        <p:nvSpPr>
          <p:cNvPr id="5" name="Segnaposto piè di pagina 4">
            <a:extLst>
              <a:ext uri="{FF2B5EF4-FFF2-40B4-BE49-F238E27FC236}">
                <a16:creationId xmlns:a16="http://schemas.microsoft.com/office/drawing/2014/main" id="{D35AEFAF-7297-5797-174E-08CDDCE3EFC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9AB5633-F0C7-2395-6AC8-DF7F526A9C11}"/>
              </a:ext>
            </a:extLst>
          </p:cNvPr>
          <p:cNvSpPr>
            <a:spLocks noGrp="1"/>
          </p:cNvSpPr>
          <p:nvPr>
            <p:ph type="sldNum" sz="quarter" idx="12"/>
          </p:nvPr>
        </p:nvSpPr>
        <p:spPr/>
        <p:txBody>
          <a:bodyPr/>
          <a:lstStyle/>
          <a:p>
            <a:fld id="{57DB8197-F220-4838-B8B0-ED5C071BFD37}" type="slidenum">
              <a:rPr lang="it-IT" smtClean="0"/>
              <a:t>‹N›</a:t>
            </a:fld>
            <a:endParaRPr lang="it-IT"/>
          </a:p>
        </p:txBody>
      </p:sp>
    </p:spTree>
    <p:extLst>
      <p:ext uri="{BB962C8B-B14F-4D97-AF65-F5344CB8AC3E}">
        <p14:creationId xmlns:p14="http://schemas.microsoft.com/office/powerpoint/2010/main" val="3205294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B9CF856-3906-D018-A16D-2F62EA5C7470}"/>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DDBEAA75-31CF-4662-663F-C4413491A58C}"/>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55ABAB5-0D89-E200-F929-48F378F64892}"/>
              </a:ext>
            </a:extLst>
          </p:cNvPr>
          <p:cNvSpPr>
            <a:spLocks noGrp="1"/>
          </p:cNvSpPr>
          <p:nvPr>
            <p:ph type="dt" sz="half" idx="10"/>
          </p:nvPr>
        </p:nvSpPr>
        <p:spPr/>
        <p:txBody>
          <a:bodyPr/>
          <a:lstStyle/>
          <a:p>
            <a:fld id="{06FEA7A4-6718-4137-B082-158C6EB1B962}" type="datetimeFigureOut">
              <a:rPr lang="it-IT" smtClean="0"/>
              <a:t>14/07/2025</a:t>
            </a:fld>
            <a:endParaRPr lang="it-IT"/>
          </a:p>
        </p:txBody>
      </p:sp>
      <p:sp>
        <p:nvSpPr>
          <p:cNvPr id="5" name="Segnaposto piè di pagina 4">
            <a:extLst>
              <a:ext uri="{FF2B5EF4-FFF2-40B4-BE49-F238E27FC236}">
                <a16:creationId xmlns:a16="http://schemas.microsoft.com/office/drawing/2014/main" id="{D1BB9847-06CC-71BB-8D62-51B7FCA2D1B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93CD98F-77C3-BAE4-C365-A40635B45819}"/>
              </a:ext>
            </a:extLst>
          </p:cNvPr>
          <p:cNvSpPr>
            <a:spLocks noGrp="1"/>
          </p:cNvSpPr>
          <p:nvPr>
            <p:ph type="sldNum" sz="quarter" idx="12"/>
          </p:nvPr>
        </p:nvSpPr>
        <p:spPr/>
        <p:txBody>
          <a:bodyPr/>
          <a:lstStyle/>
          <a:p>
            <a:fld id="{57DB8197-F220-4838-B8B0-ED5C071BFD37}" type="slidenum">
              <a:rPr lang="it-IT" smtClean="0"/>
              <a:t>‹N›</a:t>
            </a:fld>
            <a:endParaRPr lang="it-IT"/>
          </a:p>
        </p:txBody>
      </p:sp>
    </p:spTree>
    <p:extLst>
      <p:ext uri="{BB962C8B-B14F-4D97-AF65-F5344CB8AC3E}">
        <p14:creationId xmlns:p14="http://schemas.microsoft.com/office/powerpoint/2010/main" val="811353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E0859B9B-6D4C-6384-7034-C8CFC2395FD5}"/>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BFA9A05A-66EC-9863-6B3C-3527AD4CCF0F}"/>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A90988C-8B60-CD45-7B8D-FB043B1D1E04}"/>
              </a:ext>
            </a:extLst>
          </p:cNvPr>
          <p:cNvSpPr>
            <a:spLocks noGrp="1"/>
          </p:cNvSpPr>
          <p:nvPr>
            <p:ph type="dt" sz="half" idx="10"/>
          </p:nvPr>
        </p:nvSpPr>
        <p:spPr/>
        <p:txBody>
          <a:bodyPr/>
          <a:lstStyle/>
          <a:p>
            <a:fld id="{06FEA7A4-6718-4137-B082-158C6EB1B962}" type="datetimeFigureOut">
              <a:rPr lang="it-IT" smtClean="0"/>
              <a:t>14/07/2025</a:t>
            </a:fld>
            <a:endParaRPr lang="it-IT"/>
          </a:p>
        </p:txBody>
      </p:sp>
      <p:sp>
        <p:nvSpPr>
          <p:cNvPr id="5" name="Segnaposto piè di pagina 4">
            <a:extLst>
              <a:ext uri="{FF2B5EF4-FFF2-40B4-BE49-F238E27FC236}">
                <a16:creationId xmlns:a16="http://schemas.microsoft.com/office/drawing/2014/main" id="{39D12EE6-76F6-7839-BE30-BDBFBF3AF54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FCFDFAA-664E-0DA7-CC94-E8E3A64D783A}"/>
              </a:ext>
            </a:extLst>
          </p:cNvPr>
          <p:cNvSpPr>
            <a:spLocks noGrp="1"/>
          </p:cNvSpPr>
          <p:nvPr>
            <p:ph type="sldNum" sz="quarter" idx="12"/>
          </p:nvPr>
        </p:nvSpPr>
        <p:spPr/>
        <p:txBody>
          <a:bodyPr/>
          <a:lstStyle/>
          <a:p>
            <a:fld id="{57DB8197-F220-4838-B8B0-ED5C071BFD37}" type="slidenum">
              <a:rPr lang="it-IT" smtClean="0"/>
              <a:t>‹N›</a:t>
            </a:fld>
            <a:endParaRPr lang="it-IT"/>
          </a:p>
        </p:txBody>
      </p:sp>
    </p:spTree>
    <p:extLst>
      <p:ext uri="{BB962C8B-B14F-4D97-AF65-F5344CB8AC3E}">
        <p14:creationId xmlns:p14="http://schemas.microsoft.com/office/powerpoint/2010/main" val="1206822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EAEE80A-F8C4-7902-CF7B-80807394E687}"/>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14E2290F-4312-9CB2-49E5-EE6C28E4F58D}"/>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E04F052-179B-CA11-CB0F-2DC9BA294F9E}"/>
              </a:ext>
            </a:extLst>
          </p:cNvPr>
          <p:cNvSpPr>
            <a:spLocks noGrp="1"/>
          </p:cNvSpPr>
          <p:nvPr>
            <p:ph type="dt" sz="half" idx="10"/>
          </p:nvPr>
        </p:nvSpPr>
        <p:spPr/>
        <p:txBody>
          <a:bodyPr/>
          <a:lstStyle/>
          <a:p>
            <a:fld id="{06FEA7A4-6718-4137-B082-158C6EB1B962}" type="datetimeFigureOut">
              <a:rPr lang="it-IT" smtClean="0"/>
              <a:t>14/07/2025</a:t>
            </a:fld>
            <a:endParaRPr lang="it-IT"/>
          </a:p>
        </p:txBody>
      </p:sp>
      <p:sp>
        <p:nvSpPr>
          <p:cNvPr id="5" name="Segnaposto piè di pagina 4">
            <a:extLst>
              <a:ext uri="{FF2B5EF4-FFF2-40B4-BE49-F238E27FC236}">
                <a16:creationId xmlns:a16="http://schemas.microsoft.com/office/drawing/2014/main" id="{A39B5B1E-4D7A-D453-9E93-4E0EFA9B574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14EE327-9073-E2CE-DC0D-0CE7406B2D30}"/>
              </a:ext>
            </a:extLst>
          </p:cNvPr>
          <p:cNvSpPr>
            <a:spLocks noGrp="1"/>
          </p:cNvSpPr>
          <p:nvPr>
            <p:ph type="sldNum" sz="quarter" idx="12"/>
          </p:nvPr>
        </p:nvSpPr>
        <p:spPr/>
        <p:txBody>
          <a:bodyPr/>
          <a:lstStyle/>
          <a:p>
            <a:fld id="{57DB8197-F220-4838-B8B0-ED5C071BFD37}" type="slidenum">
              <a:rPr lang="it-IT" smtClean="0"/>
              <a:t>‹N›</a:t>
            </a:fld>
            <a:endParaRPr lang="it-IT"/>
          </a:p>
        </p:txBody>
      </p:sp>
    </p:spTree>
    <p:extLst>
      <p:ext uri="{BB962C8B-B14F-4D97-AF65-F5344CB8AC3E}">
        <p14:creationId xmlns:p14="http://schemas.microsoft.com/office/powerpoint/2010/main" val="1921814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C24BBB-8C9D-9BB5-A4DF-BFE76352A5CE}"/>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B2CF969F-9081-BE50-41A4-F8C80858E79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B3EC5BEC-D972-B194-69C9-09C9AD116460}"/>
              </a:ext>
            </a:extLst>
          </p:cNvPr>
          <p:cNvSpPr>
            <a:spLocks noGrp="1"/>
          </p:cNvSpPr>
          <p:nvPr>
            <p:ph type="dt" sz="half" idx="10"/>
          </p:nvPr>
        </p:nvSpPr>
        <p:spPr/>
        <p:txBody>
          <a:bodyPr/>
          <a:lstStyle/>
          <a:p>
            <a:fld id="{06FEA7A4-6718-4137-B082-158C6EB1B962}" type="datetimeFigureOut">
              <a:rPr lang="it-IT" smtClean="0"/>
              <a:t>14/07/2025</a:t>
            </a:fld>
            <a:endParaRPr lang="it-IT"/>
          </a:p>
        </p:txBody>
      </p:sp>
      <p:sp>
        <p:nvSpPr>
          <p:cNvPr id="5" name="Segnaposto piè di pagina 4">
            <a:extLst>
              <a:ext uri="{FF2B5EF4-FFF2-40B4-BE49-F238E27FC236}">
                <a16:creationId xmlns:a16="http://schemas.microsoft.com/office/drawing/2014/main" id="{AAA6744E-DE8A-AC73-FB2F-8362E592589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E128830-A5B3-95E3-FD1A-BAFDC89878D8}"/>
              </a:ext>
            </a:extLst>
          </p:cNvPr>
          <p:cNvSpPr>
            <a:spLocks noGrp="1"/>
          </p:cNvSpPr>
          <p:nvPr>
            <p:ph type="sldNum" sz="quarter" idx="12"/>
          </p:nvPr>
        </p:nvSpPr>
        <p:spPr/>
        <p:txBody>
          <a:bodyPr/>
          <a:lstStyle/>
          <a:p>
            <a:fld id="{57DB8197-F220-4838-B8B0-ED5C071BFD37}" type="slidenum">
              <a:rPr lang="it-IT" smtClean="0"/>
              <a:t>‹N›</a:t>
            </a:fld>
            <a:endParaRPr lang="it-IT"/>
          </a:p>
        </p:txBody>
      </p:sp>
    </p:spTree>
    <p:extLst>
      <p:ext uri="{BB962C8B-B14F-4D97-AF65-F5344CB8AC3E}">
        <p14:creationId xmlns:p14="http://schemas.microsoft.com/office/powerpoint/2010/main" val="1638048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3ED3501-6128-B634-C723-24D0A6A000DB}"/>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3EFD7AE9-0518-BFE7-4DCD-105145E76629}"/>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2824C5B6-9723-DBDD-5340-09050B2115B8}"/>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2EEFB0A3-BEB5-D5CC-AA12-FFC030CADA77}"/>
              </a:ext>
            </a:extLst>
          </p:cNvPr>
          <p:cNvSpPr>
            <a:spLocks noGrp="1"/>
          </p:cNvSpPr>
          <p:nvPr>
            <p:ph type="dt" sz="half" idx="10"/>
          </p:nvPr>
        </p:nvSpPr>
        <p:spPr/>
        <p:txBody>
          <a:bodyPr/>
          <a:lstStyle/>
          <a:p>
            <a:fld id="{06FEA7A4-6718-4137-B082-158C6EB1B962}" type="datetimeFigureOut">
              <a:rPr lang="it-IT" smtClean="0"/>
              <a:t>14/07/2025</a:t>
            </a:fld>
            <a:endParaRPr lang="it-IT"/>
          </a:p>
        </p:txBody>
      </p:sp>
      <p:sp>
        <p:nvSpPr>
          <p:cNvPr id="6" name="Segnaposto piè di pagina 5">
            <a:extLst>
              <a:ext uri="{FF2B5EF4-FFF2-40B4-BE49-F238E27FC236}">
                <a16:creationId xmlns:a16="http://schemas.microsoft.com/office/drawing/2014/main" id="{040E7DB0-46CC-1272-5E71-E8CE2AA485A2}"/>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D608BCF3-6CA7-51F2-D2BD-416F25E91375}"/>
              </a:ext>
            </a:extLst>
          </p:cNvPr>
          <p:cNvSpPr>
            <a:spLocks noGrp="1"/>
          </p:cNvSpPr>
          <p:nvPr>
            <p:ph type="sldNum" sz="quarter" idx="12"/>
          </p:nvPr>
        </p:nvSpPr>
        <p:spPr/>
        <p:txBody>
          <a:bodyPr/>
          <a:lstStyle/>
          <a:p>
            <a:fld id="{57DB8197-F220-4838-B8B0-ED5C071BFD37}" type="slidenum">
              <a:rPr lang="it-IT" smtClean="0"/>
              <a:t>‹N›</a:t>
            </a:fld>
            <a:endParaRPr lang="it-IT"/>
          </a:p>
        </p:txBody>
      </p:sp>
    </p:spTree>
    <p:extLst>
      <p:ext uri="{BB962C8B-B14F-4D97-AF65-F5344CB8AC3E}">
        <p14:creationId xmlns:p14="http://schemas.microsoft.com/office/powerpoint/2010/main" val="811648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C1A818D-8F11-16E8-6763-75326F8EEFB4}"/>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2235EEB0-DF15-8390-3F08-D53B7E9DA7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DFDE81A3-2308-614D-C962-02B1F3F80203}"/>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3A2113FA-41C5-4E6F-4EF8-ACDB8D367C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32AE2D4A-1227-4467-146B-F862573B52C9}"/>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4C247A2A-F6ED-7DB6-C808-75143BEA2D5C}"/>
              </a:ext>
            </a:extLst>
          </p:cNvPr>
          <p:cNvSpPr>
            <a:spLocks noGrp="1"/>
          </p:cNvSpPr>
          <p:nvPr>
            <p:ph type="dt" sz="half" idx="10"/>
          </p:nvPr>
        </p:nvSpPr>
        <p:spPr/>
        <p:txBody>
          <a:bodyPr/>
          <a:lstStyle/>
          <a:p>
            <a:fld id="{06FEA7A4-6718-4137-B082-158C6EB1B962}" type="datetimeFigureOut">
              <a:rPr lang="it-IT" smtClean="0"/>
              <a:t>14/07/2025</a:t>
            </a:fld>
            <a:endParaRPr lang="it-IT"/>
          </a:p>
        </p:txBody>
      </p:sp>
      <p:sp>
        <p:nvSpPr>
          <p:cNvPr id="8" name="Segnaposto piè di pagina 7">
            <a:extLst>
              <a:ext uri="{FF2B5EF4-FFF2-40B4-BE49-F238E27FC236}">
                <a16:creationId xmlns:a16="http://schemas.microsoft.com/office/drawing/2014/main" id="{5A7076D0-69F4-8CBB-4492-BEBAD01B0E6A}"/>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C284A484-1CDD-1B06-C212-337AE0DACA37}"/>
              </a:ext>
            </a:extLst>
          </p:cNvPr>
          <p:cNvSpPr>
            <a:spLocks noGrp="1"/>
          </p:cNvSpPr>
          <p:nvPr>
            <p:ph type="sldNum" sz="quarter" idx="12"/>
          </p:nvPr>
        </p:nvSpPr>
        <p:spPr/>
        <p:txBody>
          <a:bodyPr/>
          <a:lstStyle/>
          <a:p>
            <a:fld id="{57DB8197-F220-4838-B8B0-ED5C071BFD37}" type="slidenum">
              <a:rPr lang="it-IT" smtClean="0"/>
              <a:t>‹N›</a:t>
            </a:fld>
            <a:endParaRPr lang="it-IT"/>
          </a:p>
        </p:txBody>
      </p:sp>
    </p:spTree>
    <p:extLst>
      <p:ext uri="{BB962C8B-B14F-4D97-AF65-F5344CB8AC3E}">
        <p14:creationId xmlns:p14="http://schemas.microsoft.com/office/powerpoint/2010/main" val="4258671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7986624-A804-A866-AD30-183E3E9305C8}"/>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ECCF3A49-FD0C-7F20-F3AA-43B941509217}"/>
              </a:ext>
            </a:extLst>
          </p:cNvPr>
          <p:cNvSpPr>
            <a:spLocks noGrp="1"/>
          </p:cNvSpPr>
          <p:nvPr>
            <p:ph type="dt" sz="half" idx="10"/>
          </p:nvPr>
        </p:nvSpPr>
        <p:spPr/>
        <p:txBody>
          <a:bodyPr/>
          <a:lstStyle/>
          <a:p>
            <a:fld id="{06FEA7A4-6718-4137-B082-158C6EB1B962}" type="datetimeFigureOut">
              <a:rPr lang="it-IT" smtClean="0"/>
              <a:t>14/07/2025</a:t>
            </a:fld>
            <a:endParaRPr lang="it-IT"/>
          </a:p>
        </p:txBody>
      </p:sp>
      <p:sp>
        <p:nvSpPr>
          <p:cNvPr id="4" name="Segnaposto piè di pagina 3">
            <a:extLst>
              <a:ext uri="{FF2B5EF4-FFF2-40B4-BE49-F238E27FC236}">
                <a16:creationId xmlns:a16="http://schemas.microsoft.com/office/drawing/2014/main" id="{247C39AB-1310-7B02-3A7E-1F2FF5E08EAC}"/>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0F95B982-FF13-F067-EF13-DF9BB8333CD2}"/>
              </a:ext>
            </a:extLst>
          </p:cNvPr>
          <p:cNvSpPr>
            <a:spLocks noGrp="1"/>
          </p:cNvSpPr>
          <p:nvPr>
            <p:ph type="sldNum" sz="quarter" idx="12"/>
          </p:nvPr>
        </p:nvSpPr>
        <p:spPr/>
        <p:txBody>
          <a:bodyPr/>
          <a:lstStyle/>
          <a:p>
            <a:fld id="{57DB8197-F220-4838-B8B0-ED5C071BFD37}" type="slidenum">
              <a:rPr lang="it-IT" smtClean="0"/>
              <a:t>‹N›</a:t>
            </a:fld>
            <a:endParaRPr lang="it-IT"/>
          </a:p>
        </p:txBody>
      </p:sp>
    </p:spTree>
    <p:extLst>
      <p:ext uri="{BB962C8B-B14F-4D97-AF65-F5344CB8AC3E}">
        <p14:creationId xmlns:p14="http://schemas.microsoft.com/office/powerpoint/2010/main" val="2099054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1CFCD3A6-B2D3-61B7-0D5C-059B043E1103}"/>
              </a:ext>
            </a:extLst>
          </p:cNvPr>
          <p:cNvSpPr>
            <a:spLocks noGrp="1"/>
          </p:cNvSpPr>
          <p:nvPr>
            <p:ph type="dt" sz="half" idx="10"/>
          </p:nvPr>
        </p:nvSpPr>
        <p:spPr/>
        <p:txBody>
          <a:bodyPr/>
          <a:lstStyle/>
          <a:p>
            <a:fld id="{06FEA7A4-6718-4137-B082-158C6EB1B962}" type="datetimeFigureOut">
              <a:rPr lang="it-IT" smtClean="0"/>
              <a:t>14/07/2025</a:t>
            </a:fld>
            <a:endParaRPr lang="it-IT"/>
          </a:p>
        </p:txBody>
      </p:sp>
      <p:sp>
        <p:nvSpPr>
          <p:cNvPr id="3" name="Segnaposto piè di pagina 2">
            <a:extLst>
              <a:ext uri="{FF2B5EF4-FFF2-40B4-BE49-F238E27FC236}">
                <a16:creationId xmlns:a16="http://schemas.microsoft.com/office/drawing/2014/main" id="{3C36FE49-5B54-88D9-0379-0978C26C8FBA}"/>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8B4F3A2E-5689-2151-183C-BAC1BFEC0730}"/>
              </a:ext>
            </a:extLst>
          </p:cNvPr>
          <p:cNvSpPr>
            <a:spLocks noGrp="1"/>
          </p:cNvSpPr>
          <p:nvPr>
            <p:ph type="sldNum" sz="quarter" idx="12"/>
          </p:nvPr>
        </p:nvSpPr>
        <p:spPr/>
        <p:txBody>
          <a:bodyPr/>
          <a:lstStyle/>
          <a:p>
            <a:fld id="{57DB8197-F220-4838-B8B0-ED5C071BFD37}" type="slidenum">
              <a:rPr lang="it-IT" smtClean="0"/>
              <a:t>‹N›</a:t>
            </a:fld>
            <a:endParaRPr lang="it-IT"/>
          </a:p>
        </p:txBody>
      </p:sp>
    </p:spTree>
    <p:extLst>
      <p:ext uri="{BB962C8B-B14F-4D97-AF65-F5344CB8AC3E}">
        <p14:creationId xmlns:p14="http://schemas.microsoft.com/office/powerpoint/2010/main" val="75314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D3CA2EA-C18C-911B-7BC5-DA41C88A373B}"/>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11AC4374-1617-C1FC-4CE5-DBDDD32921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AE1DC001-E1C4-487B-E22A-4389228F24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FC096ED6-060E-755C-E5B7-835743B6941C}"/>
              </a:ext>
            </a:extLst>
          </p:cNvPr>
          <p:cNvSpPr>
            <a:spLocks noGrp="1"/>
          </p:cNvSpPr>
          <p:nvPr>
            <p:ph type="dt" sz="half" idx="10"/>
          </p:nvPr>
        </p:nvSpPr>
        <p:spPr/>
        <p:txBody>
          <a:bodyPr/>
          <a:lstStyle/>
          <a:p>
            <a:fld id="{06FEA7A4-6718-4137-B082-158C6EB1B962}" type="datetimeFigureOut">
              <a:rPr lang="it-IT" smtClean="0"/>
              <a:t>14/07/2025</a:t>
            </a:fld>
            <a:endParaRPr lang="it-IT"/>
          </a:p>
        </p:txBody>
      </p:sp>
      <p:sp>
        <p:nvSpPr>
          <p:cNvPr id="6" name="Segnaposto piè di pagina 5">
            <a:extLst>
              <a:ext uri="{FF2B5EF4-FFF2-40B4-BE49-F238E27FC236}">
                <a16:creationId xmlns:a16="http://schemas.microsoft.com/office/drawing/2014/main" id="{D38CAFC0-0357-D5FC-7C67-41BFD1D1E48C}"/>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5656C6E0-2042-CC4D-6852-B676A7BBDB34}"/>
              </a:ext>
            </a:extLst>
          </p:cNvPr>
          <p:cNvSpPr>
            <a:spLocks noGrp="1"/>
          </p:cNvSpPr>
          <p:nvPr>
            <p:ph type="sldNum" sz="quarter" idx="12"/>
          </p:nvPr>
        </p:nvSpPr>
        <p:spPr/>
        <p:txBody>
          <a:bodyPr/>
          <a:lstStyle/>
          <a:p>
            <a:fld id="{57DB8197-F220-4838-B8B0-ED5C071BFD37}" type="slidenum">
              <a:rPr lang="it-IT" smtClean="0"/>
              <a:t>‹N›</a:t>
            </a:fld>
            <a:endParaRPr lang="it-IT"/>
          </a:p>
        </p:txBody>
      </p:sp>
    </p:spTree>
    <p:extLst>
      <p:ext uri="{BB962C8B-B14F-4D97-AF65-F5344CB8AC3E}">
        <p14:creationId xmlns:p14="http://schemas.microsoft.com/office/powerpoint/2010/main" val="2539025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38C07F7-3B8D-C8C8-E417-7DFBCEEEBAC4}"/>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EEA0EA49-A004-3F90-B376-4C5481C29A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D4402AFA-A5EE-8C11-5086-1E9BDD8CB5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A7131B9D-61DD-F440-BEF3-F19BDEED81A3}"/>
              </a:ext>
            </a:extLst>
          </p:cNvPr>
          <p:cNvSpPr>
            <a:spLocks noGrp="1"/>
          </p:cNvSpPr>
          <p:nvPr>
            <p:ph type="dt" sz="half" idx="10"/>
          </p:nvPr>
        </p:nvSpPr>
        <p:spPr/>
        <p:txBody>
          <a:bodyPr/>
          <a:lstStyle/>
          <a:p>
            <a:fld id="{06FEA7A4-6718-4137-B082-158C6EB1B962}" type="datetimeFigureOut">
              <a:rPr lang="it-IT" smtClean="0"/>
              <a:t>14/07/2025</a:t>
            </a:fld>
            <a:endParaRPr lang="it-IT"/>
          </a:p>
        </p:txBody>
      </p:sp>
      <p:sp>
        <p:nvSpPr>
          <p:cNvPr id="6" name="Segnaposto piè di pagina 5">
            <a:extLst>
              <a:ext uri="{FF2B5EF4-FFF2-40B4-BE49-F238E27FC236}">
                <a16:creationId xmlns:a16="http://schemas.microsoft.com/office/drawing/2014/main" id="{C6588F10-46E8-C300-8FA0-00EC1C5D9779}"/>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F4AA802C-E6AB-F549-DF66-B7D1E6586A59}"/>
              </a:ext>
            </a:extLst>
          </p:cNvPr>
          <p:cNvSpPr>
            <a:spLocks noGrp="1"/>
          </p:cNvSpPr>
          <p:nvPr>
            <p:ph type="sldNum" sz="quarter" idx="12"/>
          </p:nvPr>
        </p:nvSpPr>
        <p:spPr/>
        <p:txBody>
          <a:bodyPr/>
          <a:lstStyle/>
          <a:p>
            <a:fld id="{57DB8197-F220-4838-B8B0-ED5C071BFD37}" type="slidenum">
              <a:rPr lang="it-IT" smtClean="0"/>
              <a:t>‹N›</a:t>
            </a:fld>
            <a:endParaRPr lang="it-IT"/>
          </a:p>
        </p:txBody>
      </p:sp>
    </p:spTree>
    <p:extLst>
      <p:ext uri="{BB962C8B-B14F-4D97-AF65-F5344CB8AC3E}">
        <p14:creationId xmlns:p14="http://schemas.microsoft.com/office/powerpoint/2010/main" val="1159307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EB60E45A-C785-578C-E4E8-71A685FCEC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5684B5A0-3E3E-3BFA-3797-9FF3C37DA3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D26BC6C-0B2E-6057-886C-22E0D2DFD1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6FEA7A4-6718-4137-B082-158C6EB1B962}" type="datetimeFigureOut">
              <a:rPr lang="it-IT" smtClean="0"/>
              <a:t>14/07/2025</a:t>
            </a:fld>
            <a:endParaRPr lang="it-IT"/>
          </a:p>
        </p:txBody>
      </p:sp>
      <p:sp>
        <p:nvSpPr>
          <p:cNvPr id="5" name="Segnaposto piè di pagina 4">
            <a:extLst>
              <a:ext uri="{FF2B5EF4-FFF2-40B4-BE49-F238E27FC236}">
                <a16:creationId xmlns:a16="http://schemas.microsoft.com/office/drawing/2014/main" id="{2CD3D570-BF58-A243-7C11-A7DE01344C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it-IT"/>
          </a:p>
        </p:txBody>
      </p:sp>
      <p:sp>
        <p:nvSpPr>
          <p:cNvPr id="6" name="Segnaposto numero diapositiva 5">
            <a:extLst>
              <a:ext uri="{FF2B5EF4-FFF2-40B4-BE49-F238E27FC236}">
                <a16:creationId xmlns:a16="http://schemas.microsoft.com/office/drawing/2014/main" id="{E9702863-3044-130E-1C3F-F28179D7A3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7DB8197-F220-4838-B8B0-ED5C071BFD37}" type="slidenum">
              <a:rPr lang="it-IT" smtClean="0"/>
              <a:t>‹N›</a:t>
            </a:fld>
            <a:endParaRPr lang="it-IT"/>
          </a:p>
        </p:txBody>
      </p:sp>
    </p:spTree>
    <p:extLst>
      <p:ext uri="{BB962C8B-B14F-4D97-AF65-F5344CB8AC3E}">
        <p14:creationId xmlns:p14="http://schemas.microsoft.com/office/powerpoint/2010/main" val="24213417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olo 1">
            <a:extLst>
              <a:ext uri="{FF2B5EF4-FFF2-40B4-BE49-F238E27FC236}">
                <a16:creationId xmlns:a16="http://schemas.microsoft.com/office/drawing/2014/main" id="{D98334B4-9200-3D29-2589-CD3111DBA998}"/>
              </a:ext>
            </a:extLst>
          </p:cNvPr>
          <p:cNvSpPr>
            <a:spLocks noGrp="1"/>
          </p:cNvSpPr>
          <p:nvPr>
            <p:ph type="ctrTitle"/>
          </p:nvPr>
        </p:nvSpPr>
        <p:spPr>
          <a:xfrm>
            <a:off x="477981" y="1122363"/>
            <a:ext cx="4023360" cy="3204134"/>
          </a:xfrm>
        </p:spPr>
        <p:txBody>
          <a:bodyPr anchor="b">
            <a:normAutofit fontScale="90000"/>
          </a:bodyPr>
          <a:lstStyle/>
          <a:p>
            <a:pPr algn="l"/>
            <a:r>
              <a:rPr lang="it-IT" sz="4800">
                <a:solidFill>
                  <a:schemeClr val="bg1"/>
                </a:solidFill>
              </a:rPr>
              <a:t>LLM4SOC – False Positive Triage Assistant for IDS </a:t>
            </a:r>
            <a:r>
              <a:rPr lang="it-IT" sz="4800" err="1">
                <a:solidFill>
                  <a:schemeClr val="bg1"/>
                </a:solidFill>
              </a:rPr>
              <a:t>Alert</a:t>
            </a:r>
            <a:r>
              <a:rPr lang="it-IT" sz="4800">
                <a:solidFill>
                  <a:schemeClr val="bg1"/>
                </a:solidFill>
              </a:rPr>
              <a:t> Analysis</a:t>
            </a:r>
          </a:p>
        </p:txBody>
      </p:sp>
      <p:sp>
        <p:nvSpPr>
          <p:cNvPr id="3" name="Sottotitolo 2">
            <a:extLst>
              <a:ext uri="{FF2B5EF4-FFF2-40B4-BE49-F238E27FC236}">
                <a16:creationId xmlns:a16="http://schemas.microsoft.com/office/drawing/2014/main" id="{D24E9C4E-1FEF-4E07-0170-4AD61D0DAF02}"/>
              </a:ext>
            </a:extLst>
          </p:cNvPr>
          <p:cNvSpPr>
            <a:spLocks noGrp="1"/>
          </p:cNvSpPr>
          <p:nvPr>
            <p:ph type="subTitle" idx="1"/>
          </p:nvPr>
        </p:nvSpPr>
        <p:spPr>
          <a:xfrm>
            <a:off x="477980" y="4872922"/>
            <a:ext cx="4023359" cy="1208141"/>
          </a:xfrm>
        </p:spPr>
        <p:txBody>
          <a:bodyPr>
            <a:normAutofit/>
          </a:bodyPr>
          <a:lstStyle/>
          <a:p>
            <a:pPr algn="l"/>
            <a:r>
              <a:rPr lang="it-IT" sz="2000" i="1">
                <a:solidFill>
                  <a:schemeClr val="bg1"/>
                </a:solidFill>
              </a:rPr>
              <a:t>Mancini</a:t>
            </a:r>
          </a:p>
          <a:p>
            <a:pPr algn="l"/>
            <a:r>
              <a:rPr lang="it-IT" sz="2000" i="1">
                <a:solidFill>
                  <a:schemeClr val="bg1"/>
                </a:solidFill>
              </a:rPr>
              <a:t>Mazziotti</a:t>
            </a:r>
          </a:p>
          <a:p>
            <a:pPr algn="l"/>
            <a:r>
              <a:rPr lang="it-IT" sz="2000" i="1">
                <a:solidFill>
                  <a:schemeClr val="bg1"/>
                </a:solidFill>
              </a:rPr>
              <a:t>07-2025</a:t>
            </a: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Immagine 4" descr="Immagine che contiene Carattere, Elementi grafici, schermata, cerchio&#10;&#10;Il contenuto generato dall'IA potrebbe non essere corretto.">
            <a:extLst>
              <a:ext uri="{FF2B5EF4-FFF2-40B4-BE49-F238E27FC236}">
                <a16:creationId xmlns:a16="http://schemas.microsoft.com/office/drawing/2014/main" id="{9F43EA77-851B-8433-1E5C-02266E7C6481}"/>
              </a:ext>
            </a:extLst>
          </p:cNvPr>
          <p:cNvPicPr>
            <a:picLocks noChangeAspect="1"/>
          </p:cNvPicPr>
          <p:nvPr/>
        </p:nvPicPr>
        <p:blipFill>
          <a:blip r:embed="rId3">
            <a:duotone>
              <a:prstClr val="black"/>
              <a:schemeClr val="accent6">
                <a:tint val="45000"/>
                <a:satMod val="400000"/>
              </a:schemeClr>
            </a:duotone>
            <a:alphaModFix amt="15000"/>
            <a:extLst>
              <a:ext uri="{28A0092B-C50C-407E-A947-70E740481C1C}">
                <a14:useLocalDpi xmlns:a14="http://schemas.microsoft.com/office/drawing/2010/main" val="0"/>
              </a:ext>
            </a:extLst>
          </a:blip>
          <a:srcRect l="2919" r="4857" b="5427"/>
          <a:stretch>
            <a:fillRect/>
          </a:stretch>
        </p:blipFill>
        <p:spPr>
          <a:xfrm>
            <a:off x="-1" y="-722"/>
            <a:ext cx="12192001" cy="6858722"/>
          </a:xfrm>
          <a:prstGeom prst="rect">
            <a:avLst/>
          </a:prstGeom>
        </p:spPr>
      </p:pic>
    </p:spTree>
    <p:extLst>
      <p:ext uri="{BB962C8B-B14F-4D97-AF65-F5344CB8AC3E}">
        <p14:creationId xmlns:p14="http://schemas.microsoft.com/office/powerpoint/2010/main" val="20007114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67000">
              <a:srgbClr val="007434"/>
            </a:gs>
            <a:gs pos="92000">
              <a:schemeClr val="tx1"/>
            </a:gs>
          </a:gsLst>
          <a:lin ang="3600000" scaled="0"/>
        </a:gradFill>
        <a:effectLst/>
      </p:bgPr>
    </p:bg>
    <p:spTree>
      <p:nvGrpSpPr>
        <p:cNvPr id="1" name="">
          <a:extLst>
            <a:ext uri="{FF2B5EF4-FFF2-40B4-BE49-F238E27FC236}">
              <a16:creationId xmlns:a16="http://schemas.microsoft.com/office/drawing/2014/main" id="{07D5C643-449B-721A-046F-B19D224B7DE5}"/>
            </a:ext>
          </a:extLst>
        </p:cNvPr>
        <p:cNvGrpSpPr/>
        <p:nvPr/>
      </p:nvGrpSpPr>
      <p:grpSpPr>
        <a:xfrm>
          <a:off x="0" y="0"/>
          <a:ext cx="0" cy="0"/>
          <a:chOff x="0" y="0"/>
          <a:chExt cx="0" cy="0"/>
        </a:xfrm>
      </p:grpSpPr>
      <p:sp>
        <p:nvSpPr>
          <p:cNvPr id="4" name="Titolo 3">
            <a:extLst>
              <a:ext uri="{FF2B5EF4-FFF2-40B4-BE49-F238E27FC236}">
                <a16:creationId xmlns:a16="http://schemas.microsoft.com/office/drawing/2014/main" id="{01E4A1CE-6B7E-EBB1-32A2-9466833D3940}"/>
              </a:ext>
            </a:extLst>
          </p:cNvPr>
          <p:cNvSpPr>
            <a:spLocks noGrp="1"/>
          </p:cNvSpPr>
          <p:nvPr>
            <p:ph type="title"/>
          </p:nvPr>
        </p:nvSpPr>
        <p:spPr/>
        <p:txBody>
          <a:bodyPr/>
          <a:lstStyle/>
          <a:p>
            <a:r>
              <a:rPr lang="it-IT" b="1" i="1">
                <a:solidFill>
                  <a:srgbClr val="FFFF00"/>
                </a:solidFill>
              </a:rPr>
              <a:t>Come Funziona?</a:t>
            </a:r>
          </a:p>
        </p:txBody>
      </p:sp>
      <p:pic>
        <p:nvPicPr>
          <p:cNvPr id="3" name="Immagine 2" descr="Immagine che contiene testo, software, Carattere, Software multimediale&#10;&#10;Il contenuto generato dall'IA potrebbe non essere corretto.">
            <a:extLst>
              <a:ext uri="{FF2B5EF4-FFF2-40B4-BE49-F238E27FC236}">
                <a16:creationId xmlns:a16="http://schemas.microsoft.com/office/drawing/2014/main" id="{9E66453D-F255-7DFF-DD13-932F6E8AA3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505579"/>
            <a:ext cx="10800000" cy="1846841"/>
          </a:xfrm>
          <a:prstGeom prst="rect">
            <a:avLst/>
          </a:prstGeom>
          <a:ln w="12700">
            <a:solidFill>
              <a:srgbClr val="FFFF00"/>
            </a:solidFill>
          </a:ln>
        </p:spPr>
      </p:pic>
    </p:spTree>
    <p:extLst>
      <p:ext uri="{BB962C8B-B14F-4D97-AF65-F5344CB8AC3E}">
        <p14:creationId xmlns:p14="http://schemas.microsoft.com/office/powerpoint/2010/main" val="2920460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67000">
              <a:srgbClr val="007434"/>
            </a:gs>
            <a:gs pos="92000">
              <a:schemeClr val="tx1"/>
            </a:gs>
          </a:gsLst>
          <a:lin ang="3600000" scaled="0"/>
        </a:gradFill>
        <a:effectLst/>
      </p:bgPr>
    </p:bg>
    <p:spTree>
      <p:nvGrpSpPr>
        <p:cNvPr id="1" name="">
          <a:extLst>
            <a:ext uri="{FF2B5EF4-FFF2-40B4-BE49-F238E27FC236}">
              <a16:creationId xmlns:a16="http://schemas.microsoft.com/office/drawing/2014/main" id="{A5CB8673-193C-FC01-7275-4D3D60165220}"/>
            </a:ext>
          </a:extLst>
        </p:cNvPr>
        <p:cNvGrpSpPr/>
        <p:nvPr/>
      </p:nvGrpSpPr>
      <p:grpSpPr>
        <a:xfrm>
          <a:off x="0" y="0"/>
          <a:ext cx="0" cy="0"/>
          <a:chOff x="0" y="0"/>
          <a:chExt cx="0" cy="0"/>
        </a:xfrm>
      </p:grpSpPr>
      <p:sp>
        <p:nvSpPr>
          <p:cNvPr id="4" name="Titolo 3">
            <a:extLst>
              <a:ext uri="{FF2B5EF4-FFF2-40B4-BE49-F238E27FC236}">
                <a16:creationId xmlns:a16="http://schemas.microsoft.com/office/drawing/2014/main" id="{8192A9AF-2AD8-20F1-5594-36FD0D0D379F}"/>
              </a:ext>
            </a:extLst>
          </p:cNvPr>
          <p:cNvSpPr>
            <a:spLocks noGrp="1"/>
          </p:cNvSpPr>
          <p:nvPr>
            <p:ph type="title"/>
          </p:nvPr>
        </p:nvSpPr>
        <p:spPr/>
        <p:txBody>
          <a:bodyPr/>
          <a:lstStyle/>
          <a:p>
            <a:r>
              <a:rPr lang="it-IT" b="1" i="1">
                <a:solidFill>
                  <a:srgbClr val="FFFF00"/>
                </a:solidFill>
              </a:rPr>
              <a:t>Infrastruttura GCP</a:t>
            </a:r>
          </a:p>
        </p:txBody>
      </p:sp>
      <p:sp>
        <p:nvSpPr>
          <p:cNvPr id="9" name="CasellaDiTesto 8">
            <a:extLst>
              <a:ext uri="{FF2B5EF4-FFF2-40B4-BE49-F238E27FC236}">
                <a16:creationId xmlns:a16="http://schemas.microsoft.com/office/drawing/2014/main" id="{2E772AC5-8B9D-ED2A-69CF-5DF2BB426908}"/>
              </a:ext>
            </a:extLst>
          </p:cNvPr>
          <p:cNvSpPr txBox="1"/>
          <p:nvPr/>
        </p:nvSpPr>
        <p:spPr>
          <a:xfrm>
            <a:off x="838200" y="1928032"/>
            <a:ext cx="10515600" cy="4339650"/>
          </a:xfrm>
          <a:prstGeom prst="rect">
            <a:avLst/>
          </a:prstGeom>
          <a:noFill/>
        </p:spPr>
        <p:txBody>
          <a:bodyPr wrap="square" lIns="91440" tIns="45720" rIns="91440" bIns="45720" rtlCol="0" anchor="t">
            <a:spAutoFit/>
          </a:bodyPr>
          <a:lstStyle/>
          <a:p>
            <a:pPr marR="0" lvl="0" algn="l" defTabSz="914400" rtl="0" eaLnBrk="1" fontAlgn="auto" latinLnBrk="0" hangingPunct="1">
              <a:lnSpc>
                <a:spcPct val="100000"/>
              </a:lnSpc>
              <a:spcBef>
                <a:spcPts val="0"/>
              </a:spcBef>
              <a:spcAft>
                <a:spcPts val="0"/>
              </a:spcAft>
              <a:buClrTx/>
              <a:buSzTx/>
              <a:tabLst/>
              <a:defRPr/>
            </a:pPr>
            <a:r>
              <a:rPr lang="it-IT" u="sng" dirty="0">
                <a:solidFill>
                  <a:prstClr val="white"/>
                </a:solidFill>
                <a:latin typeface="Aptos" panose="02110004020202020204"/>
              </a:rPr>
              <a:t>Servizi Google integrati nel sistema</a:t>
            </a:r>
            <a:r>
              <a:rPr lang="it-IT" dirty="0">
                <a:solidFill>
                  <a:prstClr val="white"/>
                </a:solidFill>
                <a:latin typeface="Aptos" panose="02110004020202020204"/>
              </a:rPr>
              <a:t>:</a:t>
            </a:r>
          </a:p>
          <a:p>
            <a:pPr marR="0" lvl="0" algn="l" defTabSz="914400" rtl="0" eaLnBrk="1" fontAlgn="auto" latinLnBrk="0" hangingPunct="1">
              <a:lnSpc>
                <a:spcPct val="100000"/>
              </a:lnSpc>
              <a:spcBef>
                <a:spcPts val="0"/>
              </a:spcBef>
              <a:spcAft>
                <a:spcPts val="0"/>
              </a:spcAft>
              <a:buClrTx/>
              <a:buSzTx/>
              <a:tabLst/>
              <a:defRPr/>
            </a:pPr>
            <a:endParaRPr kumimoji="0" lang="it-IT" sz="1800" b="0" i="0" u="none" strike="noStrike" kern="1200" cap="none" spc="0" normalizeH="0" baseline="0" noProof="0" dirty="0">
              <a:ln>
                <a:noFill/>
              </a:ln>
              <a:solidFill>
                <a:prstClr val="white"/>
              </a:solidFill>
              <a:effectLst/>
              <a:uLnTx/>
              <a:uFillTx/>
              <a:latin typeface="Aptos" panose="0211000402020202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it-IT" sz="1800" b="0" i="0" u="none" strike="noStrike" kern="1200" cap="none" spc="0" normalizeH="0" baseline="0" noProof="0" dirty="0">
                <a:ln>
                  <a:noFill/>
                </a:ln>
                <a:solidFill>
                  <a:prstClr val="white"/>
                </a:solidFill>
                <a:effectLst/>
                <a:uLnTx/>
                <a:uFillTx/>
                <a:latin typeface="Aptos" panose="02110004020202020204"/>
                <a:ea typeface="+mn-ea"/>
                <a:cs typeface="+mn-cs"/>
              </a:rPr>
              <a:t>CI/CD automatizzato con </a:t>
            </a:r>
            <a:r>
              <a:rPr kumimoji="0" lang="it-IT" sz="1800" b="1" i="0" u="none" strike="noStrike" kern="1200" cap="none" spc="0" normalizeH="0" baseline="0" noProof="0" dirty="0">
                <a:ln>
                  <a:noFill/>
                </a:ln>
                <a:solidFill>
                  <a:prstClr val="white"/>
                </a:solidFill>
                <a:effectLst/>
                <a:uLnTx/>
                <a:uFillTx/>
                <a:latin typeface="Aptos" panose="02110004020202020204"/>
                <a:ea typeface="+mn-ea"/>
                <a:cs typeface="+mn-cs"/>
              </a:rPr>
              <a:t>Cloud Build</a:t>
            </a:r>
            <a:endParaRPr lang="it-IT" sz="1800" b="1" i="0" u="none" strike="noStrike" kern="1200" cap="none" spc="0" normalizeH="0" baseline="0" noProof="0" dirty="0">
              <a:ln>
                <a:noFill/>
              </a:ln>
              <a:solidFill>
                <a:prstClr val="white"/>
              </a:solidFill>
              <a:effectLst/>
              <a:uLnTx/>
              <a:uFillTx/>
              <a:latin typeface="Aptos" panose="02110004020202020204"/>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lang="it-IT" dirty="0">
              <a:solidFill>
                <a:prstClr val="white"/>
              </a:solidFill>
              <a:latin typeface="Aptos" panose="02110004020202020204"/>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it-IT" sz="1800" b="0" i="0" u="none" strike="noStrike" kern="1200" cap="none" spc="0" normalizeH="0" baseline="0" noProof="0" dirty="0">
                <a:ln>
                  <a:noFill/>
                </a:ln>
                <a:solidFill>
                  <a:prstClr val="white"/>
                </a:solidFill>
                <a:effectLst/>
                <a:uLnTx/>
                <a:uFillTx/>
                <a:latin typeface="Aptos" panose="02110004020202020204"/>
                <a:ea typeface="+mn-ea"/>
                <a:cs typeface="+mn-cs"/>
              </a:rPr>
              <a:t>Server </a:t>
            </a:r>
            <a:r>
              <a:rPr kumimoji="0" lang="it-IT" sz="1800" b="0" i="0" u="none" strike="noStrike" kern="1200" cap="none" spc="0" normalizeH="0" baseline="0" noProof="0" dirty="0" err="1">
                <a:ln>
                  <a:noFill/>
                </a:ln>
                <a:solidFill>
                  <a:prstClr val="white"/>
                </a:solidFill>
                <a:effectLst/>
                <a:uLnTx/>
                <a:uFillTx/>
                <a:latin typeface="Aptos" panose="02110004020202020204"/>
                <a:ea typeface="+mn-ea"/>
                <a:cs typeface="+mn-cs"/>
              </a:rPr>
              <a:t>FastAPI</a:t>
            </a:r>
            <a:r>
              <a:rPr kumimoji="0" lang="it-IT" sz="1800" b="0" i="0" u="none" strike="noStrike" kern="1200" cap="none" spc="0" normalizeH="0" baseline="0" noProof="0" dirty="0">
                <a:ln>
                  <a:noFill/>
                </a:ln>
                <a:solidFill>
                  <a:prstClr val="white"/>
                </a:solidFill>
                <a:effectLst/>
                <a:uLnTx/>
                <a:uFillTx/>
                <a:latin typeface="Aptos" panose="02110004020202020204"/>
                <a:ea typeface="+mn-ea"/>
                <a:cs typeface="+mn-cs"/>
              </a:rPr>
              <a:t> </a:t>
            </a:r>
            <a:r>
              <a:rPr kumimoji="0" lang="it-IT" sz="1800" b="0" i="0" u="none" strike="noStrike" kern="1200" cap="none" spc="0" normalizeH="0" baseline="0" noProof="0" dirty="0" err="1">
                <a:ln>
                  <a:noFill/>
                </a:ln>
                <a:solidFill>
                  <a:prstClr val="white"/>
                </a:solidFill>
                <a:effectLst/>
                <a:uLnTx/>
                <a:uFillTx/>
                <a:latin typeface="Aptos" panose="02110004020202020204"/>
                <a:ea typeface="+mn-ea"/>
                <a:cs typeface="+mn-cs"/>
              </a:rPr>
              <a:t>deployati</a:t>
            </a:r>
            <a:r>
              <a:rPr kumimoji="0" lang="it-IT" sz="1800" b="0" i="0" u="none" strike="noStrike" kern="1200" cap="none" spc="0" normalizeH="0" baseline="0" noProof="0" dirty="0">
                <a:ln>
                  <a:noFill/>
                </a:ln>
                <a:solidFill>
                  <a:prstClr val="white"/>
                </a:solidFill>
                <a:effectLst/>
                <a:uLnTx/>
                <a:uFillTx/>
                <a:latin typeface="Aptos" panose="02110004020202020204"/>
                <a:ea typeface="+mn-ea"/>
                <a:cs typeface="+mn-cs"/>
              </a:rPr>
              <a:t> su VM (</a:t>
            </a:r>
            <a:r>
              <a:rPr kumimoji="0" lang="it-IT" sz="1800" b="1" i="0" u="none" strike="noStrike" kern="1200" cap="none" spc="0" normalizeH="0" baseline="0" noProof="0" dirty="0">
                <a:ln>
                  <a:noFill/>
                </a:ln>
                <a:solidFill>
                  <a:prstClr val="white"/>
                </a:solidFill>
                <a:effectLst/>
                <a:uLnTx/>
                <a:uFillTx/>
                <a:latin typeface="Aptos" panose="02110004020202020204"/>
                <a:ea typeface="+mn-ea"/>
                <a:cs typeface="+mn-cs"/>
              </a:rPr>
              <a:t>Compute Engine</a:t>
            </a:r>
            <a:r>
              <a:rPr kumimoji="0" lang="it-IT" sz="1800" b="0" i="0" u="none" strike="noStrike" kern="1200" cap="none" spc="0" normalizeH="0" baseline="0" noProof="0" dirty="0">
                <a:ln>
                  <a:noFill/>
                </a:ln>
                <a:solidFill>
                  <a:prstClr val="white"/>
                </a:solidFill>
                <a:effectLst/>
                <a:uLnTx/>
                <a:uFillTx/>
                <a:latin typeface="Aptos" panose="02110004020202020204"/>
                <a:ea typeface="+mn-ea"/>
                <a:cs typeface="+mn-cs"/>
              </a:rPr>
              <a:t>)</a:t>
            </a:r>
            <a:endParaRPr lang="it-IT" sz="1800" b="0" i="0" u="none" strike="noStrike" kern="1200" cap="none" spc="0" normalizeH="0" baseline="0" noProof="0" dirty="0">
              <a:ln>
                <a:noFill/>
              </a:ln>
              <a:solidFill>
                <a:prstClr val="white"/>
              </a:solidFill>
              <a:effectLst/>
              <a:uLnTx/>
              <a:uFillTx/>
              <a:latin typeface="Aptos" panose="02110004020202020204"/>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kumimoji="0" lang="it-IT" sz="1800" b="0" i="0" u="none" strike="noStrike" kern="1200" cap="none" spc="0" normalizeH="0" baseline="0" noProof="0" dirty="0">
              <a:ln>
                <a:noFill/>
              </a:ln>
              <a:solidFill>
                <a:prstClr val="white"/>
              </a:solidFill>
              <a:effectLst/>
              <a:uLnTx/>
              <a:uFillTx/>
              <a:latin typeface="Aptos" panose="0211000402020202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it-IT" dirty="0">
                <a:solidFill>
                  <a:prstClr val="white"/>
                </a:solidFill>
                <a:latin typeface="Aptos" panose="02110004020202020204"/>
              </a:rPr>
              <a:t>Servizi principali </a:t>
            </a:r>
            <a:r>
              <a:rPr lang="it-IT" dirty="0" err="1">
                <a:solidFill>
                  <a:prstClr val="white"/>
                </a:solidFill>
                <a:latin typeface="Aptos" panose="02110004020202020204"/>
              </a:rPr>
              <a:t>deployati</a:t>
            </a:r>
            <a:r>
              <a:rPr lang="it-IT" dirty="0">
                <a:solidFill>
                  <a:prstClr val="white"/>
                </a:solidFill>
                <a:latin typeface="Aptos" panose="02110004020202020204"/>
              </a:rPr>
              <a:t> su </a:t>
            </a:r>
            <a:r>
              <a:rPr lang="it-IT" b="1" dirty="0">
                <a:solidFill>
                  <a:prstClr val="white"/>
                </a:solidFill>
                <a:latin typeface="Aptos" panose="02110004020202020204"/>
              </a:rPr>
              <a:t>Cloud </a:t>
            </a:r>
            <a:r>
              <a:rPr lang="it-IT" b="1" dirty="0" err="1">
                <a:solidFill>
                  <a:prstClr val="white"/>
                </a:solidFill>
                <a:latin typeface="Aptos" panose="02110004020202020204"/>
              </a:rPr>
              <a:t>Run</a:t>
            </a:r>
            <a:r>
              <a:rPr lang="it-IT" dirty="0">
                <a:solidFill>
                  <a:prstClr val="white"/>
                </a:solidFill>
                <a:latin typeface="Aptos" panose="02110004020202020204"/>
              </a:rPr>
              <a:t>:</a:t>
            </a:r>
          </a:p>
          <a:p>
            <a:pPr marL="742950" lvl="1" indent="-285750">
              <a:buChar char="-"/>
              <a:defRPr/>
            </a:pPr>
            <a:r>
              <a:rPr lang="it-IT" dirty="0">
                <a:solidFill>
                  <a:prstClr val="white"/>
                </a:solidFill>
                <a:latin typeface="Aptos" panose="02110004020202020204"/>
              </a:rPr>
              <a:t>Worker</a:t>
            </a:r>
            <a:r>
              <a:rPr kumimoji="0" lang="it-IT" b="0" i="0" u="none" strike="noStrike" kern="1200" cap="none" spc="0" normalizeH="0" baseline="0" noProof="0" dirty="0">
                <a:ln>
                  <a:noFill/>
                </a:ln>
                <a:solidFill>
                  <a:prstClr val="white"/>
                </a:solidFill>
                <a:effectLst/>
                <a:uLnTx/>
                <a:uFillTx/>
                <a:latin typeface="Aptos" panose="02110004020202020204"/>
                <a:ea typeface="+mn-ea"/>
                <a:cs typeface="+mn-cs"/>
              </a:rPr>
              <a:t>, per l’elaborazione asincrona dei dati basata sul servizio </a:t>
            </a:r>
            <a:r>
              <a:rPr kumimoji="0" lang="it-IT" b="1" i="0" u="none" strike="noStrike" kern="1200" cap="none" spc="0" normalizeH="0" baseline="0" noProof="0" dirty="0">
                <a:ln>
                  <a:noFill/>
                </a:ln>
                <a:solidFill>
                  <a:prstClr val="white"/>
                </a:solidFill>
                <a:effectLst/>
                <a:uLnTx/>
                <a:uFillTx/>
                <a:latin typeface="Aptos" panose="02110004020202020204"/>
                <a:ea typeface="+mn-ea"/>
                <a:cs typeface="+mn-cs"/>
              </a:rPr>
              <a:t>Cloud Tasks</a:t>
            </a:r>
            <a:endParaRPr lang="it-IT" b="1" i="0" u="none" strike="noStrike" kern="1200" cap="none" spc="0" normalizeH="0" baseline="0" noProof="0" dirty="0">
              <a:ln>
                <a:noFill/>
              </a:ln>
              <a:solidFill>
                <a:prstClr val="white"/>
              </a:solidFill>
              <a:effectLst/>
              <a:uLnTx/>
              <a:uFillTx/>
              <a:latin typeface="Aptos" panose="02110004020202020204"/>
            </a:endParaRPr>
          </a:p>
          <a:p>
            <a:pPr marL="742950" lvl="1" indent="-285750">
              <a:buFontTx/>
              <a:buChar char="-"/>
              <a:defRPr/>
            </a:pPr>
            <a:r>
              <a:rPr lang="it-IT" dirty="0">
                <a:solidFill>
                  <a:prstClr val="white"/>
                </a:solidFill>
                <a:latin typeface="Aptos" panose="02110004020202020204"/>
              </a:rPr>
              <a:t>Merge Handler, servizio ausiliario attivato da eventi GCP (</a:t>
            </a:r>
            <a:r>
              <a:rPr lang="it-IT" b="1" dirty="0" err="1">
                <a:solidFill>
                  <a:prstClr val="white"/>
                </a:solidFill>
                <a:latin typeface="Aptos" panose="02110004020202020204"/>
              </a:rPr>
              <a:t>Eventarc</a:t>
            </a:r>
            <a:r>
              <a:rPr lang="it-IT" dirty="0">
                <a:solidFill>
                  <a:prstClr val="white"/>
                </a:solidFill>
                <a:latin typeface="Aptos" panose="02110004020202020204"/>
              </a:rPr>
              <a:t>)</a:t>
            </a:r>
          </a:p>
          <a:p>
            <a:pPr marL="742950" lvl="1" indent="-285750">
              <a:buFontTx/>
              <a:buChar char="-"/>
              <a:defRPr/>
            </a:pPr>
            <a:endParaRPr lang="it-IT" dirty="0">
              <a:solidFill>
                <a:prstClr val="white"/>
              </a:solidFill>
              <a:latin typeface="Aptos" panose="02110004020202020204"/>
            </a:endParaRPr>
          </a:p>
          <a:p>
            <a:pPr marL="285750" indent="-285750">
              <a:buFontTx/>
              <a:buChar char="-"/>
              <a:defRPr/>
            </a:pPr>
            <a:r>
              <a:rPr kumimoji="0" lang="it-IT" b="1" i="0" u="none" strike="noStrike" kern="1200" cap="none" spc="0" normalizeH="0" baseline="0" noProof="0" dirty="0">
                <a:ln>
                  <a:noFill/>
                </a:ln>
                <a:solidFill>
                  <a:prstClr val="white"/>
                </a:solidFill>
                <a:effectLst/>
                <a:uLnTx/>
                <a:uFillTx/>
                <a:latin typeface="Aptos" panose="02110004020202020204"/>
                <a:ea typeface="+mn-ea"/>
                <a:cs typeface="+mn-cs"/>
              </a:rPr>
              <a:t>Cloud Stora</a:t>
            </a:r>
            <a:r>
              <a:rPr lang="it-IT" b="1" dirty="0" err="1">
                <a:solidFill>
                  <a:prstClr val="white"/>
                </a:solidFill>
                <a:latin typeface="Aptos" panose="02110004020202020204"/>
              </a:rPr>
              <a:t>ge</a:t>
            </a:r>
            <a:r>
              <a:rPr lang="it-IT" b="1" dirty="0">
                <a:solidFill>
                  <a:prstClr val="white"/>
                </a:solidFill>
                <a:latin typeface="Aptos" panose="02110004020202020204"/>
              </a:rPr>
              <a:t> </a:t>
            </a:r>
            <a:r>
              <a:rPr lang="it-IT" dirty="0">
                <a:solidFill>
                  <a:prstClr val="white"/>
                </a:solidFill>
                <a:latin typeface="Aptos" panose="02110004020202020204"/>
              </a:rPr>
              <a:t>per file condivisi (es: dataset, file temporanei, file di configurazione, ecc.)</a:t>
            </a:r>
          </a:p>
          <a:p>
            <a:pPr marL="285750" indent="-285750">
              <a:buFontTx/>
              <a:buChar char="-"/>
              <a:defRPr/>
            </a:pPr>
            <a:endParaRPr lang="it-IT" dirty="0">
              <a:solidFill>
                <a:prstClr val="white"/>
              </a:solidFill>
              <a:latin typeface="Aptos" panose="02110004020202020204"/>
            </a:endParaRPr>
          </a:p>
          <a:p>
            <a:pPr marL="285750" indent="-285750">
              <a:buFontTx/>
              <a:buChar char="-"/>
              <a:defRPr/>
            </a:pPr>
            <a:r>
              <a:rPr kumimoji="0" lang="it-IT" b="0" i="0" u="none" strike="noStrike" kern="1200" cap="none" spc="0" normalizeH="0" baseline="0" noProof="0" dirty="0">
                <a:ln>
                  <a:noFill/>
                </a:ln>
                <a:solidFill>
                  <a:prstClr val="white"/>
                </a:solidFill>
                <a:effectLst/>
                <a:uLnTx/>
                <a:uFillTx/>
                <a:latin typeface="Aptos" panose="02110004020202020204"/>
                <a:ea typeface="+mn-ea"/>
                <a:cs typeface="+mn-cs"/>
              </a:rPr>
              <a:t>LLM </a:t>
            </a:r>
            <a:r>
              <a:rPr kumimoji="0" lang="it-IT" b="0" i="0" u="none" strike="noStrike" kern="1200" cap="none" spc="0" normalizeH="0" baseline="0" noProof="0" dirty="0" err="1">
                <a:ln>
                  <a:noFill/>
                </a:ln>
                <a:solidFill>
                  <a:prstClr val="white"/>
                </a:solidFill>
                <a:effectLst/>
                <a:uLnTx/>
                <a:uFillTx/>
                <a:latin typeface="Aptos" panose="02110004020202020204"/>
                <a:ea typeface="+mn-ea"/>
                <a:cs typeface="+mn-cs"/>
              </a:rPr>
              <a:t>integr</a:t>
            </a:r>
            <a:r>
              <a:rPr lang="it-IT" dirty="0" err="1">
                <a:solidFill>
                  <a:prstClr val="white"/>
                </a:solidFill>
                <a:latin typeface="Aptos" panose="02110004020202020204"/>
              </a:rPr>
              <a:t>ato</a:t>
            </a:r>
            <a:r>
              <a:rPr lang="it-IT" dirty="0">
                <a:solidFill>
                  <a:prstClr val="white"/>
                </a:solidFill>
                <a:latin typeface="Aptos" panose="02110004020202020204"/>
              </a:rPr>
              <a:t> tramite </a:t>
            </a:r>
            <a:r>
              <a:rPr lang="it-IT" b="1" dirty="0">
                <a:solidFill>
                  <a:prstClr val="white"/>
                </a:solidFill>
                <a:latin typeface="Aptos" panose="02110004020202020204"/>
              </a:rPr>
              <a:t>Vertex AI</a:t>
            </a:r>
          </a:p>
          <a:p>
            <a:pPr marL="285750" indent="-285750">
              <a:buFontTx/>
              <a:buChar char="-"/>
              <a:defRPr/>
            </a:pPr>
            <a:endParaRPr kumimoji="0" lang="it-IT" b="0" i="0" u="none" strike="noStrike" kern="1200" cap="none" spc="0" normalizeH="0" baseline="0" noProof="0" dirty="0">
              <a:ln>
                <a:noFill/>
              </a:ln>
              <a:solidFill>
                <a:prstClr val="white"/>
              </a:solidFill>
              <a:effectLst/>
              <a:uLnTx/>
              <a:uFillTx/>
              <a:latin typeface="Aptos" panose="02110004020202020204"/>
              <a:ea typeface="+mn-ea"/>
              <a:cs typeface="+mn-cs"/>
            </a:endParaRPr>
          </a:p>
          <a:p>
            <a:pPr marL="285750" indent="-285750">
              <a:buFontTx/>
              <a:buChar char="-"/>
              <a:defRPr/>
            </a:pPr>
            <a:r>
              <a:rPr kumimoji="0" lang="it-IT" b="1" i="0" u="none" strike="noStrike" kern="1200" cap="none" spc="0" normalizeH="0" baseline="0" noProof="0" dirty="0">
                <a:ln>
                  <a:noFill/>
                </a:ln>
                <a:solidFill>
                  <a:prstClr val="white"/>
                </a:solidFill>
                <a:effectLst/>
                <a:uLnTx/>
                <a:uFillTx/>
                <a:latin typeface="Aptos" panose="02110004020202020204"/>
                <a:ea typeface="+mn-ea"/>
                <a:cs typeface="+mn-cs"/>
              </a:rPr>
              <a:t>IAM </a:t>
            </a:r>
            <a:r>
              <a:rPr kumimoji="0" lang="it-IT" b="0" i="0" u="none" strike="noStrike" kern="1200" cap="none" spc="0" normalizeH="0" baseline="0" noProof="0" dirty="0">
                <a:ln>
                  <a:noFill/>
                </a:ln>
                <a:solidFill>
                  <a:prstClr val="white"/>
                </a:solidFill>
                <a:effectLst/>
                <a:uLnTx/>
                <a:uFillTx/>
                <a:latin typeface="Aptos" panose="02110004020202020204"/>
                <a:ea typeface="+mn-ea"/>
                <a:cs typeface="+mn-cs"/>
              </a:rPr>
              <a:t>per la sicurezza</a:t>
            </a:r>
            <a:endParaRPr lang="it-IT" b="0" i="0" u="none" strike="noStrike" kern="1200" cap="none" spc="0" normalizeH="0" baseline="0" noProof="0" dirty="0">
              <a:ln>
                <a:noFill/>
              </a:ln>
              <a:solidFill>
                <a:prstClr val="white"/>
              </a:solidFill>
              <a:effectLst/>
              <a:uLnTx/>
              <a:uFillTx/>
              <a:latin typeface="Aptos" panose="02110004020202020204"/>
            </a:endParaRPr>
          </a:p>
        </p:txBody>
      </p:sp>
      <p:pic>
        <p:nvPicPr>
          <p:cNvPr id="3" name="Immagine 2" descr="Immagine che contiene nero, oscurità, schermata, bianco e nero&#10;&#10;Il contenuto generato dall'IA potrebbe non essere corretto.">
            <a:extLst>
              <a:ext uri="{FF2B5EF4-FFF2-40B4-BE49-F238E27FC236}">
                <a16:creationId xmlns:a16="http://schemas.microsoft.com/office/drawing/2014/main" id="{645E6693-FF89-F5FD-5E69-5E9DFE094A98}"/>
              </a:ext>
            </a:extLst>
          </p:cNvPr>
          <p:cNvPicPr>
            <a:picLocks noChangeAspect="1"/>
          </p:cNvPicPr>
          <p:nvPr/>
        </p:nvPicPr>
        <p:blipFill>
          <a:blip r:embed="rId3">
            <a:alphaModFix amt="10000"/>
            <a:extLst>
              <a:ext uri="{28A0092B-C50C-407E-A947-70E740481C1C}">
                <a14:useLocalDpi xmlns:a14="http://schemas.microsoft.com/office/drawing/2010/main" val="0"/>
              </a:ext>
            </a:extLst>
          </a:blip>
          <a:srcRect t="6704" r="13117"/>
          <a:stretch>
            <a:fillRect/>
          </a:stretch>
        </p:blipFill>
        <p:spPr>
          <a:xfrm>
            <a:off x="7377545" y="0"/>
            <a:ext cx="4814455" cy="3857902"/>
          </a:xfrm>
          <a:prstGeom prst="rect">
            <a:avLst/>
          </a:prstGeom>
        </p:spPr>
      </p:pic>
    </p:spTree>
    <p:extLst>
      <p:ext uri="{BB962C8B-B14F-4D97-AF65-F5344CB8AC3E}">
        <p14:creationId xmlns:p14="http://schemas.microsoft.com/office/powerpoint/2010/main" val="480899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67000">
              <a:srgbClr val="007434"/>
            </a:gs>
            <a:gs pos="92000">
              <a:schemeClr val="tx1"/>
            </a:gs>
          </a:gsLst>
          <a:lin ang="3600000" scaled="0"/>
        </a:gradFill>
        <a:effectLst/>
      </p:bgPr>
    </p:bg>
    <p:spTree>
      <p:nvGrpSpPr>
        <p:cNvPr id="1" name="">
          <a:extLst>
            <a:ext uri="{FF2B5EF4-FFF2-40B4-BE49-F238E27FC236}">
              <a16:creationId xmlns:a16="http://schemas.microsoft.com/office/drawing/2014/main" id="{74FA632B-16EF-D1E2-6AF9-06086B647EF6}"/>
            </a:ext>
          </a:extLst>
        </p:cNvPr>
        <p:cNvGrpSpPr/>
        <p:nvPr/>
      </p:nvGrpSpPr>
      <p:grpSpPr>
        <a:xfrm>
          <a:off x="0" y="0"/>
          <a:ext cx="0" cy="0"/>
          <a:chOff x="0" y="0"/>
          <a:chExt cx="0" cy="0"/>
        </a:xfrm>
      </p:grpSpPr>
      <p:sp>
        <p:nvSpPr>
          <p:cNvPr id="4" name="Titolo 3">
            <a:extLst>
              <a:ext uri="{FF2B5EF4-FFF2-40B4-BE49-F238E27FC236}">
                <a16:creationId xmlns:a16="http://schemas.microsoft.com/office/drawing/2014/main" id="{B1E7ABC6-D43D-74D5-A4FF-11109BE10BCC}"/>
              </a:ext>
            </a:extLst>
          </p:cNvPr>
          <p:cNvSpPr>
            <a:spLocks noGrp="1"/>
          </p:cNvSpPr>
          <p:nvPr>
            <p:ph type="title"/>
          </p:nvPr>
        </p:nvSpPr>
        <p:spPr/>
        <p:txBody>
          <a:bodyPr/>
          <a:lstStyle/>
          <a:p>
            <a:r>
              <a:rPr lang="it-IT" b="1" i="1">
                <a:solidFill>
                  <a:srgbClr val="FFFF00"/>
                </a:solidFill>
              </a:rPr>
              <a:t>Architettura del </a:t>
            </a:r>
            <a:r>
              <a:rPr lang="it-IT" b="1" i="1" err="1">
                <a:solidFill>
                  <a:srgbClr val="FFFF00"/>
                </a:solidFill>
              </a:rPr>
              <a:t>backend</a:t>
            </a:r>
            <a:endParaRPr lang="it-IT" b="1" i="1">
              <a:solidFill>
                <a:srgbClr val="FFFF00"/>
              </a:solidFill>
            </a:endParaRPr>
          </a:p>
        </p:txBody>
      </p:sp>
      <p:pic>
        <p:nvPicPr>
          <p:cNvPr id="13" name="Immagine 12">
            <a:extLst>
              <a:ext uri="{FF2B5EF4-FFF2-40B4-BE49-F238E27FC236}">
                <a16:creationId xmlns:a16="http://schemas.microsoft.com/office/drawing/2014/main" id="{8A266E09-BC29-16C8-1AC3-A9D716970A95}"/>
              </a:ext>
            </a:extLst>
          </p:cNvPr>
          <p:cNvPicPr>
            <a:picLocks noChangeAspect="1"/>
          </p:cNvPicPr>
          <p:nvPr/>
        </p:nvPicPr>
        <p:blipFill>
          <a:blip r:embed="rId3"/>
          <a:srcRect l="1926" t="6250" r="2476" b="6473"/>
          <a:stretch>
            <a:fillRect/>
          </a:stretch>
        </p:blipFill>
        <p:spPr>
          <a:xfrm>
            <a:off x="1517553" y="1423527"/>
            <a:ext cx="9144583" cy="5153788"/>
          </a:xfrm>
          <a:prstGeom prst="rect">
            <a:avLst/>
          </a:prstGeom>
          <a:ln w="28575">
            <a:solidFill>
              <a:schemeClr val="tx1"/>
            </a:solidFill>
          </a:ln>
        </p:spPr>
      </p:pic>
    </p:spTree>
    <p:extLst>
      <p:ext uri="{BB962C8B-B14F-4D97-AF65-F5344CB8AC3E}">
        <p14:creationId xmlns:p14="http://schemas.microsoft.com/office/powerpoint/2010/main" val="2359688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67000">
              <a:srgbClr val="007434"/>
            </a:gs>
            <a:gs pos="92000">
              <a:schemeClr val="tx1"/>
            </a:gs>
          </a:gsLst>
          <a:lin ang="3600000" scaled="0"/>
        </a:gradFill>
        <a:effectLst/>
      </p:bgPr>
    </p:bg>
    <p:spTree>
      <p:nvGrpSpPr>
        <p:cNvPr id="1" name="">
          <a:extLst>
            <a:ext uri="{FF2B5EF4-FFF2-40B4-BE49-F238E27FC236}">
              <a16:creationId xmlns:a16="http://schemas.microsoft.com/office/drawing/2014/main" id="{7B69CC88-CCFE-C809-0CDA-2FD6CCEEBDC2}"/>
            </a:ext>
          </a:extLst>
        </p:cNvPr>
        <p:cNvGrpSpPr/>
        <p:nvPr/>
      </p:nvGrpSpPr>
      <p:grpSpPr>
        <a:xfrm>
          <a:off x="0" y="0"/>
          <a:ext cx="0" cy="0"/>
          <a:chOff x="0" y="0"/>
          <a:chExt cx="0" cy="0"/>
        </a:xfrm>
      </p:grpSpPr>
      <p:sp>
        <p:nvSpPr>
          <p:cNvPr id="4" name="Titolo 3">
            <a:extLst>
              <a:ext uri="{FF2B5EF4-FFF2-40B4-BE49-F238E27FC236}">
                <a16:creationId xmlns:a16="http://schemas.microsoft.com/office/drawing/2014/main" id="{A2496B03-1AE9-A37C-6976-D937F1F92EC7}"/>
              </a:ext>
            </a:extLst>
          </p:cNvPr>
          <p:cNvSpPr>
            <a:spLocks noGrp="1"/>
          </p:cNvSpPr>
          <p:nvPr>
            <p:ph type="title"/>
          </p:nvPr>
        </p:nvSpPr>
        <p:spPr/>
        <p:txBody>
          <a:bodyPr/>
          <a:lstStyle/>
          <a:p>
            <a:r>
              <a:rPr lang="it-IT" b="1" i="1">
                <a:solidFill>
                  <a:srgbClr val="FFFF00"/>
                </a:solidFill>
              </a:rPr>
              <a:t>Analisi degli alert</a:t>
            </a:r>
          </a:p>
        </p:txBody>
      </p:sp>
      <p:sp>
        <p:nvSpPr>
          <p:cNvPr id="5" name="CasellaDiTesto 4">
            <a:extLst>
              <a:ext uri="{FF2B5EF4-FFF2-40B4-BE49-F238E27FC236}">
                <a16:creationId xmlns:a16="http://schemas.microsoft.com/office/drawing/2014/main" id="{871B76AD-CEC7-2383-2200-C6503E5F44C3}"/>
              </a:ext>
            </a:extLst>
          </p:cNvPr>
          <p:cNvSpPr txBox="1"/>
          <p:nvPr/>
        </p:nvSpPr>
        <p:spPr>
          <a:xfrm>
            <a:off x="825708" y="1881334"/>
            <a:ext cx="2538608" cy="830997"/>
          </a:xfrm>
          <a:prstGeom prst="rect">
            <a:avLst/>
          </a:prstGeom>
          <a:noFill/>
        </p:spPr>
        <p:txBody>
          <a:bodyPr wrap="square" lIns="91440" tIns="45720" rIns="91440" bIns="45720" rtlCol="0" anchor="t">
            <a:spAutoFit/>
          </a:bodyPr>
          <a:lstStyle/>
          <a:p>
            <a:pPr algn="ctr">
              <a:defRPr/>
            </a:pPr>
            <a:r>
              <a:rPr lang="it-IT" sz="2400" b="1">
                <a:solidFill>
                  <a:prstClr val="white"/>
                </a:solidFill>
              </a:rPr>
              <a:t>Server</a:t>
            </a:r>
            <a:endParaRPr lang="it-IT">
              <a:solidFill>
                <a:prstClr val="white"/>
              </a:solidFill>
            </a:endParaRPr>
          </a:p>
          <a:p>
            <a:pPr algn="ctr">
              <a:defRPr/>
            </a:pPr>
            <a:r>
              <a:rPr lang="it-IT" sz="2400" b="1">
                <a:solidFill>
                  <a:prstClr val="white"/>
                </a:solidFill>
              </a:rPr>
              <a:t>principale</a:t>
            </a:r>
            <a:endParaRPr lang="it-IT">
              <a:solidFill>
                <a:prstClr val="white"/>
              </a:solidFill>
            </a:endParaRPr>
          </a:p>
        </p:txBody>
      </p:sp>
      <p:sp>
        <p:nvSpPr>
          <p:cNvPr id="6" name="CasellaDiTesto 5">
            <a:extLst>
              <a:ext uri="{FF2B5EF4-FFF2-40B4-BE49-F238E27FC236}">
                <a16:creationId xmlns:a16="http://schemas.microsoft.com/office/drawing/2014/main" id="{23201DC2-C093-606A-E107-E67826CBAE85}"/>
              </a:ext>
            </a:extLst>
          </p:cNvPr>
          <p:cNvSpPr txBox="1"/>
          <p:nvPr/>
        </p:nvSpPr>
        <p:spPr>
          <a:xfrm>
            <a:off x="2099871" y="3601080"/>
            <a:ext cx="2176345" cy="461665"/>
          </a:xfrm>
          <a:prstGeom prst="rect">
            <a:avLst/>
          </a:prstGeom>
          <a:noFill/>
        </p:spPr>
        <p:txBody>
          <a:bodyPr wrap="square" lIns="91440" tIns="45720" rIns="91440" bIns="45720" rtlCol="0" anchor="t">
            <a:spAutoFit/>
          </a:bodyPr>
          <a:lstStyle/>
          <a:p>
            <a:pPr algn="ctr">
              <a:defRPr/>
            </a:pPr>
            <a:r>
              <a:rPr lang="it-IT" sz="2400" b="1">
                <a:solidFill>
                  <a:prstClr val="white"/>
                </a:solidFill>
              </a:rPr>
              <a:t>Worker</a:t>
            </a:r>
          </a:p>
        </p:txBody>
      </p:sp>
      <p:sp>
        <p:nvSpPr>
          <p:cNvPr id="7" name="CasellaDiTesto 6">
            <a:extLst>
              <a:ext uri="{FF2B5EF4-FFF2-40B4-BE49-F238E27FC236}">
                <a16:creationId xmlns:a16="http://schemas.microsoft.com/office/drawing/2014/main" id="{8954EBC5-23F1-A063-895C-26ECD0ED7330}"/>
              </a:ext>
            </a:extLst>
          </p:cNvPr>
          <p:cNvSpPr txBox="1"/>
          <p:nvPr/>
        </p:nvSpPr>
        <p:spPr>
          <a:xfrm>
            <a:off x="3174166" y="4896106"/>
            <a:ext cx="2551098" cy="830997"/>
          </a:xfrm>
          <a:prstGeom prst="rect">
            <a:avLst/>
          </a:prstGeom>
          <a:noFill/>
        </p:spPr>
        <p:txBody>
          <a:bodyPr wrap="square" lIns="91440" tIns="45720" rIns="91440" bIns="45720" rtlCol="0" anchor="t">
            <a:spAutoFit/>
          </a:bodyPr>
          <a:lstStyle/>
          <a:p>
            <a:pPr algn="ctr">
              <a:defRPr/>
            </a:pPr>
            <a:r>
              <a:rPr lang="it-IT" sz="2400" b="1">
                <a:solidFill>
                  <a:prstClr val="white"/>
                </a:solidFill>
              </a:rPr>
              <a:t>Merge</a:t>
            </a:r>
            <a:endParaRPr lang="it-IT">
              <a:solidFill>
                <a:prstClr val="white"/>
              </a:solidFill>
            </a:endParaRPr>
          </a:p>
          <a:p>
            <a:pPr algn="ctr">
              <a:defRPr/>
            </a:pPr>
            <a:r>
              <a:rPr lang="it-IT" sz="2400" b="1">
                <a:solidFill>
                  <a:prstClr val="white"/>
                </a:solidFill>
              </a:rPr>
              <a:t>Handler</a:t>
            </a:r>
            <a:endParaRPr lang="it-IT">
              <a:solidFill>
                <a:prstClr val="white"/>
              </a:solidFill>
            </a:endParaRPr>
          </a:p>
        </p:txBody>
      </p:sp>
      <p:sp>
        <p:nvSpPr>
          <p:cNvPr id="14" name="CasellaDiTesto 13">
            <a:extLst>
              <a:ext uri="{FF2B5EF4-FFF2-40B4-BE49-F238E27FC236}">
                <a16:creationId xmlns:a16="http://schemas.microsoft.com/office/drawing/2014/main" id="{80094B9B-4753-11AA-2D39-168FBA2B6A2E}"/>
              </a:ext>
            </a:extLst>
          </p:cNvPr>
          <p:cNvSpPr txBox="1"/>
          <p:nvPr/>
        </p:nvSpPr>
        <p:spPr>
          <a:xfrm>
            <a:off x="4447331" y="1690688"/>
            <a:ext cx="4860071" cy="1200329"/>
          </a:xfrm>
          <a:prstGeom prst="rect">
            <a:avLst/>
          </a:prstGeom>
          <a:noFill/>
        </p:spPr>
        <p:txBody>
          <a:bodyPr wrap="square" rtlCol="0">
            <a:spAutoFit/>
          </a:bodyPr>
          <a:lstStyle/>
          <a:p>
            <a:pPr marL="342900" indent="-342900">
              <a:buAutoNum type="arabicPeriod"/>
              <a:defRPr/>
            </a:pPr>
            <a:r>
              <a:rPr lang="it-IT">
                <a:solidFill>
                  <a:prstClr val="white"/>
                </a:solidFill>
              </a:rPr>
              <a:t>Eliminazione dei file temporanei residui</a:t>
            </a:r>
          </a:p>
          <a:p>
            <a:pPr marL="342900" indent="-342900">
              <a:buAutoNum type="arabicPeriod"/>
              <a:defRPr/>
            </a:pPr>
            <a:r>
              <a:rPr lang="it-IT">
                <a:solidFill>
                  <a:prstClr val="white"/>
                </a:solidFill>
              </a:rPr>
              <a:t>Rilascio del lock distribuito</a:t>
            </a:r>
          </a:p>
          <a:p>
            <a:pPr marL="342900" indent="-342900">
              <a:buAutoNum type="arabicPeriod"/>
              <a:defRPr/>
            </a:pPr>
            <a:r>
              <a:rPr lang="it-IT">
                <a:solidFill>
                  <a:prstClr val="white"/>
                </a:solidFill>
              </a:rPr>
              <a:t>Suddivisione logica del dataset in batch</a:t>
            </a:r>
          </a:p>
          <a:p>
            <a:pPr marL="342900" indent="-342900">
              <a:buAutoNum type="arabicPeriod"/>
              <a:defRPr/>
            </a:pPr>
            <a:r>
              <a:rPr lang="it-IT">
                <a:solidFill>
                  <a:prstClr val="white"/>
                </a:solidFill>
              </a:rPr>
              <a:t>Creazione dei task concorrenti</a:t>
            </a:r>
          </a:p>
        </p:txBody>
      </p:sp>
      <p:sp>
        <p:nvSpPr>
          <p:cNvPr id="15" name="CasellaDiTesto 14">
            <a:extLst>
              <a:ext uri="{FF2B5EF4-FFF2-40B4-BE49-F238E27FC236}">
                <a16:creationId xmlns:a16="http://schemas.microsoft.com/office/drawing/2014/main" id="{A38136EB-1BD7-E6DF-4AA3-773F0439DCB3}"/>
              </a:ext>
            </a:extLst>
          </p:cNvPr>
          <p:cNvSpPr txBox="1"/>
          <p:nvPr/>
        </p:nvSpPr>
        <p:spPr>
          <a:xfrm>
            <a:off x="5659036" y="3235549"/>
            <a:ext cx="4081347" cy="1200329"/>
          </a:xfrm>
          <a:prstGeom prst="rect">
            <a:avLst/>
          </a:prstGeom>
          <a:noFill/>
        </p:spPr>
        <p:txBody>
          <a:bodyPr wrap="square" rtlCol="0">
            <a:spAutoFit/>
          </a:bodyPr>
          <a:lstStyle/>
          <a:p>
            <a:pPr marL="342900" indent="-342900">
              <a:buAutoNum type="arabicPeriod"/>
              <a:defRPr/>
            </a:pPr>
            <a:r>
              <a:rPr lang="it-IT">
                <a:solidFill>
                  <a:prstClr val="white"/>
                </a:solidFill>
              </a:rPr>
              <a:t>Estrazione del batch dal dataset</a:t>
            </a:r>
          </a:p>
          <a:p>
            <a:pPr marL="342900" indent="-342900">
              <a:buAutoNum type="arabicPeriod"/>
              <a:defRPr/>
            </a:pPr>
            <a:r>
              <a:rPr lang="it-IT">
                <a:solidFill>
                  <a:prstClr val="white"/>
                </a:solidFill>
              </a:rPr>
              <a:t>Classificazione degli </a:t>
            </a:r>
            <a:r>
              <a:rPr lang="it-IT" err="1">
                <a:solidFill>
                  <a:prstClr val="white"/>
                </a:solidFill>
              </a:rPr>
              <a:t>alert</a:t>
            </a:r>
            <a:endParaRPr lang="it-IT">
              <a:solidFill>
                <a:prstClr val="white"/>
              </a:solidFill>
            </a:endParaRPr>
          </a:p>
          <a:p>
            <a:pPr marL="342900" indent="-342900">
              <a:buAutoNum type="arabicPeriod"/>
              <a:defRPr/>
            </a:pPr>
            <a:r>
              <a:rPr lang="it-IT">
                <a:solidFill>
                  <a:prstClr val="white"/>
                </a:solidFill>
              </a:rPr>
              <a:t>Calcolo delle metriche</a:t>
            </a:r>
          </a:p>
          <a:p>
            <a:pPr marL="342900" indent="-342900">
              <a:buAutoNum type="arabicPeriod"/>
              <a:defRPr/>
            </a:pPr>
            <a:r>
              <a:rPr lang="it-IT">
                <a:solidFill>
                  <a:prstClr val="white"/>
                </a:solidFill>
              </a:rPr>
              <a:t>Salvataggio di risultati e metriche</a:t>
            </a:r>
          </a:p>
        </p:txBody>
      </p:sp>
      <p:sp>
        <p:nvSpPr>
          <p:cNvPr id="16" name="CasellaDiTesto 15">
            <a:extLst>
              <a:ext uri="{FF2B5EF4-FFF2-40B4-BE49-F238E27FC236}">
                <a16:creationId xmlns:a16="http://schemas.microsoft.com/office/drawing/2014/main" id="{C667B791-D745-0C83-3791-2B528D41D387}"/>
              </a:ext>
            </a:extLst>
          </p:cNvPr>
          <p:cNvSpPr txBox="1"/>
          <p:nvPr/>
        </p:nvSpPr>
        <p:spPr>
          <a:xfrm>
            <a:off x="7270478" y="4705460"/>
            <a:ext cx="4081347" cy="1200329"/>
          </a:xfrm>
          <a:prstGeom prst="rect">
            <a:avLst/>
          </a:prstGeom>
          <a:noFill/>
        </p:spPr>
        <p:txBody>
          <a:bodyPr wrap="square" rtlCol="0">
            <a:spAutoFit/>
          </a:bodyPr>
          <a:lstStyle/>
          <a:p>
            <a:pPr marL="342900" indent="-342900">
              <a:buAutoNum type="arabicPeriod"/>
              <a:defRPr/>
            </a:pPr>
            <a:r>
              <a:rPr lang="it-IT">
                <a:solidFill>
                  <a:prstClr val="white"/>
                </a:solidFill>
              </a:rPr>
              <a:t>Verifica delle condizioni</a:t>
            </a:r>
          </a:p>
          <a:p>
            <a:pPr marL="342900" indent="-342900">
              <a:buAutoNum type="arabicPeriod"/>
              <a:defRPr/>
            </a:pPr>
            <a:r>
              <a:rPr lang="it-IT">
                <a:solidFill>
                  <a:prstClr val="white"/>
                </a:solidFill>
              </a:rPr>
              <a:t>Acquisizione del lock distribuito</a:t>
            </a:r>
          </a:p>
          <a:p>
            <a:pPr marL="342900" indent="-342900">
              <a:buAutoNum type="arabicPeriod"/>
              <a:defRPr/>
            </a:pPr>
            <a:r>
              <a:rPr lang="it-IT">
                <a:solidFill>
                  <a:prstClr val="white"/>
                </a:solidFill>
              </a:rPr>
              <a:t>Aggregazione dei file temporanei</a:t>
            </a:r>
          </a:p>
          <a:p>
            <a:pPr marL="342900" indent="-342900">
              <a:buAutoNum type="arabicPeriod"/>
              <a:defRPr/>
            </a:pPr>
            <a:r>
              <a:rPr lang="it-IT">
                <a:solidFill>
                  <a:prstClr val="white"/>
                </a:solidFill>
              </a:rPr>
              <a:t>Salvataggio dei file unificati</a:t>
            </a:r>
          </a:p>
        </p:txBody>
      </p:sp>
      <p:cxnSp>
        <p:nvCxnSpPr>
          <p:cNvPr id="29" name="Connettore 2 28">
            <a:extLst>
              <a:ext uri="{FF2B5EF4-FFF2-40B4-BE49-F238E27FC236}">
                <a16:creationId xmlns:a16="http://schemas.microsoft.com/office/drawing/2014/main" id="{40C84732-A1A9-18F9-1A8A-AA4C948B5F7D}"/>
              </a:ext>
            </a:extLst>
          </p:cNvPr>
          <p:cNvCxnSpPr>
            <a:cxnSpLocks/>
          </p:cNvCxnSpPr>
          <p:nvPr/>
        </p:nvCxnSpPr>
        <p:spPr>
          <a:xfrm>
            <a:off x="2290596" y="2915450"/>
            <a:ext cx="562131" cy="650959"/>
          </a:xfrm>
          <a:prstGeom prst="straightConnector1">
            <a:avLst/>
          </a:prstGeom>
          <a:ln>
            <a:solidFill>
              <a:srgbClr val="FFFF00"/>
            </a:solidFill>
            <a:tailEnd type="triangle"/>
          </a:ln>
        </p:spPr>
        <p:style>
          <a:lnRef idx="2">
            <a:schemeClr val="accent1"/>
          </a:lnRef>
          <a:fillRef idx="0">
            <a:schemeClr val="accent1"/>
          </a:fillRef>
          <a:effectRef idx="1">
            <a:schemeClr val="accent1"/>
          </a:effectRef>
          <a:fontRef idx="minor">
            <a:schemeClr val="tx1"/>
          </a:fontRef>
        </p:style>
      </p:cxnSp>
      <p:cxnSp>
        <p:nvCxnSpPr>
          <p:cNvPr id="12" name="Connettore 2 11">
            <a:extLst>
              <a:ext uri="{FF2B5EF4-FFF2-40B4-BE49-F238E27FC236}">
                <a16:creationId xmlns:a16="http://schemas.microsoft.com/office/drawing/2014/main" id="{8E0B6894-528D-E4EB-D56C-6C6048E4ECC8}"/>
              </a:ext>
            </a:extLst>
          </p:cNvPr>
          <p:cNvCxnSpPr>
            <a:cxnSpLocks/>
          </p:cNvCxnSpPr>
          <p:nvPr/>
        </p:nvCxnSpPr>
        <p:spPr>
          <a:xfrm>
            <a:off x="3414857" y="4202105"/>
            <a:ext cx="562131" cy="650959"/>
          </a:xfrm>
          <a:prstGeom prst="straightConnector1">
            <a:avLst/>
          </a:prstGeom>
          <a:ln>
            <a:solidFill>
              <a:srgbClr val="FFFF00"/>
            </a:solidFill>
            <a:tailEnd type="triangle"/>
          </a:ln>
        </p:spPr>
        <p:style>
          <a:lnRef idx="2">
            <a:schemeClr val="accent1"/>
          </a:lnRef>
          <a:fillRef idx="0">
            <a:schemeClr val="accent1"/>
          </a:fillRef>
          <a:effectRef idx="1">
            <a:schemeClr val="accent1"/>
          </a:effectRef>
          <a:fontRef idx="minor">
            <a:schemeClr val="tx1"/>
          </a:fontRef>
        </p:style>
      </p:cxnSp>
      <p:pic>
        <p:nvPicPr>
          <p:cNvPr id="18" name="Immagine 17" descr="Immagine che contiene nero, schermata, oscurità, bianco e nero&#10;&#10;Il contenuto generato dall'IA potrebbe non essere corretto.">
            <a:extLst>
              <a:ext uri="{FF2B5EF4-FFF2-40B4-BE49-F238E27FC236}">
                <a16:creationId xmlns:a16="http://schemas.microsoft.com/office/drawing/2014/main" id="{FBFC84FC-23CB-94CA-6AFA-B545D6B445A4}"/>
              </a:ext>
            </a:extLst>
          </p:cNvPr>
          <p:cNvPicPr>
            <a:picLocks noChangeAspect="1"/>
          </p:cNvPicPr>
          <p:nvPr/>
        </p:nvPicPr>
        <p:blipFill>
          <a:blip r:embed="rId3">
            <a:biLevel thresh="75000"/>
            <a:alphaModFix amt="10000"/>
            <a:extLst>
              <a:ext uri="{28A0092B-C50C-407E-A947-70E740481C1C}">
                <a14:useLocalDpi xmlns:a14="http://schemas.microsoft.com/office/drawing/2010/main" val="0"/>
              </a:ext>
            </a:extLst>
          </a:blip>
          <a:srcRect l="6418" b="10532"/>
          <a:stretch>
            <a:fillRect/>
          </a:stretch>
        </p:blipFill>
        <p:spPr>
          <a:xfrm>
            <a:off x="0" y="2222098"/>
            <a:ext cx="4973840" cy="4635902"/>
          </a:xfrm>
          <a:prstGeom prst="rect">
            <a:avLst/>
          </a:prstGeom>
        </p:spPr>
      </p:pic>
    </p:spTree>
    <p:extLst>
      <p:ext uri="{BB962C8B-B14F-4D97-AF65-F5344CB8AC3E}">
        <p14:creationId xmlns:p14="http://schemas.microsoft.com/office/powerpoint/2010/main" val="3111765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67000">
              <a:srgbClr val="007434"/>
            </a:gs>
            <a:gs pos="92000">
              <a:schemeClr val="tx1"/>
            </a:gs>
          </a:gsLst>
          <a:lin ang="3600000" scaled="0"/>
        </a:gradFill>
        <a:effectLst/>
      </p:bgPr>
    </p:bg>
    <p:spTree>
      <p:nvGrpSpPr>
        <p:cNvPr id="1" name="">
          <a:extLst>
            <a:ext uri="{FF2B5EF4-FFF2-40B4-BE49-F238E27FC236}">
              <a16:creationId xmlns:a16="http://schemas.microsoft.com/office/drawing/2014/main" id="{4E56F8F0-6529-2C18-99EB-654D55A1DDA5}"/>
            </a:ext>
          </a:extLst>
        </p:cNvPr>
        <p:cNvGrpSpPr/>
        <p:nvPr/>
      </p:nvGrpSpPr>
      <p:grpSpPr>
        <a:xfrm>
          <a:off x="0" y="0"/>
          <a:ext cx="0" cy="0"/>
          <a:chOff x="0" y="0"/>
          <a:chExt cx="0" cy="0"/>
        </a:xfrm>
      </p:grpSpPr>
      <p:pic>
        <p:nvPicPr>
          <p:cNvPr id="3" name="Immagine 2" descr="Immagine che contiene nero, oscurità, schermata, bianco e nero&#10;&#10;Il contenuto generato dall'IA potrebbe non essere corretto.">
            <a:extLst>
              <a:ext uri="{FF2B5EF4-FFF2-40B4-BE49-F238E27FC236}">
                <a16:creationId xmlns:a16="http://schemas.microsoft.com/office/drawing/2014/main" id="{9281837D-26B8-F5A9-4DD1-4E4D211D801A}"/>
              </a:ext>
            </a:extLst>
          </p:cNvPr>
          <p:cNvPicPr>
            <a:picLocks noChangeAspect="1"/>
          </p:cNvPicPr>
          <p:nvPr/>
        </p:nvPicPr>
        <p:blipFill>
          <a:blip r:embed="rId3">
            <a:alphaModFix amt="10000"/>
            <a:extLst>
              <a:ext uri="{28A0092B-C50C-407E-A947-70E740481C1C}">
                <a14:useLocalDpi xmlns:a14="http://schemas.microsoft.com/office/drawing/2010/main" val="0"/>
              </a:ext>
            </a:extLst>
          </a:blip>
          <a:srcRect t="6704" r="13117"/>
          <a:stretch>
            <a:fillRect/>
          </a:stretch>
        </p:blipFill>
        <p:spPr>
          <a:xfrm>
            <a:off x="7377545" y="0"/>
            <a:ext cx="4814455" cy="3857902"/>
          </a:xfrm>
          <a:prstGeom prst="rect">
            <a:avLst/>
          </a:prstGeom>
        </p:spPr>
      </p:pic>
      <p:sp>
        <p:nvSpPr>
          <p:cNvPr id="4" name="Titolo 3">
            <a:extLst>
              <a:ext uri="{FF2B5EF4-FFF2-40B4-BE49-F238E27FC236}">
                <a16:creationId xmlns:a16="http://schemas.microsoft.com/office/drawing/2014/main" id="{D3A45CE2-4A39-2E17-9947-348684217875}"/>
              </a:ext>
            </a:extLst>
          </p:cNvPr>
          <p:cNvSpPr>
            <a:spLocks noGrp="1"/>
          </p:cNvSpPr>
          <p:nvPr>
            <p:ph type="title"/>
          </p:nvPr>
        </p:nvSpPr>
        <p:spPr/>
        <p:txBody>
          <a:bodyPr/>
          <a:lstStyle/>
          <a:p>
            <a:r>
              <a:rPr lang="it-IT" b="1" i="1">
                <a:solidFill>
                  <a:srgbClr val="FFFF00"/>
                </a:solidFill>
              </a:rPr>
              <a:t>Benchmark e tuning parametrico</a:t>
            </a:r>
          </a:p>
        </p:txBody>
      </p:sp>
      <p:sp>
        <p:nvSpPr>
          <p:cNvPr id="9" name="CasellaDiTesto 8">
            <a:extLst>
              <a:ext uri="{FF2B5EF4-FFF2-40B4-BE49-F238E27FC236}">
                <a16:creationId xmlns:a16="http://schemas.microsoft.com/office/drawing/2014/main" id="{44B95EDB-842E-9B34-DF7C-7BED6AB54BBA}"/>
              </a:ext>
            </a:extLst>
          </p:cNvPr>
          <p:cNvSpPr txBox="1"/>
          <p:nvPr/>
        </p:nvSpPr>
        <p:spPr>
          <a:xfrm>
            <a:off x="838200" y="1690688"/>
            <a:ext cx="10515600" cy="923330"/>
          </a:xfrm>
          <a:prstGeom prst="rect">
            <a:avLst/>
          </a:prstGeom>
          <a:noFill/>
        </p:spPr>
        <p:txBody>
          <a:bodyPr wrap="square" lIns="91440" tIns="45720" rIns="91440" bIns="45720" rtlCol="0" anchor="t">
            <a:spAutoFit/>
          </a:bodyPr>
          <a:lstStyle/>
          <a:p>
            <a:pPr>
              <a:defRPr/>
            </a:pPr>
            <a:r>
              <a:rPr kumimoji="0" lang="it-IT" sz="1800" b="1" i="0" strike="noStrike" kern="1200" cap="none" spc="0" normalizeH="0" baseline="0" noProof="0">
                <a:ln>
                  <a:noFill/>
                </a:ln>
                <a:solidFill>
                  <a:prstClr val="white"/>
                </a:solidFill>
                <a:effectLst/>
                <a:uLnTx/>
                <a:uFillTx/>
                <a:latin typeface="Aptos" panose="02110004020202020204"/>
                <a:ea typeface="+mn-ea"/>
                <a:cs typeface="+mn-cs"/>
              </a:rPr>
              <a:t>Feature fondamentali</a:t>
            </a:r>
            <a:r>
              <a:rPr kumimoji="0" lang="it-IT" sz="1800" i="0" u="none" strike="noStrike" kern="1200" cap="none" spc="0" normalizeH="0" baseline="0" noProof="0">
                <a:ln>
                  <a:noFill/>
                </a:ln>
                <a:solidFill>
                  <a:prstClr val="white"/>
                </a:solidFill>
                <a:effectLst/>
                <a:uLnTx/>
                <a:uFillTx/>
                <a:latin typeface="Aptos" panose="02110004020202020204"/>
                <a:ea typeface="+mn-ea"/>
                <a:cs typeface="+mn-cs"/>
              </a:rPr>
              <a:t>:</a:t>
            </a:r>
            <a:endParaRPr lang="it-IT">
              <a:solidFill>
                <a:prstClr val="white"/>
              </a:solidFill>
            </a:endParaRPr>
          </a:p>
          <a:p>
            <a:pPr marL="285750" indent="-285750">
              <a:buFont typeface="Calibri"/>
              <a:buChar char="-"/>
              <a:defRPr/>
            </a:pPr>
            <a:r>
              <a:rPr lang="it-IT" i="1" err="1">
                <a:solidFill>
                  <a:prstClr val="white"/>
                </a:solidFill>
                <a:latin typeface="Aptos" panose="02110004020202020204"/>
              </a:rPr>
              <a:t>batch_size</a:t>
            </a:r>
            <a:r>
              <a:rPr lang="it-IT">
                <a:solidFill>
                  <a:prstClr val="white"/>
                </a:solidFill>
                <a:latin typeface="Aptos" panose="02110004020202020204"/>
              </a:rPr>
              <a:t> (10, 250, 25)</a:t>
            </a:r>
          </a:p>
          <a:p>
            <a:pPr marL="285750" marR="0" lvl="0" indent="-285750" algn="l" defTabSz="914400">
              <a:lnSpc>
                <a:spcPct val="100000"/>
              </a:lnSpc>
              <a:spcBef>
                <a:spcPts val="0"/>
              </a:spcBef>
              <a:spcAft>
                <a:spcPts val="0"/>
              </a:spcAft>
              <a:buClrTx/>
              <a:buSzTx/>
              <a:buFont typeface="Calibri"/>
              <a:buChar char="-"/>
              <a:tabLst/>
              <a:defRPr/>
            </a:pPr>
            <a:r>
              <a:rPr lang="it-IT" i="1" err="1">
                <a:solidFill>
                  <a:prstClr val="white"/>
                </a:solidFill>
                <a:latin typeface="Aptos" panose="02110004020202020204"/>
              </a:rPr>
              <a:t>max</a:t>
            </a:r>
            <a:r>
              <a:rPr kumimoji="0" lang="it-IT" sz="1800" b="0" i="1" u="none" strike="noStrike" kern="1200" cap="none" spc="0" normalizeH="0" baseline="0" noProof="0" err="1">
                <a:ln>
                  <a:noFill/>
                </a:ln>
                <a:solidFill>
                  <a:prstClr val="white"/>
                </a:solidFill>
                <a:effectLst/>
                <a:uLnTx/>
                <a:uFillTx/>
                <a:latin typeface="Aptos" panose="02110004020202020204"/>
                <a:ea typeface="+mn-ea"/>
                <a:cs typeface="+mn-cs"/>
              </a:rPr>
              <a:t>_concurrent_reqs</a:t>
            </a:r>
            <a:r>
              <a:rPr kumimoji="0" lang="it-IT" sz="1800" b="0" i="0" u="none" strike="noStrike" kern="1200" cap="none" spc="0" normalizeH="0" baseline="0" noProof="0">
                <a:ln>
                  <a:noFill/>
                </a:ln>
                <a:solidFill>
                  <a:prstClr val="white"/>
                </a:solidFill>
                <a:effectLst/>
                <a:uLnTx/>
                <a:uFillTx/>
                <a:latin typeface="Aptos" panose="02110004020202020204"/>
                <a:ea typeface="+mn-ea"/>
                <a:cs typeface="+mn-cs"/>
              </a:rPr>
              <a:t> (1, 16, 4)</a:t>
            </a:r>
            <a:endParaRPr lang="it-IT">
              <a:solidFill>
                <a:prstClr val="white"/>
              </a:solidFill>
            </a:endParaRPr>
          </a:p>
        </p:txBody>
      </p:sp>
      <p:pic>
        <p:nvPicPr>
          <p:cNvPr id="5" name="Immagine 4" descr="Immagine che contiene testo, schermata&#10;&#10;Il contenuto generato dall'IA potrebbe non essere corretto.">
            <a:extLst>
              <a:ext uri="{FF2B5EF4-FFF2-40B4-BE49-F238E27FC236}">
                <a16:creationId xmlns:a16="http://schemas.microsoft.com/office/drawing/2014/main" id="{7F0305C1-9C20-053F-FC61-678B0E06FDE4}"/>
              </a:ext>
            </a:extLst>
          </p:cNvPr>
          <p:cNvPicPr>
            <a:picLocks noChangeAspect="1"/>
          </p:cNvPicPr>
          <p:nvPr/>
        </p:nvPicPr>
        <p:blipFill>
          <a:blip r:embed="rId4">
            <a:extLst>
              <a:ext uri="{28A0092B-C50C-407E-A947-70E740481C1C}">
                <a14:useLocalDpi xmlns:a14="http://schemas.microsoft.com/office/drawing/2010/main" val="0"/>
              </a:ext>
            </a:extLst>
          </a:blip>
          <a:srcRect l="915" t="12207" r="24908"/>
          <a:stretch>
            <a:fillRect/>
          </a:stretch>
        </p:blipFill>
        <p:spPr>
          <a:xfrm>
            <a:off x="945424" y="3212799"/>
            <a:ext cx="10301152" cy="2968361"/>
          </a:xfrm>
          <a:prstGeom prst="rect">
            <a:avLst/>
          </a:prstGeom>
          <a:ln w="12700">
            <a:solidFill>
              <a:srgbClr val="FFFF00"/>
            </a:solidFill>
          </a:ln>
        </p:spPr>
      </p:pic>
    </p:spTree>
    <p:extLst>
      <p:ext uri="{BB962C8B-B14F-4D97-AF65-F5344CB8AC3E}">
        <p14:creationId xmlns:p14="http://schemas.microsoft.com/office/powerpoint/2010/main" val="1214129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67000">
              <a:srgbClr val="007434"/>
            </a:gs>
            <a:gs pos="92000">
              <a:schemeClr val="tx1"/>
            </a:gs>
          </a:gsLst>
          <a:lin ang="3600000" scaled="0"/>
        </a:gradFill>
        <a:effectLst/>
      </p:bgPr>
    </p:bg>
    <p:spTree>
      <p:nvGrpSpPr>
        <p:cNvPr id="1" name="">
          <a:extLst>
            <a:ext uri="{FF2B5EF4-FFF2-40B4-BE49-F238E27FC236}">
              <a16:creationId xmlns:a16="http://schemas.microsoft.com/office/drawing/2014/main" id="{B49B68AE-9D61-7C0E-D162-BED873FB89A1}"/>
            </a:ext>
          </a:extLst>
        </p:cNvPr>
        <p:cNvGrpSpPr/>
        <p:nvPr/>
      </p:nvGrpSpPr>
      <p:grpSpPr>
        <a:xfrm>
          <a:off x="0" y="0"/>
          <a:ext cx="0" cy="0"/>
          <a:chOff x="0" y="0"/>
          <a:chExt cx="0" cy="0"/>
        </a:xfrm>
      </p:grpSpPr>
      <p:sp>
        <p:nvSpPr>
          <p:cNvPr id="4" name="Titolo 3">
            <a:extLst>
              <a:ext uri="{FF2B5EF4-FFF2-40B4-BE49-F238E27FC236}">
                <a16:creationId xmlns:a16="http://schemas.microsoft.com/office/drawing/2014/main" id="{D1D8638A-E3B5-3055-872F-C2A0EEA056E9}"/>
              </a:ext>
            </a:extLst>
          </p:cNvPr>
          <p:cNvSpPr>
            <a:spLocks noGrp="1"/>
          </p:cNvSpPr>
          <p:nvPr>
            <p:ph type="title"/>
          </p:nvPr>
        </p:nvSpPr>
        <p:spPr/>
        <p:txBody>
          <a:bodyPr/>
          <a:lstStyle/>
          <a:p>
            <a:r>
              <a:rPr lang="it-IT" b="1" i="1">
                <a:solidFill>
                  <a:srgbClr val="FFFF00"/>
                </a:solidFill>
              </a:rPr>
              <a:t>Regressione polinomiale</a:t>
            </a:r>
          </a:p>
        </p:txBody>
      </p:sp>
      <p:pic>
        <p:nvPicPr>
          <p:cNvPr id="3" name="Immagine 2" descr="Immagine che contiene testo, linea, diagramma, Parallelo&#10;&#10;Il contenuto generato dall'IA potrebbe non essere corretto.">
            <a:extLst>
              <a:ext uri="{FF2B5EF4-FFF2-40B4-BE49-F238E27FC236}">
                <a16:creationId xmlns:a16="http://schemas.microsoft.com/office/drawing/2014/main" id="{1249B8DC-3DE0-53C0-664E-584801F13270}"/>
              </a:ext>
            </a:extLst>
          </p:cNvPr>
          <p:cNvPicPr>
            <a:picLocks noChangeAspect="1"/>
          </p:cNvPicPr>
          <p:nvPr/>
        </p:nvPicPr>
        <p:blipFill>
          <a:blip r:embed="rId3">
            <a:extLst>
              <a:ext uri="{28A0092B-C50C-407E-A947-70E740481C1C}">
                <a14:useLocalDpi xmlns:a14="http://schemas.microsoft.com/office/drawing/2010/main" val="0"/>
              </a:ext>
            </a:extLst>
          </a:blip>
          <a:srcRect b="49838"/>
          <a:stretch>
            <a:fillRect/>
          </a:stretch>
        </p:blipFill>
        <p:spPr>
          <a:xfrm>
            <a:off x="1269962" y="1835577"/>
            <a:ext cx="9652076" cy="3796383"/>
          </a:xfrm>
          <a:prstGeom prst="rect">
            <a:avLst/>
          </a:prstGeom>
          <a:ln w="28575">
            <a:solidFill>
              <a:schemeClr val="tx1"/>
            </a:solidFill>
          </a:ln>
        </p:spPr>
      </p:pic>
    </p:spTree>
    <p:extLst>
      <p:ext uri="{BB962C8B-B14F-4D97-AF65-F5344CB8AC3E}">
        <p14:creationId xmlns:p14="http://schemas.microsoft.com/office/powerpoint/2010/main" val="770699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67000">
              <a:srgbClr val="007434"/>
            </a:gs>
            <a:gs pos="92000">
              <a:schemeClr val="tx1"/>
            </a:gs>
          </a:gsLst>
          <a:lin ang="3600000" scaled="0"/>
        </a:gradFill>
        <a:effectLst/>
      </p:bgPr>
    </p:bg>
    <p:spTree>
      <p:nvGrpSpPr>
        <p:cNvPr id="1" name="">
          <a:extLst>
            <a:ext uri="{FF2B5EF4-FFF2-40B4-BE49-F238E27FC236}">
              <a16:creationId xmlns:a16="http://schemas.microsoft.com/office/drawing/2014/main" id="{FCFC4E65-62DB-0BF8-C023-82C82932E452}"/>
            </a:ext>
          </a:extLst>
        </p:cNvPr>
        <p:cNvGrpSpPr/>
        <p:nvPr/>
      </p:nvGrpSpPr>
      <p:grpSpPr>
        <a:xfrm>
          <a:off x="0" y="0"/>
          <a:ext cx="0" cy="0"/>
          <a:chOff x="0" y="0"/>
          <a:chExt cx="0" cy="0"/>
        </a:xfrm>
      </p:grpSpPr>
      <p:sp>
        <p:nvSpPr>
          <p:cNvPr id="4" name="Titolo 3">
            <a:extLst>
              <a:ext uri="{FF2B5EF4-FFF2-40B4-BE49-F238E27FC236}">
                <a16:creationId xmlns:a16="http://schemas.microsoft.com/office/drawing/2014/main" id="{D7D251D3-7920-1D4B-858B-5A31B6A4304A}"/>
              </a:ext>
            </a:extLst>
          </p:cNvPr>
          <p:cNvSpPr>
            <a:spLocks noGrp="1"/>
          </p:cNvSpPr>
          <p:nvPr>
            <p:ph type="title"/>
          </p:nvPr>
        </p:nvSpPr>
        <p:spPr/>
        <p:txBody>
          <a:bodyPr/>
          <a:lstStyle/>
          <a:p>
            <a:r>
              <a:rPr lang="it-IT" b="1" i="1">
                <a:solidFill>
                  <a:srgbClr val="FFFF00"/>
                </a:solidFill>
              </a:rPr>
              <a:t>Regressione polinomiale</a:t>
            </a:r>
          </a:p>
        </p:txBody>
      </p:sp>
      <p:pic>
        <p:nvPicPr>
          <p:cNvPr id="3" name="Immagine 2">
            <a:extLst>
              <a:ext uri="{FF2B5EF4-FFF2-40B4-BE49-F238E27FC236}">
                <a16:creationId xmlns:a16="http://schemas.microsoft.com/office/drawing/2014/main" id="{5941A134-BFE2-45B4-E94C-666C83528348}"/>
              </a:ext>
            </a:extLst>
          </p:cNvPr>
          <p:cNvPicPr>
            <a:picLocks noChangeAspect="1"/>
          </p:cNvPicPr>
          <p:nvPr/>
        </p:nvPicPr>
        <p:blipFill>
          <a:blip r:embed="rId3">
            <a:extLst>
              <a:ext uri="{28A0092B-C50C-407E-A947-70E740481C1C}">
                <a14:useLocalDpi xmlns:a14="http://schemas.microsoft.com/office/drawing/2010/main" val="0"/>
              </a:ext>
            </a:extLst>
          </a:blip>
          <a:srcRect t="54849" r="-125" b="159"/>
          <a:stretch>
            <a:fillRect/>
          </a:stretch>
        </p:blipFill>
        <p:spPr>
          <a:xfrm>
            <a:off x="1259665" y="1806476"/>
            <a:ext cx="9662373" cy="3847870"/>
          </a:xfrm>
          <a:prstGeom prst="rect">
            <a:avLst/>
          </a:prstGeom>
          <a:ln w="28575">
            <a:solidFill>
              <a:schemeClr val="tx1"/>
            </a:solidFill>
          </a:ln>
        </p:spPr>
      </p:pic>
    </p:spTree>
    <p:extLst>
      <p:ext uri="{BB962C8B-B14F-4D97-AF65-F5344CB8AC3E}">
        <p14:creationId xmlns:p14="http://schemas.microsoft.com/office/powerpoint/2010/main" val="4016872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67000">
              <a:srgbClr val="007434"/>
            </a:gs>
            <a:gs pos="92000">
              <a:schemeClr val="tx1"/>
            </a:gs>
          </a:gsLst>
          <a:lin ang="3600000" scaled="0"/>
        </a:gradFill>
        <a:effectLst/>
      </p:bgPr>
    </p:bg>
    <p:spTree>
      <p:nvGrpSpPr>
        <p:cNvPr id="1" name="">
          <a:extLst>
            <a:ext uri="{FF2B5EF4-FFF2-40B4-BE49-F238E27FC236}">
              <a16:creationId xmlns:a16="http://schemas.microsoft.com/office/drawing/2014/main" id="{2123E04F-FF01-D1BB-1BED-F1AF7633077D}"/>
            </a:ext>
          </a:extLst>
        </p:cNvPr>
        <p:cNvGrpSpPr/>
        <p:nvPr/>
      </p:nvGrpSpPr>
      <p:grpSpPr>
        <a:xfrm>
          <a:off x="0" y="0"/>
          <a:ext cx="0" cy="0"/>
          <a:chOff x="0" y="0"/>
          <a:chExt cx="0" cy="0"/>
        </a:xfrm>
      </p:grpSpPr>
      <p:sp>
        <p:nvSpPr>
          <p:cNvPr id="4" name="Titolo 3">
            <a:extLst>
              <a:ext uri="{FF2B5EF4-FFF2-40B4-BE49-F238E27FC236}">
                <a16:creationId xmlns:a16="http://schemas.microsoft.com/office/drawing/2014/main" id="{5D86A190-968C-C8DF-B340-3F3CA410C484}"/>
              </a:ext>
            </a:extLst>
          </p:cNvPr>
          <p:cNvSpPr>
            <a:spLocks noGrp="1"/>
          </p:cNvSpPr>
          <p:nvPr>
            <p:ph type="title"/>
          </p:nvPr>
        </p:nvSpPr>
        <p:spPr/>
        <p:txBody>
          <a:bodyPr/>
          <a:lstStyle/>
          <a:p>
            <a:r>
              <a:rPr lang="it-IT" b="1" i="1">
                <a:solidFill>
                  <a:srgbClr val="FFFF00"/>
                </a:solidFill>
              </a:rPr>
              <a:t>Regressione polinomiale</a:t>
            </a:r>
          </a:p>
        </p:txBody>
      </p:sp>
      <p:pic>
        <p:nvPicPr>
          <p:cNvPr id="8" name="Immagine 7" descr="Immagine che contiene nero, schermata, oscurità, bianco e nero&#10;&#10;Il contenuto generato dall'IA potrebbe non essere corretto.">
            <a:extLst>
              <a:ext uri="{FF2B5EF4-FFF2-40B4-BE49-F238E27FC236}">
                <a16:creationId xmlns:a16="http://schemas.microsoft.com/office/drawing/2014/main" id="{DDE25C40-045D-E52C-5DC7-30F7A0CE9E1B}"/>
              </a:ext>
            </a:extLst>
          </p:cNvPr>
          <p:cNvPicPr>
            <a:picLocks noChangeAspect="1"/>
          </p:cNvPicPr>
          <p:nvPr/>
        </p:nvPicPr>
        <p:blipFill>
          <a:blip r:embed="rId3">
            <a:biLevel thresh="75000"/>
            <a:alphaModFix amt="10000"/>
            <a:extLst>
              <a:ext uri="{28A0092B-C50C-407E-A947-70E740481C1C}">
                <a14:useLocalDpi xmlns:a14="http://schemas.microsoft.com/office/drawing/2010/main" val="0"/>
              </a:ext>
            </a:extLst>
          </a:blip>
          <a:srcRect l="6418" b="10532"/>
          <a:stretch>
            <a:fillRect/>
          </a:stretch>
        </p:blipFill>
        <p:spPr>
          <a:xfrm>
            <a:off x="0" y="2222098"/>
            <a:ext cx="4973840" cy="4635902"/>
          </a:xfrm>
          <a:prstGeom prst="rect">
            <a:avLst/>
          </a:prstGeom>
        </p:spPr>
      </p:pic>
      <p:pic>
        <p:nvPicPr>
          <p:cNvPr id="12" name="Immagine 11" descr="Immagine che contiene diagramma, disegno, schizzo, design&#10;&#10;Il contenuto generato dall'IA potrebbe non essere corretto.">
            <a:extLst>
              <a:ext uri="{FF2B5EF4-FFF2-40B4-BE49-F238E27FC236}">
                <a16:creationId xmlns:a16="http://schemas.microsoft.com/office/drawing/2014/main" id="{F0EAB3E7-4EC6-0E84-910F-209AD77C795C}"/>
              </a:ext>
            </a:extLst>
          </p:cNvPr>
          <p:cNvPicPr>
            <a:picLocks noChangeAspect="1"/>
          </p:cNvPicPr>
          <p:nvPr/>
        </p:nvPicPr>
        <p:blipFill>
          <a:blip r:embed="rId4">
            <a:extLst>
              <a:ext uri="{28A0092B-C50C-407E-A947-70E740481C1C}">
                <a14:useLocalDpi xmlns:a14="http://schemas.microsoft.com/office/drawing/2010/main" val="0"/>
              </a:ext>
            </a:extLst>
          </a:blip>
          <a:srcRect r="3571" b="10962"/>
          <a:stretch>
            <a:fillRect/>
          </a:stretch>
        </p:blipFill>
        <p:spPr>
          <a:xfrm>
            <a:off x="6413821" y="1552896"/>
            <a:ext cx="4763553" cy="4398464"/>
          </a:xfrm>
          <a:prstGeom prst="rect">
            <a:avLst/>
          </a:prstGeom>
          <a:ln w="28575">
            <a:solidFill>
              <a:schemeClr val="tx1"/>
            </a:solidFill>
          </a:ln>
        </p:spPr>
      </p:pic>
      <p:sp>
        <p:nvSpPr>
          <p:cNvPr id="13" name="CasellaDiTesto 12">
            <a:extLst>
              <a:ext uri="{FF2B5EF4-FFF2-40B4-BE49-F238E27FC236}">
                <a16:creationId xmlns:a16="http://schemas.microsoft.com/office/drawing/2014/main" id="{9F3D0DF0-16C3-FB21-6AEE-F1E55901EF01}"/>
              </a:ext>
            </a:extLst>
          </p:cNvPr>
          <p:cNvSpPr txBox="1"/>
          <p:nvPr/>
        </p:nvSpPr>
        <p:spPr>
          <a:xfrm>
            <a:off x="838200" y="1552896"/>
            <a:ext cx="5257800" cy="2862322"/>
          </a:xfrm>
          <a:prstGeom prst="rect">
            <a:avLst/>
          </a:prstGeom>
          <a:noFill/>
        </p:spPr>
        <p:txBody>
          <a:bodyPr wrap="square" lIns="91440" tIns="45720" rIns="91440" bIns="45720" rtlCol="0" anchor="t">
            <a:spAutoFit/>
          </a:bodyPr>
          <a:lstStyle/>
          <a:p>
            <a:pPr>
              <a:defRPr/>
            </a:pPr>
            <a:r>
              <a:rPr lang="it-IT" b="1">
                <a:solidFill>
                  <a:prstClr val="white"/>
                </a:solidFill>
              </a:rPr>
              <a:t>Osservazioni principali:</a:t>
            </a:r>
          </a:p>
          <a:p>
            <a:pPr>
              <a:defRPr/>
            </a:pPr>
            <a:endParaRPr lang="it-IT" b="1">
              <a:solidFill>
                <a:prstClr val="white"/>
              </a:solidFill>
            </a:endParaRPr>
          </a:p>
          <a:p>
            <a:pPr marL="285750" indent="-285750">
              <a:buFontTx/>
              <a:buChar char="-"/>
              <a:defRPr/>
            </a:pPr>
            <a:r>
              <a:rPr lang="it-IT">
                <a:solidFill>
                  <a:prstClr val="white"/>
                </a:solidFill>
              </a:rPr>
              <a:t>Incremento del tempo d’esecuzione medio in presenza di batch di basse dimensioni (&lt; 50)</a:t>
            </a:r>
          </a:p>
          <a:p>
            <a:pPr marL="285750" indent="-285750">
              <a:buFontTx/>
              <a:buChar char="-"/>
              <a:defRPr/>
            </a:pPr>
            <a:endParaRPr lang="it-IT">
              <a:solidFill>
                <a:prstClr val="white"/>
              </a:solidFill>
            </a:endParaRPr>
          </a:p>
          <a:p>
            <a:pPr marL="285750" indent="-285750">
              <a:buFontTx/>
              <a:buChar char="-"/>
              <a:defRPr/>
            </a:pPr>
            <a:r>
              <a:rPr lang="it-IT">
                <a:solidFill>
                  <a:prstClr val="white"/>
                </a:solidFill>
              </a:rPr>
              <a:t>Aumento del tempo d’esecuzione in relazione a batch di medio-grandi dimensioni (&gt; 100)</a:t>
            </a:r>
          </a:p>
          <a:p>
            <a:pPr marL="285750" indent="-285750">
              <a:buFontTx/>
              <a:buChar char="-"/>
              <a:defRPr/>
            </a:pPr>
            <a:endParaRPr lang="it-IT">
              <a:solidFill>
                <a:prstClr val="white"/>
              </a:solidFill>
            </a:endParaRPr>
          </a:p>
          <a:p>
            <a:pPr marL="285750" indent="-285750">
              <a:buFontTx/>
              <a:buChar char="-"/>
              <a:defRPr/>
            </a:pPr>
            <a:r>
              <a:rPr lang="it-IT">
                <a:solidFill>
                  <a:prstClr val="white"/>
                </a:solidFill>
              </a:rPr>
              <a:t>Picco in corrispondenza di bassi livelli di parallelismo e batch di grandi dimensioni (&lt; 8)</a:t>
            </a:r>
          </a:p>
        </p:txBody>
      </p:sp>
      <p:sp>
        <p:nvSpPr>
          <p:cNvPr id="2" name="CasellaDiTesto 1">
            <a:extLst>
              <a:ext uri="{FF2B5EF4-FFF2-40B4-BE49-F238E27FC236}">
                <a16:creationId xmlns:a16="http://schemas.microsoft.com/office/drawing/2014/main" id="{DC1FA0AC-F865-EE7E-5687-182DBF93F31B}"/>
              </a:ext>
            </a:extLst>
          </p:cNvPr>
          <p:cNvSpPr txBox="1"/>
          <p:nvPr/>
        </p:nvSpPr>
        <p:spPr>
          <a:xfrm>
            <a:off x="838200" y="5033382"/>
            <a:ext cx="5257800" cy="923330"/>
          </a:xfrm>
          <a:prstGeom prst="rect">
            <a:avLst/>
          </a:prstGeom>
          <a:noFill/>
        </p:spPr>
        <p:txBody>
          <a:bodyPr wrap="square" lIns="91440" tIns="45720" rIns="91440" bIns="45720" rtlCol="0" anchor="t">
            <a:spAutoFit/>
          </a:bodyPr>
          <a:lstStyle/>
          <a:p>
            <a:pPr>
              <a:defRPr/>
            </a:pPr>
            <a:r>
              <a:rPr lang="it-IT" b="1">
                <a:solidFill>
                  <a:prstClr val="white"/>
                </a:solidFill>
              </a:rPr>
              <a:t>Range ottimali identificati:</a:t>
            </a:r>
          </a:p>
          <a:p>
            <a:pPr marL="285750" indent="-285750">
              <a:buFont typeface="Calibri"/>
              <a:buChar char="-"/>
              <a:defRPr/>
            </a:pPr>
            <a:r>
              <a:rPr lang="it-IT" i="1" err="1">
                <a:solidFill>
                  <a:prstClr val="white"/>
                </a:solidFill>
              </a:rPr>
              <a:t>batch_size</a:t>
            </a:r>
            <a:r>
              <a:rPr lang="it-IT">
                <a:solidFill>
                  <a:prstClr val="white"/>
                </a:solidFill>
              </a:rPr>
              <a:t> [50, 100]</a:t>
            </a:r>
          </a:p>
          <a:p>
            <a:pPr marL="285750" indent="-285750">
              <a:buFont typeface="Calibri"/>
              <a:buChar char="-"/>
              <a:defRPr/>
            </a:pPr>
            <a:r>
              <a:rPr lang="it-IT" i="1" err="1">
                <a:solidFill>
                  <a:prstClr val="white"/>
                </a:solidFill>
              </a:rPr>
              <a:t>max_concurrent_reqs</a:t>
            </a:r>
            <a:r>
              <a:rPr lang="it-IT">
                <a:solidFill>
                  <a:prstClr val="white"/>
                </a:solidFill>
              </a:rPr>
              <a:t> [8, 16]</a:t>
            </a:r>
          </a:p>
        </p:txBody>
      </p:sp>
    </p:spTree>
    <p:extLst>
      <p:ext uri="{BB962C8B-B14F-4D97-AF65-F5344CB8AC3E}">
        <p14:creationId xmlns:p14="http://schemas.microsoft.com/office/powerpoint/2010/main" val="3155151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67000">
              <a:srgbClr val="007434"/>
            </a:gs>
            <a:gs pos="92000">
              <a:schemeClr val="tx1"/>
            </a:gs>
          </a:gsLst>
          <a:lin ang="3600000" scaled="0"/>
        </a:gradFill>
        <a:effectLst/>
      </p:bgPr>
    </p:bg>
    <p:spTree>
      <p:nvGrpSpPr>
        <p:cNvPr id="1" name="">
          <a:extLst>
            <a:ext uri="{FF2B5EF4-FFF2-40B4-BE49-F238E27FC236}">
              <a16:creationId xmlns:a16="http://schemas.microsoft.com/office/drawing/2014/main" id="{BDBE9061-AD3E-131A-DEE2-C6B2B3B32EEE}"/>
            </a:ext>
          </a:extLst>
        </p:cNvPr>
        <p:cNvGrpSpPr/>
        <p:nvPr/>
      </p:nvGrpSpPr>
      <p:grpSpPr>
        <a:xfrm>
          <a:off x="0" y="0"/>
          <a:ext cx="0" cy="0"/>
          <a:chOff x="0" y="0"/>
          <a:chExt cx="0" cy="0"/>
        </a:xfrm>
      </p:grpSpPr>
      <p:sp>
        <p:nvSpPr>
          <p:cNvPr id="4" name="Titolo 3">
            <a:extLst>
              <a:ext uri="{FF2B5EF4-FFF2-40B4-BE49-F238E27FC236}">
                <a16:creationId xmlns:a16="http://schemas.microsoft.com/office/drawing/2014/main" id="{CDD35B84-D558-59EC-0FA5-DDBAEB71953C}"/>
              </a:ext>
            </a:extLst>
          </p:cNvPr>
          <p:cNvSpPr>
            <a:spLocks noGrp="1"/>
          </p:cNvSpPr>
          <p:nvPr>
            <p:ph type="title"/>
          </p:nvPr>
        </p:nvSpPr>
        <p:spPr/>
        <p:txBody>
          <a:bodyPr/>
          <a:lstStyle/>
          <a:p>
            <a:r>
              <a:rPr lang="it-IT" b="1" i="1">
                <a:solidFill>
                  <a:srgbClr val="FFFF00"/>
                </a:solidFill>
              </a:rPr>
              <a:t>Conclusioni</a:t>
            </a:r>
          </a:p>
        </p:txBody>
      </p:sp>
      <p:sp>
        <p:nvSpPr>
          <p:cNvPr id="9" name="CasellaDiTesto 8">
            <a:extLst>
              <a:ext uri="{FF2B5EF4-FFF2-40B4-BE49-F238E27FC236}">
                <a16:creationId xmlns:a16="http://schemas.microsoft.com/office/drawing/2014/main" id="{70A09845-73EA-C73D-F143-F0F7FA499CFD}"/>
              </a:ext>
            </a:extLst>
          </p:cNvPr>
          <p:cNvSpPr txBox="1"/>
          <p:nvPr/>
        </p:nvSpPr>
        <p:spPr>
          <a:xfrm>
            <a:off x="838200" y="1690688"/>
            <a:ext cx="6539345" cy="3416320"/>
          </a:xfrm>
          <a:prstGeom prst="rect">
            <a:avLst/>
          </a:prstGeom>
          <a:noFill/>
        </p:spPr>
        <p:txBody>
          <a:bodyPr wrap="square" lIns="91440" tIns="45720" rIns="91440" bIns="45720" rtlCol="0" anchor="t">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800" b="0" i="0" u="none" strike="noStrike" kern="1200" cap="none" spc="0" normalizeH="0" baseline="0" noProof="0">
                <a:ln>
                  <a:noFill/>
                </a:ln>
                <a:solidFill>
                  <a:prstClr val="white"/>
                </a:solidFill>
                <a:effectLst/>
                <a:uLnTx/>
                <a:uFillTx/>
                <a:latin typeface="Aptos" panose="02110004020202020204"/>
                <a:ea typeface="+mn-ea"/>
                <a:cs typeface="+mn-cs"/>
              </a:rPr>
              <a:t>Sistema LLM‑</a:t>
            </a:r>
            <a:r>
              <a:rPr kumimoji="0" lang="it-IT" sz="1800" b="0" i="0" u="none" strike="noStrike" kern="1200" cap="none" spc="0" normalizeH="0" baseline="0" noProof="0" err="1">
                <a:ln>
                  <a:noFill/>
                </a:ln>
                <a:solidFill>
                  <a:prstClr val="white"/>
                </a:solidFill>
                <a:effectLst/>
                <a:uLnTx/>
                <a:uFillTx/>
                <a:latin typeface="Aptos" panose="02110004020202020204"/>
                <a:ea typeface="+mn-ea"/>
                <a:cs typeface="+mn-cs"/>
              </a:rPr>
              <a:t>based</a:t>
            </a:r>
            <a:r>
              <a:rPr kumimoji="0" lang="it-IT" sz="1800" b="0" i="0" u="none" strike="noStrike" kern="1200" cap="none" spc="0" normalizeH="0" baseline="0" noProof="0">
                <a:ln>
                  <a:noFill/>
                </a:ln>
                <a:solidFill>
                  <a:prstClr val="white"/>
                </a:solidFill>
                <a:effectLst/>
                <a:uLnTx/>
                <a:uFillTx/>
                <a:latin typeface="Aptos" panose="02110004020202020204"/>
                <a:ea typeface="+mn-ea"/>
                <a:cs typeface="+mn-cs"/>
              </a:rPr>
              <a:t> su GCP + </a:t>
            </a:r>
            <a:r>
              <a:rPr kumimoji="0" lang="it-IT" sz="1800" b="0" i="0" u="none" strike="noStrike" kern="1200" cap="none" spc="0" normalizeH="0" baseline="0" noProof="0" err="1">
                <a:ln>
                  <a:noFill/>
                </a:ln>
                <a:solidFill>
                  <a:prstClr val="white"/>
                </a:solidFill>
                <a:effectLst/>
                <a:uLnTx/>
                <a:uFillTx/>
                <a:latin typeface="Aptos" panose="02110004020202020204"/>
                <a:ea typeface="+mn-ea"/>
                <a:cs typeface="+mn-cs"/>
              </a:rPr>
              <a:t>Terraform</a:t>
            </a:r>
            <a:r>
              <a:rPr kumimoji="0" lang="it-IT" sz="1800" b="0" i="0" u="none" strike="noStrike" kern="1200" cap="none" spc="0" normalizeH="0" baseline="0" noProof="0">
                <a:ln>
                  <a:noFill/>
                </a:ln>
                <a:solidFill>
                  <a:prstClr val="white"/>
                </a:solidFill>
                <a:effectLst/>
                <a:uLnTx/>
                <a:uFillTx/>
                <a:latin typeface="Aptos" panose="02110004020202020204"/>
                <a:ea typeface="+mn-ea"/>
                <a:cs typeface="+mn-cs"/>
              </a:rPr>
              <a:t>: classificazione automatica, spiegazioni, dashboard interattiva</a:t>
            </a:r>
          </a:p>
          <a:p>
            <a:pPr marR="0" lvl="0" algn="l" defTabSz="914400" rtl="0" eaLnBrk="1" fontAlgn="auto" latinLnBrk="0" hangingPunct="1">
              <a:lnSpc>
                <a:spcPct val="100000"/>
              </a:lnSpc>
              <a:spcBef>
                <a:spcPts val="0"/>
              </a:spcBef>
              <a:spcAft>
                <a:spcPts val="0"/>
              </a:spcAft>
              <a:buClrTx/>
              <a:buSzTx/>
              <a:tabLst/>
              <a:defRPr/>
            </a:pPr>
            <a:endParaRPr kumimoji="0" lang="it-IT" sz="1800" b="0" i="0" u="none" strike="noStrike" kern="1200" cap="none" spc="0" normalizeH="0" baseline="0" noProof="0">
              <a:ln>
                <a:noFill/>
              </a:ln>
              <a:solidFill>
                <a:prstClr val="white"/>
              </a:solidFill>
              <a:effectLst/>
              <a:uLnTx/>
              <a:uFillTx/>
              <a:latin typeface="Aptos" panose="0211000402020202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800" b="0" i="0" u="none" strike="noStrike" kern="1200" cap="none" spc="0" normalizeH="0" baseline="0" noProof="0">
                <a:ln>
                  <a:noFill/>
                </a:ln>
                <a:solidFill>
                  <a:prstClr val="white"/>
                </a:solidFill>
                <a:effectLst/>
                <a:uLnTx/>
                <a:uFillTx/>
                <a:latin typeface="Aptos" panose="02110004020202020204"/>
                <a:ea typeface="+mn-ea"/>
                <a:cs typeface="+mn-cs"/>
              </a:rPr>
              <a:t>Benchmark &amp; tuning: parametri ottimali:</a:t>
            </a:r>
          </a:p>
          <a:p>
            <a:pPr marL="568325"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it-IT" sz="1800" b="0" i="1" u="none" strike="noStrike" kern="1200" cap="none" spc="0" normalizeH="0" baseline="0" noProof="0" err="1">
                <a:ln>
                  <a:noFill/>
                </a:ln>
                <a:solidFill>
                  <a:prstClr val="white"/>
                </a:solidFill>
                <a:effectLst/>
                <a:uLnTx/>
                <a:uFillTx/>
                <a:latin typeface="Aptos" panose="02110004020202020204"/>
                <a:ea typeface="+mn-ea"/>
                <a:cs typeface="+mn-cs"/>
              </a:rPr>
              <a:t>batch_size</a:t>
            </a:r>
            <a:r>
              <a:rPr kumimoji="0" lang="it-IT" sz="1800" b="0" i="0" u="none" strike="noStrike" kern="1200" cap="none" spc="0" normalizeH="0" baseline="0" noProof="0">
                <a:ln>
                  <a:noFill/>
                </a:ln>
                <a:solidFill>
                  <a:prstClr val="white"/>
                </a:solidFill>
                <a:effectLst/>
                <a:uLnTx/>
                <a:uFillTx/>
                <a:latin typeface="Aptos" panose="02110004020202020204"/>
                <a:ea typeface="+mn-ea"/>
                <a:cs typeface="+mn-cs"/>
              </a:rPr>
              <a:t> tra </a:t>
            </a:r>
            <a:r>
              <a:rPr lang="it-IT">
                <a:solidFill>
                  <a:prstClr val="white"/>
                </a:solidFill>
                <a:latin typeface="Aptos" panose="02110004020202020204"/>
              </a:rPr>
              <a:t>[50,100]</a:t>
            </a:r>
            <a:endParaRPr lang="it-IT" sz="1800" b="0" i="0" u="none" strike="noStrike" kern="1200" cap="none" spc="0" normalizeH="0" baseline="0" noProof="0">
              <a:ln>
                <a:noFill/>
              </a:ln>
              <a:solidFill>
                <a:prstClr val="white"/>
              </a:solidFill>
              <a:effectLst/>
              <a:uLnTx/>
              <a:uFillTx/>
              <a:latin typeface="Aptos" panose="02110004020202020204"/>
            </a:endParaRPr>
          </a:p>
          <a:p>
            <a:pPr marL="568325"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it-IT" sz="1800" b="0" i="1" u="none" strike="noStrike" kern="1200" cap="none" spc="0" normalizeH="0" baseline="0" noProof="0" err="1">
                <a:ln>
                  <a:noFill/>
                </a:ln>
                <a:solidFill>
                  <a:prstClr val="white"/>
                </a:solidFill>
                <a:effectLst/>
                <a:uLnTx/>
                <a:uFillTx/>
                <a:latin typeface="Aptos" panose="02110004020202020204"/>
                <a:ea typeface="+mn-ea"/>
                <a:cs typeface="+mn-cs"/>
              </a:rPr>
              <a:t>max_concurrent_reqs</a:t>
            </a:r>
            <a:r>
              <a:rPr kumimoji="0" lang="it-IT" sz="1800" b="0" i="0" u="none" strike="noStrike" kern="1200" cap="none" spc="0" normalizeH="0" baseline="0" noProof="0">
                <a:ln>
                  <a:noFill/>
                </a:ln>
                <a:solidFill>
                  <a:prstClr val="white"/>
                </a:solidFill>
                <a:effectLst/>
                <a:uLnTx/>
                <a:uFillTx/>
                <a:latin typeface="Aptos" panose="02110004020202020204"/>
                <a:ea typeface="+mn-ea"/>
                <a:cs typeface="+mn-cs"/>
              </a:rPr>
              <a:t> tra </a:t>
            </a:r>
            <a:r>
              <a:rPr lang="it-IT">
                <a:solidFill>
                  <a:prstClr val="white"/>
                </a:solidFill>
                <a:latin typeface="Aptos" panose="02110004020202020204"/>
              </a:rPr>
              <a:t>[8,16]</a:t>
            </a:r>
            <a:endParaRPr lang="it-IT" sz="1800" b="0" i="0" u="none" strike="noStrike" kern="1200" cap="none" spc="0" normalizeH="0" baseline="0" noProof="0">
              <a:ln>
                <a:noFill/>
              </a:ln>
              <a:solidFill>
                <a:prstClr val="white"/>
              </a:solidFill>
              <a:effectLst/>
              <a:uLnTx/>
              <a:uFillTx/>
              <a:latin typeface="Aptos" panose="02110004020202020204"/>
            </a:endParaRPr>
          </a:p>
          <a:p>
            <a:pPr marR="0" lvl="0" algn="l" defTabSz="914400" rtl="0" eaLnBrk="1" fontAlgn="auto" latinLnBrk="0" hangingPunct="1">
              <a:lnSpc>
                <a:spcPct val="100000"/>
              </a:lnSpc>
              <a:spcBef>
                <a:spcPts val="0"/>
              </a:spcBef>
              <a:spcAft>
                <a:spcPts val="0"/>
              </a:spcAft>
              <a:buClrTx/>
              <a:buSzTx/>
              <a:tabLst/>
              <a:defRPr/>
            </a:pPr>
            <a:endParaRPr kumimoji="0" lang="it-IT" sz="1800" b="0" i="0" u="none" strike="noStrike" kern="1200" cap="none" spc="0" normalizeH="0" baseline="0" noProof="0">
              <a:ln>
                <a:noFill/>
              </a:ln>
              <a:solidFill>
                <a:prstClr val="white"/>
              </a:solidFill>
              <a:effectLst/>
              <a:uLnTx/>
              <a:uFillTx/>
              <a:latin typeface="Aptos" panose="0211000402020202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it-IT" sz="1800" b="0" i="0" u="none" strike="noStrike" kern="1200" cap="none" spc="0" normalizeH="0" baseline="0" noProof="0">
                <a:ln>
                  <a:noFill/>
                </a:ln>
                <a:solidFill>
                  <a:prstClr val="white"/>
                </a:solidFill>
                <a:effectLst/>
                <a:uLnTx/>
                <a:uFillTx/>
                <a:latin typeface="Aptos" panose="02110004020202020204"/>
                <a:ea typeface="+mn-ea"/>
                <a:cs typeface="+mn-cs"/>
              </a:rPr>
              <a:t>Evoluzioni previste:</a:t>
            </a:r>
          </a:p>
          <a:p>
            <a:pPr marL="283845" marR="0" lvl="0" algn="l" defTabSz="914400" rtl="0" eaLnBrk="1" fontAlgn="auto" latinLnBrk="0" hangingPunct="1">
              <a:lnSpc>
                <a:spcPct val="100000"/>
              </a:lnSpc>
              <a:spcBef>
                <a:spcPts val="0"/>
              </a:spcBef>
              <a:spcAft>
                <a:spcPts val="0"/>
              </a:spcAft>
              <a:buClrTx/>
              <a:buSzTx/>
              <a:tabLst/>
              <a:defRPr/>
            </a:pPr>
            <a:r>
              <a:rPr kumimoji="0" lang="it-IT" sz="1800" b="0" i="0" u="none" strike="noStrike" kern="1200" cap="none" spc="0" normalizeH="0" baseline="0" noProof="0">
                <a:ln>
                  <a:noFill/>
                </a:ln>
                <a:solidFill>
                  <a:prstClr val="white"/>
                </a:solidFill>
                <a:effectLst/>
                <a:uLnTx/>
                <a:uFillTx/>
                <a:latin typeface="Aptos" panose="02110004020202020204"/>
                <a:ea typeface="+mn-ea"/>
                <a:cs typeface="+mn-cs"/>
              </a:rPr>
              <a:t>_ Caching intelligente per alert duplicati</a:t>
            </a:r>
            <a:endParaRPr lang="it-IT" sz="1800" b="0" i="0" u="none" strike="noStrike" kern="1200" cap="none" spc="0" normalizeH="0" baseline="0" noProof="0">
              <a:ln>
                <a:noFill/>
              </a:ln>
              <a:solidFill>
                <a:prstClr val="white"/>
              </a:solidFill>
              <a:effectLst/>
              <a:uLnTx/>
              <a:uFillTx/>
              <a:latin typeface="Aptos" panose="02110004020202020204"/>
            </a:endParaRPr>
          </a:p>
          <a:p>
            <a:pPr marL="283845" marR="0" lvl="0" algn="l" defTabSz="914400" rtl="0" eaLnBrk="1" fontAlgn="auto" latinLnBrk="0" hangingPunct="1">
              <a:lnSpc>
                <a:spcPct val="100000"/>
              </a:lnSpc>
              <a:spcBef>
                <a:spcPts val="0"/>
              </a:spcBef>
              <a:spcAft>
                <a:spcPts val="0"/>
              </a:spcAft>
              <a:buClrTx/>
              <a:buSzTx/>
              <a:tabLst/>
              <a:defRPr/>
            </a:pPr>
            <a:r>
              <a:rPr kumimoji="0" lang="it-IT" sz="1800" b="0" i="0" u="none" strike="noStrike" kern="1200" cap="none" spc="0" normalizeH="0" baseline="0" noProof="0">
                <a:ln>
                  <a:noFill/>
                </a:ln>
                <a:solidFill>
                  <a:prstClr val="white"/>
                </a:solidFill>
                <a:effectLst/>
                <a:uLnTx/>
                <a:uFillTx/>
                <a:latin typeface="Aptos" panose="02110004020202020204"/>
                <a:ea typeface="+mn-ea"/>
                <a:cs typeface="+mn-cs"/>
              </a:rPr>
              <a:t>_ Supporto a formati aggiuntivi (XML, Parquet, stream)</a:t>
            </a:r>
            <a:endParaRPr lang="it-IT" sz="1800" b="0" i="0" u="none" strike="noStrike" kern="1200" cap="none" spc="0" normalizeH="0" baseline="0" noProof="0">
              <a:ln>
                <a:noFill/>
              </a:ln>
              <a:solidFill>
                <a:prstClr val="white"/>
              </a:solidFill>
              <a:effectLst/>
              <a:uLnTx/>
              <a:uFillTx/>
              <a:latin typeface="Aptos" panose="02110004020202020204"/>
            </a:endParaRPr>
          </a:p>
          <a:p>
            <a:pPr marL="283845" marR="0" lvl="0" algn="l" defTabSz="914400" rtl="0" eaLnBrk="1" fontAlgn="auto" latinLnBrk="0" hangingPunct="1">
              <a:lnSpc>
                <a:spcPct val="100000"/>
              </a:lnSpc>
              <a:spcBef>
                <a:spcPts val="0"/>
              </a:spcBef>
              <a:spcAft>
                <a:spcPts val="0"/>
              </a:spcAft>
              <a:buClrTx/>
              <a:buSzTx/>
              <a:tabLst/>
              <a:defRPr/>
            </a:pPr>
            <a:r>
              <a:rPr kumimoji="0" lang="it-IT" sz="1800" b="0" i="0" u="none" strike="noStrike" kern="1200" cap="none" spc="0" normalizeH="0" baseline="0" noProof="0">
                <a:ln>
                  <a:noFill/>
                </a:ln>
                <a:solidFill>
                  <a:prstClr val="white"/>
                </a:solidFill>
                <a:effectLst/>
                <a:uLnTx/>
                <a:uFillTx/>
                <a:latin typeface="Aptos" panose="02110004020202020204"/>
                <a:ea typeface="+mn-ea"/>
                <a:cs typeface="+mn-cs"/>
              </a:rPr>
              <a:t>_ Prompt dinamici / fine‑tuning per miglior precisione</a:t>
            </a:r>
            <a:endParaRPr lang="it-IT" sz="1800" b="0" i="0" u="none" strike="noStrike" kern="1200" cap="none" spc="0" normalizeH="0" baseline="0" noProof="0">
              <a:ln>
                <a:noFill/>
              </a:ln>
              <a:solidFill>
                <a:prstClr val="white"/>
              </a:solidFill>
              <a:effectLst/>
              <a:uLnTx/>
              <a:uFillTx/>
              <a:latin typeface="Aptos" panose="02110004020202020204"/>
            </a:endParaRPr>
          </a:p>
          <a:p>
            <a:pPr marL="283845" marR="0" lvl="0" algn="l" defTabSz="914400" rtl="0" eaLnBrk="1" fontAlgn="auto" latinLnBrk="0" hangingPunct="1">
              <a:lnSpc>
                <a:spcPct val="100000"/>
              </a:lnSpc>
              <a:spcBef>
                <a:spcPts val="0"/>
              </a:spcBef>
              <a:spcAft>
                <a:spcPts val="0"/>
              </a:spcAft>
              <a:buClrTx/>
              <a:buSzTx/>
              <a:tabLst/>
              <a:defRPr/>
            </a:pPr>
            <a:r>
              <a:rPr kumimoji="0" lang="it-IT" sz="1800" b="0" i="0" u="none" strike="noStrike" kern="1200" cap="none" spc="0" normalizeH="0" baseline="0" noProof="0">
                <a:ln>
                  <a:noFill/>
                </a:ln>
                <a:solidFill>
                  <a:prstClr val="white"/>
                </a:solidFill>
                <a:effectLst/>
                <a:uLnTx/>
                <a:uFillTx/>
                <a:latin typeface="Aptos" panose="02110004020202020204"/>
                <a:ea typeface="+mn-ea"/>
                <a:cs typeface="+mn-cs"/>
              </a:rPr>
              <a:t>_ Modulo predittivo con stima tempi di elaborazione</a:t>
            </a:r>
            <a:endParaRPr lang="it-IT" sz="1800" b="0" i="0" u="none" strike="noStrike" kern="1200" cap="none" spc="0" normalizeH="0" baseline="0" noProof="0">
              <a:ln>
                <a:noFill/>
              </a:ln>
              <a:solidFill>
                <a:prstClr val="white"/>
              </a:solidFill>
              <a:effectLst/>
              <a:uLnTx/>
              <a:uFillTx/>
              <a:latin typeface="Aptos" panose="02110004020202020204"/>
            </a:endParaRPr>
          </a:p>
        </p:txBody>
      </p:sp>
      <p:pic>
        <p:nvPicPr>
          <p:cNvPr id="3" name="Immagine 2" descr="Immagine che contiene nero, oscurità, schermata, bianco e nero&#10;&#10;Il contenuto generato dall'IA potrebbe non essere corretto.">
            <a:extLst>
              <a:ext uri="{FF2B5EF4-FFF2-40B4-BE49-F238E27FC236}">
                <a16:creationId xmlns:a16="http://schemas.microsoft.com/office/drawing/2014/main" id="{0CA16831-4120-419F-6639-EAAFEC921D85}"/>
              </a:ext>
            </a:extLst>
          </p:cNvPr>
          <p:cNvPicPr>
            <a:picLocks noChangeAspect="1"/>
          </p:cNvPicPr>
          <p:nvPr/>
        </p:nvPicPr>
        <p:blipFill>
          <a:blip r:embed="rId3">
            <a:alphaModFix amt="10000"/>
            <a:extLst>
              <a:ext uri="{28A0092B-C50C-407E-A947-70E740481C1C}">
                <a14:useLocalDpi xmlns:a14="http://schemas.microsoft.com/office/drawing/2010/main" val="0"/>
              </a:ext>
            </a:extLst>
          </a:blip>
          <a:srcRect t="6704" r="13117"/>
          <a:stretch>
            <a:fillRect/>
          </a:stretch>
        </p:blipFill>
        <p:spPr>
          <a:xfrm>
            <a:off x="7377545" y="0"/>
            <a:ext cx="4814455" cy="3857902"/>
          </a:xfrm>
          <a:prstGeom prst="rect">
            <a:avLst/>
          </a:prstGeom>
        </p:spPr>
      </p:pic>
    </p:spTree>
    <p:extLst>
      <p:ext uri="{BB962C8B-B14F-4D97-AF65-F5344CB8AC3E}">
        <p14:creationId xmlns:p14="http://schemas.microsoft.com/office/powerpoint/2010/main" val="20276525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a:extLst>
            <a:ext uri="{FF2B5EF4-FFF2-40B4-BE49-F238E27FC236}">
              <a16:creationId xmlns:a16="http://schemas.microsoft.com/office/drawing/2014/main" id="{646F9978-7AF1-7902-B0BE-057554A8AB9A}"/>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06A4ACF-D701-EA31-19FE-293B8BA95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E758A73B-33B3-C941-B0F4-81DC83F17A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olo 1">
            <a:extLst>
              <a:ext uri="{FF2B5EF4-FFF2-40B4-BE49-F238E27FC236}">
                <a16:creationId xmlns:a16="http://schemas.microsoft.com/office/drawing/2014/main" id="{00629FDD-F8D8-7135-3456-3A115B9EDC57}"/>
              </a:ext>
            </a:extLst>
          </p:cNvPr>
          <p:cNvSpPr>
            <a:spLocks noGrp="1"/>
          </p:cNvSpPr>
          <p:nvPr>
            <p:ph type="ctrTitle"/>
          </p:nvPr>
        </p:nvSpPr>
        <p:spPr>
          <a:xfrm>
            <a:off x="477981" y="1122363"/>
            <a:ext cx="4023360" cy="3204134"/>
          </a:xfrm>
        </p:spPr>
        <p:txBody>
          <a:bodyPr anchor="b">
            <a:normAutofit/>
          </a:bodyPr>
          <a:lstStyle/>
          <a:p>
            <a:pPr algn="l"/>
            <a:r>
              <a:rPr lang="it-IT" sz="4800">
                <a:solidFill>
                  <a:schemeClr val="bg1"/>
                </a:solidFill>
              </a:rPr>
              <a:t>Grazie per l'attenzione</a:t>
            </a:r>
          </a:p>
        </p:txBody>
      </p:sp>
      <p:sp>
        <p:nvSpPr>
          <p:cNvPr id="14" name="Rectangle 13">
            <a:extLst>
              <a:ext uri="{FF2B5EF4-FFF2-40B4-BE49-F238E27FC236}">
                <a16:creationId xmlns:a16="http://schemas.microsoft.com/office/drawing/2014/main" id="{7E401D9E-C239-D13D-7772-BF4CDAE3D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6BD37E19-44B6-3624-D8E0-A3DA5608A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Immagine 7" descr="Immagine che contiene Carattere, Elementi grafici, schermata, cerchio&#10;&#10;Il contenuto generato dall'IA potrebbe non essere corretto.">
            <a:extLst>
              <a:ext uri="{FF2B5EF4-FFF2-40B4-BE49-F238E27FC236}">
                <a16:creationId xmlns:a16="http://schemas.microsoft.com/office/drawing/2014/main" id="{FBEFB67F-04B8-D8E6-3C86-F06AFB5E1191}"/>
              </a:ext>
            </a:extLst>
          </p:cNvPr>
          <p:cNvPicPr>
            <a:picLocks noChangeAspect="1"/>
          </p:cNvPicPr>
          <p:nvPr/>
        </p:nvPicPr>
        <p:blipFill>
          <a:blip r:embed="rId3">
            <a:duotone>
              <a:prstClr val="black"/>
              <a:schemeClr val="accent6">
                <a:tint val="45000"/>
                <a:satMod val="400000"/>
              </a:schemeClr>
            </a:duotone>
            <a:alphaModFix amt="15000"/>
            <a:extLst>
              <a:ext uri="{28A0092B-C50C-407E-A947-70E740481C1C}">
                <a14:useLocalDpi xmlns:a14="http://schemas.microsoft.com/office/drawing/2010/main" val="0"/>
              </a:ext>
            </a:extLst>
          </a:blip>
          <a:srcRect l="2919" r="4857" b="5427"/>
          <a:stretch>
            <a:fillRect/>
          </a:stretch>
        </p:blipFill>
        <p:spPr>
          <a:xfrm>
            <a:off x="-1" y="-722"/>
            <a:ext cx="12192001" cy="6858722"/>
          </a:xfrm>
          <a:prstGeom prst="rect">
            <a:avLst/>
          </a:prstGeom>
        </p:spPr>
      </p:pic>
    </p:spTree>
    <p:extLst>
      <p:ext uri="{BB962C8B-B14F-4D97-AF65-F5344CB8AC3E}">
        <p14:creationId xmlns:p14="http://schemas.microsoft.com/office/powerpoint/2010/main" val="3191902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67000">
              <a:srgbClr val="007434"/>
            </a:gs>
            <a:gs pos="92000">
              <a:schemeClr val="tx1"/>
            </a:gs>
          </a:gsLst>
          <a:lin ang="3600000" scaled="0"/>
        </a:gradFill>
        <a:effectLst/>
      </p:bgPr>
    </p:bg>
    <p:spTree>
      <p:nvGrpSpPr>
        <p:cNvPr id="1" name="">
          <a:extLst>
            <a:ext uri="{FF2B5EF4-FFF2-40B4-BE49-F238E27FC236}">
              <a16:creationId xmlns:a16="http://schemas.microsoft.com/office/drawing/2014/main" id="{2EA81ADB-D48A-A868-2CAC-FFC6EFF39235}"/>
            </a:ext>
          </a:extLst>
        </p:cNvPr>
        <p:cNvGrpSpPr/>
        <p:nvPr/>
      </p:nvGrpSpPr>
      <p:grpSpPr>
        <a:xfrm>
          <a:off x="0" y="0"/>
          <a:ext cx="0" cy="0"/>
          <a:chOff x="0" y="0"/>
          <a:chExt cx="0" cy="0"/>
        </a:xfrm>
      </p:grpSpPr>
      <p:sp>
        <p:nvSpPr>
          <p:cNvPr id="4" name="Titolo 3">
            <a:extLst>
              <a:ext uri="{FF2B5EF4-FFF2-40B4-BE49-F238E27FC236}">
                <a16:creationId xmlns:a16="http://schemas.microsoft.com/office/drawing/2014/main" id="{055E4DA6-CE60-3A24-1096-B427D91C4FD8}"/>
              </a:ext>
            </a:extLst>
          </p:cNvPr>
          <p:cNvSpPr>
            <a:spLocks noGrp="1"/>
          </p:cNvSpPr>
          <p:nvPr>
            <p:ph type="title"/>
          </p:nvPr>
        </p:nvSpPr>
        <p:spPr/>
        <p:txBody>
          <a:bodyPr/>
          <a:lstStyle/>
          <a:p>
            <a:r>
              <a:rPr lang="it-IT" b="1" i="1">
                <a:solidFill>
                  <a:srgbClr val="FFFF00"/>
                </a:solidFill>
              </a:rPr>
              <a:t>Architettura del </a:t>
            </a:r>
            <a:r>
              <a:rPr lang="it-IT" b="1" i="1" err="1">
                <a:solidFill>
                  <a:srgbClr val="FFFF00"/>
                </a:solidFill>
              </a:rPr>
              <a:t>Frontend</a:t>
            </a:r>
            <a:endParaRPr lang="it-IT" b="1" i="1">
              <a:solidFill>
                <a:srgbClr val="FFFF00"/>
              </a:solidFill>
            </a:endParaRPr>
          </a:p>
        </p:txBody>
      </p:sp>
      <p:sp>
        <p:nvSpPr>
          <p:cNvPr id="9" name="CasellaDiTesto 8">
            <a:extLst>
              <a:ext uri="{FF2B5EF4-FFF2-40B4-BE49-F238E27FC236}">
                <a16:creationId xmlns:a16="http://schemas.microsoft.com/office/drawing/2014/main" id="{F953B33E-580A-0EB4-7DF1-E57D11AAA1F1}"/>
              </a:ext>
            </a:extLst>
          </p:cNvPr>
          <p:cNvSpPr txBox="1"/>
          <p:nvPr/>
        </p:nvSpPr>
        <p:spPr>
          <a:xfrm>
            <a:off x="838200" y="2126633"/>
            <a:ext cx="6657621" cy="923330"/>
          </a:xfrm>
          <a:prstGeom prst="rect">
            <a:avLst/>
          </a:prstGeom>
          <a:noFill/>
        </p:spPr>
        <p:txBody>
          <a:bodyPr wrap="square" rtlCol="0">
            <a:spAutoFit/>
          </a:bodyPr>
          <a:lstStyle/>
          <a:p>
            <a:pPr marL="285750" lvl="0" indent="-285750">
              <a:buFont typeface="Arial" panose="020B0604020202020204" pitchFamily="34" charset="0"/>
              <a:buChar char="•"/>
              <a:defRPr/>
            </a:pPr>
            <a:r>
              <a:rPr lang="it-IT">
                <a:solidFill>
                  <a:schemeClr val="bg1"/>
                </a:solidFill>
              </a:rPr>
              <a:t>Interfaccia React </a:t>
            </a:r>
            <a:r>
              <a:rPr lang="it-IT">
                <a:solidFill>
                  <a:schemeClr val="bg1"/>
                </a:solidFill>
                <a:sym typeface="Wingdings" panose="05000000000000000000" pitchFamily="2" charset="2"/>
              </a:rPr>
              <a:t>+ </a:t>
            </a:r>
            <a:r>
              <a:rPr lang="it-IT">
                <a:solidFill>
                  <a:schemeClr val="bg1"/>
                </a:solidFill>
              </a:rPr>
              <a:t>comunicazione asincrona tramite API REST </a:t>
            </a:r>
          </a:p>
          <a:p>
            <a:pPr marL="285750" lvl="0" indent="-285750">
              <a:buFont typeface="Arial" panose="020B0604020202020204" pitchFamily="34" charset="0"/>
              <a:buChar char="•"/>
              <a:defRPr/>
            </a:pPr>
            <a:endParaRPr lang="it-IT">
              <a:solidFill>
                <a:schemeClr val="bg1"/>
              </a:solidFill>
            </a:endParaRPr>
          </a:p>
          <a:p>
            <a:pPr marL="285750" lvl="0" indent="-285750">
              <a:buFont typeface="Arial" panose="020B0604020202020204" pitchFamily="34" charset="0"/>
              <a:buChar char="•"/>
              <a:defRPr/>
            </a:pPr>
            <a:r>
              <a:rPr lang="it-IT">
                <a:solidFill>
                  <a:schemeClr val="bg1"/>
                </a:solidFill>
              </a:rPr>
              <a:t>Il componente principale: </a:t>
            </a:r>
            <a:r>
              <a:rPr lang="it-IT" b="1" i="1">
                <a:solidFill>
                  <a:schemeClr val="bg1"/>
                </a:solidFill>
                <a:latin typeface="Abadi Extra Light" panose="020B0204020104020204" pitchFamily="34" charset="0"/>
              </a:rPr>
              <a:t>App.js</a:t>
            </a:r>
            <a:endParaRPr kumimoji="0" lang="it-IT" sz="1800" b="0" i="0" u="none" strike="noStrike" kern="1200" cap="none" spc="0" normalizeH="0" baseline="0" noProof="0">
              <a:ln>
                <a:noFill/>
              </a:ln>
              <a:solidFill>
                <a:schemeClr val="bg1"/>
              </a:solidFill>
              <a:effectLst/>
              <a:uLnTx/>
              <a:uFillTx/>
              <a:latin typeface="Aptos" panose="02110004020202020204"/>
              <a:ea typeface="+mn-ea"/>
              <a:cs typeface="+mn-cs"/>
            </a:endParaRPr>
          </a:p>
        </p:txBody>
      </p:sp>
      <p:pic>
        <p:nvPicPr>
          <p:cNvPr id="2" name="Immagine 1" descr="Immagine che contiene nero, oscurità, schermata, bianco e nero&#10;&#10;Il contenuto generato dall'IA potrebbe non essere corretto.">
            <a:extLst>
              <a:ext uri="{FF2B5EF4-FFF2-40B4-BE49-F238E27FC236}">
                <a16:creationId xmlns:a16="http://schemas.microsoft.com/office/drawing/2014/main" id="{F658A597-DB83-C4C7-F95D-8B7FDB4C2FEC}"/>
              </a:ext>
            </a:extLst>
          </p:cNvPr>
          <p:cNvPicPr>
            <a:picLocks noChangeAspect="1"/>
          </p:cNvPicPr>
          <p:nvPr/>
        </p:nvPicPr>
        <p:blipFill>
          <a:blip r:embed="rId3">
            <a:alphaModFix amt="10000"/>
            <a:extLst>
              <a:ext uri="{28A0092B-C50C-407E-A947-70E740481C1C}">
                <a14:useLocalDpi xmlns:a14="http://schemas.microsoft.com/office/drawing/2010/main" val="0"/>
              </a:ext>
            </a:extLst>
          </a:blip>
          <a:srcRect t="6704" r="13117"/>
          <a:stretch>
            <a:fillRect/>
          </a:stretch>
        </p:blipFill>
        <p:spPr>
          <a:xfrm>
            <a:off x="7377545" y="0"/>
            <a:ext cx="4814455" cy="3857902"/>
          </a:xfrm>
          <a:prstGeom prst="rect">
            <a:avLst/>
          </a:prstGeom>
        </p:spPr>
      </p:pic>
      <p:sp>
        <p:nvSpPr>
          <p:cNvPr id="3" name="CasellaDiTesto 2">
            <a:extLst>
              <a:ext uri="{FF2B5EF4-FFF2-40B4-BE49-F238E27FC236}">
                <a16:creationId xmlns:a16="http://schemas.microsoft.com/office/drawing/2014/main" id="{BF692263-A49B-1CE0-8EB1-5CB66C8F6C58}"/>
              </a:ext>
            </a:extLst>
          </p:cNvPr>
          <p:cNvSpPr txBox="1"/>
          <p:nvPr/>
        </p:nvSpPr>
        <p:spPr>
          <a:xfrm>
            <a:off x="2573820" y="3494024"/>
            <a:ext cx="1339646" cy="369332"/>
          </a:xfrm>
          <a:prstGeom prst="rect">
            <a:avLst/>
          </a:prstGeom>
          <a:noFill/>
        </p:spPr>
        <p:txBody>
          <a:bodyPr wrap="square" rtlCol="0">
            <a:spAutoFit/>
          </a:bodyPr>
          <a:lstStyle/>
          <a:p>
            <a:pPr lvl="0" algn="r">
              <a:defRPr/>
            </a:pPr>
            <a:r>
              <a:rPr lang="it-IT" b="1" i="1">
                <a:solidFill>
                  <a:schemeClr val="bg1"/>
                </a:solidFill>
                <a:latin typeface="Abadi Extra Light" panose="020B0204020104020204" pitchFamily="34" charset="0"/>
              </a:rPr>
              <a:t>UploadFile.js</a:t>
            </a:r>
            <a:endParaRPr kumimoji="0" lang="it-IT" sz="1800" b="0" i="0" u="none" strike="noStrike" kern="1200" cap="none" spc="0" normalizeH="0" baseline="0" noProof="0">
              <a:ln>
                <a:noFill/>
              </a:ln>
              <a:solidFill>
                <a:schemeClr val="bg1"/>
              </a:solidFill>
              <a:effectLst/>
              <a:uLnTx/>
              <a:uFillTx/>
              <a:latin typeface="Aptos" panose="02110004020202020204"/>
              <a:ea typeface="+mn-ea"/>
              <a:cs typeface="+mn-cs"/>
            </a:endParaRPr>
          </a:p>
        </p:txBody>
      </p:sp>
      <p:sp>
        <p:nvSpPr>
          <p:cNvPr id="5" name="CasellaDiTesto 4">
            <a:extLst>
              <a:ext uri="{FF2B5EF4-FFF2-40B4-BE49-F238E27FC236}">
                <a16:creationId xmlns:a16="http://schemas.microsoft.com/office/drawing/2014/main" id="{7CB6FB85-2639-60B1-9942-1E19A69FF25B}"/>
              </a:ext>
            </a:extLst>
          </p:cNvPr>
          <p:cNvSpPr txBox="1"/>
          <p:nvPr/>
        </p:nvSpPr>
        <p:spPr>
          <a:xfrm>
            <a:off x="4171241" y="3880957"/>
            <a:ext cx="1339646" cy="369332"/>
          </a:xfrm>
          <a:prstGeom prst="rect">
            <a:avLst/>
          </a:prstGeom>
          <a:noFill/>
        </p:spPr>
        <p:txBody>
          <a:bodyPr wrap="square" rtlCol="0">
            <a:spAutoFit/>
          </a:bodyPr>
          <a:lstStyle/>
          <a:p>
            <a:pPr lvl="0">
              <a:defRPr/>
            </a:pPr>
            <a:r>
              <a:rPr lang="it-IT" b="1" i="1">
                <a:solidFill>
                  <a:schemeClr val="bg1"/>
                </a:solidFill>
                <a:latin typeface="Abadi Extra Light" panose="020B0204020104020204" pitchFamily="34" charset="0"/>
              </a:rPr>
              <a:t>AlertTable.js </a:t>
            </a:r>
          </a:p>
        </p:txBody>
      </p:sp>
      <p:sp>
        <p:nvSpPr>
          <p:cNvPr id="6" name="CasellaDiTesto 5">
            <a:extLst>
              <a:ext uri="{FF2B5EF4-FFF2-40B4-BE49-F238E27FC236}">
                <a16:creationId xmlns:a16="http://schemas.microsoft.com/office/drawing/2014/main" id="{751993D3-ABB6-16CC-2109-26500E2578FE}"/>
              </a:ext>
            </a:extLst>
          </p:cNvPr>
          <p:cNvSpPr txBox="1"/>
          <p:nvPr/>
        </p:nvSpPr>
        <p:spPr>
          <a:xfrm>
            <a:off x="2573820" y="4272867"/>
            <a:ext cx="1339646" cy="369332"/>
          </a:xfrm>
          <a:prstGeom prst="rect">
            <a:avLst/>
          </a:prstGeom>
          <a:noFill/>
        </p:spPr>
        <p:txBody>
          <a:bodyPr wrap="square" rtlCol="0">
            <a:spAutoFit/>
          </a:bodyPr>
          <a:lstStyle/>
          <a:p>
            <a:pPr lvl="0" algn="r">
              <a:defRPr/>
            </a:pPr>
            <a:r>
              <a:rPr lang="it-IT" b="1" i="1">
                <a:solidFill>
                  <a:schemeClr val="bg1"/>
                </a:solidFill>
                <a:latin typeface="Abadi Extra Light" panose="020B0204020104020204" pitchFamily="34" charset="0"/>
              </a:rPr>
              <a:t>Chatbot.js </a:t>
            </a:r>
          </a:p>
        </p:txBody>
      </p:sp>
      <p:sp>
        <p:nvSpPr>
          <p:cNvPr id="7" name="CasellaDiTesto 6">
            <a:extLst>
              <a:ext uri="{FF2B5EF4-FFF2-40B4-BE49-F238E27FC236}">
                <a16:creationId xmlns:a16="http://schemas.microsoft.com/office/drawing/2014/main" id="{742C6A6A-C4E4-ACC5-8DCB-D46AA7B80EDC}"/>
              </a:ext>
            </a:extLst>
          </p:cNvPr>
          <p:cNvSpPr txBox="1"/>
          <p:nvPr/>
        </p:nvSpPr>
        <p:spPr>
          <a:xfrm>
            <a:off x="4171241" y="4679928"/>
            <a:ext cx="1339646" cy="369332"/>
          </a:xfrm>
          <a:prstGeom prst="rect">
            <a:avLst/>
          </a:prstGeom>
          <a:noFill/>
        </p:spPr>
        <p:txBody>
          <a:bodyPr wrap="square" rtlCol="0">
            <a:spAutoFit/>
          </a:bodyPr>
          <a:lstStyle/>
          <a:p>
            <a:pPr lvl="0">
              <a:defRPr/>
            </a:pPr>
            <a:r>
              <a:rPr lang="it-IT" b="1" i="1">
                <a:solidFill>
                  <a:schemeClr val="bg1"/>
                </a:solidFill>
                <a:latin typeface="Abadi Extra Light" panose="020B0204020104020204" pitchFamily="34" charset="0"/>
              </a:rPr>
              <a:t>ApiService.js</a:t>
            </a:r>
            <a:endParaRPr kumimoji="0" lang="it-IT" sz="1800" b="0" i="0" u="none" strike="noStrike" kern="1200" cap="none" spc="0" normalizeH="0" baseline="0" noProof="0">
              <a:ln>
                <a:noFill/>
              </a:ln>
              <a:solidFill>
                <a:schemeClr val="bg1"/>
              </a:solidFill>
              <a:effectLst/>
              <a:uLnTx/>
              <a:uFillTx/>
              <a:latin typeface="Aptos" panose="02110004020202020204"/>
              <a:ea typeface="+mn-ea"/>
              <a:cs typeface="+mn-cs"/>
            </a:endParaRPr>
          </a:p>
        </p:txBody>
      </p:sp>
      <p:cxnSp>
        <p:nvCxnSpPr>
          <p:cNvPr id="10" name="Connettore diritto 9">
            <a:extLst>
              <a:ext uri="{FF2B5EF4-FFF2-40B4-BE49-F238E27FC236}">
                <a16:creationId xmlns:a16="http://schemas.microsoft.com/office/drawing/2014/main" id="{6FCE3003-FC6E-70AB-841D-50A65A28F27C}"/>
              </a:ext>
            </a:extLst>
          </p:cNvPr>
          <p:cNvCxnSpPr>
            <a:cxnSpLocks/>
          </p:cNvCxnSpPr>
          <p:nvPr/>
        </p:nvCxnSpPr>
        <p:spPr>
          <a:xfrm>
            <a:off x="4070576" y="3027385"/>
            <a:ext cx="0" cy="1861340"/>
          </a:xfrm>
          <a:prstGeom prst="line">
            <a:avLst/>
          </a:prstGeom>
          <a:ln>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12" name="Connettore diritto 11">
            <a:extLst>
              <a:ext uri="{FF2B5EF4-FFF2-40B4-BE49-F238E27FC236}">
                <a16:creationId xmlns:a16="http://schemas.microsoft.com/office/drawing/2014/main" id="{188FC0DC-4467-A050-6A8A-694E8A94AF92}"/>
              </a:ext>
            </a:extLst>
          </p:cNvPr>
          <p:cNvCxnSpPr/>
          <p:nvPr/>
        </p:nvCxnSpPr>
        <p:spPr>
          <a:xfrm>
            <a:off x="3779409" y="3016096"/>
            <a:ext cx="556934" cy="0"/>
          </a:xfrm>
          <a:prstGeom prst="line">
            <a:avLst/>
          </a:prstGeom>
          <a:ln>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13" name="Connettore diritto 12">
            <a:extLst>
              <a:ext uri="{FF2B5EF4-FFF2-40B4-BE49-F238E27FC236}">
                <a16:creationId xmlns:a16="http://schemas.microsoft.com/office/drawing/2014/main" id="{A39DC751-8459-502F-F8D2-6DEB9E69993A}"/>
              </a:ext>
            </a:extLst>
          </p:cNvPr>
          <p:cNvCxnSpPr>
            <a:cxnSpLocks/>
          </p:cNvCxnSpPr>
          <p:nvPr/>
        </p:nvCxnSpPr>
        <p:spPr>
          <a:xfrm>
            <a:off x="3889913" y="3701896"/>
            <a:ext cx="180662" cy="0"/>
          </a:xfrm>
          <a:prstGeom prst="line">
            <a:avLst/>
          </a:prstGeom>
          <a:ln>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15" name="Connettore diritto 14">
            <a:extLst>
              <a:ext uri="{FF2B5EF4-FFF2-40B4-BE49-F238E27FC236}">
                <a16:creationId xmlns:a16="http://schemas.microsoft.com/office/drawing/2014/main" id="{9ACE534B-AB12-25E5-1FEE-AD9E6B5F40F0}"/>
              </a:ext>
            </a:extLst>
          </p:cNvPr>
          <p:cNvCxnSpPr>
            <a:cxnSpLocks/>
          </p:cNvCxnSpPr>
          <p:nvPr/>
        </p:nvCxnSpPr>
        <p:spPr>
          <a:xfrm>
            <a:off x="4070575" y="4078133"/>
            <a:ext cx="180662" cy="0"/>
          </a:xfrm>
          <a:prstGeom prst="line">
            <a:avLst/>
          </a:prstGeom>
          <a:ln>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16" name="Connettore diritto 15">
            <a:extLst>
              <a:ext uri="{FF2B5EF4-FFF2-40B4-BE49-F238E27FC236}">
                <a16:creationId xmlns:a16="http://schemas.microsoft.com/office/drawing/2014/main" id="{B9113D6B-78CA-68A0-19E1-177543C52B5F}"/>
              </a:ext>
            </a:extLst>
          </p:cNvPr>
          <p:cNvCxnSpPr>
            <a:cxnSpLocks/>
          </p:cNvCxnSpPr>
          <p:nvPr/>
        </p:nvCxnSpPr>
        <p:spPr>
          <a:xfrm>
            <a:off x="3889913" y="4480565"/>
            <a:ext cx="180662" cy="0"/>
          </a:xfrm>
          <a:prstGeom prst="line">
            <a:avLst/>
          </a:prstGeom>
          <a:ln>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17" name="Connettore diritto 16">
            <a:extLst>
              <a:ext uri="{FF2B5EF4-FFF2-40B4-BE49-F238E27FC236}">
                <a16:creationId xmlns:a16="http://schemas.microsoft.com/office/drawing/2014/main" id="{3FECB7DF-192D-498E-B9C5-9D8E50D83072}"/>
              </a:ext>
            </a:extLst>
          </p:cNvPr>
          <p:cNvCxnSpPr>
            <a:cxnSpLocks/>
          </p:cNvCxnSpPr>
          <p:nvPr/>
        </p:nvCxnSpPr>
        <p:spPr>
          <a:xfrm>
            <a:off x="4070575" y="4888725"/>
            <a:ext cx="180662" cy="0"/>
          </a:xfrm>
          <a:prstGeom prst="line">
            <a:avLst/>
          </a:prstGeom>
          <a:ln>
            <a:solidFill>
              <a:srgbClr val="FFFF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25706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67000">
              <a:srgbClr val="007434"/>
            </a:gs>
            <a:gs pos="92000">
              <a:schemeClr val="tx1"/>
            </a:gs>
          </a:gsLst>
          <a:lin ang="3600000" scaled="0"/>
        </a:gradFill>
        <a:effectLst/>
      </p:bgPr>
    </p:bg>
    <p:spTree>
      <p:nvGrpSpPr>
        <p:cNvPr id="1" name="">
          <a:extLst>
            <a:ext uri="{FF2B5EF4-FFF2-40B4-BE49-F238E27FC236}">
              <a16:creationId xmlns:a16="http://schemas.microsoft.com/office/drawing/2014/main" id="{2A5309FC-4797-BE9C-00AB-7E0AD6AB403B}"/>
            </a:ext>
          </a:extLst>
        </p:cNvPr>
        <p:cNvGrpSpPr/>
        <p:nvPr/>
      </p:nvGrpSpPr>
      <p:grpSpPr>
        <a:xfrm>
          <a:off x="0" y="0"/>
          <a:ext cx="0" cy="0"/>
          <a:chOff x="0" y="0"/>
          <a:chExt cx="0" cy="0"/>
        </a:xfrm>
      </p:grpSpPr>
      <p:sp>
        <p:nvSpPr>
          <p:cNvPr id="4" name="Titolo 3">
            <a:extLst>
              <a:ext uri="{FF2B5EF4-FFF2-40B4-BE49-F238E27FC236}">
                <a16:creationId xmlns:a16="http://schemas.microsoft.com/office/drawing/2014/main" id="{720F1495-097C-B382-3921-7FB6637C9205}"/>
              </a:ext>
            </a:extLst>
          </p:cNvPr>
          <p:cNvSpPr>
            <a:spLocks noGrp="1"/>
          </p:cNvSpPr>
          <p:nvPr>
            <p:ph type="title"/>
          </p:nvPr>
        </p:nvSpPr>
        <p:spPr/>
        <p:txBody>
          <a:bodyPr/>
          <a:lstStyle/>
          <a:p>
            <a:r>
              <a:rPr lang="it-IT" b="1" i="1">
                <a:solidFill>
                  <a:srgbClr val="FFFF00"/>
                </a:solidFill>
              </a:rPr>
              <a:t>Architettura del </a:t>
            </a:r>
            <a:r>
              <a:rPr lang="it-IT" b="1" i="1" err="1">
                <a:solidFill>
                  <a:srgbClr val="FFFF00"/>
                </a:solidFill>
              </a:rPr>
              <a:t>Frontend</a:t>
            </a:r>
            <a:endParaRPr lang="it-IT" b="1" i="1">
              <a:solidFill>
                <a:srgbClr val="FFFF00"/>
              </a:solidFill>
            </a:endParaRPr>
          </a:p>
        </p:txBody>
      </p:sp>
      <p:sp>
        <p:nvSpPr>
          <p:cNvPr id="9" name="CasellaDiTesto 8">
            <a:extLst>
              <a:ext uri="{FF2B5EF4-FFF2-40B4-BE49-F238E27FC236}">
                <a16:creationId xmlns:a16="http://schemas.microsoft.com/office/drawing/2014/main" id="{C5200F92-7331-8D9B-0169-EF0AF8CBF3FB}"/>
              </a:ext>
            </a:extLst>
          </p:cNvPr>
          <p:cNvSpPr txBox="1"/>
          <p:nvPr/>
        </p:nvSpPr>
        <p:spPr>
          <a:xfrm>
            <a:off x="838200" y="1871447"/>
            <a:ext cx="4754526" cy="230832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b="1" i="1">
                <a:solidFill>
                  <a:srgbClr val="FFFF00"/>
                </a:solidFill>
                <a:latin typeface="Abadi Extra Light" panose="020B0204020104020204" pitchFamily="34" charset="0"/>
              </a:rPr>
              <a:t>UploadFile.js </a:t>
            </a:r>
            <a:r>
              <a:rPr lang="it-IT" sz="1600">
                <a:solidFill>
                  <a:prstClr val="white"/>
                </a:solidFill>
                <a:latin typeface="Aptos" panose="02110004020202020204"/>
                <a:sym typeface="Wingdings" panose="05000000000000000000" pitchFamily="2" charset="2"/>
              </a:rPr>
              <a:t> </a:t>
            </a:r>
            <a:r>
              <a:rPr kumimoji="0" lang="it-IT" sz="1600" b="0" i="0" u="none" strike="noStrike" kern="1200" cap="none" spc="0" normalizeH="0" baseline="0" noProof="0">
                <a:ln>
                  <a:noFill/>
                </a:ln>
                <a:solidFill>
                  <a:prstClr val="white"/>
                </a:solidFill>
                <a:effectLst/>
                <a:uLnTx/>
                <a:uFillTx/>
                <a:latin typeface="Aptos" panose="02110004020202020204"/>
                <a:ea typeface="+mn-ea"/>
                <a:cs typeface="+mn-cs"/>
              </a:rPr>
              <a:t>avvio del flusso operativo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600" b="0" i="0" u="none" strike="noStrike" kern="1200" cap="none" spc="0" normalizeH="0" baseline="0" noProof="0">
              <a:ln>
                <a:noFill/>
              </a:ln>
              <a:solidFill>
                <a:prstClr val="white"/>
              </a:solidFill>
              <a:effectLst/>
              <a:uLnTx/>
              <a:uFillTx/>
              <a:latin typeface="Aptos" panose="02110004020202020204"/>
              <a:ea typeface="+mn-ea"/>
              <a:cs typeface="+mn-cs"/>
            </a:endParaRPr>
          </a:p>
          <a:p>
            <a:pPr lvl="0">
              <a:defRPr/>
            </a:pPr>
            <a:r>
              <a:rPr lang="it-IT" sz="1600" u="sng">
                <a:solidFill>
                  <a:prstClr val="white"/>
                </a:solidFill>
              </a:rPr>
              <a:t>Flusso operativo</a:t>
            </a:r>
            <a:r>
              <a:rPr lang="it-IT" sz="1600">
                <a:solidFill>
                  <a:prstClr val="white"/>
                </a:solidFill>
              </a:rPr>
              <a:t>:</a:t>
            </a:r>
            <a:endParaRPr lang="it-IT" sz="1600">
              <a:solidFill>
                <a:prstClr val="white"/>
              </a:solidFill>
              <a:latin typeface="Aptos" panose="02110004020202020204"/>
            </a:endParaRPr>
          </a:p>
          <a:p>
            <a:pPr marL="342900" lvl="0" indent="-342900">
              <a:buFont typeface="+mj-lt"/>
              <a:buAutoNum type="arabicPeriod"/>
              <a:defRPr/>
            </a:pPr>
            <a:r>
              <a:rPr lang="it-IT" sz="1600">
                <a:solidFill>
                  <a:prstClr val="white"/>
                </a:solidFill>
                <a:latin typeface="Aptos" panose="02110004020202020204"/>
              </a:rPr>
              <a:t>Avvia il caricamento del file selezionato (tramite API </a:t>
            </a:r>
            <a:r>
              <a:rPr lang="it-IT" sz="1600" b="1" err="1">
                <a:solidFill>
                  <a:prstClr val="white"/>
                </a:solidFill>
                <a:latin typeface="Aptos" panose="02110004020202020204"/>
              </a:rPr>
              <a:t>uploadFileToAPI</a:t>
            </a:r>
            <a:r>
              <a:rPr lang="it-IT" sz="1600" b="1">
                <a:solidFill>
                  <a:prstClr val="white"/>
                </a:solidFill>
                <a:latin typeface="Aptos" panose="02110004020202020204"/>
              </a:rPr>
              <a:t>(file)</a:t>
            </a:r>
            <a:r>
              <a:rPr lang="it-IT" sz="1600">
                <a:solidFill>
                  <a:prstClr val="white"/>
                </a:solidFill>
                <a:latin typeface="Aptos" panose="02110004020202020204"/>
              </a:rPr>
              <a:t>)</a:t>
            </a:r>
          </a:p>
          <a:p>
            <a:pPr marL="342900" lvl="0" indent="-342900">
              <a:buFont typeface="+mj-lt"/>
              <a:buAutoNum type="arabicPeriod"/>
              <a:defRPr/>
            </a:pPr>
            <a:r>
              <a:rPr lang="it-IT" sz="1600">
                <a:solidFill>
                  <a:prstClr val="white"/>
                </a:solidFill>
                <a:latin typeface="Aptos" panose="02110004020202020204"/>
              </a:rPr>
              <a:t>Richiede al </a:t>
            </a:r>
            <a:r>
              <a:rPr lang="it-IT" sz="1600" err="1">
                <a:solidFill>
                  <a:prstClr val="white"/>
                </a:solidFill>
                <a:latin typeface="Aptos" panose="02110004020202020204"/>
              </a:rPr>
              <a:t>backend</a:t>
            </a:r>
            <a:r>
              <a:rPr lang="it-IT" sz="1600">
                <a:solidFill>
                  <a:prstClr val="white"/>
                </a:solidFill>
                <a:latin typeface="Aptos" panose="02110004020202020204"/>
              </a:rPr>
              <a:t> di avviare l’analisi sul file caricato (tramite API </a:t>
            </a:r>
            <a:r>
              <a:rPr lang="it-IT" sz="1600" b="1" err="1">
                <a:solidFill>
                  <a:prstClr val="white"/>
                </a:solidFill>
                <a:latin typeface="Aptos" panose="02110004020202020204"/>
              </a:rPr>
              <a:t>analyzeAlertsOnServer</a:t>
            </a:r>
            <a:r>
              <a:rPr lang="it-IT" sz="1600" b="1">
                <a:solidFill>
                  <a:prstClr val="white"/>
                </a:solidFill>
                <a:latin typeface="Aptos" panose="02110004020202020204"/>
              </a:rPr>
              <a:t>()</a:t>
            </a:r>
            <a:r>
              <a:rPr lang="it-IT" sz="1600">
                <a:solidFill>
                  <a:prstClr val="white"/>
                </a:solidFill>
                <a:latin typeface="Aptos" panose="02110004020202020204"/>
              </a:rPr>
              <a:t>)</a:t>
            </a:r>
          </a:p>
          <a:p>
            <a:pPr marL="342900" lvl="0" indent="-342900">
              <a:buFont typeface="+mj-lt"/>
              <a:buAutoNum type="arabicPeriod"/>
              <a:defRPr/>
            </a:pPr>
            <a:r>
              <a:rPr lang="it-IT" sz="1600">
                <a:solidFill>
                  <a:prstClr val="white"/>
                </a:solidFill>
                <a:latin typeface="Aptos" panose="02110004020202020204"/>
              </a:rPr>
              <a:t>Controlla periodicamente se l’analisi è conclusa (tramite API </a:t>
            </a:r>
            <a:r>
              <a:rPr lang="it-IT" sz="1600" b="1" err="1">
                <a:solidFill>
                  <a:prstClr val="white"/>
                </a:solidFill>
                <a:latin typeface="Aptos" panose="02110004020202020204"/>
              </a:rPr>
              <a:t>fetchResultsFromAPI</a:t>
            </a:r>
            <a:r>
              <a:rPr lang="it-IT" sz="1600" b="1">
                <a:solidFill>
                  <a:prstClr val="white"/>
                </a:solidFill>
                <a:latin typeface="Aptos" panose="02110004020202020204"/>
              </a:rPr>
              <a:t>()</a:t>
            </a:r>
            <a:r>
              <a:rPr lang="it-IT" sz="1600">
                <a:solidFill>
                  <a:prstClr val="white"/>
                </a:solidFill>
                <a:latin typeface="Aptos" panose="02110004020202020204"/>
              </a:rPr>
              <a:t>)</a:t>
            </a:r>
          </a:p>
        </p:txBody>
      </p:sp>
      <p:pic>
        <p:nvPicPr>
          <p:cNvPr id="3" name="Immagine 2" descr="Immagine che contiene nero, schermata, design&#10;&#10;Il contenuto generato dall'IA potrebbe non essere corretto.">
            <a:extLst>
              <a:ext uri="{FF2B5EF4-FFF2-40B4-BE49-F238E27FC236}">
                <a16:creationId xmlns:a16="http://schemas.microsoft.com/office/drawing/2014/main" id="{AA191C2B-0192-AAE6-04E3-122344AFF5CC}"/>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3597317" y="396775"/>
            <a:ext cx="5601259" cy="5906387"/>
          </a:xfrm>
          <a:prstGeom prst="rect">
            <a:avLst/>
          </a:prstGeom>
        </p:spPr>
      </p:pic>
      <p:sp>
        <p:nvSpPr>
          <p:cNvPr id="5" name="CasellaDiTesto 4">
            <a:extLst>
              <a:ext uri="{FF2B5EF4-FFF2-40B4-BE49-F238E27FC236}">
                <a16:creationId xmlns:a16="http://schemas.microsoft.com/office/drawing/2014/main" id="{BFA65D26-D1A9-B6B5-0AB9-0B20BDD18499}"/>
              </a:ext>
            </a:extLst>
          </p:cNvPr>
          <p:cNvSpPr txBox="1"/>
          <p:nvPr/>
        </p:nvSpPr>
        <p:spPr>
          <a:xfrm>
            <a:off x="6422066" y="1871447"/>
            <a:ext cx="4918482" cy="2800767"/>
          </a:xfrm>
          <a:prstGeom prst="rect">
            <a:avLst/>
          </a:prstGeom>
          <a:noFill/>
        </p:spPr>
        <p:txBody>
          <a:bodyPr wrap="square" rtlCol="0">
            <a:spAutoFit/>
          </a:bodyPr>
          <a:lstStyle/>
          <a:p>
            <a:pPr lvl="0">
              <a:defRPr/>
            </a:pPr>
            <a:r>
              <a:rPr lang="it-IT" sz="1600" b="1" i="1">
                <a:solidFill>
                  <a:srgbClr val="FFFF00"/>
                </a:solidFill>
                <a:latin typeface="Abadi Extra Light" panose="020B0204020104020204" pitchFamily="34" charset="0"/>
              </a:rPr>
              <a:t>AlertTable.js </a:t>
            </a:r>
            <a:r>
              <a:rPr kumimoji="0" lang="it-IT" sz="1600" b="0" i="0" u="none" strike="noStrike" kern="1200" cap="none" spc="0" normalizeH="0" baseline="0" noProof="0">
                <a:ln>
                  <a:noFill/>
                </a:ln>
                <a:solidFill>
                  <a:prstClr val="white"/>
                </a:solidFill>
                <a:effectLst/>
                <a:uLnTx/>
                <a:uFillTx/>
                <a:latin typeface="Aptos" panose="02110004020202020204"/>
                <a:ea typeface="+mn-ea"/>
                <a:cs typeface="+mn-cs"/>
                <a:sym typeface="Wingdings" panose="05000000000000000000" pitchFamily="2" charset="2"/>
              </a:rPr>
              <a:t> </a:t>
            </a:r>
            <a:r>
              <a:rPr lang="it-IT" sz="1600">
                <a:solidFill>
                  <a:prstClr val="white"/>
                </a:solidFill>
                <a:latin typeface="Aptos" panose="02110004020202020204"/>
              </a:rPr>
              <a:t>visualizza gli </a:t>
            </a:r>
            <a:r>
              <a:rPr lang="it-IT" sz="1600" err="1">
                <a:solidFill>
                  <a:prstClr val="white"/>
                </a:solidFill>
                <a:latin typeface="Aptos" panose="02110004020202020204"/>
              </a:rPr>
              <a:t>alert</a:t>
            </a:r>
            <a:r>
              <a:rPr lang="it-IT" sz="1600">
                <a:solidFill>
                  <a:prstClr val="white"/>
                </a:solidFill>
                <a:latin typeface="Aptos" panose="02110004020202020204"/>
              </a:rPr>
              <a:t> restituiti dal </a:t>
            </a:r>
            <a:r>
              <a:rPr lang="it-IT" sz="1600" err="1">
                <a:solidFill>
                  <a:prstClr val="white"/>
                </a:solidFill>
                <a:latin typeface="Aptos" panose="02110004020202020204"/>
              </a:rPr>
              <a:t>backend</a:t>
            </a:r>
            <a:r>
              <a:rPr lang="it-IT" sz="1600">
                <a:solidFill>
                  <a:prstClr val="white"/>
                </a:solidFill>
                <a:latin typeface="Aptos" panose="02110004020202020204"/>
              </a:rPr>
              <a:t>.</a:t>
            </a:r>
          </a:p>
          <a:p>
            <a:pPr lvl="0">
              <a:defRPr/>
            </a:pPr>
            <a:endParaRPr lang="it-IT" sz="1600">
              <a:solidFill>
                <a:prstClr val="white"/>
              </a:solidFill>
              <a:latin typeface="Aptos" panose="02110004020202020204"/>
            </a:endParaRPr>
          </a:p>
          <a:p>
            <a:pPr marL="285750" indent="-285750">
              <a:buFont typeface="Arial" panose="020B0604020202020204" pitchFamily="34" charset="0"/>
              <a:buChar char="•"/>
            </a:pPr>
            <a:r>
              <a:rPr lang="it-IT" sz="1600">
                <a:solidFill>
                  <a:prstClr val="white"/>
                </a:solidFill>
                <a:latin typeface="Aptos" panose="02110004020202020204"/>
              </a:rPr>
              <a:t>Riceve i </a:t>
            </a:r>
            <a:r>
              <a:rPr lang="it-IT" sz="1600" b="1">
                <a:solidFill>
                  <a:prstClr val="white"/>
                </a:solidFill>
                <a:latin typeface="Aptos" panose="02110004020202020204"/>
              </a:rPr>
              <a:t>dati</a:t>
            </a:r>
            <a:r>
              <a:rPr lang="it-IT" sz="1600">
                <a:solidFill>
                  <a:prstClr val="white"/>
                </a:solidFill>
                <a:latin typeface="Aptos" panose="02110004020202020204"/>
              </a:rPr>
              <a:t> tramite </a:t>
            </a:r>
            <a:r>
              <a:rPr lang="it-IT" sz="1600" i="1" err="1">
                <a:solidFill>
                  <a:prstClr val="white"/>
                </a:solidFill>
                <a:latin typeface="Aptos" panose="02110004020202020204"/>
              </a:rPr>
              <a:t>props</a:t>
            </a:r>
            <a:r>
              <a:rPr lang="it-IT" sz="1600">
                <a:solidFill>
                  <a:prstClr val="white"/>
                </a:solidFill>
                <a:latin typeface="Aptos" panose="02110004020202020204"/>
              </a:rPr>
              <a:t> (stato locale + </a:t>
            </a:r>
            <a:r>
              <a:rPr lang="it-IT" sz="1600" i="1" err="1">
                <a:solidFill>
                  <a:prstClr val="white"/>
                </a:solidFill>
                <a:latin typeface="Aptos" panose="02110004020202020204"/>
              </a:rPr>
              <a:t>useMemo</a:t>
            </a:r>
            <a:r>
              <a:rPr lang="it-IT" sz="1600">
                <a:solidFill>
                  <a:prstClr val="white"/>
                </a:solidFill>
                <a:latin typeface="Aptos" panose="02110004020202020204"/>
              </a:rPr>
              <a:t>). </a:t>
            </a:r>
          </a:p>
          <a:p>
            <a:pPr marL="285750" indent="-285750">
              <a:buFont typeface="Arial" panose="020B0604020202020204" pitchFamily="34" charset="0"/>
              <a:buChar char="•"/>
            </a:pPr>
            <a:r>
              <a:rPr lang="it-IT" sz="1600">
                <a:solidFill>
                  <a:prstClr val="white"/>
                </a:solidFill>
                <a:latin typeface="Aptos" panose="02110004020202020204"/>
              </a:rPr>
              <a:t>I </a:t>
            </a:r>
            <a:r>
              <a:rPr lang="it-IT" sz="1600" b="1">
                <a:solidFill>
                  <a:prstClr val="white"/>
                </a:solidFill>
                <a:latin typeface="Aptos" panose="02110004020202020204"/>
              </a:rPr>
              <a:t>filtri</a:t>
            </a:r>
            <a:r>
              <a:rPr lang="it-IT" sz="1600">
                <a:solidFill>
                  <a:prstClr val="white"/>
                </a:solidFill>
                <a:latin typeface="Aptos" panose="02110004020202020204"/>
              </a:rPr>
              <a:t> e la </a:t>
            </a:r>
            <a:r>
              <a:rPr lang="it-IT" sz="1600" b="1">
                <a:solidFill>
                  <a:prstClr val="white"/>
                </a:solidFill>
                <a:latin typeface="Aptos" panose="02110004020202020204"/>
              </a:rPr>
              <a:t>ricerca testuale </a:t>
            </a:r>
            <a:r>
              <a:rPr lang="it-IT" sz="1600">
                <a:solidFill>
                  <a:prstClr val="white"/>
                </a:solidFill>
                <a:latin typeface="Aptos" panose="02110004020202020204"/>
              </a:rPr>
              <a:t>sono implementati con </a:t>
            </a:r>
            <a:r>
              <a:rPr lang="it-IT" sz="1600" i="1" err="1">
                <a:solidFill>
                  <a:prstClr val="white"/>
                </a:solidFill>
                <a:latin typeface="Aptos" panose="02110004020202020204"/>
              </a:rPr>
              <a:t>useState</a:t>
            </a:r>
            <a:r>
              <a:rPr lang="it-IT" sz="1600" i="1">
                <a:solidFill>
                  <a:prstClr val="white"/>
                </a:solidFill>
                <a:latin typeface="Aptos" panose="02110004020202020204"/>
              </a:rPr>
              <a:t>.</a:t>
            </a:r>
            <a:endParaRPr lang="it-IT" sz="1600">
              <a:solidFill>
                <a:prstClr val="white"/>
              </a:solidFill>
              <a:latin typeface="Aptos" panose="02110004020202020204"/>
            </a:endParaRPr>
          </a:p>
          <a:p>
            <a:pPr marL="285750" indent="-285750">
              <a:buFont typeface="Arial" panose="020B0604020202020204" pitchFamily="34" charset="0"/>
              <a:buChar char="•"/>
            </a:pPr>
            <a:r>
              <a:rPr lang="it-IT" sz="1600">
                <a:solidFill>
                  <a:prstClr val="white"/>
                </a:solidFill>
                <a:latin typeface="Aptos" panose="02110004020202020204"/>
              </a:rPr>
              <a:t>La </a:t>
            </a:r>
            <a:r>
              <a:rPr lang="it-IT" sz="1600" b="1">
                <a:solidFill>
                  <a:prstClr val="white"/>
                </a:solidFill>
                <a:latin typeface="Aptos" panose="02110004020202020204"/>
              </a:rPr>
              <a:t>selezione</a:t>
            </a:r>
            <a:r>
              <a:rPr lang="it-IT" sz="1600">
                <a:solidFill>
                  <a:prstClr val="white"/>
                </a:solidFill>
                <a:latin typeface="Aptos" panose="02110004020202020204"/>
              </a:rPr>
              <a:t> degli </a:t>
            </a:r>
            <a:r>
              <a:rPr lang="it-IT" sz="1600" err="1">
                <a:solidFill>
                  <a:prstClr val="white"/>
                </a:solidFill>
                <a:latin typeface="Aptos" panose="02110004020202020204"/>
              </a:rPr>
              <a:t>alert</a:t>
            </a:r>
            <a:r>
              <a:rPr lang="it-IT" sz="1600">
                <a:solidFill>
                  <a:prstClr val="white"/>
                </a:solidFill>
                <a:latin typeface="Aptos" panose="02110004020202020204"/>
              </a:rPr>
              <a:t> viene salvata localmente e inviata al componente </a:t>
            </a:r>
            <a:r>
              <a:rPr lang="it-IT" sz="1600" b="1" i="1">
                <a:solidFill>
                  <a:prstClr val="white"/>
                </a:solidFill>
                <a:latin typeface="Abadi Extra Light" panose="020B0204020104020204" pitchFamily="34" charset="0"/>
              </a:rPr>
              <a:t>Chatbot.js </a:t>
            </a:r>
            <a:r>
              <a:rPr lang="it-IT" sz="1600">
                <a:solidFill>
                  <a:prstClr val="white"/>
                </a:solidFill>
                <a:latin typeface="Aptos" panose="02110004020202020204"/>
              </a:rPr>
              <a:t>tramite </a:t>
            </a:r>
            <a:r>
              <a:rPr lang="it-IT" sz="1600" err="1">
                <a:solidFill>
                  <a:prstClr val="white"/>
                </a:solidFill>
                <a:latin typeface="Aptos" panose="02110004020202020204"/>
              </a:rPr>
              <a:t>callback</a:t>
            </a:r>
            <a:r>
              <a:rPr lang="it-IT" sz="1600">
                <a:solidFill>
                  <a:prstClr val="white"/>
                </a:solidFill>
                <a:latin typeface="Aptos" panose="02110004020202020204"/>
              </a:rPr>
              <a:t>.</a:t>
            </a:r>
          </a:p>
          <a:p>
            <a:pPr marL="285750" indent="-285750">
              <a:buFont typeface="Arial" panose="020B0604020202020204" pitchFamily="34" charset="0"/>
              <a:buChar char="•"/>
            </a:pPr>
            <a:r>
              <a:rPr lang="it-IT" sz="1600">
                <a:solidFill>
                  <a:prstClr val="white"/>
                </a:solidFill>
                <a:latin typeface="Aptos" panose="02110004020202020204"/>
              </a:rPr>
              <a:t>L’</a:t>
            </a:r>
            <a:r>
              <a:rPr lang="it-IT" sz="1600" b="1">
                <a:solidFill>
                  <a:prstClr val="white"/>
                </a:solidFill>
                <a:latin typeface="Aptos" panose="02110004020202020204"/>
              </a:rPr>
              <a:t>esportazione</a:t>
            </a:r>
            <a:r>
              <a:rPr lang="it-IT" sz="1600">
                <a:solidFill>
                  <a:prstClr val="white"/>
                </a:solidFill>
                <a:latin typeface="Aptos" panose="02110004020202020204"/>
              </a:rPr>
              <a:t> in CSV o JSON avviene generando un tag invisibile con </a:t>
            </a:r>
            <a:r>
              <a:rPr lang="it-IT" sz="1600" b="1" err="1">
                <a:solidFill>
                  <a:prstClr val="white"/>
                </a:solidFill>
                <a:latin typeface="Aptos" panose="02110004020202020204"/>
              </a:rPr>
              <a:t>URL.createObjectURL</a:t>
            </a:r>
            <a:r>
              <a:rPr lang="it-IT" sz="1600" b="1">
                <a:solidFill>
                  <a:prstClr val="white"/>
                </a:solidFill>
                <a:latin typeface="Aptos" panose="02110004020202020204"/>
              </a:rPr>
              <a:t> </a:t>
            </a:r>
            <a:r>
              <a:rPr lang="it-IT" sz="1600">
                <a:solidFill>
                  <a:prstClr val="white"/>
                </a:solidFill>
                <a:latin typeface="Aptos" panose="02110004020202020204"/>
              </a:rPr>
              <a:t>e simulando un clic, senza librerie esterne.</a:t>
            </a:r>
          </a:p>
        </p:txBody>
      </p:sp>
    </p:spTree>
    <p:extLst>
      <p:ext uri="{BB962C8B-B14F-4D97-AF65-F5344CB8AC3E}">
        <p14:creationId xmlns:p14="http://schemas.microsoft.com/office/powerpoint/2010/main" val="157119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67000">
              <a:srgbClr val="007434"/>
            </a:gs>
            <a:gs pos="92000">
              <a:schemeClr val="tx1"/>
            </a:gs>
          </a:gsLst>
          <a:lin ang="3600000" scaled="0"/>
        </a:gradFill>
        <a:effectLst/>
      </p:bgPr>
    </p:bg>
    <p:spTree>
      <p:nvGrpSpPr>
        <p:cNvPr id="1" name="">
          <a:extLst>
            <a:ext uri="{FF2B5EF4-FFF2-40B4-BE49-F238E27FC236}">
              <a16:creationId xmlns:a16="http://schemas.microsoft.com/office/drawing/2014/main" id="{917D2626-83B8-F967-DE8F-A2171C20772E}"/>
            </a:ext>
          </a:extLst>
        </p:cNvPr>
        <p:cNvGrpSpPr/>
        <p:nvPr/>
      </p:nvGrpSpPr>
      <p:grpSpPr>
        <a:xfrm>
          <a:off x="0" y="0"/>
          <a:ext cx="0" cy="0"/>
          <a:chOff x="0" y="0"/>
          <a:chExt cx="0" cy="0"/>
        </a:xfrm>
      </p:grpSpPr>
      <p:sp>
        <p:nvSpPr>
          <p:cNvPr id="4" name="Titolo 3">
            <a:extLst>
              <a:ext uri="{FF2B5EF4-FFF2-40B4-BE49-F238E27FC236}">
                <a16:creationId xmlns:a16="http://schemas.microsoft.com/office/drawing/2014/main" id="{97056A11-A0D1-6CB8-01B1-130E47635F52}"/>
              </a:ext>
            </a:extLst>
          </p:cNvPr>
          <p:cNvSpPr>
            <a:spLocks noGrp="1"/>
          </p:cNvSpPr>
          <p:nvPr>
            <p:ph type="title"/>
          </p:nvPr>
        </p:nvSpPr>
        <p:spPr/>
        <p:txBody>
          <a:bodyPr/>
          <a:lstStyle/>
          <a:p>
            <a:r>
              <a:rPr lang="it-IT" b="1" i="1">
                <a:solidFill>
                  <a:srgbClr val="FFFF00"/>
                </a:solidFill>
              </a:rPr>
              <a:t>Architettura del </a:t>
            </a:r>
            <a:r>
              <a:rPr lang="it-IT" b="1" i="1" err="1">
                <a:solidFill>
                  <a:srgbClr val="FFFF00"/>
                </a:solidFill>
              </a:rPr>
              <a:t>Frontend</a:t>
            </a:r>
            <a:endParaRPr lang="it-IT" b="1" i="1">
              <a:solidFill>
                <a:srgbClr val="FFFF00"/>
              </a:solidFill>
            </a:endParaRPr>
          </a:p>
        </p:txBody>
      </p:sp>
      <p:sp>
        <p:nvSpPr>
          <p:cNvPr id="9" name="CasellaDiTesto 8">
            <a:extLst>
              <a:ext uri="{FF2B5EF4-FFF2-40B4-BE49-F238E27FC236}">
                <a16:creationId xmlns:a16="http://schemas.microsoft.com/office/drawing/2014/main" id="{4CE8D163-2B07-0324-8488-B00A848E61B1}"/>
              </a:ext>
            </a:extLst>
          </p:cNvPr>
          <p:cNvSpPr txBox="1"/>
          <p:nvPr/>
        </p:nvSpPr>
        <p:spPr>
          <a:xfrm>
            <a:off x="838199" y="1765119"/>
            <a:ext cx="4244164" cy="3293209"/>
          </a:xfrm>
          <a:prstGeom prst="rect">
            <a:avLst/>
          </a:prstGeom>
          <a:noFill/>
        </p:spPr>
        <p:txBody>
          <a:bodyPr wrap="square" rtlCol="0">
            <a:spAutoFit/>
          </a:bodyPr>
          <a:lstStyle/>
          <a:p>
            <a:pPr lvl="0">
              <a:defRPr/>
            </a:pPr>
            <a:r>
              <a:rPr lang="it-IT" sz="1600" b="1" i="1">
                <a:solidFill>
                  <a:srgbClr val="FFFF00"/>
                </a:solidFill>
                <a:latin typeface="Abadi Extra Light" panose="020B0204020104020204" pitchFamily="34" charset="0"/>
              </a:rPr>
              <a:t>Chatbot.js </a:t>
            </a:r>
            <a:r>
              <a:rPr lang="it-IT" sz="1600">
                <a:solidFill>
                  <a:prstClr val="white"/>
                </a:solidFill>
                <a:sym typeface="Wingdings" panose="05000000000000000000" pitchFamily="2" charset="2"/>
              </a:rPr>
              <a:t></a:t>
            </a:r>
            <a:r>
              <a:rPr lang="it-IT" sz="1600">
                <a:solidFill>
                  <a:prstClr val="white"/>
                </a:solidFill>
              </a:rPr>
              <a:t> permette agli utenti di interagire in linguaggio naturale con il sistema.</a:t>
            </a:r>
          </a:p>
          <a:p>
            <a:pPr lvl="0">
              <a:defRPr/>
            </a:pPr>
            <a:endParaRPr lang="it-IT" sz="1600" u="sng">
              <a:solidFill>
                <a:prstClr val="white"/>
              </a:solidFill>
            </a:endParaRPr>
          </a:p>
          <a:p>
            <a:pPr lvl="0">
              <a:defRPr/>
            </a:pPr>
            <a:r>
              <a:rPr lang="it-IT" sz="1600" u="sng">
                <a:solidFill>
                  <a:prstClr val="white"/>
                </a:solidFill>
              </a:rPr>
              <a:t>Flusso di interazione</a:t>
            </a:r>
            <a:r>
              <a:rPr lang="it-IT" sz="1600">
                <a:solidFill>
                  <a:prstClr val="white"/>
                </a:solidFill>
              </a:rPr>
              <a:t>:</a:t>
            </a:r>
          </a:p>
          <a:p>
            <a:pPr marL="342900" lvl="0" indent="-342900">
              <a:buFont typeface="+mj-lt"/>
              <a:buAutoNum type="arabicPeriod"/>
              <a:defRPr/>
            </a:pPr>
            <a:r>
              <a:rPr lang="it-IT" sz="1600">
                <a:solidFill>
                  <a:prstClr val="white"/>
                </a:solidFill>
              </a:rPr>
              <a:t>Riceve tramite </a:t>
            </a:r>
            <a:r>
              <a:rPr lang="it-IT" sz="1600" b="1" err="1">
                <a:solidFill>
                  <a:prstClr val="white"/>
                </a:solidFill>
              </a:rPr>
              <a:t>props</a:t>
            </a:r>
            <a:r>
              <a:rPr lang="it-IT" sz="1600">
                <a:solidFill>
                  <a:prstClr val="white"/>
                </a:solidFill>
              </a:rPr>
              <a:t> gli </a:t>
            </a:r>
            <a:r>
              <a:rPr lang="it-IT" sz="1600" err="1">
                <a:solidFill>
                  <a:prstClr val="white"/>
                </a:solidFill>
              </a:rPr>
              <a:t>alert</a:t>
            </a:r>
            <a:r>
              <a:rPr lang="it-IT" sz="1600">
                <a:solidFill>
                  <a:prstClr val="white"/>
                </a:solidFill>
              </a:rPr>
              <a:t> selezionati da </a:t>
            </a:r>
            <a:r>
              <a:rPr lang="it-IT" sz="1600" b="1" i="1">
                <a:solidFill>
                  <a:prstClr val="white"/>
                </a:solidFill>
                <a:latin typeface="Abadi Extra Light" panose="020B0204020104020204" pitchFamily="34" charset="0"/>
              </a:rPr>
              <a:t>AlertTable.js</a:t>
            </a:r>
            <a:r>
              <a:rPr lang="it-IT" sz="1600">
                <a:solidFill>
                  <a:prstClr val="white"/>
                </a:solidFill>
              </a:rPr>
              <a:t>.</a:t>
            </a:r>
          </a:p>
          <a:p>
            <a:pPr marL="342900" lvl="0" indent="-342900">
              <a:buFont typeface="+mj-lt"/>
              <a:buAutoNum type="arabicPeriod"/>
              <a:defRPr/>
            </a:pPr>
            <a:r>
              <a:rPr lang="it-IT" sz="1600">
                <a:solidFill>
                  <a:prstClr val="white"/>
                </a:solidFill>
              </a:rPr>
              <a:t>L’utente scrive una domanda nel campo testuale.</a:t>
            </a:r>
          </a:p>
          <a:p>
            <a:pPr marL="342900" lvl="0" indent="-342900">
              <a:buFont typeface="+mj-lt"/>
              <a:buAutoNum type="arabicPeriod"/>
              <a:defRPr/>
            </a:pPr>
            <a:r>
              <a:rPr lang="it-IT" sz="1600">
                <a:solidFill>
                  <a:prstClr val="white"/>
                </a:solidFill>
              </a:rPr>
              <a:t>Alla pressione del tasto invio, viene richiamata l’API </a:t>
            </a:r>
            <a:r>
              <a:rPr lang="it-IT" sz="1600" b="1" err="1">
                <a:solidFill>
                  <a:prstClr val="white"/>
                </a:solidFill>
              </a:rPr>
              <a:t>sendMessageToChatAPI</a:t>
            </a:r>
            <a:r>
              <a:rPr lang="it-IT" sz="1600" b="1">
                <a:solidFill>
                  <a:prstClr val="white"/>
                </a:solidFill>
              </a:rPr>
              <a:t>(</a:t>
            </a:r>
            <a:r>
              <a:rPr lang="it-IT" sz="1600" b="1" err="1">
                <a:solidFill>
                  <a:prstClr val="white"/>
                </a:solidFill>
              </a:rPr>
              <a:t>message</a:t>
            </a:r>
            <a:r>
              <a:rPr lang="it-IT" sz="1600" b="1">
                <a:solidFill>
                  <a:prstClr val="white"/>
                </a:solidFill>
              </a:rPr>
              <a:t>, </a:t>
            </a:r>
            <a:r>
              <a:rPr lang="it-IT" sz="1600" b="1" err="1">
                <a:solidFill>
                  <a:prstClr val="white"/>
                </a:solidFill>
              </a:rPr>
              <a:t>selectedAlerts</a:t>
            </a:r>
            <a:r>
              <a:rPr lang="it-IT" sz="1600" b="1">
                <a:solidFill>
                  <a:prstClr val="white"/>
                </a:solidFill>
              </a:rPr>
              <a:t>) → POST /chat </a:t>
            </a:r>
            <a:r>
              <a:rPr lang="it-IT" sz="1600">
                <a:solidFill>
                  <a:prstClr val="white"/>
                </a:solidFill>
              </a:rPr>
              <a:t>che Invia al </a:t>
            </a:r>
            <a:r>
              <a:rPr lang="it-IT" sz="1600" err="1">
                <a:solidFill>
                  <a:prstClr val="white"/>
                </a:solidFill>
              </a:rPr>
              <a:t>backend</a:t>
            </a:r>
            <a:r>
              <a:rPr lang="it-IT" sz="1600">
                <a:solidFill>
                  <a:prstClr val="white"/>
                </a:solidFill>
              </a:rPr>
              <a:t> la domanda e gli </a:t>
            </a:r>
            <a:r>
              <a:rPr lang="it-IT" sz="1600" err="1">
                <a:solidFill>
                  <a:prstClr val="white"/>
                </a:solidFill>
              </a:rPr>
              <a:t>alert</a:t>
            </a:r>
            <a:r>
              <a:rPr lang="it-IT" sz="1600">
                <a:solidFill>
                  <a:prstClr val="white"/>
                </a:solidFill>
              </a:rPr>
              <a:t> selezionati.</a:t>
            </a:r>
          </a:p>
        </p:txBody>
      </p:sp>
      <p:sp>
        <p:nvSpPr>
          <p:cNvPr id="5" name="CasellaDiTesto 4">
            <a:extLst>
              <a:ext uri="{FF2B5EF4-FFF2-40B4-BE49-F238E27FC236}">
                <a16:creationId xmlns:a16="http://schemas.microsoft.com/office/drawing/2014/main" id="{B87781A3-C6FE-A8E0-4180-EA954F14F3C7}"/>
              </a:ext>
            </a:extLst>
          </p:cNvPr>
          <p:cNvSpPr txBox="1"/>
          <p:nvPr/>
        </p:nvSpPr>
        <p:spPr>
          <a:xfrm>
            <a:off x="5433237" y="1765119"/>
            <a:ext cx="6305107" cy="3539430"/>
          </a:xfrm>
          <a:prstGeom prst="rect">
            <a:avLst/>
          </a:prstGeom>
          <a:noFill/>
        </p:spPr>
        <p:txBody>
          <a:bodyPr wrap="square" rtlCol="0">
            <a:spAutoFit/>
          </a:bodyPr>
          <a:lstStyle/>
          <a:p>
            <a:pPr lvl="0">
              <a:defRPr/>
            </a:pPr>
            <a:r>
              <a:rPr lang="it-IT" sz="1600" b="1" i="1">
                <a:solidFill>
                  <a:srgbClr val="FFFF00"/>
                </a:solidFill>
                <a:latin typeface="Abadi Extra Light" panose="020B0204020104020204" pitchFamily="34" charset="0"/>
              </a:rPr>
              <a:t>apiService.js </a:t>
            </a:r>
            <a:r>
              <a:rPr lang="it-IT" sz="1600">
                <a:solidFill>
                  <a:prstClr val="white"/>
                </a:solidFill>
                <a:sym typeface="Wingdings" panose="05000000000000000000" pitchFamily="2" charset="2"/>
              </a:rPr>
              <a:t></a:t>
            </a:r>
            <a:r>
              <a:rPr lang="it-IT" sz="1600">
                <a:solidFill>
                  <a:prstClr val="white"/>
                </a:solidFill>
              </a:rPr>
              <a:t> Gestisce tutte le chiamate HTTP al </a:t>
            </a:r>
            <a:r>
              <a:rPr lang="it-IT" sz="1600" err="1">
                <a:solidFill>
                  <a:prstClr val="white"/>
                </a:solidFill>
              </a:rPr>
              <a:t>backend</a:t>
            </a:r>
            <a:r>
              <a:rPr lang="it-IT" sz="1600">
                <a:solidFill>
                  <a:prstClr val="white"/>
                </a:solidFill>
              </a:rPr>
              <a:t>, separando la logica di rete dall’interfaccia. Infatti contiene le API richiamate dalle altre componenti:</a:t>
            </a:r>
          </a:p>
          <a:p>
            <a:pPr marL="285750" lvl="0" indent="-285750">
              <a:buFont typeface="Arial" panose="020B0604020202020204" pitchFamily="34" charset="0"/>
              <a:buChar char="•"/>
              <a:defRPr/>
            </a:pPr>
            <a:r>
              <a:rPr lang="it-IT" sz="1600" b="1" err="1">
                <a:solidFill>
                  <a:prstClr val="white"/>
                </a:solidFill>
              </a:rPr>
              <a:t>uploadFileToAPI</a:t>
            </a:r>
            <a:r>
              <a:rPr lang="it-IT" sz="1600" b="1">
                <a:solidFill>
                  <a:prstClr val="white"/>
                </a:solidFill>
              </a:rPr>
              <a:t>(file) → POST /upload-dataset</a:t>
            </a:r>
            <a:endParaRPr lang="it-IT" sz="1600">
              <a:solidFill>
                <a:prstClr val="white"/>
              </a:solidFill>
            </a:endParaRPr>
          </a:p>
          <a:p>
            <a:pPr marL="285750" lvl="0" indent="-285750">
              <a:buFont typeface="Arial" panose="020B0604020202020204" pitchFamily="34" charset="0"/>
              <a:buChar char="•"/>
              <a:defRPr/>
            </a:pPr>
            <a:r>
              <a:rPr lang="it-IT" sz="1600" b="1" err="1">
                <a:solidFill>
                  <a:prstClr val="white"/>
                </a:solidFill>
              </a:rPr>
              <a:t>analyzeAlertsOnServer</a:t>
            </a:r>
            <a:r>
              <a:rPr lang="it-IT" sz="1600" b="1">
                <a:solidFill>
                  <a:prstClr val="white"/>
                </a:solidFill>
              </a:rPr>
              <a:t>() → GET /</a:t>
            </a:r>
            <a:r>
              <a:rPr lang="it-IT" sz="1600" b="1" err="1">
                <a:solidFill>
                  <a:prstClr val="white"/>
                </a:solidFill>
              </a:rPr>
              <a:t>analyze</a:t>
            </a:r>
            <a:r>
              <a:rPr lang="it-IT" sz="1600" b="1">
                <a:solidFill>
                  <a:prstClr val="white"/>
                </a:solidFill>
              </a:rPr>
              <a:t>-dataset</a:t>
            </a:r>
            <a:endParaRPr lang="it-IT" sz="1600">
              <a:solidFill>
                <a:prstClr val="white"/>
              </a:solidFill>
            </a:endParaRPr>
          </a:p>
          <a:p>
            <a:pPr marL="285750" lvl="0" indent="-285750">
              <a:buFont typeface="Arial" panose="020B0604020202020204" pitchFamily="34" charset="0"/>
              <a:buChar char="•"/>
              <a:defRPr/>
            </a:pPr>
            <a:r>
              <a:rPr lang="it-IT" sz="1600" b="1" err="1">
                <a:solidFill>
                  <a:prstClr val="white"/>
                </a:solidFill>
              </a:rPr>
              <a:t>fetchResultsFromAPI</a:t>
            </a:r>
            <a:r>
              <a:rPr lang="it-IT" sz="1600" b="1">
                <a:solidFill>
                  <a:prstClr val="white"/>
                </a:solidFill>
              </a:rPr>
              <a:t>() → GET /</a:t>
            </a:r>
            <a:r>
              <a:rPr lang="it-IT" sz="1600" b="1" err="1">
                <a:solidFill>
                  <a:prstClr val="white"/>
                </a:solidFill>
              </a:rPr>
              <a:t>result</a:t>
            </a:r>
            <a:endParaRPr lang="it-IT" sz="1600">
              <a:solidFill>
                <a:prstClr val="white"/>
              </a:solidFill>
            </a:endParaRPr>
          </a:p>
          <a:p>
            <a:pPr marL="285750" lvl="0" indent="-285750">
              <a:buFont typeface="Arial" panose="020B0604020202020204" pitchFamily="34" charset="0"/>
              <a:buChar char="•"/>
              <a:defRPr/>
            </a:pPr>
            <a:r>
              <a:rPr lang="it-IT" sz="1600" b="1" err="1">
                <a:solidFill>
                  <a:prstClr val="white"/>
                </a:solidFill>
              </a:rPr>
              <a:t>sendMessageToChatAPI</a:t>
            </a:r>
            <a:r>
              <a:rPr lang="it-IT" sz="1600" b="1">
                <a:solidFill>
                  <a:prstClr val="white"/>
                </a:solidFill>
              </a:rPr>
              <a:t>(</a:t>
            </a:r>
            <a:r>
              <a:rPr lang="it-IT" sz="1600" b="1" err="1">
                <a:solidFill>
                  <a:prstClr val="white"/>
                </a:solidFill>
              </a:rPr>
              <a:t>message</a:t>
            </a:r>
            <a:r>
              <a:rPr lang="it-IT" sz="1600" b="1">
                <a:solidFill>
                  <a:prstClr val="white"/>
                </a:solidFill>
              </a:rPr>
              <a:t>, </a:t>
            </a:r>
            <a:r>
              <a:rPr lang="it-IT" sz="1600" b="1" err="1">
                <a:solidFill>
                  <a:prstClr val="white"/>
                </a:solidFill>
              </a:rPr>
              <a:t>selectedAlerts</a:t>
            </a:r>
            <a:r>
              <a:rPr lang="it-IT" sz="1600" b="1">
                <a:solidFill>
                  <a:prstClr val="white"/>
                </a:solidFill>
              </a:rPr>
              <a:t>) → POST /chat</a:t>
            </a:r>
            <a:endParaRPr lang="it-IT" sz="1600">
              <a:solidFill>
                <a:prstClr val="white"/>
              </a:solidFill>
            </a:endParaRPr>
          </a:p>
          <a:p>
            <a:pPr lvl="0">
              <a:defRPr/>
            </a:pPr>
            <a:endParaRPr lang="it-IT" sz="1600">
              <a:solidFill>
                <a:prstClr val="white"/>
              </a:solidFill>
            </a:endParaRPr>
          </a:p>
          <a:p>
            <a:pPr lvl="0">
              <a:defRPr/>
            </a:pPr>
            <a:r>
              <a:rPr lang="it-IT" sz="1600" i="1">
                <a:solidFill>
                  <a:prstClr val="white"/>
                </a:solidFill>
              </a:rPr>
              <a:t>Caratteristiche</a:t>
            </a:r>
            <a:r>
              <a:rPr lang="it-IT" sz="1600">
                <a:solidFill>
                  <a:prstClr val="white"/>
                </a:solidFill>
              </a:rPr>
              <a:t>:</a:t>
            </a:r>
          </a:p>
          <a:p>
            <a:pPr marL="285750" lvl="0" indent="-285750">
              <a:buFont typeface="Wingdings" panose="05000000000000000000" pitchFamily="2" charset="2"/>
              <a:buChar char="q"/>
              <a:defRPr/>
            </a:pPr>
            <a:r>
              <a:rPr lang="it-IT" sz="1600">
                <a:solidFill>
                  <a:prstClr val="white"/>
                </a:solidFill>
              </a:rPr>
              <a:t>Sono tutte chiamate HTTP centralizzate in modo modulare e asincrono, grazie anche all’uso di </a:t>
            </a:r>
            <a:r>
              <a:rPr lang="it-IT" sz="1600" b="1" err="1">
                <a:solidFill>
                  <a:prstClr val="white"/>
                </a:solidFill>
              </a:rPr>
              <a:t>async</a:t>
            </a:r>
            <a:r>
              <a:rPr lang="it-IT" sz="1600" b="1">
                <a:solidFill>
                  <a:prstClr val="white"/>
                </a:solidFill>
              </a:rPr>
              <a:t>/</a:t>
            </a:r>
            <a:r>
              <a:rPr lang="it-IT" sz="1600" b="1" err="1">
                <a:solidFill>
                  <a:prstClr val="white"/>
                </a:solidFill>
              </a:rPr>
              <a:t>await</a:t>
            </a:r>
            <a:r>
              <a:rPr lang="it-IT" sz="1600">
                <a:solidFill>
                  <a:prstClr val="white"/>
                </a:solidFill>
              </a:rPr>
              <a:t> e al controllo esplicito degli status HTTP.</a:t>
            </a:r>
          </a:p>
          <a:p>
            <a:pPr marL="285750" lvl="0" indent="-285750">
              <a:buFont typeface="Wingdings" panose="05000000000000000000" pitchFamily="2" charset="2"/>
              <a:buChar char="q"/>
              <a:defRPr/>
            </a:pPr>
            <a:r>
              <a:rPr lang="it-IT" sz="1600">
                <a:solidFill>
                  <a:prstClr val="white"/>
                </a:solidFill>
              </a:rPr>
              <a:t>La struttura del file rende facile modificare il codice, testarlo e aggiornare gli endpoint.</a:t>
            </a:r>
            <a:endParaRPr kumimoji="0" lang="it-IT" sz="16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2" name="Immagine 1" descr="Immagine che contiene nero, schermata, design&#10;&#10;Il contenuto generato dall'IA potrebbe non essere corretto.">
            <a:extLst>
              <a:ext uri="{FF2B5EF4-FFF2-40B4-BE49-F238E27FC236}">
                <a16:creationId xmlns:a16="http://schemas.microsoft.com/office/drawing/2014/main" id="{6C5497DF-70B4-C7B0-8165-AA604CAB8A87}"/>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3597317" y="396775"/>
            <a:ext cx="5601259" cy="5906387"/>
          </a:xfrm>
          <a:prstGeom prst="rect">
            <a:avLst/>
          </a:prstGeom>
        </p:spPr>
      </p:pic>
    </p:spTree>
    <p:extLst>
      <p:ext uri="{BB962C8B-B14F-4D97-AF65-F5344CB8AC3E}">
        <p14:creationId xmlns:p14="http://schemas.microsoft.com/office/powerpoint/2010/main" val="4142127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67000">
              <a:srgbClr val="007434"/>
            </a:gs>
            <a:gs pos="92000">
              <a:schemeClr val="tx1"/>
            </a:gs>
          </a:gsLst>
          <a:lin ang="3600000" scaled="0"/>
        </a:gradFill>
        <a:effectLst/>
      </p:bgPr>
    </p:bg>
    <p:spTree>
      <p:nvGrpSpPr>
        <p:cNvPr id="1" name="">
          <a:extLst>
            <a:ext uri="{FF2B5EF4-FFF2-40B4-BE49-F238E27FC236}">
              <a16:creationId xmlns:a16="http://schemas.microsoft.com/office/drawing/2014/main" id="{3F42A38C-D2BF-9FD6-37DB-93406B1ED6A4}"/>
            </a:ext>
          </a:extLst>
        </p:cNvPr>
        <p:cNvGrpSpPr/>
        <p:nvPr/>
      </p:nvGrpSpPr>
      <p:grpSpPr>
        <a:xfrm>
          <a:off x="0" y="0"/>
          <a:ext cx="0" cy="0"/>
          <a:chOff x="0" y="0"/>
          <a:chExt cx="0" cy="0"/>
        </a:xfrm>
      </p:grpSpPr>
      <p:sp>
        <p:nvSpPr>
          <p:cNvPr id="4" name="Titolo 3">
            <a:extLst>
              <a:ext uri="{FF2B5EF4-FFF2-40B4-BE49-F238E27FC236}">
                <a16:creationId xmlns:a16="http://schemas.microsoft.com/office/drawing/2014/main" id="{17EB02E0-F51A-FFC1-B7AE-9344D4DC62FF}"/>
              </a:ext>
            </a:extLst>
          </p:cNvPr>
          <p:cNvSpPr>
            <a:spLocks noGrp="1"/>
          </p:cNvSpPr>
          <p:nvPr>
            <p:ph type="title"/>
          </p:nvPr>
        </p:nvSpPr>
        <p:spPr/>
        <p:txBody>
          <a:bodyPr/>
          <a:lstStyle/>
          <a:p>
            <a:r>
              <a:rPr lang="it-IT" b="1" i="1">
                <a:solidFill>
                  <a:srgbClr val="FFFF00"/>
                </a:solidFill>
              </a:rPr>
              <a:t>Performance - </a:t>
            </a:r>
            <a:r>
              <a:rPr lang="it-IT" b="1" i="1" err="1">
                <a:solidFill>
                  <a:srgbClr val="FFFF00"/>
                </a:solidFill>
              </a:rPr>
              <a:t>Frontend</a:t>
            </a:r>
            <a:endParaRPr lang="it-IT" b="1" i="1">
              <a:solidFill>
                <a:srgbClr val="FFFF00"/>
              </a:solidFill>
            </a:endParaRPr>
          </a:p>
        </p:txBody>
      </p:sp>
      <p:pic>
        <p:nvPicPr>
          <p:cNvPr id="8" name="Immagine 7" descr="Immagine che contiene nero, schermata, oscurità, bianco e nero&#10;&#10;Il contenuto generato dall'IA potrebbe non essere corretto.">
            <a:extLst>
              <a:ext uri="{FF2B5EF4-FFF2-40B4-BE49-F238E27FC236}">
                <a16:creationId xmlns:a16="http://schemas.microsoft.com/office/drawing/2014/main" id="{4B88D1EA-94AE-2C86-B1A3-64F89072C4EF}"/>
              </a:ext>
            </a:extLst>
          </p:cNvPr>
          <p:cNvPicPr>
            <a:picLocks noChangeAspect="1"/>
          </p:cNvPicPr>
          <p:nvPr/>
        </p:nvPicPr>
        <p:blipFill>
          <a:blip r:embed="rId3">
            <a:biLevel thresh="75000"/>
            <a:alphaModFix amt="10000"/>
            <a:extLst>
              <a:ext uri="{28A0092B-C50C-407E-A947-70E740481C1C}">
                <a14:useLocalDpi xmlns:a14="http://schemas.microsoft.com/office/drawing/2010/main" val="0"/>
              </a:ext>
            </a:extLst>
          </a:blip>
          <a:srcRect l="6418" b="10532"/>
          <a:stretch>
            <a:fillRect/>
          </a:stretch>
        </p:blipFill>
        <p:spPr>
          <a:xfrm>
            <a:off x="0" y="2222098"/>
            <a:ext cx="4973840" cy="4635902"/>
          </a:xfrm>
          <a:prstGeom prst="rect">
            <a:avLst/>
          </a:prstGeom>
        </p:spPr>
      </p:pic>
      <p:sp>
        <p:nvSpPr>
          <p:cNvPr id="9" name="CasellaDiTesto 8">
            <a:extLst>
              <a:ext uri="{FF2B5EF4-FFF2-40B4-BE49-F238E27FC236}">
                <a16:creationId xmlns:a16="http://schemas.microsoft.com/office/drawing/2014/main" id="{1763DAF1-D7C8-7A09-3DC9-2817BB9B743A}"/>
              </a:ext>
            </a:extLst>
          </p:cNvPr>
          <p:cNvSpPr txBox="1"/>
          <p:nvPr/>
        </p:nvSpPr>
        <p:spPr>
          <a:xfrm>
            <a:off x="5130265" y="1725397"/>
            <a:ext cx="5760000" cy="369332"/>
          </a:xfrm>
          <a:prstGeom prst="rect">
            <a:avLst/>
          </a:prstGeom>
          <a:noFill/>
        </p:spPr>
        <p:txBody>
          <a:bodyPr wrap="square" rtlCol="0">
            <a:spAutoFit/>
          </a:bodyPr>
          <a:lstStyle/>
          <a:p>
            <a:pPr lvl="0" algn="ctr">
              <a:defRPr/>
            </a:pPr>
            <a:r>
              <a:rPr lang="it-IT" u="sng" err="1">
                <a:solidFill>
                  <a:prstClr val="white"/>
                </a:solidFill>
              </a:rPr>
              <a:t>Virtualized</a:t>
            </a:r>
            <a:r>
              <a:rPr lang="it-IT" u="sng">
                <a:solidFill>
                  <a:prstClr val="white"/>
                </a:solidFill>
              </a:rPr>
              <a:t> rendering </a:t>
            </a:r>
            <a:r>
              <a:rPr lang="it-IT">
                <a:solidFill>
                  <a:prstClr val="white"/>
                </a:solidFill>
              </a:rPr>
              <a:t>con </a:t>
            </a:r>
            <a:r>
              <a:rPr lang="it-IT" b="1" err="1">
                <a:solidFill>
                  <a:prstClr val="white"/>
                </a:solidFill>
              </a:rPr>
              <a:t>react</a:t>
            </a:r>
            <a:r>
              <a:rPr lang="it-IT" b="1">
                <a:solidFill>
                  <a:prstClr val="white"/>
                </a:solidFill>
              </a:rPr>
              <a:t>-window</a:t>
            </a:r>
            <a:r>
              <a:rPr lang="it-IT">
                <a:solidFill>
                  <a:prstClr val="white"/>
                </a:solidFill>
              </a:rPr>
              <a:t>. </a:t>
            </a:r>
            <a:endParaRPr kumimoji="0" lang="it-IT"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CasellaDiTesto 1">
            <a:extLst>
              <a:ext uri="{FF2B5EF4-FFF2-40B4-BE49-F238E27FC236}">
                <a16:creationId xmlns:a16="http://schemas.microsoft.com/office/drawing/2014/main" id="{7C93BB1E-4927-E4DE-D236-1A94B16582ED}"/>
              </a:ext>
            </a:extLst>
          </p:cNvPr>
          <p:cNvSpPr txBox="1"/>
          <p:nvPr/>
        </p:nvSpPr>
        <p:spPr>
          <a:xfrm>
            <a:off x="5130265" y="2975141"/>
            <a:ext cx="5760000" cy="646331"/>
          </a:xfrm>
          <a:prstGeom prst="rect">
            <a:avLst/>
          </a:prstGeom>
          <a:noFill/>
        </p:spPr>
        <p:txBody>
          <a:bodyPr wrap="square" rtlCol="0">
            <a:spAutoFit/>
          </a:bodyPr>
          <a:lstStyle/>
          <a:p>
            <a:pPr lvl="0" algn="ctr">
              <a:defRPr/>
            </a:pPr>
            <a:r>
              <a:rPr lang="it-IT">
                <a:solidFill>
                  <a:prstClr val="white"/>
                </a:solidFill>
              </a:rPr>
              <a:t>Visualizzare solo le righe visibili nella finestra dell’utente, evitando di caricare tutto il dataset nel DOM. </a:t>
            </a:r>
            <a:endParaRPr kumimoji="0" lang="it-IT"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CasellaDiTesto 2">
            <a:extLst>
              <a:ext uri="{FF2B5EF4-FFF2-40B4-BE49-F238E27FC236}">
                <a16:creationId xmlns:a16="http://schemas.microsoft.com/office/drawing/2014/main" id="{3BB52A7F-2E24-7C02-CC5E-17C5CC4F3B93}"/>
              </a:ext>
            </a:extLst>
          </p:cNvPr>
          <p:cNvSpPr txBox="1"/>
          <p:nvPr/>
        </p:nvSpPr>
        <p:spPr>
          <a:xfrm>
            <a:off x="5130265" y="4501884"/>
            <a:ext cx="5760000" cy="369332"/>
          </a:xfrm>
          <a:prstGeom prst="rect">
            <a:avLst/>
          </a:prstGeom>
          <a:noFill/>
        </p:spPr>
        <p:txBody>
          <a:bodyPr wrap="square" rtlCol="0">
            <a:spAutoFit/>
          </a:bodyPr>
          <a:lstStyle/>
          <a:p>
            <a:pPr lvl="0" algn="ctr">
              <a:defRPr/>
            </a:pPr>
            <a:r>
              <a:rPr lang="it-IT" u="sng">
                <a:solidFill>
                  <a:prstClr val="white"/>
                </a:solidFill>
              </a:rPr>
              <a:t>M</a:t>
            </a:r>
            <a:r>
              <a:rPr lang="it-IT">
                <a:solidFill>
                  <a:prstClr val="white"/>
                </a:solidFill>
              </a:rPr>
              <a:t>antiene la memoria e la CPU sotto.</a:t>
            </a:r>
            <a:endParaRPr kumimoji="0" lang="it-IT"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cxnSp>
        <p:nvCxnSpPr>
          <p:cNvPr id="6" name="Connettore 2 5">
            <a:extLst>
              <a:ext uri="{FF2B5EF4-FFF2-40B4-BE49-F238E27FC236}">
                <a16:creationId xmlns:a16="http://schemas.microsoft.com/office/drawing/2014/main" id="{981312AA-F38B-E178-4A80-B491CB70464C}"/>
              </a:ext>
            </a:extLst>
          </p:cNvPr>
          <p:cNvCxnSpPr>
            <a:cxnSpLocks/>
            <a:stCxn id="9" idx="2"/>
            <a:endCxn id="2" idx="0"/>
          </p:cNvCxnSpPr>
          <p:nvPr/>
        </p:nvCxnSpPr>
        <p:spPr>
          <a:xfrm>
            <a:off x="8010265" y="2094729"/>
            <a:ext cx="0" cy="880412"/>
          </a:xfrm>
          <a:prstGeom prst="straightConnector1">
            <a:avLst/>
          </a:prstGeom>
          <a:ln>
            <a:solidFill>
              <a:srgbClr val="FFFF00"/>
            </a:solidFill>
            <a:tailEnd type="triangle"/>
          </a:ln>
        </p:spPr>
        <p:style>
          <a:lnRef idx="2">
            <a:schemeClr val="accent1"/>
          </a:lnRef>
          <a:fillRef idx="0">
            <a:schemeClr val="accent1"/>
          </a:fillRef>
          <a:effectRef idx="1">
            <a:schemeClr val="accent1"/>
          </a:effectRef>
          <a:fontRef idx="minor">
            <a:schemeClr val="tx1"/>
          </a:fontRef>
        </p:style>
      </p:cxnSp>
      <p:cxnSp>
        <p:nvCxnSpPr>
          <p:cNvPr id="7" name="Connettore 2 6">
            <a:extLst>
              <a:ext uri="{FF2B5EF4-FFF2-40B4-BE49-F238E27FC236}">
                <a16:creationId xmlns:a16="http://schemas.microsoft.com/office/drawing/2014/main" id="{4147AC44-F96E-AB15-47E1-5FB773A5B71F}"/>
              </a:ext>
            </a:extLst>
          </p:cNvPr>
          <p:cNvCxnSpPr>
            <a:cxnSpLocks/>
            <a:stCxn id="2" idx="2"/>
            <a:endCxn id="3" idx="0"/>
          </p:cNvCxnSpPr>
          <p:nvPr/>
        </p:nvCxnSpPr>
        <p:spPr>
          <a:xfrm>
            <a:off x="8010265" y="3621472"/>
            <a:ext cx="0" cy="880412"/>
          </a:xfrm>
          <a:prstGeom prst="straightConnector1">
            <a:avLst/>
          </a:prstGeom>
          <a:ln>
            <a:solidFill>
              <a:srgbClr val="FFFF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4932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67000">
              <a:srgbClr val="007434"/>
            </a:gs>
            <a:gs pos="92000">
              <a:schemeClr val="tx1"/>
            </a:gs>
          </a:gsLst>
          <a:lin ang="3600000" scaled="0"/>
        </a:gradFill>
        <a:effectLst/>
      </p:bgPr>
    </p:bg>
    <p:spTree>
      <p:nvGrpSpPr>
        <p:cNvPr id="1" name="">
          <a:extLst>
            <a:ext uri="{FF2B5EF4-FFF2-40B4-BE49-F238E27FC236}">
              <a16:creationId xmlns:a16="http://schemas.microsoft.com/office/drawing/2014/main" id="{645700EE-37E1-B156-9F2B-F40E4AA9D30C}"/>
            </a:ext>
          </a:extLst>
        </p:cNvPr>
        <p:cNvGrpSpPr/>
        <p:nvPr/>
      </p:nvGrpSpPr>
      <p:grpSpPr>
        <a:xfrm>
          <a:off x="0" y="0"/>
          <a:ext cx="0" cy="0"/>
          <a:chOff x="0" y="0"/>
          <a:chExt cx="0" cy="0"/>
        </a:xfrm>
      </p:grpSpPr>
      <p:sp>
        <p:nvSpPr>
          <p:cNvPr id="4" name="Titolo 3">
            <a:extLst>
              <a:ext uri="{FF2B5EF4-FFF2-40B4-BE49-F238E27FC236}">
                <a16:creationId xmlns:a16="http://schemas.microsoft.com/office/drawing/2014/main" id="{42372BF9-CEFD-09DB-6D2E-6214A000DFCE}"/>
              </a:ext>
            </a:extLst>
          </p:cNvPr>
          <p:cNvSpPr>
            <a:spLocks noGrp="1"/>
          </p:cNvSpPr>
          <p:nvPr>
            <p:ph type="title"/>
          </p:nvPr>
        </p:nvSpPr>
        <p:spPr/>
        <p:txBody>
          <a:bodyPr/>
          <a:lstStyle/>
          <a:p>
            <a:r>
              <a:rPr lang="it-IT" b="1" i="1">
                <a:solidFill>
                  <a:srgbClr val="FFFF00"/>
                </a:solidFill>
              </a:rPr>
              <a:t>Come Funziona?</a:t>
            </a:r>
          </a:p>
        </p:txBody>
      </p:sp>
      <p:pic>
        <p:nvPicPr>
          <p:cNvPr id="3" name="Immagine 2">
            <a:extLst>
              <a:ext uri="{FF2B5EF4-FFF2-40B4-BE49-F238E27FC236}">
                <a16:creationId xmlns:a16="http://schemas.microsoft.com/office/drawing/2014/main" id="{383AD38F-9D51-DCB6-AF20-A6DA78EFD0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00376"/>
            <a:ext cx="10800000" cy="1037703"/>
          </a:xfrm>
          <a:prstGeom prst="rect">
            <a:avLst/>
          </a:prstGeom>
          <a:ln w="12700">
            <a:solidFill>
              <a:srgbClr val="FFFF00"/>
            </a:solidFill>
          </a:ln>
        </p:spPr>
      </p:pic>
      <p:pic>
        <p:nvPicPr>
          <p:cNvPr id="7" name="Immagine 6" descr="Immagine che contiene schermata, testo, software, Carattere&#10;&#10;Il contenuto generato dall'IA potrebbe non essere corretto.">
            <a:extLst>
              <a:ext uri="{FF2B5EF4-FFF2-40B4-BE49-F238E27FC236}">
                <a16:creationId xmlns:a16="http://schemas.microsoft.com/office/drawing/2014/main" id="{46AD012F-6510-C120-F02D-3F6D9A024E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2756992"/>
            <a:ext cx="10800000" cy="2503611"/>
          </a:xfrm>
          <a:prstGeom prst="rect">
            <a:avLst/>
          </a:prstGeom>
          <a:ln w="12700">
            <a:solidFill>
              <a:srgbClr val="FFFF00"/>
            </a:solidFill>
          </a:ln>
        </p:spPr>
      </p:pic>
      <p:pic>
        <p:nvPicPr>
          <p:cNvPr id="10" name="Immagine 9">
            <a:extLst>
              <a:ext uri="{FF2B5EF4-FFF2-40B4-BE49-F238E27FC236}">
                <a16:creationId xmlns:a16="http://schemas.microsoft.com/office/drawing/2014/main" id="{C1BEA7BE-CB43-B4FB-90C1-CD4ED9FD7F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200" y="5379516"/>
            <a:ext cx="10800000" cy="1035539"/>
          </a:xfrm>
          <a:prstGeom prst="rect">
            <a:avLst/>
          </a:prstGeom>
          <a:ln w="12700">
            <a:solidFill>
              <a:srgbClr val="FFFF00"/>
            </a:solidFill>
          </a:ln>
        </p:spPr>
      </p:pic>
    </p:spTree>
    <p:extLst>
      <p:ext uri="{BB962C8B-B14F-4D97-AF65-F5344CB8AC3E}">
        <p14:creationId xmlns:p14="http://schemas.microsoft.com/office/powerpoint/2010/main" val="68974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67000">
              <a:srgbClr val="007434"/>
            </a:gs>
            <a:gs pos="92000">
              <a:schemeClr val="tx1"/>
            </a:gs>
          </a:gsLst>
          <a:lin ang="3600000" scaled="0"/>
        </a:gradFill>
        <a:effectLst/>
      </p:bgPr>
    </p:bg>
    <p:spTree>
      <p:nvGrpSpPr>
        <p:cNvPr id="1" name="">
          <a:extLst>
            <a:ext uri="{FF2B5EF4-FFF2-40B4-BE49-F238E27FC236}">
              <a16:creationId xmlns:a16="http://schemas.microsoft.com/office/drawing/2014/main" id="{96219061-D0C3-B36D-C164-CAB01CCBFAED}"/>
            </a:ext>
          </a:extLst>
        </p:cNvPr>
        <p:cNvGrpSpPr/>
        <p:nvPr/>
      </p:nvGrpSpPr>
      <p:grpSpPr>
        <a:xfrm>
          <a:off x="0" y="0"/>
          <a:ext cx="0" cy="0"/>
          <a:chOff x="0" y="0"/>
          <a:chExt cx="0" cy="0"/>
        </a:xfrm>
      </p:grpSpPr>
      <p:sp>
        <p:nvSpPr>
          <p:cNvPr id="4" name="Titolo 3">
            <a:extLst>
              <a:ext uri="{FF2B5EF4-FFF2-40B4-BE49-F238E27FC236}">
                <a16:creationId xmlns:a16="http://schemas.microsoft.com/office/drawing/2014/main" id="{AFC34E80-26DD-BFFF-A2FA-7D366BC8136D}"/>
              </a:ext>
            </a:extLst>
          </p:cNvPr>
          <p:cNvSpPr>
            <a:spLocks noGrp="1"/>
          </p:cNvSpPr>
          <p:nvPr>
            <p:ph type="title"/>
          </p:nvPr>
        </p:nvSpPr>
        <p:spPr/>
        <p:txBody>
          <a:bodyPr/>
          <a:lstStyle/>
          <a:p>
            <a:r>
              <a:rPr lang="it-IT" b="1" i="1">
                <a:solidFill>
                  <a:srgbClr val="FFFF00"/>
                </a:solidFill>
              </a:rPr>
              <a:t>Come Funziona?</a:t>
            </a:r>
          </a:p>
        </p:txBody>
      </p:sp>
      <p:pic>
        <p:nvPicPr>
          <p:cNvPr id="3" name="Immagine 2" descr="Immagine che contiene testo, schermata, software, Software multimediale&#10;&#10;Il contenuto generato dall'IA potrebbe non essere corretto.">
            <a:extLst>
              <a:ext uri="{FF2B5EF4-FFF2-40B4-BE49-F238E27FC236}">
                <a16:creationId xmlns:a16="http://schemas.microsoft.com/office/drawing/2014/main" id="{1357208A-2C63-E76B-86B8-F7140BFDF9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00376"/>
            <a:ext cx="10800000" cy="4917908"/>
          </a:xfrm>
          <a:prstGeom prst="rect">
            <a:avLst/>
          </a:prstGeom>
          <a:ln w="12700">
            <a:solidFill>
              <a:srgbClr val="FFFF00"/>
            </a:solidFill>
          </a:ln>
        </p:spPr>
      </p:pic>
    </p:spTree>
    <p:extLst>
      <p:ext uri="{BB962C8B-B14F-4D97-AF65-F5344CB8AC3E}">
        <p14:creationId xmlns:p14="http://schemas.microsoft.com/office/powerpoint/2010/main" val="1083152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67000">
              <a:srgbClr val="007434"/>
            </a:gs>
            <a:gs pos="92000">
              <a:schemeClr val="tx1"/>
            </a:gs>
          </a:gsLst>
          <a:lin ang="3600000" scaled="0"/>
        </a:gradFill>
        <a:effectLst/>
      </p:bgPr>
    </p:bg>
    <p:spTree>
      <p:nvGrpSpPr>
        <p:cNvPr id="1" name="">
          <a:extLst>
            <a:ext uri="{FF2B5EF4-FFF2-40B4-BE49-F238E27FC236}">
              <a16:creationId xmlns:a16="http://schemas.microsoft.com/office/drawing/2014/main" id="{F492AD9A-1E07-79FD-83DB-B1540DB4F216}"/>
            </a:ext>
          </a:extLst>
        </p:cNvPr>
        <p:cNvGrpSpPr/>
        <p:nvPr/>
      </p:nvGrpSpPr>
      <p:grpSpPr>
        <a:xfrm>
          <a:off x="0" y="0"/>
          <a:ext cx="0" cy="0"/>
          <a:chOff x="0" y="0"/>
          <a:chExt cx="0" cy="0"/>
        </a:xfrm>
      </p:grpSpPr>
      <p:sp>
        <p:nvSpPr>
          <p:cNvPr id="4" name="Titolo 3">
            <a:extLst>
              <a:ext uri="{FF2B5EF4-FFF2-40B4-BE49-F238E27FC236}">
                <a16:creationId xmlns:a16="http://schemas.microsoft.com/office/drawing/2014/main" id="{6742F60D-7D49-5865-416C-B2AB51530D22}"/>
              </a:ext>
            </a:extLst>
          </p:cNvPr>
          <p:cNvSpPr>
            <a:spLocks noGrp="1"/>
          </p:cNvSpPr>
          <p:nvPr>
            <p:ph type="title"/>
          </p:nvPr>
        </p:nvSpPr>
        <p:spPr/>
        <p:txBody>
          <a:bodyPr/>
          <a:lstStyle/>
          <a:p>
            <a:r>
              <a:rPr lang="it-IT" b="1" i="1">
                <a:solidFill>
                  <a:srgbClr val="FFFF00"/>
                </a:solidFill>
              </a:rPr>
              <a:t>Come Funziona?</a:t>
            </a:r>
          </a:p>
        </p:txBody>
      </p:sp>
      <p:pic>
        <p:nvPicPr>
          <p:cNvPr id="3" name="Immagine 2" descr="Immagine che contiene testo, schermata, Carattere, software&#10;&#10;Il contenuto generato dall'IA potrebbe non essere corretto.">
            <a:extLst>
              <a:ext uri="{FF2B5EF4-FFF2-40B4-BE49-F238E27FC236}">
                <a16:creationId xmlns:a16="http://schemas.microsoft.com/office/drawing/2014/main" id="{F6BE73C5-C59B-FC28-303F-FADD0C8E96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00376"/>
            <a:ext cx="10800000" cy="3850186"/>
          </a:xfrm>
          <a:prstGeom prst="rect">
            <a:avLst/>
          </a:prstGeom>
          <a:ln w="12700">
            <a:solidFill>
              <a:srgbClr val="FFFF00"/>
            </a:solidFill>
          </a:ln>
        </p:spPr>
      </p:pic>
    </p:spTree>
    <p:extLst>
      <p:ext uri="{BB962C8B-B14F-4D97-AF65-F5344CB8AC3E}">
        <p14:creationId xmlns:p14="http://schemas.microsoft.com/office/powerpoint/2010/main" val="467494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67000">
              <a:srgbClr val="007434"/>
            </a:gs>
            <a:gs pos="92000">
              <a:schemeClr val="tx1"/>
            </a:gs>
          </a:gsLst>
          <a:lin ang="3600000" scaled="0"/>
        </a:gradFill>
        <a:effectLst/>
      </p:bgPr>
    </p:bg>
    <p:spTree>
      <p:nvGrpSpPr>
        <p:cNvPr id="1" name="">
          <a:extLst>
            <a:ext uri="{FF2B5EF4-FFF2-40B4-BE49-F238E27FC236}">
              <a16:creationId xmlns:a16="http://schemas.microsoft.com/office/drawing/2014/main" id="{1E3AAB1D-43A2-AE4A-FEB4-2BF3515FA228}"/>
            </a:ext>
          </a:extLst>
        </p:cNvPr>
        <p:cNvGrpSpPr/>
        <p:nvPr/>
      </p:nvGrpSpPr>
      <p:grpSpPr>
        <a:xfrm>
          <a:off x="0" y="0"/>
          <a:ext cx="0" cy="0"/>
          <a:chOff x="0" y="0"/>
          <a:chExt cx="0" cy="0"/>
        </a:xfrm>
      </p:grpSpPr>
      <p:sp>
        <p:nvSpPr>
          <p:cNvPr id="4" name="Titolo 3">
            <a:extLst>
              <a:ext uri="{FF2B5EF4-FFF2-40B4-BE49-F238E27FC236}">
                <a16:creationId xmlns:a16="http://schemas.microsoft.com/office/drawing/2014/main" id="{A7A82B12-2E73-9205-4738-1D7C6D384EA3}"/>
              </a:ext>
            </a:extLst>
          </p:cNvPr>
          <p:cNvSpPr>
            <a:spLocks noGrp="1"/>
          </p:cNvSpPr>
          <p:nvPr>
            <p:ph type="title"/>
          </p:nvPr>
        </p:nvSpPr>
        <p:spPr/>
        <p:txBody>
          <a:bodyPr/>
          <a:lstStyle/>
          <a:p>
            <a:r>
              <a:rPr lang="it-IT" b="1" i="1">
                <a:solidFill>
                  <a:srgbClr val="FFFF00"/>
                </a:solidFill>
              </a:rPr>
              <a:t>Come Funziona?</a:t>
            </a:r>
          </a:p>
        </p:txBody>
      </p:sp>
      <p:pic>
        <p:nvPicPr>
          <p:cNvPr id="3" name="Immagine 2" descr="Immagine che contiene testo, schermata, software, Software multimediale&#10;&#10;Il contenuto generato dall'IA potrebbe non essere corretto.">
            <a:extLst>
              <a:ext uri="{FF2B5EF4-FFF2-40B4-BE49-F238E27FC236}">
                <a16:creationId xmlns:a16="http://schemas.microsoft.com/office/drawing/2014/main" id="{AFE9A73F-E720-F99E-3B39-C1D412F33C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00376"/>
            <a:ext cx="10800000" cy="4730010"/>
          </a:xfrm>
          <a:prstGeom prst="rect">
            <a:avLst/>
          </a:prstGeom>
          <a:ln w="12700">
            <a:solidFill>
              <a:srgbClr val="FFFF00"/>
            </a:solidFill>
          </a:ln>
        </p:spPr>
      </p:pic>
    </p:spTree>
    <p:extLst>
      <p:ext uri="{BB962C8B-B14F-4D97-AF65-F5344CB8AC3E}">
        <p14:creationId xmlns:p14="http://schemas.microsoft.com/office/powerpoint/2010/main" val="443278861"/>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3050</Words>
  <Application>Microsoft Office PowerPoint</Application>
  <PresentationFormat>Widescreen</PresentationFormat>
  <Paragraphs>203</Paragraphs>
  <Slides>19</Slides>
  <Notes>19</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19</vt:i4>
      </vt:variant>
    </vt:vector>
  </HeadingPairs>
  <TitlesOfParts>
    <vt:vector size="26" baseType="lpstr">
      <vt:lpstr>Abadi Extra Light</vt:lpstr>
      <vt:lpstr>Aptos</vt:lpstr>
      <vt:lpstr>Aptos Display</vt:lpstr>
      <vt:lpstr>Arial</vt:lpstr>
      <vt:lpstr>Calibri</vt:lpstr>
      <vt:lpstr>Wingdings</vt:lpstr>
      <vt:lpstr>Tema di Office</vt:lpstr>
      <vt:lpstr>LLM4SOC – False Positive Triage Assistant for IDS Alert Analysis</vt:lpstr>
      <vt:lpstr>Architettura del Frontend</vt:lpstr>
      <vt:lpstr>Architettura del Frontend</vt:lpstr>
      <vt:lpstr>Architettura del Frontend</vt:lpstr>
      <vt:lpstr>Performance - Frontend</vt:lpstr>
      <vt:lpstr>Come Funziona?</vt:lpstr>
      <vt:lpstr>Come Funziona?</vt:lpstr>
      <vt:lpstr>Come Funziona?</vt:lpstr>
      <vt:lpstr>Come Funziona?</vt:lpstr>
      <vt:lpstr>Come Funziona?</vt:lpstr>
      <vt:lpstr>Infrastruttura GCP</vt:lpstr>
      <vt:lpstr>Architettura del backend</vt:lpstr>
      <vt:lpstr>Analisi degli alert</vt:lpstr>
      <vt:lpstr>Benchmark e tuning parametrico</vt:lpstr>
      <vt:lpstr>Regressione polinomiale</vt:lpstr>
      <vt:lpstr>Regressione polinomiale</vt:lpstr>
      <vt:lpstr>Regressione polinomiale</vt:lpstr>
      <vt:lpstr>Conclusioni</vt:lpstr>
      <vt:lpstr>Grazie per l'attenzione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Samuele Mazziotti</dc:creator>
  <cp:lastModifiedBy>Federico Mancini - federico.mancini9@studio.unibo.it</cp:lastModifiedBy>
  <cp:revision>2</cp:revision>
  <dcterms:created xsi:type="dcterms:W3CDTF">2025-07-08T09:35:33Z</dcterms:created>
  <dcterms:modified xsi:type="dcterms:W3CDTF">2025-07-14T10:11:12Z</dcterms:modified>
</cp:coreProperties>
</file>