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y="5143500" cx="9144000"/>
  <p:notesSz cx="6858000" cy="9144000"/>
  <p:embeddedFontLst>
    <p:embeddedFont>
      <p:font typeface="Playfair Display"/>
      <p:regular r:id="rId86"/>
      <p:bold r:id="rId87"/>
      <p:italic r:id="rId88"/>
      <p:boldItalic r:id="rId89"/>
    </p:embeddedFont>
    <p:embeddedFont>
      <p:font typeface="Montserrat"/>
      <p:regular r:id="rId90"/>
      <p:bold r:id="rId91"/>
      <p:italic r:id="rId92"/>
      <p:boldItalic r:id="rId93"/>
    </p:embeddedFont>
    <p:embeddedFont>
      <p:font typeface="Oswald"/>
      <p:regular r:id="rId94"/>
      <p:bold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9CDD90-03A9-4273-BBB5-55270D58A3D4}">
  <a:tblStyle styleId="{769CDD90-03A9-4273-BBB5-55270D58A3D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D995483-8B67-48C0-9EE3-5321E29F56E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PlayfairDisplay-regular.fntdata"/><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PlayfairDisplay-italic.fntdata"/><Relationship Id="rId43" Type="http://schemas.openxmlformats.org/officeDocument/2006/relationships/slide" Target="slides/slide37.xml"/><Relationship Id="rId87" Type="http://schemas.openxmlformats.org/officeDocument/2006/relationships/font" Target="fonts/PlayfairDisplay-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PlayfairDisplay-bold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Oswald-bold.fntdata"/><Relationship Id="rId50" Type="http://schemas.openxmlformats.org/officeDocument/2006/relationships/slide" Target="slides/slide44.xml"/><Relationship Id="rId94" Type="http://schemas.openxmlformats.org/officeDocument/2006/relationships/font" Target="fonts/Oswald-regular.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Montserrat-bold.fntdata"/><Relationship Id="rId90" Type="http://schemas.openxmlformats.org/officeDocument/2006/relationships/font" Target="fonts/Montserrat-regular.fntdata"/><Relationship Id="rId93" Type="http://schemas.openxmlformats.org/officeDocument/2006/relationships/font" Target="fonts/Montserrat-boldItalic.fntdata"/><Relationship Id="rId92"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51ac1eb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51ac1eb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52cae76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52cae76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6d76d7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6d76d7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46064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46064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6d76d79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6d76d79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51ac1eb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51ac1eb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1ac1eb4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1ac1eb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54d832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54d832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54d832f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54d832f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1484c6b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1484c6b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0a10bfd6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0a10bfd6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21bc21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21bc21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1484c6b3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1484c6b3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1484c6b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1484c6b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1484c6b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1484c6b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1484c6b3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1484c6b3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1484c6b3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1484c6b3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1484c6b3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1484c6b3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1484c6b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1484c6b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18248e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18248e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75070b5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75070b5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2e1e5ea3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2e1e5ea3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75070b5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75070b5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3f0c3004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3f0c3004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3f0c3004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3f0c300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3f0c3004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3f0c300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3f0c3004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3f0c300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3f0c300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3f0c300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3f0c300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3f0c300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3f0c300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3f0c300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3f0c300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3f0c300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3f0c300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3f0c300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0a10bfd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0a10bfd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3f0c300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3f0c300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3f0c300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3f0c3004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3f0c300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3f0c300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3f0c300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3f0c300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3f0c300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3f0c300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3f0c3004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3f0c3004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3f0c3004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3f0c300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3f0c300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3f0c300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3f0c3004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3f0c300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4e7603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4e7603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2f7a7ef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2f7a7ef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4e7603f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4e7603f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63d3b75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63d3b75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a45db6e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a45db6e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9bf145e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9bf145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da45db6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da45db6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a7ac08f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a7ac08f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c66212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c66212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c66212c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dc66212c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d8c0e6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d8c0e6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e3529bd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e3529bd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e1e5ea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e1e5ea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e3529bd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e3529bd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f27193a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f27193a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f27193a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f27193a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f27193a3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f27193a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f27193a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f27193a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df27193a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df27193a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f27193a3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df27193a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f29d5ba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df29d5ba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dbf38b8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dbf38b8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dbf38b88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dbf38b88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e1e5ea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e1e5ea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f27193a3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f27193a3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6d505ed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6d505ed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6d505e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6d505e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b6e9f80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b6e9f80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b6e9f800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b6e9f800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23911e37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e23911e37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23911e3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e23911e3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15f644c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e15f644c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e15f644ce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e15f644ce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08f1dde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08f1dde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8177e0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8177e0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51ac1e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51ac1e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27.png"/><Relationship Id="rId7" Type="http://schemas.openxmlformats.org/officeDocument/2006/relationships/image" Target="../media/image18.png"/><Relationship Id="rId8"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fcon_1000.projects.nitrc.org/indi/abide/" TargetMode="External"/><Relationship Id="rId4" Type="http://schemas.openxmlformats.org/officeDocument/2006/relationships/hyperlink" Target="https://openneuro.org/" TargetMode="External"/><Relationship Id="rId5" Type="http://schemas.openxmlformats.org/officeDocument/2006/relationships/hyperlink" Target="http://schizconnect.org/" TargetMode="External"/><Relationship Id="rId6" Type="http://schemas.openxmlformats.org/officeDocument/2006/relationships/hyperlink" Target="https://core.ac.uk/download/pdf/225123628.pdf" TargetMode="External"/><Relationship Id="rId7" Type="http://schemas.openxmlformats.org/officeDocument/2006/relationships/hyperlink" Target="https://giotto-ai.github.io/gtda-docs/latest/modules/generated/diagrams/representations/gtda.diagrams.BettiCurve.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fcon_1000.projects.nitrc.org/indi/abide/" TargetMode="External"/><Relationship Id="rId4" Type="http://schemas.openxmlformats.org/officeDocument/2006/relationships/hyperlink" Target="https://openneuro.org/" TargetMode="External"/><Relationship Id="rId5" Type="http://schemas.openxmlformats.org/officeDocument/2006/relationships/hyperlink" Target="http://schizconnect.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9.png"/><Relationship Id="rId4" Type="http://schemas.openxmlformats.org/officeDocument/2006/relationships/image" Target="../media/image49.png"/><Relationship Id="rId5" Type="http://schemas.openxmlformats.org/officeDocument/2006/relationships/image" Target="../media/image5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3.png"/><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es.overleaf.com/5343322353kxhmtyfmwqkv"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es.overleaf.com/5343322353kxhmtyfmwqkv"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es.overleaf.com/5343322353kxhmtyfmwqkv"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4.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Reuniones Semanales</a:t>
            </a:r>
            <a:endParaRPr/>
          </a:p>
          <a:p>
            <a:pPr indent="0" lvl="0" marL="0" rtl="0" algn="ctr">
              <a:spcBef>
                <a:spcPts val="0"/>
              </a:spcBef>
              <a:spcAft>
                <a:spcPts val="0"/>
              </a:spcAft>
              <a:buNone/>
            </a:pPr>
            <a:r>
              <a:rPr lang="en" sz="3244"/>
              <a:t>Tesis Federico Poncio</a:t>
            </a:r>
            <a:endParaRPr sz="3244"/>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TEA y TDA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reducido y modelos</a:t>
            </a:r>
            <a:endParaRPr/>
          </a:p>
        </p:txBody>
      </p:sp>
      <p:sp>
        <p:nvSpPr>
          <p:cNvPr id="115" name="Google Shape;115;p22"/>
          <p:cNvSpPr txBox="1"/>
          <p:nvPr>
            <p:ph idx="1" type="body"/>
          </p:nvPr>
        </p:nvSpPr>
        <p:spPr>
          <a:xfrm>
            <a:off x="4286125" y="1183900"/>
            <a:ext cx="4592100" cy="377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Modelos probados (Acc =1):</a:t>
            </a:r>
            <a:endParaRPr/>
          </a:p>
          <a:p>
            <a:pPr indent="-342900" lvl="0" marL="457200" rtl="0" algn="l">
              <a:spcBef>
                <a:spcPts val="1200"/>
              </a:spcBef>
              <a:spcAft>
                <a:spcPts val="0"/>
              </a:spcAft>
              <a:buSzPts val="1800"/>
              <a:buAutoNum type="arabicPeriod"/>
            </a:pPr>
            <a:r>
              <a:rPr lang="en"/>
              <a:t>Redes con vectorización</a:t>
            </a:r>
            <a:endParaRPr/>
          </a:p>
          <a:p>
            <a:pPr indent="-342900" lvl="0" marL="457200" rtl="0" algn="l">
              <a:spcBef>
                <a:spcPts val="0"/>
              </a:spcBef>
              <a:spcAft>
                <a:spcPts val="0"/>
              </a:spcAft>
              <a:buSzPts val="1800"/>
              <a:buAutoNum type="arabicPeriod"/>
            </a:pPr>
            <a:r>
              <a:rPr lang="en"/>
              <a:t>SVM y RF y Red custom con vectors</a:t>
            </a:r>
            <a:endParaRPr/>
          </a:p>
          <a:p>
            <a:pPr indent="-317500" lvl="1" marL="914400" rtl="0" algn="l">
              <a:spcBef>
                <a:spcPts val="0"/>
              </a:spcBef>
              <a:spcAft>
                <a:spcPts val="0"/>
              </a:spcAft>
              <a:buSzPts val="1400"/>
              <a:buAutoNum type="alphaLcPeriod"/>
            </a:pPr>
            <a:r>
              <a:rPr lang="en"/>
              <a:t>Parámetros estándares, y red con 1 dense(3).</a:t>
            </a:r>
            <a:endParaRPr/>
          </a:p>
          <a:p>
            <a:pPr indent="-342900" lvl="0" marL="457200" rtl="0" algn="l">
              <a:spcBef>
                <a:spcPts val="0"/>
              </a:spcBef>
              <a:spcAft>
                <a:spcPts val="0"/>
              </a:spcAft>
              <a:buSzPts val="1800"/>
              <a:buAutoNum type="arabicPeriod"/>
            </a:pPr>
            <a:r>
              <a:rPr lang="en"/>
              <a:t>SVM con matriz vectorizada</a:t>
            </a:r>
            <a:endParaRPr/>
          </a:p>
          <a:p>
            <a:pPr indent="-342900" lvl="0" marL="457200" rtl="0" algn="l">
              <a:spcBef>
                <a:spcPts val="0"/>
              </a:spcBef>
              <a:spcAft>
                <a:spcPts val="0"/>
              </a:spcAft>
              <a:buSzPts val="1800"/>
              <a:buAutoNum type="arabicPeriod"/>
            </a:pPr>
            <a:r>
              <a:rPr lang="en"/>
              <a:t>SVM con SlicedWassersteinKernel</a:t>
            </a:r>
            <a:endParaRPr/>
          </a:p>
          <a:p>
            <a:pPr indent="-342900" lvl="0" marL="457200" rtl="0" algn="l">
              <a:spcBef>
                <a:spcPts val="0"/>
              </a:spcBef>
              <a:spcAft>
                <a:spcPts val="0"/>
              </a:spcAft>
              <a:buSzPts val="1800"/>
              <a:buAutoNum type="arabicPeriod"/>
            </a:pPr>
            <a:r>
              <a:rPr lang="en"/>
              <a:t>SVM con PersistenceScaleSpaceKernel</a:t>
            </a:r>
            <a:endParaRPr/>
          </a:p>
          <a:p>
            <a:pPr indent="0" lvl="0" marL="0" rtl="0" algn="l">
              <a:spcBef>
                <a:spcPts val="1200"/>
              </a:spcBef>
              <a:spcAft>
                <a:spcPts val="0"/>
              </a:spcAft>
              <a:buNone/>
            </a:pPr>
            <a:r>
              <a:rPr lang="en"/>
              <a:t>Otros kernels:</a:t>
            </a:r>
            <a:endParaRPr/>
          </a:p>
          <a:p>
            <a:pPr indent="-342900" lvl="0" marL="457200" rtl="0" algn="l">
              <a:spcBef>
                <a:spcPts val="1200"/>
              </a:spcBef>
              <a:spcAft>
                <a:spcPts val="0"/>
              </a:spcAft>
              <a:buSzPts val="1800"/>
              <a:buAutoNum type="arabicPeriod"/>
            </a:pPr>
            <a:r>
              <a:rPr lang="en"/>
              <a:t>PersistenceWeightedGaussianKernel (0.9 acc)</a:t>
            </a:r>
            <a:endParaRPr/>
          </a:p>
          <a:p>
            <a:pPr indent="-342900" lvl="0" marL="457200" rtl="0" algn="l">
              <a:spcBef>
                <a:spcPts val="0"/>
              </a:spcBef>
              <a:spcAft>
                <a:spcPts val="0"/>
              </a:spcAft>
              <a:buSzPts val="1800"/>
              <a:buAutoNum type="arabicPeriod"/>
            </a:pPr>
            <a:r>
              <a:rPr lang="en"/>
              <a:t>PersistenceFisherKernel (0.65 acc)</a:t>
            </a:r>
            <a:endParaRPr/>
          </a:p>
        </p:txBody>
      </p:sp>
      <p:pic>
        <p:nvPicPr>
          <p:cNvPr id="116" name="Google Shape;116;p22"/>
          <p:cNvPicPr preferRelativeResize="0"/>
          <p:nvPr/>
        </p:nvPicPr>
        <p:blipFill>
          <a:blip r:embed="rId3">
            <a:alphaModFix/>
          </a:blip>
          <a:stretch>
            <a:fillRect/>
          </a:stretch>
        </p:blipFill>
        <p:spPr>
          <a:xfrm>
            <a:off x="311700" y="1137963"/>
            <a:ext cx="390321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reducido y modelos</a:t>
            </a:r>
            <a:endParaRPr/>
          </a:p>
        </p:txBody>
      </p:sp>
      <p:pic>
        <p:nvPicPr>
          <p:cNvPr id="122" name="Google Shape;122;p23"/>
          <p:cNvPicPr preferRelativeResize="0"/>
          <p:nvPr/>
        </p:nvPicPr>
        <p:blipFill>
          <a:blip r:embed="rId3">
            <a:alphaModFix/>
          </a:blip>
          <a:stretch>
            <a:fillRect/>
          </a:stretch>
        </p:blipFill>
        <p:spPr>
          <a:xfrm>
            <a:off x="311700" y="1137963"/>
            <a:ext cx="3903214" cy="3820975"/>
          </a:xfrm>
          <a:prstGeom prst="rect">
            <a:avLst/>
          </a:prstGeom>
          <a:noFill/>
          <a:ln>
            <a:noFill/>
          </a:ln>
        </p:spPr>
      </p:pic>
      <p:pic>
        <p:nvPicPr>
          <p:cNvPr id="123" name="Google Shape;123;p23"/>
          <p:cNvPicPr preferRelativeResize="0"/>
          <p:nvPr/>
        </p:nvPicPr>
        <p:blipFill>
          <a:blip r:embed="rId4">
            <a:alphaModFix/>
          </a:blip>
          <a:stretch>
            <a:fillRect/>
          </a:stretch>
        </p:blipFill>
        <p:spPr>
          <a:xfrm>
            <a:off x="5214925" y="2645225"/>
            <a:ext cx="3617375" cy="2391434"/>
          </a:xfrm>
          <a:prstGeom prst="rect">
            <a:avLst/>
          </a:prstGeom>
          <a:noFill/>
          <a:ln>
            <a:noFill/>
          </a:ln>
        </p:spPr>
      </p:pic>
      <p:cxnSp>
        <p:nvCxnSpPr>
          <p:cNvPr id="124" name="Google Shape;124;p23"/>
          <p:cNvCxnSpPr/>
          <p:nvPr/>
        </p:nvCxnSpPr>
        <p:spPr>
          <a:xfrm flipH="1" rot="10800000">
            <a:off x="4114800" y="652075"/>
            <a:ext cx="817500" cy="771600"/>
          </a:xfrm>
          <a:prstGeom prst="curvedConnector3">
            <a:avLst>
              <a:gd fmla="val 50000" name="adj1"/>
            </a:avLst>
          </a:prstGeom>
          <a:noFill/>
          <a:ln cap="flat" cmpd="sng" w="19050">
            <a:solidFill>
              <a:srgbClr val="CC0000"/>
            </a:solidFill>
            <a:prstDash val="solid"/>
            <a:round/>
            <a:headEnd len="med" w="med" type="none"/>
            <a:tailEnd len="med" w="med" type="stealth"/>
          </a:ln>
        </p:spPr>
      </p:cxnSp>
      <p:cxnSp>
        <p:nvCxnSpPr>
          <p:cNvPr id="125" name="Google Shape;125;p23"/>
          <p:cNvCxnSpPr/>
          <p:nvPr/>
        </p:nvCxnSpPr>
        <p:spPr>
          <a:xfrm>
            <a:off x="1074625" y="1533875"/>
            <a:ext cx="3793200" cy="2507400"/>
          </a:xfrm>
          <a:prstGeom prst="curvedConnector3">
            <a:avLst>
              <a:gd fmla="val 50000" name="adj1"/>
            </a:avLst>
          </a:prstGeom>
          <a:noFill/>
          <a:ln cap="flat" cmpd="sng" w="19050">
            <a:solidFill>
              <a:srgbClr val="05A1B9"/>
            </a:solidFill>
            <a:prstDash val="solid"/>
            <a:round/>
            <a:headEnd len="med" w="med" type="none"/>
            <a:tailEnd len="med" w="med" type="stealth"/>
          </a:ln>
        </p:spPr>
      </p:cxnSp>
      <p:pic>
        <p:nvPicPr>
          <p:cNvPr id="126" name="Google Shape;126;p23"/>
          <p:cNvPicPr preferRelativeResize="0"/>
          <p:nvPr/>
        </p:nvPicPr>
        <p:blipFill>
          <a:blip r:embed="rId5">
            <a:alphaModFix/>
          </a:blip>
          <a:stretch>
            <a:fillRect/>
          </a:stretch>
        </p:blipFill>
        <p:spPr>
          <a:xfrm>
            <a:off x="5214928" y="73475"/>
            <a:ext cx="3623822"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311700" y="1137963"/>
            <a:ext cx="3903214" cy="3820975"/>
          </a:xfrm>
          <a:prstGeom prst="rect">
            <a:avLst/>
          </a:prstGeom>
          <a:noFill/>
          <a:ln>
            <a:noFill/>
          </a:ln>
        </p:spPr>
      </p:pic>
      <p:pic>
        <p:nvPicPr>
          <p:cNvPr id="132" name="Google Shape;132;p24"/>
          <p:cNvPicPr preferRelativeResize="0"/>
          <p:nvPr/>
        </p:nvPicPr>
        <p:blipFill>
          <a:blip r:embed="rId4">
            <a:alphaModFix/>
          </a:blip>
          <a:stretch>
            <a:fillRect/>
          </a:stretch>
        </p:blipFill>
        <p:spPr>
          <a:xfrm>
            <a:off x="5214925" y="2645225"/>
            <a:ext cx="3617375" cy="2391434"/>
          </a:xfrm>
          <a:prstGeom prst="rect">
            <a:avLst/>
          </a:prstGeom>
          <a:noFill/>
          <a:ln>
            <a:noFill/>
          </a:ln>
        </p:spPr>
      </p:pic>
      <p:cxnSp>
        <p:nvCxnSpPr>
          <p:cNvPr id="133" name="Google Shape;133;p24"/>
          <p:cNvCxnSpPr/>
          <p:nvPr/>
        </p:nvCxnSpPr>
        <p:spPr>
          <a:xfrm flipH="1" rot="10800000">
            <a:off x="4114800" y="652075"/>
            <a:ext cx="817500" cy="771600"/>
          </a:xfrm>
          <a:prstGeom prst="curvedConnector3">
            <a:avLst>
              <a:gd fmla="val 50000" name="adj1"/>
            </a:avLst>
          </a:prstGeom>
          <a:noFill/>
          <a:ln cap="flat" cmpd="sng" w="19050">
            <a:solidFill>
              <a:srgbClr val="CC0000"/>
            </a:solidFill>
            <a:prstDash val="solid"/>
            <a:round/>
            <a:headEnd len="med" w="med" type="none"/>
            <a:tailEnd len="med" w="med" type="stealth"/>
          </a:ln>
        </p:spPr>
      </p:cxnSp>
      <p:cxnSp>
        <p:nvCxnSpPr>
          <p:cNvPr id="134" name="Google Shape;134;p24"/>
          <p:cNvCxnSpPr/>
          <p:nvPr/>
        </p:nvCxnSpPr>
        <p:spPr>
          <a:xfrm>
            <a:off x="1074625" y="1533875"/>
            <a:ext cx="3793200" cy="2507400"/>
          </a:xfrm>
          <a:prstGeom prst="curvedConnector3">
            <a:avLst>
              <a:gd fmla="val 50000" name="adj1"/>
            </a:avLst>
          </a:prstGeom>
          <a:noFill/>
          <a:ln cap="flat" cmpd="sng" w="19050">
            <a:solidFill>
              <a:srgbClr val="05A1B9"/>
            </a:solidFill>
            <a:prstDash val="solid"/>
            <a:round/>
            <a:headEnd len="med" w="med" type="none"/>
            <a:tailEnd len="med" w="med" type="stealth"/>
          </a:ln>
        </p:spPr>
      </p:cxnSp>
      <p:pic>
        <p:nvPicPr>
          <p:cNvPr id="135" name="Google Shape;135;p24"/>
          <p:cNvPicPr preferRelativeResize="0"/>
          <p:nvPr/>
        </p:nvPicPr>
        <p:blipFill>
          <a:blip r:embed="rId5">
            <a:alphaModFix/>
          </a:blip>
          <a:stretch>
            <a:fillRect/>
          </a:stretch>
        </p:blipFill>
        <p:spPr>
          <a:xfrm>
            <a:off x="5214928" y="73475"/>
            <a:ext cx="3623822" cy="257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reducido y modelos</a:t>
            </a:r>
            <a:endParaRPr/>
          </a:p>
        </p:txBody>
      </p:sp>
      <p:pic>
        <p:nvPicPr>
          <p:cNvPr id="141" name="Google Shape;141;p25"/>
          <p:cNvPicPr preferRelativeResize="0"/>
          <p:nvPr/>
        </p:nvPicPr>
        <p:blipFill>
          <a:blip r:embed="rId3">
            <a:alphaModFix/>
          </a:blip>
          <a:stretch>
            <a:fillRect/>
          </a:stretch>
        </p:blipFill>
        <p:spPr>
          <a:xfrm>
            <a:off x="311700" y="1137963"/>
            <a:ext cx="3903214" cy="3820975"/>
          </a:xfrm>
          <a:prstGeom prst="rect">
            <a:avLst/>
          </a:prstGeom>
          <a:noFill/>
          <a:ln>
            <a:noFill/>
          </a:ln>
        </p:spPr>
      </p:pic>
      <p:cxnSp>
        <p:nvCxnSpPr>
          <p:cNvPr id="142" name="Google Shape;142;p25"/>
          <p:cNvCxnSpPr>
            <a:endCxn id="143" idx="1"/>
          </p:cNvCxnSpPr>
          <p:nvPr/>
        </p:nvCxnSpPr>
        <p:spPr>
          <a:xfrm rot="-5400000">
            <a:off x="2662356" y="1628712"/>
            <a:ext cx="2919000" cy="2347200"/>
          </a:xfrm>
          <a:prstGeom prst="curvedConnector2">
            <a:avLst/>
          </a:prstGeom>
          <a:noFill/>
          <a:ln cap="flat" cmpd="sng" w="19050">
            <a:solidFill>
              <a:srgbClr val="CC0000"/>
            </a:solidFill>
            <a:prstDash val="solid"/>
            <a:round/>
            <a:headEnd len="med" w="med" type="none"/>
            <a:tailEnd len="med" w="med" type="stealth"/>
          </a:ln>
        </p:spPr>
      </p:cxnSp>
      <p:cxnSp>
        <p:nvCxnSpPr>
          <p:cNvPr id="144" name="Google Shape;144;p25"/>
          <p:cNvCxnSpPr/>
          <p:nvPr/>
        </p:nvCxnSpPr>
        <p:spPr>
          <a:xfrm flipH="1" rot="10800000">
            <a:off x="1910450" y="4326250"/>
            <a:ext cx="3343500" cy="247800"/>
          </a:xfrm>
          <a:prstGeom prst="curvedConnector3">
            <a:avLst>
              <a:gd fmla="val 50000" name="adj1"/>
            </a:avLst>
          </a:prstGeom>
          <a:noFill/>
          <a:ln cap="flat" cmpd="sng" w="19050">
            <a:solidFill>
              <a:srgbClr val="05A1B9"/>
            </a:solidFill>
            <a:prstDash val="solid"/>
            <a:round/>
            <a:headEnd len="med" w="med" type="none"/>
            <a:tailEnd len="med" w="med" type="stealth"/>
          </a:ln>
        </p:spPr>
      </p:cxnSp>
      <p:pic>
        <p:nvPicPr>
          <p:cNvPr id="143" name="Google Shape;143;p25"/>
          <p:cNvPicPr preferRelativeResize="0"/>
          <p:nvPr/>
        </p:nvPicPr>
        <p:blipFill>
          <a:blip r:embed="rId4">
            <a:alphaModFix/>
          </a:blip>
          <a:stretch>
            <a:fillRect/>
          </a:stretch>
        </p:blipFill>
        <p:spPr>
          <a:xfrm>
            <a:off x="5295456" y="113875"/>
            <a:ext cx="3463369" cy="2457875"/>
          </a:xfrm>
          <a:prstGeom prst="rect">
            <a:avLst/>
          </a:prstGeom>
          <a:noFill/>
          <a:ln>
            <a:noFill/>
          </a:ln>
        </p:spPr>
      </p:pic>
      <p:pic>
        <p:nvPicPr>
          <p:cNvPr id="145" name="Google Shape;145;p25"/>
          <p:cNvPicPr preferRelativeResize="0"/>
          <p:nvPr/>
        </p:nvPicPr>
        <p:blipFill>
          <a:blip r:embed="rId5">
            <a:alphaModFix/>
          </a:blip>
          <a:stretch>
            <a:fillRect/>
          </a:stretch>
        </p:blipFill>
        <p:spPr>
          <a:xfrm>
            <a:off x="5295456" y="2571750"/>
            <a:ext cx="3463369" cy="245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311700" y="1137963"/>
            <a:ext cx="3903214" cy="3820975"/>
          </a:xfrm>
          <a:prstGeom prst="rect">
            <a:avLst/>
          </a:prstGeom>
          <a:noFill/>
          <a:ln>
            <a:noFill/>
          </a:ln>
        </p:spPr>
      </p:pic>
      <p:cxnSp>
        <p:nvCxnSpPr>
          <p:cNvPr id="151" name="Google Shape;151;p26"/>
          <p:cNvCxnSpPr>
            <a:endCxn id="152" idx="1"/>
          </p:cNvCxnSpPr>
          <p:nvPr/>
        </p:nvCxnSpPr>
        <p:spPr>
          <a:xfrm rot="-5400000">
            <a:off x="2662356" y="1628712"/>
            <a:ext cx="2919000" cy="2347200"/>
          </a:xfrm>
          <a:prstGeom prst="curvedConnector2">
            <a:avLst/>
          </a:prstGeom>
          <a:noFill/>
          <a:ln cap="flat" cmpd="sng" w="19050">
            <a:solidFill>
              <a:srgbClr val="CC0000"/>
            </a:solidFill>
            <a:prstDash val="solid"/>
            <a:round/>
            <a:headEnd len="med" w="med" type="none"/>
            <a:tailEnd len="med" w="med" type="stealth"/>
          </a:ln>
        </p:spPr>
      </p:cxnSp>
      <p:cxnSp>
        <p:nvCxnSpPr>
          <p:cNvPr id="153" name="Google Shape;153;p26"/>
          <p:cNvCxnSpPr/>
          <p:nvPr/>
        </p:nvCxnSpPr>
        <p:spPr>
          <a:xfrm flipH="1" rot="10800000">
            <a:off x="1910450" y="4326250"/>
            <a:ext cx="3343500" cy="247800"/>
          </a:xfrm>
          <a:prstGeom prst="curvedConnector3">
            <a:avLst>
              <a:gd fmla="val 50000" name="adj1"/>
            </a:avLst>
          </a:prstGeom>
          <a:noFill/>
          <a:ln cap="flat" cmpd="sng" w="19050">
            <a:solidFill>
              <a:srgbClr val="05A1B9"/>
            </a:solidFill>
            <a:prstDash val="solid"/>
            <a:round/>
            <a:headEnd len="med" w="med" type="none"/>
            <a:tailEnd len="med" w="med" type="stealth"/>
          </a:ln>
        </p:spPr>
      </p:cxnSp>
      <p:pic>
        <p:nvPicPr>
          <p:cNvPr id="152" name="Google Shape;152;p26"/>
          <p:cNvPicPr preferRelativeResize="0"/>
          <p:nvPr/>
        </p:nvPicPr>
        <p:blipFill>
          <a:blip r:embed="rId4">
            <a:alphaModFix/>
          </a:blip>
          <a:stretch>
            <a:fillRect/>
          </a:stretch>
        </p:blipFill>
        <p:spPr>
          <a:xfrm>
            <a:off x="5295456" y="113875"/>
            <a:ext cx="3463369" cy="2457875"/>
          </a:xfrm>
          <a:prstGeom prst="rect">
            <a:avLst/>
          </a:prstGeom>
          <a:noFill/>
          <a:ln>
            <a:noFill/>
          </a:ln>
        </p:spPr>
      </p:pic>
      <p:pic>
        <p:nvPicPr>
          <p:cNvPr id="154" name="Google Shape;154;p26"/>
          <p:cNvPicPr preferRelativeResize="0"/>
          <p:nvPr/>
        </p:nvPicPr>
        <p:blipFill>
          <a:blip r:embed="rId5">
            <a:alphaModFix/>
          </a:blip>
          <a:stretch>
            <a:fillRect/>
          </a:stretch>
        </p:blipFill>
        <p:spPr>
          <a:xfrm>
            <a:off x="5295456" y="2571750"/>
            <a:ext cx="3463369" cy="245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17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Prueba modelos sobre todo el conjunto</a:t>
            </a:r>
            <a:endParaRPr/>
          </a:p>
        </p:txBody>
      </p:sp>
      <p:sp>
        <p:nvSpPr>
          <p:cNvPr id="160" name="Google Shape;160;p27"/>
          <p:cNvSpPr txBox="1"/>
          <p:nvPr>
            <p:ph idx="1" type="body"/>
          </p:nvPr>
        </p:nvSpPr>
        <p:spPr>
          <a:xfrm>
            <a:off x="431100" y="1010900"/>
            <a:ext cx="3132600" cy="8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SVM con Wasserstein kernel y train/test 30 iteraciones.</a:t>
            </a:r>
            <a:endParaRPr/>
          </a:p>
        </p:txBody>
      </p:sp>
      <p:sp>
        <p:nvSpPr>
          <p:cNvPr id="161" name="Google Shape;161;p27"/>
          <p:cNvSpPr txBox="1"/>
          <p:nvPr>
            <p:ph idx="1" type="body"/>
          </p:nvPr>
        </p:nvSpPr>
        <p:spPr>
          <a:xfrm>
            <a:off x="5360275" y="1041200"/>
            <a:ext cx="3132600" cy="753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SVM c</a:t>
            </a:r>
            <a:r>
              <a:rPr lang="en"/>
              <a:t>on matriz vectorizada y train/test 30 iteraciones.</a:t>
            </a:r>
            <a:endParaRPr/>
          </a:p>
        </p:txBody>
      </p:sp>
      <p:sp>
        <p:nvSpPr>
          <p:cNvPr id="162" name="Google Shape;162;p27"/>
          <p:cNvSpPr txBox="1"/>
          <p:nvPr>
            <p:ph idx="1" type="body"/>
          </p:nvPr>
        </p:nvSpPr>
        <p:spPr>
          <a:xfrm>
            <a:off x="1704025" y="4458775"/>
            <a:ext cx="1336200" cy="48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Media = </a:t>
            </a:r>
            <a:r>
              <a:rPr b="1" lang="en"/>
              <a:t>0.48</a:t>
            </a:r>
            <a:endParaRPr b="1"/>
          </a:p>
        </p:txBody>
      </p:sp>
      <p:sp>
        <p:nvSpPr>
          <p:cNvPr id="163" name="Google Shape;163;p27"/>
          <p:cNvSpPr txBox="1"/>
          <p:nvPr>
            <p:ph idx="1" type="body"/>
          </p:nvPr>
        </p:nvSpPr>
        <p:spPr>
          <a:xfrm>
            <a:off x="6258475" y="4458775"/>
            <a:ext cx="1336200" cy="48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Media = 0.63</a:t>
            </a:r>
            <a:endParaRPr/>
          </a:p>
        </p:txBody>
      </p:sp>
      <p:grpSp>
        <p:nvGrpSpPr>
          <p:cNvPr id="164" name="Google Shape;164;p27"/>
          <p:cNvGrpSpPr/>
          <p:nvPr/>
        </p:nvGrpSpPr>
        <p:grpSpPr>
          <a:xfrm>
            <a:off x="394350" y="2047875"/>
            <a:ext cx="8231950" cy="2362200"/>
            <a:chOff x="394350" y="2047875"/>
            <a:chExt cx="8231950" cy="2362200"/>
          </a:xfrm>
        </p:grpSpPr>
        <p:pic>
          <p:nvPicPr>
            <p:cNvPr id="165" name="Google Shape;165;p27"/>
            <p:cNvPicPr preferRelativeResize="0"/>
            <p:nvPr/>
          </p:nvPicPr>
          <p:blipFill rotWithShape="1">
            <a:blip r:embed="rId3">
              <a:alphaModFix/>
            </a:blip>
            <a:srcRect b="0" l="11754" r="0" t="0"/>
            <a:stretch/>
          </p:blipFill>
          <p:spPr>
            <a:xfrm>
              <a:off x="5415375" y="2047875"/>
              <a:ext cx="3210925" cy="2362200"/>
            </a:xfrm>
            <a:prstGeom prst="rect">
              <a:avLst/>
            </a:prstGeom>
            <a:noFill/>
            <a:ln>
              <a:noFill/>
            </a:ln>
          </p:spPr>
        </p:pic>
        <p:pic>
          <p:nvPicPr>
            <p:cNvPr id="166" name="Google Shape;166;p27"/>
            <p:cNvPicPr preferRelativeResize="0"/>
            <p:nvPr/>
          </p:nvPicPr>
          <p:blipFill rotWithShape="1">
            <a:blip r:embed="rId4">
              <a:alphaModFix/>
            </a:blip>
            <a:srcRect b="0" l="0" r="3063" t="0"/>
            <a:stretch/>
          </p:blipFill>
          <p:spPr>
            <a:xfrm>
              <a:off x="394350" y="2047875"/>
              <a:ext cx="3619425" cy="2362200"/>
            </a:xfrm>
            <a:prstGeom prst="rect">
              <a:avLst/>
            </a:prstGeom>
            <a:noFill/>
            <a:ln>
              <a:noFill/>
            </a:ln>
          </p:spPr>
        </p:pic>
        <p:pic>
          <p:nvPicPr>
            <p:cNvPr id="167" name="Google Shape;167;p27"/>
            <p:cNvPicPr preferRelativeResize="0"/>
            <p:nvPr/>
          </p:nvPicPr>
          <p:blipFill rotWithShape="1">
            <a:blip r:embed="rId4">
              <a:alphaModFix/>
            </a:blip>
            <a:srcRect b="6898" l="33945" r="19807" t="88824"/>
            <a:stretch/>
          </p:blipFill>
          <p:spPr>
            <a:xfrm>
              <a:off x="3875975" y="4152900"/>
              <a:ext cx="1726750" cy="101025"/>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17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Prueba modelos sobre todo el conjunto</a:t>
            </a:r>
            <a:endParaRPr/>
          </a:p>
        </p:txBody>
      </p:sp>
      <p:sp>
        <p:nvSpPr>
          <p:cNvPr id="173" name="Google Shape;173;p28"/>
          <p:cNvSpPr txBox="1"/>
          <p:nvPr>
            <p:ph idx="1" type="body"/>
          </p:nvPr>
        </p:nvSpPr>
        <p:spPr>
          <a:xfrm>
            <a:off x="3483900" y="799875"/>
            <a:ext cx="2176200" cy="48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Ensemble de SVM</a:t>
            </a:r>
            <a:endParaRPr/>
          </a:p>
        </p:txBody>
      </p:sp>
      <p:sp>
        <p:nvSpPr>
          <p:cNvPr id="174" name="Google Shape;174;p28"/>
          <p:cNvSpPr txBox="1"/>
          <p:nvPr>
            <p:ph idx="1" type="body"/>
          </p:nvPr>
        </p:nvSpPr>
        <p:spPr>
          <a:xfrm>
            <a:off x="1704025" y="4458775"/>
            <a:ext cx="1336200" cy="48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Media = </a:t>
            </a:r>
            <a:r>
              <a:rPr lang="en"/>
              <a:t>0.48</a:t>
            </a:r>
            <a:endParaRPr/>
          </a:p>
        </p:txBody>
      </p:sp>
      <p:sp>
        <p:nvSpPr>
          <p:cNvPr id="175" name="Google Shape;175;p28"/>
          <p:cNvSpPr txBox="1"/>
          <p:nvPr>
            <p:ph idx="1" type="body"/>
          </p:nvPr>
        </p:nvSpPr>
        <p:spPr>
          <a:xfrm>
            <a:off x="6258475" y="4458775"/>
            <a:ext cx="1336200" cy="48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Media = 0.63</a:t>
            </a:r>
            <a:endParaRPr/>
          </a:p>
        </p:txBody>
      </p:sp>
      <p:grpSp>
        <p:nvGrpSpPr>
          <p:cNvPr id="176" name="Google Shape;176;p28"/>
          <p:cNvGrpSpPr/>
          <p:nvPr/>
        </p:nvGrpSpPr>
        <p:grpSpPr>
          <a:xfrm>
            <a:off x="394350" y="2047875"/>
            <a:ext cx="8231950" cy="2362200"/>
            <a:chOff x="394350" y="2047875"/>
            <a:chExt cx="8231950" cy="2362200"/>
          </a:xfrm>
        </p:grpSpPr>
        <p:pic>
          <p:nvPicPr>
            <p:cNvPr id="177" name="Google Shape;177;p28"/>
            <p:cNvPicPr preferRelativeResize="0"/>
            <p:nvPr/>
          </p:nvPicPr>
          <p:blipFill rotWithShape="1">
            <a:blip r:embed="rId3">
              <a:alphaModFix/>
            </a:blip>
            <a:srcRect b="0" l="11754" r="0" t="0"/>
            <a:stretch/>
          </p:blipFill>
          <p:spPr>
            <a:xfrm>
              <a:off x="5415375" y="2047875"/>
              <a:ext cx="3210925" cy="2362200"/>
            </a:xfrm>
            <a:prstGeom prst="rect">
              <a:avLst/>
            </a:prstGeom>
            <a:noFill/>
            <a:ln>
              <a:noFill/>
            </a:ln>
          </p:spPr>
        </p:pic>
        <p:pic>
          <p:nvPicPr>
            <p:cNvPr id="178" name="Google Shape;178;p28"/>
            <p:cNvPicPr preferRelativeResize="0"/>
            <p:nvPr/>
          </p:nvPicPr>
          <p:blipFill rotWithShape="1">
            <a:blip r:embed="rId4">
              <a:alphaModFix/>
            </a:blip>
            <a:srcRect b="0" l="0" r="3063" t="0"/>
            <a:stretch/>
          </p:blipFill>
          <p:spPr>
            <a:xfrm>
              <a:off x="394350" y="2047875"/>
              <a:ext cx="3619425" cy="2362200"/>
            </a:xfrm>
            <a:prstGeom prst="rect">
              <a:avLst/>
            </a:prstGeom>
            <a:noFill/>
            <a:ln>
              <a:noFill/>
            </a:ln>
          </p:spPr>
        </p:pic>
        <p:pic>
          <p:nvPicPr>
            <p:cNvPr id="179" name="Google Shape;179;p28"/>
            <p:cNvPicPr preferRelativeResize="0"/>
            <p:nvPr/>
          </p:nvPicPr>
          <p:blipFill rotWithShape="1">
            <a:blip r:embed="rId4">
              <a:alphaModFix/>
            </a:blip>
            <a:srcRect b="6898" l="33945" r="19807" t="88824"/>
            <a:stretch/>
          </p:blipFill>
          <p:spPr>
            <a:xfrm>
              <a:off x="3875975" y="4152900"/>
              <a:ext cx="1726750" cy="101025"/>
            </a:xfrm>
            <a:prstGeom prst="rect">
              <a:avLst/>
            </a:prstGeom>
            <a:noFill/>
            <a:ln>
              <a:noFill/>
            </a:ln>
          </p:spPr>
        </p:pic>
      </p:grpSp>
      <p:sp>
        <p:nvSpPr>
          <p:cNvPr id="180" name="Google Shape;180;p28"/>
          <p:cNvSpPr/>
          <p:nvPr/>
        </p:nvSpPr>
        <p:spPr>
          <a:xfrm>
            <a:off x="2578800" y="1275900"/>
            <a:ext cx="3986400" cy="2591700"/>
          </a:xfrm>
          <a:prstGeom prst="rect">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8"/>
          <p:cNvPicPr preferRelativeResize="0"/>
          <p:nvPr/>
        </p:nvPicPr>
        <p:blipFill>
          <a:blip r:embed="rId5">
            <a:alphaModFix/>
          </a:blip>
          <a:stretch>
            <a:fillRect/>
          </a:stretch>
        </p:blipFill>
        <p:spPr>
          <a:xfrm>
            <a:off x="2610363" y="1371588"/>
            <a:ext cx="3799925" cy="2466975"/>
          </a:xfrm>
          <a:prstGeom prst="rect">
            <a:avLst/>
          </a:prstGeom>
          <a:noFill/>
          <a:ln>
            <a:noFill/>
          </a:ln>
        </p:spPr>
      </p:pic>
      <p:sp>
        <p:nvSpPr>
          <p:cNvPr id="182" name="Google Shape;182;p28"/>
          <p:cNvSpPr txBox="1"/>
          <p:nvPr>
            <p:ph idx="1" type="body"/>
          </p:nvPr>
        </p:nvSpPr>
        <p:spPr>
          <a:xfrm>
            <a:off x="3903900" y="3920400"/>
            <a:ext cx="1336200" cy="489900"/>
          </a:xfrm>
          <a:prstGeom prst="rect">
            <a:avLst/>
          </a:prstGeom>
          <a:solidFill>
            <a:schemeClr val="lt1"/>
          </a:solidFill>
          <a:ln cap="flat" cmpd="sng" w="9525">
            <a:solidFill>
              <a:srgbClr val="666666"/>
            </a:solidFill>
            <a:prstDash val="solid"/>
            <a:round/>
            <a:headEnd len="sm" w="sm" type="none"/>
            <a:tailEnd len="sm" w="sm" type="none"/>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Media = </a:t>
            </a:r>
            <a:r>
              <a:rPr b="1" lang="en"/>
              <a:t>0.62</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48450" y="29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a:t>
            </a:r>
            <a:endParaRPr/>
          </a:p>
        </p:txBody>
      </p:sp>
      <p:sp>
        <p:nvSpPr>
          <p:cNvPr id="188" name="Google Shape;188;p2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Vimos con los 20 casos de juguete que el problema no está en los clasificadores en sí. También que al parecer lo que se ve separado en la vectorización de los diagramas se corresponde con diagramas distintos entre sí (probando si funciona o no la vectorización).</a:t>
            </a:r>
            <a:endParaRPr/>
          </a:p>
          <a:p>
            <a:pPr indent="0" lvl="0" marL="0" rtl="0" algn="l">
              <a:spcBef>
                <a:spcPts val="1200"/>
              </a:spcBef>
              <a:spcAft>
                <a:spcPts val="0"/>
              </a:spcAft>
              <a:buNone/>
            </a:pPr>
            <a:r>
              <a:rPr lang="en"/>
              <a:t>Los ensembles no funcionan realmente, en general. </a:t>
            </a:r>
            <a:endParaRPr/>
          </a:p>
          <a:p>
            <a:pPr indent="0" lvl="0" marL="0" rtl="0" algn="l">
              <a:spcBef>
                <a:spcPts val="1200"/>
              </a:spcBef>
              <a:spcAft>
                <a:spcPts val="0"/>
              </a:spcAft>
              <a:buNone/>
            </a:pPr>
            <a:r>
              <a:rPr lang="en"/>
              <a:t>Vemos que las features vectorizadas no están separando en el scatter para nada, hay que revisar eso (ver notas para la semana próxima).</a:t>
            </a:r>
            <a:endParaRPr/>
          </a:p>
          <a:p>
            <a:pPr indent="0" lvl="0" marL="0" rtl="0" algn="l">
              <a:spcBef>
                <a:spcPts val="1200"/>
              </a:spcBef>
              <a:spcAft>
                <a:spcPts val="1200"/>
              </a:spcAft>
              <a:buNone/>
            </a:pPr>
            <a:r>
              <a:rPr lang="en"/>
              <a:t>(Cuando digo Matriz vectorizada me refiero a la matriz de correlaciones de las series de fMRI “estiradas” a vectores).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274950" y="18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para semana próxima</a:t>
            </a:r>
            <a:endParaRPr/>
          </a:p>
        </p:txBody>
      </p:sp>
      <p:sp>
        <p:nvSpPr>
          <p:cNvPr id="194" name="Google Shape;194;p30"/>
          <p:cNvSpPr txBox="1"/>
          <p:nvPr>
            <p:ph idx="1" type="body"/>
          </p:nvPr>
        </p:nvSpPr>
        <p:spPr>
          <a:xfrm>
            <a:off x="274950" y="824700"/>
            <a:ext cx="8520600" cy="431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Hay que hacer backtracking y encontrar qué features sí pueden separar los datos (asumiendo que las hay). </a:t>
            </a:r>
            <a:endParaRPr/>
          </a:p>
          <a:p>
            <a:pPr indent="-342900" lvl="0" marL="457200" rtl="0" algn="l">
              <a:spcBef>
                <a:spcPts val="1200"/>
              </a:spcBef>
              <a:spcAft>
                <a:spcPts val="0"/>
              </a:spcAft>
              <a:buSzPts val="1800"/>
              <a:buAutoNum type="arabicPeriod"/>
            </a:pPr>
            <a:r>
              <a:rPr lang="en"/>
              <a:t>Hay que comparar con cómo separan las features de pacientes, y las correlaciones vectorizadas. De paso con las parciales también.</a:t>
            </a:r>
            <a:endParaRPr/>
          </a:p>
          <a:p>
            <a:pPr indent="-342900" lvl="0" marL="457200" rtl="0" algn="l">
              <a:spcBef>
                <a:spcPts val="0"/>
              </a:spcBef>
              <a:spcAft>
                <a:spcPts val="0"/>
              </a:spcAft>
              <a:buSzPts val="1800"/>
              <a:buAutoNum type="arabicPeriod"/>
            </a:pPr>
            <a:r>
              <a:rPr lang="en"/>
              <a:t>Hay que hacer benchmarking de estos métodos (por un lado con casos bien separados como se hizo esta semana) también con series que sean distintas entre sí. Generar o buscar un dataset de series que sean claramente separables, para verificar el proceso entero.</a:t>
            </a:r>
            <a:endParaRPr/>
          </a:p>
          <a:p>
            <a:pPr indent="-342900" lvl="0" marL="457200" rtl="0" algn="l">
              <a:spcBef>
                <a:spcPts val="0"/>
              </a:spcBef>
              <a:spcAft>
                <a:spcPts val="0"/>
              </a:spcAft>
              <a:buSzPts val="1800"/>
              <a:buAutoNum type="arabicPeriod"/>
            </a:pPr>
            <a:r>
              <a:rPr lang="en"/>
              <a:t>De paso generar un pipeline completo de procesamiento para poder depurar y debuggear el proceso.</a:t>
            </a:r>
            <a:endParaRPr/>
          </a:p>
          <a:p>
            <a:pPr indent="-342900" lvl="0" marL="457200" rtl="0" algn="l">
              <a:spcBef>
                <a:spcPts val="0"/>
              </a:spcBef>
              <a:spcAft>
                <a:spcPts val="0"/>
              </a:spcAft>
              <a:buSzPts val="1800"/>
              <a:buAutoNum type="arabicPeriod"/>
            </a:pPr>
            <a:r>
              <a:rPr lang="en"/>
              <a:t>Probar también calculando matrices de correlación y quedándose solamente con las correlaciones significativas, y repetir el análisis exploratorio. </a:t>
            </a:r>
            <a:endParaRPr/>
          </a:p>
          <a:p>
            <a:pPr indent="-342900" lvl="0" marL="457200" rtl="0" algn="l">
              <a:spcBef>
                <a:spcPts val="0"/>
              </a:spcBef>
              <a:spcAft>
                <a:spcPts val="0"/>
              </a:spcAft>
              <a:buSzPts val="1800"/>
              <a:buAutoNum type="arabicPeriod"/>
            </a:pPr>
            <a:r>
              <a:rPr lang="en"/>
              <a:t>También buscar, entre las features médicas de los pacientes, si hay alguna que podamos usar en vez de la label real para ver si efectivamente separa ~algo~, si hay alguna cosa que separe los diagramas.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03/05/2021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19/04/2021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Resumen de la semana</a:t>
            </a:r>
            <a:endParaRPr/>
          </a:p>
        </p:txBody>
      </p:sp>
      <p:sp>
        <p:nvSpPr>
          <p:cNvPr id="205" name="Google Shape;205;p32"/>
          <p:cNvSpPr txBox="1"/>
          <p:nvPr>
            <p:ph idx="1" type="body"/>
          </p:nvPr>
        </p:nvSpPr>
        <p:spPr>
          <a:xfrm>
            <a:off x="311700" y="1077925"/>
            <a:ext cx="8520600" cy="3836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Revisé el pipeline de preprocesamiento que había hecho y lo reescribí un poco, resultó mucho más rápido el cálculo de los diagramas. Puede ser porque manejé todo en listas y arrays en vez de pd dataframes. </a:t>
            </a:r>
            <a:endParaRPr/>
          </a:p>
          <a:p>
            <a:pPr indent="-342900" lvl="0" marL="457200" rtl="0" algn="l">
              <a:spcBef>
                <a:spcPts val="0"/>
              </a:spcBef>
              <a:spcAft>
                <a:spcPts val="0"/>
              </a:spcAft>
              <a:buSzPts val="1800"/>
              <a:buChar char="●"/>
            </a:pPr>
            <a:r>
              <a:rPr lang="en"/>
              <a:t>Incorporé la descomposición tangencial, de la mano de la librería nilearn.connectome</a:t>
            </a:r>
            <a:endParaRPr/>
          </a:p>
          <a:p>
            <a:pPr indent="-342900" lvl="0" marL="457200" rtl="0" algn="l">
              <a:spcBef>
                <a:spcPts val="0"/>
              </a:spcBef>
              <a:spcAft>
                <a:spcPts val="0"/>
              </a:spcAft>
              <a:buSzPts val="1800"/>
              <a:buChar char="●"/>
            </a:pPr>
            <a:r>
              <a:rPr lang="en"/>
              <a:t>Creé las dos series aleatorias para hacer benchmarking con las dos familias, se separan sin problema. </a:t>
            </a:r>
            <a:endParaRPr/>
          </a:p>
          <a:p>
            <a:pPr indent="-342900" lvl="0" marL="457200" rtl="0" algn="l">
              <a:spcBef>
                <a:spcPts val="0"/>
              </a:spcBef>
              <a:spcAft>
                <a:spcPts val="0"/>
              </a:spcAft>
              <a:buSzPts val="1800"/>
              <a:buChar char="●"/>
            </a:pPr>
            <a:r>
              <a:rPr lang="en"/>
              <a:t>Incorporé la distancia dinámica (1-abs(matriz)) y calculé para corr, pcorr, y tangente, tanto para cosine como para dinámica los scatters. La corr solo me quedé con los significativos al 95%.</a:t>
            </a:r>
            <a:endParaRPr/>
          </a:p>
          <a:p>
            <a:pPr indent="-342900" lvl="0" marL="457200" rtl="0" algn="l">
              <a:spcBef>
                <a:spcPts val="0"/>
              </a:spcBef>
              <a:spcAft>
                <a:spcPts val="0"/>
              </a:spcAft>
              <a:buSzPts val="1800"/>
              <a:buChar char="●"/>
            </a:pPr>
            <a:r>
              <a:rPr lang="en"/>
              <a:t>También hice los scatters de las matrices vectorizadas (cor95, pcor, tgnt) y no se ve nada, aunque el % de varianza explicada es mucho menor en los PC1 y PC2. </a:t>
            </a:r>
            <a:endParaRPr/>
          </a:p>
          <a:p>
            <a:pPr indent="-342900" lvl="0" marL="457200" rtl="0" algn="l">
              <a:spcBef>
                <a:spcPts val="0"/>
              </a:spcBef>
              <a:spcAft>
                <a:spcPts val="0"/>
              </a:spcAft>
              <a:buSzPts val="1800"/>
              <a:buChar char="●"/>
            </a:pPr>
            <a:r>
              <a:rPr lang="en"/>
              <a:t>Hice unos modelos que siguen sin servir.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Puntos a revisar</a:t>
            </a:r>
            <a:endParaRPr/>
          </a:p>
        </p:txBody>
      </p:sp>
      <p:sp>
        <p:nvSpPr>
          <p:cNvPr id="211" name="Google Shape;211;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 revisó el preprocesamiento y tenemos:</a:t>
            </a:r>
            <a:endParaRPr/>
          </a:p>
          <a:p>
            <a:pPr indent="-317500" lvl="1" marL="914400" rtl="0" algn="l">
              <a:spcBef>
                <a:spcPts val="0"/>
              </a:spcBef>
              <a:spcAft>
                <a:spcPts val="0"/>
              </a:spcAft>
              <a:buSzPts val="1400"/>
              <a:buChar char="○"/>
            </a:pPr>
            <a:r>
              <a:rPr lang="en"/>
              <a:t>Se puede hacer descomposición en espacio tangencial</a:t>
            </a:r>
            <a:endParaRPr/>
          </a:p>
          <a:p>
            <a:pPr indent="-317500" lvl="1" marL="914400" rtl="0" algn="l">
              <a:spcBef>
                <a:spcPts val="0"/>
              </a:spcBef>
              <a:spcAft>
                <a:spcPts val="0"/>
              </a:spcAft>
              <a:buSzPts val="1400"/>
              <a:buChar char="○"/>
            </a:pPr>
            <a:r>
              <a:rPr lang="en"/>
              <a:t>Se incorporó el threshold de significatividad de la correlación (0.05)</a:t>
            </a:r>
            <a:endParaRPr/>
          </a:p>
          <a:p>
            <a:pPr indent="-342900" lvl="0" marL="457200" rtl="0" algn="l">
              <a:spcBef>
                <a:spcPts val="0"/>
              </a:spcBef>
              <a:spcAft>
                <a:spcPts val="0"/>
              </a:spcAft>
              <a:buSzPts val="1800"/>
              <a:buChar char="●"/>
            </a:pPr>
            <a:r>
              <a:rPr lang="en"/>
              <a:t>Se crearon dos grupos de series claramente separados para hacer benchmarking del proceso (aunque sea fabricado)</a:t>
            </a:r>
            <a:endParaRPr/>
          </a:p>
          <a:p>
            <a:pPr indent="-342900" lvl="0" marL="457200" rtl="0" algn="l">
              <a:spcBef>
                <a:spcPts val="0"/>
              </a:spcBef>
              <a:spcAft>
                <a:spcPts val="0"/>
              </a:spcAft>
              <a:buSzPts val="1800"/>
              <a:buChar char="●"/>
            </a:pPr>
            <a:r>
              <a:rPr lang="en"/>
              <a:t>Busqué otra label posible, no tuve resultados.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5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Nuevos diagramas de persistencia</a:t>
            </a:r>
            <a:endParaRPr/>
          </a:p>
        </p:txBody>
      </p:sp>
      <p:sp>
        <p:nvSpPr>
          <p:cNvPr id="217" name="Google Shape;217;p34"/>
          <p:cNvSpPr txBox="1"/>
          <p:nvPr>
            <p:ph idx="1" type="body"/>
          </p:nvPr>
        </p:nvSpPr>
        <p:spPr>
          <a:xfrm>
            <a:off x="311700" y="904350"/>
            <a:ext cx="8520600" cy="122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Correlación al 95%, correlación parcial, descomposición tangente. Todas con distancia coseno y distancia dinámica</a:t>
            </a:r>
            <a:endParaRPr/>
          </a:p>
          <a:p>
            <a:pPr indent="-342900" lvl="0" marL="457200" rtl="0" algn="l">
              <a:spcBef>
                <a:spcPts val="0"/>
              </a:spcBef>
              <a:spcAft>
                <a:spcPts val="0"/>
              </a:spcAft>
              <a:buSzPts val="1800"/>
              <a:buChar char="●"/>
            </a:pPr>
            <a:r>
              <a:rPr lang="en"/>
              <a:t>Novedad en descomposición tangencial, pero no mejora la clasificación</a:t>
            </a:r>
            <a:endParaRPr/>
          </a:p>
        </p:txBody>
      </p:sp>
      <p:pic>
        <p:nvPicPr>
          <p:cNvPr id="218" name="Google Shape;218;p34"/>
          <p:cNvPicPr preferRelativeResize="0"/>
          <p:nvPr/>
        </p:nvPicPr>
        <p:blipFill>
          <a:blip r:embed="rId3">
            <a:alphaModFix/>
          </a:blip>
          <a:stretch>
            <a:fillRect/>
          </a:stretch>
        </p:blipFill>
        <p:spPr>
          <a:xfrm>
            <a:off x="783400" y="2230400"/>
            <a:ext cx="2515987" cy="2286700"/>
          </a:xfrm>
          <a:prstGeom prst="rect">
            <a:avLst/>
          </a:prstGeom>
          <a:noFill/>
          <a:ln>
            <a:noFill/>
          </a:ln>
        </p:spPr>
      </p:pic>
      <p:pic>
        <p:nvPicPr>
          <p:cNvPr id="219" name="Google Shape;219;p34"/>
          <p:cNvPicPr preferRelativeResize="0"/>
          <p:nvPr/>
        </p:nvPicPr>
        <p:blipFill>
          <a:blip r:embed="rId4">
            <a:alphaModFix/>
          </a:blip>
          <a:stretch>
            <a:fillRect/>
          </a:stretch>
        </p:blipFill>
        <p:spPr>
          <a:xfrm>
            <a:off x="3386590" y="2230400"/>
            <a:ext cx="2559260" cy="2286700"/>
          </a:xfrm>
          <a:prstGeom prst="rect">
            <a:avLst/>
          </a:prstGeom>
          <a:noFill/>
          <a:ln>
            <a:noFill/>
          </a:ln>
        </p:spPr>
      </p:pic>
      <p:pic>
        <p:nvPicPr>
          <p:cNvPr id="220" name="Google Shape;220;p34"/>
          <p:cNvPicPr preferRelativeResize="0"/>
          <p:nvPr/>
        </p:nvPicPr>
        <p:blipFill>
          <a:blip r:embed="rId5">
            <a:alphaModFix/>
          </a:blip>
          <a:stretch>
            <a:fillRect/>
          </a:stretch>
        </p:blipFill>
        <p:spPr>
          <a:xfrm>
            <a:off x="6033075" y="2230400"/>
            <a:ext cx="2327525" cy="2286700"/>
          </a:xfrm>
          <a:prstGeom prst="rect">
            <a:avLst/>
          </a:prstGeom>
          <a:noFill/>
          <a:ln>
            <a:noFill/>
          </a:ln>
        </p:spPr>
      </p:pic>
      <p:cxnSp>
        <p:nvCxnSpPr>
          <p:cNvPr id="221" name="Google Shape;221;p34"/>
          <p:cNvCxnSpPr/>
          <p:nvPr/>
        </p:nvCxnSpPr>
        <p:spPr>
          <a:xfrm flipH="1" rot="10800000">
            <a:off x="1166475" y="4583300"/>
            <a:ext cx="4620000" cy="18300"/>
          </a:xfrm>
          <a:prstGeom prst="straightConnector1">
            <a:avLst/>
          </a:prstGeom>
          <a:noFill/>
          <a:ln cap="flat" cmpd="sng" w="38100">
            <a:solidFill>
              <a:schemeClr val="accent1"/>
            </a:solidFill>
            <a:prstDash val="solid"/>
            <a:round/>
            <a:headEnd len="med" w="med" type="none"/>
            <a:tailEnd len="med" w="med" type="none"/>
          </a:ln>
        </p:spPr>
      </p:cxnSp>
      <p:cxnSp>
        <p:nvCxnSpPr>
          <p:cNvPr id="222" name="Google Shape;222;p34"/>
          <p:cNvCxnSpPr/>
          <p:nvPr/>
        </p:nvCxnSpPr>
        <p:spPr>
          <a:xfrm flipH="1" rot="10800000">
            <a:off x="6493675" y="4583300"/>
            <a:ext cx="1735800" cy="9300"/>
          </a:xfrm>
          <a:prstGeom prst="straightConnector1">
            <a:avLst/>
          </a:prstGeom>
          <a:noFill/>
          <a:ln cap="flat" cmpd="sng" w="38100">
            <a:solidFill>
              <a:schemeClr val="accent1"/>
            </a:solidFill>
            <a:prstDash val="solid"/>
            <a:round/>
            <a:headEnd len="med" w="med" type="none"/>
            <a:tailEnd len="med" w="med" type="none"/>
          </a:ln>
        </p:spPr>
      </p:cxnSp>
      <p:sp>
        <p:nvSpPr>
          <p:cNvPr id="223" name="Google Shape;223;p34"/>
          <p:cNvSpPr txBox="1"/>
          <p:nvPr/>
        </p:nvSpPr>
        <p:spPr>
          <a:xfrm>
            <a:off x="2998875" y="4614950"/>
            <a:ext cx="9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tangente</a:t>
            </a:r>
            <a:endParaRPr>
              <a:latin typeface="Playfair Display"/>
              <a:ea typeface="Playfair Display"/>
              <a:cs typeface="Playfair Display"/>
              <a:sym typeface="Playfair Display"/>
            </a:endParaRPr>
          </a:p>
        </p:txBody>
      </p:sp>
      <p:sp>
        <p:nvSpPr>
          <p:cNvPr id="224" name="Google Shape;224;p34"/>
          <p:cNvSpPr txBox="1"/>
          <p:nvPr/>
        </p:nvSpPr>
        <p:spPr>
          <a:xfrm>
            <a:off x="6775975" y="4583300"/>
            <a:ext cx="11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correlación</a:t>
            </a:r>
            <a:endParaRPr>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Scatterplots resultantes</a:t>
            </a:r>
            <a:endParaRPr/>
          </a:p>
        </p:txBody>
      </p:sp>
      <p:pic>
        <p:nvPicPr>
          <p:cNvPr id="230" name="Google Shape;230;p35"/>
          <p:cNvPicPr preferRelativeResize="0"/>
          <p:nvPr/>
        </p:nvPicPr>
        <p:blipFill>
          <a:blip r:embed="rId3">
            <a:alphaModFix/>
          </a:blip>
          <a:stretch>
            <a:fillRect/>
          </a:stretch>
        </p:blipFill>
        <p:spPr>
          <a:xfrm>
            <a:off x="0" y="526824"/>
            <a:ext cx="2336675" cy="2287451"/>
          </a:xfrm>
          <a:prstGeom prst="rect">
            <a:avLst/>
          </a:prstGeom>
          <a:noFill/>
          <a:ln>
            <a:noFill/>
          </a:ln>
        </p:spPr>
      </p:pic>
      <p:pic>
        <p:nvPicPr>
          <p:cNvPr id="231" name="Google Shape;231;p35"/>
          <p:cNvPicPr preferRelativeResize="0"/>
          <p:nvPr/>
        </p:nvPicPr>
        <p:blipFill>
          <a:blip r:embed="rId4">
            <a:alphaModFix/>
          </a:blip>
          <a:stretch>
            <a:fillRect/>
          </a:stretch>
        </p:blipFill>
        <p:spPr>
          <a:xfrm>
            <a:off x="1098425" y="2783875"/>
            <a:ext cx="2437750" cy="2359626"/>
          </a:xfrm>
          <a:prstGeom prst="rect">
            <a:avLst/>
          </a:prstGeom>
          <a:noFill/>
          <a:ln>
            <a:noFill/>
          </a:ln>
        </p:spPr>
      </p:pic>
      <p:pic>
        <p:nvPicPr>
          <p:cNvPr id="232" name="Google Shape;232;p35"/>
          <p:cNvPicPr preferRelativeResize="0"/>
          <p:nvPr/>
        </p:nvPicPr>
        <p:blipFill>
          <a:blip r:embed="rId5">
            <a:alphaModFix/>
          </a:blip>
          <a:stretch>
            <a:fillRect/>
          </a:stretch>
        </p:blipFill>
        <p:spPr>
          <a:xfrm>
            <a:off x="2700526" y="536190"/>
            <a:ext cx="2437749" cy="2268722"/>
          </a:xfrm>
          <a:prstGeom prst="rect">
            <a:avLst/>
          </a:prstGeom>
          <a:noFill/>
          <a:ln>
            <a:noFill/>
          </a:ln>
        </p:spPr>
      </p:pic>
      <p:pic>
        <p:nvPicPr>
          <p:cNvPr id="233" name="Google Shape;233;p35"/>
          <p:cNvPicPr preferRelativeResize="0"/>
          <p:nvPr/>
        </p:nvPicPr>
        <p:blipFill>
          <a:blip r:embed="rId6">
            <a:alphaModFix/>
          </a:blip>
          <a:stretch>
            <a:fillRect/>
          </a:stretch>
        </p:blipFill>
        <p:spPr>
          <a:xfrm>
            <a:off x="3952863" y="2825825"/>
            <a:ext cx="2437750" cy="2275726"/>
          </a:xfrm>
          <a:prstGeom prst="rect">
            <a:avLst/>
          </a:prstGeom>
          <a:noFill/>
          <a:ln>
            <a:noFill/>
          </a:ln>
        </p:spPr>
      </p:pic>
      <p:pic>
        <p:nvPicPr>
          <p:cNvPr id="234" name="Google Shape;234;p35"/>
          <p:cNvPicPr preferRelativeResize="0"/>
          <p:nvPr/>
        </p:nvPicPr>
        <p:blipFill>
          <a:blip r:embed="rId7">
            <a:alphaModFix/>
          </a:blip>
          <a:stretch>
            <a:fillRect/>
          </a:stretch>
        </p:blipFill>
        <p:spPr>
          <a:xfrm>
            <a:off x="5502150" y="536200"/>
            <a:ext cx="2287476" cy="2268700"/>
          </a:xfrm>
          <a:prstGeom prst="rect">
            <a:avLst/>
          </a:prstGeom>
          <a:noFill/>
          <a:ln>
            <a:noFill/>
          </a:ln>
        </p:spPr>
      </p:pic>
      <p:pic>
        <p:nvPicPr>
          <p:cNvPr id="235" name="Google Shape;235;p35"/>
          <p:cNvPicPr preferRelativeResize="0"/>
          <p:nvPr/>
        </p:nvPicPr>
        <p:blipFill>
          <a:blip r:embed="rId8">
            <a:alphaModFix/>
          </a:blip>
          <a:stretch>
            <a:fillRect/>
          </a:stretch>
        </p:blipFill>
        <p:spPr>
          <a:xfrm>
            <a:off x="6807325" y="2812510"/>
            <a:ext cx="2336675" cy="2302353"/>
          </a:xfrm>
          <a:prstGeom prst="rect">
            <a:avLst/>
          </a:prstGeom>
          <a:noFill/>
          <a:ln>
            <a:noFill/>
          </a:ln>
        </p:spPr>
      </p:pic>
      <p:sp>
        <p:nvSpPr>
          <p:cNvPr id="236" name="Google Shape;236;p35"/>
          <p:cNvSpPr txBox="1"/>
          <p:nvPr/>
        </p:nvSpPr>
        <p:spPr>
          <a:xfrm>
            <a:off x="174500" y="2719075"/>
            <a:ext cx="5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95%</a:t>
            </a:r>
            <a:endParaRPr b="1">
              <a:solidFill>
                <a:srgbClr val="434343"/>
              </a:solidFill>
              <a:latin typeface="Playfair Display"/>
              <a:ea typeface="Playfair Display"/>
              <a:cs typeface="Playfair Display"/>
              <a:sym typeface="Playfair Display"/>
            </a:endParaRPr>
          </a:p>
        </p:txBody>
      </p:sp>
      <p:sp>
        <p:nvSpPr>
          <p:cNvPr id="237" name="Google Shape;237;p35"/>
          <p:cNvSpPr txBox="1"/>
          <p:nvPr/>
        </p:nvSpPr>
        <p:spPr>
          <a:xfrm>
            <a:off x="725775" y="4617075"/>
            <a:ext cx="5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94%</a:t>
            </a:r>
            <a:endParaRPr b="1">
              <a:solidFill>
                <a:srgbClr val="434343"/>
              </a:solidFill>
              <a:latin typeface="Playfair Display"/>
              <a:ea typeface="Playfair Display"/>
              <a:cs typeface="Playfair Display"/>
              <a:sym typeface="Playfair Display"/>
            </a:endParaRPr>
          </a:p>
        </p:txBody>
      </p:sp>
      <p:sp>
        <p:nvSpPr>
          <p:cNvPr id="238" name="Google Shape;238;p35"/>
          <p:cNvSpPr txBox="1"/>
          <p:nvPr/>
        </p:nvSpPr>
        <p:spPr>
          <a:xfrm>
            <a:off x="2391775" y="2371650"/>
            <a:ext cx="5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90%</a:t>
            </a:r>
            <a:endParaRPr b="1">
              <a:solidFill>
                <a:srgbClr val="434343"/>
              </a:solidFill>
              <a:latin typeface="Playfair Display"/>
              <a:ea typeface="Playfair Display"/>
              <a:cs typeface="Playfair Display"/>
              <a:sym typeface="Playfair Display"/>
            </a:endParaRPr>
          </a:p>
        </p:txBody>
      </p:sp>
      <p:sp>
        <p:nvSpPr>
          <p:cNvPr id="239" name="Google Shape;239;p35"/>
          <p:cNvSpPr txBox="1"/>
          <p:nvPr/>
        </p:nvSpPr>
        <p:spPr>
          <a:xfrm>
            <a:off x="3600363" y="4663000"/>
            <a:ext cx="5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87</a:t>
            </a:r>
            <a:r>
              <a:rPr b="1" lang="en">
                <a:solidFill>
                  <a:srgbClr val="434343"/>
                </a:solidFill>
                <a:latin typeface="Playfair Display"/>
                <a:ea typeface="Playfair Display"/>
                <a:cs typeface="Playfair Display"/>
                <a:sym typeface="Playfair Display"/>
              </a:rPr>
              <a:t>%</a:t>
            </a:r>
            <a:endParaRPr b="1">
              <a:solidFill>
                <a:srgbClr val="434343"/>
              </a:solidFill>
              <a:latin typeface="Playfair Display"/>
              <a:ea typeface="Playfair Display"/>
              <a:cs typeface="Playfair Display"/>
              <a:sym typeface="Playfair Display"/>
            </a:endParaRPr>
          </a:p>
        </p:txBody>
      </p:sp>
      <p:sp>
        <p:nvSpPr>
          <p:cNvPr id="240" name="Google Shape;240;p35"/>
          <p:cNvSpPr txBox="1"/>
          <p:nvPr/>
        </p:nvSpPr>
        <p:spPr>
          <a:xfrm>
            <a:off x="5138275" y="2318875"/>
            <a:ext cx="5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69</a:t>
            </a:r>
            <a:r>
              <a:rPr b="1" lang="en">
                <a:solidFill>
                  <a:srgbClr val="434343"/>
                </a:solidFill>
                <a:latin typeface="Playfair Display"/>
                <a:ea typeface="Playfair Display"/>
                <a:cs typeface="Playfair Display"/>
                <a:sym typeface="Playfair Display"/>
              </a:rPr>
              <a:t>%</a:t>
            </a:r>
            <a:endParaRPr b="1">
              <a:solidFill>
                <a:srgbClr val="434343"/>
              </a:solidFill>
              <a:latin typeface="Playfair Display"/>
              <a:ea typeface="Playfair Display"/>
              <a:cs typeface="Playfair Display"/>
              <a:sym typeface="Playfair Display"/>
            </a:endParaRPr>
          </a:p>
        </p:txBody>
      </p:sp>
      <p:sp>
        <p:nvSpPr>
          <p:cNvPr id="241" name="Google Shape;241;p35"/>
          <p:cNvSpPr txBox="1"/>
          <p:nvPr/>
        </p:nvSpPr>
        <p:spPr>
          <a:xfrm>
            <a:off x="6474950" y="4617075"/>
            <a:ext cx="5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66%</a:t>
            </a:r>
            <a:endParaRPr b="1">
              <a:solidFill>
                <a:srgbClr val="434343"/>
              </a:solidFill>
              <a:latin typeface="Playfair Display"/>
              <a:ea typeface="Playfair Display"/>
              <a:cs typeface="Playfair Display"/>
              <a:sym typeface="Playfair Display"/>
            </a:endParaRPr>
          </a:p>
        </p:txBody>
      </p:sp>
      <p:sp>
        <p:nvSpPr>
          <p:cNvPr id="242" name="Google Shape;242;p35"/>
          <p:cNvSpPr txBox="1"/>
          <p:nvPr/>
        </p:nvSpPr>
        <p:spPr>
          <a:xfrm>
            <a:off x="5262900" y="0"/>
            <a:ext cx="3864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100">
                <a:solidFill>
                  <a:srgbClr val="434343"/>
                </a:solidFill>
                <a:latin typeface="Playfair Display"/>
                <a:ea typeface="Playfair Display"/>
                <a:cs typeface="Playfair Display"/>
                <a:sym typeface="Playfair Display"/>
              </a:rPr>
              <a:t>Porcentaje es lo explicado en PC1 y PC2 de PCA</a:t>
            </a:r>
            <a:endParaRPr b="1" sz="1100">
              <a:solidFill>
                <a:srgbClr val="434343"/>
              </a:solidFill>
              <a:latin typeface="Playfair Display"/>
              <a:ea typeface="Playfair Display"/>
              <a:cs typeface="Playfair Display"/>
              <a:sym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Scatterplots con matrices vectorizadas</a:t>
            </a:r>
            <a:endParaRPr/>
          </a:p>
        </p:txBody>
      </p:sp>
      <p:sp>
        <p:nvSpPr>
          <p:cNvPr id="248" name="Google Shape;248;p36"/>
          <p:cNvSpPr txBox="1"/>
          <p:nvPr/>
        </p:nvSpPr>
        <p:spPr>
          <a:xfrm>
            <a:off x="330625" y="3595000"/>
            <a:ext cx="7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0.08</a:t>
            </a:r>
            <a:r>
              <a:rPr b="1" lang="en">
                <a:solidFill>
                  <a:srgbClr val="434343"/>
                </a:solidFill>
                <a:latin typeface="Playfair Display"/>
                <a:ea typeface="Playfair Display"/>
                <a:cs typeface="Playfair Display"/>
                <a:sym typeface="Playfair Display"/>
              </a:rPr>
              <a:t>%</a:t>
            </a:r>
            <a:endParaRPr b="1">
              <a:solidFill>
                <a:srgbClr val="434343"/>
              </a:solidFill>
              <a:latin typeface="Playfair Display"/>
              <a:ea typeface="Playfair Display"/>
              <a:cs typeface="Playfair Display"/>
              <a:sym typeface="Playfair Display"/>
            </a:endParaRPr>
          </a:p>
        </p:txBody>
      </p:sp>
      <p:sp>
        <p:nvSpPr>
          <p:cNvPr id="249" name="Google Shape;249;p36"/>
          <p:cNvSpPr txBox="1"/>
          <p:nvPr/>
        </p:nvSpPr>
        <p:spPr>
          <a:xfrm>
            <a:off x="2430200" y="4344425"/>
            <a:ext cx="7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0.02%</a:t>
            </a:r>
            <a:endParaRPr b="1">
              <a:solidFill>
                <a:srgbClr val="434343"/>
              </a:solidFill>
              <a:latin typeface="Playfair Display"/>
              <a:ea typeface="Playfair Display"/>
              <a:cs typeface="Playfair Display"/>
              <a:sym typeface="Playfair Display"/>
            </a:endParaRPr>
          </a:p>
        </p:txBody>
      </p:sp>
      <p:sp>
        <p:nvSpPr>
          <p:cNvPr id="250" name="Google Shape;250;p36"/>
          <p:cNvSpPr txBox="1"/>
          <p:nvPr/>
        </p:nvSpPr>
        <p:spPr>
          <a:xfrm>
            <a:off x="8318900" y="3595000"/>
            <a:ext cx="7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layfair Display"/>
                <a:ea typeface="Playfair Display"/>
                <a:cs typeface="Playfair Display"/>
                <a:sym typeface="Playfair Display"/>
              </a:rPr>
              <a:t>45</a:t>
            </a:r>
            <a:r>
              <a:rPr b="1" lang="en">
                <a:solidFill>
                  <a:srgbClr val="434343"/>
                </a:solidFill>
                <a:latin typeface="Playfair Display"/>
                <a:ea typeface="Playfair Display"/>
                <a:cs typeface="Playfair Display"/>
                <a:sym typeface="Playfair Display"/>
              </a:rPr>
              <a:t>%</a:t>
            </a:r>
            <a:endParaRPr b="1">
              <a:solidFill>
                <a:srgbClr val="434343"/>
              </a:solidFill>
              <a:latin typeface="Playfair Display"/>
              <a:ea typeface="Playfair Display"/>
              <a:cs typeface="Playfair Display"/>
              <a:sym typeface="Playfair Display"/>
            </a:endParaRPr>
          </a:p>
        </p:txBody>
      </p:sp>
      <p:pic>
        <p:nvPicPr>
          <p:cNvPr id="251" name="Google Shape;251;p36"/>
          <p:cNvPicPr preferRelativeResize="0"/>
          <p:nvPr/>
        </p:nvPicPr>
        <p:blipFill>
          <a:blip r:embed="rId3">
            <a:alphaModFix/>
          </a:blip>
          <a:stretch>
            <a:fillRect/>
          </a:stretch>
        </p:blipFill>
        <p:spPr>
          <a:xfrm>
            <a:off x="152400" y="725100"/>
            <a:ext cx="2707976" cy="2717500"/>
          </a:xfrm>
          <a:prstGeom prst="rect">
            <a:avLst/>
          </a:prstGeom>
          <a:noFill/>
          <a:ln>
            <a:noFill/>
          </a:ln>
        </p:spPr>
      </p:pic>
      <p:pic>
        <p:nvPicPr>
          <p:cNvPr id="252" name="Google Shape;252;p36"/>
          <p:cNvPicPr preferRelativeResize="0"/>
          <p:nvPr/>
        </p:nvPicPr>
        <p:blipFill>
          <a:blip r:embed="rId4">
            <a:alphaModFix/>
          </a:blip>
          <a:stretch>
            <a:fillRect/>
          </a:stretch>
        </p:blipFill>
        <p:spPr>
          <a:xfrm>
            <a:off x="3064764" y="2075275"/>
            <a:ext cx="3014463" cy="2965954"/>
          </a:xfrm>
          <a:prstGeom prst="rect">
            <a:avLst/>
          </a:prstGeom>
          <a:noFill/>
          <a:ln>
            <a:noFill/>
          </a:ln>
        </p:spPr>
      </p:pic>
      <p:pic>
        <p:nvPicPr>
          <p:cNvPr id="253" name="Google Shape;253;p36"/>
          <p:cNvPicPr preferRelativeResize="0"/>
          <p:nvPr/>
        </p:nvPicPr>
        <p:blipFill>
          <a:blip r:embed="rId5">
            <a:alphaModFix/>
          </a:blip>
          <a:stretch>
            <a:fillRect/>
          </a:stretch>
        </p:blipFill>
        <p:spPr>
          <a:xfrm>
            <a:off x="6231627" y="725100"/>
            <a:ext cx="2682579" cy="271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146375" y="8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Benchmarking - Diagramas</a:t>
            </a:r>
            <a:endParaRPr/>
          </a:p>
        </p:txBody>
      </p:sp>
      <p:sp>
        <p:nvSpPr>
          <p:cNvPr id="259" name="Google Shape;259;p37"/>
          <p:cNvSpPr txBox="1"/>
          <p:nvPr>
            <p:ph idx="1" type="body"/>
          </p:nvPr>
        </p:nvSpPr>
        <p:spPr>
          <a:xfrm>
            <a:off x="229050" y="659525"/>
            <a:ext cx="4455300" cy="43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 generaron dos clases de diagramas separados desde series simuladas.</a:t>
            </a:r>
            <a:endParaRPr/>
          </a:p>
          <a:p>
            <a:pPr indent="-342900" lvl="0" marL="457200" rtl="0" algn="l">
              <a:spcBef>
                <a:spcPts val="1200"/>
              </a:spcBef>
              <a:spcAft>
                <a:spcPts val="0"/>
              </a:spcAft>
              <a:buSzPts val="1800"/>
              <a:buChar char="●"/>
            </a:pPr>
            <a:r>
              <a:rPr lang="en"/>
              <a:t>Familia clase 1: </a:t>
            </a:r>
            <a:endParaRPr/>
          </a:p>
          <a:p>
            <a:pPr indent="-317500" lvl="1" marL="914400" rtl="0" algn="l">
              <a:spcBef>
                <a:spcPts val="0"/>
              </a:spcBef>
              <a:spcAft>
                <a:spcPts val="0"/>
              </a:spcAft>
              <a:buSzPts val="1400"/>
              <a:buChar char="○"/>
            </a:pPr>
            <a:r>
              <a:rPr lang="en"/>
              <a:t>mitad canales de ruido N(0,1)</a:t>
            </a:r>
            <a:endParaRPr/>
          </a:p>
          <a:p>
            <a:pPr indent="-317500" lvl="1" marL="914400" rtl="0" algn="l">
              <a:spcBef>
                <a:spcPts val="0"/>
              </a:spcBef>
              <a:spcAft>
                <a:spcPts val="0"/>
              </a:spcAft>
              <a:buSzPts val="1400"/>
              <a:buChar char="○"/>
            </a:pPr>
            <a:r>
              <a:rPr lang="en"/>
              <a:t>Mitad canales de oscilación de frecuencia rand(7,10,15) + power law de exponente rand(-0.1,-0.5,-1,-1.5) + normal media cero desvío rand(0.5,1,2,3,4,5)</a:t>
            </a:r>
            <a:endParaRPr/>
          </a:p>
          <a:p>
            <a:pPr indent="-342900" lvl="0" marL="457200" rtl="0" algn="l">
              <a:spcBef>
                <a:spcPts val="0"/>
              </a:spcBef>
              <a:spcAft>
                <a:spcPts val="0"/>
              </a:spcAft>
              <a:buSzPts val="1800"/>
              <a:buChar char="●"/>
            </a:pPr>
            <a:r>
              <a:rPr lang="en"/>
              <a:t>Familia clase 0:</a:t>
            </a:r>
            <a:endParaRPr/>
          </a:p>
          <a:p>
            <a:pPr indent="-317500" lvl="1" marL="914400" rtl="0" algn="l">
              <a:spcBef>
                <a:spcPts val="0"/>
              </a:spcBef>
              <a:spcAft>
                <a:spcPts val="0"/>
              </a:spcAft>
              <a:buSzPts val="1400"/>
              <a:buChar char="○"/>
            </a:pPr>
            <a:r>
              <a:rPr lang="en" sz="1400"/>
              <a:t>mitad canales de ruido</a:t>
            </a:r>
            <a:r>
              <a:rPr lang="en"/>
              <a:t> normal media 0 desvío rand(0.5,1,2,3)</a:t>
            </a:r>
            <a:endParaRPr sz="1400"/>
          </a:p>
          <a:p>
            <a:pPr indent="-317500" lvl="1" marL="914400" rtl="0" algn="l">
              <a:spcBef>
                <a:spcPts val="0"/>
              </a:spcBef>
              <a:spcAft>
                <a:spcPts val="0"/>
              </a:spcAft>
              <a:buSzPts val="1400"/>
              <a:buChar char="○"/>
            </a:pPr>
            <a:r>
              <a:rPr lang="en" sz="1400"/>
              <a:t>Mitad canales de power law de exponente rand(</a:t>
            </a:r>
            <a:r>
              <a:rPr lang="en"/>
              <a:t>-1,-2,-3,-4</a:t>
            </a:r>
            <a:r>
              <a:rPr lang="en" sz="1400"/>
              <a:t>) + normal media cero desvío rand(0.5,1,2,3,4,5)</a:t>
            </a:r>
            <a:endParaRPr/>
          </a:p>
        </p:txBody>
      </p:sp>
      <p:pic>
        <p:nvPicPr>
          <p:cNvPr id="260" name="Google Shape;260;p37"/>
          <p:cNvPicPr preferRelativeResize="0"/>
          <p:nvPr/>
        </p:nvPicPr>
        <p:blipFill>
          <a:blip r:embed="rId3">
            <a:alphaModFix/>
          </a:blip>
          <a:stretch>
            <a:fillRect/>
          </a:stretch>
        </p:blipFill>
        <p:spPr>
          <a:xfrm>
            <a:off x="6365200" y="2608587"/>
            <a:ext cx="2468200" cy="2424875"/>
          </a:xfrm>
          <a:prstGeom prst="rect">
            <a:avLst/>
          </a:prstGeom>
          <a:noFill/>
          <a:ln>
            <a:noFill/>
          </a:ln>
        </p:spPr>
      </p:pic>
      <p:pic>
        <p:nvPicPr>
          <p:cNvPr id="261" name="Google Shape;261;p37"/>
          <p:cNvPicPr preferRelativeResize="0"/>
          <p:nvPr/>
        </p:nvPicPr>
        <p:blipFill>
          <a:blip r:embed="rId4">
            <a:alphaModFix/>
          </a:blip>
          <a:stretch>
            <a:fillRect/>
          </a:stretch>
        </p:blipFill>
        <p:spPr>
          <a:xfrm>
            <a:off x="4736951" y="230619"/>
            <a:ext cx="2468200" cy="2377956"/>
          </a:xfrm>
          <a:prstGeom prst="rect">
            <a:avLst/>
          </a:prstGeom>
          <a:noFill/>
          <a:ln>
            <a:noFill/>
          </a:ln>
        </p:spPr>
      </p:pic>
      <p:sp>
        <p:nvSpPr>
          <p:cNvPr id="262" name="Google Shape;262;p37"/>
          <p:cNvSpPr txBox="1"/>
          <p:nvPr/>
        </p:nvSpPr>
        <p:spPr>
          <a:xfrm>
            <a:off x="5305300" y="3446025"/>
            <a:ext cx="1059900" cy="6480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n">
                <a:solidFill>
                  <a:schemeClr val="dk2"/>
                </a:solidFill>
                <a:latin typeface="Playfair Display"/>
                <a:ea typeface="Playfair Display"/>
                <a:cs typeface="Playfair Display"/>
                <a:sym typeface="Playfair Display"/>
              </a:rPr>
              <a:t>Ejemplo clase 0</a:t>
            </a:r>
            <a:endParaRPr sz="1000"/>
          </a:p>
        </p:txBody>
      </p:sp>
      <p:sp>
        <p:nvSpPr>
          <p:cNvPr id="263" name="Google Shape;263;p37"/>
          <p:cNvSpPr txBox="1"/>
          <p:nvPr/>
        </p:nvSpPr>
        <p:spPr>
          <a:xfrm>
            <a:off x="7257750" y="887200"/>
            <a:ext cx="105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layfair Display"/>
                <a:ea typeface="Playfair Display"/>
                <a:cs typeface="Playfair Display"/>
                <a:sym typeface="Playfair Display"/>
              </a:rPr>
              <a:t>Ejemplo clase 1</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75375" y="248000"/>
            <a:ext cx="3701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Benchmarking - Scatters</a:t>
            </a:r>
            <a:endParaRPr/>
          </a:p>
        </p:txBody>
      </p:sp>
      <p:pic>
        <p:nvPicPr>
          <p:cNvPr id="269" name="Google Shape;269;p38"/>
          <p:cNvPicPr preferRelativeResize="0"/>
          <p:nvPr/>
        </p:nvPicPr>
        <p:blipFill>
          <a:blip r:embed="rId3">
            <a:alphaModFix/>
          </a:blip>
          <a:stretch>
            <a:fillRect/>
          </a:stretch>
        </p:blipFill>
        <p:spPr>
          <a:xfrm>
            <a:off x="106475" y="1242900"/>
            <a:ext cx="2823474" cy="2777500"/>
          </a:xfrm>
          <a:prstGeom prst="rect">
            <a:avLst/>
          </a:prstGeom>
          <a:noFill/>
          <a:ln>
            <a:noFill/>
          </a:ln>
        </p:spPr>
      </p:pic>
      <p:pic>
        <p:nvPicPr>
          <p:cNvPr id="270" name="Google Shape;270;p38"/>
          <p:cNvPicPr preferRelativeResize="0"/>
          <p:nvPr/>
        </p:nvPicPr>
        <p:blipFill>
          <a:blip r:embed="rId4">
            <a:alphaModFix/>
          </a:blip>
          <a:stretch>
            <a:fillRect/>
          </a:stretch>
        </p:blipFill>
        <p:spPr>
          <a:xfrm>
            <a:off x="3100550" y="1242900"/>
            <a:ext cx="2942899" cy="2923550"/>
          </a:xfrm>
          <a:prstGeom prst="rect">
            <a:avLst/>
          </a:prstGeom>
          <a:noFill/>
          <a:ln>
            <a:noFill/>
          </a:ln>
        </p:spPr>
      </p:pic>
      <p:pic>
        <p:nvPicPr>
          <p:cNvPr id="271" name="Google Shape;271;p38"/>
          <p:cNvPicPr preferRelativeResize="0"/>
          <p:nvPr/>
        </p:nvPicPr>
        <p:blipFill>
          <a:blip r:embed="rId5">
            <a:alphaModFix/>
          </a:blip>
          <a:stretch>
            <a:fillRect/>
          </a:stretch>
        </p:blipFill>
        <p:spPr>
          <a:xfrm>
            <a:off x="6214050" y="1242911"/>
            <a:ext cx="2823474" cy="2777477"/>
          </a:xfrm>
          <a:prstGeom prst="rect">
            <a:avLst/>
          </a:prstGeom>
          <a:noFill/>
          <a:ln>
            <a:noFill/>
          </a:ln>
        </p:spPr>
      </p:pic>
      <p:sp>
        <p:nvSpPr>
          <p:cNvPr id="272" name="Google Shape;272;p38"/>
          <p:cNvSpPr txBox="1"/>
          <p:nvPr/>
        </p:nvSpPr>
        <p:spPr>
          <a:xfrm>
            <a:off x="129450" y="4634575"/>
            <a:ext cx="8559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layfair Display"/>
                <a:ea typeface="Playfair Display"/>
                <a:cs typeface="Playfair Display"/>
                <a:sym typeface="Playfair Display"/>
              </a:rPr>
              <a:t>En los tres varianza explicada del ~95%. Se ven Corr-Cosine, Pcorr-Cosine, Tangent-Dynamic, resp</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151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Modelos try</a:t>
            </a:r>
            <a:endParaRPr/>
          </a:p>
        </p:txBody>
      </p:sp>
      <p:graphicFrame>
        <p:nvGraphicFramePr>
          <p:cNvPr id="278" name="Google Shape;278;p39"/>
          <p:cNvGraphicFramePr/>
          <p:nvPr/>
        </p:nvGraphicFramePr>
        <p:xfrm>
          <a:off x="1333688" y="990600"/>
          <a:ext cx="3000000" cy="3000000"/>
        </p:xfrm>
        <a:graphic>
          <a:graphicData uri="http://schemas.openxmlformats.org/drawingml/2006/table">
            <a:tbl>
              <a:tblPr>
                <a:noFill/>
                <a:tableStyleId>{AD995483-8B67-48C0-9EE3-5321E29F56EF}</a:tableStyleId>
              </a:tblPr>
              <a:tblGrid>
                <a:gridCol w="1295325"/>
                <a:gridCol w="1295325"/>
                <a:gridCol w="1295325"/>
                <a:gridCol w="1295325"/>
                <a:gridCol w="1295325"/>
              </a:tblGrid>
              <a:tr h="396200">
                <a:tc gridSpan="2" rowSpan="2">
                  <a:txBody>
                    <a:bodyPr/>
                    <a:lstStyle/>
                    <a:p>
                      <a:pPr indent="0" lvl="0" marL="0" rtl="0" algn="ctr">
                        <a:spcBef>
                          <a:spcPts val="0"/>
                        </a:spcBef>
                        <a:spcAft>
                          <a:spcPts val="0"/>
                        </a:spcAft>
                        <a:buNone/>
                      </a:pPr>
                      <a:r>
                        <a:rPr lang="en"/>
                        <a:t>Diagramas</a:t>
                      </a:r>
                      <a:endParaRPr/>
                    </a:p>
                    <a:p>
                      <a:pPr indent="0" lvl="0" marL="0" rtl="0" algn="ctr">
                        <a:spcBef>
                          <a:spcPts val="0"/>
                        </a:spcBef>
                        <a:spcAft>
                          <a:spcPts val="0"/>
                        </a:spcAft>
                        <a:buNone/>
                      </a:pPr>
                      <a:r>
                        <a:rPr lang="en"/>
                        <a:t>Kernel SVM</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rowSpan="2" hMerge="1"/>
                <a:tc gridSpan="3">
                  <a:txBody>
                    <a:bodyPr/>
                    <a:lstStyle/>
                    <a:p>
                      <a:pPr indent="0" lvl="0" marL="0" rtl="0" algn="ctr">
                        <a:spcBef>
                          <a:spcPts val="0"/>
                        </a:spcBef>
                        <a:spcAft>
                          <a:spcPts val="0"/>
                        </a:spcAft>
                        <a:buNone/>
                      </a:pPr>
                      <a:r>
                        <a:rPr lang="en"/>
                        <a:t>Tipo de matriz</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hMerge="1"/>
                <a:tc hMerge="1"/>
              </a:tr>
              <a:tr h="609575">
                <a:tc gridSpan="2" vMerge="1"/>
                <a:tc hMerge="1" vMerge="1"/>
                <a:tc>
                  <a:txBody>
                    <a:bodyPr/>
                    <a:lstStyle/>
                    <a:p>
                      <a:pPr indent="0" lvl="0" marL="0" rtl="0" algn="ctr">
                        <a:spcBef>
                          <a:spcPts val="0"/>
                        </a:spcBef>
                        <a:spcAft>
                          <a:spcPts val="0"/>
                        </a:spcAft>
                        <a:buNone/>
                      </a:pPr>
                      <a:r>
                        <a:rPr lang="en"/>
                        <a:t>Correlación</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Correlación P</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Tangente</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rowSpan="2">
                  <a:txBody>
                    <a:bodyPr/>
                    <a:lstStyle/>
                    <a:p>
                      <a:pPr indent="0" lvl="0" marL="0" rtl="0" algn="ctr">
                        <a:spcBef>
                          <a:spcPts val="0"/>
                        </a:spcBef>
                        <a:spcAft>
                          <a:spcPts val="0"/>
                        </a:spcAft>
                        <a:buNone/>
                      </a:pPr>
                      <a:r>
                        <a:rPr lang="en"/>
                        <a:t>Distancia</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Coseno</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0.49</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0.51</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0.54</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vMerge="1"/>
                <a:tc>
                  <a:txBody>
                    <a:bodyPr/>
                    <a:lstStyle/>
                    <a:p>
                      <a:pPr indent="0" lvl="0" marL="0" rtl="0" algn="ctr">
                        <a:spcBef>
                          <a:spcPts val="0"/>
                        </a:spcBef>
                        <a:spcAft>
                          <a:spcPts val="0"/>
                        </a:spcAft>
                        <a:buNone/>
                      </a:pPr>
                      <a:r>
                        <a:rPr lang="en"/>
                        <a:t>Dinámico</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0.50</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0.51</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0.51</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79" name="Google Shape;279;p39"/>
          <p:cNvGraphicFramePr/>
          <p:nvPr/>
        </p:nvGraphicFramePr>
        <p:xfrm>
          <a:off x="1333688" y="3395000"/>
          <a:ext cx="3000000" cy="3000000"/>
        </p:xfrm>
        <a:graphic>
          <a:graphicData uri="http://schemas.openxmlformats.org/drawingml/2006/table">
            <a:tbl>
              <a:tblPr>
                <a:noFill/>
                <a:tableStyleId>{AD995483-8B67-48C0-9EE3-5321E29F56EF}</a:tableStyleId>
              </a:tblPr>
              <a:tblGrid>
                <a:gridCol w="1295325"/>
                <a:gridCol w="1295325"/>
                <a:gridCol w="1295325"/>
                <a:gridCol w="1295325"/>
                <a:gridCol w="1295325"/>
              </a:tblGrid>
              <a:tr h="396200">
                <a:tc gridSpan="2" rowSpan="3">
                  <a:txBody>
                    <a:bodyPr/>
                    <a:lstStyle/>
                    <a:p>
                      <a:pPr indent="0" lvl="0" marL="0" rtl="0" algn="ctr">
                        <a:spcBef>
                          <a:spcPts val="0"/>
                        </a:spcBef>
                        <a:spcAft>
                          <a:spcPts val="0"/>
                        </a:spcAft>
                        <a:buNone/>
                      </a:pPr>
                      <a:r>
                        <a:rPr lang="en"/>
                        <a:t>Matrices vectorizadas</a:t>
                      </a:r>
                      <a:endParaRPr/>
                    </a:p>
                    <a:p>
                      <a:pPr indent="0" lvl="0" marL="0" rtl="0" algn="ctr">
                        <a:spcBef>
                          <a:spcPts val="0"/>
                        </a:spcBef>
                        <a:spcAft>
                          <a:spcPts val="0"/>
                        </a:spcAft>
                        <a:buNone/>
                      </a:pPr>
                      <a:r>
                        <a:rPr lang="en"/>
                        <a:t>SVM</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rowSpan="3" hMerge="1"/>
                <a:tc gridSpan="3">
                  <a:txBody>
                    <a:bodyPr/>
                    <a:lstStyle/>
                    <a:p>
                      <a:pPr indent="0" lvl="0" marL="0" rtl="0" algn="ctr">
                        <a:spcBef>
                          <a:spcPts val="0"/>
                        </a:spcBef>
                        <a:spcAft>
                          <a:spcPts val="0"/>
                        </a:spcAft>
                        <a:buNone/>
                      </a:pPr>
                      <a:r>
                        <a:rPr lang="en"/>
                        <a:t>Tipo de matriz</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hMerge="1"/>
                <a:tc hMerge="1"/>
              </a:tr>
              <a:tr h="609575">
                <a:tc gridSpan="2" vMerge="1"/>
                <a:tc hMerge="1" vMerge="1"/>
                <a:tc>
                  <a:txBody>
                    <a:bodyPr/>
                    <a:lstStyle/>
                    <a:p>
                      <a:pPr indent="0" lvl="0" marL="0" rtl="0" algn="ctr">
                        <a:spcBef>
                          <a:spcPts val="0"/>
                        </a:spcBef>
                        <a:spcAft>
                          <a:spcPts val="0"/>
                        </a:spcAft>
                        <a:buNone/>
                      </a:pPr>
                      <a:r>
                        <a:rPr lang="en"/>
                        <a:t>Correlación</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Correlación P</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Tangente</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gridSpan="2" vMerge="1"/>
                <a:tc hMerge="1" vMerge="1"/>
                <a:tc>
                  <a:txBody>
                    <a:bodyPr/>
                    <a:lstStyle/>
                    <a:p>
                      <a:pPr indent="0" lvl="0" marL="0" rtl="0" algn="ctr">
                        <a:spcBef>
                          <a:spcPts val="0"/>
                        </a:spcBef>
                        <a:spcAft>
                          <a:spcPts val="0"/>
                        </a:spcAft>
                        <a:buNone/>
                      </a:pPr>
                      <a:r>
                        <a:rPr lang="en"/>
                        <a:t>0.63</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0.50</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0.60</a:t>
                      </a: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Próxima semana</a:t>
            </a:r>
            <a:endParaRPr/>
          </a:p>
        </p:txBody>
      </p:sp>
      <p:sp>
        <p:nvSpPr>
          <p:cNvPr id="285" name="Google Shape;285;p4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U-map para scatters</a:t>
            </a:r>
            <a:endParaRPr/>
          </a:p>
          <a:p>
            <a:pPr indent="-342900" lvl="0" marL="457200" rtl="0" algn="l">
              <a:spcBef>
                <a:spcPts val="0"/>
              </a:spcBef>
              <a:spcAft>
                <a:spcPts val="0"/>
              </a:spcAft>
              <a:buSzPts val="1800"/>
              <a:buChar char="●"/>
            </a:pPr>
            <a:r>
              <a:rPr lang="en"/>
              <a:t>KL divergence entre diagramas y Fisher. Entropía de fisher respecto a las distribuciones y la información de fisher que es la matriz.</a:t>
            </a:r>
            <a:endParaRPr/>
          </a:p>
          <a:p>
            <a:pPr indent="-342900" lvl="0" marL="457200" rtl="0" algn="l">
              <a:spcBef>
                <a:spcPts val="0"/>
              </a:spcBef>
              <a:spcAft>
                <a:spcPts val="0"/>
              </a:spcAft>
              <a:buSzPts val="1800"/>
              <a:buChar char="●"/>
            </a:pPr>
            <a:r>
              <a:rPr lang="en"/>
              <a:t>Buscar dataset de schizophrenia para hacer un benchmarking real.</a:t>
            </a:r>
            <a:endParaRPr/>
          </a:p>
          <a:p>
            <a:pPr indent="-342900" lvl="0" marL="457200" rtl="0" algn="l">
              <a:spcBef>
                <a:spcPts val="0"/>
              </a:spcBef>
              <a:spcAft>
                <a:spcPts val="0"/>
              </a:spcAft>
              <a:buSzPts val="1800"/>
              <a:buChar char="●"/>
            </a:pPr>
            <a:r>
              <a:rPr lang="en"/>
              <a:t>osvaldo rosso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10/05/2021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Resumen de la semana</a:t>
            </a:r>
            <a:endParaRPr/>
          </a:p>
        </p:txBody>
      </p:sp>
      <p:sp>
        <p:nvSpPr>
          <p:cNvPr id="70" name="Google Shape;70;p15"/>
          <p:cNvSpPr txBox="1"/>
          <p:nvPr>
            <p:ph idx="1" type="body"/>
          </p:nvPr>
        </p:nvSpPr>
        <p:spPr>
          <a:xfrm>
            <a:off x="311700" y="1091200"/>
            <a:ext cx="8520600" cy="3670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Usé PersLay en su implementación estándar, y el preprocesador de perslay de diagramas, para construir el modelo predictivo de redes. Las redes, en casi todas las parcelaciones y cor/pcor daban un Accuracy del ~50%. </a:t>
            </a:r>
            <a:endParaRPr/>
          </a:p>
          <a:p>
            <a:pPr indent="-342900" lvl="0" marL="457200" rtl="0" algn="l">
              <a:spcBef>
                <a:spcPts val="0"/>
              </a:spcBef>
              <a:spcAft>
                <a:spcPts val="0"/>
              </a:spcAft>
              <a:buSzPts val="1800"/>
              <a:buChar char="●"/>
            </a:pPr>
            <a:r>
              <a:rPr lang="en"/>
              <a:t>Probé también usando redes donde el input era el diagrama vectorizado con el vectorizador de perslay, mismo resultado.</a:t>
            </a:r>
            <a:endParaRPr/>
          </a:p>
          <a:p>
            <a:pPr indent="-342900" lvl="0" marL="457200" rtl="0" algn="l">
              <a:spcBef>
                <a:spcPts val="0"/>
              </a:spcBef>
              <a:spcAft>
                <a:spcPts val="0"/>
              </a:spcAft>
              <a:buSzPts val="1800"/>
              <a:buChar char="●"/>
            </a:pPr>
            <a:r>
              <a:rPr lang="en"/>
              <a:t>Después usé esa misma vectorización para hacer modelos básicos (todo default) de SVD y RF, juntandolo también con el vector de features por paciente que viene en el patient_data. Resultados similares, salvo RF llega a 60%, incluso parece empeorar cuando se juntan features con la vectorización.</a:t>
            </a:r>
            <a:endParaRPr/>
          </a:p>
          <a:p>
            <a:pPr indent="-342900" lvl="0" marL="457200" rtl="0" algn="l">
              <a:spcBef>
                <a:spcPts val="0"/>
              </a:spcBef>
              <a:spcAft>
                <a:spcPts val="0"/>
              </a:spcAft>
              <a:buSzPts val="1800"/>
              <a:buChar char="●"/>
            </a:pPr>
            <a:r>
              <a:rPr lang="en"/>
              <a:t>Falta también probar con la matriz de correlaciones vectorizada directamente.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Ideas fede para esta semana</a:t>
            </a:r>
            <a:endParaRPr/>
          </a:p>
        </p:txBody>
      </p:sp>
      <p:sp>
        <p:nvSpPr>
          <p:cNvPr id="296" name="Google Shape;296;p42"/>
          <p:cNvSpPr txBox="1"/>
          <p:nvPr>
            <p:ph idx="1" type="body"/>
          </p:nvPr>
        </p:nvSpPr>
        <p:spPr>
          <a:xfrm>
            <a:off x="311700" y="1114675"/>
            <a:ext cx="8520600" cy="3817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Para Autismo: </a:t>
            </a:r>
            <a:r>
              <a:rPr lang="en" u="sng">
                <a:solidFill>
                  <a:schemeClr val="hlink"/>
                </a:solidFill>
                <a:hlinkClick r:id="rId3"/>
              </a:rPr>
              <a:t>Autism Brain Imaging Data Exchange (ABIDE)</a:t>
            </a:r>
            <a:endParaRPr/>
          </a:p>
          <a:p>
            <a:pPr indent="0" lvl="0" marL="0" rtl="0" algn="l">
              <a:spcBef>
                <a:spcPts val="1200"/>
              </a:spcBef>
              <a:spcAft>
                <a:spcPts val="0"/>
              </a:spcAft>
              <a:buNone/>
            </a:pPr>
            <a:r>
              <a:rPr lang="en"/>
              <a:t>Para Esq:  </a:t>
            </a:r>
            <a:r>
              <a:rPr lang="en" u="sng">
                <a:solidFill>
                  <a:schemeClr val="hlink"/>
                </a:solidFill>
                <a:hlinkClick r:id="rId4"/>
              </a:rPr>
              <a:t>OpenNeuro: A free and open platform for sharing MRI, MEG, EEG, iEEG, ECoG, and ASL data</a:t>
            </a:r>
            <a:r>
              <a:rPr lang="en"/>
              <a:t> </a:t>
            </a:r>
            <a:endParaRPr/>
          </a:p>
          <a:p>
            <a:pPr indent="0" lvl="0" marL="0" rtl="0" algn="l">
              <a:spcBef>
                <a:spcPts val="1200"/>
              </a:spcBef>
              <a:spcAft>
                <a:spcPts val="0"/>
              </a:spcAft>
              <a:buNone/>
            </a:pPr>
            <a:r>
              <a:rPr lang="en" u="sng">
                <a:solidFill>
                  <a:schemeClr val="hlink"/>
                </a:solidFill>
                <a:hlinkClick r:id="rId5"/>
              </a:rPr>
              <a:t>Home | SchizConnect: public neuroimaging (MRI) data</a:t>
            </a:r>
            <a:r>
              <a:rPr lang="en"/>
              <a:t> </a:t>
            </a:r>
            <a:endParaRPr/>
          </a:p>
          <a:p>
            <a:pPr indent="0" lvl="0" marL="0" rtl="0" algn="l">
              <a:spcBef>
                <a:spcPts val="1200"/>
              </a:spcBef>
              <a:spcAft>
                <a:spcPts val="0"/>
              </a:spcAft>
              <a:buNone/>
            </a:pPr>
            <a:r>
              <a:rPr lang="en"/>
              <a:t>Ideas: </a:t>
            </a:r>
            <a:r>
              <a:rPr lang="en"/>
              <a:t>calcular la persistent entropy de los diagramas y ver distribuciones por clase. También calcular PE y descartar puntos de ruido, comparar diagramas nuevamente con los puntos importantes. </a:t>
            </a:r>
            <a:r>
              <a:rPr lang="en" u="sng">
                <a:solidFill>
                  <a:schemeClr val="hlink"/>
                </a:solidFill>
                <a:hlinkClick r:id="rId6"/>
              </a:rPr>
              <a:t>https://core.ac.uk/download/pdf/225123628.pdf</a:t>
            </a:r>
            <a:r>
              <a:rPr lang="en"/>
              <a:t> </a:t>
            </a:r>
            <a:endParaRPr/>
          </a:p>
          <a:p>
            <a:pPr indent="0" lvl="0" marL="0" rtl="0" algn="l">
              <a:spcBef>
                <a:spcPts val="1200"/>
              </a:spcBef>
              <a:spcAft>
                <a:spcPts val="0"/>
              </a:spcAft>
              <a:buNone/>
            </a:pPr>
            <a:r>
              <a:rPr lang="en"/>
              <a:t>Scatter de entropías de dim (entropy_hom_0, entropy_hom_1)</a:t>
            </a:r>
            <a:endParaRPr/>
          </a:p>
          <a:p>
            <a:pPr indent="0" lvl="0" marL="0" rtl="0" algn="l">
              <a:spcBef>
                <a:spcPts val="1200"/>
              </a:spcBef>
              <a:spcAft>
                <a:spcPts val="0"/>
              </a:spcAft>
              <a:buNone/>
            </a:pPr>
            <a:r>
              <a:rPr lang="en"/>
              <a:t>Calcular Betti curves </a:t>
            </a:r>
            <a:r>
              <a:rPr lang="en" u="sng">
                <a:solidFill>
                  <a:schemeClr val="hlink"/>
                </a:solidFill>
                <a:hlinkClick r:id="rId7"/>
              </a:rPr>
              <a:t>https://giotto-ai.github.io/gtda-docs/latest/modules/generated/diagrams/representations/gtda.diagrams.BettiCurve.html</a:t>
            </a:r>
            <a:r>
              <a:rPr lang="en"/>
              <a:t> </a:t>
            </a:r>
            <a:endParaRPr/>
          </a:p>
          <a:p>
            <a:pPr indent="0" lvl="0" marL="0" rtl="0" algn="l">
              <a:spcBef>
                <a:spcPts val="1200"/>
              </a:spcBef>
              <a:spcAft>
                <a:spcPts val="0"/>
              </a:spcAft>
              <a:buNone/>
            </a:pPr>
            <a:r>
              <a:rPr lang="en"/>
              <a:t>U-map</a:t>
            </a:r>
            <a:endParaRPr/>
          </a:p>
          <a:p>
            <a:pPr indent="0" lvl="0" marL="0" rtl="0" algn="l">
              <a:spcBef>
                <a:spcPts val="1200"/>
              </a:spcBef>
              <a:spcAft>
                <a:spcPts val="1200"/>
              </a:spcAft>
              <a:buNone/>
            </a:pPr>
            <a:r>
              <a:rPr lang="en"/>
              <a:t>Distancia euclidea y mahalanobis ver diagramas qué tal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hecho en la semana</a:t>
            </a:r>
            <a:endParaRPr/>
          </a:p>
        </p:txBody>
      </p:sp>
      <p:sp>
        <p:nvSpPr>
          <p:cNvPr id="302" name="Google Shape;302;p4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Busqué y calculé la entropía persistente. Intenté hacer el filtro con hom pers y no lo logré, tengo que intentar de nuevo.</a:t>
            </a:r>
            <a:endParaRPr/>
          </a:p>
          <a:p>
            <a:pPr indent="-342900" lvl="0" marL="457200" rtl="0" algn="l">
              <a:spcBef>
                <a:spcPts val="0"/>
              </a:spcBef>
              <a:spcAft>
                <a:spcPts val="0"/>
              </a:spcAft>
              <a:buSzPts val="1800"/>
              <a:buChar char="●"/>
            </a:pPr>
            <a:r>
              <a:rPr lang="en"/>
              <a:t>También calculé las curvas de betti por clase, no muestran diferencias por clase</a:t>
            </a:r>
            <a:endParaRPr/>
          </a:p>
          <a:p>
            <a:pPr indent="-342900" lvl="0" marL="457200" rtl="0" algn="l">
              <a:spcBef>
                <a:spcPts val="0"/>
              </a:spcBef>
              <a:spcAft>
                <a:spcPts val="0"/>
              </a:spcAft>
              <a:buSzPts val="1800"/>
              <a:buChar char="●"/>
            </a:pPr>
            <a:r>
              <a:rPr lang="en"/>
              <a:t>Busqué datasets de autismo (ABIDE) y Schitzo.</a:t>
            </a:r>
            <a:endParaRPr/>
          </a:p>
          <a:p>
            <a:pPr indent="-342900" lvl="0" marL="457200" rtl="0" algn="l">
              <a:spcBef>
                <a:spcPts val="0"/>
              </a:spcBef>
              <a:spcAft>
                <a:spcPts val="0"/>
              </a:spcAft>
              <a:buSzPts val="1800"/>
              <a:buChar char="●"/>
            </a:pPr>
            <a:r>
              <a:rPr lang="en"/>
              <a:t>No logré instalar UMAP al final</a:t>
            </a:r>
            <a:endParaRPr/>
          </a:p>
          <a:p>
            <a:pPr indent="-342900" lvl="0" marL="457200" rtl="0" algn="l">
              <a:spcBef>
                <a:spcPts val="0"/>
              </a:spcBef>
              <a:spcAft>
                <a:spcPts val="0"/>
              </a:spcAft>
              <a:buSzPts val="1800"/>
              <a:buChar char="●"/>
            </a:pPr>
            <a:r>
              <a:rPr lang="en"/>
              <a:t>Se agregó la distancia euclídea entre series para reconstruir el conectoma. No ayuda.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164750" y="24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Curvas de Betti</a:t>
            </a:r>
            <a:endParaRPr/>
          </a:p>
        </p:txBody>
      </p:sp>
      <p:pic>
        <p:nvPicPr>
          <p:cNvPr id="308" name="Google Shape;308;p44"/>
          <p:cNvPicPr preferRelativeResize="0"/>
          <p:nvPr/>
        </p:nvPicPr>
        <p:blipFill>
          <a:blip r:embed="rId3">
            <a:alphaModFix/>
          </a:blip>
          <a:stretch>
            <a:fillRect/>
          </a:stretch>
        </p:blipFill>
        <p:spPr>
          <a:xfrm>
            <a:off x="119375" y="2107000"/>
            <a:ext cx="4793661" cy="2733424"/>
          </a:xfrm>
          <a:prstGeom prst="rect">
            <a:avLst/>
          </a:prstGeom>
          <a:noFill/>
          <a:ln>
            <a:noFill/>
          </a:ln>
        </p:spPr>
      </p:pic>
      <p:pic>
        <p:nvPicPr>
          <p:cNvPr id="309" name="Google Shape;309;p44"/>
          <p:cNvPicPr preferRelativeResize="0"/>
          <p:nvPr/>
        </p:nvPicPr>
        <p:blipFill>
          <a:blip r:embed="rId4">
            <a:alphaModFix/>
          </a:blip>
          <a:stretch>
            <a:fillRect/>
          </a:stretch>
        </p:blipFill>
        <p:spPr>
          <a:xfrm>
            <a:off x="4293051" y="297600"/>
            <a:ext cx="4801075" cy="2733424"/>
          </a:xfrm>
          <a:prstGeom prst="rect">
            <a:avLst/>
          </a:prstGeom>
          <a:noFill/>
          <a:ln>
            <a:noFill/>
          </a:ln>
        </p:spPr>
      </p:pic>
      <p:sp>
        <p:nvSpPr>
          <p:cNvPr id="310" name="Google Shape;310;p44"/>
          <p:cNvSpPr txBox="1"/>
          <p:nvPr/>
        </p:nvSpPr>
        <p:spPr>
          <a:xfrm>
            <a:off x="220450" y="1001125"/>
            <a:ext cx="40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Se ven ejemplos de curvas de Betti por clase.</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Las bandas son de +/- un desvío estándar</a:t>
            </a:r>
            <a:endParaRPr>
              <a:latin typeface="Playfair Display"/>
              <a:ea typeface="Playfair Display"/>
              <a:cs typeface="Playfair Display"/>
              <a:sym typeface="Playfair Display"/>
            </a:endParaRPr>
          </a:p>
        </p:txBody>
      </p:sp>
      <p:sp>
        <p:nvSpPr>
          <p:cNvPr id="311" name="Google Shape;311;p44"/>
          <p:cNvSpPr txBox="1"/>
          <p:nvPr/>
        </p:nvSpPr>
        <p:spPr>
          <a:xfrm>
            <a:off x="6007700" y="3688550"/>
            <a:ext cx="3040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Playfair Display"/>
                <a:ea typeface="Playfair Display"/>
                <a:cs typeface="Playfair Display"/>
                <a:sym typeface="Playfair Display"/>
              </a:rPr>
              <a:t>El resto de los casos son similares</a:t>
            </a:r>
            <a:endParaRPr>
              <a:latin typeface="Playfair Display"/>
              <a:ea typeface="Playfair Display"/>
              <a:cs typeface="Playfair Display"/>
              <a:sym typeface="Playfair Display"/>
            </a:endParaRPr>
          </a:p>
        </p:txBody>
      </p:sp>
      <p:cxnSp>
        <p:nvCxnSpPr>
          <p:cNvPr id="312" name="Google Shape;312;p44"/>
          <p:cNvCxnSpPr/>
          <p:nvPr/>
        </p:nvCxnSpPr>
        <p:spPr>
          <a:xfrm flipH="1">
            <a:off x="5524525" y="4114800"/>
            <a:ext cx="3453600" cy="9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11700" y="33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Entropía persistente</a:t>
            </a:r>
            <a:endParaRPr/>
          </a:p>
        </p:txBody>
      </p:sp>
      <p:pic>
        <p:nvPicPr>
          <p:cNvPr id="318" name="Google Shape;318;p45"/>
          <p:cNvPicPr preferRelativeResize="0"/>
          <p:nvPr/>
        </p:nvPicPr>
        <p:blipFill>
          <a:blip r:embed="rId3">
            <a:alphaModFix/>
          </a:blip>
          <a:stretch>
            <a:fillRect/>
          </a:stretch>
        </p:blipFill>
        <p:spPr>
          <a:xfrm>
            <a:off x="4571995" y="334800"/>
            <a:ext cx="4377430" cy="2882375"/>
          </a:xfrm>
          <a:prstGeom prst="rect">
            <a:avLst/>
          </a:prstGeom>
          <a:noFill/>
          <a:ln>
            <a:noFill/>
          </a:ln>
        </p:spPr>
      </p:pic>
      <p:pic>
        <p:nvPicPr>
          <p:cNvPr id="319" name="Google Shape;319;p45"/>
          <p:cNvPicPr preferRelativeResize="0"/>
          <p:nvPr/>
        </p:nvPicPr>
        <p:blipFill>
          <a:blip r:embed="rId4">
            <a:alphaModFix/>
          </a:blip>
          <a:stretch>
            <a:fillRect/>
          </a:stretch>
        </p:blipFill>
        <p:spPr>
          <a:xfrm>
            <a:off x="247450" y="2049250"/>
            <a:ext cx="4572000" cy="2993175"/>
          </a:xfrm>
          <a:prstGeom prst="rect">
            <a:avLst/>
          </a:prstGeom>
          <a:noFill/>
          <a:ln>
            <a:noFill/>
          </a:ln>
        </p:spPr>
      </p:pic>
      <p:sp>
        <p:nvSpPr>
          <p:cNvPr id="320" name="Google Shape;320;p45"/>
          <p:cNvSpPr txBox="1"/>
          <p:nvPr/>
        </p:nvSpPr>
        <p:spPr>
          <a:xfrm>
            <a:off x="311700" y="1083800"/>
            <a:ext cx="40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Se ven ejemplos de entropías. Eje X es entropía de homología 0, eje Y entropía de homología 1.</a:t>
            </a:r>
            <a:endParaRPr>
              <a:latin typeface="Playfair Display"/>
              <a:ea typeface="Playfair Display"/>
              <a:cs typeface="Playfair Display"/>
              <a:sym typeface="Playfair Display"/>
            </a:endParaRPr>
          </a:p>
        </p:txBody>
      </p:sp>
      <p:sp>
        <p:nvSpPr>
          <p:cNvPr id="321" name="Google Shape;321;p45"/>
          <p:cNvSpPr txBox="1"/>
          <p:nvPr/>
        </p:nvSpPr>
        <p:spPr>
          <a:xfrm>
            <a:off x="5718400" y="3807950"/>
            <a:ext cx="3040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Playfair Display"/>
                <a:ea typeface="Playfair Display"/>
                <a:cs typeface="Playfair Display"/>
                <a:sym typeface="Playfair Display"/>
              </a:rPr>
              <a:t>El resto de los casos son similares</a:t>
            </a:r>
            <a:endParaRPr>
              <a:latin typeface="Playfair Display"/>
              <a:ea typeface="Playfair Display"/>
              <a:cs typeface="Playfair Display"/>
              <a:sym typeface="Playfair Display"/>
            </a:endParaRPr>
          </a:p>
        </p:txBody>
      </p:sp>
      <p:cxnSp>
        <p:nvCxnSpPr>
          <p:cNvPr id="322" name="Google Shape;322;p45"/>
          <p:cNvCxnSpPr/>
          <p:nvPr/>
        </p:nvCxnSpPr>
        <p:spPr>
          <a:xfrm flipH="1">
            <a:off x="5235225" y="4234200"/>
            <a:ext cx="3453600" cy="9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Nuevos Datasets</a:t>
            </a:r>
            <a:endParaRPr/>
          </a:p>
        </p:txBody>
      </p:sp>
      <p:sp>
        <p:nvSpPr>
          <p:cNvPr id="328" name="Google Shape;328;p4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Posibilidades de datasets de comparación:</a:t>
            </a:r>
            <a:endParaRPr/>
          </a:p>
          <a:p>
            <a:pPr indent="-342900" lvl="0" marL="457200" rtl="0" algn="l">
              <a:spcBef>
                <a:spcPts val="1200"/>
              </a:spcBef>
              <a:spcAft>
                <a:spcPts val="0"/>
              </a:spcAft>
              <a:buSzPts val="1800"/>
              <a:buChar char="●"/>
            </a:pPr>
            <a:r>
              <a:rPr lang="en"/>
              <a:t>Para Autismo: </a:t>
            </a:r>
            <a:endParaRPr/>
          </a:p>
          <a:p>
            <a:pPr indent="-317500" lvl="1" marL="914400" rtl="0" algn="l">
              <a:spcBef>
                <a:spcPts val="0"/>
              </a:spcBef>
              <a:spcAft>
                <a:spcPts val="0"/>
              </a:spcAft>
              <a:buSzPts val="1400"/>
              <a:buChar char="○"/>
            </a:pPr>
            <a:r>
              <a:rPr lang="en" u="sng">
                <a:solidFill>
                  <a:schemeClr val="accent5"/>
                </a:solidFill>
                <a:hlinkClick r:id="rId3">
                  <a:extLst>
                    <a:ext uri="{A12FA001-AC4F-418D-AE19-62706E023703}">
                      <ahyp:hlinkClr val="tx"/>
                    </a:ext>
                  </a:extLst>
                </a:hlinkClick>
              </a:rPr>
              <a:t>Autism Brain Imaging Data Exchange (ABIDE)</a:t>
            </a:r>
            <a:endParaRPr/>
          </a:p>
          <a:p>
            <a:pPr indent="-342900" lvl="0" marL="457200" rtl="0" algn="l">
              <a:spcBef>
                <a:spcPts val="0"/>
              </a:spcBef>
              <a:spcAft>
                <a:spcPts val="0"/>
              </a:spcAft>
              <a:buSzPts val="1800"/>
              <a:buChar char="●"/>
            </a:pPr>
            <a:r>
              <a:rPr lang="en"/>
              <a:t>Para Esq:  </a:t>
            </a:r>
            <a:endParaRPr/>
          </a:p>
          <a:p>
            <a:pPr indent="-317500" lvl="1" marL="914400" rtl="0" algn="l">
              <a:spcBef>
                <a:spcPts val="0"/>
              </a:spcBef>
              <a:spcAft>
                <a:spcPts val="0"/>
              </a:spcAft>
              <a:buSzPts val="1400"/>
              <a:buChar char="○"/>
            </a:pPr>
            <a:r>
              <a:rPr lang="en" u="sng">
                <a:solidFill>
                  <a:schemeClr val="accent5"/>
                </a:solidFill>
                <a:hlinkClick r:id="rId4">
                  <a:extLst>
                    <a:ext uri="{A12FA001-AC4F-418D-AE19-62706E023703}">
                      <ahyp:hlinkClr val="tx"/>
                    </a:ext>
                  </a:extLst>
                </a:hlinkClick>
              </a:rPr>
              <a:t>OpenNeuro: A free and open platform for sharing MRI, MEG, EEG, iEEG, ECoG, and ASL data</a:t>
            </a:r>
            <a:r>
              <a:rPr lang="en"/>
              <a:t> </a:t>
            </a:r>
            <a:endParaRPr/>
          </a:p>
          <a:p>
            <a:pPr indent="-317500" lvl="1" marL="914400" rtl="0" algn="l">
              <a:spcBef>
                <a:spcPts val="0"/>
              </a:spcBef>
              <a:spcAft>
                <a:spcPts val="0"/>
              </a:spcAft>
              <a:buSzPts val="1400"/>
              <a:buChar char="○"/>
            </a:pPr>
            <a:r>
              <a:rPr lang="en" u="sng">
                <a:solidFill>
                  <a:schemeClr val="accent5"/>
                </a:solidFill>
                <a:hlinkClick r:id="rId5">
                  <a:extLst>
                    <a:ext uri="{A12FA001-AC4F-418D-AE19-62706E023703}">
                      <ahyp:hlinkClr val="tx"/>
                    </a:ext>
                  </a:extLst>
                </a:hlinkClick>
              </a:rPr>
              <a:t>Home | SchizConnect: public neuroimaging (MRI) data</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pic>
        <p:nvPicPr>
          <p:cNvPr id="333" name="Google Shape;333;p47"/>
          <p:cNvPicPr preferRelativeResize="0"/>
          <p:nvPr/>
        </p:nvPicPr>
        <p:blipFill>
          <a:blip r:embed="rId3">
            <a:alphaModFix/>
          </a:blip>
          <a:stretch>
            <a:fillRect/>
          </a:stretch>
        </p:blipFill>
        <p:spPr>
          <a:xfrm>
            <a:off x="152400" y="152400"/>
            <a:ext cx="8485728" cy="48386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7" name="Shape 337"/>
        <p:cNvGrpSpPr/>
        <p:nvPr/>
      </p:nvGrpSpPr>
      <p:grpSpPr>
        <a:xfrm>
          <a:off x="0" y="0"/>
          <a:ext cx="0" cy="0"/>
          <a:chOff x="0" y="0"/>
          <a:chExt cx="0" cy="0"/>
        </a:xfrm>
      </p:grpSpPr>
      <p:pic>
        <p:nvPicPr>
          <p:cNvPr id="338" name="Google Shape;338;p48"/>
          <p:cNvPicPr preferRelativeResize="0"/>
          <p:nvPr/>
        </p:nvPicPr>
        <p:blipFill>
          <a:blip r:embed="rId3">
            <a:alphaModFix/>
          </a:blip>
          <a:stretch>
            <a:fillRect/>
          </a:stretch>
        </p:blipFill>
        <p:spPr>
          <a:xfrm>
            <a:off x="152400" y="152400"/>
            <a:ext cx="8485728" cy="48386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152400" y="152400"/>
            <a:ext cx="8485728" cy="48386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pic>
        <p:nvPicPr>
          <p:cNvPr id="348" name="Google Shape;348;p50"/>
          <p:cNvPicPr preferRelativeResize="0"/>
          <p:nvPr/>
        </p:nvPicPr>
        <p:blipFill>
          <a:blip r:embed="rId3">
            <a:alphaModFix/>
          </a:blip>
          <a:stretch>
            <a:fillRect/>
          </a:stretch>
        </p:blipFill>
        <p:spPr>
          <a:xfrm>
            <a:off x="152400" y="152400"/>
            <a:ext cx="8485728" cy="48386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pic>
        <p:nvPicPr>
          <p:cNvPr id="353" name="Google Shape;353;p51"/>
          <p:cNvPicPr preferRelativeResize="0"/>
          <p:nvPr/>
        </p:nvPicPr>
        <p:blipFill>
          <a:blip r:embed="rId3">
            <a:alphaModFix/>
          </a:blip>
          <a:stretch>
            <a:fillRect/>
          </a:stretch>
        </p:blipFill>
        <p:spPr>
          <a:xfrm>
            <a:off x="152400" y="152400"/>
            <a:ext cx="8498824"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Resultados preliminares</a:t>
            </a:r>
            <a:endParaRPr/>
          </a:p>
        </p:txBody>
      </p:sp>
      <p:graphicFrame>
        <p:nvGraphicFramePr>
          <p:cNvPr id="76" name="Google Shape;76;p16"/>
          <p:cNvGraphicFramePr/>
          <p:nvPr/>
        </p:nvGraphicFramePr>
        <p:xfrm>
          <a:off x="779100" y="1231550"/>
          <a:ext cx="3000000" cy="3000000"/>
        </p:xfrm>
        <a:graphic>
          <a:graphicData uri="http://schemas.openxmlformats.org/drawingml/2006/table">
            <a:tbl>
              <a:tblPr>
                <a:noFill/>
                <a:tableStyleId>{769CDD90-03A9-4273-BBB5-55270D58A3D4}</a:tableStyleId>
              </a:tblPr>
              <a:tblGrid>
                <a:gridCol w="3209850"/>
                <a:gridCol w="1467000"/>
                <a:gridCol w="1429400"/>
                <a:gridCol w="1479550"/>
              </a:tblGrid>
              <a:tr h="276925">
                <a:tc gridSpan="4">
                  <a:txBody>
                    <a:bodyPr/>
                    <a:lstStyle/>
                    <a:p>
                      <a:pPr indent="0" lvl="0" marL="0" rtl="0" algn="l">
                        <a:spcBef>
                          <a:spcPts val="0"/>
                        </a:spcBef>
                        <a:spcAft>
                          <a:spcPts val="0"/>
                        </a:spcAft>
                        <a:buNone/>
                      </a:pPr>
                      <a:r>
                        <a:rPr b="1" lang="en" sz="1200"/>
                        <a:t>SVC</a:t>
                      </a:r>
                      <a:endParaRPr b="1" sz="1200"/>
                    </a:p>
                  </a:txBody>
                  <a:tcPr marT="91425" marB="91425" marR="91425" marL="91425">
                    <a:lnB cap="flat" cmpd="sng" w="9525">
                      <a:solidFill>
                        <a:srgbClr val="000000"/>
                      </a:solidFill>
                      <a:prstDash val="solid"/>
                      <a:round/>
                      <a:headEnd len="sm" w="sm" type="none"/>
                      <a:tailEnd len="sm" w="sm" type="none"/>
                    </a:lnB>
                  </a:tcPr>
                </a:tc>
                <a:tc hMerge="1"/>
                <a:tc hMerge="1"/>
                <a:tc hMerge="1"/>
              </a:tr>
              <a:tr h="572675">
                <a:tc>
                  <a:txBody>
                    <a:bodyPr/>
                    <a:lstStyle/>
                    <a:p>
                      <a:pPr indent="0" lvl="0" marL="0" rtl="0" algn="l">
                        <a:spcBef>
                          <a:spcPts val="0"/>
                        </a:spcBef>
                        <a:spcAft>
                          <a:spcPts val="0"/>
                        </a:spcAft>
                        <a:buNone/>
                      </a:pPr>
                      <a:r>
                        <a:rPr lang="en" sz="1200"/>
                        <a:t>'parcelation'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 'train_score_diag'</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 'train_score_feat'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 'train_score_both'</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8575">
                <a:tc>
                  <a:txBody>
                    <a:bodyPr/>
                    <a:lstStyle/>
                    <a:p>
                      <a:pPr indent="0" lvl="0" marL="0" rtl="0" algn="l">
                        <a:spcBef>
                          <a:spcPts val="0"/>
                        </a:spcBef>
                        <a:spcAft>
                          <a:spcPts val="0"/>
                        </a:spcAft>
                        <a:buNone/>
                      </a:pPr>
                      <a:r>
                        <a:rPr lang="en" sz="1200"/>
                        <a:t> 'train_dgms_fmri_basc197'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0.510174958</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0.517769894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0.517769894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8575">
                <a:tc>
                  <a:txBody>
                    <a:bodyPr/>
                    <a:lstStyle/>
                    <a:p>
                      <a:pPr indent="0" lvl="0" marL="0" rtl="0" algn="l">
                        <a:spcBef>
                          <a:spcPts val="0"/>
                        </a:spcBef>
                        <a:spcAft>
                          <a:spcPts val="0"/>
                        </a:spcAft>
                        <a:buNone/>
                      </a:pPr>
                      <a:r>
                        <a:rPr lang="en" sz="1200"/>
                        <a:t> 'train_dgms_fmri_basc122'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0.519035717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0.517769894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0.517769894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8575">
                <a:tc>
                  <a:txBody>
                    <a:bodyPr/>
                    <a:lstStyle/>
                    <a:p>
                      <a:pPr indent="0" lvl="0" marL="0" rtl="0" algn="l">
                        <a:spcBef>
                          <a:spcPts val="0"/>
                        </a:spcBef>
                        <a:spcAft>
                          <a:spcPts val="0"/>
                        </a:spcAft>
                        <a:buNone/>
                      </a:pPr>
                      <a:r>
                        <a:rPr lang="en" sz="1200"/>
                        <a:t> 'train_dgms_fmri_basc064'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0.519035717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0.517769894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0.517769894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8575">
                <a:tc>
                  <a:txBody>
                    <a:bodyPr/>
                    <a:lstStyle/>
                    <a:p>
                      <a:pPr indent="0" lvl="0" marL="0" rtl="0" algn="l">
                        <a:spcBef>
                          <a:spcPts val="0"/>
                        </a:spcBef>
                        <a:spcAft>
                          <a:spcPts val="0"/>
                        </a:spcAft>
                        <a:buNone/>
                      </a:pPr>
                      <a:r>
                        <a:rPr lang="en" sz="1200"/>
                        <a:t> 'fmri_power_2011'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0.523571812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0.523571812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0.523571812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2675">
                <a:tc>
                  <a:txBody>
                    <a:bodyPr/>
                    <a:lstStyle/>
                    <a:p>
                      <a:pPr indent="0" lvl="0" marL="0" rtl="0" algn="l">
                        <a:spcBef>
                          <a:spcPts val="0"/>
                        </a:spcBef>
                        <a:spcAft>
                          <a:spcPts val="0"/>
                        </a:spcAft>
                        <a:buNone/>
                      </a:pPr>
                      <a:r>
                        <a:rPr lang="en" sz="1200"/>
                        <a:t> 'fmri_harvard_oxford_cort_prob_2mm'</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0.523571812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0.523571812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0.523571812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pic>
        <p:nvPicPr>
          <p:cNvPr id="358" name="Google Shape;358;p52"/>
          <p:cNvPicPr preferRelativeResize="0"/>
          <p:nvPr/>
        </p:nvPicPr>
        <p:blipFill>
          <a:blip r:embed="rId3">
            <a:alphaModFix/>
          </a:blip>
          <a:stretch>
            <a:fillRect/>
          </a:stretch>
        </p:blipFill>
        <p:spPr>
          <a:xfrm>
            <a:off x="152400" y="152400"/>
            <a:ext cx="8498824" cy="48386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2" name="Shape 362"/>
        <p:cNvGrpSpPr/>
        <p:nvPr/>
      </p:nvGrpSpPr>
      <p:grpSpPr>
        <a:xfrm>
          <a:off x="0" y="0"/>
          <a:ext cx="0" cy="0"/>
          <a:chOff x="0" y="0"/>
          <a:chExt cx="0" cy="0"/>
        </a:xfrm>
      </p:grpSpPr>
      <p:pic>
        <p:nvPicPr>
          <p:cNvPr id="363" name="Google Shape;363;p53"/>
          <p:cNvPicPr preferRelativeResize="0"/>
          <p:nvPr/>
        </p:nvPicPr>
        <p:blipFill>
          <a:blip r:embed="rId3">
            <a:alphaModFix/>
          </a:blip>
          <a:stretch>
            <a:fillRect/>
          </a:stretch>
        </p:blipFill>
        <p:spPr>
          <a:xfrm>
            <a:off x="152400" y="152400"/>
            <a:ext cx="8485728" cy="48386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pic>
        <p:nvPicPr>
          <p:cNvPr id="368" name="Google Shape;368;p54"/>
          <p:cNvPicPr preferRelativeResize="0"/>
          <p:nvPr/>
        </p:nvPicPr>
        <p:blipFill>
          <a:blip r:embed="rId3">
            <a:alphaModFix/>
          </a:blip>
          <a:stretch>
            <a:fillRect/>
          </a:stretch>
        </p:blipFill>
        <p:spPr>
          <a:xfrm>
            <a:off x="152400" y="152400"/>
            <a:ext cx="6819900" cy="4333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2" name="Shape 372"/>
        <p:cNvGrpSpPr/>
        <p:nvPr/>
      </p:nvGrpSpPr>
      <p:grpSpPr>
        <a:xfrm>
          <a:off x="0" y="0"/>
          <a:ext cx="0" cy="0"/>
          <a:chOff x="0" y="0"/>
          <a:chExt cx="0" cy="0"/>
        </a:xfrm>
      </p:grpSpPr>
      <p:pic>
        <p:nvPicPr>
          <p:cNvPr id="373" name="Google Shape;373;p55"/>
          <p:cNvPicPr preferRelativeResize="0"/>
          <p:nvPr/>
        </p:nvPicPr>
        <p:blipFill>
          <a:blip r:embed="rId3">
            <a:alphaModFix/>
          </a:blip>
          <a:stretch>
            <a:fillRect/>
          </a:stretch>
        </p:blipFill>
        <p:spPr>
          <a:xfrm>
            <a:off x="152400" y="152400"/>
            <a:ext cx="6981825" cy="4333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7" name="Shape 377"/>
        <p:cNvGrpSpPr/>
        <p:nvPr/>
      </p:nvGrpSpPr>
      <p:grpSpPr>
        <a:xfrm>
          <a:off x="0" y="0"/>
          <a:ext cx="0" cy="0"/>
          <a:chOff x="0" y="0"/>
          <a:chExt cx="0" cy="0"/>
        </a:xfrm>
      </p:grpSpPr>
      <p:pic>
        <p:nvPicPr>
          <p:cNvPr id="378" name="Google Shape;378;p56"/>
          <p:cNvPicPr preferRelativeResize="0"/>
          <p:nvPr/>
        </p:nvPicPr>
        <p:blipFill>
          <a:blip r:embed="rId3">
            <a:alphaModFix/>
          </a:blip>
          <a:stretch>
            <a:fillRect/>
          </a:stretch>
        </p:blipFill>
        <p:spPr>
          <a:xfrm>
            <a:off x="152400" y="152400"/>
            <a:ext cx="7372350" cy="4333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2" name="Shape 382"/>
        <p:cNvGrpSpPr/>
        <p:nvPr/>
      </p:nvGrpSpPr>
      <p:grpSpPr>
        <a:xfrm>
          <a:off x="0" y="0"/>
          <a:ext cx="0" cy="0"/>
          <a:chOff x="0" y="0"/>
          <a:chExt cx="0" cy="0"/>
        </a:xfrm>
      </p:grpSpPr>
      <p:pic>
        <p:nvPicPr>
          <p:cNvPr id="383" name="Google Shape;383;p57"/>
          <p:cNvPicPr preferRelativeResize="0"/>
          <p:nvPr/>
        </p:nvPicPr>
        <p:blipFill>
          <a:blip r:embed="rId3">
            <a:alphaModFix/>
          </a:blip>
          <a:stretch>
            <a:fillRect/>
          </a:stretch>
        </p:blipFill>
        <p:spPr>
          <a:xfrm>
            <a:off x="152400" y="152400"/>
            <a:ext cx="7543800" cy="4333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7" name="Shape 387"/>
        <p:cNvGrpSpPr/>
        <p:nvPr/>
      </p:nvGrpSpPr>
      <p:grpSpPr>
        <a:xfrm>
          <a:off x="0" y="0"/>
          <a:ext cx="0" cy="0"/>
          <a:chOff x="0" y="0"/>
          <a:chExt cx="0" cy="0"/>
        </a:xfrm>
      </p:grpSpPr>
      <p:pic>
        <p:nvPicPr>
          <p:cNvPr id="388" name="Google Shape;388;p58"/>
          <p:cNvPicPr preferRelativeResize="0"/>
          <p:nvPr/>
        </p:nvPicPr>
        <p:blipFill>
          <a:blip r:embed="rId3">
            <a:alphaModFix/>
          </a:blip>
          <a:stretch>
            <a:fillRect/>
          </a:stretch>
        </p:blipFill>
        <p:spPr>
          <a:xfrm>
            <a:off x="152400" y="152400"/>
            <a:ext cx="6581775" cy="4333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152400" y="152400"/>
            <a:ext cx="6753225" cy="4333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pic>
        <p:nvPicPr>
          <p:cNvPr id="398" name="Google Shape;398;p60"/>
          <p:cNvPicPr preferRelativeResize="0"/>
          <p:nvPr/>
        </p:nvPicPr>
        <p:blipFill>
          <a:blip r:embed="rId3">
            <a:alphaModFix/>
          </a:blip>
          <a:stretch>
            <a:fillRect/>
          </a:stretch>
        </p:blipFill>
        <p:spPr>
          <a:xfrm>
            <a:off x="152400" y="152400"/>
            <a:ext cx="6619875" cy="4333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311700" y="362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para la próxima</a:t>
            </a:r>
            <a:endParaRPr/>
          </a:p>
        </p:txBody>
      </p:sp>
      <p:sp>
        <p:nvSpPr>
          <p:cNvPr id="404" name="Google Shape;404;p61"/>
          <p:cNvSpPr txBox="1"/>
          <p:nvPr>
            <p:ph idx="1" type="body"/>
          </p:nvPr>
        </p:nvSpPr>
        <p:spPr>
          <a:xfrm>
            <a:off x="311700" y="1096300"/>
            <a:ext cx="8520600" cy="3689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Replicar el pipeline de la competencia y verificar los resultados</a:t>
            </a:r>
            <a:endParaRPr/>
          </a:p>
          <a:p>
            <a:pPr indent="-342900" lvl="0" marL="457200" rtl="0" algn="l">
              <a:spcBef>
                <a:spcPts val="0"/>
              </a:spcBef>
              <a:spcAft>
                <a:spcPts val="0"/>
              </a:spcAft>
              <a:buSzPts val="1800"/>
              <a:buChar char="●"/>
            </a:pPr>
            <a:r>
              <a:rPr lang="en"/>
              <a:t>¿Qué es lo que hace que los diagramas pierdan la información de la matriz de correlaciones vectorizada? </a:t>
            </a:r>
            <a:r>
              <a:rPr lang="en">
                <a:solidFill>
                  <a:schemeClr val="accent3"/>
                </a:solidFill>
              </a:rPr>
              <a:t>T</a:t>
            </a:r>
            <a:r>
              <a:rPr lang="en">
                <a:solidFill>
                  <a:schemeClr val="accent3"/>
                </a:solidFill>
              </a:rPr>
              <a:t>opografía vs topología? Estudiar la topología del conectoma es una apreciación relativa de la forma de los datos en el “espacio”; quizás las diferencias entre los conectomas radica en los valores específicos (digamos topográficos) de las correlaciones y no tanto en su posicionamiento relativo.</a:t>
            </a:r>
            <a:endParaRPr>
              <a:solidFill>
                <a:schemeClr val="accent3"/>
              </a:solidFill>
            </a:endParaRPr>
          </a:p>
          <a:p>
            <a:pPr indent="-342900" lvl="0" marL="457200" rtl="0" algn="l">
              <a:spcBef>
                <a:spcPts val="0"/>
              </a:spcBef>
              <a:spcAft>
                <a:spcPts val="0"/>
              </a:spcAft>
              <a:buSzPts val="1800"/>
              <a:buChar char="●"/>
            </a:pPr>
            <a:r>
              <a:rPr lang="en"/>
              <a:t>Hacer clustering sobre los sujetos y volver a correr el pipeline sobre los clusters, fijarse si así separa mejor algo.</a:t>
            </a:r>
            <a:endParaRPr/>
          </a:p>
          <a:p>
            <a:pPr indent="-342900" lvl="0" marL="457200" rtl="0" algn="l">
              <a:spcBef>
                <a:spcPts val="0"/>
              </a:spcBef>
              <a:spcAft>
                <a:spcPts val="0"/>
              </a:spcAft>
              <a:buSzPts val="1800"/>
              <a:buChar char="●"/>
            </a:pPr>
            <a:r>
              <a:rPr b="1" lang="en"/>
              <a:t>Verificar que la esquizofrenia sea un buen target</a:t>
            </a:r>
            <a:r>
              <a:rPr lang="en"/>
              <a:t> y procurar los datos. Si es posible replicar el pipeline. Y si es posible conseguir también los datos de autismo.</a:t>
            </a:r>
            <a:endParaRPr/>
          </a:p>
          <a:p>
            <a:pPr indent="-342900" lvl="0" marL="457200" rtl="0" algn="l">
              <a:spcBef>
                <a:spcPts val="0"/>
              </a:spcBef>
              <a:spcAft>
                <a:spcPts val="0"/>
              </a:spcAft>
              <a:buSzPts val="1800"/>
              <a:buChar char="●"/>
            </a:pPr>
            <a:r>
              <a:rPr lang="en"/>
              <a:t>Empezar a escribir el marco teórico.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Resultados preliminares</a:t>
            </a:r>
            <a:endParaRPr/>
          </a:p>
        </p:txBody>
      </p:sp>
      <p:graphicFrame>
        <p:nvGraphicFramePr>
          <p:cNvPr id="82" name="Google Shape;82;p17"/>
          <p:cNvGraphicFramePr/>
          <p:nvPr/>
        </p:nvGraphicFramePr>
        <p:xfrm>
          <a:off x="485175" y="1249975"/>
          <a:ext cx="3000000" cy="3000000"/>
        </p:xfrm>
        <a:graphic>
          <a:graphicData uri="http://schemas.openxmlformats.org/drawingml/2006/table">
            <a:tbl>
              <a:tblPr>
                <a:noFill/>
                <a:tableStyleId>{769CDD90-03A9-4273-BBB5-55270D58A3D4}</a:tableStyleId>
              </a:tblPr>
              <a:tblGrid>
                <a:gridCol w="3458600"/>
                <a:gridCol w="1580675"/>
                <a:gridCol w="1540150"/>
                <a:gridCol w="1594200"/>
              </a:tblGrid>
              <a:tr h="338800">
                <a:tc gridSpan="4">
                  <a:txBody>
                    <a:bodyPr/>
                    <a:lstStyle/>
                    <a:p>
                      <a:pPr indent="0" lvl="0" marL="0" rtl="0" algn="l">
                        <a:spcBef>
                          <a:spcPts val="0"/>
                        </a:spcBef>
                        <a:spcAft>
                          <a:spcPts val="0"/>
                        </a:spcAft>
                        <a:buNone/>
                      </a:pPr>
                      <a:r>
                        <a:rPr b="1" lang="en" sz="1300"/>
                        <a:t>RF</a:t>
                      </a:r>
                      <a:endParaRPr b="1" sz="1300"/>
                    </a:p>
                  </a:txBody>
                  <a:tcPr marT="91425" marB="91425" marR="91425" marL="91425">
                    <a:lnB cap="flat" cmpd="sng" w="9525">
                      <a:solidFill>
                        <a:srgbClr val="000000"/>
                      </a:solidFill>
                      <a:prstDash val="solid"/>
                      <a:round/>
                      <a:headEnd len="sm" w="sm" type="none"/>
                      <a:tailEnd len="sm" w="sm" type="none"/>
                    </a:lnB>
                  </a:tcPr>
                </a:tc>
                <a:tc hMerge="1"/>
                <a:tc hMerge="1"/>
                <a:tc hMerge="1"/>
              </a:tr>
              <a:tr h="577625">
                <a:tc>
                  <a:txBody>
                    <a:bodyPr/>
                    <a:lstStyle/>
                    <a:p>
                      <a:pPr indent="0" lvl="0" marL="0" rtl="0" algn="l">
                        <a:spcBef>
                          <a:spcPts val="0"/>
                        </a:spcBef>
                        <a:spcAft>
                          <a:spcPts val="0"/>
                        </a:spcAft>
                        <a:buNone/>
                      </a:pPr>
                      <a:r>
                        <a:rPr lang="en" sz="1300"/>
                        <a:t>'parcelation'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 'train_score_diag'</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 'train_score_feat'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 'train_score_both'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2700">
                <a:tc>
                  <a:txBody>
                    <a:bodyPr/>
                    <a:lstStyle/>
                    <a:p>
                      <a:pPr indent="0" lvl="0" marL="0" rtl="0" algn="l">
                        <a:spcBef>
                          <a:spcPts val="0"/>
                        </a:spcBef>
                        <a:spcAft>
                          <a:spcPts val="0"/>
                        </a:spcAft>
                        <a:buNone/>
                      </a:pPr>
                      <a:r>
                        <a:rPr lang="en" sz="1300"/>
                        <a:t> 'train_dgms_fmri_basc197'</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0.524179634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0.611642345</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lang="en" sz="1300"/>
                        <a:t>0.577457067</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r h="482700">
                <a:tc>
                  <a:txBody>
                    <a:bodyPr/>
                    <a:lstStyle/>
                    <a:p>
                      <a:pPr indent="0" lvl="0" marL="0" rtl="0" algn="l">
                        <a:spcBef>
                          <a:spcPts val="0"/>
                        </a:spcBef>
                        <a:spcAft>
                          <a:spcPts val="0"/>
                        </a:spcAft>
                        <a:buNone/>
                      </a:pPr>
                      <a:r>
                        <a:rPr lang="en" sz="1300"/>
                        <a:t> 'train_dgms_fmri_basc122'</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0.494952834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0.593880513</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lang="en" sz="1300"/>
                        <a:t>0.590155608</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r h="482700">
                <a:tc>
                  <a:txBody>
                    <a:bodyPr/>
                    <a:lstStyle/>
                    <a:p>
                      <a:pPr indent="0" lvl="0" marL="0" rtl="0" algn="l">
                        <a:spcBef>
                          <a:spcPts val="0"/>
                        </a:spcBef>
                        <a:spcAft>
                          <a:spcPts val="0"/>
                        </a:spcAft>
                        <a:buNone/>
                      </a:pPr>
                      <a:r>
                        <a:rPr lang="en" sz="1300"/>
                        <a:t> 'train_dgms_fmri_basc064'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0.50245102</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0.583770056</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lang="en" sz="1300"/>
                        <a:t>0.579964525</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r h="482700">
                <a:tc>
                  <a:txBody>
                    <a:bodyPr/>
                    <a:lstStyle/>
                    <a:p>
                      <a:pPr indent="0" lvl="0" marL="0" rtl="0" algn="l">
                        <a:spcBef>
                          <a:spcPts val="0"/>
                        </a:spcBef>
                        <a:spcAft>
                          <a:spcPts val="0"/>
                        </a:spcAft>
                        <a:buNone/>
                      </a:pPr>
                      <a:r>
                        <a:rPr lang="en" sz="1300"/>
                        <a:t> 'fmri_power_2011'</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0.498819109</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0.594287248</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lang="en" sz="1300"/>
                        <a:t>0.589302968</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r h="577625">
                <a:tc>
                  <a:txBody>
                    <a:bodyPr/>
                    <a:lstStyle/>
                    <a:p>
                      <a:pPr indent="0" lvl="0" marL="0" rtl="0" algn="l">
                        <a:spcBef>
                          <a:spcPts val="0"/>
                        </a:spcBef>
                        <a:spcAft>
                          <a:spcPts val="0"/>
                        </a:spcAft>
                        <a:buNone/>
                      </a:pPr>
                      <a:r>
                        <a:rPr lang="en" sz="1300"/>
                        <a:t> 'fmri_harvard_oxford_cort_prob_2mm'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0.480208573</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0.597960279</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lang="en" sz="1300"/>
                        <a:t>0.590583544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17/05/2021</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de Fede para Fede</a:t>
            </a:r>
            <a:endParaRPr/>
          </a:p>
        </p:txBody>
      </p:sp>
      <p:sp>
        <p:nvSpPr>
          <p:cNvPr id="415" name="Google Shape;415;p6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Verifiqué que las labels están OK puestas.</a:t>
            </a:r>
            <a:endParaRPr/>
          </a:p>
          <a:p>
            <a:pPr indent="-342900" lvl="0" marL="457200" rtl="0" algn="l">
              <a:spcBef>
                <a:spcPts val="0"/>
              </a:spcBef>
              <a:spcAft>
                <a:spcPts val="0"/>
              </a:spcAft>
              <a:buSzPts val="1800"/>
              <a:buChar char="●"/>
            </a:pPr>
            <a:r>
              <a:rPr lang="en"/>
              <a:t>KMeans dio dos clusters. Uno de los clusters de DBSCAN da mejor (?). </a:t>
            </a:r>
            <a:endParaRPr/>
          </a:p>
          <a:p>
            <a:pPr indent="-317500" lvl="1" marL="914400" rtl="0" algn="l">
              <a:spcBef>
                <a:spcPts val="0"/>
              </a:spcBef>
              <a:spcAft>
                <a:spcPts val="0"/>
              </a:spcAft>
              <a:buSzPts val="1400"/>
              <a:buChar char="○"/>
            </a:pPr>
            <a:r>
              <a:rPr lang="en"/>
              <a:t>Toca replicar DBSCAN para otros conectomas a ver si computa, y con un conjunto de testeo. Igual los parámetros de DBSCAN resultan muy sensibles. Podría probar con Mapper. </a:t>
            </a:r>
            <a:endParaRPr/>
          </a:p>
          <a:p>
            <a:pPr indent="-317500" lvl="1" marL="914400" rtl="0" algn="l">
              <a:spcBef>
                <a:spcPts val="0"/>
              </a:spcBef>
              <a:spcAft>
                <a:spcPts val="0"/>
              </a:spcAft>
              <a:buSzPts val="1400"/>
              <a:buChar char="○"/>
            </a:pPr>
            <a:r>
              <a:rPr lang="en"/>
              <a:t>¿Qué pasa con el cluster que dio bien? Están más concentradas las medidas de algo?</a:t>
            </a:r>
            <a:endParaRPr/>
          </a:p>
          <a:p>
            <a:pPr indent="-342900" lvl="0" marL="457200" rtl="0" algn="l">
              <a:spcBef>
                <a:spcPts val="0"/>
              </a:spcBef>
              <a:spcAft>
                <a:spcPts val="0"/>
              </a:spcAft>
              <a:buSzPts val="1800"/>
              <a:buChar char="●"/>
            </a:pPr>
            <a:r>
              <a:rPr lang="en"/>
              <a:t>ADHD parece ser mejor que schiz para benchmark. </a:t>
            </a:r>
            <a:endParaRPr/>
          </a:p>
          <a:p>
            <a:pPr indent="-342900" lvl="0" marL="457200" rtl="0" algn="l">
              <a:spcBef>
                <a:spcPts val="0"/>
              </a:spcBef>
              <a:spcAft>
                <a:spcPts val="0"/>
              </a:spcAft>
              <a:buSzPts val="1800"/>
              <a:buChar char="●"/>
            </a:pPr>
            <a:r>
              <a:rPr lang="en"/>
              <a:t>ABIDE da igual con un dataset pequeño pero con rangos de edad 18-20.</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title"/>
          </p:nvPr>
        </p:nvSpPr>
        <p:spPr>
          <a:xfrm>
            <a:off x="155700" y="19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Prueba DBSCAN</a:t>
            </a:r>
            <a:endParaRPr/>
          </a:p>
        </p:txBody>
      </p:sp>
      <p:pic>
        <p:nvPicPr>
          <p:cNvPr id="421" name="Google Shape;421;p64"/>
          <p:cNvPicPr preferRelativeResize="0"/>
          <p:nvPr/>
        </p:nvPicPr>
        <p:blipFill>
          <a:blip r:embed="rId3">
            <a:alphaModFix/>
          </a:blip>
          <a:stretch>
            <a:fillRect/>
          </a:stretch>
        </p:blipFill>
        <p:spPr>
          <a:xfrm>
            <a:off x="262200" y="819876"/>
            <a:ext cx="3960027" cy="3751975"/>
          </a:xfrm>
          <a:prstGeom prst="rect">
            <a:avLst/>
          </a:prstGeom>
          <a:noFill/>
          <a:ln>
            <a:noFill/>
          </a:ln>
        </p:spPr>
      </p:pic>
      <p:sp>
        <p:nvSpPr>
          <p:cNvPr id="422" name="Google Shape;422;p64"/>
          <p:cNvSpPr txBox="1"/>
          <p:nvPr>
            <p:ph idx="1" type="body"/>
          </p:nvPr>
        </p:nvSpPr>
        <p:spPr>
          <a:xfrm>
            <a:off x="155700" y="4571850"/>
            <a:ext cx="8832600" cy="447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Se ve una diferencia interesante en la performance de Random Forest según el cluster de DBSCAN.  </a:t>
            </a:r>
            <a:endParaRPr/>
          </a:p>
        </p:txBody>
      </p:sp>
      <p:pic>
        <p:nvPicPr>
          <p:cNvPr id="423" name="Google Shape;423;p64"/>
          <p:cNvPicPr preferRelativeResize="0"/>
          <p:nvPr/>
        </p:nvPicPr>
        <p:blipFill>
          <a:blip r:embed="rId4">
            <a:alphaModFix/>
          </a:blip>
          <a:stretch>
            <a:fillRect/>
          </a:stretch>
        </p:blipFill>
        <p:spPr>
          <a:xfrm>
            <a:off x="4528883" y="2798422"/>
            <a:ext cx="2987042" cy="1773418"/>
          </a:xfrm>
          <a:prstGeom prst="rect">
            <a:avLst/>
          </a:prstGeom>
          <a:noFill/>
          <a:ln>
            <a:noFill/>
          </a:ln>
        </p:spPr>
      </p:pic>
      <p:pic>
        <p:nvPicPr>
          <p:cNvPr id="424" name="Google Shape;424;p64"/>
          <p:cNvPicPr preferRelativeResize="0"/>
          <p:nvPr/>
        </p:nvPicPr>
        <p:blipFill>
          <a:blip r:embed="rId5">
            <a:alphaModFix/>
          </a:blip>
          <a:stretch>
            <a:fillRect/>
          </a:stretch>
        </p:blipFill>
        <p:spPr>
          <a:xfrm>
            <a:off x="4528897" y="819887"/>
            <a:ext cx="2987005" cy="1773418"/>
          </a:xfrm>
          <a:prstGeom prst="rect">
            <a:avLst/>
          </a:prstGeom>
          <a:noFill/>
          <a:ln>
            <a:noFill/>
          </a:ln>
        </p:spPr>
      </p:pic>
      <p:sp>
        <p:nvSpPr>
          <p:cNvPr id="425" name="Google Shape;425;p64"/>
          <p:cNvSpPr txBox="1"/>
          <p:nvPr>
            <p:ph idx="1" type="body"/>
          </p:nvPr>
        </p:nvSpPr>
        <p:spPr>
          <a:xfrm>
            <a:off x="7515925" y="1482625"/>
            <a:ext cx="1117800" cy="447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500"/>
              <a:t>Cluster (0)</a:t>
            </a:r>
            <a:endParaRPr sz="1500"/>
          </a:p>
        </p:txBody>
      </p:sp>
      <p:sp>
        <p:nvSpPr>
          <p:cNvPr id="426" name="Google Shape;426;p64"/>
          <p:cNvSpPr txBox="1"/>
          <p:nvPr>
            <p:ph idx="1" type="body"/>
          </p:nvPr>
        </p:nvSpPr>
        <p:spPr>
          <a:xfrm>
            <a:off x="7515925" y="3461200"/>
            <a:ext cx="1157400" cy="447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500"/>
              <a:t>Cluster (-1)</a:t>
            </a:r>
            <a:endParaRPr sz="1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ph type="title"/>
          </p:nvPr>
        </p:nvSpPr>
        <p:spPr>
          <a:xfrm>
            <a:off x="421925" y="445025"/>
            <a:ext cx="295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Prueba dataset ABIDE</a:t>
            </a:r>
            <a:endParaRPr/>
          </a:p>
        </p:txBody>
      </p:sp>
      <p:sp>
        <p:nvSpPr>
          <p:cNvPr id="432" name="Google Shape;432;p65"/>
          <p:cNvSpPr txBox="1"/>
          <p:nvPr>
            <p:ph idx="1" type="body"/>
          </p:nvPr>
        </p:nvSpPr>
        <p:spPr>
          <a:xfrm>
            <a:off x="481625" y="1687275"/>
            <a:ext cx="2898300" cy="2657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Usando el dataset ABIDE de autismo, para rango etario de 18-20, la separación es visualmente igual que para el dataset IMPAC </a:t>
            </a:r>
            <a:r>
              <a:rPr lang="en" sz="1691"/>
              <a:t>(img 98% pca)</a:t>
            </a:r>
            <a:endParaRPr sz="1691"/>
          </a:p>
          <a:p>
            <a:pPr indent="0" lvl="0" marL="0" rtl="0" algn="just">
              <a:spcBef>
                <a:spcPts val="1200"/>
              </a:spcBef>
              <a:spcAft>
                <a:spcPts val="1200"/>
              </a:spcAft>
              <a:buNone/>
            </a:pPr>
            <a:r>
              <a:rPr lang="en"/>
              <a:t>Tampoco se distinguen sus curvas de Betti ni Entropías persistentes.</a:t>
            </a:r>
            <a:endParaRPr/>
          </a:p>
        </p:txBody>
      </p:sp>
      <p:pic>
        <p:nvPicPr>
          <p:cNvPr id="433" name="Google Shape;433;p65"/>
          <p:cNvPicPr preferRelativeResize="0"/>
          <p:nvPr/>
        </p:nvPicPr>
        <p:blipFill>
          <a:blip r:embed="rId3">
            <a:alphaModFix/>
          </a:blip>
          <a:stretch>
            <a:fillRect/>
          </a:stretch>
        </p:blipFill>
        <p:spPr>
          <a:xfrm>
            <a:off x="4470600" y="620788"/>
            <a:ext cx="3966524" cy="3901925"/>
          </a:xfrm>
          <a:prstGeom prst="rect">
            <a:avLst/>
          </a:prstGeom>
          <a:noFill/>
          <a:ln cap="flat" cmpd="sng" w="9525">
            <a:solidFill>
              <a:schemeClr val="accent1"/>
            </a:solidFill>
            <a:prstDash val="solid"/>
            <a:round/>
            <a:headEnd len="sm" w="sm" type="none"/>
            <a:tailEnd len="sm" w="sm" type="none"/>
          </a:ln>
        </p:spPr>
      </p:pic>
      <p:cxnSp>
        <p:nvCxnSpPr>
          <p:cNvPr id="434" name="Google Shape;434;p65"/>
          <p:cNvCxnSpPr/>
          <p:nvPr/>
        </p:nvCxnSpPr>
        <p:spPr>
          <a:xfrm>
            <a:off x="481625" y="4390350"/>
            <a:ext cx="2898300" cy="0"/>
          </a:xfrm>
          <a:prstGeom prst="straightConnector1">
            <a:avLst/>
          </a:prstGeom>
          <a:noFill/>
          <a:ln cap="flat" cmpd="sng" w="19050">
            <a:solidFill>
              <a:schemeClr val="accent1"/>
            </a:solidFill>
            <a:prstDash val="solid"/>
            <a:round/>
            <a:headEnd len="med" w="med" type="none"/>
            <a:tailEnd len="med" w="med" type="none"/>
          </a:ln>
        </p:spPr>
      </p:cxnSp>
      <p:cxnSp>
        <p:nvCxnSpPr>
          <p:cNvPr id="435" name="Google Shape;435;p65"/>
          <p:cNvCxnSpPr/>
          <p:nvPr/>
        </p:nvCxnSpPr>
        <p:spPr>
          <a:xfrm>
            <a:off x="451775" y="1511625"/>
            <a:ext cx="2898300" cy="0"/>
          </a:xfrm>
          <a:prstGeom prst="straightConnector1">
            <a:avLst/>
          </a:prstGeom>
          <a:noFill/>
          <a:ln cap="flat" cmpd="sng" w="19050">
            <a:solidFill>
              <a:schemeClr val="accent1"/>
            </a:solidFill>
            <a:prstDash val="solid"/>
            <a:round/>
            <a:headEnd len="med" w="med" type="none"/>
            <a:tailEnd len="med" w="med" type="none"/>
          </a:ln>
        </p:spPr>
      </p:cxnSp>
      <p:cxnSp>
        <p:nvCxnSpPr>
          <p:cNvPr id="436" name="Google Shape;436;p65"/>
          <p:cNvCxnSpPr/>
          <p:nvPr/>
        </p:nvCxnSpPr>
        <p:spPr>
          <a:xfrm>
            <a:off x="4000850" y="597000"/>
            <a:ext cx="0" cy="39495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title"/>
          </p:nvPr>
        </p:nvSpPr>
        <p:spPr>
          <a:xfrm>
            <a:off x="2657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Réplica pipeline de la competencia IMPAC</a:t>
            </a:r>
            <a:endParaRPr/>
          </a:p>
        </p:txBody>
      </p:sp>
      <p:graphicFrame>
        <p:nvGraphicFramePr>
          <p:cNvPr id="442" name="Google Shape;442;p66"/>
          <p:cNvGraphicFramePr/>
          <p:nvPr/>
        </p:nvGraphicFramePr>
        <p:xfrm>
          <a:off x="370000" y="1337200"/>
          <a:ext cx="3000000" cy="3000000"/>
        </p:xfrm>
        <a:graphic>
          <a:graphicData uri="http://schemas.openxmlformats.org/drawingml/2006/table">
            <a:tbl>
              <a:tblPr>
                <a:noFill/>
                <a:tableStyleId>{AD995483-8B67-48C0-9EE3-5321E29F56EF}</a:tableStyleId>
              </a:tblPr>
              <a:tblGrid>
                <a:gridCol w="1623500"/>
                <a:gridCol w="1412225"/>
                <a:gridCol w="1492275"/>
                <a:gridCol w="3802525"/>
              </a:tblGrid>
              <a:tr h="396200">
                <a:tc>
                  <a:txBody>
                    <a:bodyPr/>
                    <a:lstStyle/>
                    <a:p>
                      <a:pPr indent="0" lvl="0" marL="0" rtl="0" algn="l">
                        <a:spcBef>
                          <a:spcPts val="0"/>
                        </a:spcBef>
                        <a:spcAft>
                          <a:spcPts val="0"/>
                        </a:spcAft>
                        <a:buNone/>
                      </a:pPr>
                      <a:r>
                        <a:rPr b="1" lang="en">
                          <a:latin typeface="Oswald"/>
                          <a:ea typeface="Oswald"/>
                          <a:cs typeface="Oswald"/>
                          <a:sym typeface="Oswald"/>
                        </a:rPr>
                        <a:t>Nombre submission</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Oswald"/>
                          <a:ea typeface="Oswald"/>
                          <a:cs typeface="Oswald"/>
                          <a:sym typeface="Oswald"/>
                        </a:rPr>
                        <a:t>Val_score ROC</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Oswald"/>
                          <a:ea typeface="Oswald"/>
                          <a:cs typeface="Oswald"/>
                          <a:sym typeface="Oswald"/>
                        </a:rPr>
                        <a:t>Val_score Acc</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latin typeface="Oswald"/>
                          <a:ea typeface="Oswald"/>
                          <a:cs typeface="Oswald"/>
                          <a:sym typeface="Oswald"/>
                        </a:rPr>
                        <a:t>Descripción</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r>
              <a:tr h="1036300">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ayoub.ghriss_original</a:t>
                      </a:r>
                      <a:endParaRPr>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0.736 +- 0.033 </a:t>
                      </a:r>
                      <a:endParaRPr>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0.667 +- 0.037</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Enfoque ML. Conectoma + (anatomía + edad y sexo). Ensamble con 3 logistic, RF, 3 GBoost, 2 SVC predict_proba, y logistic al final. Con todos los atlas juntos. Corrije motions?</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starting-kit</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0.649 +- 0.023 </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0.606 +- 0.023</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Ensamblado con logística de (logística anatomy, logística tangent mat vectorizada). Con MSDL atlas.</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pearrr_original</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0.773 +- 0.020</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0.700 +- 0.022</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Vectorización tangente de MSDL, Oxford, y BASC-197, + anatomy. Solo con una logística con class-weights.</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para la semana próxima</a:t>
            </a:r>
            <a:endParaRPr/>
          </a:p>
        </p:txBody>
      </p:sp>
      <p:sp>
        <p:nvSpPr>
          <p:cNvPr id="448" name="Google Shape;448;p6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Revisar el clustering de nuevo, fijarte si se encuentra algo que valga la pena. Si el cluster de DBSCAN se condice con algo útil en términos de los datos crudos.</a:t>
            </a:r>
            <a:endParaRPr/>
          </a:p>
          <a:p>
            <a:pPr indent="-342900" lvl="0" marL="457200" rtl="0" algn="l">
              <a:spcBef>
                <a:spcPts val="0"/>
              </a:spcBef>
              <a:spcAft>
                <a:spcPts val="0"/>
              </a:spcAft>
              <a:buSzPts val="1800"/>
              <a:buChar char="●"/>
            </a:pPr>
            <a:r>
              <a:rPr lang="en"/>
              <a:t>Correr las submissions primero y agregarles la vectorización de diagramas para comparar.</a:t>
            </a:r>
            <a:endParaRPr/>
          </a:p>
          <a:p>
            <a:pPr indent="-342900" lvl="0" marL="457200" rtl="0" algn="l">
              <a:spcBef>
                <a:spcPts val="0"/>
              </a:spcBef>
              <a:spcAft>
                <a:spcPts val="0"/>
              </a:spcAft>
              <a:buSzPts val="1800"/>
              <a:buChar char="●"/>
            </a:pPr>
            <a:r>
              <a:rPr lang="en"/>
              <a:t>Pensar/escribir modelos estándares para correr con los diagramas. Desde SVM con kernel a SVM de vectorización y RF, etc. </a:t>
            </a:r>
            <a:endParaRPr/>
          </a:p>
          <a:p>
            <a:pPr indent="-342900" lvl="0" marL="457200" rtl="0" algn="l">
              <a:spcBef>
                <a:spcPts val="0"/>
              </a:spcBef>
              <a:spcAft>
                <a:spcPts val="0"/>
              </a:spcAft>
              <a:buSzPts val="1800"/>
              <a:buChar char="●"/>
            </a:pPr>
            <a:r>
              <a:rPr lang="en"/>
              <a:t>Buscar dataset ADHD para hacer benchmarking, bajar más casos de ABIDE y seguir probando.</a:t>
            </a:r>
            <a:endParaRPr/>
          </a:p>
          <a:p>
            <a:pPr indent="-342900" lvl="0" marL="457200" rtl="0" algn="l">
              <a:spcBef>
                <a:spcPts val="0"/>
              </a:spcBef>
              <a:spcAft>
                <a:spcPts val="0"/>
              </a:spcAft>
              <a:buSzPts val="1800"/>
              <a:buChar char="●"/>
            </a:pPr>
            <a:r>
              <a:rPr lang="en"/>
              <a:t>Pasarle a Claudio biblo de schiz no funcionando con TDA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8"/>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17/05/2021</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sp>
        <p:nvSpPr>
          <p:cNvPr id="458" name="Google Shape;45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459" name="Google Shape;459;p69"/>
          <p:cNvGraphicFramePr/>
          <p:nvPr/>
        </p:nvGraphicFramePr>
        <p:xfrm>
          <a:off x="164738" y="1181050"/>
          <a:ext cx="3000000" cy="3000000"/>
        </p:xfrm>
        <a:graphic>
          <a:graphicData uri="http://schemas.openxmlformats.org/drawingml/2006/table">
            <a:tbl>
              <a:tblPr>
                <a:noFill/>
                <a:tableStyleId>{AD995483-8B67-48C0-9EE3-5321E29F56EF}</a:tableStyleId>
              </a:tblPr>
              <a:tblGrid>
                <a:gridCol w="1013725"/>
                <a:gridCol w="780950"/>
                <a:gridCol w="802525"/>
                <a:gridCol w="775250"/>
                <a:gridCol w="902500"/>
                <a:gridCol w="4275825"/>
              </a:tblGrid>
              <a:tr h="822925">
                <a:tc>
                  <a:txBody>
                    <a:bodyPr/>
                    <a:lstStyle/>
                    <a:p>
                      <a:pPr indent="0" lvl="0" marL="0" rtl="0" algn="l">
                        <a:spcBef>
                          <a:spcPts val="0"/>
                        </a:spcBef>
                        <a:spcAft>
                          <a:spcPts val="0"/>
                        </a:spcAft>
                        <a:buNone/>
                      </a:pPr>
                      <a:r>
                        <a:rPr b="1" lang="en">
                          <a:latin typeface="Oswald"/>
                          <a:ea typeface="Oswald"/>
                          <a:cs typeface="Oswald"/>
                          <a:sym typeface="Oswald"/>
                        </a:rPr>
                        <a:t>Nombre submission</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Oswald"/>
                          <a:ea typeface="Oswald"/>
                          <a:cs typeface="Oswald"/>
                          <a:sym typeface="Oswald"/>
                        </a:rPr>
                        <a:t>Val_score ROC</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Oswald"/>
                          <a:ea typeface="Oswald"/>
                          <a:cs typeface="Oswald"/>
                          <a:sym typeface="Oswald"/>
                        </a:rPr>
                        <a:t>Val_score Acc</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Oswald"/>
                          <a:ea typeface="Oswald"/>
                          <a:cs typeface="Oswald"/>
                          <a:sym typeface="Oswald"/>
                        </a:rPr>
                        <a:t>Val_score ROC</a:t>
                      </a:r>
                      <a:endParaRPr b="1">
                        <a:latin typeface="Oswald"/>
                        <a:ea typeface="Oswald"/>
                        <a:cs typeface="Oswald"/>
                        <a:sym typeface="Oswald"/>
                      </a:endParaRPr>
                    </a:p>
                    <a:p>
                      <a:pPr indent="0" lvl="0" marL="0" rtl="0" algn="ctr">
                        <a:spcBef>
                          <a:spcPts val="0"/>
                        </a:spcBef>
                        <a:spcAft>
                          <a:spcPts val="0"/>
                        </a:spcAft>
                        <a:buNone/>
                      </a:pPr>
                      <a:r>
                        <a:rPr b="1" lang="en">
                          <a:latin typeface="Oswald"/>
                          <a:ea typeface="Oswald"/>
                          <a:cs typeface="Oswald"/>
                          <a:sym typeface="Oswald"/>
                        </a:rPr>
                        <a:t>RIPS</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latin typeface="Oswald"/>
                          <a:ea typeface="Oswald"/>
                          <a:cs typeface="Oswald"/>
                          <a:sym typeface="Oswald"/>
                        </a:rPr>
                        <a:t>Val_score Acc</a:t>
                      </a:r>
                      <a:endParaRPr b="1">
                        <a:latin typeface="Oswald"/>
                        <a:ea typeface="Oswald"/>
                        <a:cs typeface="Oswald"/>
                        <a:sym typeface="Oswald"/>
                      </a:endParaRPr>
                    </a:p>
                    <a:p>
                      <a:pPr indent="0" lvl="0" marL="0" rtl="0" algn="ctr">
                        <a:spcBef>
                          <a:spcPts val="0"/>
                        </a:spcBef>
                        <a:spcAft>
                          <a:spcPts val="0"/>
                        </a:spcAft>
                        <a:buNone/>
                      </a:pPr>
                      <a:r>
                        <a:rPr b="1" lang="en">
                          <a:latin typeface="Oswald"/>
                          <a:ea typeface="Oswald"/>
                          <a:cs typeface="Oswald"/>
                          <a:sym typeface="Oswald"/>
                        </a:rPr>
                        <a:t>RIPS</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latin typeface="Oswald"/>
                          <a:ea typeface="Oswald"/>
                          <a:cs typeface="Oswald"/>
                          <a:sym typeface="Oswald"/>
                        </a:rPr>
                        <a:t>Descripción</a:t>
                      </a:r>
                      <a:endParaRPr b="1">
                        <a:latin typeface="Oswald"/>
                        <a:ea typeface="Oswald"/>
                        <a:cs typeface="Oswald"/>
                        <a:sym typeface="Oswald"/>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r>
              <a:tr h="1036300">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ayoub.ghriss_original</a:t>
                      </a:r>
                      <a:endParaRPr>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0.736 +- 0.033 </a:t>
                      </a:r>
                      <a:endParaRPr>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0.667 +- 0.037</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Enfoque ML. Conectoma + (anatomía + edad y sexo). Ensamble con 3 logistic, RF, 3 GBoost, 2 SVC predict_proba, y logistic al final. Con todos los atlas juntos. Corrije motions?</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starting-kit</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0.649 +- 0.023 </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0.606 +- 0.023</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0.649 +- 0.023 </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0.608 +- 0.027</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Ensamblado con logística de (logística anatomy, logística tangent mat vectorizada). Con MSDL atlas.</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pearrr_original</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0.773 +- 0.020</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12121"/>
                          </a:solidFill>
                          <a:latin typeface="Oswald"/>
                          <a:ea typeface="Oswald"/>
                          <a:cs typeface="Oswald"/>
                          <a:sym typeface="Oswald"/>
                        </a:rPr>
                        <a:t>0.700 +- 0.022</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latin typeface="Oswald"/>
                          <a:ea typeface="Oswald"/>
                          <a:cs typeface="Oswald"/>
                          <a:sym typeface="Oswald"/>
                        </a:rPr>
                        <a:t>Vectorización tangente de MSDL, Oxford, y BASC-197, + anatomy. Solo con una logística con class-weights.</a:t>
                      </a:r>
                      <a:endParaRPr>
                        <a:solidFill>
                          <a:srgbClr val="212121"/>
                        </a:solidFill>
                        <a:latin typeface="Oswald"/>
                        <a:ea typeface="Oswald"/>
                        <a:cs typeface="Oswald"/>
                        <a:sym typeface="Oswa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0"/>
          <p:cNvSpPr txBox="1"/>
          <p:nvPr>
            <p:ph type="title"/>
          </p:nvPr>
        </p:nvSpPr>
        <p:spPr>
          <a:xfrm>
            <a:off x="311700" y="250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Modelos</a:t>
            </a:r>
            <a:endParaRPr/>
          </a:p>
        </p:txBody>
      </p:sp>
      <p:grpSp>
        <p:nvGrpSpPr>
          <p:cNvPr id="465" name="Google Shape;465;p70"/>
          <p:cNvGrpSpPr/>
          <p:nvPr/>
        </p:nvGrpSpPr>
        <p:grpSpPr>
          <a:xfrm>
            <a:off x="450050" y="908750"/>
            <a:ext cx="5611880" cy="1970100"/>
            <a:chOff x="3977025" y="1276725"/>
            <a:chExt cx="5611880" cy="1970100"/>
          </a:xfrm>
        </p:grpSpPr>
        <p:grpSp>
          <p:nvGrpSpPr>
            <p:cNvPr id="466" name="Google Shape;466;p70"/>
            <p:cNvGrpSpPr/>
            <p:nvPr/>
          </p:nvGrpSpPr>
          <p:grpSpPr>
            <a:xfrm>
              <a:off x="3977025" y="1276725"/>
              <a:ext cx="5611880" cy="1970100"/>
              <a:chOff x="3977025" y="1276725"/>
              <a:chExt cx="5611880" cy="1970100"/>
            </a:xfrm>
          </p:grpSpPr>
          <p:sp>
            <p:nvSpPr>
              <p:cNvPr id="467" name="Google Shape;467;p70"/>
              <p:cNvSpPr txBox="1"/>
              <p:nvPr/>
            </p:nvSpPr>
            <p:spPr>
              <a:xfrm>
                <a:off x="3977025" y="1276725"/>
                <a:ext cx="20025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Parcelaciones</a:t>
                </a:r>
                <a:endParaRPr sz="18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BASC064</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BASC122</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BASC197</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Cr-Scorr</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Power</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MSDL</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H-Ox</a:t>
                </a:r>
                <a:endParaRPr>
                  <a:latin typeface="Playfair Display"/>
                  <a:ea typeface="Playfair Display"/>
                  <a:cs typeface="Playfair Display"/>
                  <a:sym typeface="Playfair Display"/>
                </a:endParaRPr>
              </a:p>
            </p:txBody>
          </p:sp>
          <p:sp>
            <p:nvSpPr>
              <p:cNvPr id="468" name="Google Shape;468;p70"/>
              <p:cNvSpPr txBox="1"/>
              <p:nvPr/>
            </p:nvSpPr>
            <p:spPr>
              <a:xfrm>
                <a:off x="6025699" y="1276725"/>
                <a:ext cx="1323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Matrices</a:t>
                </a:r>
                <a:endParaRPr sz="18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Corr</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pCorr</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Tgt</a:t>
                </a:r>
                <a:endParaRPr>
                  <a:latin typeface="Playfair Display"/>
                  <a:ea typeface="Playfair Display"/>
                  <a:cs typeface="Playfair Display"/>
                  <a:sym typeface="Playfair Display"/>
                </a:endParaRPr>
              </a:p>
            </p:txBody>
          </p:sp>
          <p:sp>
            <p:nvSpPr>
              <p:cNvPr id="469" name="Google Shape;469;p70"/>
              <p:cNvSpPr txBox="1"/>
              <p:nvPr/>
            </p:nvSpPr>
            <p:spPr>
              <a:xfrm>
                <a:off x="7586405" y="1276725"/>
                <a:ext cx="2002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Modelos [42]</a:t>
                </a:r>
                <a:endParaRPr sz="18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RandomForest</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G.Boosting</a:t>
                </a:r>
                <a:endParaRPr>
                  <a:latin typeface="Playfair Display"/>
                  <a:ea typeface="Playfair Display"/>
                  <a:cs typeface="Playfair Display"/>
                  <a:sym typeface="Playfair Display"/>
                </a:endParaRPr>
              </a:p>
            </p:txBody>
          </p:sp>
        </p:grpSp>
        <p:cxnSp>
          <p:nvCxnSpPr>
            <p:cNvPr id="470" name="Google Shape;470;p70"/>
            <p:cNvCxnSpPr/>
            <p:nvPr/>
          </p:nvCxnSpPr>
          <p:spPr>
            <a:xfrm>
              <a:off x="5593725" y="1543050"/>
              <a:ext cx="385800" cy="0"/>
            </a:xfrm>
            <a:prstGeom prst="straightConnector1">
              <a:avLst/>
            </a:prstGeom>
            <a:noFill/>
            <a:ln cap="flat" cmpd="sng" w="28575">
              <a:solidFill>
                <a:schemeClr val="accent3"/>
              </a:solidFill>
              <a:prstDash val="solid"/>
              <a:round/>
              <a:headEnd len="med" w="med" type="none"/>
              <a:tailEnd len="med" w="med" type="none"/>
            </a:ln>
          </p:spPr>
        </p:cxnSp>
        <p:cxnSp>
          <p:nvCxnSpPr>
            <p:cNvPr id="471" name="Google Shape;471;p70"/>
            <p:cNvCxnSpPr/>
            <p:nvPr/>
          </p:nvCxnSpPr>
          <p:spPr>
            <a:xfrm>
              <a:off x="7142025" y="1543050"/>
              <a:ext cx="385800" cy="0"/>
            </a:xfrm>
            <a:prstGeom prst="straightConnector1">
              <a:avLst/>
            </a:prstGeom>
            <a:noFill/>
            <a:ln cap="flat" cmpd="sng" w="28575">
              <a:solidFill>
                <a:schemeClr val="accent3"/>
              </a:solidFill>
              <a:prstDash val="solid"/>
              <a:round/>
              <a:headEnd len="med" w="med" type="none"/>
              <a:tailEnd len="med" w="med" type="none"/>
            </a:ln>
          </p:spPr>
        </p:cxnSp>
      </p:grpSp>
      <p:sp>
        <p:nvSpPr>
          <p:cNvPr id="472" name="Google Shape;472;p70"/>
          <p:cNvSpPr txBox="1"/>
          <p:nvPr/>
        </p:nvSpPr>
        <p:spPr>
          <a:xfrm>
            <a:off x="4074275" y="2964250"/>
            <a:ext cx="3113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Anatomía [2]</a:t>
            </a:r>
            <a:endParaRPr sz="18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RandomForest</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G.Boosting</a:t>
            </a:r>
            <a:endParaRPr>
              <a:latin typeface="Playfair Display"/>
              <a:ea typeface="Playfair Display"/>
              <a:cs typeface="Playfair Display"/>
              <a:sym typeface="Playfair Display"/>
            </a:endParaRPr>
          </a:p>
        </p:txBody>
      </p:sp>
      <p:sp>
        <p:nvSpPr>
          <p:cNvPr id="473" name="Google Shape;473;p70"/>
          <p:cNvSpPr txBox="1"/>
          <p:nvPr/>
        </p:nvSpPr>
        <p:spPr>
          <a:xfrm>
            <a:off x="385775" y="2964250"/>
            <a:ext cx="32790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IMPAC (og y modificados) [14]</a:t>
            </a:r>
            <a:endParaRPr sz="18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ayoub.ghriss_original</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starting-kit</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pearrr_original</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Vzantedeschi_original</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Slasnista_original</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mk_original</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lbg_original</a:t>
            </a:r>
            <a:endParaRPr>
              <a:latin typeface="Playfair Display"/>
              <a:ea typeface="Playfair Display"/>
              <a:cs typeface="Playfair Display"/>
              <a:sym typeface="Playfair Display"/>
            </a:endParaRPr>
          </a:p>
        </p:txBody>
      </p:sp>
      <p:sp>
        <p:nvSpPr>
          <p:cNvPr id="474" name="Google Shape;474;p70"/>
          <p:cNvSpPr txBox="1"/>
          <p:nvPr/>
        </p:nvSpPr>
        <p:spPr>
          <a:xfrm>
            <a:off x="4572000" y="4752475"/>
            <a:ext cx="4533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Playfair Display"/>
                <a:ea typeface="Playfair Display"/>
                <a:cs typeface="Playfair Display"/>
                <a:sym typeface="Playfair Display"/>
              </a:rPr>
              <a:t>Entre corchetes la cantidad de modelos por categoría</a:t>
            </a:r>
            <a:endParaRPr sz="1100">
              <a:latin typeface="Playfair Display"/>
              <a:ea typeface="Playfair Display"/>
              <a:cs typeface="Playfair Display"/>
              <a:sym typeface="Playfair Displ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1"/>
          <p:cNvSpPr txBox="1"/>
          <p:nvPr>
            <p:ph type="title"/>
          </p:nvPr>
        </p:nvSpPr>
        <p:spPr>
          <a:xfrm>
            <a:off x="247400" y="242950"/>
            <a:ext cx="511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Modelos</a:t>
            </a:r>
            <a:endParaRPr/>
          </a:p>
        </p:txBody>
      </p:sp>
      <p:pic>
        <p:nvPicPr>
          <p:cNvPr id="480" name="Google Shape;480;p71"/>
          <p:cNvPicPr preferRelativeResize="0"/>
          <p:nvPr/>
        </p:nvPicPr>
        <p:blipFill>
          <a:blip r:embed="rId3">
            <a:alphaModFix/>
          </a:blip>
          <a:stretch>
            <a:fillRect/>
          </a:stretch>
        </p:blipFill>
        <p:spPr>
          <a:xfrm>
            <a:off x="1814850" y="907500"/>
            <a:ext cx="7141454" cy="3931201"/>
          </a:xfrm>
          <a:prstGeom prst="rect">
            <a:avLst/>
          </a:prstGeom>
          <a:noFill/>
          <a:ln cap="flat" cmpd="sng" w="9525">
            <a:solidFill>
              <a:schemeClr val="dk2"/>
            </a:solidFill>
            <a:prstDash val="solid"/>
            <a:round/>
            <a:headEnd len="sm" w="sm" type="none"/>
            <a:tailEnd len="sm" w="sm" type="none"/>
          </a:ln>
        </p:spPr>
      </p:pic>
      <p:sp>
        <p:nvSpPr>
          <p:cNvPr id="481" name="Google Shape;481;p71"/>
          <p:cNvSpPr txBox="1"/>
          <p:nvPr/>
        </p:nvSpPr>
        <p:spPr>
          <a:xfrm>
            <a:off x="0" y="2192850"/>
            <a:ext cx="1781700" cy="10467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a:latin typeface="Playfair Display"/>
                <a:ea typeface="Playfair Display"/>
                <a:cs typeface="Playfair Display"/>
                <a:sym typeface="Playfair Display"/>
              </a:rPr>
              <a:t>Rojo: IMPAC</a:t>
            </a:r>
            <a:endParaRPr>
              <a:latin typeface="Playfair Display"/>
              <a:ea typeface="Playfair Display"/>
              <a:cs typeface="Playfair Display"/>
              <a:sym typeface="Playfair Display"/>
            </a:endParaRPr>
          </a:p>
          <a:p>
            <a:pPr indent="0" lvl="0" marL="0" rtl="0" algn="r">
              <a:lnSpc>
                <a:spcPct val="150000"/>
              </a:lnSpc>
              <a:spcBef>
                <a:spcPts val="0"/>
              </a:spcBef>
              <a:spcAft>
                <a:spcPts val="0"/>
              </a:spcAft>
              <a:buNone/>
            </a:pPr>
            <a:r>
              <a:rPr lang="en">
                <a:latin typeface="Playfair Display"/>
                <a:ea typeface="Playfair Display"/>
                <a:cs typeface="Playfair Display"/>
                <a:sym typeface="Playfair Display"/>
              </a:rPr>
              <a:t>Amarillo: Anatomy</a:t>
            </a:r>
            <a:endParaRPr>
              <a:latin typeface="Playfair Display"/>
              <a:ea typeface="Playfair Display"/>
              <a:cs typeface="Playfair Display"/>
              <a:sym typeface="Playfair Display"/>
            </a:endParaRPr>
          </a:p>
          <a:p>
            <a:pPr indent="0" lvl="0" marL="0" rtl="0" algn="r">
              <a:lnSpc>
                <a:spcPct val="150000"/>
              </a:lnSpc>
              <a:spcBef>
                <a:spcPts val="0"/>
              </a:spcBef>
              <a:spcAft>
                <a:spcPts val="0"/>
              </a:spcAft>
              <a:buNone/>
            </a:pPr>
            <a:r>
              <a:rPr lang="en">
                <a:latin typeface="Playfair Display"/>
                <a:ea typeface="Playfair Display"/>
                <a:cs typeface="Playfair Display"/>
                <a:sym typeface="Playfair Display"/>
              </a:rPr>
              <a:t>Azul: propios</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Direcciones para la próxima</a:t>
            </a:r>
            <a:endParaRPr/>
          </a:p>
        </p:txBody>
      </p:sp>
      <p:sp>
        <p:nvSpPr>
          <p:cNvPr id="88" name="Google Shape;88;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Agarrar un subset claramente separable de los datos (10 obs) y overfittear a propósito un modelo sobre éstos. Arrancar por ahí para ver que el modelo funcione primero, antes de culpar a los datos.</a:t>
            </a:r>
            <a:endParaRPr/>
          </a:p>
          <a:p>
            <a:pPr indent="-342900" lvl="0" marL="457200" rtl="0" algn="l">
              <a:spcBef>
                <a:spcPts val="0"/>
              </a:spcBef>
              <a:spcAft>
                <a:spcPts val="0"/>
              </a:spcAft>
              <a:buSzPts val="1800"/>
              <a:buChar char="●"/>
            </a:pPr>
            <a:r>
              <a:rPr lang="en"/>
              <a:t>Probar con algunos hiperparámetros del preprocesamiento de PersLay a ver si dan casos más o menos separables (ver con PCA o TSNE por ejemplo), y usarlos en la clasificación. Debería dar Acc del 100%. Después empezar a agregar casos. </a:t>
            </a:r>
            <a:endParaRPr/>
          </a:p>
          <a:p>
            <a:pPr indent="-342900" lvl="0" marL="457200" rtl="0" algn="l">
              <a:spcBef>
                <a:spcPts val="0"/>
              </a:spcBef>
              <a:spcAft>
                <a:spcPts val="0"/>
              </a:spcAft>
              <a:buSzPts val="1800"/>
              <a:buChar char="●"/>
            </a:pPr>
            <a:r>
              <a:rPr i="1" lang="en"/>
              <a:t>Proceso de hacer </a:t>
            </a:r>
            <a:r>
              <a:rPr b="1" i="1" lang="en"/>
              <a:t>ciencia</a:t>
            </a:r>
            <a:r>
              <a:rPr i="1" lang="en"/>
              <a:t>. Explorá y anotá.</a:t>
            </a:r>
            <a:endParaRPr i="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2"/>
          <p:cNvSpPr txBox="1"/>
          <p:nvPr>
            <p:ph type="title"/>
          </p:nvPr>
        </p:nvSpPr>
        <p:spPr>
          <a:xfrm>
            <a:off x="311700" y="17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Próximos pasos</a:t>
            </a:r>
            <a:endParaRPr/>
          </a:p>
        </p:txBody>
      </p:sp>
      <p:sp>
        <p:nvSpPr>
          <p:cNvPr id="487" name="Google Shape;487;p72"/>
          <p:cNvSpPr txBox="1"/>
          <p:nvPr>
            <p:ph idx="1" type="body"/>
          </p:nvPr>
        </p:nvSpPr>
        <p:spPr>
          <a:xfrm>
            <a:off x="124500" y="839125"/>
            <a:ext cx="8959200" cy="4148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RRNN?</a:t>
            </a:r>
            <a:endParaRPr/>
          </a:p>
          <a:p>
            <a:pPr indent="-342900" lvl="0" marL="457200" rtl="0" algn="l">
              <a:spcBef>
                <a:spcPts val="0"/>
              </a:spcBef>
              <a:spcAft>
                <a:spcPts val="0"/>
              </a:spcAft>
              <a:buSzPts val="1800"/>
              <a:buChar char="●"/>
            </a:pPr>
            <a:r>
              <a:rPr lang="en"/>
              <a:t>Escribir; sugerencia de orden?</a:t>
            </a:r>
            <a:endParaRPr/>
          </a:p>
          <a:p>
            <a:pPr indent="-342900" lvl="0" marL="457200" rtl="0" algn="l">
              <a:spcBef>
                <a:spcPts val="0"/>
              </a:spcBef>
              <a:spcAft>
                <a:spcPts val="0"/>
              </a:spcAft>
              <a:buSzPts val="1800"/>
              <a:buChar char="●"/>
            </a:pPr>
            <a:r>
              <a:rPr lang="en"/>
              <a:t>Se incluye la entropía?</a:t>
            </a:r>
            <a:endParaRPr/>
          </a:p>
          <a:p>
            <a:pPr indent="-342900" lvl="0" marL="457200" rtl="0" algn="l">
              <a:spcBef>
                <a:spcPts val="0"/>
              </a:spcBef>
              <a:spcAft>
                <a:spcPts val="0"/>
              </a:spcAft>
              <a:buSzPts val="1800"/>
              <a:buChar char="●"/>
            </a:pPr>
            <a:r>
              <a:rPr lang="en"/>
              <a:t>Schiz:</a:t>
            </a:r>
            <a:endParaRPr/>
          </a:p>
          <a:p>
            <a:pPr indent="-317500" lvl="1" marL="914400" rtl="0" algn="l">
              <a:spcBef>
                <a:spcPts val="0"/>
              </a:spcBef>
              <a:spcAft>
                <a:spcPts val="0"/>
              </a:spcAft>
              <a:buSzPts val="1400"/>
              <a:buChar char="○"/>
            </a:pPr>
            <a:r>
              <a:rPr lang="en"/>
              <a:t>We show how this novel approach compares to classification using standard undirected approaches and original connectivity matrices. In the schizophrenia classification, topological data analysis generally performs close to random, while classifications from raw connectivity perform substantially better; likely due to topographical, rather than topological, specificity of the differences. In seizure discrimination from scalp electroencephalography data, classification based on directed persistent homology features provided comparable results to other methods, reaching 89 percent accuracy. Specific niche for topological data analysis opens when direct comparison of connectivity matrices is unsuitable - such as for intracranial electrophysiologywith individual number and location of measurements. While standard homology performed overall better than directed homology, this could be due to notorious technical problems of accurate effective connectivity estimation.</a:t>
            </a:r>
            <a:endParaRPr/>
          </a:p>
          <a:p>
            <a:pPr indent="-342900" lvl="0" marL="457200" rtl="0" algn="l">
              <a:spcBef>
                <a:spcPts val="0"/>
              </a:spcBef>
              <a:spcAft>
                <a:spcPts val="0"/>
              </a:spcAft>
              <a:buSzPts val="1800"/>
              <a:buChar char="●"/>
            </a:pPr>
            <a:r>
              <a:rPr lang="en"/>
              <a:t>(horario martes)</a:t>
            </a:r>
            <a:endParaRPr/>
          </a:p>
        </p:txBody>
      </p:sp>
      <p:sp>
        <p:nvSpPr>
          <p:cNvPr id="488" name="Google Shape;488;p72"/>
          <p:cNvSpPr txBox="1"/>
          <p:nvPr/>
        </p:nvSpPr>
        <p:spPr>
          <a:xfrm>
            <a:off x="1024500" y="4789500"/>
            <a:ext cx="81195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t>Promises and Pitfalls (2021) </a:t>
            </a:r>
            <a:r>
              <a:rPr lang="en" sz="1100"/>
              <a:t>https://www.biorxiv.org/content/10.1101/2021.02.10.430469v1.full.pdf</a:t>
            </a:r>
            <a:endParaRPr sz="11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3"/>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01/06/2021</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4"/>
          <p:cNvSpPr txBox="1"/>
          <p:nvPr>
            <p:ph type="title"/>
          </p:nvPr>
        </p:nvSpPr>
        <p:spPr>
          <a:xfrm>
            <a:off x="219850" y="151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Modelos</a:t>
            </a:r>
            <a:endParaRPr/>
          </a:p>
        </p:txBody>
      </p:sp>
      <p:sp>
        <p:nvSpPr>
          <p:cNvPr id="499" name="Google Shape;499;p7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0" name="Google Shape;500;p74"/>
          <p:cNvPicPr preferRelativeResize="0"/>
          <p:nvPr/>
        </p:nvPicPr>
        <p:blipFill>
          <a:blip r:embed="rId3">
            <a:alphaModFix/>
          </a:blip>
          <a:stretch>
            <a:fillRect/>
          </a:stretch>
        </p:blipFill>
        <p:spPr>
          <a:xfrm>
            <a:off x="0" y="894372"/>
            <a:ext cx="9144000" cy="367450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5"/>
          <p:cNvSpPr txBox="1"/>
          <p:nvPr>
            <p:ph type="title"/>
          </p:nvPr>
        </p:nvSpPr>
        <p:spPr>
          <a:xfrm>
            <a:off x="311700" y="16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a:t>
            </a:r>
            <a:endParaRPr/>
          </a:p>
        </p:txBody>
      </p:sp>
      <p:sp>
        <p:nvSpPr>
          <p:cNvPr id="506" name="Google Shape;506;p7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7" name="Google Shape;507;p75"/>
          <p:cNvPicPr preferRelativeResize="0"/>
          <p:nvPr/>
        </p:nvPicPr>
        <p:blipFill>
          <a:blip r:embed="rId3">
            <a:alphaModFix/>
          </a:blip>
          <a:stretch>
            <a:fillRect/>
          </a:stretch>
        </p:blipFill>
        <p:spPr>
          <a:xfrm>
            <a:off x="0" y="983007"/>
            <a:ext cx="9144001" cy="367348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6"/>
          <p:cNvSpPr txBox="1"/>
          <p:nvPr>
            <p:ph type="title"/>
          </p:nvPr>
        </p:nvSpPr>
        <p:spPr>
          <a:xfrm>
            <a:off x="311700" y="178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Recall</a:t>
            </a:r>
            <a:endParaRPr/>
          </a:p>
        </p:txBody>
      </p:sp>
      <p:sp>
        <p:nvSpPr>
          <p:cNvPr id="513" name="Google Shape;513;p7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4" name="Google Shape;514;p76"/>
          <p:cNvPicPr preferRelativeResize="0"/>
          <p:nvPr/>
        </p:nvPicPr>
        <p:blipFill>
          <a:blip r:embed="rId3">
            <a:alphaModFix/>
          </a:blip>
          <a:stretch>
            <a:fillRect/>
          </a:stretch>
        </p:blipFill>
        <p:spPr>
          <a:xfrm>
            <a:off x="0" y="891386"/>
            <a:ext cx="9144000" cy="367747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7"/>
          <p:cNvSpPr txBox="1"/>
          <p:nvPr>
            <p:ph type="title"/>
          </p:nvPr>
        </p:nvSpPr>
        <p:spPr>
          <a:xfrm>
            <a:off x="229025" y="14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AUC</a:t>
            </a:r>
            <a:endParaRPr/>
          </a:p>
        </p:txBody>
      </p:sp>
      <p:sp>
        <p:nvSpPr>
          <p:cNvPr id="520" name="Google Shape;520;p7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1" name="Google Shape;521;p77"/>
          <p:cNvPicPr preferRelativeResize="0"/>
          <p:nvPr/>
        </p:nvPicPr>
        <p:blipFill>
          <a:blip r:embed="rId3">
            <a:alphaModFix/>
          </a:blip>
          <a:stretch>
            <a:fillRect/>
          </a:stretch>
        </p:blipFill>
        <p:spPr>
          <a:xfrm>
            <a:off x="0" y="842206"/>
            <a:ext cx="9143998" cy="367953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modelos</a:t>
            </a:r>
            <a:endParaRPr/>
          </a:p>
        </p:txBody>
      </p:sp>
      <p:sp>
        <p:nvSpPr>
          <p:cNvPr id="527" name="Google Shape;527;p7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BASC197 + pcorr + XGB mejor en AUC, ACC, PRE, y REC</a:t>
            </a:r>
            <a:endParaRPr/>
          </a:p>
          <a:p>
            <a:pPr indent="-342900" lvl="0" marL="457200" rtl="0" algn="l">
              <a:spcBef>
                <a:spcPts val="0"/>
              </a:spcBef>
              <a:spcAft>
                <a:spcPts val="0"/>
              </a:spcAft>
              <a:buSzPts val="1800"/>
              <a:buChar char="●"/>
            </a:pPr>
            <a:r>
              <a:rPr lang="en"/>
              <a:t>De todos los que tienen alguno significativo, son partial correlation o tangent.</a:t>
            </a:r>
            <a:endParaRPr/>
          </a:p>
          <a:p>
            <a:pPr indent="-342900" lvl="0" marL="457200" rtl="0" algn="l">
              <a:spcBef>
                <a:spcPts val="0"/>
              </a:spcBef>
              <a:spcAft>
                <a:spcPts val="0"/>
              </a:spcAft>
              <a:buSzPts val="1800"/>
              <a:buChar char="●"/>
            </a:pPr>
            <a:r>
              <a:rPr lang="en"/>
              <a:t>Parece ser independiente de RF o XGB</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9"/>
          <p:cNvSpPr txBox="1"/>
          <p:nvPr>
            <p:ph type="title"/>
          </p:nvPr>
        </p:nvSpPr>
        <p:spPr>
          <a:xfrm>
            <a:off x="146375" y="16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modelos</a:t>
            </a:r>
            <a:endParaRPr/>
          </a:p>
        </p:txBody>
      </p:sp>
      <p:pic>
        <p:nvPicPr>
          <p:cNvPr id="533" name="Google Shape;533;p79"/>
          <p:cNvPicPr preferRelativeResize="0"/>
          <p:nvPr/>
        </p:nvPicPr>
        <p:blipFill>
          <a:blip r:embed="rId3">
            <a:alphaModFix/>
          </a:blip>
          <a:stretch>
            <a:fillRect/>
          </a:stretch>
        </p:blipFill>
        <p:spPr>
          <a:xfrm>
            <a:off x="581475" y="863350"/>
            <a:ext cx="3727124" cy="3976075"/>
          </a:xfrm>
          <a:prstGeom prst="rect">
            <a:avLst/>
          </a:prstGeom>
          <a:noFill/>
          <a:ln>
            <a:noFill/>
          </a:ln>
        </p:spPr>
      </p:pic>
      <p:pic>
        <p:nvPicPr>
          <p:cNvPr id="534" name="Google Shape;534;p79"/>
          <p:cNvPicPr preferRelativeResize="0"/>
          <p:nvPr/>
        </p:nvPicPr>
        <p:blipFill>
          <a:blip r:embed="rId4">
            <a:alphaModFix/>
          </a:blip>
          <a:stretch>
            <a:fillRect/>
          </a:stretch>
        </p:blipFill>
        <p:spPr>
          <a:xfrm>
            <a:off x="4534475" y="885248"/>
            <a:ext cx="3727126" cy="393227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0"/>
          <p:cNvSpPr txBox="1"/>
          <p:nvPr>
            <p:ph type="title"/>
          </p:nvPr>
        </p:nvSpPr>
        <p:spPr>
          <a:xfrm>
            <a:off x="164750" y="107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modelos</a:t>
            </a:r>
            <a:endParaRPr/>
          </a:p>
        </p:txBody>
      </p:sp>
      <p:pic>
        <p:nvPicPr>
          <p:cNvPr id="540" name="Google Shape;540;p80"/>
          <p:cNvPicPr preferRelativeResize="0"/>
          <p:nvPr/>
        </p:nvPicPr>
        <p:blipFill>
          <a:blip r:embed="rId3">
            <a:alphaModFix/>
          </a:blip>
          <a:stretch>
            <a:fillRect/>
          </a:stretch>
        </p:blipFill>
        <p:spPr>
          <a:xfrm>
            <a:off x="1398425" y="679975"/>
            <a:ext cx="6347125" cy="44635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1"/>
          <p:cNvSpPr txBox="1"/>
          <p:nvPr>
            <p:ph type="title"/>
          </p:nvPr>
        </p:nvSpPr>
        <p:spPr>
          <a:xfrm>
            <a:off x="146375" y="9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modelos</a:t>
            </a:r>
            <a:endParaRPr/>
          </a:p>
        </p:txBody>
      </p:sp>
      <p:pic>
        <p:nvPicPr>
          <p:cNvPr id="546" name="Google Shape;546;p81"/>
          <p:cNvPicPr preferRelativeResize="0"/>
          <p:nvPr/>
        </p:nvPicPr>
        <p:blipFill>
          <a:blip r:embed="rId3">
            <a:alphaModFix/>
          </a:blip>
          <a:stretch>
            <a:fillRect/>
          </a:stretch>
        </p:blipFill>
        <p:spPr>
          <a:xfrm>
            <a:off x="1217675" y="622775"/>
            <a:ext cx="6377999" cy="445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26/04/2021</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2"/>
          <p:cNvSpPr txBox="1"/>
          <p:nvPr>
            <p:ph type="title"/>
          </p:nvPr>
        </p:nvSpPr>
        <p:spPr>
          <a:xfrm>
            <a:off x="173925" y="18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posible tesis</a:t>
            </a:r>
            <a:endParaRPr/>
          </a:p>
        </p:txBody>
      </p:sp>
      <p:sp>
        <p:nvSpPr>
          <p:cNvPr id="552" name="Google Shape;552;p82"/>
          <p:cNvSpPr txBox="1"/>
          <p:nvPr>
            <p:ph idx="1" type="body"/>
          </p:nvPr>
        </p:nvSpPr>
        <p:spPr>
          <a:xfrm>
            <a:off x="431100" y="839125"/>
            <a:ext cx="3729600" cy="399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Introducción</a:t>
            </a:r>
            <a:endParaRPr/>
          </a:p>
          <a:p>
            <a:pPr indent="-317500" lvl="1" marL="914400" rtl="0" algn="l">
              <a:spcBef>
                <a:spcPts val="0"/>
              </a:spcBef>
              <a:spcAft>
                <a:spcPts val="0"/>
              </a:spcAft>
              <a:buSzPts val="1400"/>
              <a:buAutoNum type="alphaLcPeriod"/>
            </a:pPr>
            <a:r>
              <a:rPr lang="en"/>
              <a:t>Motivación y problem statement</a:t>
            </a:r>
            <a:endParaRPr/>
          </a:p>
          <a:p>
            <a:pPr indent="-317500" lvl="1" marL="914400" rtl="0" algn="l">
              <a:spcBef>
                <a:spcPts val="0"/>
              </a:spcBef>
              <a:spcAft>
                <a:spcPts val="0"/>
              </a:spcAft>
              <a:buSzPts val="1400"/>
              <a:buAutoNum type="alphaLcPeriod"/>
            </a:pPr>
            <a:r>
              <a:rPr lang="en"/>
              <a:t>Organización del trabajo</a:t>
            </a:r>
            <a:endParaRPr/>
          </a:p>
          <a:p>
            <a:pPr indent="-342900" lvl="0" marL="457200" rtl="0" algn="l">
              <a:spcBef>
                <a:spcPts val="0"/>
              </a:spcBef>
              <a:spcAft>
                <a:spcPts val="0"/>
              </a:spcAft>
              <a:buSzPts val="1800"/>
              <a:buAutoNum type="arabicPeriod"/>
            </a:pPr>
            <a:r>
              <a:rPr lang="en"/>
              <a:t>Introducción al TDA</a:t>
            </a:r>
            <a:endParaRPr/>
          </a:p>
          <a:p>
            <a:pPr indent="-342900" lvl="0" marL="457200" rtl="0" algn="l">
              <a:spcBef>
                <a:spcPts val="0"/>
              </a:spcBef>
              <a:spcAft>
                <a:spcPts val="0"/>
              </a:spcAft>
              <a:buSzPts val="1800"/>
              <a:buAutoNum type="arabicPeriod"/>
            </a:pPr>
            <a:r>
              <a:rPr lang="en"/>
              <a:t>Estado del arte</a:t>
            </a:r>
            <a:endParaRPr/>
          </a:p>
          <a:p>
            <a:pPr indent="-317500" lvl="1" marL="914400" rtl="0" algn="l">
              <a:spcBef>
                <a:spcPts val="0"/>
              </a:spcBef>
              <a:spcAft>
                <a:spcPts val="0"/>
              </a:spcAft>
              <a:buSzPts val="1400"/>
              <a:buAutoNum type="alphaLcPeriod"/>
            </a:pPr>
            <a:r>
              <a:rPr lang="en"/>
              <a:t>Predicción de Autismo</a:t>
            </a:r>
            <a:endParaRPr/>
          </a:p>
          <a:p>
            <a:pPr indent="-317500" lvl="1" marL="914400" rtl="0" algn="l">
              <a:spcBef>
                <a:spcPts val="0"/>
              </a:spcBef>
              <a:spcAft>
                <a:spcPts val="0"/>
              </a:spcAft>
              <a:buSzPts val="1400"/>
              <a:buAutoNum type="alphaLcPeriod"/>
            </a:pPr>
            <a:r>
              <a:rPr lang="en"/>
              <a:t>TDA en neuro</a:t>
            </a:r>
            <a:endParaRPr/>
          </a:p>
          <a:p>
            <a:pPr indent="-317500" lvl="1" marL="914400" rtl="0" algn="l">
              <a:spcBef>
                <a:spcPts val="0"/>
              </a:spcBef>
              <a:spcAft>
                <a:spcPts val="0"/>
              </a:spcAft>
              <a:buSzPts val="1400"/>
              <a:buAutoNum type="alphaLcPeriod"/>
            </a:pPr>
            <a:r>
              <a:rPr lang="en"/>
              <a:t>TDA en autismo</a:t>
            </a:r>
            <a:endParaRPr/>
          </a:p>
          <a:p>
            <a:pPr indent="-342900" lvl="0" marL="457200" rtl="0" algn="l">
              <a:spcBef>
                <a:spcPts val="0"/>
              </a:spcBef>
              <a:spcAft>
                <a:spcPts val="0"/>
              </a:spcAft>
              <a:buSzPts val="1800"/>
              <a:buAutoNum type="arabicPeriod"/>
            </a:pPr>
            <a:r>
              <a:rPr lang="en"/>
              <a:t>Métodos</a:t>
            </a:r>
            <a:endParaRPr/>
          </a:p>
          <a:p>
            <a:pPr indent="-317500" lvl="1" marL="914400" rtl="0" algn="l">
              <a:spcBef>
                <a:spcPts val="0"/>
              </a:spcBef>
              <a:spcAft>
                <a:spcPts val="0"/>
              </a:spcAft>
              <a:buSzPts val="1400"/>
              <a:buAutoNum type="alphaLcPeriod"/>
            </a:pPr>
            <a:r>
              <a:rPr lang="en"/>
              <a:t>Conformación del conectoma</a:t>
            </a:r>
            <a:endParaRPr/>
          </a:p>
          <a:p>
            <a:pPr indent="-317500" lvl="1" marL="914400" rtl="0" algn="l">
              <a:spcBef>
                <a:spcPts val="0"/>
              </a:spcBef>
              <a:spcAft>
                <a:spcPts val="0"/>
              </a:spcAft>
              <a:buSzPts val="1400"/>
              <a:buAutoNum type="alphaLcPeriod"/>
            </a:pPr>
            <a:r>
              <a:rPr lang="en"/>
              <a:t>Del conectoma al PD</a:t>
            </a:r>
            <a:endParaRPr/>
          </a:p>
          <a:p>
            <a:pPr indent="-317500" lvl="1" marL="914400" rtl="0" algn="l">
              <a:spcBef>
                <a:spcPts val="0"/>
              </a:spcBef>
              <a:spcAft>
                <a:spcPts val="0"/>
              </a:spcAft>
              <a:buSzPts val="1400"/>
              <a:buAutoNum type="alphaLcPeriod"/>
            </a:pPr>
            <a:r>
              <a:rPr lang="en"/>
              <a:t>Vectorización del PD</a:t>
            </a:r>
            <a:endParaRPr/>
          </a:p>
          <a:p>
            <a:pPr indent="-317500" lvl="1" marL="914400" rtl="0" algn="l">
              <a:spcBef>
                <a:spcPts val="0"/>
              </a:spcBef>
              <a:spcAft>
                <a:spcPts val="0"/>
              </a:spcAft>
              <a:buSzPts val="1400"/>
              <a:buAutoNum type="alphaLcPeriod"/>
            </a:pPr>
            <a:r>
              <a:rPr lang="en"/>
              <a:t>Modelos propios</a:t>
            </a:r>
            <a:endParaRPr/>
          </a:p>
          <a:p>
            <a:pPr indent="-317500" lvl="1" marL="914400" rtl="0" algn="l">
              <a:spcBef>
                <a:spcPts val="0"/>
              </a:spcBef>
              <a:spcAft>
                <a:spcPts val="0"/>
              </a:spcAft>
              <a:buSzPts val="1400"/>
              <a:buAutoNum type="alphaLcPeriod"/>
            </a:pPr>
            <a:r>
              <a:rPr lang="en"/>
              <a:t>Modelos comparados IMPAC</a:t>
            </a:r>
            <a:endParaRPr/>
          </a:p>
        </p:txBody>
      </p:sp>
      <p:sp>
        <p:nvSpPr>
          <p:cNvPr id="553" name="Google Shape;553;p82"/>
          <p:cNvSpPr txBox="1"/>
          <p:nvPr/>
        </p:nvSpPr>
        <p:spPr>
          <a:xfrm>
            <a:off x="5011425" y="713725"/>
            <a:ext cx="3683100" cy="4242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layfair Display"/>
              <a:buAutoNum type="arabicPeriod" startAt="5"/>
            </a:pPr>
            <a:r>
              <a:rPr lang="en" sz="1800">
                <a:solidFill>
                  <a:schemeClr val="dk2"/>
                </a:solidFill>
                <a:latin typeface="Playfair Display"/>
                <a:ea typeface="Playfair Display"/>
                <a:cs typeface="Playfair Display"/>
                <a:sym typeface="Playfair Display"/>
              </a:rPr>
              <a:t>Dataset</a:t>
            </a:r>
            <a:endParaRPr sz="1800">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Competencia IMPAC</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Datos y su preprocesamiento</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Distribuciones de las variables</a:t>
            </a:r>
            <a:endParaRPr>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AutoNum type="arabicPeriod" startAt="5"/>
            </a:pPr>
            <a:r>
              <a:rPr lang="en" sz="1800">
                <a:solidFill>
                  <a:schemeClr val="dk2"/>
                </a:solidFill>
                <a:latin typeface="Playfair Display"/>
                <a:ea typeface="Playfair Display"/>
                <a:cs typeface="Playfair Display"/>
                <a:sym typeface="Playfair Display"/>
              </a:rPr>
              <a:t>Experimentos y resultados</a:t>
            </a:r>
            <a:endParaRPr sz="1800">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Proyecciones de diagramas vectorizados</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Benchmark fabricado</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Entropías</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Curvas de betti</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Modelos impac</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Modelos propios</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Modelos kernel SVM</a:t>
            </a:r>
            <a:endParaRPr>
              <a:solidFill>
                <a:schemeClr val="dk2"/>
              </a:solidFill>
              <a:latin typeface="Playfair Display"/>
              <a:ea typeface="Playfair Display"/>
              <a:cs typeface="Playfair Display"/>
              <a:sym typeface="Playfair Display"/>
            </a:endParaRPr>
          </a:p>
          <a:p>
            <a:pPr indent="-361950" lvl="0" marL="457200" rtl="0" algn="l">
              <a:lnSpc>
                <a:spcPct val="115000"/>
              </a:lnSpc>
              <a:spcBef>
                <a:spcPts val="0"/>
              </a:spcBef>
              <a:spcAft>
                <a:spcPts val="0"/>
              </a:spcAft>
              <a:buClr>
                <a:schemeClr val="dk2"/>
              </a:buClr>
              <a:buSzPts val="2100"/>
              <a:buFont typeface="Playfair Display"/>
              <a:buAutoNum type="arabicPeriod" startAt="5"/>
            </a:pPr>
            <a:r>
              <a:rPr lang="en" sz="1700">
                <a:solidFill>
                  <a:schemeClr val="dk2"/>
                </a:solidFill>
                <a:latin typeface="Playfair Display"/>
                <a:ea typeface="Playfair Display"/>
                <a:cs typeface="Playfair Display"/>
                <a:sym typeface="Playfair Display"/>
              </a:rPr>
              <a:t>Conclusiones</a:t>
            </a:r>
            <a:endParaRPr sz="1700">
              <a:solidFill>
                <a:schemeClr val="dk2"/>
              </a:solidFill>
              <a:latin typeface="Playfair Display"/>
              <a:ea typeface="Playfair Display"/>
              <a:cs typeface="Playfair Display"/>
              <a:sym typeface="Playfair Display"/>
            </a:endParaRPr>
          </a:p>
          <a:p>
            <a:pPr indent="-361950" lvl="0" marL="457200" rtl="0" algn="l">
              <a:lnSpc>
                <a:spcPct val="115000"/>
              </a:lnSpc>
              <a:spcBef>
                <a:spcPts val="0"/>
              </a:spcBef>
              <a:spcAft>
                <a:spcPts val="0"/>
              </a:spcAft>
              <a:buClr>
                <a:schemeClr val="dk2"/>
              </a:buClr>
              <a:buSzPts val="2100"/>
              <a:buFont typeface="Playfair Display"/>
              <a:buAutoNum type="arabicPeriod" startAt="5"/>
            </a:pPr>
            <a:r>
              <a:rPr lang="en" sz="1700">
                <a:solidFill>
                  <a:schemeClr val="dk2"/>
                </a:solidFill>
                <a:latin typeface="Playfair Display"/>
                <a:ea typeface="Playfair Display"/>
                <a:cs typeface="Playfair Display"/>
                <a:sym typeface="Playfair Display"/>
              </a:rPr>
              <a:t>Bibliografía</a:t>
            </a:r>
            <a:endParaRPr sz="1700">
              <a:solidFill>
                <a:schemeClr val="dk2"/>
              </a:solidFill>
              <a:latin typeface="Playfair Display"/>
              <a:ea typeface="Playfair Display"/>
              <a:cs typeface="Playfair Display"/>
              <a:sym typeface="Playfair Display"/>
            </a:endParaRPr>
          </a:p>
        </p:txBody>
      </p:sp>
      <p:cxnSp>
        <p:nvCxnSpPr>
          <p:cNvPr id="554" name="Google Shape;554;p82"/>
          <p:cNvCxnSpPr/>
          <p:nvPr/>
        </p:nvCxnSpPr>
        <p:spPr>
          <a:xfrm>
            <a:off x="4572000" y="889525"/>
            <a:ext cx="0" cy="38913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3"/>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15/06/2021</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4"/>
          <p:cNvSpPr txBox="1"/>
          <p:nvPr>
            <p:ph type="title"/>
          </p:nvPr>
        </p:nvSpPr>
        <p:spPr>
          <a:xfrm>
            <a:off x="173925" y="18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Tesis</a:t>
            </a:r>
            <a:endParaRPr/>
          </a:p>
        </p:txBody>
      </p:sp>
      <p:sp>
        <p:nvSpPr>
          <p:cNvPr id="565" name="Google Shape;565;p84"/>
          <p:cNvSpPr txBox="1"/>
          <p:nvPr>
            <p:ph idx="1" type="body"/>
          </p:nvPr>
        </p:nvSpPr>
        <p:spPr>
          <a:xfrm>
            <a:off x="402975" y="948900"/>
            <a:ext cx="3729600" cy="399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Introducción</a:t>
            </a:r>
            <a:endParaRPr/>
          </a:p>
          <a:p>
            <a:pPr indent="-317500" lvl="1" marL="914400" rtl="0" algn="l">
              <a:spcBef>
                <a:spcPts val="0"/>
              </a:spcBef>
              <a:spcAft>
                <a:spcPts val="0"/>
              </a:spcAft>
              <a:buSzPts val="1400"/>
              <a:buAutoNum type="alphaLcPeriod"/>
            </a:pPr>
            <a:r>
              <a:rPr lang="en"/>
              <a:t>Motivación y problem statement</a:t>
            </a:r>
            <a:endParaRPr/>
          </a:p>
          <a:p>
            <a:pPr indent="-317500" lvl="1" marL="914400" rtl="0" algn="l">
              <a:spcBef>
                <a:spcPts val="0"/>
              </a:spcBef>
              <a:spcAft>
                <a:spcPts val="0"/>
              </a:spcAft>
              <a:buSzPts val="1400"/>
              <a:buAutoNum type="alphaLcPeriod"/>
            </a:pPr>
            <a:r>
              <a:rPr lang="en"/>
              <a:t>Organización del trabajo</a:t>
            </a:r>
            <a:endParaRPr/>
          </a:p>
          <a:p>
            <a:pPr indent="-342900" lvl="0" marL="457200" rtl="0" algn="l">
              <a:spcBef>
                <a:spcPts val="0"/>
              </a:spcBef>
              <a:spcAft>
                <a:spcPts val="0"/>
              </a:spcAft>
              <a:buClr>
                <a:schemeClr val="accent6"/>
              </a:buClr>
              <a:buSzPts val="1800"/>
              <a:buAutoNum type="arabicPeriod"/>
            </a:pPr>
            <a:r>
              <a:rPr lang="en">
                <a:solidFill>
                  <a:schemeClr val="accent6"/>
                </a:solidFill>
              </a:rPr>
              <a:t>Fundamentos de Hom (15p)</a:t>
            </a:r>
            <a:endParaRPr>
              <a:solidFill>
                <a:schemeClr val="accent6"/>
              </a:solidFill>
            </a:endParaRPr>
          </a:p>
          <a:p>
            <a:pPr indent="-342900" lvl="0" marL="457200" rtl="0" algn="l">
              <a:spcBef>
                <a:spcPts val="0"/>
              </a:spcBef>
              <a:spcAft>
                <a:spcPts val="0"/>
              </a:spcAft>
              <a:buSzPts val="1800"/>
              <a:buAutoNum type="arabicPeriod"/>
            </a:pPr>
            <a:r>
              <a:rPr lang="en"/>
              <a:t>Estado del arte</a:t>
            </a:r>
            <a:endParaRPr/>
          </a:p>
          <a:p>
            <a:pPr indent="-317500" lvl="1" marL="914400" rtl="0" algn="l">
              <a:spcBef>
                <a:spcPts val="0"/>
              </a:spcBef>
              <a:spcAft>
                <a:spcPts val="0"/>
              </a:spcAft>
              <a:buSzPts val="1400"/>
              <a:buAutoNum type="alphaLcPeriod"/>
            </a:pPr>
            <a:r>
              <a:rPr lang="en"/>
              <a:t>Predicción de Autismo</a:t>
            </a:r>
            <a:endParaRPr/>
          </a:p>
          <a:p>
            <a:pPr indent="-317500" lvl="1" marL="914400" rtl="0" algn="l">
              <a:spcBef>
                <a:spcPts val="0"/>
              </a:spcBef>
              <a:spcAft>
                <a:spcPts val="0"/>
              </a:spcAft>
              <a:buSzPts val="1400"/>
              <a:buAutoNum type="alphaLcPeriod"/>
            </a:pPr>
            <a:r>
              <a:rPr lang="en"/>
              <a:t>TDA en neuro</a:t>
            </a:r>
            <a:endParaRPr/>
          </a:p>
          <a:p>
            <a:pPr indent="-317500" lvl="1" marL="914400" rtl="0" algn="l">
              <a:spcBef>
                <a:spcPts val="0"/>
              </a:spcBef>
              <a:spcAft>
                <a:spcPts val="0"/>
              </a:spcAft>
              <a:buSzPts val="1400"/>
              <a:buAutoNum type="alphaLcPeriod"/>
            </a:pPr>
            <a:r>
              <a:rPr lang="en"/>
              <a:t>TDA en autismo</a:t>
            </a:r>
            <a:endParaRPr/>
          </a:p>
          <a:p>
            <a:pPr indent="-342900" lvl="0" marL="457200" rtl="0" algn="l">
              <a:spcBef>
                <a:spcPts val="0"/>
              </a:spcBef>
              <a:spcAft>
                <a:spcPts val="0"/>
              </a:spcAft>
              <a:buSzPts val="1800"/>
              <a:buAutoNum type="arabicPeriod"/>
            </a:pPr>
            <a:r>
              <a:rPr lang="en"/>
              <a:t>Dataset</a:t>
            </a:r>
            <a:endParaRPr/>
          </a:p>
          <a:p>
            <a:pPr indent="-317500" lvl="1" marL="914400" rtl="0" algn="l">
              <a:spcBef>
                <a:spcPts val="0"/>
              </a:spcBef>
              <a:spcAft>
                <a:spcPts val="0"/>
              </a:spcAft>
              <a:buSzPts val="1400"/>
              <a:buAutoNum type="alphaLcPeriod"/>
            </a:pPr>
            <a:r>
              <a:rPr lang="en"/>
              <a:t>Competencia IMPAC</a:t>
            </a:r>
            <a:endParaRPr/>
          </a:p>
          <a:p>
            <a:pPr indent="-317500" lvl="1" marL="914400" rtl="0" algn="l">
              <a:spcBef>
                <a:spcPts val="0"/>
              </a:spcBef>
              <a:spcAft>
                <a:spcPts val="0"/>
              </a:spcAft>
              <a:buSzPts val="1400"/>
              <a:buAutoNum type="alphaLcPeriod"/>
            </a:pPr>
            <a:r>
              <a:rPr lang="en"/>
              <a:t>Datos y su preprocesamiento</a:t>
            </a:r>
            <a:endParaRPr/>
          </a:p>
          <a:p>
            <a:pPr indent="-317500" lvl="1" marL="914400" rtl="0" algn="l">
              <a:spcBef>
                <a:spcPts val="0"/>
              </a:spcBef>
              <a:spcAft>
                <a:spcPts val="0"/>
              </a:spcAft>
              <a:buSzPts val="1400"/>
              <a:buAutoNum type="alphaLcPeriod"/>
            </a:pPr>
            <a:r>
              <a:rPr lang="en" sz="1400"/>
              <a:t>Distribuciones de las variables</a:t>
            </a:r>
            <a:endParaRPr/>
          </a:p>
        </p:txBody>
      </p:sp>
      <p:sp>
        <p:nvSpPr>
          <p:cNvPr id="566" name="Google Shape;566;p84"/>
          <p:cNvSpPr txBox="1"/>
          <p:nvPr/>
        </p:nvSpPr>
        <p:spPr>
          <a:xfrm>
            <a:off x="4956325" y="0"/>
            <a:ext cx="4044900" cy="5201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6"/>
              </a:buClr>
              <a:buSzPts val="1800"/>
              <a:buFont typeface="Playfair Display"/>
              <a:buAutoNum type="arabicPeriod" startAt="5"/>
            </a:pPr>
            <a:r>
              <a:rPr lang="en" sz="1800">
                <a:solidFill>
                  <a:schemeClr val="accent6"/>
                </a:solidFill>
                <a:latin typeface="Playfair Display"/>
                <a:ea typeface="Playfair Display"/>
                <a:cs typeface="Playfair Display"/>
                <a:sym typeface="Playfair Display"/>
              </a:rPr>
              <a:t>Métodos (7p)</a:t>
            </a:r>
            <a:endParaRPr sz="1800">
              <a:solidFill>
                <a:schemeClr val="accent6"/>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accent6"/>
              </a:buClr>
              <a:buSzPts val="1400"/>
              <a:buFont typeface="Playfair Display"/>
              <a:buAutoNum type="alphaLcPeriod"/>
            </a:pPr>
            <a:r>
              <a:rPr lang="en">
                <a:solidFill>
                  <a:schemeClr val="accent6"/>
                </a:solidFill>
                <a:latin typeface="Playfair Display"/>
                <a:ea typeface="Playfair Display"/>
                <a:cs typeface="Playfair Display"/>
                <a:sym typeface="Playfair Display"/>
              </a:rPr>
              <a:t>Conformación del conectoma</a:t>
            </a:r>
            <a:endParaRPr>
              <a:solidFill>
                <a:schemeClr val="accent6"/>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accent6"/>
              </a:buClr>
              <a:buSzPts val="1400"/>
              <a:buFont typeface="Playfair Display"/>
              <a:buAutoNum type="alphaLcPeriod"/>
            </a:pPr>
            <a:r>
              <a:rPr lang="en">
                <a:solidFill>
                  <a:schemeClr val="accent6"/>
                </a:solidFill>
                <a:latin typeface="Playfair Display"/>
                <a:ea typeface="Playfair Display"/>
                <a:cs typeface="Playfair Display"/>
                <a:sym typeface="Playfair Display"/>
              </a:rPr>
              <a:t>Del conectoma al PD</a:t>
            </a:r>
            <a:endParaRPr>
              <a:solidFill>
                <a:schemeClr val="accent6"/>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accent6"/>
              </a:buClr>
              <a:buSzPts val="1400"/>
              <a:buFont typeface="Playfair Display"/>
              <a:buAutoNum type="alphaLcPeriod"/>
            </a:pPr>
            <a:r>
              <a:rPr lang="en">
                <a:solidFill>
                  <a:schemeClr val="accent6"/>
                </a:solidFill>
                <a:latin typeface="Playfair Display"/>
                <a:ea typeface="Playfair Display"/>
                <a:cs typeface="Playfair Display"/>
                <a:sym typeface="Playfair Display"/>
              </a:rPr>
              <a:t>Vectorización del PD</a:t>
            </a:r>
            <a:endParaRPr>
              <a:solidFill>
                <a:schemeClr val="accent6"/>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accent6"/>
              </a:buClr>
              <a:buSzPts val="1400"/>
              <a:buFont typeface="Playfair Display"/>
              <a:buAutoNum type="alphaLcPeriod"/>
            </a:pPr>
            <a:r>
              <a:rPr lang="en">
                <a:solidFill>
                  <a:schemeClr val="accent6"/>
                </a:solidFill>
                <a:latin typeface="Playfair Display"/>
                <a:ea typeface="Playfair Display"/>
                <a:cs typeface="Playfair Display"/>
                <a:sym typeface="Playfair Display"/>
              </a:rPr>
              <a:t>Señales generadas comparar</a:t>
            </a:r>
            <a:endParaRPr>
              <a:solidFill>
                <a:schemeClr val="accent6"/>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accent6"/>
              </a:buClr>
              <a:buSzPts val="1400"/>
              <a:buFont typeface="Playfair Display"/>
              <a:buAutoNum type="alphaLcPeriod"/>
            </a:pPr>
            <a:r>
              <a:rPr lang="en">
                <a:solidFill>
                  <a:schemeClr val="accent6"/>
                </a:solidFill>
                <a:latin typeface="Playfair Display"/>
                <a:ea typeface="Playfair Display"/>
                <a:cs typeface="Playfair Display"/>
                <a:sym typeface="Playfair Display"/>
              </a:rPr>
              <a:t>Métricas de modelos</a:t>
            </a:r>
            <a:endParaRPr>
              <a:solidFill>
                <a:schemeClr val="accent6"/>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accent6"/>
              </a:buClr>
              <a:buSzPts val="1400"/>
              <a:buFont typeface="Playfair Display"/>
              <a:buAutoNum type="alphaLcPeriod"/>
            </a:pPr>
            <a:r>
              <a:rPr lang="en">
                <a:solidFill>
                  <a:schemeClr val="accent6"/>
                </a:solidFill>
                <a:latin typeface="Playfair Display"/>
                <a:ea typeface="Playfair Display"/>
                <a:cs typeface="Playfair Display"/>
                <a:sym typeface="Playfair Display"/>
              </a:rPr>
              <a:t>Modelos propios</a:t>
            </a:r>
            <a:endParaRPr>
              <a:solidFill>
                <a:schemeClr val="accent6"/>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accent6"/>
              </a:buClr>
              <a:buSzPts val="1400"/>
              <a:buFont typeface="Playfair Display"/>
              <a:buAutoNum type="alphaLcPeriod"/>
            </a:pPr>
            <a:r>
              <a:rPr lang="en">
                <a:solidFill>
                  <a:schemeClr val="accent6"/>
                </a:solidFill>
                <a:latin typeface="Playfair Display"/>
                <a:ea typeface="Playfair Display"/>
                <a:cs typeface="Playfair Display"/>
                <a:sym typeface="Playfair Display"/>
              </a:rPr>
              <a:t>Modelos comparados IMPAC</a:t>
            </a:r>
            <a:endParaRPr>
              <a:solidFill>
                <a:schemeClr val="accent6"/>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AutoNum type="arabicPeriod" startAt="5"/>
            </a:pPr>
            <a:r>
              <a:rPr lang="en" sz="1800">
                <a:solidFill>
                  <a:schemeClr val="dk2"/>
                </a:solidFill>
                <a:latin typeface="Playfair Display"/>
                <a:ea typeface="Playfair Display"/>
                <a:cs typeface="Playfair Display"/>
                <a:sym typeface="Playfair Display"/>
              </a:rPr>
              <a:t>Experimentos y resultados</a:t>
            </a:r>
            <a:endParaRPr sz="1800">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Proyecciones de diagramas vectorizados</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Benchmark fabricado</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Entropías</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Curvas de betti</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Modelos impac</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Modelos propios</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AutoNum type="alphaLcPeriod"/>
            </a:pPr>
            <a:r>
              <a:rPr lang="en">
                <a:solidFill>
                  <a:schemeClr val="dk2"/>
                </a:solidFill>
                <a:latin typeface="Playfair Display"/>
                <a:ea typeface="Playfair Display"/>
                <a:cs typeface="Playfair Display"/>
                <a:sym typeface="Playfair Display"/>
              </a:rPr>
              <a:t>Modelos kernel SVM</a:t>
            </a:r>
            <a:endParaRPr>
              <a:solidFill>
                <a:schemeClr val="dk2"/>
              </a:solidFill>
              <a:latin typeface="Playfair Display"/>
              <a:ea typeface="Playfair Display"/>
              <a:cs typeface="Playfair Display"/>
              <a:sym typeface="Playfair Display"/>
            </a:endParaRPr>
          </a:p>
          <a:p>
            <a:pPr indent="-355600" lvl="0" marL="457200" rtl="0" algn="l">
              <a:lnSpc>
                <a:spcPct val="115000"/>
              </a:lnSpc>
              <a:spcBef>
                <a:spcPts val="0"/>
              </a:spcBef>
              <a:spcAft>
                <a:spcPts val="0"/>
              </a:spcAft>
              <a:buClr>
                <a:schemeClr val="dk2"/>
              </a:buClr>
              <a:buSzPts val="2000"/>
              <a:buFont typeface="Playfair Display"/>
              <a:buAutoNum type="arabicPeriod" startAt="5"/>
            </a:pPr>
            <a:r>
              <a:rPr lang="en" sz="1600">
                <a:solidFill>
                  <a:schemeClr val="dk2"/>
                </a:solidFill>
                <a:latin typeface="Playfair Display"/>
                <a:ea typeface="Playfair Display"/>
                <a:cs typeface="Playfair Display"/>
                <a:sym typeface="Playfair Display"/>
              </a:rPr>
              <a:t>Conclusiones</a:t>
            </a:r>
            <a:endParaRPr sz="1600">
              <a:solidFill>
                <a:schemeClr val="dk2"/>
              </a:solidFill>
              <a:latin typeface="Playfair Display"/>
              <a:ea typeface="Playfair Display"/>
              <a:cs typeface="Playfair Display"/>
              <a:sym typeface="Playfair Display"/>
            </a:endParaRPr>
          </a:p>
          <a:p>
            <a:pPr indent="-355600" lvl="0" marL="457200" rtl="0" algn="l">
              <a:lnSpc>
                <a:spcPct val="115000"/>
              </a:lnSpc>
              <a:spcBef>
                <a:spcPts val="0"/>
              </a:spcBef>
              <a:spcAft>
                <a:spcPts val="0"/>
              </a:spcAft>
              <a:buClr>
                <a:schemeClr val="dk2"/>
              </a:buClr>
              <a:buSzPts val="2000"/>
              <a:buFont typeface="Playfair Display"/>
              <a:buAutoNum type="arabicPeriod" startAt="5"/>
            </a:pPr>
            <a:r>
              <a:rPr lang="en" sz="1600">
                <a:solidFill>
                  <a:schemeClr val="dk2"/>
                </a:solidFill>
                <a:latin typeface="Playfair Display"/>
                <a:ea typeface="Playfair Display"/>
                <a:cs typeface="Playfair Display"/>
                <a:sym typeface="Playfair Display"/>
              </a:rPr>
              <a:t>Bibliografía</a:t>
            </a:r>
            <a:endParaRPr sz="1600">
              <a:solidFill>
                <a:schemeClr val="dk2"/>
              </a:solidFill>
              <a:latin typeface="Playfair Display"/>
              <a:ea typeface="Playfair Display"/>
              <a:cs typeface="Playfair Display"/>
              <a:sym typeface="Playfair Display"/>
            </a:endParaRPr>
          </a:p>
        </p:txBody>
      </p:sp>
      <p:cxnSp>
        <p:nvCxnSpPr>
          <p:cNvPr id="567" name="Google Shape;567;p84"/>
          <p:cNvCxnSpPr/>
          <p:nvPr/>
        </p:nvCxnSpPr>
        <p:spPr>
          <a:xfrm>
            <a:off x="4572000" y="889525"/>
            <a:ext cx="0" cy="3891300"/>
          </a:xfrm>
          <a:prstGeom prst="straightConnector1">
            <a:avLst/>
          </a:prstGeom>
          <a:noFill/>
          <a:ln cap="flat" cmpd="sng" w="19050">
            <a:solidFill>
              <a:schemeClr val="dk1"/>
            </a:solidFill>
            <a:prstDash val="solid"/>
            <a:round/>
            <a:headEnd len="med" w="med" type="none"/>
            <a:tailEnd len="med" w="med" type="none"/>
          </a:ln>
        </p:spPr>
      </p:cxnSp>
      <p:sp>
        <p:nvSpPr>
          <p:cNvPr id="568" name="Google Shape;568;p84"/>
          <p:cNvSpPr txBox="1"/>
          <p:nvPr/>
        </p:nvSpPr>
        <p:spPr>
          <a:xfrm>
            <a:off x="0" y="4780825"/>
            <a:ext cx="481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https://es.overleaf.com/5343322353kxhmtyfmwqkv</a:t>
            </a:r>
            <a:endParaRPr sz="1100"/>
          </a:p>
        </p:txBody>
      </p:sp>
      <p:sp>
        <p:nvSpPr>
          <p:cNvPr id="569" name="Google Shape;569;p84"/>
          <p:cNvSpPr txBox="1"/>
          <p:nvPr/>
        </p:nvSpPr>
        <p:spPr>
          <a:xfrm>
            <a:off x="8115300" y="4512300"/>
            <a:ext cx="1028700" cy="6312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Pg counter</a:t>
            </a:r>
            <a:endParaRPr sz="1300">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chemeClr val="accent6"/>
                </a:solidFill>
                <a:latin typeface="Playfair Display"/>
                <a:ea typeface="Playfair Display"/>
                <a:cs typeface="Playfair Display"/>
                <a:sym typeface="Playfair Display"/>
              </a:rPr>
              <a:t>22</a:t>
            </a:r>
            <a:endParaRPr sz="1600">
              <a:solidFill>
                <a:schemeClr val="accent6"/>
              </a:solidFill>
              <a:latin typeface="Playfair Display"/>
              <a:ea typeface="Playfair Display"/>
              <a:cs typeface="Playfair Display"/>
              <a:sym typeface="Playfair Display"/>
            </a:endParaRPr>
          </a:p>
        </p:txBody>
      </p:sp>
      <p:sp>
        <p:nvSpPr>
          <p:cNvPr id="570" name="Google Shape;570;p84"/>
          <p:cNvSpPr txBox="1"/>
          <p:nvPr/>
        </p:nvSpPr>
        <p:spPr>
          <a:xfrm>
            <a:off x="55100" y="4602300"/>
            <a:ext cx="18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Violeta: empezado</a:t>
            </a:r>
            <a:endParaRPr sz="1000">
              <a:latin typeface="Playfair Display"/>
              <a:ea typeface="Playfair Display"/>
              <a:cs typeface="Playfair Display"/>
              <a:sym typeface="Playfair Display"/>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5"/>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22/06/2021</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6"/>
          <p:cNvSpPr txBox="1"/>
          <p:nvPr>
            <p:ph idx="1" type="body"/>
          </p:nvPr>
        </p:nvSpPr>
        <p:spPr>
          <a:xfrm>
            <a:off x="435950" y="313350"/>
            <a:ext cx="3994500" cy="45168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AutoNum type="arabicPeriod"/>
            </a:pPr>
            <a:r>
              <a:rPr lang="en" sz="1600"/>
              <a:t>Introducción</a:t>
            </a:r>
            <a:endParaRPr sz="1600"/>
          </a:p>
          <a:p>
            <a:pPr indent="-304800" lvl="1" marL="914400" rtl="0" algn="l">
              <a:lnSpc>
                <a:spcPct val="95000"/>
              </a:lnSpc>
              <a:spcBef>
                <a:spcPts val="0"/>
              </a:spcBef>
              <a:spcAft>
                <a:spcPts val="0"/>
              </a:spcAft>
              <a:buSzPts val="1200"/>
              <a:buAutoNum type="alphaLcPeriod"/>
            </a:pPr>
            <a:r>
              <a:rPr lang="en" sz="1200"/>
              <a:t>Motivación y problem statement</a:t>
            </a:r>
            <a:endParaRPr sz="1200"/>
          </a:p>
          <a:p>
            <a:pPr indent="-304800" lvl="1" marL="914400" rtl="0" algn="l">
              <a:lnSpc>
                <a:spcPct val="95000"/>
              </a:lnSpc>
              <a:spcBef>
                <a:spcPts val="0"/>
              </a:spcBef>
              <a:spcAft>
                <a:spcPts val="0"/>
              </a:spcAft>
              <a:buSzPts val="1200"/>
              <a:buAutoNum type="alphaLcPeriod"/>
            </a:pPr>
            <a:r>
              <a:rPr lang="en" sz="1200"/>
              <a:t>Organización del trabajo</a:t>
            </a:r>
            <a:endParaRPr sz="1200"/>
          </a:p>
          <a:p>
            <a:pPr indent="-330200" lvl="0" marL="457200" rtl="0" algn="l">
              <a:lnSpc>
                <a:spcPct val="95000"/>
              </a:lnSpc>
              <a:spcBef>
                <a:spcPts val="0"/>
              </a:spcBef>
              <a:spcAft>
                <a:spcPts val="0"/>
              </a:spcAft>
              <a:buClr>
                <a:schemeClr val="accent6"/>
              </a:buClr>
              <a:buSzPts val="1600"/>
              <a:buAutoNum type="arabicPeriod"/>
            </a:pPr>
            <a:r>
              <a:rPr lang="en" sz="1600">
                <a:solidFill>
                  <a:schemeClr val="accent6"/>
                </a:solidFill>
              </a:rPr>
              <a:t>Fundamentos de Hom (16p)</a:t>
            </a:r>
            <a:endParaRPr sz="1600">
              <a:solidFill>
                <a:schemeClr val="accent6"/>
              </a:solidFill>
            </a:endParaRPr>
          </a:p>
          <a:p>
            <a:pPr indent="-330200" lvl="0" marL="457200" rtl="0" algn="l">
              <a:lnSpc>
                <a:spcPct val="95000"/>
              </a:lnSpc>
              <a:spcBef>
                <a:spcPts val="0"/>
              </a:spcBef>
              <a:spcAft>
                <a:spcPts val="0"/>
              </a:spcAft>
              <a:buSzPts val="1600"/>
              <a:buAutoNum type="arabicPeriod"/>
            </a:pPr>
            <a:r>
              <a:rPr lang="en" sz="1600"/>
              <a:t>Estado del arte</a:t>
            </a:r>
            <a:endParaRPr sz="1600"/>
          </a:p>
          <a:p>
            <a:pPr indent="-304800" lvl="1" marL="914400" rtl="0" algn="l">
              <a:lnSpc>
                <a:spcPct val="95000"/>
              </a:lnSpc>
              <a:spcBef>
                <a:spcPts val="0"/>
              </a:spcBef>
              <a:spcAft>
                <a:spcPts val="0"/>
              </a:spcAft>
              <a:buSzPts val="1200"/>
              <a:buAutoNum type="alphaLcPeriod"/>
            </a:pPr>
            <a:r>
              <a:rPr lang="en" sz="1200"/>
              <a:t>Predicción de Autismo</a:t>
            </a:r>
            <a:endParaRPr sz="1200"/>
          </a:p>
          <a:p>
            <a:pPr indent="-304800" lvl="1" marL="914400" rtl="0" algn="l">
              <a:lnSpc>
                <a:spcPct val="95000"/>
              </a:lnSpc>
              <a:spcBef>
                <a:spcPts val="0"/>
              </a:spcBef>
              <a:spcAft>
                <a:spcPts val="0"/>
              </a:spcAft>
              <a:buSzPts val="1200"/>
              <a:buAutoNum type="alphaLcPeriod"/>
            </a:pPr>
            <a:r>
              <a:rPr lang="en" sz="1200"/>
              <a:t>TDA en neuro</a:t>
            </a:r>
            <a:endParaRPr sz="1200"/>
          </a:p>
          <a:p>
            <a:pPr indent="-304800" lvl="1" marL="914400" rtl="0" algn="l">
              <a:lnSpc>
                <a:spcPct val="95000"/>
              </a:lnSpc>
              <a:spcBef>
                <a:spcPts val="0"/>
              </a:spcBef>
              <a:spcAft>
                <a:spcPts val="0"/>
              </a:spcAft>
              <a:buSzPts val="1200"/>
              <a:buAutoNum type="alphaLcPeriod"/>
            </a:pPr>
            <a:r>
              <a:rPr lang="en" sz="1200"/>
              <a:t>TDA en autismo</a:t>
            </a:r>
            <a:endParaRPr sz="1200"/>
          </a:p>
          <a:p>
            <a:pPr indent="-330200" lvl="0" marL="457200" rtl="0" algn="l">
              <a:lnSpc>
                <a:spcPct val="95000"/>
              </a:lnSpc>
              <a:spcBef>
                <a:spcPts val="0"/>
              </a:spcBef>
              <a:spcAft>
                <a:spcPts val="0"/>
              </a:spcAft>
              <a:buSzPts val="1600"/>
              <a:buAutoNum type="arabicPeriod"/>
            </a:pPr>
            <a:r>
              <a:rPr lang="en" sz="1600"/>
              <a:t>Dataset</a:t>
            </a:r>
            <a:endParaRPr sz="1600"/>
          </a:p>
          <a:p>
            <a:pPr indent="-304800" lvl="1" marL="914400" rtl="0" algn="l">
              <a:lnSpc>
                <a:spcPct val="95000"/>
              </a:lnSpc>
              <a:spcBef>
                <a:spcPts val="0"/>
              </a:spcBef>
              <a:spcAft>
                <a:spcPts val="0"/>
              </a:spcAft>
              <a:buSzPts val="1200"/>
              <a:buAutoNum type="alphaLcPeriod"/>
            </a:pPr>
            <a:r>
              <a:rPr lang="en" sz="1200"/>
              <a:t>Competencia IMPAC</a:t>
            </a:r>
            <a:endParaRPr sz="1200"/>
          </a:p>
          <a:p>
            <a:pPr indent="-304800" lvl="1" marL="914400" rtl="0" algn="l">
              <a:lnSpc>
                <a:spcPct val="95000"/>
              </a:lnSpc>
              <a:spcBef>
                <a:spcPts val="0"/>
              </a:spcBef>
              <a:spcAft>
                <a:spcPts val="0"/>
              </a:spcAft>
              <a:buSzPts val="1200"/>
              <a:buAutoNum type="alphaLcPeriod"/>
            </a:pPr>
            <a:r>
              <a:rPr lang="en" sz="1200"/>
              <a:t>Datos y su preprocesamiento</a:t>
            </a:r>
            <a:endParaRPr sz="1200"/>
          </a:p>
          <a:p>
            <a:pPr indent="-304800" lvl="1" marL="914400" rtl="0" algn="l">
              <a:lnSpc>
                <a:spcPct val="95000"/>
              </a:lnSpc>
              <a:spcBef>
                <a:spcPts val="0"/>
              </a:spcBef>
              <a:spcAft>
                <a:spcPts val="0"/>
              </a:spcAft>
              <a:buSzPts val="1200"/>
              <a:buAutoNum type="alphaLcPeriod"/>
            </a:pPr>
            <a:r>
              <a:rPr lang="en" sz="1200"/>
              <a:t>Distribuciones de las variables</a:t>
            </a:r>
            <a:endParaRPr sz="1200"/>
          </a:p>
          <a:p>
            <a:pPr indent="-342900" lvl="0" marL="457200" rtl="0" algn="l">
              <a:lnSpc>
                <a:spcPct val="95000"/>
              </a:lnSpc>
              <a:spcBef>
                <a:spcPts val="0"/>
              </a:spcBef>
              <a:spcAft>
                <a:spcPts val="0"/>
              </a:spcAft>
              <a:buClr>
                <a:schemeClr val="accent6"/>
              </a:buClr>
              <a:buSzPts val="1800"/>
              <a:buAutoNum type="arabicPeriod"/>
            </a:pPr>
            <a:r>
              <a:rPr lang="en">
                <a:solidFill>
                  <a:schemeClr val="accent6"/>
                </a:solidFill>
              </a:rPr>
              <a:t>Métodos (8p)</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Conformación del conectoma</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Del conectoma al PD</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Vectorización del PD</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Señales generadas comparar</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Métricas de modelos</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Modelos propios</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Modelos Kernel SVM</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Modelos comparados IMPAC</a:t>
            </a:r>
            <a:endParaRPr sz="1200"/>
          </a:p>
        </p:txBody>
      </p:sp>
      <p:sp>
        <p:nvSpPr>
          <p:cNvPr id="581" name="Google Shape;581;p86"/>
          <p:cNvSpPr txBox="1"/>
          <p:nvPr/>
        </p:nvSpPr>
        <p:spPr>
          <a:xfrm>
            <a:off x="4685550" y="25525"/>
            <a:ext cx="4146600" cy="4636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1"/>
              </a:buClr>
              <a:buSzPts val="1700"/>
              <a:buFont typeface="Playfair Display"/>
              <a:buAutoNum type="arabicPeriod" startAt="5"/>
            </a:pPr>
            <a:r>
              <a:t/>
            </a:r>
            <a:endParaRPr sz="1300">
              <a:solidFill>
                <a:schemeClr val="accent6"/>
              </a:solidFill>
              <a:latin typeface="Playfair Display"/>
              <a:ea typeface="Playfair Display"/>
              <a:cs typeface="Playfair Display"/>
              <a:sym typeface="Playfair Display"/>
            </a:endParaRPr>
          </a:p>
          <a:p>
            <a:pPr indent="-336550" lvl="0" marL="457200" rtl="0" algn="l">
              <a:lnSpc>
                <a:spcPct val="115000"/>
              </a:lnSpc>
              <a:spcBef>
                <a:spcPts val="0"/>
              </a:spcBef>
              <a:spcAft>
                <a:spcPts val="0"/>
              </a:spcAft>
              <a:buClr>
                <a:schemeClr val="accent6"/>
              </a:buClr>
              <a:buSzPts val="1700"/>
              <a:buFont typeface="Playfair Display"/>
              <a:buAutoNum type="arabicPeriod" startAt="5"/>
            </a:pPr>
            <a:r>
              <a:rPr lang="en" sz="1700">
                <a:solidFill>
                  <a:schemeClr val="accent6"/>
                </a:solidFill>
                <a:latin typeface="Playfair Display"/>
                <a:ea typeface="Playfair Display"/>
                <a:cs typeface="Playfair Display"/>
                <a:sym typeface="Playfair Display"/>
              </a:rPr>
              <a:t>Experimentos y resultados (13p)</a:t>
            </a:r>
            <a:endParaRPr sz="17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Proyecciones de diagramas vectorizados</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Exploración de proyecciones</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2"/>
              </a:buClr>
              <a:buSzPts val="1300"/>
              <a:buFont typeface="Playfair Display"/>
              <a:buAutoNum type="alphaLcPeriod"/>
            </a:pPr>
            <a:r>
              <a:rPr lang="en" sz="1300">
                <a:solidFill>
                  <a:schemeClr val="dk2"/>
                </a:solidFill>
                <a:latin typeface="Playfair Display"/>
                <a:ea typeface="Playfair Display"/>
                <a:cs typeface="Playfair Display"/>
                <a:sym typeface="Playfair Display"/>
              </a:rPr>
              <a:t>Proyección de matrices vectorizadas</a:t>
            </a:r>
            <a:endParaRPr sz="1300">
              <a:solidFill>
                <a:schemeClr val="dk2"/>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Benchmark fabricado</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Entropías</a:t>
            </a:r>
            <a:endParaRPr sz="1300">
              <a:solidFill>
                <a:schemeClr val="accent6"/>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accent6"/>
              </a:buClr>
              <a:buSzPts val="1300"/>
              <a:buFont typeface="Playfair Display"/>
              <a:buAutoNum type="romanLcPeriod"/>
            </a:pPr>
            <a:r>
              <a:rPr lang="en" sz="1300">
                <a:solidFill>
                  <a:schemeClr val="accent6"/>
                </a:solidFill>
                <a:latin typeface="Playfair Display"/>
                <a:ea typeface="Playfair Display"/>
                <a:cs typeface="Playfair Display"/>
                <a:sym typeface="Playfair Display"/>
              </a:rPr>
              <a:t>Entropía scatter</a:t>
            </a:r>
            <a:endParaRPr sz="1300">
              <a:solidFill>
                <a:schemeClr val="accent6"/>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accent6"/>
              </a:buClr>
              <a:buSzPts val="1300"/>
              <a:buFont typeface="Playfair Display"/>
              <a:buAutoNum type="romanLcPeriod"/>
            </a:pPr>
            <a:r>
              <a:rPr lang="en" sz="1300">
                <a:solidFill>
                  <a:schemeClr val="accent6"/>
                </a:solidFill>
                <a:latin typeface="Playfair Display"/>
                <a:ea typeface="Playfair Display"/>
                <a:cs typeface="Playfair Display"/>
                <a:sym typeface="Playfair Display"/>
              </a:rPr>
              <a:t>Entropía como filtro</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Curvas de betti</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2"/>
              </a:buClr>
              <a:buSzPts val="1300"/>
              <a:buFont typeface="Playfair Display"/>
              <a:buAutoNum type="alphaLcPeriod"/>
            </a:pPr>
            <a:r>
              <a:rPr lang="en" sz="1300">
                <a:solidFill>
                  <a:schemeClr val="dk2"/>
                </a:solidFill>
                <a:latin typeface="Playfair Display"/>
                <a:ea typeface="Playfair Display"/>
                <a:cs typeface="Playfair Display"/>
                <a:sym typeface="Playfair Display"/>
              </a:rPr>
              <a:t>Modelos sin anatomía</a:t>
            </a:r>
            <a:endParaRPr sz="1300">
              <a:solidFill>
                <a:schemeClr val="dk2"/>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dk2"/>
              </a:buClr>
              <a:buSzPts val="1300"/>
              <a:buFont typeface="Playfair Display"/>
              <a:buAutoNum type="romanLcPeriod"/>
            </a:pPr>
            <a:r>
              <a:rPr lang="en" sz="1300">
                <a:solidFill>
                  <a:schemeClr val="dk2"/>
                </a:solidFill>
                <a:latin typeface="Playfair Display"/>
                <a:ea typeface="Playfair Display"/>
                <a:cs typeface="Playfair Display"/>
                <a:sym typeface="Playfair Display"/>
              </a:rPr>
              <a:t>SVM sobre diagramas</a:t>
            </a:r>
            <a:endParaRPr sz="1300">
              <a:solidFill>
                <a:schemeClr val="dk2"/>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dk2"/>
              </a:buClr>
              <a:buSzPts val="1300"/>
              <a:buFont typeface="Playfair Display"/>
              <a:buAutoNum type="romanLcPeriod"/>
            </a:pPr>
            <a:r>
              <a:rPr lang="en" sz="1300">
                <a:solidFill>
                  <a:schemeClr val="dk2"/>
                </a:solidFill>
                <a:latin typeface="Playfair Display"/>
                <a:ea typeface="Playfair Display"/>
                <a:cs typeface="Playfair Display"/>
                <a:sym typeface="Playfair Display"/>
              </a:rPr>
              <a:t>RF sobre diagramas</a:t>
            </a:r>
            <a:endParaRPr sz="1300">
              <a:solidFill>
                <a:schemeClr val="dk2"/>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dk2"/>
              </a:buClr>
              <a:buSzPts val="1300"/>
              <a:buFont typeface="Playfair Display"/>
              <a:buAutoNum type="romanLcPeriod"/>
            </a:pPr>
            <a:r>
              <a:rPr lang="en" sz="1300">
                <a:solidFill>
                  <a:schemeClr val="dk2"/>
                </a:solidFill>
                <a:latin typeface="Playfair Display"/>
                <a:ea typeface="Playfair Display"/>
                <a:cs typeface="Playfair Display"/>
                <a:sym typeface="Playfair Display"/>
              </a:rPr>
              <a:t>RF sobre matrices</a:t>
            </a:r>
            <a:endParaRPr sz="1300">
              <a:solidFill>
                <a:schemeClr val="dk2"/>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2"/>
              </a:buClr>
              <a:buSzPts val="1300"/>
              <a:buFont typeface="Playfair Display"/>
              <a:buAutoNum type="alphaLcPeriod"/>
            </a:pPr>
            <a:r>
              <a:rPr lang="en" sz="1300">
                <a:solidFill>
                  <a:schemeClr val="dk2"/>
                </a:solidFill>
                <a:latin typeface="Playfair Display"/>
                <a:ea typeface="Playfair Display"/>
                <a:cs typeface="Playfair Display"/>
                <a:sym typeface="Playfair Display"/>
              </a:rPr>
              <a:t>Modelos impac</a:t>
            </a:r>
            <a:endParaRPr sz="1300">
              <a:solidFill>
                <a:schemeClr val="dk2"/>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Modelos propios</a:t>
            </a:r>
            <a:endParaRPr sz="1300">
              <a:solidFill>
                <a:schemeClr val="accent6"/>
              </a:solidFill>
              <a:latin typeface="Playfair Display"/>
              <a:ea typeface="Playfair Display"/>
              <a:cs typeface="Playfair Display"/>
              <a:sym typeface="Playfair Display"/>
            </a:endParaRPr>
          </a:p>
          <a:p>
            <a:pPr indent="-349250" lvl="0" marL="457200" rtl="0" algn="l">
              <a:lnSpc>
                <a:spcPct val="115000"/>
              </a:lnSpc>
              <a:spcBef>
                <a:spcPts val="0"/>
              </a:spcBef>
              <a:spcAft>
                <a:spcPts val="0"/>
              </a:spcAft>
              <a:buClr>
                <a:schemeClr val="dk2"/>
              </a:buClr>
              <a:buSzPts val="1900"/>
              <a:buFont typeface="Playfair Display"/>
              <a:buAutoNum type="arabicPeriod" startAt="5"/>
            </a:pPr>
            <a:r>
              <a:rPr lang="en" sz="1500">
                <a:solidFill>
                  <a:schemeClr val="dk2"/>
                </a:solidFill>
                <a:latin typeface="Playfair Display"/>
                <a:ea typeface="Playfair Display"/>
                <a:cs typeface="Playfair Display"/>
                <a:sym typeface="Playfair Display"/>
              </a:rPr>
              <a:t>Conclusiones</a:t>
            </a:r>
            <a:endParaRPr sz="1500">
              <a:solidFill>
                <a:schemeClr val="dk2"/>
              </a:solidFill>
              <a:latin typeface="Playfair Display"/>
              <a:ea typeface="Playfair Display"/>
              <a:cs typeface="Playfair Display"/>
              <a:sym typeface="Playfair Display"/>
            </a:endParaRPr>
          </a:p>
          <a:p>
            <a:pPr indent="-349250" lvl="0" marL="457200" rtl="0" algn="l">
              <a:lnSpc>
                <a:spcPct val="115000"/>
              </a:lnSpc>
              <a:spcBef>
                <a:spcPts val="0"/>
              </a:spcBef>
              <a:spcAft>
                <a:spcPts val="0"/>
              </a:spcAft>
              <a:buClr>
                <a:schemeClr val="dk2"/>
              </a:buClr>
              <a:buSzPts val="1900"/>
              <a:buFont typeface="Playfair Display"/>
              <a:buAutoNum type="arabicPeriod" startAt="5"/>
            </a:pPr>
            <a:r>
              <a:rPr lang="en" sz="1500">
                <a:solidFill>
                  <a:schemeClr val="dk2"/>
                </a:solidFill>
                <a:latin typeface="Playfair Display"/>
                <a:ea typeface="Playfair Display"/>
                <a:cs typeface="Playfair Display"/>
                <a:sym typeface="Playfair Display"/>
              </a:rPr>
              <a:t>Bibliografía</a:t>
            </a:r>
            <a:endParaRPr sz="1500">
              <a:solidFill>
                <a:schemeClr val="dk2"/>
              </a:solidFill>
              <a:latin typeface="Playfair Display"/>
              <a:ea typeface="Playfair Display"/>
              <a:cs typeface="Playfair Display"/>
              <a:sym typeface="Playfair Display"/>
            </a:endParaRPr>
          </a:p>
        </p:txBody>
      </p:sp>
      <p:cxnSp>
        <p:nvCxnSpPr>
          <p:cNvPr id="582" name="Google Shape;582;p86"/>
          <p:cNvCxnSpPr/>
          <p:nvPr/>
        </p:nvCxnSpPr>
        <p:spPr>
          <a:xfrm>
            <a:off x="4524400" y="398275"/>
            <a:ext cx="0" cy="3891300"/>
          </a:xfrm>
          <a:prstGeom prst="straightConnector1">
            <a:avLst/>
          </a:prstGeom>
          <a:noFill/>
          <a:ln cap="flat" cmpd="sng" w="19050">
            <a:solidFill>
              <a:schemeClr val="dk1"/>
            </a:solidFill>
            <a:prstDash val="solid"/>
            <a:round/>
            <a:headEnd len="med" w="med" type="none"/>
            <a:tailEnd len="med" w="med" type="none"/>
          </a:ln>
        </p:spPr>
      </p:cxnSp>
      <p:sp>
        <p:nvSpPr>
          <p:cNvPr id="583" name="Google Shape;583;p86"/>
          <p:cNvSpPr txBox="1"/>
          <p:nvPr/>
        </p:nvSpPr>
        <p:spPr>
          <a:xfrm>
            <a:off x="0" y="4780825"/>
            <a:ext cx="481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https://es.overleaf.com/5343322353kxhmtyfmwqkv</a:t>
            </a:r>
            <a:endParaRPr sz="1100"/>
          </a:p>
        </p:txBody>
      </p:sp>
      <p:sp>
        <p:nvSpPr>
          <p:cNvPr id="584" name="Google Shape;584;p86"/>
          <p:cNvSpPr txBox="1"/>
          <p:nvPr/>
        </p:nvSpPr>
        <p:spPr>
          <a:xfrm>
            <a:off x="8115300" y="4512300"/>
            <a:ext cx="1028700" cy="6312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Pg counter</a:t>
            </a:r>
            <a:endParaRPr sz="1300">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chemeClr val="accent6"/>
                </a:solidFill>
                <a:latin typeface="Playfair Display"/>
                <a:ea typeface="Playfair Display"/>
                <a:cs typeface="Playfair Display"/>
                <a:sym typeface="Playfair Display"/>
              </a:rPr>
              <a:t>37</a:t>
            </a:r>
            <a:endParaRPr sz="1600">
              <a:solidFill>
                <a:schemeClr val="accent6"/>
              </a:solidFill>
              <a:latin typeface="Playfair Display"/>
              <a:ea typeface="Playfair Display"/>
              <a:cs typeface="Playfair Display"/>
              <a:sym typeface="Playfair Display"/>
            </a:endParaRPr>
          </a:p>
        </p:txBody>
      </p:sp>
      <p:sp>
        <p:nvSpPr>
          <p:cNvPr id="585" name="Google Shape;585;p86"/>
          <p:cNvSpPr txBox="1"/>
          <p:nvPr/>
        </p:nvSpPr>
        <p:spPr>
          <a:xfrm>
            <a:off x="55100" y="4602300"/>
            <a:ext cx="18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Violeta: empezado</a:t>
            </a:r>
            <a:endParaRPr sz="1000">
              <a:latin typeface="Playfair Display"/>
              <a:ea typeface="Playfair Display"/>
              <a:cs typeface="Playfair Display"/>
              <a:sym typeface="Playfair Display"/>
            </a:endParaRPr>
          </a:p>
        </p:txBody>
      </p:sp>
      <p:sp>
        <p:nvSpPr>
          <p:cNvPr id="586" name="Google Shape;586;p86"/>
          <p:cNvSpPr txBox="1"/>
          <p:nvPr>
            <p:ph type="title"/>
          </p:nvPr>
        </p:nvSpPr>
        <p:spPr>
          <a:xfrm>
            <a:off x="-195625" y="-66350"/>
            <a:ext cx="96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Tesis</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7"/>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29/06/2021</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8"/>
          <p:cNvSpPr txBox="1"/>
          <p:nvPr>
            <p:ph idx="1" type="body"/>
          </p:nvPr>
        </p:nvSpPr>
        <p:spPr>
          <a:xfrm>
            <a:off x="529900" y="85525"/>
            <a:ext cx="3994500" cy="45168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AutoNum type="arabicPeriod"/>
            </a:pPr>
            <a:r>
              <a:rPr lang="en" sz="1600"/>
              <a:t>Introducción</a:t>
            </a:r>
            <a:endParaRPr sz="1600"/>
          </a:p>
          <a:p>
            <a:pPr indent="-304800" lvl="1" marL="914400" rtl="0" algn="l">
              <a:lnSpc>
                <a:spcPct val="95000"/>
              </a:lnSpc>
              <a:spcBef>
                <a:spcPts val="0"/>
              </a:spcBef>
              <a:spcAft>
                <a:spcPts val="0"/>
              </a:spcAft>
              <a:buSzPts val="1200"/>
              <a:buAutoNum type="alphaLcPeriod"/>
            </a:pPr>
            <a:r>
              <a:rPr lang="en" sz="1200"/>
              <a:t>Motivación y problem statement</a:t>
            </a:r>
            <a:endParaRPr sz="1200"/>
          </a:p>
          <a:p>
            <a:pPr indent="-304800" lvl="1" marL="914400" rtl="0" algn="l">
              <a:lnSpc>
                <a:spcPct val="95000"/>
              </a:lnSpc>
              <a:spcBef>
                <a:spcPts val="0"/>
              </a:spcBef>
              <a:spcAft>
                <a:spcPts val="0"/>
              </a:spcAft>
              <a:buSzPts val="1200"/>
              <a:buAutoNum type="alphaLcPeriod"/>
            </a:pPr>
            <a:r>
              <a:rPr lang="en" sz="1200"/>
              <a:t>Organización del trabajo</a:t>
            </a:r>
            <a:endParaRPr sz="1200"/>
          </a:p>
          <a:p>
            <a:pPr indent="-330200" lvl="0" marL="457200" rtl="0" algn="l">
              <a:lnSpc>
                <a:spcPct val="95000"/>
              </a:lnSpc>
              <a:spcBef>
                <a:spcPts val="0"/>
              </a:spcBef>
              <a:spcAft>
                <a:spcPts val="0"/>
              </a:spcAft>
              <a:buClr>
                <a:srgbClr val="741B47"/>
              </a:buClr>
              <a:buSzPts val="1600"/>
              <a:buAutoNum type="arabicPeriod"/>
            </a:pPr>
            <a:r>
              <a:rPr lang="en" sz="1600">
                <a:solidFill>
                  <a:srgbClr val="741B47"/>
                </a:solidFill>
              </a:rPr>
              <a:t>Fundamentos de Hom (18p)</a:t>
            </a:r>
            <a:endParaRPr sz="1600">
              <a:solidFill>
                <a:srgbClr val="741B47"/>
              </a:solidFill>
            </a:endParaRPr>
          </a:p>
          <a:p>
            <a:pPr indent="-330200" lvl="0" marL="457200" rtl="0" algn="l">
              <a:lnSpc>
                <a:spcPct val="95000"/>
              </a:lnSpc>
              <a:spcBef>
                <a:spcPts val="0"/>
              </a:spcBef>
              <a:spcAft>
                <a:spcPts val="0"/>
              </a:spcAft>
              <a:buClr>
                <a:schemeClr val="accent6"/>
              </a:buClr>
              <a:buSzPts val="1600"/>
              <a:buAutoNum type="arabicPeriod"/>
            </a:pPr>
            <a:r>
              <a:rPr lang="en" sz="1600">
                <a:solidFill>
                  <a:schemeClr val="accent6"/>
                </a:solidFill>
              </a:rPr>
              <a:t>Estado del arte (3p)</a:t>
            </a:r>
            <a:endParaRPr sz="1600">
              <a:solidFill>
                <a:schemeClr val="accent6"/>
              </a:solidFill>
            </a:endParaRPr>
          </a:p>
          <a:p>
            <a:pPr indent="-304800" lvl="1" marL="914400" rtl="0" algn="l">
              <a:lnSpc>
                <a:spcPct val="95000"/>
              </a:lnSpc>
              <a:spcBef>
                <a:spcPts val="0"/>
              </a:spcBef>
              <a:spcAft>
                <a:spcPts val="0"/>
              </a:spcAft>
              <a:buClr>
                <a:schemeClr val="accent6"/>
              </a:buClr>
              <a:buSzPts val="1200"/>
              <a:buAutoNum type="alphaLcPeriod"/>
            </a:pPr>
            <a:r>
              <a:rPr lang="en" sz="1200">
                <a:solidFill>
                  <a:schemeClr val="accent6"/>
                </a:solidFill>
              </a:rPr>
              <a:t>Predicción de Autismo</a:t>
            </a:r>
            <a:endParaRPr sz="1200">
              <a:solidFill>
                <a:schemeClr val="accent6"/>
              </a:solidFill>
            </a:endParaRPr>
          </a:p>
          <a:p>
            <a:pPr indent="-304800" lvl="1" marL="914400" rtl="0" algn="l">
              <a:lnSpc>
                <a:spcPct val="95000"/>
              </a:lnSpc>
              <a:spcBef>
                <a:spcPts val="0"/>
              </a:spcBef>
              <a:spcAft>
                <a:spcPts val="0"/>
              </a:spcAft>
              <a:buClr>
                <a:schemeClr val="accent6"/>
              </a:buClr>
              <a:buSzPts val="1200"/>
              <a:buAutoNum type="alphaLcPeriod"/>
            </a:pPr>
            <a:r>
              <a:rPr lang="en" sz="1200">
                <a:solidFill>
                  <a:schemeClr val="accent6"/>
                </a:solidFill>
              </a:rPr>
              <a:t>TDA en neuro</a:t>
            </a:r>
            <a:endParaRPr sz="1200">
              <a:solidFill>
                <a:schemeClr val="accent6"/>
              </a:solidFill>
            </a:endParaRPr>
          </a:p>
          <a:p>
            <a:pPr indent="-304800" lvl="1" marL="914400" rtl="0" algn="l">
              <a:lnSpc>
                <a:spcPct val="95000"/>
              </a:lnSpc>
              <a:spcBef>
                <a:spcPts val="0"/>
              </a:spcBef>
              <a:spcAft>
                <a:spcPts val="0"/>
              </a:spcAft>
              <a:buClr>
                <a:schemeClr val="accent6"/>
              </a:buClr>
              <a:buSzPts val="1200"/>
              <a:buAutoNum type="alphaLcPeriod"/>
            </a:pPr>
            <a:r>
              <a:rPr lang="en" sz="1200">
                <a:solidFill>
                  <a:schemeClr val="accent6"/>
                </a:solidFill>
              </a:rPr>
              <a:t>TDA en autismo</a:t>
            </a:r>
            <a:endParaRPr sz="1200">
              <a:solidFill>
                <a:schemeClr val="accent6"/>
              </a:solidFill>
            </a:endParaRPr>
          </a:p>
          <a:p>
            <a:pPr indent="-330200" lvl="0" marL="457200" rtl="0" algn="l">
              <a:lnSpc>
                <a:spcPct val="95000"/>
              </a:lnSpc>
              <a:spcBef>
                <a:spcPts val="0"/>
              </a:spcBef>
              <a:spcAft>
                <a:spcPts val="0"/>
              </a:spcAft>
              <a:buClr>
                <a:schemeClr val="accent6"/>
              </a:buClr>
              <a:buSzPts val="1600"/>
              <a:buAutoNum type="arabicPeriod"/>
            </a:pPr>
            <a:r>
              <a:rPr lang="en" sz="1600">
                <a:solidFill>
                  <a:schemeClr val="accent6"/>
                </a:solidFill>
              </a:rPr>
              <a:t>Dataset (2p)</a:t>
            </a:r>
            <a:endParaRPr sz="1600">
              <a:solidFill>
                <a:schemeClr val="accent6"/>
              </a:solidFill>
            </a:endParaRPr>
          </a:p>
          <a:p>
            <a:pPr indent="-304800" lvl="1" marL="914400" rtl="0" algn="l">
              <a:lnSpc>
                <a:spcPct val="95000"/>
              </a:lnSpc>
              <a:spcBef>
                <a:spcPts val="0"/>
              </a:spcBef>
              <a:spcAft>
                <a:spcPts val="0"/>
              </a:spcAft>
              <a:buClr>
                <a:schemeClr val="accent6"/>
              </a:buClr>
              <a:buSzPts val="1200"/>
              <a:buAutoNum type="alphaLcPeriod"/>
            </a:pPr>
            <a:r>
              <a:rPr lang="en" sz="1200">
                <a:solidFill>
                  <a:schemeClr val="accent6"/>
                </a:solidFill>
              </a:rPr>
              <a:t>Competencia IMPAC</a:t>
            </a:r>
            <a:endParaRPr sz="1200">
              <a:solidFill>
                <a:schemeClr val="accent6"/>
              </a:solidFill>
            </a:endParaRPr>
          </a:p>
          <a:p>
            <a:pPr indent="-304800" lvl="1" marL="914400" rtl="0" algn="l">
              <a:lnSpc>
                <a:spcPct val="95000"/>
              </a:lnSpc>
              <a:spcBef>
                <a:spcPts val="0"/>
              </a:spcBef>
              <a:spcAft>
                <a:spcPts val="0"/>
              </a:spcAft>
              <a:buSzPts val="1200"/>
              <a:buAutoNum type="alphaLcPeriod"/>
            </a:pPr>
            <a:r>
              <a:rPr lang="en" sz="1200"/>
              <a:t>Datos y su preprocesamiento</a:t>
            </a:r>
            <a:endParaRPr sz="1200"/>
          </a:p>
          <a:p>
            <a:pPr indent="-304800" lvl="1" marL="914400" rtl="0" algn="l">
              <a:lnSpc>
                <a:spcPct val="95000"/>
              </a:lnSpc>
              <a:spcBef>
                <a:spcPts val="0"/>
              </a:spcBef>
              <a:spcAft>
                <a:spcPts val="0"/>
              </a:spcAft>
              <a:buSzPts val="1200"/>
              <a:buAutoNum type="alphaLcPeriod"/>
            </a:pPr>
            <a:r>
              <a:rPr lang="en" sz="1200"/>
              <a:t>Distribuciones de las variables</a:t>
            </a:r>
            <a:endParaRPr sz="1200"/>
          </a:p>
          <a:p>
            <a:pPr indent="-304800" lvl="1" marL="914400" rtl="0" algn="l">
              <a:lnSpc>
                <a:spcPct val="95000"/>
              </a:lnSpc>
              <a:spcBef>
                <a:spcPts val="0"/>
              </a:spcBef>
              <a:spcAft>
                <a:spcPts val="0"/>
              </a:spcAft>
              <a:buClr>
                <a:schemeClr val="accent6"/>
              </a:buClr>
              <a:buSzPts val="1200"/>
              <a:buAutoNum type="alphaLcPeriod"/>
            </a:pPr>
            <a:r>
              <a:rPr lang="en" sz="1200">
                <a:solidFill>
                  <a:schemeClr val="accent6"/>
                </a:solidFill>
              </a:rPr>
              <a:t>Datos ABIDE comparativos</a:t>
            </a:r>
            <a:endParaRPr sz="1200">
              <a:solidFill>
                <a:schemeClr val="accent6"/>
              </a:solidFill>
            </a:endParaRPr>
          </a:p>
          <a:p>
            <a:pPr indent="-342900" lvl="0" marL="457200" rtl="0" algn="l">
              <a:lnSpc>
                <a:spcPct val="95000"/>
              </a:lnSpc>
              <a:spcBef>
                <a:spcPts val="0"/>
              </a:spcBef>
              <a:spcAft>
                <a:spcPts val="0"/>
              </a:spcAft>
              <a:buClr>
                <a:schemeClr val="accent6"/>
              </a:buClr>
              <a:buSzPts val="1800"/>
              <a:buAutoNum type="arabicPeriod"/>
            </a:pPr>
            <a:r>
              <a:rPr lang="en">
                <a:solidFill>
                  <a:schemeClr val="accent6"/>
                </a:solidFill>
              </a:rPr>
              <a:t>Métodos (9p)</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Conformación del conectoma</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Del conectoma al PD</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Vectorización del PD</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Señales generadas comparar</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Métricas de modelos</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Modelos propios</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Modelos Kernel SVM</a:t>
            </a:r>
            <a:endParaRPr>
              <a:solidFill>
                <a:schemeClr val="accent6"/>
              </a:solidFill>
            </a:endParaRPr>
          </a:p>
          <a:p>
            <a:pPr indent="-317500" lvl="1" marL="914400" rtl="0" algn="l">
              <a:lnSpc>
                <a:spcPct val="95000"/>
              </a:lnSpc>
              <a:spcBef>
                <a:spcPts val="0"/>
              </a:spcBef>
              <a:spcAft>
                <a:spcPts val="0"/>
              </a:spcAft>
              <a:buClr>
                <a:schemeClr val="accent6"/>
              </a:buClr>
              <a:buSzPts val="1400"/>
              <a:buAutoNum type="alphaLcPeriod"/>
            </a:pPr>
            <a:r>
              <a:rPr lang="en">
                <a:solidFill>
                  <a:schemeClr val="accent6"/>
                </a:solidFill>
              </a:rPr>
              <a:t>Modelos comparados IMPAC</a:t>
            </a:r>
            <a:endParaRPr sz="1200"/>
          </a:p>
        </p:txBody>
      </p:sp>
      <p:sp>
        <p:nvSpPr>
          <p:cNvPr id="597" name="Google Shape;597;p88"/>
          <p:cNvSpPr txBox="1"/>
          <p:nvPr/>
        </p:nvSpPr>
        <p:spPr>
          <a:xfrm>
            <a:off x="4703925" y="38575"/>
            <a:ext cx="4146600" cy="4610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accent6"/>
              </a:buClr>
              <a:buSzPts val="1700"/>
              <a:buFont typeface="Playfair Display"/>
              <a:buAutoNum type="arabicPeriod" startAt="5"/>
            </a:pPr>
            <a:r>
              <a:rPr lang="en" sz="1700">
                <a:solidFill>
                  <a:schemeClr val="accent6"/>
                </a:solidFill>
                <a:latin typeface="Playfair Display"/>
                <a:ea typeface="Playfair Display"/>
                <a:cs typeface="Playfair Display"/>
                <a:sym typeface="Playfair Display"/>
              </a:rPr>
              <a:t>Experimentos y resultados (17p)</a:t>
            </a:r>
            <a:endParaRPr sz="17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Proyecciones de diagramas vectorizados</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Exploración de proyecciones</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2"/>
              </a:buClr>
              <a:buSzPts val="1300"/>
              <a:buFont typeface="Playfair Display"/>
              <a:buAutoNum type="alphaLcPeriod"/>
            </a:pPr>
            <a:r>
              <a:rPr lang="en" sz="1300">
                <a:solidFill>
                  <a:schemeClr val="dk2"/>
                </a:solidFill>
                <a:latin typeface="Playfair Display"/>
                <a:ea typeface="Playfair Display"/>
                <a:cs typeface="Playfair Display"/>
                <a:sym typeface="Playfair Display"/>
              </a:rPr>
              <a:t>Proyección de matrices vectorizadas</a:t>
            </a:r>
            <a:endParaRPr sz="1300">
              <a:solidFill>
                <a:schemeClr val="dk2"/>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Benchmark fabricado</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Entropías</a:t>
            </a:r>
            <a:endParaRPr sz="1300">
              <a:solidFill>
                <a:schemeClr val="accent6"/>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accent6"/>
              </a:buClr>
              <a:buSzPts val="1300"/>
              <a:buFont typeface="Playfair Display"/>
              <a:buAutoNum type="romanLcPeriod"/>
            </a:pPr>
            <a:r>
              <a:rPr lang="en" sz="1300">
                <a:solidFill>
                  <a:schemeClr val="accent6"/>
                </a:solidFill>
                <a:latin typeface="Playfair Display"/>
                <a:ea typeface="Playfair Display"/>
                <a:cs typeface="Playfair Display"/>
                <a:sym typeface="Playfair Display"/>
              </a:rPr>
              <a:t>Entropía scatter</a:t>
            </a:r>
            <a:endParaRPr sz="1300">
              <a:solidFill>
                <a:schemeClr val="accent6"/>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accent6"/>
              </a:buClr>
              <a:buSzPts val="1300"/>
              <a:buFont typeface="Playfair Display"/>
              <a:buAutoNum type="romanLcPeriod"/>
            </a:pPr>
            <a:r>
              <a:rPr lang="en" sz="1300">
                <a:solidFill>
                  <a:schemeClr val="accent6"/>
                </a:solidFill>
                <a:latin typeface="Playfair Display"/>
                <a:ea typeface="Playfair Display"/>
                <a:cs typeface="Playfair Display"/>
                <a:sym typeface="Playfair Display"/>
              </a:rPr>
              <a:t>Entropía como filtro</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Curvas de betti</a:t>
            </a:r>
            <a:endParaRPr sz="1300">
              <a:solidFill>
                <a:schemeClr val="dk2"/>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Modelos impac</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Modelos propios</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accent6"/>
              </a:buClr>
              <a:buSzPts val="1300"/>
              <a:buFont typeface="Playfair Display"/>
              <a:buAutoNum type="alphaLcPeriod"/>
            </a:pPr>
            <a:r>
              <a:rPr lang="en" sz="1300">
                <a:solidFill>
                  <a:schemeClr val="accent6"/>
                </a:solidFill>
                <a:latin typeface="Playfair Display"/>
                <a:ea typeface="Playfair Display"/>
                <a:cs typeface="Playfair Display"/>
                <a:sym typeface="Playfair Display"/>
              </a:rPr>
              <a:t>Modelos sin anatomía</a:t>
            </a:r>
            <a:endParaRPr sz="1300">
              <a:solidFill>
                <a:schemeClr val="accent6"/>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accent6"/>
              </a:buClr>
              <a:buSzPts val="1300"/>
              <a:buFont typeface="Playfair Display"/>
              <a:buAutoNum type="romanLcPeriod"/>
            </a:pPr>
            <a:r>
              <a:rPr lang="en" sz="1300">
                <a:solidFill>
                  <a:schemeClr val="accent6"/>
                </a:solidFill>
                <a:latin typeface="Playfair Display"/>
                <a:ea typeface="Playfair Display"/>
                <a:cs typeface="Playfair Display"/>
                <a:sym typeface="Playfair Display"/>
              </a:rPr>
              <a:t>SVM sobre diagramas</a:t>
            </a:r>
            <a:endParaRPr sz="1300">
              <a:solidFill>
                <a:schemeClr val="accent6"/>
              </a:solidFill>
              <a:latin typeface="Playfair Display"/>
              <a:ea typeface="Playfair Display"/>
              <a:cs typeface="Playfair Display"/>
              <a:sym typeface="Playfair Display"/>
            </a:endParaRPr>
          </a:p>
          <a:p>
            <a:pPr indent="-311150" lvl="2" marL="1371600" rtl="0" algn="l">
              <a:lnSpc>
                <a:spcPct val="115000"/>
              </a:lnSpc>
              <a:spcBef>
                <a:spcPts val="0"/>
              </a:spcBef>
              <a:spcAft>
                <a:spcPts val="0"/>
              </a:spcAft>
              <a:buClr>
                <a:schemeClr val="accent6"/>
              </a:buClr>
              <a:buSzPts val="1300"/>
              <a:buFont typeface="Playfair Display"/>
              <a:buAutoNum type="romanLcPeriod"/>
            </a:pPr>
            <a:r>
              <a:rPr lang="en" sz="1300">
                <a:solidFill>
                  <a:schemeClr val="accent6"/>
                </a:solidFill>
                <a:latin typeface="Playfair Display"/>
                <a:ea typeface="Playfair Display"/>
                <a:cs typeface="Playfair Display"/>
                <a:sym typeface="Playfair Display"/>
              </a:rPr>
              <a:t>RF sobre diagramas y matrices</a:t>
            </a:r>
            <a:endParaRPr sz="1300">
              <a:solidFill>
                <a:schemeClr val="accent6"/>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2"/>
              </a:buClr>
              <a:buSzPts val="1300"/>
              <a:buFont typeface="Playfair Display"/>
              <a:buAutoNum type="alphaLcPeriod"/>
            </a:pPr>
            <a:r>
              <a:rPr lang="en" sz="1300">
                <a:solidFill>
                  <a:schemeClr val="dk2"/>
                </a:solidFill>
                <a:latin typeface="Playfair Display"/>
                <a:ea typeface="Playfair Display"/>
                <a:cs typeface="Playfair Display"/>
                <a:sym typeface="Playfair Display"/>
              </a:rPr>
              <a:t>Modelos ABIDE</a:t>
            </a:r>
            <a:endParaRPr sz="1300">
              <a:solidFill>
                <a:schemeClr val="dk2"/>
              </a:solidFill>
              <a:latin typeface="Playfair Display"/>
              <a:ea typeface="Playfair Display"/>
              <a:cs typeface="Playfair Display"/>
              <a:sym typeface="Playfair Display"/>
            </a:endParaRPr>
          </a:p>
          <a:p>
            <a:pPr indent="-349250" lvl="0" marL="457200" rtl="0" algn="l">
              <a:lnSpc>
                <a:spcPct val="115000"/>
              </a:lnSpc>
              <a:spcBef>
                <a:spcPts val="0"/>
              </a:spcBef>
              <a:spcAft>
                <a:spcPts val="0"/>
              </a:spcAft>
              <a:buClr>
                <a:schemeClr val="accent6"/>
              </a:buClr>
              <a:buSzPts val="1900"/>
              <a:buFont typeface="Playfair Display"/>
              <a:buAutoNum type="arabicPeriod" startAt="5"/>
            </a:pPr>
            <a:r>
              <a:rPr lang="en" sz="1500">
                <a:solidFill>
                  <a:schemeClr val="accent6"/>
                </a:solidFill>
                <a:latin typeface="Playfair Display"/>
                <a:ea typeface="Playfair Display"/>
                <a:cs typeface="Playfair Display"/>
                <a:sym typeface="Playfair Display"/>
              </a:rPr>
              <a:t>Discusión y c</a:t>
            </a:r>
            <a:r>
              <a:rPr lang="en" sz="1500">
                <a:solidFill>
                  <a:schemeClr val="accent6"/>
                </a:solidFill>
                <a:latin typeface="Playfair Display"/>
                <a:ea typeface="Playfair Display"/>
                <a:cs typeface="Playfair Display"/>
                <a:sym typeface="Playfair Display"/>
              </a:rPr>
              <a:t>onclusiones (1p)</a:t>
            </a:r>
            <a:endParaRPr sz="1500">
              <a:solidFill>
                <a:schemeClr val="accent6"/>
              </a:solidFill>
              <a:latin typeface="Playfair Display"/>
              <a:ea typeface="Playfair Display"/>
              <a:cs typeface="Playfair Display"/>
              <a:sym typeface="Playfair Display"/>
            </a:endParaRPr>
          </a:p>
          <a:p>
            <a:pPr indent="-349250" lvl="0" marL="457200" rtl="0" algn="l">
              <a:lnSpc>
                <a:spcPct val="115000"/>
              </a:lnSpc>
              <a:spcBef>
                <a:spcPts val="0"/>
              </a:spcBef>
              <a:spcAft>
                <a:spcPts val="0"/>
              </a:spcAft>
              <a:buClr>
                <a:schemeClr val="dk2"/>
              </a:buClr>
              <a:buSzPts val="1900"/>
              <a:buFont typeface="Playfair Display"/>
              <a:buAutoNum type="arabicPeriod" startAt="5"/>
            </a:pPr>
            <a:r>
              <a:rPr lang="en" sz="1500">
                <a:solidFill>
                  <a:schemeClr val="dk2"/>
                </a:solidFill>
                <a:latin typeface="Playfair Display"/>
                <a:ea typeface="Playfair Display"/>
                <a:cs typeface="Playfair Display"/>
                <a:sym typeface="Playfair Display"/>
              </a:rPr>
              <a:t>Bibliografía</a:t>
            </a:r>
            <a:endParaRPr sz="1500">
              <a:solidFill>
                <a:schemeClr val="dk2"/>
              </a:solidFill>
              <a:latin typeface="Playfair Display"/>
              <a:ea typeface="Playfair Display"/>
              <a:cs typeface="Playfair Display"/>
              <a:sym typeface="Playfair Display"/>
            </a:endParaRPr>
          </a:p>
          <a:p>
            <a:pPr indent="-323850" lvl="0" marL="457200" rtl="0" algn="l">
              <a:lnSpc>
                <a:spcPct val="115000"/>
              </a:lnSpc>
              <a:spcBef>
                <a:spcPts val="0"/>
              </a:spcBef>
              <a:spcAft>
                <a:spcPts val="0"/>
              </a:spcAft>
              <a:buClr>
                <a:schemeClr val="accent6"/>
              </a:buClr>
              <a:buSzPts val="1500"/>
              <a:buFont typeface="Playfair Display"/>
              <a:buAutoNum type="arabicPeriod" startAt="5"/>
            </a:pPr>
            <a:r>
              <a:rPr lang="en" sz="1500">
                <a:solidFill>
                  <a:schemeClr val="accent6"/>
                </a:solidFill>
                <a:latin typeface="Playfair Display"/>
                <a:ea typeface="Playfair Display"/>
                <a:cs typeface="Playfair Display"/>
                <a:sym typeface="Playfair Display"/>
              </a:rPr>
              <a:t>Anexo (1p)</a:t>
            </a:r>
            <a:endParaRPr sz="1500">
              <a:solidFill>
                <a:schemeClr val="accent6"/>
              </a:solidFill>
              <a:latin typeface="Playfair Display"/>
              <a:ea typeface="Playfair Display"/>
              <a:cs typeface="Playfair Display"/>
              <a:sym typeface="Playfair Display"/>
            </a:endParaRPr>
          </a:p>
        </p:txBody>
      </p:sp>
      <p:cxnSp>
        <p:nvCxnSpPr>
          <p:cNvPr id="598" name="Google Shape;598;p88"/>
          <p:cNvCxnSpPr/>
          <p:nvPr/>
        </p:nvCxnSpPr>
        <p:spPr>
          <a:xfrm>
            <a:off x="4524400" y="398275"/>
            <a:ext cx="0" cy="3891300"/>
          </a:xfrm>
          <a:prstGeom prst="straightConnector1">
            <a:avLst/>
          </a:prstGeom>
          <a:noFill/>
          <a:ln cap="flat" cmpd="sng" w="19050">
            <a:solidFill>
              <a:schemeClr val="dk1"/>
            </a:solidFill>
            <a:prstDash val="solid"/>
            <a:round/>
            <a:headEnd len="med" w="med" type="none"/>
            <a:tailEnd len="med" w="med" type="none"/>
          </a:ln>
        </p:spPr>
      </p:cxnSp>
      <p:sp>
        <p:nvSpPr>
          <p:cNvPr id="599" name="Google Shape;599;p88"/>
          <p:cNvSpPr txBox="1"/>
          <p:nvPr/>
        </p:nvSpPr>
        <p:spPr>
          <a:xfrm>
            <a:off x="0" y="4780825"/>
            <a:ext cx="481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https://es.overleaf.com/5343322353kxhmtyfmwqkv</a:t>
            </a:r>
            <a:endParaRPr sz="1100"/>
          </a:p>
        </p:txBody>
      </p:sp>
      <p:sp>
        <p:nvSpPr>
          <p:cNvPr id="600" name="Google Shape;600;p88"/>
          <p:cNvSpPr txBox="1"/>
          <p:nvPr/>
        </p:nvSpPr>
        <p:spPr>
          <a:xfrm>
            <a:off x="8115300" y="4512300"/>
            <a:ext cx="1028700" cy="6312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Pg counter</a:t>
            </a:r>
            <a:endParaRPr sz="1300">
              <a:latin typeface="Playfair Display"/>
              <a:ea typeface="Playfair Display"/>
              <a:cs typeface="Playfair Display"/>
              <a:sym typeface="Playfair Display"/>
            </a:endParaRPr>
          </a:p>
          <a:p>
            <a:pPr indent="0" lvl="0" marL="0" rtl="0" algn="ctr">
              <a:spcBef>
                <a:spcPts val="0"/>
              </a:spcBef>
              <a:spcAft>
                <a:spcPts val="0"/>
              </a:spcAft>
              <a:buNone/>
            </a:pPr>
            <a:r>
              <a:rPr lang="en" sz="1600">
                <a:solidFill>
                  <a:schemeClr val="accent6"/>
                </a:solidFill>
                <a:latin typeface="Playfair Display"/>
                <a:ea typeface="Playfair Display"/>
                <a:cs typeface="Playfair Display"/>
                <a:sym typeface="Playfair Display"/>
              </a:rPr>
              <a:t>49</a:t>
            </a:r>
            <a:endParaRPr sz="1600">
              <a:solidFill>
                <a:schemeClr val="accent6"/>
              </a:solidFill>
              <a:latin typeface="Playfair Display"/>
              <a:ea typeface="Playfair Display"/>
              <a:cs typeface="Playfair Display"/>
              <a:sym typeface="Playfair Display"/>
            </a:endParaRPr>
          </a:p>
        </p:txBody>
      </p:sp>
      <p:sp>
        <p:nvSpPr>
          <p:cNvPr id="601" name="Google Shape;601;p88"/>
          <p:cNvSpPr txBox="1"/>
          <p:nvPr/>
        </p:nvSpPr>
        <p:spPr>
          <a:xfrm>
            <a:off x="55100" y="4602300"/>
            <a:ext cx="2691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Violeta: empezado; V. oscuro: “terminado”</a:t>
            </a:r>
            <a:endParaRPr sz="1000">
              <a:latin typeface="Playfair Display"/>
              <a:ea typeface="Playfair Display"/>
              <a:cs typeface="Playfair Display"/>
              <a:sym typeface="Playfair Display"/>
            </a:endParaRPr>
          </a:p>
        </p:txBody>
      </p:sp>
      <p:sp>
        <p:nvSpPr>
          <p:cNvPr id="602" name="Google Shape;602;p88"/>
          <p:cNvSpPr txBox="1"/>
          <p:nvPr>
            <p:ph type="title"/>
          </p:nvPr>
        </p:nvSpPr>
        <p:spPr>
          <a:xfrm>
            <a:off x="-195625" y="-66350"/>
            <a:ext cx="96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Tesis</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9"/>
          <p:cNvSpPr txBox="1"/>
          <p:nvPr>
            <p:ph type="title"/>
          </p:nvPr>
        </p:nvSpPr>
        <p:spPr>
          <a:xfrm>
            <a:off x="265775" y="105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Modelos con referencia Anatomía sola</a:t>
            </a:r>
            <a:endParaRPr/>
          </a:p>
        </p:txBody>
      </p:sp>
      <p:pic>
        <p:nvPicPr>
          <p:cNvPr id="608" name="Google Shape;608;p89"/>
          <p:cNvPicPr preferRelativeResize="0"/>
          <p:nvPr/>
        </p:nvPicPr>
        <p:blipFill>
          <a:blip r:embed="rId3">
            <a:alphaModFix/>
          </a:blip>
          <a:stretch>
            <a:fillRect/>
          </a:stretch>
        </p:blipFill>
        <p:spPr>
          <a:xfrm>
            <a:off x="189150" y="790463"/>
            <a:ext cx="8839198" cy="356256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0"/>
          <p:cNvSpPr txBox="1"/>
          <p:nvPr>
            <p:ph type="title"/>
          </p:nvPr>
        </p:nvSpPr>
        <p:spPr>
          <a:xfrm>
            <a:off x="265775" y="18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Modelos sin anatomía</a:t>
            </a:r>
            <a:endParaRPr/>
          </a:p>
        </p:txBody>
      </p:sp>
      <p:pic>
        <p:nvPicPr>
          <p:cNvPr id="614" name="Google Shape;614;p90"/>
          <p:cNvPicPr preferRelativeResize="0"/>
          <p:nvPr/>
        </p:nvPicPr>
        <p:blipFill>
          <a:blip r:embed="rId3">
            <a:alphaModFix/>
          </a:blip>
          <a:stretch>
            <a:fillRect/>
          </a:stretch>
        </p:blipFill>
        <p:spPr>
          <a:xfrm>
            <a:off x="733525" y="903775"/>
            <a:ext cx="7676953" cy="407815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Puntos a charlar</a:t>
            </a:r>
            <a:endParaRPr/>
          </a:p>
        </p:txBody>
      </p:sp>
      <p:sp>
        <p:nvSpPr>
          <p:cNvPr id="620" name="Google Shape;620;p9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Resultado de diagramas solo y matrices solas etc</a:t>
            </a:r>
            <a:endParaRPr/>
          </a:p>
          <a:p>
            <a:pPr indent="-342900" lvl="0" marL="457200" rtl="0" algn="l">
              <a:spcBef>
                <a:spcPts val="0"/>
              </a:spcBef>
              <a:spcAft>
                <a:spcPts val="0"/>
              </a:spcAft>
              <a:buSzPts val="1800"/>
              <a:buChar char="●"/>
            </a:pPr>
            <a:r>
              <a:rPr lang="en"/>
              <a:t>Agregada pequeña sección de ABIDE</a:t>
            </a:r>
            <a:endParaRPr/>
          </a:p>
          <a:p>
            <a:pPr indent="-342900" lvl="0" marL="457200" rtl="0" algn="l">
              <a:spcBef>
                <a:spcPts val="0"/>
              </a:spcBef>
              <a:spcAft>
                <a:spcPts val="0"/>
              </a:spcAft>
              <a:buSzPts val="1800"/>
              <a:buChar char="●"/>
            </a:pPr>
            <a:r>
              <a:rPr lang="en"/>
              <a:t>Paper encontrado con resultados ABIDE </a:t>
            </a:r>
            <a:endParaRPr/>
          </a:p>
          <a:p>
            <a:pPr indent="-342900" lvl="0" marL="457200" rtl="0" algn="l">
              <a:spcBef>
                <a:spcPts val="0"/>
              </a:spcBef>
              <a:spcAft>
                <a:spcPts val="0"/>
              </a:spcAft>
              <a:buClr>
                <a:schemeClr val="accent1"/>
              </a:buClr>
              <a:buSzPts val="1800"/>
              <a:buChar char="●"/>
            </a:pPr>
            <a:r>
              <a:rPr b="1" lang="en">
                <a:solidFill>
                  <a:schemeClr val="accent1"/>
                </a:solidFill>
              </a:rPr>
              <a:t>Se resuelve: dejamos test de permutaciones para después de la tesis</a:t>
            </a:r>
            <a:endParaRPr b="1">
              <a:solidFill>
                <a:schemeClr val="accent1"/>
              </a:solidFill>
            </a:endParaRPr>
          </a:p>
          <a:p>
            <a:pPr indent="0" lvl="0" marL="0" rtl="0" algn="l">
              <a:spcBef>
                <a:spcPts val="1200"/>
              </a:spcBef>
              <a:spcAft>
                <a:spcPts val="0"/>
              </a:spcAft>
              <a:buNone/>
            </a:pPr>
            <a:r>
              <a:rPr lang="en"/>
              <a:t>Puntos métodos:</a:t>
            </a:r>
            <a:endParaRPr/>
          </a:p>
          <a:p>
            <a:pPr indent="-342900" lvl="0" marL="457200" rtl="0" algn="l">
              <a:spcBef>
                <a:spcPts val="1200"/>
              </a:spcBef>
              <a:spcAft>
                <a:spcPts val="0"/>
              </a:spcAft>
              <a:buSzPts val="1800"/>
              <a:buChar char="●"/>
            </a:pPr>
            <a:r>
              <a:rPr lang="en"/>
              <a:t>¿Separo la bibliografía en secciones mejor?</a:t>
            </a:r>
            <a:endParaRPr/>
          </a:p>
          <a:p>
            <a:pPr indent="-342900" lvl="0" marL="457200" rtl="0" algn="l">
              <a:spcBef>
                <a:spcPts val="0"/>
              </a:spcBef>
              <a:spcAft>
                <a:spcPts val="0"/>
              </a:spcAft>
              <a:buSzPts val="1800"/>
              <a:buChar char="●"/>
            </a:pPr>
            <a:r>
              <a:rPr lang="en"/>
              <a:t>¿Cómo combino los varios archivos latex?</a:t>
            </a:r>
            <a:endParaRPr/>
          </a:p>
          <a:p>
            <a:pPr indent="-342900" lvl="0" marL="457200" rtl="0" algn="l">
              <a:spcBef>
                <a:spcPts val="0"/>
              </a:spcBef>
              <a:spcAft>
                <a:spcPts val="0"/>
              </a:spcAft>
              <a:buSzPts val="1800"/>
              <a:buChar char="●"/>
            </a:pPr>
            <a:r>
              <a:rPr lang="en"/>
              <a:t>¿Problemas con las citas?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229050" y="10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Notas Fede - Resumen de la semana</a:t>
            </a:r>
            <a:endParaRPr/>
          </a:p>
        </p:txBody>
      </p:sp>
      <p:sp>
        <p:nvSpPr>
          <p:cNvPr id="99" name="Google Shape;99;p20"/>
          <p:cNvSpPr txBox="1"/>
          <p:nvPr>
            <p:ph idx="1" type="body"/>
          </p:nvPr>
        </p:nvSpPr>
        <p:spPr>
          <a:xfrm>
            <a:off x="72900" y="677875"/>
            <a:ext cx="8910000" cy="4346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Hice PCA y TSNE de las vectorizaciones y matrices de correlación para ver si había algún cluster aparente. No lo hay. Las primeras dos componentes principales capturan en ambos casos el 90% aprox de variabilidad. Probé modificando parámetros de la vectorización y del procesamiento de los diagramas (como la cantidad de puntos prominentes).</a:t>
            </a:r>
            <a:endParaRPr/>
          </a:p>
          <a:p>
            <a:pPr indent="-325755" lvl="0" marL="457200" rtl="0" algn="l">
              <a:spcBef>
                <a:spcPts val="0"/>
              </a:spcBef>
              <a:spcAft>
                <a:spcPts val="0"/>
              </a:spcAft>
              <a:buSzPct val="100000"/>
              <a:buAutoNum type="arabicPeriod"/>
            </a:pPr>
            <a:r>
              <a:rPr lang="en"/>
              <a:t>Del PCA de todos los diagramas vectorizados elegí 20 observaciones (10 y 10) que claramente estén separadas, para descartar problemas en la configuración de los algoritmos de clasificación. Probé SVM, redes, y RF, y se obtuvo accuracy de 1, como se esperaba, descartando problemas en los algoritmos de clasificación. Corrí también SVM con Kernels provistos por scikit-tda que tenían como input directamente el diagrama y también funcionaron.</a:t>
            </a:r>
            <a:endParaRPr/>
          </a:p>
          <a:p>
            <a:pPr indent="-325755" lvl="0" marL="457200" rtl="0" algn="l">
              <a:spcBef>
                <a:spcPts val="0"/>
              </a:spcBef>
              <a:spcAft>
                <a:spcPts val="0"/>
              </a:spcAft>
              <a:buSzPct val="100000"/>
              <a:buAutoNum type="arabicPeriod"/>
            </a:pPr>
            <a:r>
              <a:rPr lang="en"/>
              <a:t>Probé después 30 iteraciones de clasificadores de SVM con Wasserstein kernel usando los diagramas y 30 de SVM usando las matrices de correlación vectorizadas, usando shuffles de train y test en cada iteración. Los de los diagramas rondan el 50% de accuracy y de las matrices un 60%. Probé después un ensabmle de estos dos modelos que tomaba las probabilidades y no mejoró la clasificación. Algo que sí noté del primer SVM con Wasserstein es que las probabilidades estimadas por clase eran muy similares, todas eran [0.47, 0.51] por ejemplo, no había mucha confianza en la clasificación.</a:t>
            </a:r>
            <a:endParaRPr/>
          </a:p>
          <a:p>
            <a:pPr indent="-325755" lvl="0" marL="457200" rtl="0" algn="l">
              <a:spcBef>
                <a:spcPts val="0"/>
              </a:spcBef>
              <a:spcAft>
                <a:spcPts val="0"/>
              </a:spcAft>
              <a:buSzPct val="100000"/>
              <a:buAutoNum type="arabicPeriod"/>
            </a:pPr>
            <a:r>
              <a:rPr lang="en"/>
              <a:t>Ver “Análisis Exploratorio semana 26/04.ipynb”, todo hecho con BASC-197.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30075" y="242975"/>
            <a:ext cx="205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Plots de PCA</a:t>
            </a:r>
            <a:endParaRPr/>
          </a:p>
        </p:txBody>
      </p:sp>
      <p:pic>
        <p:nvPicPr>
          <p:cNvPr id="105" name="Google Shape;105;p21"/>
          <p:cNvPicPr preferRelativeResize="0"/>
          <p:nvPr/>
        </p:nvPicPr>
        <p:blipFill>
          <a:blip r:embed="rId3">
            <a:alphaModFix/>
          </a:blip>
          <a:stretch>
            <a:fillRect/>
          </a:stretch>
        </p:blipFill>
        <p:spPr>
          <a:xfrm>
            <a:off x="400350" y="815675"/>
            <a:ext cx="3846279" cy="3820975"/>
          </a:xfrm>
          <a:prstGeom prst="rect">
            <a:avLst/>
          </a:prstGeom>
          <a:noFill/>
          <a:ln>
            <a:noFill/>
          </a:ln>
        </p:spPr>
      </p:pic>
      <p:pic>
        <p:nvPicPr>
          <p:cNvPr id="106" name="Google Shape;106;p21"/>
          <p:cNvPicPr preferRelativeResize="0"/>
          <p:nvPr/>
        </p:nvPicPr>
        <p:blipFill>
          <a:blip r:embed="rId4">
            <a:alphaModFix/>
          </a:blip>
          <a:stretch>
            <a:fillRect/>
          </a:stretch>
        </p:blipFill>
        <p:spPr>
          <a:xfrm>
            <a:off x="4632375" y="843913"/>
            <a:ext cx="3937025" cy="3764500"/>
          </a:xfrm>
          <a:prstGeom prst="rect">
            <a:avLst/>
          </a:prstGeom>
          <a:noFill/>
          <a:ln>
            <a:noFill/>
          </a:ln>
        </p:spPr>
      </p:pic>
      <p:sp>
        <p:nvSpPr>
          <p:cNvPr id="107" name="Google Shape;107;p21"/>
          <p:cNvSpPr txBox="1"/>
          <p:nvPr/>
        </p:nvSpPr>
        <p:spPr>
          <a:xfrm>
            <a:off x="991663" y="4684275"/>
            <a:ext cx="27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 Diagramas vectorizados</a:t>
            </a:r>
            <a:endParaRPr>
              <a:latin typeface="Playfair Display"/>
              <a:ea typeface="Playfair Display"/>
              <a:cs typeface="Playfair Display"/>
              <a:sym typeface="Playfair Display"/>
            </a:endParaRPr>
          </a:p>
        </p:txBody>
      </p:sp>
      <p:sp>
        <p:nvSpPr>
          <p:cNvPr id="108" name="Google Shape;108;p21"/>
          <p:cNvSpPr txBox="1"/>
          <p:nvPr/>
        </p:nvSpPr>
        <p:spPr>
          <a:xfrm>
            <a:off x="5223152" y="4684275"/>
            <a:ext cx="31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 matriz vectorizada (no TDA)</a:t>
            </a:r>
            <a:endParaRPr>
              <a:latin typeface="Playfair Display"/>
              <a:ea typeface="Playfair Display"/>
              <a:cs typeface="Playfair Display"/>
              <a:sym typeface="Playfair Display"/>
            </a:endParaRPr>
          </a:p>
        </p:txBody>
      </p:sp>
      <p:sp>
        <p:nvSpPr>
          <p:cNvPr id="109" name="Google Shape;109;p21"/>
          <p:cNvSpPr txBox="1"/>
          <p:nvPr/>
        </p:nvSpPr>
        <p:spPr>
          <a:xfrm>
            <a:off x="7233621" y="143250"/>
            <a:ext cx="17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Todo con BASC-197</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