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fc46ea5c0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fc46ea5c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fc46ea5c0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fc46ea5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413179962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41317996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413179962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4131799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fc46ea5c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fc46ea5c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fc46ea5c0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fc46ea5c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fc46ea5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fc46ea5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fc46ea5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fc46ea5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fc46ea5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fc46ea5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fc46ea5c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fc46ea5c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fc46ea5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fc46ea5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41317996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41317996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fc46ea5c0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fc46ea5c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Redes Neuronales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 series Temporales</a:t>
            </a:r>
            <a:endParaRPr/>
          </a:p>
          <a:p>
            <a:pPr indent="0" lvl="0" marL="0" rtl="0" algn="ctr">
              <a:spcBef>
                <a:spcPts val="0"/>
              </a:spcBef>
              <a:spcAft>
                <a:spcPts val="0"/>
              </a:spcAft>
              <a:buNone/>
            </a:pPr>
            <a:r>
              <a:rPr lang="en" sz="1600"/>
              <a:t>y otras aplicaciones</a:t>
            </a:r>
            <a:endParaRPr sz="1600"/>
          </a:p>
        </p:txBody>
      </p:sp>
      <p:sp>
        <p:nvSpPr>
          <p:cNvPr id="68" name="Google Shape;68;p13"/>
          <p:cNvSpPr txBox="1"/>
          <p:nvPr>
            <p:ph idx="1" type="subTitle"/>
          </p:nvPr>
        </p:nvSpPr>
        <p:spPr>
          <a:xfrm>
            <a:off x="3241100" y="3596970"/>
            <a:ext cx="2662800" cy="44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t>Federico Poncio</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Redes multicapa - Backpropagation</a:t>
            </a:r>
            <a:endParaRPr/>
          </a:p>
        </p:txBody>
      </p:sp>
      <p:grpSp>
        <p:nvGrpSpPr>
          <p:cNvPr id="188" name="Google Shape;188;p22"/>
          <p:cNvGrpSpPr/>
          <p:nvPr/>
        </p:nvGrpSpPr>
        <p:grpSpPr>
          <a:xfrm>
            <a:off x="371765" y="1304875"/>
            <a:ext cx="8400467" cy="3416400"/>
            <a:chOff x="431925" y="1304875"/>
            <a:chExt cx="2628925" cy="3416400"/>
          </a:xfrm>
        </p:grpSpPr>
        <p:sp>
          <p:nvSpPr>
            <p:cNvPr id="189" name="Google Shape;189;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2"/>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¿Cómo se entrenan?</a:t>
            </a:r>
            <a:endParaRPr>
              <a:solidFill>
                <a:schemeClr val="lt1"/>
              </a:solidFill>
            </a:endParaRPr>
          </a:p>
        </p:txBody>
      </p:sp>
      <p:sp>
        <p:nvSpPr>
          <p:cNvPr id="192" name="Google Shape;192;p22"/>
          <p:cNvSpPr txBox="1"/>
          <p:nvPr>
            <p:ph idx="4294967295" type="body"/>
          </p:nvPr>
        </p:nvSpPr>
        <p:spPr>
          <a:xfrm>
            <a:off x="508325" y="1850300"/>
            <a:ext cx="8154000" cy="206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Hasta ahora no hablamos de cómo se llegan a conseguir los pesos en los perceptrones, ni en las redes en general. Este proceso se conoce como </a:t>
            </a:r>
            <a:r>
              <a:rPr i="1" lang="en" sz="1600"/>
              <a:t>backpropagation</a:t>
            </a:r>
            <a:r>
              <a:rPr lang="en" sz="1600"/>
              <a:t>, y funciona mediante el </a:t>
            </a:r>
            <a:r>
              <a:rPr i="1" lang="en" sz="1600"/>
              <a:t>gradiente descendiente</a:t>
            </a:r>
            <a:r>
              <a:rPr lang="en" sz="1600"/>
              <a:t>. </a:t>
            </a:r>
            <a:endParaRPr sz="1600"/>
          </a:p>
          <a:p>
            <a:pPr indent="-330200" lvl="0" marL="457200" rtl="0" algn="l">
              <a:spcBef>
                <a:spcPts val="1200"/>
              </a:spcBef>
              <a:spcAft>
                <a:spcPts val="0"/>
              </a:spcAft>
              <a:buSzPts val="1600"/>
              <a:buChar char="●"/>
            </a:pPr>
            <a:r>
              <a:rPr lang="en" sz="1600"/>
              <a:t>Se inicializan los pesos aleatoriamente y se van modificando según el gradiente de la función de error (o “pérdida”), premultiplicado por un factor alfa, conocido como el </a:t>
            </a:r>
            <a:r>
              <a:rPr i="1" lang="en" sz="1600"/>
              <a:t>learning rate</a:t>
            </a:r>
            <a:r>
              <a:rPr lang="en" sz="1600"/>
              <a:t>, que controla qué tan rápido se actualizan los pesos</a:t>
            </a:r>
            <a:endParaRPr sz="1600"/>
          </a:p>
        </p:txBody>
      </p:sp>
      <p:pic>
        <p:nvPicPr>
          <p:cNvPr id="193" name="Google Shape;193;p22"/>
          <p:cNvPicPr preferRelativeResize="0"/>
          <p:nvPr/>
        </p:nvPicPr>
        <p:blipFill>
          <a:blip r:embed="rId3">
            <a:alphaModFix/>
          </a:blip>
          <a:stretch>
            <a:fillRect/>
          </a:stretch>
        </p:blipFill>
        <p:spPr>
          <a:xfrm>
            <a:off x="3000925" y="3804400"/>
            <a:ext cx="2959275" cy="847350"/>
          </a:xfrm>
          <a:prstGeom prst="rect">
            <a:avLst/>
          </a:prstGeom>
          <a:noFill/>
          <a:ln>
            <a:noFill/>
          </a:ln>
        </p:spPr>
      </p:pic>
      <p:sp>
        <p:nvSpPr>
          <p:cNvPr id="194" name="Google Shape;19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2104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Redes multicapa - Backpropagation</a:t>
            </a:r>
            <a:endParaRPr/>
          </a:p>
        </p:txBody>
      </p:sp>
      <p:sp>
        <p:nvSpPr>
          <p:cNvPr id="200" name="Google Shape;200;p23"/>
          <p:cNvSpPr txBox="1"/>
          <p:nvPr>
            <p:ph idx="4294967295" type="body"/>
          </p:nvPr>
        </p:nvSpPr>
        <p:spPr>
          <a:xfrm>
            <a:off x="311700" y="920400"/>
            <a:ext cx="8420100" cy="41535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700"/>
              <a:t>¿Qué casos se usan para el error?</a:t>
            </a:r>
            <a:endParaRPr b="1" sz="1700"/>
          </a:p>
          <a:p>
            <a:pPr indent="0" lvl="0" marL="0" rtl="0" algn="l">
              <a:lnSpc>
                <a:spcPct val="100000"/>
              </a:lnSpc>
              <a:spcBef>
                <a:spcPts val="1200"/>
              </a:spcBef>
              <a:spcAft>
                <a:spcPts val="0"/>
              </a:spcAft>
              <a:buNone/>
            </a:pPr>
            <a:r>
              <a:rPr lang="en" sz="1700"/>
              <a:t>Hasta ahora vimos que para considerar el error de una estimación se sumaba sobre todos los casos, pero esto no es siempre así.</a:t>
            </a:r>
            <a:endParaRPr sz="1700"/>
          </a:p>
          <a:p>
            <a:pPr indent="0" lvl="0" marL="0" rtl="0" algn="l">
              <a:lnSpc>
                <a:spcPct val="100000"/>
              </a:lnSpc>
              <a:spcBef>
                <a:spcPts val="1200"/>
              </a:spcBef>
              <a:spcAft>
                <a:spcPts val="0"/>
              </a:spcAft>
              <a:buNone/>
            </a:pPr>
            <a:r>
              <a:rPr lang="en" sz="1700"/>
              <a:t>Muchas veces, en vez de considerar todo el conjunto de entrenamiento de una vez, se actualizan los pesos en tandas, llamadas </a:t>
            </a:r>
            <a:r>
              <a:rPr i="1" lang="en" sz="1700"/>
              <a:t>batch</a:t>
            </a:r>
            <a:r>
              <a:rPr lang="en" sz="1700"/>
              <a:t>. Por ejemplo, se divide el entrenamiento en cinco </a:t>
            </a:r>
            <a:r>
              <a:rPr i="1" lang="en" sz="1700"/>
              <a:t>batches</a:t>
            </a:r>
            <a:r>
              <a:rPr lang="en" sz="1700"/>
              <a:t>, y se actualizan los pesos cinco veces. </a:t>
            </a:r>
            <a:endParaRPr sz="1700"/>
          </a:p>
          <a:p>
            <a:pPr indent="0" lvl="0" marL="0" rtl="0" algn="l">
              <a:lnSpc>
                <a:spcPct val="100000"/>
              </a:lnSpc>
              <a:spcBef>
                <a:spcPts val="1200"/>
              </a:spcBef>
              <a:spcAft>
                <a:spcPts val="0"/>
              </a:spcAft>
              <a:buNone/>
            </a:pPr>
            <a:r>
              <a:rPr lang="en" sz="1700"/>
              <a:t>Una vez completado el set de entrenamiento, se dice que se completó una </a:t>
            </a:r>
            <a:r>
              <a:rPr i="1" lang="en" sz="1700"/>
              <a:t>epoch</a:t>
            </a:r>
            <a:r>
              <a:rPr lang="en" sz="1700"/>
              <a:t> o </a:t>
            </a:r>
            <a:r>
              <a:rPr i="1" lang="en" sz="1700"/>
              <a:t>época</a:t>
            </a:r>
            <a:r>
              <a:rPr lang="en" sz="1700"/>
              <a:t>. </a:t>
            </a:r>
            <a:endParaRPr sz="1700"/>
          </a:p>
          <a:p>
            <a:pPr indent="0" lvl="0" marL="0" rtl="0" algn="l">
              <a:lnSpc>
                <a:spcPct val="100000"/>
              </a:lnSpc>
              <a:spcBef>
                <a:spcPts val="1200"/>
              </a:spcBef>
              <a:spcAft>
                <a:spcPts val="0"/>
              </a:spcAft>
              <a:buNone/>
            </a:pPr>
            <a:r>
              <a:rPr lang="en" sz="1700"/>
              <a:t>Por eso se conoce también al algoritmo como </a:t>
            </a:r>
            <a:r>
              <a:rPr i="1" lang="en" sz="1700"/>
              <a:t>batch gradient descent</a:t>
            </a:r>
            <a:r>
              <a:rPr lang="en" sz="1700"/>
              <a:t>. En el caso de que cada </a:t>
            </a:r>
            <a:r>
              <a:rPr i="1" lang="en" sz="1700"/>
              <a:t>batch</a:t>
            </a:r>
            <a:r>
              <a:rPr lang="en" sz="1700"/>
              <a:t> consista de una única observación, este se conoce como </a:t>
            </a:r>
            <a:r>
              <a:rPr i="1" lang="en" sz="1700"/>
              <a:t>stochastic gradient descent (SGD)</a:t>
            </a:r>
            <a:r>
              <a:rPr lang="en" sz="1700"/>
              <a:t>. </a:t>
            </a:r>
            <a:endParaRPr sz="1700"/>
          </a:p>
          <a:p>
            <a:pPr indent="0" lvl="0" marL="0" rtl="0" algn="l">
              <a:lnSpc>
                <a:spcPct val="100000"/>
              </a:lnSpc>
              <a:spcBef>
                <a:spcPts val="1200"/>
              </a:spcBef>
              <a:spcAft>
                <a:spcPts val="1200"/>
              </a:spcAft>
              <a:buNone/>
            </a:pPr>
            <a:r>
              <a:rPr lang="en" sz="1700"/>
              <a:t>Durante el entrenamiento de una red neuronal se recorre el conjunto de entrenamiento en varias épocas.</a:t>
            </a:r>
            <a:endParaRPr sz="1700"/>
          </a:p>
        </p:txBody>
      </p:sp>
      <p:sp>
        <p:nvSpPr>
          <p:cNvPr id="201" name="Google Shape;2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227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Redes multicapa - Backpropagation</a:t>
            </a:r>
            <a:endParaRPr/>
          </a:p>
        </p:txBody>
      </p:sp>
      <p:sp>
        <p:nvSpPr>
          <p:cNvPr id="207" name="Google Shape;207;p24"/>
          <p:cNvSpPr txBox="1"/>
          <p:nvPr>
            <p:ph idx="4294967295" type="body"/>
          </p:nvPr>
        </p:nvSpPr>
        <p:spPr>
          <a:xfrm>
            <a:off x="311700" y="1040300"/>
            <a:ext cx="8246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Tenemos entonces las siguientes funciones de error:</a:t>
            </a:r>
            <a:endParaRPr/>
          </a:p>
          <a:p>
            <a:pPr indent="-342900" lvl="0" marL="457200" rtl="0" algn="l">
              <a:spcBef>
                <a:spcPts val="1200"/>
              </a:spcBef>
              <a:spcAft>
                <a:spcPts val="0"/>
              </a:spcAft>
              <a:buSzPts val="1800"/>
              <a:buChar char="●"/>
            </a:pPr>
            <a:r>
              <a:rPr lang="en"/>
              <a:t>Suma cuadrados: cuando se trata de un problema de regresión</a:t>
            </a:r>
            <a:endParaRPr/>
          </a:p>
          <a:p>
            <a:pPr indent="-342900" lvl="0" marL="457200" rtl="0" algn="l">
              <a:spcBef>
                <a:spcPts val="0"/>
              </a:spcBef>
              <a:spcAft>
                <a:spcPts val="0"/>
              </a:spcAft>
              <a:buSzPts val="1800"/>
              <a:buChar char="●"/>
            </a:pPr>
            <a:r>
              <a:rPr lang="en"/>
              <a:t>Entropía binaria cruzada: cuando el problema es de clasificación binaria</a:t>
            </a:r>
            <a:endParaRPr/>
          </a:p>
          <a:p>
            <a:pPr indent="-342900" lvl="0" marL="457200" rtl="0" algn="l">
              <a:spcBef>
                <a:spcPts val="0"/>
              </a:spcBef>
              <a:spcAft>
                <a:spcPts val="0"/>
              </a:spcAft>
              <a:buSzPts val="1800"/>
              <a:buChar char="●"/>
            </a:pPr>
            <a:r>
              <a:rPr lang="en"/>
              <a:t>Softmax: es la extensión de la entropía para más de dos clases, donde el output se interpreta como la probabilidad estimada de cada clase</a:t>
            </a:r>
            <a:endParaRPr/>
          </a:p>
          <a:p>
            <a:pPr indent="0" lvl="0" marL="0" rtl="0" algn="l">
              <a:spcBef>
                <a:spcPts val="1200"/>
              </a:spcBef>
              <a:spcAft>
                <a:spcPts val="1200"/>
              </a:spcAft>
              <a:buNone/>
            </a:pPr>
            <a:r>
              <a:t/>
            </a:r>
            <a:endParaRPr/>
          </a:p>
        </p:txBody>
      </p:sp>
      <p:pic>
        <p:nvPicPr>
          <p:cNvPr id="208" name="Google Shape;208;p24"/>
          <p:cNvPicPr preferRelativeResize="0"/>
          <p:nvPr/>
        </p:nvPicPr>
        <p:blipFill>
          <a:blip r:embed="rId3">
            <a:alphaModFix/>
          </a:blip>
          <a:stretch>
            <a:fillRect/>
          </a:stretch>
        </p:blipFill>
        <p:spPr>
          <a:xfrm>
            <a:off x="3057874" y="3365625"/>
            <a:ext cx="3028275" cy="1062550"/>
          </a:xfrm>
          <a:prstGeom prst="rect">
            <a:avLst/>
          </a:prstGeom>
          <a:noFill/>
          <a:ln>
            <a:noFill/>
          </a:ln>
        </p:spPr>
      </p:pic>
      <p:sp>
        <p:nvSpPr>
          <p:cNvPr id="209" name="Google Shape;20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311700" y="227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Redes multicapa - Backpropagation</a:t>
            </a:r>
            <a:endParaRPr/>
          </a:p>
        </p:txBody>
      </p:sp>
      <p:sp>
        <p:nvSpPr>
          <p:cNvPr id="215" name="Google Shape;215;p25"/>
          <p:cNvSpPr txBox="1"/>
          <p:nvPr>
            <p:ph idx="4294967295" type="body"/>
          </p:nvPr>
        </p:nvSpPr>
        <p:spPr>
          <a:xfrm>
            <a:off x="311700" y="1040300"/>
            <a:ext cx="8246400" cy="3938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Y t</a:t>
            </a:r>
            <a:r>
              <a:rPr lang="en"/>
              <a:t>enemos también varias posibles funciones de activación: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Es común que en los problemas de clasificación la última capa siempre tenga activación softmax, para poder interpretar la clasificación. </a:t>
            </a:r>
            <a:endParaRPr/>
          </a:p>
          <a:p>
            <a:pPr indent="0" lvl="0" marL="0" rtl="0" algn="l">
              <a:spcBef>
                <a:spcPts val="1200"/>
              </a:spcBef>
              <a:spcAft>
                <a:spcPts val="1200"/>
              </a:spcAft>
              <a:buNone/>
            </a:pPr>
            <a:r>
              <a:t/>
            </a:r>
            <a:endParaRPr/>
          </a:p>
        </p:txBody>
      </p:sp>
      <p:pic>
        <p:nvPicPr>
          <p:cNvPr id="216" name="Google Shape;216;p25"/>
          <p:cNvPicPr preferRelativeResize="0"/>
          <p:nvPr/>
        </p:nvPicPr>
        <p:blipFill>
          <a:blip r:embed="rId3">
            <a:alphaModFix/>
          </a:blip>
          <a:stretch>
            <a:fillRect/>
          </a:stretch>
        </p:blipFill>
        <p:spPr>
          <a:xfrm>
            <a:off x="2033400" y="1520000"/>
            <a:ext cx="5077200" cy="2173050"/>
          </a:xfrm>
          <a:prstGeom prst="rect">
            <a:avLst/>
          </a:prstGeom>
          <a:noFill/>
          <a:ln>
            <a:noFill/>
          </a:ln>
        </p:spPr>
      </p:pic>
      <p:sp>
        <p:nvSpPr>
          <p:cNvPr id="217" name="Google Shape;21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 Forward Neural Networks (FFNN)</a:t>
            </a:r>
            <a:endParaRPr/>
          </a:p>
        </p:txBody>
      </p:sp>
      <p:sp>
        <p:nvSpPr>
          <p:cNvPr id="223" name="Google Shape;223;p26"/>
          <p:cNvSpPr txBox="1"/>
          <p:nvPr>
            <p:ph idx="4294967295" type="body"/>
          </p:nvPr>
        </p:nvSpPr>
        <p:spPr>
          <a:xfrm>
            <a:off x="311700" y="1541988"/>
            <a:ext cx="2946300" cy="282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Las FFNN son entonces redes neuronales multicapa que se entrenan mediante gradiente descendiente, y pueden usarse tanto para clasificación como para regresión.</a:t>
            </a:r>
            <a:endParaRPr/>
          </a:p>
          <a:p>
            <a:pPr indent="0" lvl="0" marL="0" rtl="0" algn="l">
              <a:spcBef>
                <a:spcPts val="1200"/>
              </a:spcBef>
              <a:spcAft>
                <a:spcPts val="1200"/>
              </a:spcAft>
              <a:buNone/>
            </a:pPr>
            <a:r>
              <a:rPr lang="en"/>
              <a:t>Las funciones de activación pueden ser distintas por capa.</a:t>
            </a:r>
            <a:endParaRPr/>
          </a:p>
        </p:txBody>
      </p:sp>
      <p:pic>
        <p:nvPicPr>
          <p:cNvPr id="224" name="Google Shape;224;p26"/>
          <p:cNvPicPr preferRelativeResize="0"/>
          <p:nvPr/>
        </p:nvPicPr>
        <p:blipFill>
          <a:blip r:embed="rId3">
            <a:alphaModFix/>
          </a:blip>
          <a:stretch>
            <a:fillRect/>
          </a:stretch>
        </p:blipFill>
        <p:spPr>
          <a:xfrm>
            <a:off x="3478475" y="1635313"/>
            <a:ext cx="5353825" cy="2633925"/>
          </a:xfrm>
          <a:prstGeom prst="rect">
            <a:avLst/>
          </a:prstGeom>
          <a:noFill/>
          <a:ln>
            <a:noFill/>
          </a:ln>
        </p:spPr>
      </p:pic>
      <p:sp>
        <p:nvSpPr>
          <p:cNvPr id="225" name="Google Shape;22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11700" y="253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FFNN en series temporales</a:t>
            </a:r>
            <a:endParaRPr/>
          </a:p>
        </p:txBody>
      </p:sp>
      <p:sp>
        <p:nvSpPr>
          <p:cNvPr id="231" name="Google Shape;231;p27"/>
          <p:cNvSpPr txBox="1"/>
          <p:nvPr>
            <p:ph idx="4294967295" type="body"/>
          </p:nvPr>
        </p:nvSpPr>
        <p:spPr>
          <a:xfrm>
            <a:off x="233525" y="961275"/>
            <a:ext cx="5344500" cy="372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En series temporales aplica todo lo mismo que vimos hasta ahora, solamente que en general en vez de tratarse de atributos como inputs y clases como outputs, se utilizan los n lags de la variable como input para predecir el valor actual de la variable.</a:t>
            </a:r>
            <a:endParaRPr/>
          </a:p>
          <a:p>
            <a:pPr indent="0" lvl="0" marL="0" rtl="0" algn="l">
              <a:spcBef>
                <a:spcPts val="1200"/>
              </a:spcBef>
              <a:spcAft>
                <a:spcPts val="1200"/>
              </a:spcAft>
              <a:buNone/>
            </a:pPr>
            <a:r>
              <a:rPr lang="en"/>
              <a:t>Pueden utilizarse la cantidad de lags que se deseen, y no es necesario predecir ni un solo momento a futuro ni el momento inmediato. Puede ser, por ejemplo, con información de cinco lags predecir el valor en t+2 de la variable; o los valores t+1, t+2, y t+3.</a:t>
            </a:r>
            <a:endParaRPr/>
          </a:p>
        </p:txBody>
      </p:sp>
      <p:grpSp>
        <p:nvGrpSpPr>
          <p:cNvPr id="232" name="Google Shape;232;p27"/>
          <p:cNvGrpSpPr/>
          <p:nvPr/>
        </p:nvGrpSpPr>
        <p:grpSpPr>
          <a:xfrm>
            <a:off x="5686975" y="1287450"/>
            <a:ext cx="3261175" cy="2746838"/>
            <a:chOff x="5686975" y="1287450"/>
            <a:chExt cx="3261175" cy="2746838"/>
          </a:xfrm>
        </p:grpSpPr>
        <p:pic>
          <p:nvPicPr>
            <p:cNvPr id="233" name="Google Shape;233;p27"/>
            <p:cNvPicPr preferRelativeResize="0"/>
            <p:nvPr/>
          </p:nvPicPr>
          <p:blipFill>
            <a:blip r:embed="rId3">
              <a:alphaModFix/>
            </a:blip>
            <a:stretch>
              <a:fillRect/>
            </a:stretch>
          </p:blipFill>
          <p:spPr>
            <a:xfrm>
              <a:off x="5686975" y="1287450"/>
              <a:ext cx="3261174" cy="2746838"/>
            </a:xfrm>
            <a:prstGeom prst="rect">
              <a:avLst/>
            </a:prstGeom>
            <a:noFill/>
            <a:ln>
              <a:noFill/>
            </a:ln>
          </p:spPr>
        </p:pic>
        <p:sp>
          <p:nvSpPr>
            <p:cNvPr id="234" name="Google Shape;234;p27"/>
            <p:cNvSpPr/>
            <p:nvPr/>
          </p:nvSpPr>
          <p:spPr>
            <a:xfrm>
              <a:off x="7689050" y="2841075"/>
              <a:ext cx="1259100" cy="77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 de hoy</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Perceptrón y funciones de activación</a:t>
            </a:r>
            <a:endParaRPr/>
          </a:p>
          <a:p>
            <a:pPr indent="-342900" lvl="0" marL="457200" rtl="0" algn="l">
              <a:spcBef>
                <a:spcPts val="0"/>
              </a:spcBef>
              <a:spcAft>
                <a:spcPts val="0"/>
              </a:spcAft>
              <a:buSzPts val="1800"/>
              <a:buChar char="●"/>
            </a:pPr>
            <a:r>
              <a:rPr lang="en"/>
              <a:t>Regresión lineal y logística</a:t>
            </a:r>
            <a:endParaRPr/>
          </a:p>
          <a:p>
            <a:pPr indent="-342900" lvl="0" marL="457200" rtl="0" algn="l">
              <a:spcBef>
                <a:spcPts val="0"/>
              </a:spcBef>
              <a:spcAft>
                <a:spcPts val="0"/>
              </a:spcAft>
              <a:buSzPts val="1800"/>
              <a:buChar char="●"/>
            </a:pPr>
            <a:r>
              <a:rPr lang="en"/>
              <a:t>Redes multicapa</a:t>
            </a:r>
            <a:endParaRPr/>
          </a:p>
          <a:p>
            <a:pPr indent="-342900" lvl="0" marL="457200" rtl="0" algn="l">
              <a:spcBef>
                <a:spcPts val="0"/>
              </a:spcBef>
              <a:spcAft>
                <a:spcPts val="0"/>
              </a:spcAft>
              <a:buSzPts val="1800"/>
              <a:buChar char="●"/>
            </a:pPr>
            <a:r>
              <a:rPr lang="en"/>
              <a:t>Backpropagation</a:t>
            </a:r>
            <a:endParaRPr/>
          </a:p>
          <a:p>
            <a:pPr indent="-342900" lvl="0" marL="457200" rtl="0" algn="l">
              <a:spcBef>
                <a:spcPts val="0"/>
              </a:spcBef>
              <a:spcAft>
                <a:spcPts val="0"/>
              </a:spcAft>
              <a:buSzPts val="1800"/>
              <a:buChar char="●"/>
            </a:pPr>
            <a:r>
              <a:rPr lang="en"/>
              <a:t>FFNN en series temporales</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Perceptrón</a:t>
            </a:r>
            <a:endParaRPr/>
          </a:p>
        </p:txBody>
      </p:sp>
      <p:grpSp>
        <p:nvGrpSpPr>
          <p:cNvPr id="81" name="Google Shape;81;p15"/>
          <p:cNvGrpSpPr/>
          <p:nvPr/>
        </p:nvGrpSpPr>
        <p:grpSpPr>
          <a:xfrm>
            <a:off x="431925" y="1304875"/>
            <a:ext cx="2628925" cy="3416400"/>
            <a:chOff x="431925" y="1304875"/>
            <a:chExt cx="2628925" cy="3416400"/>
          </a:xfrm>
        </p:grpSpPr>
        <p:sp>
          <p:nvSpPr>
            <p:cNvPr id="82" name="Google Shape;8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es?</a:t>
            </a:r>
            <a:endParaRPr>
              <a:solidFill>
                <a:schemeClr val="lt1"/>
              </a:solidFill>
            </a:endParaRPr>
          </a:p>
        </p:txBody>
      </p:sp>
      <p:sp>
        <p:nvSpPr>
          <p:cNvPr id="85" name="Google Shape;85;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Un perceptrón es una unidad de cómputo que combina linealmente un conjunto de valores input y según ellos se “activa” o “desactiva”.</a:t>
            </a:r>
            <a:endParaRPr sz="1600"/>
          </a:p>
        </p:txBody>
      </p:sp>
      <p:grpSp>
        <p:nvGrpSpPr>
          <p:cNvPr id="86" name="Google Shape;86;p15"/>
          <p:cNvGrpSpPr/>
          <p:nvPr/>
        </p:nvGrpSpPr>
        <p:grpSpPr>
          <a:xfrm>
            <a:off x="3320491" y="1304875"/>
            <a:ext cx="5315807" cy="3416400"/>
            <a:chOff x="3320450" y="1304875"/>
            <a:chExt cx="2632500" cy="3416400"/>
          </a:xfrm>
        </p:grpSpPr>
        <p:sp>
          <p:nvSpPr>
            <p:cNvPr id="87" name="Google Shape;87;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valores toma?</a:t>
            </a:r>
            <a:endParaRPr>
              <a:solidFill>
                <a:schemeClr val="lt1"/>
              </a:solidFill>
            </a:endParaRPr>
          </a:p>
        </p:txBody>
      </p:sp>
      <p:sp>
        <p:nvSpPr>
          <p:cNvPr id="90" name="Google Shape;90;p15"/>
          <p:cNvSpPr txBox="1"/>
          <p:nvPr>
            <p:ph idx="4294967295" type="body"/>
          </p:nvPr>
        </p:nvSpPr>
        <p:spPr>
          <a:xfrm>
            <a:off x="3396775" y="1850300"/>
            <a:ext cx="51438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El perceptrón original toma valores de 0 y 1 exclusivamente. </a:t>
            </a:r>
            <a:endParaRPr sz="1600"/>
          </a:p>
          <a:p>
            <a:pPr indent="0" lvl="0" marL="0" rtl="0" algn="l">
              <a:spcBef>
                <a:spcPts val="1200"/>
              </a:spcBef>
              <a:spcAft>
                <a:spcPts val="1200"/>
              </a:spcAft>
              <a:buNone/>
            </a:pPr>
            <a:r>
              <a:t/>
            </a:r>
            <a:endParaRPr sz="1600"/>
          </a:p>
        </p:txBody>
      </p:sp>
      <p:pic>
        <p:nvPicPr>
          <p:cNvPr id="91" name="Google Shape;91;p15"/>
          <p:cNvPicPr preferRelativeResize="0"/>
          <p:nvPr/>
        </p:nvPicPr>
        <p:blipFill>
          <a:blip r:embed="rId3">
            <a:alphaModFix/>
          </a:blip>
          <a:stretch>
            <a:fillRect/>
          </a:stretch>
        </p:blipFill>
        <p:spPr>
          <a:xfrm>
            <a:off x="3433850" y="2571740"/>
            <a:ext cx="2494500" cy="1415935"/>
          </a:xfrm>
          <a:prstGeom prst="rect">
            <a:avLst/>
          </a:prstGeom>
          <a:noFill/>
          <a:ln>
            <a:noFill/>
          </a:ln>
        </p:spPr>
      </p:pic>
      <p:pic>
        <p:nvPicPr>
          <p:cNvPr id="92" name="Google Shape;92;p15"/>
          <p:cNvPicPr preferRelativeResize="0"/>
          <p:nvPr/>
        </p:nvPicPr>
        <p:blipFill>
          <a:blip r:embed="rId4">
            <a:alphaModFix/>
          </a:blip>
          <a:stretch>
            <a:fillRect/>
          </a:stretch>
        </p:blipFill>
        <p:spPr>
          <a:xfrm>
            <a:off x="4867400" y="3842025"/>
            <a:ext cx="3516849" cy="638000"/>
          </a:xfrm>
          <a:prstGeom prst="rect">
            <a:avLst/>
          </a:prstGeom>
          <a:noFill/>
          <a:ln>
            <a:noFill/>
          </a:ln>
        </p:spPr>
      </p:pic>
      <p:sp>
        <p:nvSpPr>
          <p:cNvPr id="93" name="Google Shape;9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Perceptrón - ejemplo OR</a:t>
            </a:r>
            <a:endParaRPr/>
          </a:p>
        </p:txBody>
      </p:sp>
      <p:sp>
        <p:nvSpPr>
          <p:cNvPr id="99" name="Google Shape;99;p1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Puede utilizarse este perceptrón para codificar la compuerta lógica OR:</a:t>
            </a:r>
            <a:endParaRPr/>
          </a:p>
          <a:p>
            <a:pPr indent="0" lvl="0" marL="0" rtl="0" algn="l">
              <a:spcBef>
                <a:spcPts val="1200"/>
              </a:spcBef>
              <a:spcAft>
                <a:spcPts val="1200"/>
              </a:spcAft>
              <a:buNone/>
            </a:pPr>
            <a:r>
              <a:t/>
            </a:r>
            <a:endParaRPr/>
          </a:p>
        </p:txBody>
      </p:sp>
      <p:pic>
        <p:nvPicPr>
          <p:cNvPr id="100" name="Google Shape;100;p16"/>
          <p:cNvPicPr preferRelativeResize="0"/>
          <p:nvPr/>
        </p:nvPicPr>
        <p:blipFill>
          <a:blip r:embed="rId3">
            <a:alphaModFix/>
          </a:blip>
          <a:stretch>
            <a:fillRect/>
          </a:stretch>
        </p:blipFill>
        <p:spPr>
          <a:xfrm>
            <a:off x="397850" y="2190888"/>
            <a:ext cx="1162050" cy="1647825"/>
          </a:xfrm>
          <a:prstGeom prst="rect">
            <a:avLst/>
          </a:prstGeom>
          <a:noFill/>
          <a:ln>
            <a:noFill/>
          </a:ln>
        </p:spPr>
      </p:pic>
      <p:grpSp>
        <p:nvGrpSpPr>
          <p:cNvPr id="101" name="Google Shape;101;p16"/>
          <p:cNvGrpSpPr/>
          <p:nvPr/>
        </p:nvGrpSpPr>
        <p:grpSpPr>
          <a:xfrm>
            <a:off x="2088588" y="2163400"/>
            <a:ext cx="2128500" cy="1702800"/>
            <a:chOff x="2337175" y="2163400"/>
            <a:chExt cx="2128500" cy="1702800"/>
          </a:xfrm>
        </p:grpSpPr>
        <p:grpSp>
          <p:nvGrpSpPr>
            <p:cNvPr id="102" name="Google Shape;102;p16"/>
            <p:cNvGrpSpPr/>
            <p:nvPr/>
          </p:nvGrpSpPr>
          <p:grpSpPr>
            <a:xfrm>
              <a:off x="2337175" y="2163400"/>
              <a:ext cx="2128500" cy="1702800"/>
              <a:chOff x="2337175" y="2163400"/>
              <a:chExt cx="2128500" cy="1702800"/>
            </a:xfrm>
          </p:grpSpPr>
          <p:cxnSp>
            <p:nvCxnSpPr>
              <p:cNvPr id="103" name="Google Shape;103;p16"/>
              <p:cNvCxnSpPr/>
              <p:nvPr/>
            </p:nvCxnSpPr>
            <p:spPr>
              <a:xfrm>
                <a:off x="2649950" y="2163400"/>
                <a:ext cx="0" cy="1702800"/>
              </a:xfrm>
              <a:prstGeom prst="straightConnector1">
                <a:avLst/>
              </a:prstGeom>
              <a:noFill/>
              <a:ln cap="flat" cmpd="sng" w="9525">
                <a:solidFill>
                  <a:srgbClr val="000000"/>
                </a:solidFill>
                <a:prstDash val="solid"/>
                <a:round/>
                <a:headEnd len="med" w="med" type="none"/>
                <a:tailEnd len="med" w="med" type="none"/>
              </a:ln>
            </p:spPr>
          </p:cxnSp>
          <p:cxnSp>
            <p:nvCxnSpPr>
              <p:cNvPr id="104" name="Google Shape;104;p16"/>
              <p:cNvCxnSpPr/>
              <p:nvPr/>
            </p:nvCxnSpPr>
            <p:spPr>
              <a:xfrm flipH="1" rot="10800000">
                <a:off x="2337175" y="3492700"/>
                <a:ext cx="2128500" cy="8700"/>
              </a:xfrm>
              <a:prstGeom prst="straightConnector1">
                <a:avLst/>
              </a:prstGeom>
              <a:noFill/>
              <a:ln cap="flat" cmpd="sng" w="9525">
                <a:solidFill>
                  <a:srgbClr val="000000"/>
                </a:solidFill>
                <a:prstDash val="solid"/>
                <a:round/>
                <a:headEnd len="med" w="med" type="none"/>
                <a:tailEnd len="med" w="med" type="none"/>
              </a:ln>
            </p:spPr>
          </p:cxnSp>
        </p:grpSp>
        <p:grpSp>
          <p:nvGrpSpPr>
            <p:cNvPr id="105" name="Google Shape;105;p16"/>
            <p:cNvGrpSpPr/>
            <p:nvPr/>
          </p:nvGrpSpPr>
          <p:grpSpPr>
            <a:xfrm>
              <a:off x="2606500" y="2700075"/>
              <a:ext cx="1066825" cy="838200"/>
              <a:chOff x="2606500" y="2700075"/>
              <a:chExt cx="1066825" cy="838200"/>
            </a:xfrm>
          </p:grpSpPr>
          <p:sp>
            <p:nvSpPr>
              <p:cNvPr id="106" name="Google Shape;106;p16"/>
              <p:cNvSpPr/>
              <p:nvPr/>
            </p:nvSpPr>
            <p:spPr>
              <a:xfrm>
                <a:off x="2606500" y="3442575"/>
                <a:ext cx="104400" cy="957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3568925" y="3442575"/>
                <a:ext cx="104400" cy="957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2606500" y="2700075"/>
                <a:ext cx="104400" cy="957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3568925" y="2700075"/>
                <a:ext cx="104400" cy="957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16"/>
          <p:cNvSpPr txBox="1"/>
          <p:nvPr>
            <p:ph idx="1" type="body"/>
          </p:nvPr>
        </p:nvSpPr>
        <p:spPr>
          <a:xfrm>
            <a:off x="4745775" y="1370725"/>
            <a:ext cx="3999900" cy="3468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Siguiendo el ejemplo anterior, sólo tendríamos dos pesos esta vez. Podemos chequear que con w1=w2=0.5, y b=0.5, el perceptrón captura el comportamiento de la compuerta lógica.</a:t>
            </a:r>
            <a:endParaRPr/>
          </a:p>
          <a:p>
            <a:pPr indent="-317500" lvl="0" marL="457200" rtl="0" algn="l">
              <a:spcBef>
                <a:spcPts val="0"/>
              </a:spcBef>
              <a:spcAft>
                <a:spcPts val="0"/>
              </a:spcAft>
              <a:buSzPts val="1400"/>
              <a:buChar char="●"/>
            </a:pPr>
            <a:r>
              <a:rPr lang="en"/>
              <a:t>Notemos que en este caso, puede trazarse un hiperplano de separación entre los casos objetivo: a esto se le llama ‘linealmente separable’.</a:t>
            </a:r>
            <a:endParaRPr/>
          </a:p>
          <a:p>
            <a:pPr indent="-317500" lvl="0" marL="457200" rtl="0" algn="l">
              <a:spcBef>
                <a:spcPts val="0"/>
              </a:spcBef>
              <a:spcAft>
                <a:spcPts val="0"/>
              </a:spcAft>
              <a:buSzPts val="1400"/>
              <a:buChar char="●"/>
            </a:pPr>
            <a:r>
              <a:rPr lang="en"/>
              <a:t>Los perceptrones de una capa pueden resolver problemas linealmente separables únicamente.</a:t>
            </a:r>
            <a:endParaRPr/>
          </a:p>
          <a:p>
            <a:pPr indent="0" lvl="0" marL="0" rtl="0" algn="l">
              <a:spcBef>
                <a:spcPts val="1200"/>
              </a:spcBef>
              <a:spcAft>
                <a:spcPts val="1200"/>
              </a:spcAft>
              <a:buNone/>
            </a:pPr>
            <a:r>
              <a:t/>
            </a:r>
            <a:endParaRPr/>
          </a:p>
        </p:txBody>
      </p:sp>
      <p:sp>
        <p:nvSpPr>
          <p:cNvPr id="111" name="Google Shape;11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Perceptrón y regresión lineal</a:t>
            </a:r>
            <a:endParaRPr/>
          </a:p>
        </p:txBody>
      </p:sp>
      <p:sp>
        <p:nvSpPr>
          <p:cNvPr id="117" name="Google Shape;117;p17"/>
          <p:cNvSpPr txBox="1"/>
          <p:nvPr>
            <p:ph idx="1" type="body"/>
          </p:nvPr>
        </p:nvSpPr>
        <p:spPr>
          <a:xfrm>
            <a:off x="311700" y="1266175"/>
            <a:ext cx="8437500" cy="14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 perceptrón puede utilizarse también para codificar una regresión lineal. En este caso, ya no se utiliza una frontera de decisión discreta, sino que se deja de pensar a la neurona como activada o desactivada, para concentrarse en su valor directamente</a:t>
            </a:r>
            <a:endParaRPr/>
          </a:p>
          <a:p>
            <a:pPr indent="0" lvl="0" marL="0" rtl="0" algn="l">
              <a:spcBef>
                <a:spcPts val="1200"/>
              </a:spcBef>
              <a:spcAft>
                <a:spcPts val="1200"/>
              </a:spcAft>
              <a:buNone/>
            </a:pPr>
            <a:r>
              <a:rPr lang="en"/>
              <a:t>En este caso la </a:t>
            </a:r>
            <a:r>
              <a:rPr b="1" lang="en"/>
              <a:t>función de activación</a:t>
            </a:r>
            <a:r>
              <a:rPr lang="en"/>
              <a:t> es la </a:t>
            </a:r>
            <a:r>
              <a:rPr i="1" lang="en"/>
              <a:t>función identidad</a:t>
            </a:r>
            <a:r>
              <a:rPr lang="en"/>
              <a:t>.</a:t>
            </a:r>
            <a:endParaRPr/>
          </a:p>
        </p:txBody>
      </p:sp>
      <p:pic>
        <p:nvPicPr>
          <p:cNvPr id="118" name="Google Shape;118;p17"/>
          <p:cNvPicPr preferRelativeResize="0"/>
          <p:nvPr/>
        </p:nvPicPr>
        <p:blipFill>
          <a:blip r:embed="rId3">
            <a:alphaModFix/>
          </a:blip>
          <a:stretch>
            <a:fillRect/>
          </a:stretch>
        </p:blipFill>
        <p:spPr>
          <a:xfrm>
            <a:off x="427675" y="2632565"/>
            <a:ext cx="2494500" cy="1415935"/>
          </a:xfrm>
          <a:prstGeom prst="rect">
            <a:avLst/>
          </a:prstGeom>
          <a:noFill/>
          <a:ln>
            <a:noFill/>
          </a:ln>
        </p:spPr>
      </p:pic>
      <p:pic>
        <p:nvPicPr>
          <p:cNvPr id="119" name="Google Shape;119;p17"/>
          <p:cNvPicPr preferRelativeResize="0"/>
          <p:nvPr/>
        </p:nvPicPr>
        <p:blipFill>
          <a:blip r:embed="rId4">
            <a:alphaModFix/>
          </a:blip>
          <a:stretch>
            <a:fillRect/>
          </a:stretch>
        </p:blipFill>
        <p:spPr>
          <a:xfrm>
            <a:off x="683163" y="4417200"/>
            <a:ext cx="2305778" cy="269825"/>
          </a:xfrm>
          <a:prstGeom prst="rect">
            <a:avLst/>
          </a:prstGeom>
          <a:noFill/>
          <a:ln>
            <a:noFill/>
          </a:ln>
        </p:spPr>
      </p:pic>
      <p:cxnSp>
        <p:nvCxnSpPr>
          <p:cNvPr id="120" name="Google Shape;120;p17"/>
          <p:cNvCxnSpPr>
            <a:stCxn id="119" idx="0"/>
          </p:cNvCxnSpPr>
          <p:nvPr/>
        </p:nvCxnSpPr>
        <p:spPr>
          <a:xfrm flipH="1" rot="10800000">
            <a:off x="1836051" y="3744600"/>
            <a:ext cx="14700" cy="6726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7"/>
          <p:cNvSpPr txBox="1"/>
          <p:nvPr>
            <p:ph idx="1" type="body"/>
          </p:nvPr>
        </p:nvSpPr>
        <p:spPr>
          <a:xfrm>
            <a:off x="3922050" y="2632575"/>
            <a:ext cx="4910400" cy="21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 lo que falta es considerar el error de la estimación como la suma de los errores al cuadrado. Cuando un perceptrón busca minimizar este error, llega al mismo resultado que en la regresión lineal.</a:t>
            </a:r>
            <a:endParaRPr/>
          </a:p>
        </p:txBody>
      </p:sp>
      <p:pic>
        <p:nvPicPr>
          <p:cNvPr id="122" name="Google Shape;122;p17"/>
          <p:cNvPicPr preferRelativeResize="0"/>
          <p:nvPr/>
        </p:nvPicPr>
        <p:blipFill>
          <a:blip r:embed="rId5">
            <a:alphaModFix/>
          </a:blip>
          <a:stretch>
            <a:fillRect/>
          </a:stretch>
        </p:blipFill>
        <p:spPr>
          <a:xfrm>
            <a:off x="5224363" y="4048500"/>
            <a:ext cx="2305775" cy="579037"/>
          </a:xfrm>
          <a:prstGeom prst="rect">
            <a:avLst/>
          </a:prstGeom>
          <a:noFill/>
          <a:ln>
            <a:noFill/>
          </a:ln>
        </p:spPr>
      </p:pic>
      <p:sp>
        <p:nvSpPr>
          <p:cNvPr id="123" name="Google Shape;12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Perceptrón y regresión logística</a:t>
            </a:r>
            <a:endParaRPr/>
          </a:p>
        </p:txBody>
      </p:sp>
      <p:sp>
        <p:nvSpPr>
          <p:cNvPr id="129" name="Google Shape;129;p18"/>
          <p:cNvSpPr txBox="1"/>
          <p:nvPr>
            <p:ph idx="1" type="body"/>
          </p:nvPr>
        </p:nvSpPr>
        <p:spPr>
          <a:xfrm>
            <a:off x="311700" y="1266175"/>
            <a:ext cx="8420100" cy="86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Pero la función identidad no es la única ni la más utilizada función de activación. La </a:t>
            </a:r>
            <a:r>
              <a:rPr i="1" lang="en"/>
              <a:t>sigmóidea</a:t>
            </a:r>
            <a:r>
              <a:rPr lang="en"/>
              <a:t> es una evolución de la idea de neurona activada/desactivada que le permite al perceptrón tomar valores entre 0 y 1. </a:t>
            </a:r>
            <a:endParaRPr/>
          </a:p>
        </p:txBody>
      </p:sp>
      <p:pic>
        <p:nvPicPr>
          <p:cNvPr id="130" name="Google Shape;130;p18"/>
          <p:cNvPicPr preferRelativeResize="0"/>
          <p:nvPr/>
        </p:nvPicPr>
        <p:blipFill>
          <a:blip r:embed="rId3">
            <a:alphaModFix/>
          </a:blip>
          <a:stretch>
            <a:fillRect/>
          </a:stretch>
        </p:blipFill>
        <p:spPr>
          <a:xfrm>
            <a:off x="395675" y="2324425"/>
            <a:ext cx="3053600" cy="1324450"/>
          </a:xfrm>
          <a:prstGeom prst="rect">
            <a:avLst/>
          </a:prstGeom>
          <a:noFill/>
          <a:ln>
            <a:noFill/>
          </a:ln>
        </p:spPr>
      </p:pic>
      <p:pic>
        <p:nvPicPr>
          <p:cNvPr id="131" name="Google Shape;131;p18"/>
          <p:cNvPicPr preferRelativeResize="0"/>
          <p:nvPr/>
        </p:nvPicPr>
        <p:blipFill>
          <a:blip r:embed="rId4">
            <a:alphaModFix/>
          </a:blip>
          <a:stretch>
            <a:fillRect/>
          </a:stretch>
        </p:blipFill>
        <p:spPr>
          <a:xfrm>
            <a:off x="6347200" y="2242425"/>
            <a:ext cx="1924125" cy="598950"/>
          </a:xfrm>
          <a:prstGeom prst="rect">
            <a:avLst/>
          </a:prstGeom>
          <a:noFill/>
          <a:ln>
            <a:noFill/>
          </a:ln>
        </p:spPr>
      </p:pic>
      <p:sp>
        <p:nvSpPr>
          <p:cNvPr id="132" name="Google Shape;132;p18"/>
          <p:cNvSpPr txBox="1"/>
          <p:nvPr>
            <p:ph idx="1" type="body"/>
          </p:nvPr>
        </p:nvSpPr>
        <p:spPr>
          <a:xfrm>
            <a:off x="3817825" y="2245900"/>
            <a:ext cx="3115500" cy="75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Ahora la neurona va a tener activación sigmóidea:</a:t>
            </a:r>
            <a:endParaRPr/>
          </a:p>
        </p:txBody>
      </p:sp>
      <p:sp>
        <p:nvSpPr>
          <p:cNvPr id="133" name="Google Shape;133;p18"/>
          <p:cNvSpPr txBox="1"/>
          <p:nvPr/>
        </p:nvSpPr>
        <p:spPr>
          <a:xfrm>
            <a:off x="3875575" y="3119125"/>
            <a:ext cx="23628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Open Sans"/>
                <a:ea typeface="Open Sans"/>
                <a:cs typeface="Open Sans"/>
                <a:sym typeface="Open Sans"/>
              </a:rPr>
              <a:t>Y la función de error es la </a:t>
            </a:r>
            <a:r>
              <a:rPr i="1" lang="en">
                <a:solidFill>
                  <a:schemeClr val="dk2"/>
                </a:solidFill>
                <a:latin typeface="Open Sans"/>
                <a:ea typeface="Open Sans"/>
                <a:cs typeface="Open Sans"/>
                <a:sym typeface="Open Sans"/>
              </a:rPr>
              <a:t>entropía cruzada binaria</a:t>
            </a:r>
            <a:r>
              <a:rPr lang="en">
                <a:solidFill>
                  <a:schemeClr val="dk2"/>
                </a:solidFill>
                <a:latin typeface="Open Sans"/>
                <a:ea typeface="Open Sans"/>
                <a:cs typeface="Open Sans"/>
                <a:sym typeface="Open Sans"/>
              </a:rPr>
              <a:t>:</a:t>
            </a:r>
            <a:endParaRPr/>
          </a:p>
        </p:txBody>
      </p:sp>
      <p:pic>
        <p:nvPicPr>
          <p:cNvPr id="134" name="Google Shape;134;p18"/>
          <p:cNvPicPr preferRelativeResize="0"/>
          <p:nvPr/>
        </p:nvPicPr>
        <p:blipFill>
          <a:blip r:embed="rId5">
            <a:alphaModFix/>
          </a:blip>
          <a:stretch>
            <a:fillRect/>
          </a:stretch>
        </p:blipFill>
        <p:spPr>
          <a:xfrm>
            <a:off x="3875575" y="3816775"/>
            <a:ext cx="4934317" cy="598950"/>
          </a:xfrm>
          <a:prstGeom prst="rect">
            <a:avLst/>
          </a:prstGeom>
          <a:noFill/>
          <a:ln>
            <a:noFill/>
          </a:ln>
        </p:spPr>
      </p:pic>
      <p:sp>
        <p:nvSpPr>
          <p:cNvPr id="135" name="Google Shape;135;p18"/>
          <p:cNvSpPr txBox="1"/>
          <p:nvPr/>
        </p:nvSpPr>
        <p:spPr>
          <a:xfrm>
            <a:off x="311700" y="4580825"/>
            <a:ext cx="677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latin typeface="Open Sans"/>
                <a:ea typeface="Open Sans"/>
                <a:cs typeface="Open Sans"/>
                <a:sym typeface="Open Sans"/>
              </a:rPr>
              <a:t>Así se recupera la regresión logística en el contexto de redes neuronales.</a:t>
            </a:r>
            <a:endParaRPr/>
          </a:p>
        </p:txBody>
      </p:sp>
      <p:sp>
        <p:nvSpPr>
          <p:cNvPr id="136" name="Google Shape;13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Problemas del perceptrón - Ejemplo XOR</a:t>
            </a:r>
            <a:endParaRPr/>
          </a:p>
        </p:txBody>
      </p:sp>
      <p:sp>
        <p:nvSpPr>
          <p:cNvPr id="142" name="Google Shape;142;p19"/>
          <p:cNvSpPr txBox="1"/>
          <p:nvPr>
            <p:ph idx="1" type="body"/>
          </p:nvPr>
        </p:nvSpPr>
        <p:spPr>
          <a:xfrm>
            <a:off x="311700" y="1152425"/>
            <a:ext cx="83157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Pero incluso con todo esto, los perceptrones siguen solamente pudiendo resolver problemas linealmente separables (o problemas linealmente separables luego de una transformación sigmóidea). Un ejemplo similar al anterior que el perceptrón común ya </a:t>
            </a:r>
            <a:r>
              <a:rPr b="1" lang="en"/>
              <a:t>no puede resolver</a:t>
            </a:r>
            <a:r>
              <a:rPr lang="en"/>
              <a:t> es la compuerta lógica XOR -</a:t>
            </a:r>
            <a:r>
              <a:rPr i="1" lang="en"/>
              <a:t>exclusive OR</a:t>
            </a:r>
            <a:r>
              <a:rPr lang="en"/>
              <a:t>-. Para resolver este problema hay que utilizar </a:t>
            </a:r>
            <a:r>
              <a:rPr b="1" lang="en"/>
              <a:t>una capa más con otra neurona</a:t>
            </a:r>
            <a:r>
              <a:rPr lang="en"/>
              <a:t>.</a:t>
            </a:r>
            <a:endParaRPr/>
          </a:p>
        </p:txBody>
      </p:sp>
      <p:pic>
        <p:nvPicPr>
          <p:cNvPr id="143" name="Google Shape;143;p19"/>
          <p:cNvPicPr preferRelativeResize="0"/>
          <p:nvPr/>
        </p:nvPicPr>
        <p:blipFill>
          <a:blip r:embed="rId3">
            <a:alphaModFix/>
          </a:blip>
          <a:stretch>
            <a:fillRect/>
          </a:stretch>
        </p:blipFill>
        <p:spPr>
          <a:xfrm>
            <a:off x="404375" y="2719450"/>
            <a:ext cx="1797000" cy="1740600"/>
          </a:xfrm>
          <a:prstGeom prst="rect">
            <a:avLst/>
          </a:prstGeom>
          <a:noFill/>
          <a:ln>
            <a:noFill/>
          </a:ln>
        </p:spPr>
      </p:pic>
      <p:grpSp>
        <p:nvGrpSpPr>
          <p:cNvPr id="144" name="Google Shape;144;p19"/>
          <p:cNvGrpSpPr/>
          <p:nvPr/>
        </p:nvGrpSpPr>
        <p:grpSpPr>
          <a:xfrm>
            <a:off x="2599888" y="2641250"/>
            <a:ext cx="2128500" cy="1702800"/>
            <a:chOff x="2337175" y="2163400"/>
            <a:chExt cx="2128500" cy="1702800"/>
          </a:xfrm>
        </p:grpSpPr>
        <p:grpSp>
          <p:nvGrpSpPr>
            <p:cNvPr id="145" name="Google Shape;145;p19"/>
            <p:cNvGrpSpPr/>
            <p:nvPr/>
          </p:nvGrpSpPr>
          <p:grpSpPr>
            <a:xfrm>
              <a:off x="2337175" y="2163400"/>
              <a:ext cx="2128500" cy="1702800"/>
              <a:chOff x="2337175" y="2163400"/>
              <a:chExt cx="2128500" cy="1702800"/>
            </a:xfrm>
          </p:grpSpPr>
          <p:cxnSp>
            <p:nvCxnSpPr>
              <p:cNvPr id="146" name="Google Shape;146;p19"/>
              <p:cNvCxnSpPr/>
              <p:nvPr/>
            </p:nvCxnSpPr>
            <p:spPr>
              <a:xfrm>
                <a:off x="2649950" y="2163400"/>
                <a:ext cx="0" cy="1702800"/>
              </a:xfrm>
              <a:prstGeom prst="straightConnector1">
                <a:avLst/>
              </a:prstGeom>
              <a:noFill/>
              <a:ln cap="flat" cmpd="sng" w="9525">
                <a:solidFill>
                  <a:srgbClr val="000000"/>
                </a:solidFill>
                <a:prstDash val="solid"/>
                <a:round/>
                <a:headEnd len="med" w="med" type="none"/>
                <a:tailEnd len="med" w="med" type="none"/>
              </a:ln>
            </p:spPr>
          </p:cxnSp>
          <p:cxnSp>
            <p:nvCxnSpPr>
              <p:cNvPr id="147" name="Google Shape;147;p19"/>
              <p:cNvCxnSpPr/>
              <p:nvPr/>
            </p:nvCxnSpPr>
            <p:spPr>
              <a:xfrm flipH="1" rot="10800000">
                <a:off x="2337175" y="3492700"/>
                <a:ext cx="2128500" cy="8700"/>
              </a:xfrm>
              <a:prstGeom prst="straightConnector1">
                <a:avLst/>
              </a:prstGeom>
              <a:noFill/>
              <a:ln cap="flat" cmpd="sng" w="9525">
                <a:solidFill>
                  <a:srgbClr val="000000"/>
                </a:solidFill>
                <a:prstDash val="solid"/>
                <a:round/>
                <a:headEnd len="med" w="med" type="none"/>
                <a:tailEnd len="med" w="med" type="none"/>
              </a:ln>
            </p:spPr>
          </p:cxnSp>
        </p:grpSp>
        <p:grpSp>
          <p:nvGrpSpPr>
            <p:cNvPr id="148" name="Google Shape;148;p19"/>
            <p:cNvGrpSpPr/>
            <p:nvPr/>
          </p:nvGrpSpPr>
          <p:grpSpPr>
            <a:xfrm>
              <a:off x="2606500" y="2700075"/>
              <a:ext cx="1066825" cy="838200"/>
              <a:chOff x="2606500" y="2700075"/>
              <a:chExt cx="1066825" cy="838200"/>
            </a:xfrm>
          </p:grpSpPr>
          <p:sp>
            <p:nvSpPr>
              <p:cNvPr id="149" name="Google Shape;149;p19"/>
              <p:cNvSpPr/>
              <p:nvPr/>
            </p:nvSpPr>
            <p:spPr>
              <a:xfrm>
                <a:off x="2606500" y="3442575"/>
                <a:ext cx="104400" cy="957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3568925" y="3442575"/>
                <a:ext cx="104400" cy="957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2606500" y="2700075"/>
                <a:ext cx="104400" cy="957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3568925" y="2700075"/>
                <a:ext cx="104400" cy="957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3" name="Google Shape;153;p19"/>
          <p:cNvSpPr txBox="1"/>
          <p:nvPr/>
        </p:nvSpPr>
        <p:spPr>
          <a:xfrm>
            <a:off x="5708275" y="2641250"/>
            <a:ext cx="2676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Lo que va a hacer la primera capa es modificar el espacio de entrada para que la segunda capa pueda separarlo linealmente.</a:t>
            </a:r>
            <a:endParaRPr>
              <a:latin typeface="Open Sans"/>
              <a:ea typeface="Open Sans"/>
              <a:cs typeface="Open Sans"/>
              <a:sym typeface="Open Sans"/>
            </a:endParaRPr>
          </a:p>
        </p:txBody>
      </p:sp>
      <p:sp>
        <p:nvSpPr>
          <p:cNvPr id="154" name="Google Shape;15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Problemas del perceptrón - Ejemplo XOR</a:t>
            </a:r>
            <a:endParaRPr/>
          </a:p>
        </p:txBody>
      </p:sp>
      <p:sp>
        <p:nvSpPr>
          <p:cNvPr id="160" name="Google Shape;160;p20"/>
          <p:cNvSpPr txBox="1"/>
          <p:nvPr>
            <p:ph idx="1" type="body"/>
          </p:nvPr>
        </p:nvSpPr>
        <p:spPr>
          <a:xfrm>
            <a:off x="311700" y="1266175"/>
            <a:ext cx="8315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Ejercicio: completar los coeficientes para que la compuerta XOR pueda ser resuelta por la red:</a:t>
            </a:r>
            <a:endParaRPr/>
          </a:p>
        </p:txBody>
      </p:sp>
      <p:grpSp>
        <p:nvGrpSpPr>
          <p:cNvPr id="161" name="Google Shape;161;p20"/>
          <p:cNvGrpSpPr/>
          <p:nvPr/>
        </p:nvGrpSpPr>
        <p:grpSpPr>
          <a:xfrm>
            <a:off x="1859540" y="1850627"/>
            <a:ext cx="5424926" cy="2594550"/>
            <a:chOff x="1859540" y="1850627"/>
            <a:chExt cx="5424926" cy="2594550"/>
          </a:xfrm>
        </p:grpSpPr>
        <p:grpSp>
          <p:nvGrpSpPr>
            <p:cNvPr id="162" name="Google Shape;162;p20"/>
            <p:cNvGrpSpPr/>
            <p:nvPr/>
          </p:nvGrpSpPr>
          <p:grpSpPr>
            <a:xfrm>
              <a:off x="1859540" y="1850627"/>
              <a:ext cx="5424926" cy="2594550"/>
              <a:chOff x="1859540" y="1850627"/>
              <a:chExt cx="5424926" cy="2594550"/>
            </a:xfrm>
          </p:grpSpPr>
          <p:pic>
            <p:nvPicPr>
              <p:cNvPr id="163" name="Google Shape;163;p20"/>
              <p:cNvPicPr preferRelativeResize="0"/>
              <p:nvPr/>
            </p:nvPicPr>
            <p:blipFill>
              <a:blip r:embed="rId3">
                <a:alphaModFix/>
              </a:blip>
              <a:stretch>
                <a:fillRect/>
              </a:stretch>
            </p:blipFill>
            <p:spPr>
              <a:xfrm>
                <a:off x="1859540" y="1850627"/>
                <a:ext cx="5424926" cy="2594550"/>
              </a:xfrm>
              <a:prstGeom prst="rect">
                <a:avLst/>
              </a:prstGeom>
              <a:noFill/>
              <a:ln>
                <a:noFill/>
              </a:ln>
            </p:spPr>
          </p:pic>
          <p:sp>
            <p:nvSpPr>
              <p:cNvPr id="164" name="Google Shape;164;p20"/>
              <p:cNvSpPr/>
              <p:nvPr/>
            </p:nvSpPr>
            <p:spPr>
              <a:xfrm>
                <a:off x="2823700" y="2198150"/>
                <a:ext cx="451800" cy="24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0"/>
            <p:cNvSpPr/>
            <p:nvPr/>
          </p:nvSpPr>
          <p:spPr>
            <a:xfrm>
              <a:off x="4739825" y="2281050"/>
              <a:ext cx="451800" cy="243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Redes multicapa</a:t>
            </a:r>
            <a:endParaRPr/>
          </a:p>
        </p:txBody>
      </p:sp>
      <p:grpSp>
        <p:nvGrpSpPr>
          <p:cNvPr id="172" name="Google Shape;172;p21"/>
          <p:cNvGrpSpPr/>
          <p:nvPr/>
        </p:nvGrpSpPr>
        <p:grpSpPr>
          <a:xfrm>
            <a:off x="431925" y="1304875"/>
            <a:ext cx="2628925" cy="3416400"/>
            <a:chOff x="431925" y="1304875"/>
            <a:chExt cx="2628925" cy="3416400"/>
          </a:xfrm>
        </p:grpSpPr>
        <p:sp>
          <p:nvSpPr>
            <p:cNvPr id="173" name="Google Shape;173;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1"/>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¿Qué son?</a:t>
            </a:r>
            <a:endParaRPr>
              <a:solidFill>
                <a:schemeClr val="lt1"/>
              </a:solidFill>
            </a:endParaRPr>
          </a:p>
        </p:txBody>
      </p:sp>
      <p:sp>
        <p:nvSpPr>
          <p:cNvPr id="176" name="Google Shape;176;p21"/>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Las redes multicapa son arreglos de neuronas cuyos outputs sirven de inputs para otras neuronas, que se organizan en capas.</a:t>
            </a:r>
            <a:endParaRPr sz="1600"/>
          </a:p>
        </p:txBody>
      </p:sp>
      <p:grpSp>
        <p:nvGrpSpPr>
          <p:cNvPr id="177" name="Google Shape;177;p21"/>
          <p:cNvGrpSpPr/>
          <p:nvPr/>
        </p:nvGrpSpPr>
        <p:grpSpPr>
          <a:xfrm>
            <a:off x="3320491" y="1304875"/>
            <a:ext cx="5315807" cy="3416400"/>
            <a:chOff x="3320450" y="1304875"/>
            <a:chExt cx="2632500" cy="3416400"/>
          </a:xfrm>
        </p:grpSpPr>
        <p:sp>
          <p:nvSpPr>
            <p:cNvPr id="178" name="Google Shape;178;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1"/>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¿Qué ventajas tienen?</a:t>
            </a:r>
            <a:endParaRPr>
              <a:solidFill>
                <a:schemeClr val="lt1"/>
              </a:solidFill>
            </a:endParaRPr>
          </a:p>
        </p:txBody>
      </p:sp>
      <p:sp>
        <p:nvSpPr>
          <p:cNvPr id="181" name="Google Shape;181;p21"/>
          <p:cNvSpPr txBox="1"/>
          <p:nvPr>
            <p:ph idx="4294967295" type="body"/>
          </p:nvPr>
        </p:nvSpPr>
        <p:spPr>
          <a:xfrm>
            <a:off x="3396775" y="1850300"/>
            <a:ext cx="5117700" cy="279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Permiten clasificar o separar casos que no sean linealmente separables.</a:t>
            </a:r>
            <a:endParaRPr sz="1600"/>
          </a:p>
          <a:p>
            <a:pPr indent="-330200" lvl="0" marL="457200" rtl="0" algn="l">
              <a:spcBef>
                <a:spcPts val="0"/>
              </a:spcBef>
              <a:spcAft>
                <a:spcPts val="0"/>
              </a:spcAft>
              <a:buSzPts val="1600"/>
              <a:buChar char="●"/>
            </a:pPr>
            <a:r>
              <a:rPr lang="en" sz="1600"/>
              <a:t>Pueden captar patrones complejos de asociación entre las variables dependientes e independientes.</a:t>
            </a:r>
            <a:endParaRPr sz="1600"/>
          </a:p>
          <a:p>
            <a:pPr indent="-330200" lvl="0" marL="457200" rtl="0" algn="l">
              <a:spcBef>
                <a:spcPts val="0"/>
              </a:spcBef>
              <a:spcAft>
                <a:spcPts val="0"/>
              </a:spcAft>
              <a:buSzPts val="1600"/>
              <a:buChar char="●"/>
            </a:pPr>
            <a:r>
              <a:rPr lang="en" sz="1600"/>
              <a:t>No requieren supuestos previos sobre los errores ni la asociación.</a:t>
            </a:r>
            <a:endParaRPr sz="1600"/>
          </a:p>
          <a:p>
            <a:pPr indent="-330200" lvl="0" marL="457200" rtl="0" algn="l">
              <a:spcBef>
                <a:spcPts val="0"/>
              </a:spcBef>
              <a:spcAft>
                <a:spcPts val="0"/>
              </a:spcAft>
              <a:buSzPts val="1600"/>
              <a:buChar char="●"/>
            </a:pPr>
            <a:r>
              <a:rPr lang="en" sz="1600"/>
              <a:t>Permiten ilimitadas combinaciones de capas, neuronas, profundidad, y activaciones.</a:t>
            </a:r>
            <a:endParaRPr sz="1600"/>
          </a:p>
        </p:txBody>
      </p:sp>
      <p:sp>
        <p:nvSpPr>
          <p:cNvPr id="182" name="Google Shape;18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