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fc46ea6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fc46ea6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fc46ea6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fc46ea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fc46ea6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fc46ea6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4169d81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4169d81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fc46ea5c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fc46ea5c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fc46ea5c0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fc46ea5c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fc46ea5c0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fc46ea5c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fc46ea5c0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fc46ea5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fc46ea5c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fc46ea5c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fc46ea5c0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fc46ea5c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fc46ea5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fc46ea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fc46ea5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fc46ea5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63ea8d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63ea8d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63ea8d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63ea8d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fc46ea5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fc46ea5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fc46ea5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fc46ea5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d3f4c27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d3f4c27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research.fb.com/blog/2017/02/prophet-forecasting-at-scale/" TargetMode="External"/><Relationship Id="rId4" Type="http://schemas.openxmlformats.org/officeDocument/2006/relationships/hyperlink" Target="https://machinelearningmastery.com/time-series-forecasting-with-prophet-in-pyth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neuralprophet.com/model-overview/" TargetMode="External"/><Relationship Id="rId4" Type="http://schemas.openxmlformats.org/officeDocument/2006/relationships/hyperlink" Target="https://towardsdatascience.com/neural-prophet-a-time-series-modeling-library-based-on-neural-networks-dd02dc8d868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Redes Neuronales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 series Temporales</a:t>
            </a:r>
            <a:endParaRPr/>
          </a:p>
          <a:p>
            <a:pPr indent="0" lvl="0" marL="0" rtl="0" algn="ctr">
              <a:spcBef>
                <a:spcPts val="0"/>
              </a:spcBef>
              <a:spcAft>
                <a:spcPts val="0"/>
              </a:spcAft>
              <a:buNone/>
            </a:pPr>
            <a:r>
              <a:rPr lang="en" sz="1600"/>
              <a:t>y otras aplicaciones</a:t>
            </a:r>
            <a:endParaRPr sz="1600"/>
          </a:p>
        </p:txBody>
      </p:sp>
      <p:sp>
        <p:nvSpPr>
          <p:cNvPr id="68" name="Google Shape;68;p13"/>
          <p:cNvSpPr txBox="1"/>
          <p:nvPr>
            <p:ph idx="1" type="subTitle"/>
          </p:nvPr>
        </p:nvSpPr>
        <p:spPr>
          <a:xfrm>
            <a:off x="3241100" y="3596970"/>
            <a:ext cx="2662800" cy="44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t>Federico Poncio</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288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a:t>
            </a:r>
            <a:endParaRPr/>
          </a:p>
        </p:txBody>
      </p:sp>
      <p:sp>
        <p:nvSpPr>
          <p:cNvPr id="146" name="Google Shape;146;p22"/>
          <p:cNvSpPr txBox="1"/>
          <p:nvPr>
            <p:ph idx="1" type="body"/>
          </p:nvPr>
        </p:nvSpPr>
        <p:spPr>
          <a:xfrm>
            <a:off x="311700" y="996050"/>
            <a:ext cx="3999900" cy="393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Las arquitecturas VGG o </a:t>
            </a:r>
            <a:r>
              <a:rPr i="1" lang="en"/>
              <a:t>Visual Geometry Group</a:t>
            </a:r>
            <a:r>
              <a:rPr lang="en"/>
              <a:t> se hicieron conocidas al ganar una competencia importante en clasificación de imágenes (ImageNet) y se utilizan mucho en clasificación de imágenes.</a:t>
            </a:r>
            <a:endParaRPr/>
          </a:p>
          <a:p>
            <a:pPr indent="0" lvl="0" marL="0" rtl="0" algn="l">
              <a:spcBef>
                <a:spcPts val="1200"/>
              </a:spcBef>
              <a:spcAft>
                <a:spcPts val="0"/>
              </a:spcAft>
              <a:buNone/>
            </a:pPr>
            <a:r>
              <a:rPr lang="en"/>
              <a:t>Son redes con muchos parámetros, y su innovación es considerar varios </a:t>
            </a:r>
            <a:r>
              <a:rPr i="1" lang="en"/>
              <a:t>bloques convolucionales</a:t>
            </a:r>
            <a:r>
              <a:rPr lang="en"/>
              <a:t>. Esta red tiene ~33 millones de parámetros.</a:t>
            </a:r>
            <a:endParaRPr/>
          </a:p>
          <a:p>
            <a:pPr indent="0" lvl="0" marL="0" rtl="0" algn="l">
              <a:spcBef>
                <a:spcPts val="1200"/>
              </a:spcBef>
              <a:spcAft>
                <a:spcPts val="1200"/>
              </a:spcAft>
              <a:buNone/>
            </a:pPr>
            <a:r>
              <a:rPr lang="en"/>
              <a:t>Su arquitectura precursora es la AlexNet, que se destacó por usar ReLu, entre otras cosas. VGG cambia usando kernels más pequeños (3x3 en vez de 11x11), capas convolucionales de 1x1, y mayor cantidad de filtros en general.</a:t>
            </a:r>
            <a:endParaRPr/>
          </a:p>
        </p:txBody>
      </p:sp>
      <p:pic>
        <p:nvPicPr>
          <p:cNvPr id="147" name="Google Shape;147;p22"/>
          <p:cNvPicPr preferRelativeResize="0"/>
          <p:nvPr/>
        </p:nvPicPr>
        <p:blipFill>
          <a:blip r:embed="rId3">
            <a:alphaModFix/>
          </a:blip>
          <a:stretch>
            <a:fillRect/>
          </a:stretch>
        </p:blipFill>
        <p:spPr>
          <a:xfrm>
            <a:off x="4572000" y="444700"/>
            <a:ext cx="4111425" cy="4123400"/>
          </a:xfrm>
          <a:prstGeom prst="rect">
            <a:avLst/>
          </a:prstGeom>
          <a:noFill/>
          <a:ln>
            <a:noFill/>
          </a:ln>
        </p:spPr>
      </p:pic>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7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MobileNet</a:t>
            </a:r>
            <a:endParaRPr/>
          </a:p>
        </p:txBody>
      </p:sp>
      <p:sp>
        <p:nvSpPr>
          <p:cNvPr id="154" name="Google Shape;154;p23"/>
          <p:cNvSpPr txBox="1"/>
          <p:nvPr>
            <p:ph idx="1" type="body"/>
          </p:nvPr>
        </p:nvSpPr>
        <p:spPr>
          <a:xfrm>
            <a:off x="311700" y="1035225"/>
            <a:ext cx="3137700" cy="33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 arquitectura MobileNet busca ser una red convolucional </a:t>
            </a:r>
            <a:r>
              <a:rPr i="1" lang="en"/>
              <a:t>eficiente</a:t>
            </a:r>
            <a:r>
              <a:rPr lang="en"/>
              <a:t>, de hecho se llama así porque es utilizada </a:t>
            </a:r>
            <a:r>
              <a:rPr lang="en"/>
              <a:t>comúnmente</a:t>
            </a:r>
            <a:r>
              <a:rPr lang="en"/>
              <a:t> en los dispositivos móviles, que no disponen de tanta memoria como para almacenar una red común.</a:t>
            </a:r>
            <a:endParaRPr/>
          </a:p>
          <a:p>
            <a:pPr indent="0" lvl="0" marL="0" rtl="0" algn="l">
              <a:spcBef>
                <a:spcPts val="1200"/>
              </a:spcBef>
              <a:spcAft>
                <a:spcPts val="0"/>
              </a:spcAft>
              <a:buNone/>
            </a:pPr>
            <a:r>
              <a:rPr lang="en"/>
              <a:t>Ahorran parámetros haciendo convoluciones </a:t>
            </a:r>
            <a:r>
              <a:rPr i="1" lang="en"/>
              <a:t>separables</a:t>
            </a:r>
            <a:r>
              <a:rPr lang="en"/>
              <a:t>.</a:t>
            </a:r>
            <a:endParaRPr/>
          </a:p>
          <a:p>
            <a:pPr indent="0" lvl="0" marL="0" rtl="0" algn="l">
              <a:spcBef>
                <a:spcPts val="1200"/>
              </a:spcBef>
              <a:spcAft>
                <a:spcPts val="1200"/>
              </a:spcAft>
              <a:buNone/>
            </a:pPr>
            <a:r>
              <a:rPr lang="en"/>
              <a:t>Son buena inspiración para construir redes livianas.</a:t>
            </a:r>
            <a:endParaRPr/>
          </a:p>
        </p:txBody>
      </p:sp>
      <p:pic>
        <p:nvPicPr>
          <p:cNvPr id="155" name="Google Shape;155;p23"/>
          <p:cNvPicPr preferRelativeResize="0"/>
          <p:nvPr/>
        </p:nvPicPr>
        <p:blipFill>
          <a:blip r:embed="rId3">
            <a:alphaModFix/>
          </a:blip>
          <a:stretch>
            <a:fillRect/>
          </a:stretch>
        </p:blipFill>
        <p:spPr>
          <a:xfrm>
            <a:off x="3640000" y="734162"/>
            <a:ext cx="5148824" cy="3675175"/>
          </a:xfrm>
          <a:prstGeom prst="rect">
            <a:avLst/>
          </a:prstGeom>
          <a:noFill/>
          <a:ln>
            <a:noFill/>
          </a:ln>
        </p:spPr>
      </p:pic>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236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Inception</a:t>
            </a:r>
            <a:endParaRPr/>
          </a:p>
        </p:txBody>
      </p:sp>
      <p:sp>
        <p:nvSpPr>
          <p:cNvPr id="162" name="Google Shape;162;p24"/>
          <p:cNvSpPr txBox="1"/>
          <p:nvPr>
            <p:ph idx="1" type="body"/>
          </p:nvPr>
        </p:nvSpPr>
        <p:spPr>
          <a:xfrm>
            <a:off x="311700" y="1031575"/>
            <a:ext cx="4260300" cy="361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Las redes Inception (también llamadas GoogleNet) se hicieron conocidas también por ganar una competencia (2014 ImageNet), e incorporan los </a:t>
            </a:r>
            <a:r>
              <a:rPr i="1" lang="en"/>
              <a:t>bloques inception</a:t>
            </a:r>
            <a:r>
              <a:rPr lang="en"/>
              <a:t>. La innovación que trajeron estos bloques es darle una mayor complejidad a la red pero sin necesariamente hacerla más profunda. Los bloques inception son bloques </a:t>
            </a:r>
            <a:r>
              <a:rPr i="1" lang="en"/>
              <a:t>anchos</a:t>
            </a:r>
            <a:r>
              <a:rPr lang="en"/>
              <a:t>. Al usar convoluciones a lo ancho, se puede reducir la cantidad de parámetros de 250,000 o 92,000 (convoluciones estándares con 160 feature maps de 5x5 y 3x3 resp.) a 23,000.</a:t>
            </a:r>
            <a:endParaRPr/>
          </a:p>
          <a:p>
            <a:pPr indent="0" lvl="0" marL="0" rtl="0" algn="l">
              <a:spcBef>
                <a:spcPts val="1200"/>
              </a:spcBef>
              <a:spcAft>
                <a:spcPts val="1200"/>
              </a:spcAft>
              <a:buNone/>
            </a:pPr>
            <a:r>
              <a:rPr lang="en"/>
              <a:t>Con estos bloques luego se construye una red larga y ancha.</a:t>
            </a:r>
            <a:endParaRPr/>
          </a:p>
        </p:txBody>
      </p:sp>
      <p:pic>
        <p:nvPicPr>
          <p:cNvPr id="163" name="Google Shape;163;p24"/>
          <p:cNvPicPr preferRelativeResize="0"/>
          <p:nvPr/>
        </p:nvPicPr>
        <p:blipFill rotWithShape="1">
          <a:blip r:embed="rId3">
            <a:alphaModFix/>
          </a:blip>
          <a:srcRect b="0" l="48958" r="0" t="0"/>
          <a:stretch/>
        </p:blipFill>
        <p:spPr>
          <a:xfrm>
            <a:off x="4474499" y="1166900"/>
            <a:ext cx="4370225" cy="2920600"/>
          </a:xfrm>
          <a:prstGeom prst="rect">
            <a:avLst/>
          </a:prstGeom>
          <a:noFill/>
          <a:ln>
            <a:noFill/>
          </a:ln>
        </p:spPr>
      </p:pic>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193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Inception</a:t>
            </a:r>
            <a:endParaRPr/>
          </a:p>
        </p:txBody>
      </p:sp>
      <p:sp>
        <p:nvSpPr>
          <p:cNvPr id="170" name="Google Shape;170;p25"/>
          <p:cNvSpPr txBox="1"/>
          <p:nvPr>
            <p:ph idx="1" type="body"/>
          </p:nvPr>
        </p:nvSpPr>
        <p:spPr>
          <a:xfrm>
            <a:off x="311700" y="1028788"/>
            <a:ext cx="6022200" cy="593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275"/>
              <a:buNone/>
            </a:pPr>
            <a:r>
              <a:rPr lang="en" sz="1250"/>
              <a:t>Así fue la Inception Network que utilizó Google:</a:t>
            </a:r>
            <a:endParaRPr sz="1250"/>
          </a:p>
        </p:txBody>
      </p:sp>
      <p:pic>
        <p:nvPicPr>
          <p:cNvPr id="171" name="Google Shape;171;p25"/>
          <p:cNvPicPr preferRelativeResize="0"/>
          <p:nvPr/>
        </p:nvPicPr>
        <p:blipFill>
          <a:blip r:embed="rId3">
            <a:alphaModFix/>
          </a:blip>
          <a:stretch>
            <a:fillRect/>
          </a:stretch>
        </p:blipFill>
        <p:spPr>
          <a:xfrm>
            <a:off x="152400" y="1802350"/>
            <a:ext cx="8839198" cy="1979072"/>
          </a:xfrm>
          <a:prstGeom prst="rect">
            <a:avLst/>
          </a:prstGeom>
          <a:noFill/>
          <a:ln>
            <a:noFill/>
          </a:ln>
        </p:spPr>
      </p:pic>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149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GANs</a:t>
            </a:r>
            <a:endParaRPr/>
          </a:p>
        </p:txBody>
      </p:sp>
      <p:sp>
        <p:nvSpPr>
          <p:cNvPr id="178" name="Google Shape;178;p26"/>
          <p:cNvSpPr txBox="1"/>
          <p:nvPr>
            <p:ph idx="1" type="body"/>
          </p:nvPr>
        </p:nvSpPr>
        <p:spPr>
          <a:xfrm>
            <a:off x="311700" y="805700"/>
            <a:ext cx="8520600" cy="115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 </a:t>
            </a:r>
            <a:r>
              <a:rPr i="1" lang="en"/>
              <a:t>Generative Adversarial Networks</a:t>
            </a:r>
            <a:r>
              <a:rPr lang="en"/>
              <a:t> son redes que buscan clasificar ejemplos reales contra ejemplos generados por una red adversaria, para mejorar así su capacidad de clasificación. Son una familia de modelos.</a:t>
            </a:r>
            <a:endParaRPr/>
          </a:p>
        </p:txBody>
      </p:sp>
      <p:pic>
        <p:nvPicPr>
          <p:cNvPr id="179" name="Google Shape;179;p26"/>
          <p:cNvPicPr preferRelativeResize="0"/>
          <p:nvPr/>
        </p:nvPicPr>
        <p:blipFill rotWithShape="1">
          <a:blip r:embed="rId3">
            <a:alphaModFix/>
          </a:blip>
          <a:srcRect b="0" l="665" r="9" t="0"/>
          <a:stretch/>
        </p:blipFill>
        <p:spPr>
          <a:xfrm>
            <a:off x="1211050" y="1772400"/>
            <a:ext cx="6721900" cy="3053625"/>
          </a:xfrm>
          <a:prstGeom prst="rect">
            <a:avLst/>
          </a:prstGeom>
          <a:noFill/>
          <a:ln>
            <a:noFill/>
          </a:ln>
        </p:spPr>
      </p:pic>
      <p:sp>
        <p:nvSpPr>
          <p:cNvPr id="180" name="Google Shape;18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Modelo Prophet</a:t>
            </a:r>
            <a:endParaRPr/>
          </a:p>
        </p:txBody>
      </p:sp>
      <p:grpSp>
        <p:nvGrpSpPr>
          <p:cNvPr id="186" name="Google Shape;186;p27"/>
          <p:cNvGrpSpPr/>
          <p:nvPr/>
        </p:nvGrpSpPr>
        <p:grpSpPr>
          <a:xfrm>
            <a:off x="431925" y="1304875"/>
            <a:ext cx="2628925" cy="3416400"/>
            <a:chOff x="431925" y="1304875"/>
            <a:chExt cx="2628925" cy="3416400"/>
          </a:xfrm>
        </p:grpSpPr>
        <p:sp>
          <p:nvSpPr>
            <p:cNvPr id="187" name="Google Shape;187;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7"/>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es?</a:t>
            </a:r>
            <a:endParaRPr>
              <a:solidFill>
                <a:schemeClr val="lt1"/>
              </a:solidFill>
            </a:endParaRPr>
          </a:p>
        </p:txBody>
      </p:sp>
      <p:sp>
        <p:nvSpPr>
          <p:cNvPr id="190" name="Google Shape;190;p27"/>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Prophet es un modelo de predicción de series temporales que lanzó Facebook. Es simple y da buenos resultados. Es un excelente baseline.</a:t>
            </a:r>
            <a:endParaRPr sz="1600"/>
          </a:p>
        </p:txBody>
      </p:sp>
      <p:grpSp>
        <p:nvGrpSpPr>
          <p:cNvPr id="191" name="Google Shape;191;p27"/>
          <p:cNvGrpSpPr/>
          <p:nvPr/>
        </p:nvGrpSpPr>
        <p:grpSpPr>
          <a:xfrm>
            <a:off x="3320491" y="1304875"/>
            <a:ext cx="5315807" cy="3416400"/>
            <a:chOff x="3320450" y="1304875"/>
            <a:chExt cx="2632500" cy="3416400"/>
          </a:xfrm>
        </p:grpSpPr>
        <p:sp>
          <p:nvSpPr>
            <p:cNvPr id="192" name="Google Shape;192;p2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7"/>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ventajas tiene?</a:t>
            </a:r>
            <a:endParaRPr>
              <a:solidFill>
                <a:schemeClr val="lt1"/>
              </a:solidFill>
            </a:endParaRPr>
          </a:p>
        </p:txBody>
      </p:sp>
      <p:sp>
        <p:nvSpPr>
          <p:cNvPr id="195" name="Google Shape;195;p27"/>
          <p:cNvSpPr txBox="1"/>
          <p:nvPr>
            <p:ph idx="4294967295" type="body"/>
          </p:nvPr>
        </p:nvSpPr>
        <p:spPr>
          <a:xfrm>
            <a:off x="3396775" y="1850300"/>
            <a:ext cx="5152500" cy="27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La mayor ventaja del modelo Prophet original es su facilidad comparado a los buenos resultados que provee. Descompone a la serie temporal en un componente de tendencia, un componente anual, uno semanal, y uno de eventos importantes. El uso de modelos autorregresivos le permite hacer forecast con márgenes de error.   </a:t>
            </a:r>
            <a:endParaRPr sz="1600"/>
          </a:p>
          <a:p>
            <a:pPr indent="0" lvl="0" marL="0" rtl="0" algn="l">
              <a:spcBef>
                <a:spcPts val="1200"/>
              </a:spcBef>
              <a:spcAft>
                <a:spcPts val="0"/>
              </a:spcAft>
              <a:buNone/>
            </a:pPr>
            <a:r>
              <a:rPr lang="en" sz="1100"/>
              <a:t>Ver: </a:t>
            </a:r>
            <a:r>
              <a:rPr lang="en" sz="1100" u="sng">
                <a:solidFill>
                  <a:schemeClr val="hlink"/>
                </a:solidFill>
                <a:hlinkClick r:id="rId3"/>
              </a:rPr>
              <a:t>https://research.fb.com/blog/2017/02/prophet-forecasting-at-scale/</a:t>
            </a:r>
            <a:endParaRPr sz="1100"/>
          </a:p>
          <a:p>
            <a:pPr indent="0" lvl="0" marL="0" rtl="0" algn="l">
              <a:spcBef>
                <a:spcPts val="1200"/>
              </a:spcBef>
              <a:spcAft>
                <a:spcPts val="1200"/>
              </a:spcAft>
              <a:buNone/>
            </a:pPr>
            <a:r>
              <a:rPr lang="en" sz="1100" u="sng">
                <a:solidFill>
                  <a:schemeClr val="hlink"/>
                </a:solidFill>
                <a:hlinkClick r:id="rId4"/>
              </a:rPr>
              <a:t>https://machinelearningmastery.com/time-series-forecasting-with-prophet-in-python/</a:t>
            </a:r>
            <a:r>
              <a:rPr lang="en" sz="1100"/>
              <a:t> </a:t>
            </a:r>
            <a:endParaRPr sz="1100"/>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27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NeuralProphet</a:t>
            </a:r>
            <a:endParaRPr/>
          </a:p>
        </p:txBody>
      </p:sp>
      <p:grpSp>
        <p:nvGrpSpPr>
          <p:cNvPr id="202" name="Google Shape;202;p28"/>
          <p:cNvGrpSpPr/>
          <p:nvPr/>
        </p:nvGrpSpPr>
        <p:grpSpPr>
          <a:xfrm>
            <a:off x="371778" y="1025283"/>
            <a:ext cx="8400467" cy="3696203"/>
            <a:chOff x="431925" y="1304875"/>
            <a:chExt cx="2628925" cy="3416400"/>
          </a:xfrm>
        </p:grpSpPr>
        <p:sp>
          <p:nvSpPr>
            <p:cNvPr id="203" name="Google Shape;203;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8"/>
          <p:cNvSpPr txBox="1"/>
          <p:nvPr>
            <p:ph idx="4294967295" type="body"/>
          </p:nvPr>
        </p:nvSpPr>
        <p:spPr>
          <a:xfrm>
            <a:off x="508325" y="1078975"/>
            <a:ext cx="2960100" cy="46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908">
                <a:solidFill>
                  <a:schemeClr val="lt1"/>
                </a:solidFill>
              </a:rPr>
              <a:t>¿Qué diferencia tiene?</a:t>
            </a:r>
            <a:endParaRPr sz="1908">
              <a:solidFill>
                <a:schemeClr val="lt1"/>
              </a:solidFill>
            </a:endParaRPr>
          </a:p>
        </p:txBody>
      </p:sp>
      <p:sp>
        <p:nvSpPr>
          <p:cNvPr id="206" name="Google Shape;206;p28"/>
          <p:cNvSpPr txBox="1"/>
          <p:nvPr>
            <p:ph idx="4294967295" type="body"/>
          </p:nvPr>
        </p:nvSpPr>
        <p:spPr>
          <a:xfrm>
            <a:off x="508325" y="1640700"/>
            <a:ext cx="8014800" cy="303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NeuralProphet es una nueva versión de Prophet que también separa a la señal en varios componentes aditivos, con la diferencia de que utiliza redes neuronales para predecir dos de ellos. Para la predicción del componente autorregresivo utiliza un modelo llamado AR-Net (una FFNN autoregresiva), y utiliza FFNN también para modelar los regresores con Lags. Mantiene la misma facilidad de uso que Prophet.</a:t>
            </a:r>
            <a:endParaRPr sz="1600"/>
          </a:p>
          <a:p>
            <a:pPr indent="0" lvl="0" marL="0" rtl="0" algn="l">
              <a:spcBef>
                <a:spcPts val="1200"/>
              </a:spcBef>
              <a:spcAft>
                <a:spcPts val="0"/>
              </a:spcAft>
              <a:buNone/>
            </a:pPr>
            <a:r>
              <a:rPr lang="en" sz="1600"/>
              <a:t>Tiene la desventaja de no mostrar márgenes de error en las predicciones, pero también resulta un modelo bueno para predecir. </a:t>
            </a:r>
            <a:endParaRPr sz="1600"/>
          </a:p>
          <a:p>
            <a:pPr indent="0" lvl="0" marL="0" rtl="0" algn="l">
              <a:spcBef>
                <a:spcPts val="1200"/>
              </a:spcBef>
              <a:spcAft>
                <a:spcPts val="0"/>
              </a:spcAft>
              <a:buNone/>
            </a:pPr>
            <a:r>
              <a:rPr lang="en" sz="1100"/>
              <a:t>Ver: </a:t>
            </a:r>
            <a:r>
              <a:rPr lang="en" sz="1100" u="sng">
                <a:solidFill>
                  <a:schemeClr val="hlink"/>
                </a:solidFill>
                <a:hlinkClick r:id="rId3"/>
              </a:rPr>
              <a:t>http://neuralprophet.com/model-overview/</a:t>
            </a:r>
            <a:r>
              <a:rPr lang="en" sz="1100"/>
              <a:t> y </a:t>
            </a:r>
            <a:r>
              <a:rPr lang="en" sz="1100" u="sng">
                <a:solidFill>
                  <a:schemeClr val="hlink"/>
                </a:solidFill>
                <a:hlinkClick r:id="rId4"/>
              </a:rPr>
              <a:t>https://towardsdatascience.com/neural-prophet-a-time-series-modeling-library-based-on-neural-networks-dd02dc8d868d</a:t>
            </a:r>
            <a:r>
              <a:rPr lang="en" sz="1100"/>
              <a:t> </a:t>
            </a:r>
            <a:endParaRPr sz="1100"/>
          </a:p>
        </p:txBody>
      </p:sp>
      <p:sp>
        <p:nvSpPr>
          <p:cNvPr id="207" name="Google Shape;20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 - Backpropagation</a:t>
            </a:r>
            <a:endParaRPr/>
          </a:p>
        </p:txBody>
      </p:sp>
      <p:sp>
        <p:nvSpPr>
          <p:cNvPr id="213" name="Google Shape;213;p29"/>
          <p:cNvSpPr txBox="1"/>
          <p:nvPr>
            <p:ph idx="4294967295"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Funciones de error según problema:</a:t>
            </a:r>
            <a:endParaRPr/>
          </a:p>
          <a:p>
            <a:pPr indent="0" lvl="0" marL="0" rtl="0" algn="l">
              <a:spcBef>
                <a:spcPts val="1200"/>
              </a:spcBef>
              <a:spcAft>
                <a:spcPts val="0"/>
              </a:spcAft>
              <a:buNone/>
            </a:pPr>
            <a:r>
              <a:rPr lang="en"/>
              <a:t>Suma cuadrados</a:t>
            </a:r>
            <a:endParaRPr/>
          </a:p>
          <a:p>
            <a:pPr indent="0" lvl="0" marL="0" rtl="0" algn="l">
              <a:spcBef>
                <a:spcPts val="1200"/>
              </a:spcBef>
              <a:spcAft>
                <a:spcPts val="0"/>
              </a:spcAft>
              <a:buNone/>
            </a:pPr>
            <a:r>
              <a:rPr lang="en"/>
              <a:t>Softmax</a:t>
            </a:r>
            <a:endParaRPr/>
          </a:p>
          <a:p>
            <a:pPr indent="0" lvl="0" marL="0" rtl="0" algn="l">
              <a:spcBef>
                <a:spcPts val="1200"/>
              </a:spcBef>
              <a:spcAft>
                <a:spcPts val="1200"/>
              </a:spcAft>
              <a:buNone/>
            </a:pPr>
            <a:r>
              <a:t/>
            </a:r>
            <a:endParaRPr/>
          </a:p>
        </p:txBody>
      </p:sp>
      <p:sp>
        <p:nvSpPr>
          <p:cNvPr id="214" name="Google Shape;21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 Forward Neural Networks (FFNN)</a:t>
            </a:r>
            <a:endParaRPr/>
          </a:p>
        </p:txBody>
      </p:sp>
      <p:sp>
        <p:nvSpPr>
          <p:cNvPr id="220" name="Google Shape;220;p30"/>
          <p:cNvSpPr txBox="1"/>
          <p:nvPr>
            <p:ph idx="4294967295"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Panorama completo de una densa</a:t>
            </a:r>
            <a:endParaRPr/>
          </a:p>
          <a:p>
            <a:pPr indent="0" lvl="0" marL="0" rtl="0" algn="l">
              <a:spcBef>
                <a:spcPts val="1200"/>
              </a:spcBef>
              <a:spcAft>
                <a:spcPts val="1200"/>
              </a:spcAft>
              <a:buNone/>
            </a:pPr>
            <a:r>
              <a:t/>
            </a:r>
            <a:endParaRPr/>
          </a:p>
        </p:txBody>
      </p:sp>
      <p:sp>
        <p:nvSpPr>
          <p:cNvPr id="221" name="Google Shape;22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FFNN en series temporales</a:t>
            </a:r>
            <a:endParaRPr/>
          </a:p>
        </p:txBody>
      </p:sp>
      <p:sp>
        <p:nvSpPr>
          <p:cNvPr id="227" name="Google Shape;227;p31"/>
          <p:cNvSpPr txBox="1"/>
          <p:nvPr>
            <p:ph idx="4294967295"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lags en input y future outputs.</a:t>
            </a:r>
            <a:endParaRPr/>
          </a:p>
          <a:p>
            <a:pPr indent="0" lvl="0" marL="0" rtl="0" algn="l">
              <a:spcBef>
                <a:spcPts val="1200"/>
              </a:spcBef>
              <a:spcAft>
                <a:spcPts val="1200"/>
              </a:spcAft>
              <a:buNone/>
            </a:pPr>
            <a:r>
              <a:t/>
            </a:r>
            <a:endParaRPr/>
          </a:p>
        </p:txBody>
      </p:sp>
      <p:sp>
        <p:nvSpPr>
          <p:cNvPr id="228" name="Google Shape;2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 de hoy</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Capas LSTM</a:t>
            </a:r>
            <a:endParaRPr/>
          </a:p>
          <a:p>
            <a:pPr indent="-342900" lvl="0" marL="457200" rtl="0" algn="l">
              <a:spcBef>
                <a:spcPts val="0"/>
              </a:spcBef>
              <a:spcAft>
                <a:spcPts val="0"/>
              </a:spcAft>
              <a:buSzPts val="1800"/>
              <a:buChar char="●"/>
            </a:pPr>
            <a:r>
              <a:rPr lang="en"/>
              <a:t>Modelos a conocer:</a:t>
            </a:r>
            <a:endParaRPr/>
          </a:p>
          <a:p>
            <a:pPr indent="-317500" lvl="1" marL="914400" rtl="0" algn="l">
              <a:spcBef>
                <a:spcPts val="0"/>
              </a:spcBef>
              <a:spcAft>
                <a:spcPts val="0"/>
              </a:spcAft>
              <a:buSzPts val="1400"/>
              <a:buChar char="○"/>
            </a:pPr>
            <a:r>
              <a:rPr lang="en"/>
              <a:t>Autoencoders</a:t>
            </a:r>
            <a:endParaRPr/>
          </a:p>
          <a:p>
            <a:pPr indent="-317500" lvl="1" marL="914400" rtl="0" algn="l">
              <a:spcBef>
                <a:spcPts val="0"/>
              </a:spcBef>
              <a:spcAft>
                <a:spcPts val="0"/>
              </a:spcAft>
              <a:buSzPts val="1400"/>
              <a:buChar char="○"/>
            </a:pPr>
            <a:r>
              <a:rPr lang="en"/>
              <a:t>GANs</a:t>
            </a:r>
            <a:endParaRPr/>
          </a:p>
          <a:p>
            <a:pPr indent="-317500" lvl="1" marL="914400" rtl="0" algn="l">
              <a:spcBef>
                <a:spcPts val="0"/>
              </a:spcBef>
              <a:spcAft>
                <a:spcPts val="0"/>
              </a:spcAft>
              <a:buSzPts val="1400"/>
              <a:buChar char="○"/>
            </a:pPr>
            <a:r>
              <a:rPr lang="en"/>
              <a:t>VGG</a:t>
            </a:r>
            <a:endParaRPr/>
          </a:p>
          <a:p>
            <a:pPr indent="-317500" lvl="1" marL="914400" rtl="0" algn="l">
              <a:spcBef>
                <a:spcPts val="0"/>
              </a:spcBef>
              <a:spcAft>
                <a:spcPts val="0"/>
              </a:spcAft>
              <a:buSzPts val="1400"/>
              <a:buChar char="○"/>
            </a:pPr>
            <a:r>
              <a:rPr lang="en"/>
              <a:t>MobileNet</a:t>
            </a:r>
            <a:endParaRPr/>
          </a:p>
          <a:p>
            <a:pPr indent="-317500" lvl="1" marL="914400" rtl="0" algn="l">
              <a:spcBef>
                <a:spcPts val="0"/>
              </a:spcBef>
              <a:spcAft>
                <a:spcPts val="0"/>
              </a:spcAft>
              <a:buSzPts val="1400"/>
              <a:buChar char="○"/>
            </a:pPr>
            <a:r>
              <a:rPr lang="en"/>
              <a:t>Inception</a:t>
            </a:r>
            <a:endParaRPr/>
          </a:p>
          <a:p>
            <a:pPr indent="-342900" lvl="0" marL="457200" rtl="0" algn="l">
              <a:spcBef>
                <a:spcPts val="0"/>
              </a:spcBef>
              <a:spcAft>
                <a:spcPts val="0"/>
              </a:spcAft>
              <a:buSzPts val="1800"/>
              <a:buChar char="●"/>
            </a:pPr>
            <a:r>
              <a:rPr lang="en"/>
              <a:t>Modelos Prophet y Neural Prophet</a:t>
            </a:r>
            <a:endParaRPr/>
          </a:p>
          <a:p>
            <a:pPr indent="0" lvl="0" marL="0" rtl="0" algn="l">
              <a:spcBef>
                <a:spcPts val="1200"/>
              </a:spcBef>
              <a:spcAft>
                <a:spcPts val="1200"/>
              </a:spcAft>
              <a:buNone/>
            </a:pPr>
            <a:r>
              <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a:t>
            </a:r>
            <a:endParaRPr/>
          </a:p>
        </p:txBody>
      </p:sp>
      <p:sp>
        <p:nvSpPr>
          <p:cNvPr id="234" name="Google Shape;234;p3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5" name="Google Shape;235;p3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¿Qué aporta?</a:t>
            </a:r>
            <a:endParaRPr>
              <a:solidFill>
                <a:schemeClr val="lt1"/>
              </a:solidFill>
            </a:endParaRPr>
          </a:p>
        </p:txBody>
      </p:sp>
      <p:sp>
        <p:nvSpPr>
          <p:cNvPr id="236" name="Google Shape;236;p3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Expand audience</a:t>
            </a:r>
            <a:endParaRPr b="1" sz="1600"/>
          </a:p>
          <a:p>
            <a:pPr indent="0" lvl="0" marL="0" rtl="0" algn="l">
              <a:spcBef>
                <a:spcPts val="800"/>
              </a:spcBef>
              <a:spcAft>
                <a:spcPts val="800"/>
              </a:spcAft>
              <a:buNone/>
            </a:pPr>
            <a:r>
              <a:rPr lang="en" sz="1600"/>
              <a:t>Lorem ipsum dolor sit amet, consectetur adipiscing elit, sed do eiusmod tempor incididunt ut labore et dolore magna aliqua. </a:t>
            </a:r>
            <a:endParaRPr sz="1600"/>
          </a:p>
        </p:txBody>
      </p:sp>
      <p:sp>
        <p:nvSpPr>
          <p:cNvPr id="237" name="Google Shape;237;p3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8" name="Google Shape;238;p3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239" name="Google Shape;239;p3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Up 30-day actives</a:t>
            </a:r>
            <a:endParaRPr b="1" sz="1600"/>
          </a:p>
          <a:p>
            <a:pPr indent="0" lvl="0" marL="0" rtl="0" algn="l">
              <a:spcBef>
                <a:spcPts val="800"/>
              </a:spcBef>
              <a:spcAft>
                <a:spcPts val="0"/>
              </a:spcAft>
              <a:buNone/>
            </a:pPr>
            <a:r>
              <a:rPr lang="en" sz="1600"/>
              <a:t>Ut enim ad minim veniam, quis nostrud exercitation</a:t>
            </a:r>
            <a:endParaRPr sz="1600"/>
          </a:p>
          <a:p>
            <a:pPr indent="-330200" lvl="0" marL="457200" rtl="0" algn="l">
              <a:spcBef>
                <a:spcPts val="800"/>
              </a:spcBef>
              <a:spcAft>
                <a:spcPts val="0"/>
              </a:spcAft>
              <a:buSzPts val="1600"/>
              <a:buChar char="●"/>
            </a:pPr>
            <a:r>
              <a:rPr lang="en" sz="1600"/>
              <a:t>Duis aute irure dolor in reprehenderit in voluptate velit </a:t>
            </a:r>
            <a:endParaRPr sz="1600"/>
          </a:p>
        </p:txBody>
      </p:sp>
      <p:sp>
        <p:nvSpPr>
          <p:cNvPr id="240" name="Google Shape;240;p32"/>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1" name="Google Shape;241;p3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242" name="Google Shape;242;p3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Increase conversion</a:t>
            </a:r>
            <a:endParaRPr b="1" sz="1600"/>
          </a:p>
          <a:p>
            <a:pPr indent="0" lvl="0" marL="0" rtl="0" algn="l">
              <a:spcBef>
                <a:spcPts val="800"/>
              </a:spcBef>
              <a:spcAft>
                <a:spcPts val="800"/>
              </a:spcAft>
              <a:buNone/>
            </a:pPr>
            <a:r>
              <a:rPr lang="en" sz="1600"/>
              <a:t>Excepteur sint occaecat cupidatat non proident, sunt in culpa qui officia deserunt mollit anim id est laborum.</a:t>
            </a:r>
            <a:endParaRPr sz="1600"/>
          </a:p>
        </p:txBody>
      </p:sp>
      <p:sp>
        <p:nvSpPr>
          <p:cNvPr id="243" name="Google Shape;24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Solution</a:t>
            </a:r>
            <a:endParaRPr/>
          </a:p>
        </p:txBody>
      </p:sp>
      <p:sp>
        <p:nvSpPr>
          <p:cNvPr id="249" name="Google Shape;249;p3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More premium subscribers</a:t>
            </a:r>
            <a:endParaRPr/>
          </a:p>
        </p:txBody>
      </p:sp>
      <p:sp>
        <p:nvSpPr>
          <p:cNvPr id="250" name="Google Shape;250;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Lorem ipsum dolor sit amet, consectetur adipiscing elit, sed do eiusmod tempor incididunt ut labore et dolore magna aliqua.</a:t>
            </a:r>
            <a:endParaRPr/>
          </a:p>
        </p:txBody>
      </p:sp>
      <p:sp>
        <p:nvSpPr>
          <p:cNvPr id="251" name="Google Shape;25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
        <p:nvSpPr>
          <p:cNvPr id="257" name="Google Shape;2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descr="Background pointer shape in timeline graphic" id="262" name="Google Shape;262;p3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3" name="Google Shape;263;p3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09.05.XX</a:t>
            </a:r>
            <a:endParaRPr sz="1600">
              <a:solidFill>
                <a:schemeClr val="lt1"/>
              </a:solidFill>
            </a:endParaRPr>
          </a:p>
        </p:txBody>
      </p:sp>
      <p:grpSp>
        <p:nvGrpSpPr>
          <p:cNvPr id="264" name="Google Shape;264;p35"/>
          <p:cNvGrpSpPr/>
          <p:nvPr/>
        </p:nvGrpSpPr>
        <p:grpSpPr>
          <a:xfrm>
            <a:off x="969270" y="1610215"/>
            <a:ext cx="198900" cy="593656"/>
            <a:chOff x="777447" y="1610215"/>
            <a:chExt cx="198900" cy="593656"/>
          </a:xfrm>
        </p:grpSpPr>
        <p:cxnSp>
          <p:nvCxnSpPr>
            <p:cNvPr id="265" name="Google Shape;265;p3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66" name="Google Shape;266;p3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5"/>
          <p:cNvSpPr txBox="1"/>
          <p:nvPr>
            <p:ph idx="4294967295" type="body"/>
          </p:nvPr>
        </p:nvSpPr>
        <p:spPr>
          <a:xfrm>
            <a:off x="318375"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268" name="Google Shape;268;p3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9" name="Google Shape;269;p3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grpSp>
        <p:nvGrpSpPr>
          <p:cNvPr id="270" name="Google Shape;270;p35"/>
          <p:cNvGrpSpPr/>
          <p:nvPr/>
        </p:nvGrpSpPr>
        <p:grpSpPr>
          <a:xfrm>
            <a:off x="2684632" y="2938958"/>
            <a:ext cx="198900" cy="593656"/>
            <a:chOff x="2223534" y="2938958"/>
            <a:chExt cx="198900" cy="593656"/>
          </a:xfrm>
        </p:grpSpPr>
        <p:cxnSp>
          <p:nvCxnSpPr>
            <p:cNvPr id="271" name="Google Shape;271;p3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72" name="Google Shape;272;p3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5"/>
          <p:cNvSpPr txBox="1"/>
          <p:nvPr>
            <p:ph idx="4294967295" type="body"/>
          </p:nvPr>
        </p:nvSpPr>
        <p:spPr>
          <a:xfrm>
            <a:off x="1244337" y="3757725"/>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274" name="Google Shape;274;p3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5" name="Google Shape;275;p3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grpSp>
        <p:nvGrpSpPr>
          <p:cNvPr id="276" name="Google Shape;276;p35"/>
          <p:cNvGrpSpPr/>
          <p:nvPr/>
        </p:nvGrpSpPr>
        <p:grpSpPr>
          <a:xfrm>
            <a:off x="4319545" y="1610215"/>
            <a:ext cx="198900" cy="593656"/>
            <a:chOff x="3918084" y="1610215"/>
            <a:chExt cx="198900" cy="593656"/>
          </a:xfrm>
        </p:grpSpPr>
        <p:cxnSp>
          <p:nvCxnSpPr>
            <p:cNvPr id="277" name="Google Shape;277;p3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78" name="Google Shape;278;p3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5"/>
          <p:cNvSpPr txBox="1"/>
          <p:nvPr>
            <p:ph idx="4294967295" type="body"/>
          </p:nvPr>
        </p:nvSpPr>
        <p:spPr>
          <a:xfrm>
            <a:off x="3304094"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280" name="Google Shape;280;p3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1" name="Google Shape;281;p3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282" name="Google Shape;282;p35"/>
          <p:cNvGrpSpPr/>
          <p:nvPr/>
        </p:nvGrpSpPr>
        <p:grpSpPr>
          <a:xfrm>
            <a:off x="5973070" y="2938958"/>
            <a:ext cx="198900" cy="593656"/>
            <a:chOff x="5958946" y="2938958"/>
            <a:chExt cx="198900" cy="593656"/>
          </a:xfrm>
        </p:grpSpPr>
        <p:cxnSp>
          <p:nvCxnSpPr>
            <p:cNvPr id="283" name="Google Shape;283;p3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84" name="Google Shape;284;p3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5"/>
          <p:cNvSpPr txBox="1"/>
          <p:nvPr>
            <p:ph idx="4294967295" type="body"/>
          </p:nvPr>
        </p:nvSpPr>
        <p:spPr>
          <a:xfrm>
            <a:off x="5126902" y="3757725"/>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286" name="Google Shape;286;p3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7" name="Google Shape;287;p3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grpSp>
        <p:nvGrpSpPr>
          <p:cNvPr id="288" name="Google Shape;288;p35"/>
          <p:cNvGrpSpPr/>
          <p:nvPr/>
        </p:nvGrpSpPr>
        <p:grpSpPr>
          <a:xfrm>
            <a:off x="7669807" y="1610215"/>
            <a:ext cx="198900" cy="593656"/>
            <a:chOff x="3918084" y="1610215"/>
            <a:chExt cx="198900" cy="593656"/>
          </a:xfrm>
        </p:grpSpPr>
        <p:cxnSp>
          <p:nvCxnSpPr>
            <p:cNvPr id="289" name="Google Shape;289;p3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90" name="Google Shape;290;p3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5"/>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id="292" name="Google Shape;29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298" name="Google Shape;298;p36"/>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301" name="Google Shape;301;p36"/>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Wendy Writer</a:t>
            </a:r>
            <a:endParaRPr sz="1300">
              <a:solidFill>
                <a:schemeClr val="dk1"/>
              </a:solidFill>
            </a:endParaRPr>
          </a:p>
        </p:txBody>
      </p:sp>
      <p:grpSp>
        <p:nvGrpSpPr>
          <p:cNvPr id="302" name="Google Shape;302;p36"/>
          <p:cNvGrpSpPr/>
          <p:nvPr/>
        </p:nvGrpSpPr>
        <p:grpSpPr>
          <a:xfrm>
            <a:off x="2918113" y="1746605"/>
            <a:ext cx="4160100" cy="531900"/>
            <a:chOff x="2918113" y="1746605"/>
            <a:chExt cx="4160100" cy="531900"/>
          </a:xfrm>
        </p:grpSpPr>
        <p:cxnSp>
          <p:nvCxnSpPr>
            <p:cNvPr id="303" name="Google Shape;303;p36"/>
            <p:cNvCxnSpPr>
              <a:stCxn id="298" idx="2"/>
              <a:endCxn id="304"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305" name="Google Shape;305;p36"/>
            <p:cNvCxnSpPr>
              <a:stCxn id="298" idx="2"/>
              <a:endCxn id="306"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307" name="Google Shape;307;p36"/>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309" name="Google Shape;309;p36"/>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grpSp>
        <p:nvGrpSpPr>
          <p:cNvPr id="310" name="Google Shape;310;p36"/>
          <p:cNvGrpSpPr/>
          <p:nvPr/>
        </p:nvGrpSpPr>
        <p:grpSpPr>
          <a:xfrm>
            <a:off x="1256055" y="2975701"/>
            <a:ext cx="3327300" cy="531900"/>
            <a:chOff x="1256055" y="2975701"/>
            <a:chExt cx="3327300" cy="531900"/>
          </a:xfrm>
        </p:grpSpPr>
        <p:cxnSp>
          <p:nvCxnSpPr>
            <p:cNvPr id="311" name="Google Shape;311;p36"/>
            <p:cNvCxnSpPr>
              <a:stCxn id="307" idx="2"/>
              <a:endCxn id="312"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313" name="Google Shape;313;p36"/>
            <p:cNvCxnSpPr>
              <a:stCxn id="307" idx="2"/>
              <a:endCxn id="314"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315" name="Google Shape;315;p36"/>
            <p:cNvCxnSpPr>
              <a:stCxn id="307" idx="2"/>
              <a:endCxn id="316"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317" name="Google Shape;317;p36"/>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ph idx="4294967295" type="body"/>
          </p:nvPr>
        </p:nvSpPr>
        <p:spPr>
          <a:xfrm>
            <a:off x="531750"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North America Lead</a:t>
            </a:r>
            <a:endParaRPr sz="1100">
              <a:solidFill>
                <a:schemeClr val="lt1"/>
              </a:solidFill>
            </a:endParaRPr>
          </a:p>
        </p:txBody>
      </p:sp>
      <p:sp>
        <p:nvSpPr>
          <p:cNvPr id="319" name="Google Shape;319;p36"/>
          <p:cNvSpPr txBox="1"/>
          <p:nvPr>
            <p:ph idx="4294967295" type="body"/>
          </p:nvPr>
        </p:nvSpPr>
        <p:spPr>
          <a:xfrm>
            <a:off x="531738"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320" name="Google Shape;320;p36"/>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Asia Lead</a:t>
            </a:r>
            <a:endParaRPr sz="1100">
              <a:solidFill>
                <a:schemeClr val="lt1"/>
              </a:solidFill>
            </a:endParaRPr>
          </a:p>
        </p:txBody>
      </p:sp>
      <p:sp>
        <p:nvSpPr>
          <p:cNvPr id="322" name="Google Shape;322;p36"/>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323" name="Google Shape;323;p36"/>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Europe Lead</a:t>
            </a:r>
            <a:endParaRPr sz="1100">
              <a:solidFill>
                <a:schemeClr val="lt1"/>
              </a:solidFill>
            </a:endParaRPr>
          </a:p>
        </p:txBody>
      </p:sp>
      <p:sp>
        <p:nvSpPr>
          <p:cNvPr id="325" name="Google Shape;325;p36"/>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326" name="Google Shape;326;p36"/>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Dir. of Engineering</a:t>
            </a:r>
            <a:endParaRPr sz="1100">
              <a:solidFill>
                <a:schemeClr val="lt1"/>
              </a:solidFill>
            </a:endParaRPr>
          </a:p>
        </p:txBody>
      </p:sp>
      <p:sp>
        <p:nvSpPr>
          <p:cNvPr id="328" name="Google Shape;328;p36"/>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329" name="Google Shape;329;p36"/>
          <p:cNvGrpSpPr/>
          <p:nvPr/>
        </p:nvGrpSpPr>
        <p:grpSpPr>
          <a:xfrm>
            <a:off x="6246741" y="2975701"/>
            <a:ext cx="1663500" cy="531900"/>
            <a:chOff x="6246741" y="2975701"/>
            <a:chExt cx="1663500" cy="531900"/>
          </a:xfrm>
        </p:grpSpPr>
        <p:cxnSp>
          <p:nvCxnSpPr>
            <p:cNvPr id="330" name="Google Shape;330;p36"/>
            <p:cNvCxnSpPr>
              <a:stCxn id="326" idx="2"/>
              <a:endCxn id="331"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332" name="Google Shape;332;p36"/>
            <p:cNvCxnSpPr>
              <a:stCxn id="326" idx="2"/>
              <a:endCxn id="333"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334" name="Google Shape;334;p36"/>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336" name="Google Shape;336;p36"/>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337" name="Google Shape;337;p36"/>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Back End Lead</a:t>
            </a:r>
            <a:endParaRPr sz="1100">
              <a:solidFill>
                <a:schemeClr val="lt1"/>
              </a:solidFill>
            </a:endParaRPr>
          </a:p>
        </p:txBody>
      </p:sp>
      <p:sp>
        <p:nvSpPr>
          <p:cNvPr id="339" name="Google Shape;339;p36"/>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
        <p:nvSpPr>
          <p:cNvPr id="340" name="Google Shape;34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4" name="Shape 344"/>
        <p:cNvGrpSpPr/>
        <p:nvPr/>
      </p:nvGrpSpPr>
      <p:grpSpPr>
        <a:xfrm>
          <a:off x="0" y="0"/>
          <a:ext cx="0" cy="0"/>
          <a:chOff x="0" y="0"/>
          <a:chExt cx="0" cy="0"/>
        </a:xfrm>
      </p:grpSpPr>
      <p:grpSp>
        <p:nvGrpSpPr>
          <p:cNvPr id="345" name="Google Shape;345;p37"/>
          <p:cNvGrpSpPr/>
          <p:nvPr/>
        </p:nvGrpSpPr>
        <p:grpSpPr>
          <a:xfrm>
            <a:off x="4939500" y="1219611"/>
            <a:ext cx="3837000" cy="2704200"/>
            <a:chOff x="4939500" y="1219611"/>
            <a:chExt cx="3837000" cy="2704200"/>
          </a:xfrm>
        </p:grpSpPr>
        <p:cxnSp>
          <p:nvCxnSpPr>
            <p:cNvPr id="346" name="Google Shape;346;p3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7" name="Google Shape;347;p3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8" name="Google Shape;348;p3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49" name="Google Shape;349;p3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0" name="Google Shape;350;p3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1" name="Google Shape;351;p3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2" name="Google Shape;352;p3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3" name="Google Shape;353;p3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4" name="Google Shape;354;p3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55" name="Google Shape;355;p3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56" name="Google Shape;356;p3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Impact</a:t>
            </a:r>
            <a:endParaRPr/>
          </a:p>
        </p:txBody>
      </p:sp>
      <p:sp>
        <p:nvSpPr>
          <p:cNvPr id="358" name="Google Shape;358;p37"/>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XX% sales increase</a:t>
            </a:r>
            <a:endParaRPr/>
          </a:p>
        </p:txBody>
      </p:sp>
      <p:grpSp>
        <p:nvGrpSpPr>
          <p:cNvPr id="359" name="Google Shape;359;p37"/>
          <p:cNvGrpSpPr/>
          <p:nvPr/>
        </p:nvGrpSpPr>
        <p:grpSpPr>
          <a:xfrm>
            <a:off x="4939534" y="2017046"/>
            <a:ext cx="3825543" cy="1573620"/>
            <a:chOff x="1000000" y="2393988"/>
            <a:chExt cx="4144235" cy="1704713"/>
          </a:xfrm>
        </p:grpSpPr>
        <p:sp>
          <p:nvSpPr>
            <p:cNvPr id="360" name="Google Shape;360;p3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61" name="Google Shape;361;p3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7"/>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7"/>
          <p:cNvGrpSpPr/>
          <p:nvPr/>
        </p:nvGrpSpPr>
        <p:grpSpPr>
          <a:xfrm>
            <a:off x="4939557" y="1778136"/>
            <a:ext cx="3836911" cy="1503799"/>
            <a:chOff x="1000025" y="2059300"/>
            <a:chExt cx="4156550" cy="1629075"/>
          </a:xfrm>
        </p:grpSpPr>
        <p:sp>
          <p:nvSpPr>
            <p:cNvPr id="371" name="Google Shape;371;p3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72" name="Google Shape;372;p3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7"/>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
        <p:nvSpPr>
          <p:cNvPr id="381" name="Google Shape;38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Capas LSTM</a:t>
            </a:r>
            <a:endParaRPr/>
          </a:p>
        </p:txBody>
      </p:sp>
      <p:grpSp>
        <p:nvGrpSpPr>
          <p:cNvPr id="81" name="Google Shape;81;p15"/>
          <p:cNvGrpSpPr/>
          <p:nvPr/>
        </p:nvGrpSpPr>
        <p:grpSpPr>
          <a:xfrm>
            <a:off x="431925" y="1304875"/>
            <a:ext cx="2628925" cy="3416400"/>
            <a:chOff x="431925" y="1304875"/>
            <a:chExt cx="2628925" cy="3416400"/>
          </a:xfrm>
        </p:grpSpPr>
        <p:sp>
          <p:nvSpPr>
            <p:cNvPr id="82" name="Google Shape;8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son?</a:t>
            </a:r>
            <a:endParaRPr>
              <a:solidFill>
                <a:schemeClr val="lt1"/>
              </a:solidFill>
            </a:endParaRPr>
          </a:p>
        </p:txBody>
      </p:sp>
      <p:sp>
        <p:nvSpPr>
          <p:cNvPr id="85" name="Google Shape;85;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Las capas Long-Short-Term Memory son una estructura específica de grafo computacional recurrente, que aprende a “recordar” el corto y/o el largo plazo</a:t>
            </a:r>
            <a:endParaRPr sz="1600"/>
          </a:p>
        </p:txBody>
      </p:sp>
      <p:grpSp>
        <p:nvGrpSpPr>
          <p:cNvPr id="86" name="Google Shape;86;p15"/>
          <p:cNvGrpSpPr/>
          <p:nvPr/>
        </p:nvGrpSpPr>
        <p:grpSpPr>
          <a:xfrm>
            <a:off x="3320491" y="1304875"/>
            <a:ext cx="5315807" cy="3416400"/>
            <a:chOff x="3320450" y="1304875"/>
            <a:chExt cx="2632500" cy="3416400"/>
          </a:xfrm>
        </p:grpSpPr>
        <p:sp>
          <p:nvSpPr>
            <p:cNvPr id="87" name="Google Shape;87;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¿Por qué surgen?</a:t>
            </a:r>
            <a:endParaRPr>
              <a:solidFill>
                <a:schemeClr val="lt1"/>
              </a:solidFill>
            </a:endParaRPr>
          </a:p>
        </p:txBody>
      </p:sp>
      <p:sp>
        <p:nvSpPr>
          <p:cNvPr id="90" name="Google Shape;90;p15"/>
          <p:cNvSpPr txBox="1"/>
          <p:nvPr>
            <p:ph idx="4294967295" type="body"/>
          </p:nvPr>
        </p:nvSpPr>
        <p:spPr>
          <a:xfrm>
            <a:off x="3396775" y="1850300"/>
            <a:ext cx="5143800" cy="287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Surgen en el ámbito del procesamiento de texto, en particular en la predicción de la próxima palabra en una oración. Los inputs con lags fijos tienen la desventaja de no mantener información de “más atrás”, y para una oración el principio puede ser particularmente importante en la predicción.</a:t>
            </a:r>
            <a:endParaRPr sz="1600"/>
          </a:p>
          <a:p>
            <a:pPr indent="0" lvl="0" marL="0" rtl="0" algn="l">
              <a:spcBef>
                <a:spcPts val="1200"/>
              </a:spcBef>
              <a:spcAft>
                <a:spcPts val="0"/>
              </a:spcAft>
              <a:buNone/>
            </a:pPr>
            <a:r>
              <a:rPr lang="en" sz="1600"/>
              <a:t>Las capas LSTM buscan poder aprender esta recolección de datos del pasado cercano y lejano. </a:t>
            </a:r>
            <a:endParaRPr sz="1600"/>
          </a:p>
          <a:p>
            <a:pPr indent="0" lvl="0" marL="0" rtl="0" algn="l">
              <a:spcBef>
                <a:spcPts val="1200"/>
              </a:spcBef>
              <a:spcAft>
                <a:spcPts val="1200"/>
              </a:spcAft>
              <a:buNone/>
            </a:pPr>
            <a:r>
              <a:rPr lang="en" sz="1600"/>
              <a:t>También están pensadas para evitar problemas de vanishing/exploding gradient de las RNR.</a:t>
            </a:r>
            <a:endParaRPr sz="1600"/>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323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 LSTM - intro redes Recurrentes (RNN)</a:t>
            </a:r>
            <a:endParaRPr/>
          </a:p>
        </p:txBody>
      </p:sp>
      <p:sp>
        <p:nvSpPr>
          <p:cNvPr id="97" name="Google Shape;97;p16"/>
          <p:cNvSpPr txBox="1"/>
          <p:nvPr>
            <p:ph idx="1" type="body"/>
          </p:nvPr>
        </p:nvSpPr>
        <p:spPr>
          <a:xfrm>
            <a:off x="244650" y="4457125"/>
            <a:ext cx="8654700" cy="363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989"/>
              <a:t>Para más información ver https://colah.github.io/posts/2015-08-Understanding-LSTMs/</a:t>
            </a:r>
            <a:endParaRPr sz="989"/>
          </a:p>
        </p:txBody>
      </p:sp>
      <p:pic>
        <p:nvPicPr>
          <p:cNvPr id="98" name="Google Shape;98;p16"/>
          <p:cNvPicPr preferRelativeResize="0"/>
          <p:nvPr/>
        </p:nvPicPr>
        <p:blipFill>
          <a:blip r:embed="rId3">
            <a:alphaModFix/>
          </a:blip>
          <a:stretch>
            <a:fillRect/>
          </a:stretch>
        </p:blipFill>
        <p:spPr>
          <a:xfrm>
            <a:off x="1866900" y="1624075"/>
            <a:ext cx="5410200" cy="2095500"/>
          </a:xfrm>
          <a:prstGeom prst="rect">
            <a:avLst/>
          </a:prstGeom>
          <a:noFill/>
          <a:ln>
            <a:noFill/>
          </a:ln>
        </p:spPr>
      </p:pic>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323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 LSTM - intro redes Recurrentes (RNN)</a:t>
            </a:r>
            <a:endParaRPr/>
          </a:p>
        </p:txBody>
      </p:sp>
      <p:sp>
        <p:nvSpPr>
          <p:cNvPr id="105" name="Google Shape;105;p17"/>
          <p:cNvSpPr txBox="1"/>
          <p:nvPr>
            <p:ph idx="1" type="body"/>
          </p:nvPr>
        </p:nvSpPr>
        <p:spPr>
          <a:xfrm>
            <a:off x="244650" y="4457125"/>
            <a:ext cx="8654700" cy="363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989"/>
              <a:t>Para más información ver https://colah.github.io/posts/2015-08-Understanding-LSTMs/</a:t>
            </a:r>
            <a:endParaRPr sz="989"/>
          </a:p>
        </p:txBody>
      </p:sp>
      <p:pic>
        <p:nvPicPr>
          <p:cNvPr id="106" name="Google Shape;106;p17"/>
          <p:cNvPicPr preferRelativeResize="0"/>
          <p:nvPr/>
        </p:nvPicPr>
        <p:blipFill>
          <a:blip r:embed="rId3">
            <a:alphaModFix/>
          </a:blip>
          <a:stretch>
            <a:fillRect/>
          </a:stretch>
        </p:blipFill>
        <p:spPr>
          <a:xfrm>
            <a:off x="519625" y="1130737"/>
            <a:ext cx="8104758" cy="3100487"/>
          </a:xfrm>
          <a:prstGeom prst="rect">
            <a:avLst/>
          </a:prstGeom>
          <a:noFill/>
          <a:ln>
            <a:noFill/>
          </a:ln>
        </p:spPr>
      </p:pic>
      <p:sp>
        <p:nvSpPr>
          <p:cNvPr id="107" name="Google Shape;10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23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 LSTM</a:t>
            </a:r>
            <a:endParaRPr/>
          </a:p>
        </p:txBody>
      </p:sp>
      <p:sp>
        <p:nvSpPr>
          <p:cNvPr id="113" name="Google Shape;113;p18"/>
          <p:cNvSpPr txBox="1"/>
          <p:nvPr>
            <p:ph idx="1" type="body"/>
          </p:nvPr>
        </p:nvSpPr>
        <p:spPr>
          <a:xfrm>
            <a:off x="244650" y="4457125"/>
            <a:ext cx="8654700" cy="363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989"/>
              <a:t>Para más información ver https://colah.github.io/posts/2015-08-Understanding-LSTMs/</a:t>
            </a:r>
            <a:endParaRPr sz="989"/>
          </a:p>
        </p:txBody>
      </p:sp>
      <p:pic>
        <p:nvPicPr>
          <p:cNvPr id="114" name="Google Shape;114;p18"/>
          <p:cNvPicPr preferRelativeResize="0"/>
          <p:nvPr/>
        </p:nvPicPr>
        <p:blipFill>
          <a:blip r:embed="rId3">
            <a:alphaModFix/>
          </a:blip>
          <a:stretch>
            <a:fillRect/>
          </a:stretch>
        </p:blipFill>
        <p:spPr>
          <a:xfrm>
            <a:off x="473875" y="1244013"/>
            <a:ext cx="7989335" cy="2999902"/>
          </a:xfrm>
          <a:prstGeom prst="rect">
            <a:avLst/>
          </a:prstGeom>
          <a:noFill/>
          <a:ln>
            <a:noFill/>
          </a:ln>
        </p:spPr>
      </p:pic>
      <p:sp>
        <p:nvSpPr>
          <p:cNvPr id="115" name="Google Shape;11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141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Uso de capas LSTM</a:t>
            </a:r>
            <a:endParaRPr/>
          </a:p>
        </p:txBody>
      </p:sp>
      <p:sp>
        <p:nvSpPr>
          <p:cNvPr id="121" name="Google Shape;121;p19"/>
          <p:cNvSpPr txBox="1"/>
          <p:nvPr>
            <p:ph idx="1" type="body"/>
          </p:nvPr>
        </p:nvSpPr>
        <p:spPr>
          <a:xfrm>
            <a:off x="240300" y="849150"/>
            <a:ext cx="8663400" cy="124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 LSTM en Keras se utilizan en capas, que pueden apilarse como las capas que vimos hasta ahora. Con el parámetro return_sequences = True, puede utilizarse nuevamente toda la secuencia de predicciones como input para la próxima capa.</a:t>
            </a:r>
            <a:endParaRPr/>
          </a:p>
        </p:txBody>
      </p:sp>
      <p:pic>
        <p:nvPicPr>
          <p:cNvPr id="122" name="Google Shape;122;p19"/>
          <p:cNvPicPr preferRelativeResize="0"/>
          <p:nvPr/>
        </p:nvPicPr>
        <p:blipFill>
          <a:blip r:embed="rId3">
            <a:alphaModFix/>
          </a:blip>
          <a:stretch>
            <a:fillRect/>
          </a:stretch>
        </p:blipFill>
        <p:spPr>
          <a:xfrm>
            <a:off x="240300" y="1926925"/>
            <a:ext cx="5159501" cy="1496150"/>
          </a:xfrm>
          <a:prstGeom prst="rect">
            <a:avLst/>
          </a:prstGeom>
          <a:noFill/>
          <a:ln>
            <a:noFill/>
          </a:ln>
        </p:spPr>
      </p:pic>
      <p:pic>
        <p:nvPicPr>
          <p:cNvPr id="123" name="Google Shape;123;p19"/>
          <p:cNvPicPr preferRelativeResize="0"/>
          <p:nvPr/>
        </p:nvPicPr>
        <p:blipFill rotWithShape="1">
          <a:blip r:embed="rId4">
            <a:alphaModFix/>
          </a:blip>
          <a:srcRect b="48293" l="0" r="0" t="0"/>
          <a:stretch/>
        </p:blipFill>
        <p:spPr>
          <a:xfrm>
            <a:off x="3744200" y="3677775"/>
            <a:ext cx="5159501" cy="887075"/>
          </a:xfrm>
          <a:prstGeom prst="rect">
            <a:avLst/>
          </a:prstGeom>
          <a:noFill/>
          <a:ln>
            <a:noFill/>
          </a:ln>
        </p:spPr>
      </p:pic>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45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Autoencoders</a:t>
            </a:r>
            <a:endParaRPr/>
          </a:p>
        </p:txBody>
      </p:sp>
      <p:sp>
        <p:nvSpPr>
          <p:cNvPr id="130" name="Google Shape;130;p20"/>
          <p:cNvSpPr txBox="1"/>
          <p:nvPr>
            <p:ph idx="1" type="body"/>
          </p:nvPr>
        </p:nvSpPr>
        <p:spPr>
          <a:xfrm>
            <a:off x="311700" y="988125"/>
            <a:ext cx="8628600" cy="136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Los autoencoders son una familia de modelos </a:t>
            </a:r>
            <a:r>
              <a:rPr b="1" lang="en"/>
              <a:t>no supervisados</a:t>
            </a:r>
            <a:r>
              <a:rPr lang="en"/>
              <a:t> que se utilizan para </a:t>
            </a:r>
            <a:r>
              <a:rPr i="1" lang="en"/>
              <a:t>codificar</a:t>
            </a:r>
            <a:r>
              <a:rPr lang="en"/>
              <a:t> una señal o input. Se compone de una red </a:t>
            </a:r>
            <a:r>
              <a:rPr i="1" lang="en"/>
              <a:t>codificadora</a:t>
            </a:r>
            <a:r>
              <a:rPr lang="en"/>
              <a:t> seguida de una red </a:t>
            </a:r>
            <a:r>
              <a:rPr i="1" lang="en"/>
              <a:t>decodificadora</a:t>
            </a:r>
            <a:r>
              <a:rPr lang="en"/>
              <a:t>, y en ambos extremos se coloca el mismo input. Suelen ser espejos una de otra, pero no es necesario. Se utilizan, entre otras cosas, en procesamiento de texto, para obtener una codificación confiable de las palabras, o para comprimir imágenes.</a:t>
            </a:r>
            <a:endParaRPr/>
          </a:p>
        </p:txBody>
      </p:sp>
      <p:pic>
        <p:nvPicPr>
          <p:cNvPr id="131" name="Google Shape;131;p20"/>
          <p:cNvPicPr preferRelativeResize="0"/>
          <p:nvPr/>
        </p:nvPicPr>
        <p:blipFill>
          <a:blip r:embed="rId3">
            <a:alphaModFix/>
          </a:blip>
          <a:stretch>
            <a:fillRect/>
          </a:stretch>
        </p:blipFill>
        <p:spPr>
          <a:xfrm>
            <a:off x="364950" y="2571750"/>
            <a:ext cx="8522111" cy="1739550"/>
          </a:xfrm>
          <a:prstGeom prst="rect">
            <a:avLst/>
          </a:prstGeom>
          <a:noFill/>
          <a:ln>
            <a:noFill/>
          </a:ln>
        </p:spPr>
      </p:pic>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288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VGG</a:t>
            </a:r>
            <a:endParaRPr/>
          </a:p>
        </p:txBody>
      </p:sp>
      <p:sp>
        <p:nvSpPr>
          <p:cNvPr id="138" name="Google Shape;138;p21"/>
          <p:cNvSpPr txBox="1"/>
          <p:nvPr>
            <p:ph idx="1" type="body"/>
          </p:nvPr>
        </p:nvSpPr>
        <p:spPr>
          <a:xfrm>
            <a:off x="311700" y="996050"/>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 arquitecturas VGG o </a:t>
            </a:r>
            <a:r>
              <a:rPr i="1" lang="en"/>
              <a:t>Visual Geometry Group</a:t>
            </a:r>
            <a:r>
              <a:rPr lang="en"/>
              <a:t> se hicieron conocidas al ganar una competencia importante en clasificación de imágenes (ImageNet) y se utilizan mucho en clasificación de imágenes.</a:t>
            </a:r>
            <a:endParaRPr/>
          </a:p>
          <a:p>
            <a:pPr indent="0" lvl="0" marL="0" rtl="0" algn="l">
              <a:spcBef>
                <a:spcPts val="1200"/>
              </a:spcBef>
              <a:spcAft>
                <a:spcPts val="1200"/>
              </a:spcAft>
              <a:buNone/>
            </a:pPr>
            <a:r>
              <a:rPr lang="en"/>
              <a:t>Son redes con muchos parámetros, y su innovación es considerar varios </a:t>
            </a:r>
            <a:r>
              <a:rPr i="1" lang="en"/>
              <a:t>bloques convolucionales</a:t>
            </a:r>
            <a:r>
              <a:rPr lang="en"/>
              <a:t>. Esta red tiene ~33 millones de parámetros.</a:t>
            </a:r>
            <a:endParaRPr/>
          </a:p>
        </p:txBody>
      </p:sp>
      <p:pic>
        <p:nvPicPr>
          <p:cNvPr id="139" name="Google Shape;139;p21"/>
          <p:cNvPicPr preferRelativeResize="0"/>
          <p:nvPr/>
        </p:nvPicPr>
        <p:blipFill>
          <a:blip r:embed="rId3">
            <a:alphaModFix/>
          </a:blip>
          <a:stretch>
            <a:fillRect/>
          </a:stretch>
        </p:blipFill>
        <p:spPr>
          <a:xfrm>
            <a:off x="4201375" y="996050"/>
            <a:ext cx="4744075" cy="3013875"/>
          </a:xfrm>
          <a:prstGeom prst="rect">
            <a:avLst/>
          </a:prstGeom>
          <a:noFill/>
          <a:ln>
            <a:noFill/>
          </a:ln>
        </p:spPr>
      </p:pic>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