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fc46ea5c0_0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fc46ea5c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fc46ea5c0_0_1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fc46ea5c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fc46ea5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fc46ea5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fc46ea5c0_0_1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fc46ea5c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fc46ea5c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fc46ea5c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590c815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590c815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fc46ea5c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fc46ea5c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fc46ea5c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fc46ea5c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590c8152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590c8152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fc46ea5c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fc46ea5c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keras.io/api/applications/" TargetMode="External"/><Relationship Id="rId4" Type="http://schemas.openxmlformats.org/officeDocument/2006/relationships/hyperlink" Target="https://keras.io/api/models/model_saving_apis/" TargetMode="External"/><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openreview.net/pdf?id=SyMDXnCcF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Redes Neuronales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En series Temporales</a:t>
            </a:r>
            <a:endParaRPr/>
          </a:p>
          <a:p>
            <a:pPr indent="0" lvl="0" marL="0" rtl="0" algn="ctr">
              <a:spcBef>
                <a:spcPts val="0"/>
              </a:spcBef>
              <a:spcAft>
                <a:spcPts val="0"/>
              </a:spcAft>
              <a:buNone/>
            </a:pPr>
            <a:r>
              <a:rPr lang="en" sz="1600"/>
              <a:t>y otras aplicaciones</a:t>
            </a:r>
            <a:endParaRPr sz="1600"/>
          </a:p>
        </p:txBody>
      </p:sp>
      <p:sp>
        <p:nvSpPr>
          <p:cNvPr id="68" name="Google Shape;68;p13"/>
          <p:cNvSpPr txBox="1"/>
          <p:nvPr>
            <p:ph idx="1" type="subTitle"/>
          </p:nvPr>
        </p:nvSpPr>
        <p:spPr>
          <a:xfrm>
            <a:off x="3241100" y="3596970"/>
            <a:ext cx="2662800" cy="44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000"/>
              <a:t>Federico Poncio</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306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Errores de estimación</a:t>
            </a:r>
            <a:endParaRPr/>
          </a:p>
        </p:txBody>
      </p:sp>
      <p:grpSp>
        <p:nvGrpSpPr>
          <p:cNvPr id="143" name="Google Shape;143;p22"/>
          <p:cNvGrpSpPr/>
          <p:nvPr/>
        </p:nvGrpSpPr>
        <p:grpSpPr>
          <a:xfrm>
            <a:off x="431925" y="1304875"/>
            <a:ext cx="2628925" cy="3416400"/>
            <a:chOff x="431925" y="1304875"/>
            <a:chExt cx="2628925" cy="3416400"/>
          </a:xfrm>
        </p:grpSpPr>
        <p:sp>
          <p:nvSpPr>
            <p:cNvPr id="144" name="Google Shape;144;p2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22"/>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¿Y los errores?</a:t>
            </a:r>
            <a:endParaRPr>
              <a:solidFill>
                <a:schemeClr val="lt1"/>
              </a:solidFill>
            </a:endParaRPr>
          </a:p>
        </p:txBody>
      </p:sp>
      <p:sp>
        <p:nvSpPr>
          <p:cNvPr id="147" name="Google Shape;147;p22"/>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Al no requerir ningún supuesto sobre la distribución de los errores, las RRNN no estiman los errores de sus estimaciones ni de sus parámetros. Esto puede resultar desventajoso.</a:t>
            </a:r>
            <a:endParaRPr sz="1600"/>
          </a:p>
        </p:txBody>
      </p:sp>
      <p:grpSp>
        <p:nvGrpSpPr>
          <p:cNvPr id="148" name="Google Shape;148;p22"/>
          <p:cNvGrpSpPr/>
          <p:nvPr/>
        </p:nvGrpSpPr>
        <p:grpSpPr>
          <a:xfrm>
            <a:off x="3320491" y="1304875"/>
            <a:ext cx="5315807" cy="3416400"/>
            <a:chOff x="3320450" y="1304875"/>
            <a:chExt cx="2632500" cy="3416400"/>
          </a:xfrm>
        </p:grpSpPr>
        <p:sp>
          <p:nvSpPr>
            <p:cNvPr id="149" name="Google Shape;149;p22"/>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22"/>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¿Qué puede hacerse?</a:t>
            </a:r>
            <a:endParaRPr>
              <a:solidFill>
                <a:schemeClr val="lt1"/>
              </a:solidFill>
            </a:endParaRPr>
          </a:p>
        </p:txBody>
      </p:sp>
      <p:sp>
        <p:nvSpPr>
          <p:cNvPr id="152" name="Google Shape;152;p22"/>
          <p:cNvSpPr txBox="1"/>
          <p:nvPr>
            <p:ph idx="4294967295" type="body"/>
          </p:nvPr>
        </p:nvSpPr>
        <p:spPr>
          <a:xfrm>
            <a:off x="3320500" y="1766275"/>
            <a:ext cx="5272200" cy="2955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600"/>
              <a:t>La estimación de la varianza de las estimaciones es un campo relativamente nuevo. Por esa razón, estos métodos no se encuentran fácilmente disponibles en Keras como el resto.</a:t>
            </a:r>
            <a:endParaRPr sz="1600"/>
          </a:p>
          <a:p>
            <a:pPr indent="0" lvl="0" marL="0" rtl="0" algn="l">
              <a:spcBef>
                <a:spcPts val="1200"/>
              </a:spcBef>
              <a:spcAft>
                <a:spcPts val="0"/>
              </a:spcAft>
              <a:buNone/>
            </a:pPr>
            <a:r>
              <a:rPr lang="en" sz="1600"/>
              <a:t>Una opción son las RRNN Bayesianas, donde se asumen </a:t>
            </a:r>
            <a:r>
              <a:rPr i="1" lang="en" sz="1600"/>
              <a:t>priors</a:t>
            </a:r>
            <a:r>
              <a:rPr lang="en" sz="1600"/>
              <a:t> a los pesos y se estiman los parámetros necesarios utilizando Bayes. Estas todavía no se utilizan masivamente.</a:t>
            </a:r>
            <a:endParaRPr sz="1600"/>
          </a:p>
          <a:p>
            <a:pPr indent="0" lvl="0" marL="0" rtl="0" algn="l">
              <a:spcBef>
                <a:spcPts val="1200"/>
              </a:spcBef>
              <a:spcAft>
                <a:spcPts val="0"/>
              </a:spcAft>
              <a:buNone/>
            </a:pPr>
            <a:r>
              <a:rPr lang="en" sz="1600"/>
              <a:t>Una segunda opción es estimar la varianza como parte de la función de error (ver práctica).</a:t>
            </a:r>
            <a:endParaRPr sz="1600"/>
          </a:p>
          <a:p>
            <a:pPr indent="0" lvl="0" marL="0" rtl="0" algn="l">
              <a:spcBef>
                <a:spcPts val="1200"/>
              </a:spcBef>
              <a:spcAft>
                <a:spcPts val="1200"/>
              </a:spcAft>
              <a:buNone/>
            </a:pPr>
            <a:r>
              <a:rPr lang="en" sz="1600"/>
              <a:t>Una tercera es utilizar el dropout para generar varios modelos y por ende predicciones simultáneas (ver práctica).</a:t>
            </a:r>
            <a:endParaRPr sz="1600"/>
          </a:p>
        </p:txBody>
      </p:sp>
      <p:sp>
        <p:nvSpPr>
          <p:cNvPr id="153" name="Google Shape;15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290550" y="2154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Modelos pre-entrenados</a:t>
            </a:r>
            <a:endParaRPr/>
          </a:p>
        </p:txBody>
      </p:sp>
      <p:sp>
        <p:nvSpPr>
          <p:cNvPr id="159" name="Google Shape;159;p23"/>
          <p:cNvSpPr txBox="1"/>
          <p:nvPr>
            <p:ph idx="4294967295" type="body"/>
          </p:nvPr>
        </p:nvSpPr>
        <p:spPr>
          <a:xfrm>
            <a:off x="311700" y="920400"/>
            <a:ext cx="6760500" cy="3864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Es posible, e incluso está implementado en Keras para algunos modelos, reutilizar una arquitectura y pesos previamente entrenados. En general se reutilizan modelos que tienen un objetivo de discriminación similar para obtener resultados mejores en tareas nuevas, manteniendo fijas las capas ocultas durante el entrenamiento, y añadiendo nuevas capas densas al final, por ejemplo.</a:t>
            </a:r>
            <a:endParaRPr/>
          </a:p>
          <a:p>
            <a:pPr indent="0" lvl="0" marL="0" rtl="0" algn="l">
              <a:spcBef>
                <a:spcPts val="1200"/>
              </a:spcBef>
              <a:spcAft>
                <a:spcPts val="0"/>
              </a:spcAft>
              <a:buNone/>
            </a:pPr>
            <a:r>
              <a:rPr lang="en"/>
              <a:t>Los modelos disponibles en keras pueden verse aquí: </a:t>
            </a:r>
            <a:r>
              <a:rPr lang="en" u="sng">
                <a:solidFill>
                  <a:schemeClr val="hlink"/>
                </a:solidFill>
                <a:hlinkClick r:id="rId3"/>
              </a:rPr>
              <a:t>https://keras.io/api/applications/</a:t>
            </a:r>
            <a:r>
              <a:rPr lang="en"/>
              <a:t> </a:t>
            </a:r>
            <a:endParaRPr/>
          </a:p>
          <a:p>
            <a:pPr indent="0" lvl="0" marL="0" rtl="0" algn="l">
              <a:spcBef>
                <a:spcPts val="1200"/>
              </a:spcBef>
              <a:spcAft>
                <a:spcPts val="0"/>
              </a:spcAft>
              <a:buNone/>
            </a:pPr>
            <a:r>
              <a:rPr lang="en"/>
              <a:t>También es posible guardar los pesos de un propio modelo y seguir </a:t>
            </a:r>
            <a:r>
              <a:rPr lang="en"/>
              <a:t>entrenando luego</a:t>
            </a:r>
            <a:r>
              <a:rPr lang="en"/>
              <a:t> con nuevos datos, o con datos similares añadiendo capas nuevas. Ver </a:t>
            </a:r>
            <a:r>
              <a:rPr lang="en" u="sng">
                <a:solidFill>
                  <a:schemeClr val="hlink"/>
                </a:solidFill>
                <a:hlinkClick r:id="rId4"/>
              </a:rPr>
              <a:t>https://keras.io/api/models/model_saving_apis/</a:t>
            </a:r>
            <a:r>
              <a:rPr lang="en"/>
              <a:t> </a:t>
            </a:r>
            <a:endParaRPr/>
          </a:p>
          <a:p>
            <a:pPr indent="0" lvl="0" marL="0" rtl="0" algn="l">
              <a:spcBef>
                <a:spcPts val="1200"/>
              </a:spcBef>
              <a:spcAft>
                <a:spcPts val="1200"/>
              </a:spcAft>
              <a:buNone/>
            </a:pPr>
            <a:r>
              <a:t/>
            </a:r>
            <a:endParaRPr/>
          </a:p>
        </p:txBody>
      </p:sp>
      <p:pic>
        <p:nvPicPr>
          <p:cNvPr id="160" name="Google Shape;160;p23"/>
          <p:cNvPicPr preferRelativeResize="0"/>
          <p:nvPr/>
        </p:nvPicPr>
        <p:blipFill rotWithShape="1">
          <a:blip r:embed="rId5">
            <a:alphaModFix/>
          </a:blip>
          <a:srcRect b="0" l="0" r="37370" t="0"/>
          <a:stretch/>
        </p:blipFill>
        <p:spPr>
          <a:xfrm>
            <a:off x="7072200" y="1015875"/>
            <a:ext cx="1901375" cy="3526950"/>
          </a:xfrm>
          <a:prstGeom prst="rect">
            <a:avLst/>
          </a:prstGeom>
          <a:noFill/>
          <a:ln cap="flat" cmpd="sng" w="9525">
            <a:solidFill>
              <a:schemeClr val="lt1"/>
            </a:solidFill>
            <a:prstDash val="solid"/>
            <a:round/>
            <a:headEnd len="sm" w="sm" type="none"/>
            <a:tailEnd len="sm" w="sm" type="none"/>
          </a:ln>
        </p:spPr>
      </p:pic>
      <p:sp>
        <p:nvSpPr>
          <p:cNvPr id="161" name="Google Shape;16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Programa de hoy</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Inicialización de pesos</a:t>
            </a:r>
            <a:endParaRPr/>
          </a:p>
          <a:p>
            <a:pPr indent="-342900" lvl="0" marL="457200" rtl="0" algn="l">
              <a:spcBef>
                <a:spcPts val="0"/>
              </a:spcBef>
              <a:spcAft>
                <a:spcPts val="0"/>
              </a:spcAft>
              <a:buSzPts val="1800"/>
              <a:buChar char="●"/>
            </a:pPr>
            <a:r>
              <a:rPr lang="en"/>
              <a:t>Capas Dropout</a:t>
            </a:r>
            <a:endParaRPr/>
          </a:p>
          <a:p>
            <a:pPr indent="-342900" lvl="0" marL="457200" rtl="0" algn="l">
              <a:spcBef>
                <a:spcPts val="0"/>
              </a:spcBef>
              <a:spcAft>
                <a:spcPts val="0"/>
              </a:spcAft>
              <a:buSzPts val="1800"/>
              <a:buChar char="●"/>
            </a:pPr>
            <a:r>
              <a:rPr lang="en"/>
              <a:t>Batch Normalization</a:t>
            </a:r>
            <a:endParaRPr/>
          </a:p>
          <a:p>
            <a:pPr indent="-342900" lvl="0" marL="457200" rtl="0" algn="l">
              <a:spcBef>
                <a:spcPts val="0"/>
              </a:spcBef>
              <a:spcAft>
                <a:spcPts val="0"/>
              </a:spcAft>
              <a:buSzPts val="1800"/>
              <a:buChar char="●"/>
            </a:pPr>
            <a:r>
              <a:rPr lang="en"/>
              <a:t>Regularización Gaussiana y Data Augmentation en ST</a:t>
            </a:r>
            <a:endParaRPr/>
          </a:p>
          <a:p>
            <a:pPr indent="-342900" lvl="0" marL="457200" rtl="0" algn="l">
              <a:spcBef>
                <a:spcPts val="0"/>
              </a:spcBef>
              <a:spcAft>
                <a:spcPts val="0"/>
              </a:spcAft>
              <a:buSzPts val="1800"/>
              <a:buChar char="●"/>
            </a:pPr>
            <a:r>
              <a:rPr lang="en"/>
              <a:t>Estimación de varianza</a:t>
            </a:r>
            <a:endParaRPr/>
          </a:p>
          <a:p>
            <a:pPr indent="-342900" lvl="0" marL="457200" rtl="0" algn="l">
              <a:spcBef>
                <a:spcPts val="0"/>
              </a:spcBef>
              <a:spcAft>
                <a:spcPts val="0"/>
              </a:spcAft>
              <a:buSzPts val="1800"/>
              <a:buChar char="●"/>
            </a:pPr>
            <a:r>
              <a:rPr lang="en"/>
              <a:t>Modelos pre-entrenados</a:t>
            </a:r>
            <a:endParaRPr/>
          </a:p>
        </p:txBody>
      </p:sp>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2799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Inicialización de pesos</a:t>
            </a:r>
            <a:endParaRPr/>
          </a:p>
        </p:txBody>
      </p:sp>
      <p:grpSp>
        <p:nvGrpSpPr>
          <p:cNvPr id="81" name="Google Shape;81;p15"/>
          <p:cNvGrpSpPr/>
          <p:nvPr/>
        </p:nvGrpSpPr>
        <p:grpSpPr>
          <a:xfrm>
            <a:off x="371765" y="1044225"/>
            <a:ext cx="8400467" cy="3416400"/>
            <a:chOff x="431925" y="1304875"/>
            <a:chExt cx="2628925" cy="3416400"/>
          </a:xfrm>
        </p:grpSpPr>
        <p:sp>
          <p:nvSpPr>
            <p:cNvPr id="82" name="Google Shape;82;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idx="4294967295" type="body"/>
          </p:nvPr>
        </p:nvSpPr>
        <p:spPr>
          <a:xfrm>
            <a:off x="506425" y="1044225"/>
            <a:ext cx="5323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¿Qué es y por qué?</a:t>
            </a:r>
            <a:endParaRPr>
              <a:solidFill>
                <a:schemeClr val="lt1"/>
              </a:solidFill>
            </a:endParaRPr>
          </a:p>
        </p:txBody>
      </p:sp>
      <p:sp>
        <p:nvSpPr>
          <p:cNvPr id="85" name="Google Shape;85;p15"/>
          <p:cNvSpPr txBox="1"/>
          <p:nvPr>
            <p:ph idx="4294967295" type="body"/>
          </p:nvPr>
        </p:nvSpPr>
        <p:spPr>
          <a:xfrm>
            <a:off x="494100" y="1562500"/>
            <a:ext cx="8155800" cy="279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Hasta ahora hablamos de la inicialización aleatoria de pesos del modelo sin darle mucha importancia, pero resulta determinante para un buen entrenamiento tener una buena inicialización.</a:t>
            </a:r>
            <a:endParaRPr sz="1600"/>
          </a:p>
          <a:p>
            <a:pPr indent="0" lvl="0" marL="0" rtl="0" algn="l">
              <a:spcBef>
                <a:spcPts val="1200"/>
              </a:spcBef>
              <a:spcAft>
                <a:spcPts val="0"/>
              </a:spcAft>
              <a:buNone/>
            </a:pPr>
            <a:r>
              <a:rPr lang="en" sz="1600"/>
              <a:t>En primer lugar, en caso de inicializar los pesos todos en el mismo número resultaría en una red simétrica y estática, que no aprendería.</a:t>
            </a:r>
            <a:endParaRPr sz="1600"/>
          </a:p>
          <a:p>
            <a:pPr indent="0" lvl="0" marL="0" rtl="0" algn="l">
              <a:spcBef>
                <a:spcPts val="1200"/>
              </a:spcBef>
              <a:spcAft>
                <a:spcPts val="0"/>
              </a:spcAft>
              <a:buNone/>
            </a:pPr>
            <a:r>
              <a:rPr lang="en" sz="1600"/>
              <a:t>Se recomienda entonces siempre inicializar pesos de forma gaussiana con media cero o uniforme alrededor del cero.</a:t>
            </a:r>
            <a:endParaRPr sz="1600"/>
          </a:p>
          <a:p>
            <a:pPr indent="0" lvl="0" marL="0" rtl="0" algn="l">
              <a:spcBef>
                <a:spcPts val="1200"/>
              </a:spcBef>
              <a:spcAft>
                <a:spcPts val="1200"/>
              </a:spcAft>
              <a:buNone/>
            </a:pPr>
            <a:r>
              <a:rPr lang="en" sz="1600"/>
              <a:t>En Keras los inicializadores son kernel_initializer y bias_initializer, y tienen métodos avanzados como el glorot_uniform, glorot_normal, he_uniform, y he_normal. </a:t>
            </a:r>
            <a:endParaRPr sz="1600"/>
          </a:p>
        </p:txBody>
      </p:sp>
      <p:sp>
        <p:nvSpPr>
          <p:cNvPr id="86" name="Google Shape;8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35500" y="1603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Regularización de Pesos</a:t>
            </a:r>
            <a:endParaRPr/>
          </a:p>
        </p:txBody>
      </p:sp>
      <p:sp>
        <p:nvSpPr>
          <p:cNvPr id="92" name="Google Shape;92;p16"/>
          <p:cNvSpPr txBox="1"/>
          <p:nvPr>
            <p:ph idx="1" type="body"/>
          </p:nvPr>
        </p:nvSpPr>
        <p:spPr>
          <a:xfrm>
            <a:off x="235500" y="867700"/>
            <a:ext cx="8367900" cy="206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Como es costumbre en los problemas de regresión, las regularizaciones L1 y L2 también existen en el contexto de las redes, y buscan el mismo propósito: controlar el tamaño de los pesos para evitar el overfitting y atenuar los efectos de los valores atípicos sobre los hiperplanos de separación.</a:t>
            </a:r>
            <a:endParaRPr/>
          </a:p>
          <a:p>
            <a:pPr indent="0" lvl="0" marL="0" rtl="0" algn="l">
              <a:spcBef>
                <a:spcPts val="1200"/>
              </a:spcBef>
              <a:spcAft>
                <a:spcPts val="1200"/>
              </a:spcAft>
              <a:buNone/>
            </a:pPr>
            <a:r>
              <a:rPr lang="en"/>
              <a:t>Se añade entonces un término a la función de error que suma sobre los valores de los pesos al cuadrado o en valor absoluto, premultiplicado por un coeficiente de regularización que queda como hiperparámetro. </a:t>
            </a:r>
            <a:endParaRPr/>
          </a:p>
        </p:txBody>
      </p:sp>
      <p:pic>
        <p:nvPicPr>
          <p:cNvPr id="93" name="Google Shape;93;p16"/>
          <p:cNvPicPr preferRelativeResize="0"/>
          <p:nvPr/>
        </p:nvPicPr>
        <p:blipFill>
          <a:blip r:embed="rId3">
            <a:alphaModFix/>
          </a:blip>
          <a:stretch>
            <a:fillRect/>
          </a:stretch>
        </p:blipFill>
        <p:spPr>
          <a:xfrm>
            <a:off x="2665575" y="2752504"/>
            <a:ext cx="6160024" cy="2096400"/>
          </a:xfrm>
          <a:prstGeom prst="rect">
            <a:avLst/>
          </a:prstGeom>
          <a:noFill/>
          <a:ln>
            <a:noFill/>
          </a:ln>
        </p:spPr>
      </p:pic>
      <p:sp>
        <p:nvSpPr>
          <p:cNvPr id="94" name="Google Shape;94;p16"/>
          <p:cNvSpPr txBox="1"/>
          <p:nvPr/>
        </p:nvSpPr>
        <p:spPr>
          <a:xfrm>
            <a:off x="235500" y="2929300"/>
            <a:ext cx="2241600" cy="204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Open Sans"/>
                <a:ea typeface="Open Sans"/>
                <a:cs typeface="Open Sans"/>
                <a:sym typeface="Open Sans"/>
              </a:rPr>
              <a:t>A mayor valor, más rígido resulta el modelo, y dejarlos en cero evita la regularización. </a:t>
            </a:r>
            <a:endParaRPr>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a:solidFill>
                  <a:schemeClr val="dk2"/>
                </a:solidFill>
                <a:latin typeface="Open Sans"/>
                <a:ea typeface="Open Sans"/>
                <a:cs typeface="Open Sans"/>
                <a:sym typeface="Open Sans"/>
              </a:rPr>
              <a:t>También puede hacerse lo que se llama </a:t>
            </a:r>
            <a:r>
              <a:rPr i="1" lang="en">
                <a:solidFill>
                  <a:schemeClr val="dk2"/>
                </a:solidFill>
                <a:latin typeface="Open Sans"/>
                <a:ea typeface="Open Sans"/>
                <a:cs typeface="Open Sans"/>
                <a:sym typeface="Open Sans"/>
              </a:rPr>
              <a:t>weight decay</a:t>
            </a:r>
            <a:r>
              <a:rPr lang="en">
                <a:solidFill>
                  <a:schemeClr val="dk2"/>
                </a:solidFill>
                <a:latin typeface="Open Sans"/>
                <a:ea typeface="Open Sans"/>
                <a:cs typeface="Open Sans"/>
                <a:sym typeface="Open Sans"/>
              </a:rPr>
              <a:t>.</a:t>
            </a:r>
            <a:endParaRPr>
              <a:solidFill>
                <a:schemeClr val="dk2"/>
              </a:solidFill>
              <a:latin typeface="Open Sans"/>
              <a:ea typeface="Open Sans"/>
              <a:cs typeface="Open Sans"/>
              <a:sym typeface="Open Sans"/>
            </a:endParaRPr>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3494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Regularización Gaussiana</a:t>
            </a:r>
            <a:endParaRPr/>
          </a:p>
        </p:txBody>
      </p:sp>
      <p:sp>
        <p:nvSpPr>
          <p:cNvPr id="101" name="Google Shape;101;p17"/>
          <p:cNvSpPr txBox="1"/>
          <p:nvPr>
            <p:ph idx="1" type="body"/>
          </p:nvPr>
        </p:nvSpPr>
        <p:spPr>
          <a:xfrm>
            <a:off x="311700" y="1056850"/>
            <a:ext cx="8520600" cy="378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Hay una técnica útil en particular para datos de tipo cross sectional que consiste en agregar ruido gaussiano a las observaciones a predecir, generando nuevas instancias de entrenamiento. Esto es un caso particular de lo que se llama </a:t>
            </a:r>
            <a:r>
              <a:rPr b="1" lang="en"/>
              <a:t>Data Augmentation</a:t>
            </a:r>
            <a:r>
              <a:rPr lang="en"/>
              <a:t>, donde se buscan aumentar los datos disponibles para entrenar y así generar un modelo más robusto. En particular, añadir ruido gaussiano tiene un efecto regularizador en el modelo equiparable a la regularización L2. </a:t>
            </a:r>
            <a:endParaRPr/>
          </a:p>
          <a:p>
            <a:pPr indent="0" lvl="0" marL="0" rtl="0" algn="l">
              <a:spcBef>
                <a:spcPts val="1200"/>
              </a:spcBef>
              <a:spcAft>
                <a:spcPts val="0"/>
              </a:spcAft>
              <a:buNone/>
            </a:pPr>
            <a:r>
              <a:rPr lang="en"/>
              <a:t>Otras formas de data augmentation dependen del dominio particular del problema. En el caso de las imágenes, por ejemplo, puede servir reflejarlas ya sea vertical u horizontalmente, rotarlas levemente, o hacer o quitar zoom de la imagen. </a:t>
            </a:r>
            <a:endParaRPr/>
          </a:p>
          <a:p>
            <a:pPr indent="0" lvl="0" marL="0" rtl="0" algn="l">
              <a:spcBef>
                <a:spcPts val="1200"/>
              </a:spcBef>
              <a:spcAft>
                <a:spcPts val="0"/>
              </a:spcAft>
              <a:buNone/>
            </a:pPr>
            <a:r>
              <a:rPr lang="en"/>
              <a:t>Cualquier forma de aumentación de datos, sin embargo, tiene que utilizarse con cuidado y con conocimiento de causa, ya que hay que balancear la introducción de nuevos datos con la introducción de datos basura que puedan dañar a la clasificación.</a:t>
            </a:r>
            <a:endParaRPr/>
          </a:p>
          <a:p>
            <a:pPr indent="0" lvl="0" marL="0" rtl="0" algn="l">
              <a:spcBef>
                <a:spcPts val="1200"/>
              </a:spcBef>
              <a:spcAft>
                <a:spcPts val="1200"/>
              </a:spcAft>
              <a:buNone/>
            </a:pPr>
            <a:r>
              <a:rPr lang="en"/>
              <a:t>Siempre vale: </a:t>
            </a:r>
            <a:r>
              <a:rPr i="1" lang="en"/>
              <a:t>garbage in, garbage out</a:t>
            </a:r>
            <a:r>
              <a:rPr lang="en"/>
              <a:t>. </a:t>
            </a:r>
            <a:endParaRPr/>
          </a:p>
        </p:txBody>
      </p:sp>
      <p:sp>
        <p:nvSpPr>
          <p:cNvPr id="102" name="Google Shape;10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2191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Augmentation en Series Temporales</a:t>
            </a:r>
            <a:endParaRPr/>
          </a:p>
        </p:txBody>
      </p:sp>
      <p:sp>
        <p:nvSpPr>
          <p:cNvPr id="108" name="Google Shape;108;p18"/>
          <p:cNvSpPr txBox="1"/>
          <p:nvPr>
            <p:ph idx="1" type="body"/>
          </p:nvPr>
        </p:nvSpPr>
        <p:spPr>
          <a:xfrm>
            <a:off x="234575" y="962075"/>
            <a:ext cx="87675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Qué pasa con Series Temporales? La necesidad de aumentar la cantidad de datos también es prevalente en el estudio de series temporales, pero no es una tarea tan simple como en los datos cross seccionales. Para nombrar algunas posibilidades tenemos:</a:t>
            </a:r>
            <a:endParaRPr/>
          </a:p>
          <a:p>
            <a:pPr indent="-317500" lvl="0" marL="457200" rtl="0" algn="l">
              <a:spcBef>
                <a:spcPts val="1200"/>
              </a:spcBef>
              <a:spcAft>
                <a:spcPts val="0"/>
              </a:spcAft>
              <a:buSzPts val="1400"/>
              <a:buChar char="●"/>
            </a:pPr>
            <a:r>
              <a:rPr lang="en"/>
              <a:t>En el Dominio del tiempo: </a:t>
            </a:r>
            <a:endParaRPr/>
          </a:p>
          <a:p>
            <a:pPr indent="-304800" lvl="1" marL="914400" rtl="0" algn="l">
              <a:spcBef>
                <a:spcPts val="0"/>
              </a:spcBef>
              <a:spcAft>
                <a:spcPts val="0"/>
              </a:spcAft>
              <a:buSzPts val="1200"/>
              <a:buChar char="○"/>
            </a:pPr>
            <a:r>
              <a:rPr lang="en"/>
              <a:t>Agregar ruido a señales preexistentes, ya sea como Gaussiano, o como spikes, trends, etc. </a:t>
            </a:r>
            <a:endParaRPr/>
          </a:p>
          <a:p>
            <a:pPr indent="-304800" lvl="1" marL="914400" rtl="0" algn="l">
              <a:spcBef>
                <a:spcPts val="0"/>
              </a:spcBef>
              <a:spcAft>
                <a:spcPts val="0"/>
              </a:spcAft>
              <a:buSzPts val="1200"/>
              <a:buChar char="○"/>
            </a:pPr>
            <a:r>
              <a:rPr lang="en"/>
              <a:t>Reflejar la serie: x’(t) = -x(t), asumiendo que la serie respeta simetría horizontal.</a:t>
            </a:r>
            <a:endParaRPr/>
          </a:p>
          <a:p>
            <a:pPr indent="-304800" lvl="1" marL="914400" rtl="0" algn="l">
              <a:spcBef>
                <a:spcPts val="0"/>
              </a:spcBef>
              <a:spcAft>
                <a:spcPts val="0"/>
              </a:spcAft>
              <a:buSzPts val="1200"/>
              <a:buChar char="○"/>
            </a:pPr>
            <a:r>
              <a:rPr lang="en"/>
              <a:t>Window Warping</a:t>
            </a:r>
            <a:endParaRPr/>
          </a:p>
          <a:p>
            <a:pPr indent="-317500" lvl="0" marL="457200" rtl="0" algn="l">
              <a:spcBef>
                <a:spcPts val="0"/>
              </a:spcBef>
              <a:spcAft>
                <a:spcPts val="0"/>
              </a:spcAft>
              <a:buSzPts val="1400"/>
              <a:buChar char="●"/>
            </a:pPr>
            <a:r>
              <a:rPr lang="en"/>
              <a:t>Dominio de la Frecuencia: </a:t>
            </a:r>
            <a:endParaRPr/>
          </a:p>
          <a:p>
            <a:pPr indent="-304800" lvl="1" marL="914400" rtl="0" algn="l">
              <a:spcBef>
                <a:spcPts val="0"/>
              </a:spcBef>
              <a:spcAft>
                <a:spcPts val="0"/>
              </a:spcAft>
              <a:buSzPts val="1200"/>
              <a:buChar char="○"/>
            </a:pPr>
            <a:r>
              <a:rPr lang="en"/>
              <a:t>Añadir ruido aleatorio en la fase o la amplitud de la descomposición de Fourier y revertir la transformada.</a:t>
            </a:r>
            <a:endParaRPr/>
          </a:p>
          <a:p>
            <a:pPr indent="-317500" lvl="0" marL="457200" rtl="0" algn="l">
              <a:spcBef>
                <a:spcPts val="0"/>
              </a:spcBef>
              <a:spcAft>
                <a:spcPts val="0"/>
              </a:spcAft>
              <a:buSzPts val="1400"/>
              <a:buChar char="●"/>
            </a:pPr>
            <a:r>
              <a:rPr lang="en"/>
              <a:t>Generar nuevas series utilizando una descomposición de la serie original</a:t>
            </a:r>
            <a:endParaRPr/>
          </a:p>
          <a:p>
            <a:pPr indent="-317500" lvl="0" marL="457200" rtl="0" algn="l">
              <a:spcBef>
                <a:spcPts val="0"/>
              </a:spcBef>
              <a:spcAft>
                <a:spcPts val="0"/>
              </a:spcAft>
              <a:buSzPts val="1400"/>
              <a:buChar char="●"/>
            </a:pPr>
            <a:r>
              <a:rPr lang="en"/>
              <a:t>Generar series similares utilizando GANs u otras redes</a:t>
            </a:r>
            <a:endParaRPr/>
          </a:p>
          <a:p>
            <a:pPr indent="-317500" lvl="0" marL="457200" rtl="0" algn="l">
              <a:spcBef>
                <a:spcPts val="0"/>
              </a:spcBef>
              <a:spcAft>
                <a:spcPts val="0"/>
              </a:spcAft>
              <a:buSzPts val="1400"/>
              <a:buChar char="●"/>
            </a:pPr>
            <a:r>
              <a:rPr lang="en"/>
              <a:t>Combinaciones de métodos</a:t>
            </a:r>
            <a:endParaRPr/>
          </a:p>
        </p:txBody>
      </p:sp>
      <p:sp>
        <p:nvSpPr>
          <p:cNvPr id="109" name="Google Shape;109;p18"/>
          <p:cNvSpPr txBox="1"/>
          <p:nvPr/>
        </p:nvSpPr>
        <p:spPr>
          <a:xfrm>
            <a:off x="234575" y="4683025"/>
            <a:ext cx="7350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2"/>
                </a:solidFill>
                <a:latin typeface="Open Sans"/>
                <a:ea typeface="Open Sans"/>
                <a:cs typeface="Open Sans"/>
                <a:sym typeface="Open Sans"/>
              </a:rPr>
              <a:t>Ver “Time Series Data Augmentation for Deep Learning: A Survey” en </a:t>
            </a:r>
            <a:r>
              <a:rPr lang="en" sz="1100">
                <a:solidFill>
                  <a:schemeClr val="dk2"/>
                </a:solidFill>
                <a:latin typeface="Open Sans"/>
                <a:ea typeface="Open Sans"/>
                <a:cs typeface="Open Sans"/>
                <a:sym typeface="Open Sans"/>
              </a:rPr>
              <a:t>https://arxiv.org/pdf/2002.12478.pdf</a:t>
            </a:r>
            <a:endParaRPr sz="1100"/>
          </a:p>
        </p:txBody>
      </p:sp>
      <p:sp>
        <p:nvSpPr>
          <p:cNvPr id="110" name="Google Shape;11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974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Capa Dropout</a:t>
            </a:r>
            <a:endParaRPr/>
          </a:p>
        </p:txBody>
      </p:sp>
      <p:sp>
        <p:nvSpPr>
          <p:cNvPr id="116" name="Google Shape;116;p19"/>
          <p:cNvSpPr txBox="1"/>
          <p:nvPr>
            <p:ph idx="1" type="body"/>
          </p:nvPr>
        </p:nvSpPr>
        <p:spPr>
          <a:xfrm>
            <a:off x="249000" y="804875"/>
            <a:ext cx="8646000" cy="880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La técnica de dropout es una técnica conocida en el ámbito de RRNN por generar redes más robustas. Es una capa que toma como input a alguna capa anterior, y aleatoriamente “mata” a un cierto número de neuronas en cada batch con una probabilidad </a:t>
            </a:r>
            <a:r>
              <a:rPr i="1" lang="en"/>
              <a:t>p</a:t>
            </a:r>
            <a:r>
              <a:rPr lang="en"/>
              <a:t>. </a:t>
            </a:r>
            <a:endParaRPr/>
          </a:p>
        </p:txBody>
      </p:sp>
      <p:pic>
        <p:nvPicPr>
          <p:cNvPr id="117" name="Google Shape;117;p19"/>
          <p:cNvPicPr preferRelativeResize="0"/>
          <p:nvPr/>
        </p:nvPicPr>
        <p:blipFill>
          <a:blip r:embed="rId3">
            <a:alphaModFix/>
          </a:blip>
          <a:stretch>
            <a:fillRect/>
          </a:stretch>
        </p:blipFill>
        <p:spPr>
          <a:xfrm>
            <a:off x="5720975" y="1685675"/>
            <a:ext cx="3174025" cy="2862276"/>
          </a:xfrm>
          <a:prstGeom prst="rect">
            <a:avLst/>
          </a:prstGeom>
          <a:noFill/>
          <a:ln>
            <a:noFill/>
          </a:ln>
        </p:spPr>
      </p:pic>
      <p:sp>
        <p:nvSpPr>
          <p:cNvPr id="118" name="Google Shape;118;p19"/>
          <p:cNvSpPr txBox="1"/>
          <p:nvPr>
            <p:ph idx="1" type="body"/>
          </p:nvPr>
        </p:nvSpPr>
        <p:spPr>
          <a:xfrm>
            <a:off x="249000" y="1646975"/>
            <a:ext cx="5322000" cy="326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 idea de estas capas es forzar a la red a que no centralice la detección de patrones en ciertas áreas, y al mismo tiempo entrenar con varias arquitecturas simultáneas. Efectivamente cambia la arquitectura en cada batch, y la red resultante puede enfrentar mejor la falta de algunas características en los datos. </a:t>
            </a:r>
            <a:endParaRPr/>
          </a:p>
          <a:p>
            <a:pPr indent="0" lvl="0" marL="0" rtl="0" algn="l">
              <a:spcBef>
                <a:spcPts val="1200"/>
              </a:spcBef>
              <a:spcAft>
                <a:spcPts val="1200"/>
              </a:spcAft>
              <a:buNone/>
            </a:pPr>
            <a:r>
              <a:rPr lang="en"/>
              <a:t>Estas capas solamente están activas durante el entrenamiento. Cuando se predice, la capa dropout multiplica a cada input por </a:t>
            </a:r>
            <a:r>
              <a:rPr i="1" lang="en"/>
              <a:t>p</a:t>
            </a:r>
            <a:r>
              <a:rPr lang="en"/>
              <a:t>, así se mantiene el valor que espera la próxima capa. Una alternativa es hacer dropout pero multiplicando por </a:t>
            </a:r>
            <a:r>
              <a:rPr i="1" lang="en"/>
              <a:t>1/p</a:t>
            </a:r>
            <a:r>
              <a:rPr lang="en"/>
              <a:t> cada instancia “viva”, así no es necesaria ninguna multiplicación durante la predicción.</a:t>
            </a:r>
            <a:endParaRPr/>
          </a:p>
        </p:txBody>
      </p:sp>
      <p:sp>
        <p:nvSpPr>
          <p:cNvPr id="119" name="Google Shape;11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53225" y="908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Capa Dropout</a:t>
            </a:r>
            <a:endParaRPr/>
          </a:p>
        </p:txBody>
      </p:sp>
      <p:sp>
        <p:nvSpPr>
          <p:cNvPr id="125" name="Google Shape;125;p20"/>
          <p:cNvSpPr txBox="1"/>
          <p:nvPr>
            <p:ph idx="1" type="body"/>
          </p:nvPr>
        </p:nvSpPr>
        <p:spPr>
          <a:xfrm>
            <a:off x="353225" y="737375"/>
            <a:ext cx="8520600" cy="88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Keras tiene incluída ya una capa Dropout con parámetro </a:t>
            </a:r>
            <a:r>
              <a:rPr i="1" lang="en"/>
              <a:t>1-p</a:t>
            </a:r>
            <a:r>
              <a:rPr lang="en"/>
              <a:t>.</a:t>
            </a:r>
            <a:endParaRPr/>
          </a:p>
          <a:p>
            <a:pPr indent="0" lvl="0" marL="0" rtl="0" algn="l">
              <a:spcBef>
                <a:spcPts val="1200"/>
              </a:spcBef>
              <a:spcAft>
                <a:spcPts val="1200"/>
              </a:spcAft>
              <a:buNone/>
            </a:pPr>
            <a:r>
              <a:rPr lang="en"/>
              <a:t>Si se quisiera se podría programar una capa dropout customizada. </a:t>
            </a:r>
            <a:endParaRPr/>
          </a:p>
        </p:txBody>
      </p:sp>
      <p:pic>
        <p:nvPicPr>
          <p:cNvPr id="126" name="Google Shape;126;p20"/>
          <p:cNvPicPr preferRelativeResize="0"/>
          <p:nvPr/>
        </p:nvPicPr>
        <p:blipFill>
          <a:blip r:embed="rId3">
            <a:alphaModFix/>
          </a:blip>
          <a:stretch>
            <a:fillRect/>
          </a:stretch>
        </p:blipFill>
        <p:spPr>
          <a:xfrm>
            <a:off x="5286375" y="1726950"/>
            <a:ext cx="2931950" cy="1689600"/>
          </a:xfrm>
          <a:prstGeom prst="rect">
            <a:avLst/>
          </a:prstGeom>
          <a:noFill/>
          <a:ln>
            <a:noFill/>
          </a:ln>
        </p:spPr>
      </p:pic>
      <p:pic>
        <p:nvPicPr>
          <p:cNvPr id="127" name="Google Shape;127;p20"/>
          <p:cNvPicPr preferRelativeResize="0"/>
          <p:nvPr/>
        </p:nvPicPr>
        <p:blipFill>
          <a:blip r:embed="rId4">
            <a:alphaModFix/>
          </a:blip>
          <a:stretch>
            <a:fillRect/>
          </a:stretch>
        </p:blipFill>
        <p:spPr>
          <a:xfrm>
            <a:off x="431325" y="1685675"/>
            <a:ext cx="4510024" cy="3153025"/>
          </a:xfrm>
          <a:prstGeom prst="rect">
            <a:avLst/>
          </a:prstGeom>
          <a:noFill/>
          <a:ln>
            <a:noFill/>
          </a:ln>
        </p:spPr>
      </p:pic>
      <p:pic>
        <p:nvPicPr>
          <p:cNvPr id="128" name="Google Shape;128;p20"/>
          <p:cNvPicPr preferRelativeResize="0"/>
          <p:nvPr/>
        </p:nvPicPr>
        <p:blipFill>
          <a:blip r:embed="rId5">
            <a:alphaModFix/>
          </a:blip>
          <a:stretch>
            <a:fillRect/>
          </a:stretch>
        </p:blipFill>
        <p:spPr>
          <a:xfrm>
            <a:off x="5286375" y="3496775"/>
            <a:ext cx="2380725" cy="1134225"/>
          </a:xfrm>
          <a:prstGeom prst="rect">
            <a:avLst/>
          </a:prstGeom>
          <a:noFill/>
          <a:ln>
            <a:noFill/>
          </a:ln>
        </p:spPr>
      </p:pic>
      <p:sp>
        <p:nvSpPr>
          <p:cNvPr id="129" name="Google Shape;12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2191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Batch Normalization</a:t>
            </a:r>
            <a:endParaRPr/>
          </a:p>
        </p:txBody>
      </p:sp>
      <p:sp>
        <p:nvSpPr>
          <p:cNvPr id="135" name="Google Shape;135;p21"/>
          <p:cNvSpPr txBox="1"/>
          <p:nvPr>
            <p:ph idx="1" type="body"/>
          </p:nvPr>
        </p:nvSpPr>
        <p:spPr>
          <a:xfrm>
            <a:off x="311700" y="885650"/>
            <a:ext cx="8420100" cy="3901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Las capas batch normalization o de normalización por lotes son capas que toman como input todos los casos de un batch que la capa anterior entrega, y los normaliza quitándoles la media y dividiéndolos por su desvío estándar. Luego se lo pasan a las capas subsiguientes.</a:t>
            </a:r>
            <a:endParaRPr/>
          </a:p>
          <a:p>
            <a:pPr indent="0" lvl="0" marL="0" rtl="0" algn="l">
              <a:spcBef>
                <a:spcPts val="1200"/>
              </a:spcBef>
              <a:spcAft>
                <a:spcPts val="0"/>
              </a:spcAft>
              <a:buNone/>
            </a:pPr>
            <a:r>
              <a:rPr lang="en"/>
              <a:t>Poseen las siguientes ventajas, y razones para su invención:</a:t>
            </a:r>
            <a:endParaRPr/>
          </a:p>
          <a:p>
            <a:pPr indent="-317500" lvl="0" marL="457200" rtl="0" algn="l">
              <a:spcBef>
                <a:spcPts val="1200"/>
              </a:spcBef>
              <a:spcAft>
                <a:spcPts val="0"/>
              </a:spcAft>
              <a:buSzPts val="1400"/>
              <a:buChar char="●"/>
            </a:pPr>
            <a:r>
              <a:rPr lang="en"/>
              <a:t>Mantener los casos centrados concentra al modelo frente a la potencial variabilidad de los datos.</a:t>
            </a:r>
            <a:endParaRPr/>
          </a:p>
          <a:p>
            <a:pPr indent="-317500" lvl="0" marL="457200" rtl="0" algn="l">
              <a:spcBef>
                <a:spcPts val="0"/>
              </a:spcBef>
              <a:spcAft>
                <a:spcPts val="0"/>
              </a:spcAft>
              <a:buSzPts val="1400"/>
              <a:buChar char="●"/>
            </a:pPr>
            <a:r>
              <a:rPr lang="en"/>
              <a:t>Los casos centrados caen directamente en la región discriminadora de las funciones de activación, permitiendo un entrenamiento más rápido. </a:t>
            </a:r>
            <a:endParaRPr/>
          </a:p>
          <a:p>
            <a:pPr indent="-317500" lvl="0" marL="457200" rtl="0" algn="l">
              <a:spcBef>
                <a:spcPts val="0"/>
              </a:spcBef>
              <a:spcAft>
                <a:spcPts val="0"/>
              </a:spcAft>
              <a:buSzPts val="1400"/>
              <a:buChar char="●"/>
            </a:pPr>
            <a:r>
              <a:rPr lang="en"/>
              <a:t>Generalmente esto mejora el accuracy y permite una mayor aplicabilidad a un rango de datos más distintos (la normalización siendo lo que los equipara).</a:t>
            </a:r>
            <a:endParaRPr/>
          </a:p>
          <a:p>
            <a:pPr indent="0" lvl="0" marL="0" rtl="0" algn="l">
              <a:spcBef>
                <a:spcPts val="1200"/>
              </a:spcBef>
              <a:spcAft>
                <a:spcPts val="1200"/>
              </a:spcAft>
              <a:buNone/>
            </a:pPr>
            <a:r>
              <a:rPr lang="en"/>
              <a:t>No se entienden completamente estas capas todavía, y agregan un poco de ruido, pero mejoran los tiempos de entrenamiento y lo regularizan levemente, desincentivando los pesos de valores extremos. Los valores de la media y el desvío se actualizan con cada batch del entrenamiento y se mantienen fijos durante la predicción. No se combina bien con redes muy profundas.</a:t>
            </a:r>
            <a:endParaRPr/>
          </a:p>
        </p:txBody>
      </p:sp>
      <p:sp>
        <p:nvSpPr>
          <p:cNvPr id="136" name="Google Shape;136;p21"/>
          <p:cNvSpPr txBox="1"/>
          <p:nvPr/>
        </p:nvSpPr>
        <p:spPr>
          <a:xfrm>
            <a:off x="0" y="4787150"/>
            <a:ext cx="740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Para un tratamiento avanzado ver </a:t>
            </a:r>
            <a:r>
              <a:rPr lang="en" sz="1100" u="sng">
                <a:solidFill>
                  <a:schemeClr val="hlink"/>
                </a:solidFill>
                <a:hlinkClick r:id="rId3"/>
              </a:rPr>
              <a:t>https://openreview.net/pdf?id=SyMDXnCcF7</a:t>
            </a:r>
            <a:endParaRPr sz="1100"/>
          </a:p>
        </p:txBody>
      </p:sp>
      <p:sp>
        <p:nvSpPr>
          <p:cNvPr id="137" name="Google Shape;13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