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8" r:id="rId5"/>
    <p:sldId id="283" r:id="rId6"/>
    <p:sldId id="278" r:id="rId7"/>
    <p:sldId id="287" r:id="rId8"/>
    <p:sldId id="265" r:id="rId9"/>
    <p:sldId id="289" r:id="rId10"/>
    <p:sldId id="288" r:id="rId11"/>
    <p:sldId id="270" r:id="rId12"/>
    <p:sldId id="296" r:id="rId13"/>
    <p:sldId id="297" r:id="rId14"/>
    <p:sldId id="303" r:id="rId15"/>
    <p:sldId id="284" r:id="rId16"/>
    <p:sldId id="290" r:id="rId17"/>
    <p:sldId id="292" r:id="rId18"/>
    <p:sldId id="294" r:id="rId19"/>
    <p:sldId id="295" r:id="rId20"/>
    <p:sldId id="279" r:id="rId21"/>
    <p:sldId id="298" r:id="rId22"/>
    <p:sldId id="300" r:id="rId23"/>
    <p:sldId id="304" r:id="rId24"/>
    <p:sldId id="307" r:id="rId25"/>
    <p:sldId id="308" r:id="rId26"/>
    <p:sldId id="306" r:id="rId27"/>
    <p:sldId id="305" r:id="rId28"/>
    <p:sldId id="274" r:id="rId29"/>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56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55" autoAdjust="0"/>
  </p:normalViewPr>
  <p:slideViewPr>
    <p:cSldViewPr snapToGrid="0" showGuides="1">
      <p:cViewPr varScale="1">
        <p:scale>
          <a:sx n="80" d="100"/>
          <a:sy n="80" d="100"/>
        </p:scale>
        <p:origin x="58" y="110"/>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89E88F4-14A3-4F0D-ACEB-E3513661AA41}" type="datetime1">
              <a:rPr lang="it-IT" smtClean="0"/>
              <a:t>18/09/2023</a:t>
            </a:fld>
            <a:endParaRPr lang="it-IT" dirty="0"/>
          </a:p>
        </p:txBody>
      </p:sp>
      <p:sp>
        <p:nvSpPr>
          <p:cNvPr id="4" name="Segnaposto piè di pagina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3BF5047-6CED-44CC-A86C-D48A653D0A7A}" type="slidenum">
              <a:rPr lang="it-IT" smtClean="0"/>
              <a:t>‹N›</a:t>
            </a:fld>
            <a:endParaRPr lang="it-IT"/>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72556EB7-85BF-4576-875A-5B0CD80C40E6}" type="datetime1">
              <a:rPr lang="it-IT" smtClean="0"/>
              <a:pPr/>
              <a:t>18/09/2023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39D21CC-DD94-204E-93C8-E1AAF3084C8D}" type="slidenum">
              <a:rPr lang="it-IT" noProof="0" smtClean="0"/>
              <a:t>‹N›</a:t>
            </a:fld>
            <a:endParaRPr lang="it-IT" noProof="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a:t>
            </a:fld>
            <a:endParaRPr lang="it-IT"/>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10</a:t>
            </a:fld>
            <a:endParaRPr lang="it-IT"/>
          </a:p>
        </p:txBody>
      </p:sp>
    </p:spTree>
    <p:extLst>
      <p:ext uri="{BB962C8B-B14F-4D97-AF65-F5344CB8AC3E}">
        <p14:creationId xmlns:p14="http://schemas.microsoft.com/office/powerpoint/2010/main" val="401834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11</a:t>
            </a:fld>
            <a:endParaRPr lang="it-IT"/>
          </a:p>
        </p:txBody>
      </p:sp>
    </p:spTree>
    <p:extLst>
      <p:ext uri="{BB962C8B-B14F-4D97-AF65-F5344CB8AC3E}">
        <p14:creationId xmlns:p14="http://schemas.microsoft.com/office/powerpoint/2010/main" val="3607761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12</a:t>
            </a:fld>
            <a:endParaRPr lang="it-IT"/>
          </a:p>
        </p:txBody>
      </p:sp>
    </p:spTree>
    <p:extLst>
      <p:ext uri="{BB962C8B-B14F-4D97-AF65-F5344CB8AC3E}">
        <p14:creationId xmlns:p14="http://schemas.microsoft.com/office/powerpoint/2010/main" val="10263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13</a:t>
            </a:fld>
            <a:endParaRPr lang="it-IT"/>
          </a:p>
        </p:txBody>
      </p:sp>
    </p:spTree>
    <p:extLst>
      <p:ext uri="{BB962C8B-B14F-4D97-AF65-F5344CB8AC3E}">
        <p14:creationId xmlns:p14="http://schemas.microsoft.com/office/powerpoint/2010/main" val="220957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14</a:t>
            </a:fld>
            <a:endParaRPr lang="it-IT"/>
          </a:p>
        </p:txBody>
      </p:sp>
    </p:spTree>
    <p:extLst>
      <p:ext uri="{BB962C8B-B14F-4D97-AF65-F5344CB8AC3E}">
        <p14:creationId xmlns:p14="http://schemas.microsoft.com/office/powerpoint/2010/main" val="29570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15</a:t>
            </a:fld>
            <a:endParaRPr lang="it-IT"/>
          </a:p>
        </p:txBody>
      </p:sp>
    </p:spTree>
    <p:extLst>
      <p:ext uri="{BB962C8B-B14F-4D97-AF65-F5344CB8AC3E}">
        <p14:creationId xmlns:p14="http://schemas.microsoft.com/office/powerpoint/2010/main" val="371363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16</a:t>
            </a:fld>
            <a:endParaRPr lang="it-IT"/>
          </a:p>
        </p:txBody>
      </p:sp>
    </p:spTree>
    <p:extLst>
      <p:ext uri="{BB962C8B-B14F-4D97-AF65-F5344CB8AC3E}">
        <p14:creationId xmlns:p14="http://schemas.microsoft.com/office/powerpoint/2010/main" val="62710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17</a:t>
            </a:fld>
            <a:endParaRPr lang="it-IT"/>
          </a:p>
        </p:txBody>
      </p:sp>
    </p:spTree>
    <p:extLst>
      <p:ext uri="{BB962C8B-B14F-4D97-AF65-F5344CB8AC3E}">
        <p14:creationId xmlns:p14="http://schemas.microsoft.com/office/powerpoint/2010/main" val="156869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18</a:t>
            </a:fld>
            <a:endParaRPr lang="it-IT"/>
          </a:p>
        </p:txBody>
      </p:sp>
    </p:spTree>
    <p:extLst>
      <p:ext uri="{BB962C8B-B14F-4D97-AF65-F5344CB8AC3E}">
        <p14:creationId xmlns:p14="http://schemas.microsoft.com/office/powerpoint/2010/main" val="7199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19</a:t>
            </a:fld>
            <a:endParaRPr lang="it-IT"/>
          </a:p>
        </p:txBody>
      </p:sp>
    </p:spTree>
    <p:extLst>
      <p:ext uri="{BB962C8B-B14F-4D97-AF65-F5344CB8AC3E}">
        <p14:creationId xmlns:p14="http://schemas.microsoft.com/office/powerpoint/2010/main" val="102278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a:t>
            </a:fld>
            <a:endParaRPr lang="it-IT"/>
          </a:p>
        </p:txBody>
      </p:sp>
    </p:spTree>
    <p:extLst>
      <p:ext uri="{BB962C8B-B14F-4D97-AF65-F5344CB8AC3E}">
        <p14:creationId xmlns:p14="http://schemas.microsoft.com/office/powerpoint/2010/main" val="14159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20</a:t>
            </a:fld>
            <a:endParaRPr lang="it-IT"/>
          </a:p>
        </p:txBody>
      </p:sp>
    </p:spTree>
    <p:extLst>
      <p:ext uri="{BB962C8B-B14F-4D97-AF65-F5344CB8AC3E}">
        <p14:creationId xmlns:p14="http://schemas.microsoft.com/office/powerpoint/2010/main" val="20049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24</a:t>
            </a:fld>
            <a:endParaRPr lang="it-IT"/>
          </a:p>
        </p:txBody>
      </p:sp>
    </p:spTree>
    <p:extLst>
      <p:ext uri="{BB962C8B-B14F-4D97-AF65-F5344CB8AC3E}">
        <p14:creationId xmlns:p14="http://schemas.microsoft.com/office/powerpoint/2010/main" val="4209653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25</a:t>
            </a:fld>
            <a:endParaRPr lang="it-IT"/>
          </a:p>
        </p:txBody>
      </p:sp>
    </p:spTree>
    <p:extLst>
      <p:ext uri="{BB962C8B-B14F-4D97-AF65-F5344CB8AC3E}">
        <p14:creationId xmlns:p14="http://schemas.microsoft.com/office/powerpoint/2010/main" val="11986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3</a:t>
            </a:fld>
            <a:endParaRPr lang="it-IT"/>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4</a:t>
            </a:fld>
            <a:endParaRPr lang="it-IT"/>
          </a:p>
        </p:txBody>
      </p:sp>
    </p:spTree>
    <p:extLst>
      <p:ext uri="{BB962C8B-B14F-4D97-AF65-F5344CB8AC3E}">
        <p14:creationId xmlns:p14="http://schemas.microsoft.com/office/powerpoint/2010/main" val="129536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5</a:t>
            </a:fld>
            <a:endParaRPr lang="it-IT"/>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6</a:t>
            </a:fld>
            <a:endParaRPr lang="it-IT"/>
          </a:p>
        </p:txBody>
      </p:sp>
    </p:spTree>
    <p:extLst>
      <p:ext uri="{BB962C8B-B14F-4D97-AF65-F5344CB8AC3E}">
        <p14:creationId xmlns:p14="http://schemas.microsoft.com/office/powerpoint/2010/main" val="11627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7</a:t>
            </a:fld>
            <a:endParaRPr lang="it-IT"/>
          </a:p>
        </p:txBody>
      </p:sp>
    </p:spTree>
    <p:extLst>
      <p:ext uri="{BB962C8B-B14F-4D97-AF65-F5344CB8AC3E}">
        <p14:creationId xmlns:p14="http://schemas.microsoft.com/office/powerpoint/2010/main" val="245188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8</a:t>
            </a:fld>
            <a:endParaRPr lang="it-IT"/>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9</a:t>
            </a:fld>
            <a:endParaRPr lang="it-IT"/>
          </a:p>
        </p:txBody>
      </p:sp>
    </p:spTree>
    <p:extLst>
      <p:ext uri="{BB962C8B-B14F-4D97-AF65-F5344CB8AC3E}">
        <p14:creationId xmlns:p14="http://schemas.microsoft.com/office/powerpoint/2010/main" val="22773804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Elemento grafico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Elemento grafico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Elemento grafico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Elemento grafico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it-IT" sz="590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it-IT" sz="240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pic>
        <p:nvPicPr>
          <p:cNvPr id="26" name="Elemento grafico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brevi - SmartAr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9" name="Segnaposto piè di pagina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it-IT"/>
            </a:defPPr>
          </a:lstStyle>
          <a:p>
            <a:pPr rtl="0"/>
            <a:endParaRPr lang="it-IT" noProof="0"/>
          </a:p>
        </p:txBody>
      </p:sp>
      <p:sp>
        <p:nvSpPr>
          <p:cNvPr id="10" name="Segnaposto numero diapositiva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8" name="Segnaposto testo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 name="Titolo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it-IT"/>
            </a:defPPr>
          </a:lstStyle>
          <a:p>
            <a:pPr rtl="0"/>
            <a:fld id="{CC43B8D3-9A08-F84C-9DD4-44948BA52D4B}" type="slidenum">
              <a:rPr lang="it-IT" noProof="0" smtClean="0"/>
              <a:t>‹N›</a:t>
            </a:fld>
            <a:endParaRPr lang="it-IT" noProof="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2" name="Segnaposto testo 31">
            <a:extLst>
              <a:ext uri="{FF2B5EF4-FFF2-40B4-BE49-F238E27FC236}">
                <a16:creationId xmlns:a16="http://schemas.microsoft.com/office/drawing/2014/main" id="{068D4647-BE09-FD84-9BD2-6303C6683A8E}"/>
              </a:ext>
            </a:extLst>
          </p:cNvPr>
          <p:cNvSpPr>
            <a:spLocks noGrp="1"/>
          </p:cNvSpPr>
          <p:nvPr>
            <p:ph type="body" sz="quarter" idx="23" hasCustomPrompt="1"/>
          </p:nvPr>
        </p:nvSpPr>
        <p:spPr>
          <a:xfrm>
            <a:off x="1655064" y="2926080"/>
            <a:ext cx="1801368" cy="502920"/>
          </a:xfrm>
          <a:solidFill>
            <a:schemeClr val="accent1"/>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3" name="Segnaposto testo 31">
            <a:extLst>
              <a:ext uri="{FF2B5EF4-FFF2-40B4-BE49-F238E27FC236}">
                <a16:creationId xmlns:a16="http://schemas.microsoft.com/office/drawing/2014/main" id="{AB9EB1AC-FF5A-36FF-E4EC-C3F6EDF04BEF}"/>
              </a:ext>
            </a:extLst>
          </p:cNvPr>
          <p:cNvSpPr>
            <a:spLocks noGrp="1"/>
          </p:cNvSpPr>
          <p:nvPr>
            <p:ph type="body" sz="quarter" idx="24" hasCustomPrompt="1"/>
          </p:nvPr>
        </p:nvSpPr>
        <p:spPr>
          <a:xfrm>
            <a:off x="3995928" y="2926080"/>
            <a:ext cx="1801368" cy="502920"/>
          </a:xfrm>
          <a:solidFill>
            <a:schemeClr val="accent2"/>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4" name="Segnaposto testo 31">
            <a:extLst>
              <a:ext uri="{FF2B5EF4-FFF2-40B4-BE49-F238E27FC236}">
                <a16:creationId xmlns:a16="http://schemas.microsoft.com/office/drawing/2014/main" id="{919FA078-A6CC-4C6E-BB4E-70AA4ECA801E}"/>
              </a:ext>
            </a:extLst>
          </p:cNvPr>
          <p:cNvSpPr>
            <a:spLocks noGrp="1"/>
          </p:cNvSpPr>
          <p:nvPr>
            <p:ph type="body" sz="quarter" idx="25" hasCustomPrompt="1"/>
          </p:nvPr>
        </p:nvSpPr>
        <p:spPr>
          <a:xfrm>
            <a:off x="6345936" y="2926080"/>
            <a:ext cx="1801368" cy="502920"/>
          </a:xfrm>
          <a:solidFill>
            <a:schemeClr val="accent4"/>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5" name="Segnaposto testo 31">
            <a:extLst>
              <a:ext uri="{FF2B5EF4-FFF2-40B4-BE49-F238E27FC236}">
                <a16:creationId xmlns:a16="http://schemas.microsoft.com/office/drawing/2014/main" id="{B0730A45-AC46-DF6D-F56B-76A81490918A}"/>
              </a:ext>
            </a:extLst>
          </p:cNvPr>
          <p:cNvSpPr>
            <a:spLocks noGrp="1"/>
          </p:cNvSpPr>
          <p:nvPr>
            <p:ph type="body" sz="quarter" idx="26" hasCustomPrompt="1"/>
          </p:nvPr>
        </p:nvSpPr>
        <p:spPr>
          <a:xfrm>
            <a:off x="8695944" y="2926080"/>
            <a:ext cx="1987296" cy="502920"/>
          </a:xfrm>
          <a:solidFill>
            <a:schemeClr val="accent3"/>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5" name="Segnaposto testo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19" name="Segnaposto testo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1" name="Segnaposto testo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3" name="Segnaposto testo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5" name="Segnaposto testo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6" name="Segnaposto testo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7" name="Segnaposto testo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8" name="Segnaposto testo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36" name="Segnaposto piè di pagina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it-IT"/>
            </a:defPPr>
          </a:lstStyle>
          <a:p>
            <a:pPr rtl="0"/>
            <a:endParaRPr lang="it-IT" noProof="0"/>
          </a:p>
        </p:txBody>
      </p:sp>
      <p:sp>
        <p:nvSpPr>
          <p:cNvPr id="2" name="Segnaposto testo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 name="Segnaposto numero diapositiva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Elemento grafico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8" name="Figura a mano libera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pic>
        <p:nvPicPr>
          <p:cNvPr id="2" name="Elemento grafico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8" name="Segnaposto testo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9" name="Segnaposto contenuto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40" name="Elemento grafico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it-IT"/>
            </a:defPPr>
          </a:lstStyle>
          <a:p>
            <a:pP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Elemento grafico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it-IT"/>
            </a:defPPr>
          </a:lstStyle>
          <a:p>
            <a:pPr rtl="0"/>
            <a:endParaRPr lang="it-IT" noProof="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34" name="Elemento grafico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6" name="Segnaposto piè di pagina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it-IT"/>
            </a:defPPr>
          </a:lstStyle>
          <a:p>
            <a:pPr rtl="0"/>
            <a:endParaRPr lang="it-IT" noProof="0"/>
          </a:p>
        </p:txBody>
      </p:sp>
      <p:sp>
        <p:nvSpPr>
          <p:cNvPr id="47" name="Segnaposto numero diapositiva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zie">
    <p:spTree>
      <p:nvGrpSpPr>
        <p:cNvPr id="1" name=""/>
        <p:cNvGrpSpPr/>
        <p:nvPr/>
      </p:nvGrpSpPr>
      <p:grpSpPr>
        <a:xfrm>
          <a:off x="0" y="0"/>
          <a:ext cx="0" cy="0"/>
          <a:chOff x="0" y="0"/>
          <a:chExt cx="0" cy="0"/>
        </a:xfrm>
      </p:grpSpPr>
      <p:pic>
        <p:nvPicPr>
          <p:cNvPr id="44" name="Elemento grafico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72" name="Elemento grafico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Elemento grafico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Elemento grafico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olo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96231" y="4278235"/>
            <a:ext cx="3081528" cy="1170432"/>
          </a:xfrm>
        </p:spPr>
        <p:txBody>
          <a:bodyPr rtlCol="0">
            <a:normAutofit/>
          </a:bodyPr>
          <a:lstStyle>
            <a:lvl1pPr marL="0" indent="0">
              <a:lnSpc>
                <a:spcPct val="90000"/>
              </a:lnSpc>
              <a:spcBef>
                <a:spcPts val="1000"/>
              </a:spcBef>
              <a:buNone/>
              <a:defRPr lang="it-IT" sz="18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1" name="Segnaposto testo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6" name="Titolo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2" name="Segnaposto piè di pagina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Segnaposto testo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5" name="Segnaposto piè di pagina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it-IT"/>
            </a:defPPr>
          </a:lstStyle>
          <a:p>
            <a:pPr rtl="0"/>
            <a:endParaRPr lang="it-IT" noProof="0"/>
          </a:p>
        </p:txBody>
      </p:sp>
      <p:sp>
        <p:nvSpPr>
          <p:cNvPr id="6" name="Segnaposto numero diapositiva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9" name="Segnaposto testo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contenuto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Titolo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0" name="Segnaposto piè di pagina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it-IT"/>
            </a:defPPr>
          </a:lstStyle>
          <a:p>
            <a:pPr rtl="0"/>
            <a:endParaRPr lang="it-IT" noProof="0"/>
          </a:p>
        </p:txBody>
      </p:sp>
      <p:sp>
        <p:nvSpPr>
          <p:cNvPr id="11" name="Segnaposto numero diapositiva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58" name="Gruppo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igura a mano libera: Forma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it-IT"/>
              </a:defPPr>
            </a:lstStyle>
            <a:p>
              <a:pPr rtl="0"/>
              <a:endParaRPr lang="it-IT" noProof="0"/>
            </a:p>
          </p:txBody>
        </p:sp>
        <p:pic>
          <p:nvPicPr>
            <p:cNvPr id="55" name="Elemento grafico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11" name="Figura a mano libera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60" name="Segnaposto piè di pagina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it-IT"/>
            </a:defPPr>
          </a:lstStyle>
          <a:p>
            <a:pPr rtl="0"/>
            <a:endParaRPr lang="it-IT" noProof="0"/>
          </a:p>
        </p:txBody>
      </p:sp>
      <p:sp>
        <p:nvSpPr>
          <p:cNvPr id="61" name="Segnaposto numero diapositiva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Segnaposto testo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immagin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Segnaposto piè di pagina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it-IT"/>
            </a:defPPr>
          </a:lstStyle>
          <a:p>
            <a:pPr rtl="0"/>
            <a:endParaRPr lang="it-IT" noProof="0"/>
          </a:p>
        </p:txBody>
      </p:sp>
      <p:sp>
        <p:nvSpPr>
          <p:cNvPr id="9" name="Segnaposto numero diapositiva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
        <p:nvSpPr>
          <p:cNvPr id="10" name="Titolo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it-IT" sz="6600"/>
            </a:lvl1pPr>
          </a:lstStyle>
          <a:p>
            <a:pPr rtl="0"/>
            <a:r>
              <a:rPr lang="it-IT" noProof="0"/>
              <a:t>Fare clic per modificare lo stile del titolo dello schema</a:t>
            </a:r>
          </a:p>
        </p:txBody>
      </p:sp>
      <p:sp>
        <p:nvSpPr>
          <p:cNvPr id="8" name="Segnaposto testo 7">
            <a:extLst>
              <a:ext uri="{FF2B5EF4-FFF2-40B4-BE49-F238E27FC236}">
                <a16:creationId xmlns:a16="http://schemas.microsoft.com/office/drawing/2014/main" id="{A8596636-128C-4D64-E63E-16619F5CDF2C}"/>
              </a:ext>
            </a:extLst>
          </p:cNvPr>
          <p:cNvSpPr>
            <a:spLocks noGrp="1"/>
          </p:cNvSpPr>
          <p:nvPr>
            <p:ph type="body" sz="quarter" idx="13" hasCustomPrompt="1"/>
          </p:nvPr>
        </p:nvSpPr>
        <p:spPr>
          <a:xfrm>
            <a:off x="0" y="1892808"/>
            <a:ext cx="8659368" cy="749808"/>
          </a:xfrm>
          <a:solidFill>
            <a:schemeClr val="accent1">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4" name="Segnaposto testo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9" name="Segnaposto testo 7">
            <a:extLst>
              <a:ext uri="{FF2B5EF4-FFF2-40B4-BE49-F238E27FC236}">
                <a16:creationId xmlns:a16="http://schemas.microsoft.com/office/drawing/2014/main" id="{BD0306DB-B174-37A8-719D-C89F9EE1189F}"/>
              </a:ext>
            </a:extLst>
          </p:cNvPr>
          <p:cNvSpPr>
            <a:spLocks noGrp="1"/>
          </p:cNvSpPr>
          <p:nvPr>
            <p:ph type="body" sz="quarter" idx="14" hasCustomPrompt="1"/>
          </p:nvPr>
        </p:nvSpPr>
        <p:spPr>
          <a:xfrm>
            <a:off x="0" y="2891790"/>
            <a:ext cx="8659368" cy="749808"/>
          </a:xfrm>
          <a:solidFill>
            <a:schemeClr val="accent2">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5" name="Segnaposto testo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0" name="Segnaposto testo 7">
            <a:extLst>
              <a:ext uri="{FF2B5EF4-FFF2-40B4-BE49-F238E27FC236}">
                <a16:creationId xmlns:a16="http://schemas.microsoft.com/office/drawing/2014/main" id="{CFF0762B-1AD3-943D-F4CC-9D5CF5740539}"/>
              </a:ext>
            </a:extLst>
          </p:cNvPr>
          <p:cNvSpPr>
            <a:spLocks noGrp="1"/>
          </p:cNvSpPr>
          <p:nvPr>
            <p:ph type="body" sz="quarter" idx="15" hasCustomPrompt="1"/>
          </p:nvPr>
        </p:nvSpPr>
        <p:spPr>
          <a:xfrm>
            <a:off x="0" y="3890772"/>
            <a:ext cx="8659368" cy="749808"/>
          </a:xfrm>
          <a:solidFill>
            <a:schemeClr val="accent4">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6" name="Segnaposto testo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1" name="Segnaposto testo 7">
            <a:extLst>
              <a:ext uri="{FF2B5EF4-FFF2-40B4-BE49-F238E27FC236}">
                <a16:creationId xmlns:a16="http://schemas.microsoft.com/office/drawing/2014/main" id="{8B28E366-646A-5633-0E0C-1BB99B27FDDB}"/>
              </a:ext>
            </a:extLst>
          </p:cNvPr>
          <p:cNvSpPr>
            <a:spLocks noGrp="1"/>
          </p:cNvSpPr>
          <p:nvPr>
            <p:ph type="body" sz="quarter" idx="16" hasCustomPrompt="1"/>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7" name="Segnaposto testo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2" name="Segnaposto testo 7">
            <a:extLst>
              <a:ext uri="{FF2B5EF4-FFF2-40B4-BE49-F238E27FC236}">
                <a16:creationId xmlns:a16="http://schemas.microsoft.com/office/drawing/2014/main" id="{CB500DDB-4549-EAE1-1AA8-DBD382D2B9AB}"/>
              </a:ext>
            </a:extLst>
          </p:cNvPr>
          <p:cNvSpPr>
            <a:spLocks noGrp="1"/>
          </p:cNvSpPr>
          <p:nvPr>
            <p:ph type="body" sz="quarter" idx="17" hasCustomPrompt="1"/>
          </p:nvPr>
        </p:nvSpPr>
        <p:spPr>
          <a:xfrm>
            <a:off x="0" y="5888736"/>
            <a:ext cx="8659368" cy="749808"/>
          </a:xfrm>
          <a:solidFill>
            <a:schemeClr val="accent3">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8" name="Segnaposto testo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it-IT"/>
            </a:defPPr>
          </a:lstStyle>
          <a:p>
            <a:pPr rtl="0"/>
            <a:endParaRPr lang="it-IT"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it-IT"/>
            </a:defPPr>
          </a:lstStyle>
          <a:p>
            <a:pPr rtl="0"/>
            <a:endParaRPr lang="it-IT" dirty="0"/>
          </a:p>
        </p:txBody>
      </p:sp>
      <p:pic>
        <p:nvPicPr>
          <p:cNvPr id="11" name="Elemento grafico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10" name="Elemento grafico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16" name="Elemento grafico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olo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52744" y="1885193"/>
            <a:ext cx="5943600" cy="411480"/>
          </a:xfrm>
        </p:spPr>
        <p:txBody>
          <a:bodyPr rtlCol="0"/>
          <a:lstStyle>
            <a:lvl1pPr marL="0" indent="0">
              <a:buNone/>
              <a:defRPr lang="it-IT" sz="24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11" name="Segnaposto piè di pagina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it-IT"/>
            </a:defPPr>
          </a:lstStyle>
          <a:p>
            <a:pPr rtl="0"/>
            <a:endParaRPr lang="it-IT" noProof="0"/>
          </a:p>
        </p:txBody>
      </p:sp>
      <p:sp>
        <p:nvSpPr>
          <p:cNvPr id="12" name="Segnaposto numero diapositiva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 Tabella">
    <p:spTree>
      <p:nvGrpSpPr>
        <p:cNvPr id="1" name=""/>
        <p:cNvGrpSpPr/>
        <p:nvPr/>
      </p:nvGrpSpPr>
      <p:grpSpPr>
        <a:xfrm>
          <a:off x="0" y="0"/>
          <a:ext cx="0" cy="0"/>
          <a:chOff x="0" y="0"/>
          <a:chExt cx="0" cy="0"/>
        </a:xfrm>
      </p:grpSpPr>
      <p:pic>
        <p:nvPicPr>
          <p:cNvPr id="39" name="Elemento grafico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ttangolo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25" name="Rettangolo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0" name="Segnaposto piè di pagina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it-IT"/>
            </a:defPPr>
          </a:lstStyle>
          <a:p>
            <a:pPr rtl="0"/>
            <a:endParaRPr lang="it-IT" noProof="0"/>
          </a:p>
        </p:txBody>
      </p:sp>
      <p:sp>
        <p:nvSpPr>
          <p:cNvPr id="41" name="Segnaposto numero diapositiva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citazione">
    <p:spTree>
      <p:nvGrpSpPr>
        <p:cNvPr id="1" name=""/>
        <p:cNvGrpSpPr/>
        <p:nvPr/>
      </p:nvGrpSpPr>
      <p:grpSpPr>
        <a:xfrm>
          <a:off x="0" y="0"/>
          <a:ext cx="0" cy="0"/>
          <a:chOff x="0" y="0"/>
          <a:chExt cx="0" cy="0"/>
        </a:xfrm>
      </p:grpSpPr>
      <p:pic>
        <p:nvPicPr>
          <p:cNvPr id="22" name="Elemento grafico 21">
            <a:extLst>
              <a:ext uri="{FF2B5EF4-FFF2-40B4-BE49-F238E27FC236}">
                <a16:creationId xmlns:a16="http://schemas.microsoft.com/office/drawing/2014/main" id="{496CE483-FAA2-B42E-3640-00A1E72D33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23" name="Titolo 1">
            <a:extLst>
              <a:ext uri="{FF2B5EF4-FFF2-40B4-BE49-F238E27FC236}">
                <a16:creationId xmlns:a16="http://schemas.microsoft.com/office/drawing/2014/main" id="{E96FF8CF-2C25-F464-6424-7999EDD13B26}"/>
              </a:ext>
            </a:extLst>
          </p:cNvPr>
          <p:cNvSpPr>
            <a:spLocks noGrp="1"/>
          </p:cNvSpPr>
          <p:nvPr>
            <p:ph type="title"/>
          </p:nvPr>
        </p:nvSpPr>
        <p:spPr>
          <a:xfrm>
            <a:off x="640080" y="1216152"/>
            <a:ext cx="8951976" cy="3191256"/>
          </a:xfrm>
        </p:spPr>
        <p:txBody>
          <a:bodyPr rtlCol="0" anchor="t">
            <a:noAutofit/>
          </a:bodyPr>
          <a:lstStyle>
            <a:lvl1pPr>
              <a:defRPr sz="5500"/>
            </a:lvl1pPr>
          </a:lstStyle>
          <a:p>
            <a:pPr rtl="0"/>
            <a:r>
              <a:rPr lang="it-IT" noProof="0"/>
              <a:t>Fare clic per modificare lo stile del titolo dello schema</a:t>
            </a:r>
          </a:p>
        </p:txBody>
      </p:sp>
      <p:sp>
        <p:nvSpPr>
          <p:cNvPr id="24" name="Elemento grafico 12">
            <a:extLst>
              <a:ext uri="{FF2B5EF4-FFF2-40B4-BE49-F238E27FC236}">
                <a16:creationId xmlns:a16="http://schemas.microsoft.com/office/drawing/2014/main" id="{2409B836-A119-2C0F-0B7F-E84EA554C652}"/>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5" name="Elemento grafico 12">
            <a:extLst>
              <a:ext uri="{FF2B5EF4-FFF2-40B4-BE49-F238E27FC236}">
                <a16:creationId xmlns:a16="http://schemas.microsoft.com/office/drawing/2014/main" id="{56142EF8-E22C-7567-D41D-08BE7CE3FFC9}"/>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7" name="Figura a mano libera 47">
            <a:extLst>
              <a:ext uri="{FF2B5EF4-FFF2-40B4-BE49-F238E27FC236}">
                <a16:creationId xmlns:a16="http://schemas.microsoft.com/office/drawing/2014/main" id="{5139C642-CA6D-BB5F-4B22-3CED3ED3DC23}"/>
              </a:ext>
            </a:extLst>
          </p:cNvPr>
          <p:cNvSpPr/>
          <p:nvPr userDrawn="1"/>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3A594F8F-1723-E0D7-D0AE-7E5FA2EA0B26}"/>
              </a:ext>
            </a:extLst>
          </p:cNvPr>
          <p:cNvSpPr/>
          <p:nvPr userDrawn="1"/>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29" name="Segnaposto testo 2">
            <a:extLst>
              <a:ext uri="{FF2B5EF4-FFF2-40B4-BE49-F238E27FC236}">
                <a16:creationId xmlns:a16="http://schemas.microsoft.com/office/drawing/2014/main" id="{7D33D6A1-4FBB-C18D-E4C1-F2EAD1E1CBCB}"/>
              </a:ext>
            </a:extLst>
          </p:cNvPr>
          <p:cNvSpPr>
            <a:spLocks noGrp="1"/>
          </p:cNvSpPr>
          <p:nvPr>
            <p:ph type="body" idx="1"/>
          </p:nvPr>
        </p:nvSpPr>
        <p:spPr>
          <a:xfrm>
            <a:off x="640080" y="4581144"/>
            <a:ext cx="6510528" cy="365760"/>
          </a:xfrm>
        </p:spPr>
        <p:txBody>
          <a:bodyPr rtlCol="0">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0" name="Ovale 29">
            <a:extLst>
              <a:ext uri="{FF2B5EF4-FFF2-40B4-BE49-F238E27FC236}">
                <a16:creationId xmlns:a16="http://schemas.microsoft.com/office/drawing/2014/main" id="{DF1E588D-A68E-22B7-5F2E-A52328BC3AC2}"/>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lemento grafico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Elemento grafico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3" name="Figura a mano libera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5" name="Figura a mano libera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7" name="Figura a mano libera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pic>
        <p:nvPicPr>
          <p:cNvPr id="29" name="Elemento grafico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1126514" y="506487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271823" y="5032014"/>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1126515" y="279526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8271823" y="2794678"/>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1098143" y="3085049"/>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8280067" y="3086146"/>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284732" y="5337865"/>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1107814" y="5335932"/>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 name="Segnaposto piè di pagina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605332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631936"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88696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3474720"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88696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3474720"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631936"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605332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1" name="Segnaposto immagin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2" name="Segnaposto immagin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3" name="Segnaposto testo 47">
            <a:extLst>
              <a:ext uri="{FF2B5EF4-FFF2-40B4-BE49-F238E27FC236}">
                <a16:creationId xmlns:a16="http://schemas.microsoft.com/office/drawing/2014/main" id="{BBFB738A-B417-1ECD-CD63-3482F41BC56C}"/>
              </a:ext>
            </a:extLst>
          </p:cNvPr>
          <p:cNvSpPr>
            <a:spLocks noGrp="1"/>
          </p:cNvSpPr>
          <p:nvPr>
            <p:ph type="body" sz="quarter" idx="28" hasCustomPrompt="1"/>
          </p:nvPr>
        </p:nvSpPr>
        <p:spPr>
          <a:xfrm>
            <a:off x="605332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4" name="Segnaposto testo 47">
            <a:extLst>
              <a:ext uri="{FF2B5EF4-FFF2-40B4-BE49-F238E27FC236}">
                <a16:creationId xmlns:a16="http://schemas.microsoft.com/office/drawing/2014/main" id="{2D5357B5-C3E2-7F93-1D38-5A371EEEF566}"/>
              </a:ext>
            </a:extLst>
          </p:cNvPr>
          <p:cNvSpPr>
            <a:spLocks noGrp="1"/>
          </p:cNvSpPr>
          <p:nvPr>
            <p:ph type="body" sz="quarter" idx="29" hasCustomPrompt="1"/>
          </p:nvPr>
        </p:nvSpPr>
        <p:spPr>
          <a:xfrm>
            <a:off x="8631936"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5" name="Segnaposto testo 47">
            <a:extLst>
              <a:ext uri="{FF2B5EF4-FFF2-40B4-BE49-F238E27FC236}">
                <a16:creationId xmlns:a16="http://schemas.microsoft.com/office/drawing/2014/main" id="{F3A2EC5D-9943-7E84-56FB-B58A67C05507}"/>
              </a:ext>
            </a:extLst>
          </p:cNvPr>
          <p:cNvSpPr>
            <a:spLocks noGrp="1"/>
          </p:cNvSpPr>
          <p:nvPr>
            <p:ph type="body" sz="quarter" idx="30" hasCustomPrompt="1"/>
          </p:nvPr>
        </p:nvSpPr>
        <p:spPr>
          <a:xfrm>
            <a:off x="88696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6" name="Segnaposto testo 47">
            <a:extLst>
              <a:ext uri="{FF2B5EF4-FFF2-40B4-BE49-F238E27FC236}">
                <a16:creationId xmlns:a16="http://schemas.microsoft.com/office/drawing/2014/main" id="{DE78D7B0-18B2-66C2-EA4E-90629F60BFAC}"/>
              </a:ext>
            </a:extLst>
          </p:cNvPr>
          <p:cNvSpPr>
            <a:spLocks noGrp="1"/>
          </p:cNvSpPr>
          <p:nvPr>
            <p:ph type="body" sz="quarter" idx="31" hasCustomPrompt="1"/>
          </p:nvPr>
        </p:nvSpPr>
        <p:spPr>
          <a:xfrm>
            <a:off x="3474720"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7" name="Segnaposto testo 47">
            <a:extLst>
              <a:ext uri="{FF2B5EF4-FFF2-40B4-BE49-F238E27FC236}">
                <a16:creationId xmlns:a16="http://schemas.microsoft.com/office/drawing/2014/main" id="{A171817E-40B4-8D03-2F00-07A0200ABC8F}"/>
              </a:ext>
            </a:extLst>
          </p:cNvPr>
          <p:cNvSpPr>
            <a:spLocks noGrp="1"/>
          </p:cNvSpPr>
          <p:nvPr>
            <p:ph type="body" sz="quarter" idx="32" hasCustomPrompt="1"/>
          </p:nvPr>
        </p:nvSpPr>
        <p:spPr>
          <a:xfrm>
            <a:off x="88696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8" name="Segnaposto testo 47">
            <a:extLst>
              <a:ext uri="{FF2B5EF4-FFF2-40B4-BE49-F238E27FC236}">
                <a16:creationId xmlns:a16="http://schemas.microsoft.com/office/drawing/2014/main" id="{7CB4D57A-D57F-A9A7-E242-62A0EFB9034B}"/>
              </a:ext>
            </a:extLst>
          </p:cNvPr>
          <p:cNvSpPr>
            <a:spLocks noGrp="1"/>
          </p:cNvSpPr>
          <p:nvPr>
            <p:ph type="body" sz="quarter" idx="33" hasCustomPrompt="1"/>
          </p:nvPr>
        </p:nvSpPr>
        <p:spPr>
          <a:xfrm>
            <a:off x="3474720"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9" name="Segnaposto immagin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0" name="Segnaposto immagin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1" name="Segnaposto testo 47">
            <a:extLst>
              <a:ext uri="{FF2B5EF4-FFF2-40B4-BE49-F238E27FC236}">
                <a16:creationId xmlns:a16="http://schemas.microsoft.com/office/drawing/2014/main" id="{8A2F0738-422D-8670-FFDD-4DD9CC8579DC}"/>
              </a:ext>
            </a:extLst>
          </p:cNvPr>
          <p:cNvSpPr>
            <a:spLocks noGrp="1"/>
          </p:cNvSpPr>
          <p:nvPr>
            <p:ph type="body" sz="quarter" idx="36" hasCustomPrompt="1"/>
          </p:nvPr>
        </p:nvSpPr>
        <p:spPr>
          <a:xfrm>
            <a:off x="8631936"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42" name="Segnaposto testo 47">
            <a:extLst>
              <a:ext uri="{FF2B5EF4-FFF2-40B4-BE49-F238E27FC236}">
                <a16:creationId xmlns:a16="http://schemas.microsoft.com/office/drawing/2014/main" id="{83236D35-4927-EB6F-1700-660A0790337E}"/>
              </a:ext>
            </a:extLst>
          </p:cNvPr>
          <p:cNvSpPr>
            <a:spLocks noGrp="1"/>
          </p:cNvSpPr>
          <p:nvPr>
            <p:ph type="body" sz="quarter" idx="37" hasCustomPrompt="1"/>
          </p:nvPr>
        </p:nvSpPr>
        <p:spPr>
          <a:xfrm>
            <a:off x="605332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 name="Segnaposto numero diapositiva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it-IT" sz="3200">
                <a:solidFill>
                  <a:schemeClr val="bg2"/>
                </a:solidFill>
              </a:defRPr>
            </a:lvl1pPr>
          </a:lstStyle>
          <a:p>
            <a:pPr rtl="0"/>
            <a:fld id="{CC43B8D3-9A08-F84C-9DD4-44948BA52D4B}" type="slidenum">
              <a:rPr lang="it-IT" noProof="0" smtClean="0"/>
              <a:pPr/>
              <a:t>‹N›</a:t>
            </a:fld>
            <a:endParaRPr lang="it-IT" noProof="0"/>
          </a:p>
        </p:txBody>
      </p:sp>
      <p:sp>
        <p:nvSpPr>
          <p:cNvPr id="25" name="Rettangolo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6" name="Rettangolo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8" name="Connettore diritto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Elemento grafico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ttore diritto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egnaposto titolo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49.sv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7.svg"/></Relationships>
</file>

<file path=ppt/slides/_rels/slide1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1.sv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90.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7" Type="http://schemas.openxmlformats.org/officeDocument/2006/relationships/image" Target="../media/image75.png"/><Relationship Id="rId2" Type="http://schemas.openxmlformats.org/officeDocument/2006/relationships/image" Target="../media/image42.png"/><Relationship Id="rId1" Type="http://schemas.openxmlformats.org/officeDocument/2006/relationships/slideLayout" Target="../slideLayouts/slideLayout15.xml"/><Relationship Id="rId6" Type="http://schemas.openxmlformats.org/officeDocument/2006/relationships/image" Target="../media/image74.png"/><Relationship Id="rId5" Type="http://schemas.openxmlformats.org/officeDocument/2006/relationships/image" Target="../media/image51.sv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43.svg"/><Relationship Id="rId7" Type="http://schemas.openxmlformats.org/officeDocument/2006/relationships/image" Target="../media/image77.png"/><Relationship Id="rId2" Type="http://schemas.openxmlformats.org/officeDocument/2006/relationships/image" Target="../media/image42.png"/><Relationship Id="rId1" Type="http://schemas.openxmlformats.org/officeDocument/2006/relationships/slideLayout" Target="../slideLayouts/slideLayout15.xml"/><Relationship Id="rId6" Type="http://schemas.openxmlformats.org/officeDocument/2006/relationships/image" Target="../media/image76.png"/><Relationship Id="rId5" Type="http://schemas.openxmlformats.org/officeDocument/2006/relationships/image" Target="../media/image51.sv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hyperlink" Target="https://www.pngall.com/brain-png/" TargetMode="External"/><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5.svg"/></Relationships>
</file>

<file path=ppt/slides/_rels/slide4.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49.sv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it-IT"/>
            </a:defPPr>
          </a:lstStyle>
          <a:p>
            <a:pPr rtl="0"/>
            <a:r>
              <a:rPr lang="it-IT" dirty="0" err="1"/>
              <a:t>TherMike</a:t>
            </a:r>
            <a:br>
              <a:rPr lang="it-IT" dirty="0"/>
            </a:br>
            <a:r>
              <a:rPr lang="it-IT" sz="3200" dirty="0"/>
              <a:t>Statistical Learning </a:t>
            </a:r>
            <a:br>
              <a:rPr lang="it-IT" sz="3200" dirty="0"/>
            </a:br>
            <a:r>
              <a:rPr lang="it-IT" sz="2000" dirty="0" err="1"/>
              <a:t>Final</a:t>
            </a:r>
            <a:r>
              <a:rPr lang="it-IT" sz="2000" dirty="0"/>
              <a:t> Project</a:t>
            </a:r>
            <a:endParaRPr lang="it-IT" dirty="0"/>
          </a:p>
        </p:txBody>
      </p:sp>
      <p:sp>
        <p:nvSpPr>
          <p:cNvPr id="3" name="Sottotitolo 2">
            <a:extLst>
              <a:ext uri="{FF2B5EF4-FFF2-40B4-BE49-F238E27FC236}">
                <a16:creationId xmlns:a16="http://schemas.microsoft.com/office/drawing/2014/main" id="{A57451B7-2A25-8813-BC77-07DE3529FCEE}"/>
              </a:ext>
            </a:extLst>
          </p:cNvPr>
          <p:cNvSpPr>
            <a:spLocks noGrp="1"/>
          </p:cNvSpPr>
          <p:nvPr>
            <p:ph type="subTitle" idx="1"/>
          </p:nvPr>
        </p:nvSpPr>
        <p:spPr>
          <a:xfrm>
            <a:off x="2724912" y="1404757"/>
            <a:ext cx="5943600" cy="411480"/>
          </a:xfrm>
        </p:spPr>
        <p:txBody>
          <a:bodyPr rtlCol="0">
            <a:noAutofit/>
          </a:bodyPr>
          <a:lstStyle>
            <a:defPPr>
              <a:defRPr lang="it-IT"/>
            </a:defPPr>
          </a:lstStyle>
          <a:p>
            <a:pPr rtl="0"/>
            <a:r>
              <a:rPr lang="it-IT" sz="1400" dirty="0"/>
              <a:t>Federico </a:t>
            </a:r>
            <a:r>
              <a:rPr lang="it-IT" sz="1400" dirty="0" err="1"/>
              <a:t>Alvetreti</a:t>
            </a:r>
            <a:endParaRPr lang="it-IT" sz="1400" dirty="0"/>
          </a:p>
          <a:p>
            <a:pPr rtl="0"/>
            <a:r>
              <a:rPr lang="it-IT" sz="1400" dirty="0"/>
              <a:t>Ioan Corrias</a:t>
            </a:r>
          </a:p>
          <a:p>
            <a:pPr rtl="0"/>
            <a:r>
              <a:rPr lang="it-IT" sz="1400" dirty="0"/>
              <a:t>Lucia </a:t>
            </a:r>
            <a:r>
              <a:rPr lang="it-IT" sz="1400" dirty="0" err="1"/>
              <a:t>Dicunta</a:t>
            </a:r>
            <a:endParaRPr lang="it-IT" sz="1400" dirty="0"/>
          </a:p>
          <a:p>
            <a:pPr rtl="0"/>
            <a:r>
              <a:rPr lang="it-IT" sz="1400" dirty="0"/>
              <a:t>Leonardo Di Nino</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sp>
        <p:nvSpPr>
          <p:cNvPr id="7" name="Segnaposto contenuto 1">
            <a:extLst>
              <a:ext uri="{FF2B5EF4-FFF2-40B4-BE49-F238E27FC236}">
                <a16:creationId xmlns:a16="http://schemas.microsoft.com/office/drawing/2014/main" id="{60DFD184-658E-FEB0-17AF-EEB3149D3313}"/>
              </a:ext>
            </a:extLst>
          </p:cNvPr>
          <p:cNvSpPr txBox="1">
            <a:spLocks/>
          </p:cNvSpPr>
          <p:nvPr/>
        </p:nvSpPr>
        <p:spPr>
          <a:xfrm>
            <a:off x="622041" y="1246227"/>
            <a:ext cx="10845951" cy="30632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tried to model the perception of tone color with respect to temperature designing a </a:t>
            </a:r>
            <a:r>
              <a:rPr lang="en-US" dirty="0">
                <a:solidFill>
                  <a:schemeClr val="accent4"/>
                </a:solidFill>
              </a:rPr>
              <a:t>customized feature extraction pipeline </a:t>
            </a:r>
            <a:r>
              <a:rPr lang="en-US" dirty="0"/>
              <a:t>inspired by </a:t>
            </a:r>
            <a:r>
              <a:rPr lang="en-US" i="1" dirty="0"/>
              <a:t>Mel filters </a:t>
            </a:r>
            <a:r>
              <a:rPr lang="en-US" i="1" dirty="0" err="1"/>
              <a:t>cepstrum</a:t>
            </a:r>
            <a:r>
              <a:rPr lang="en-US" i="1" dirty="0"/>
              <a:t> coefficients </a:t>
            </a:r>
            <a:r>
              <a:rPr lang="en-US" dirty="0"/>
              <a:t>and the human hearing mechanism. </a:t>
            </a:r>
          </a:p>
          <a:p>
            <a:pPr algn="just"/>
            <a:r>
              <a:rPr lang="en-US" dirty="0"/>
              <a:t>We did the following:</a:t>
            </a:r>
          </a:p>
          <a:p>
            <a:pPr algn="l">
              <a:buFont typeface="+mj-lt"/>
              <a:buAutoNum type="arabicPeriod"/>
            </a:pPr>
            <a:r>
              <a:rPr lang="en-US" dirty="0"/>
              <a:t> Filter the power spectrum with a Mel-Filter-bank to return an estimate of the perceived pitch;</a:t>
            </a:r>
          </a:p>
          <a:p>
            <a:pPr algn="l">
              <a:buFont typeface="+mj-lt"/>
              <a:buAutoNum type="arabicPeriod"/>
            </a:pPr>
            <a:r>
              <a:rPr lang="en-US" dirty="0"/>
              <a:t> Apply Weber-Fechner law of psychophysics that models the intensity of the perception as a </a:t>
            </a:r>
            <a:r>
              <a:rPr lang="en-US" i="1" dirty="0"/>
              <a:t>logarithm</a:t>
            </a:r>
            <a:r>
              <a:rPr lang="en-US" dirty="0"/>
              <a:t>.</a:t>
            </a:r>
          </a:p>
          <a:p>
            <a:pPr algn="just"/>
            <a:endParaRPr lang="en-US" dirty="0"/>
          </a:p>
          <a:p>
            <a:pPr algn="just"/>
            <a:endParaRPr lang="en-US" dirty="0"/>
          </a:p>
        </p:txBody>
      </p:sp>
      <p:sp>
        <p:nvSpPr>
          <p:cNvPr id="3" name="AutoShape 2">
            <a:extLst>
              <a:ext uri="{FF2B5EF4-FFF2-40B4-BE49-F238E27FC236}">
                <a16:creationId xmlns:a16="http://schemas.microsoft.com/office/drawing/2014/main" id="{08608EE9-7FE6-9F3C-A52C-D52783C723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 name="AutoShape 4">
            <a:extLst>
              <a:ext uri="{FF2B5EF4-FFF2-40B4-BE49-F238E27FC236}">
                <a16:creationId xmlns:a16="http://schemas.microsoft.com/office/drawing/2014/main" id="{53100B3A-096D-8EE0-6517-74DBF2A1A73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D7325CFE-2790-8F00-83C0-12412E547285}"/>
              </a:ext>
            </a:extLst>
          </p:cNvPr>
          <p:cNvPicPr>
            <a:picLocks noChangeAspect="1"/>
          </p:cNvPicPr>
          <p:nvPr/>
        </p:nvPicPr>
        <p:blipFill>
          <a:blip r:embed="rId5"/>
          <a:stretch>
            <a:fillRect/>
          </a:stretch>
        </p:blipFill>
        <p:spPr>
          <a:xfrm>
            <a:off x="1749490" y="3758001"/>
            <a:ext cx="8693020" cy="2735744"/>
          </a:xfrm>
          <a:prstGeom prst="rect">
            <a:avLst/>
          </a:prstGeom>
        </p:spPr>
      </p:pic>
    </p:spTree>
    <p:extLst>
      <p:ext uri="{BB962C8B-B14F-4D97-AF65-F5344CB8AC3E}">
        <p14:creationId xmlns:p14="http://schemas.microsoft.com/office/powerpoint/2010/main" val="32133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DD6716F-1110-EEFB-EBBE-950E32443093}"/>
              </a:ext>
            </a:extLst>
          </p:cNvPr>
          <p:cNvPicPr>
            <a:picLocks noChangeAspect="1"/>
          </p:cNvPicPr>
          <p:nvPr/>
        </p:nvPicPr>
        <p:blipFill>
          <a:blip r:embed="rId3"/>
          <a:stretch>
            <a:fillRect/>
          </a:stretch>
        </p:blipFill>
        <p:spPr>
          <a:xfrm>
            <a:off x="6096000" y="506476"/>
            <a:ext cx="4816257" cy="5845047"/>
          </a:xfrm>
          <a:prstGeom prst="rect">
            <a:avLst/>
          </a:prstGeom>
        </p:spPr>
      </p:pic>
      <p:pic>
        <p:nvPicPr>
          <p:cNvPr id="5" name="Immagine 4">
            <a:extLst>
              <a:ext uri="{FF2B5EF4-FFF2-40B4-BE49-F238E27FC236}">
                <a16:creationId xmlns:a16="http://schemas.microsoft.com/office/drawing/2014/main" id="{8EAF17CA-3ED4-C0A1-9920-669FFDD2608D}"/>
              </a:ext>
            </a:extLst>
          </p:cNvPr>
          <p:cNvPicPr>
            <a:picLocks noChangeAspect="1"/>
          </p:cNvPicPr>
          <p:nvPr/>
        </p:nvPicPr>
        <p:blipFill>
          <a:blip r:embed="rId4"/>
          <a:stretch>
            <a:fillRect/>
          </a:stretch>
        </p:blipFill>
        <p:spPr>
          <a:xfrm>
            <a:off x="1099914" y="126667"/>
            <a:ext cx="4162871" cy="3603381"/>
          </a:xfrm>
          <a:prstGeom prst="rect">
            <a:avLst/>
          </a:prstGeom>
        </p:spPr>
      </p:pic>
      <p:pic>
        <p:nvPicPr>
          <p:cNvPr id="7" name="Immagine 6">
            <a:extLst>
              <a:ext uri="{FF2B5EF4-FFF2-40B4-BE49-F238E27FC236}">
                <a16:creationId xmlns:a16="http://schemas.microsoft.com/office/drawing/2014/main" id="{E92756A4-150B-C94F-7F33-FDA4DB68BABB}"/>
              </a:ext>
            </a:extLst>
          </p:cNvPr>
          <p:cNvPicPr>
            <a:picLocks noChangeAspect="1"/>
          </p:cNvPicPr>
          <p:nvPr/>
        </p:nvPicPr>
        <p:blipFill>
          <a:blip r:embed="rId5"/>
          <a:stretch>
            <a:fillRect/>
          </a:stretch>
        </p:blipFill>
        <p:spPr>
          <a:xfrm>
            <a:off x="1099914" y="3829938"/>
            <a:ext cx="4162871" cy="2901395"/>
          </a:xfrm>
          <a:prstGeom prst="rect">
            <a:avLst/>
          </a:prstGeom>
        </p:spPr>
      </p:pic>
      <p:pic>
        <p:nvPicPr>
          <p:cNvPr id="4" name="Immagine 3">
            <a:extLst>
              <a:ext uri="{FF2B5EF4-FFF2-40B4-BE49-F238E27FC236}">
                <a16:creationId xmlns:a16="http://schemas.microsoft.com/office/drawing/2014/main" id="{7A58E183-8033-DD17-7C2F-D7AB847D3EA1}"/>
              </a:ext>
            </a:extLst>
          </p:cNvPr>
          <p:cNvPicPr>
            <a:picLocks noChangeAspect="1"/>
          </p:cNvPicPr>
          <p:nvPr/>
        </p:nvPicPr>
        <p:blipFill>
          <a:blip r:embed="rId6"/>
          <a:stretch>
            <a:fillRect/>
          </a:stretch>
        </p:blipFill>
        <p:spPr>
          <a:xfrm>
            <a:off x="6096000" y="506476"/>
            <a:ext cx="4816257" cy="2678035"/>
          </a:xfrm>
          <a:prstGeom prst="rect">
            <a:avLst/>
          </a:prstGeom>
        </p:spPr>
      </p:pic>
    </p:spTree>
    <p:extLst>
      <p:ext uri="{BB962C8B-B14F-4D97-AF65-F5344CB8AC3E}">
        <p14:creationId xmlns:p14="http://schemas.microsoft.com/office/powerpoint/2010/main" val="10594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264F79-95B4-7ADF-2A8F-BEF6FEFDACEE}"/>
              </a:ext>
            </a:extLst>
          </p:cNvPr>
          <p:cNvSpPr>
            <a:spLocks noGrp="1"/>
          </p:cNvSpPr>
          <p:nvPr>
            <p:ph type="title"/>
          </p:nvPr>
        </p:nvSpPr>
        <p:spPr/>
        <p:txBody>
          <a:bodyPr rtlCol="0"/>
          <a:lstStyle>
            <a:defPPr>
              <a:defRPr lang="it-IT"/>
            </a:defPPr>
          </a:lstStyle>
          <a:p>
            <a:pPr rtl="0"/>
            <a:r>
              <a:rPr lang="it-IT" dirty="0"/>
              <a:t>Statistical Framework</a:t>
            </a:r>
          </a:p>
        </p:txBody>
      </p:sp>
      <p:sp>
        <p:nvSpPr>
          <p:cNvPr id="45" name="Segnaposto testo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it-IT"/>
            </a:defPPr>
          </a:lstStyle>
          <a:p>
            <a:pPr rtl="0"/>
            <a:endParaRPr lang="it-IT"/>
          </a:p>
        </p:txBody>
      </p:sp>
      <p:sp>
        <p:nvSpPr>
          <p:cNvPr id="42" name="Segnaposto numero diapositiva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it-IT"/>
            </a:defPPr>
          </a:lstStyle>
          <a:p>
            <a:pPr rtl="0"/>
            <a:endParaRPr lang="it-IT" dirty="0">
              <a:noFill/>
            </a:endParaRPr>
          </a:p>
        </p:txBody>
      </p:sp>
      <p:sp>
        <p:nvSpPr>
          <p:cNvPr id="46" name="Segnaposto testo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rtlCol="0"/>
          <a:lstStyle>
            <a:defPPr>
              <a:defRPr lang="it-IT"/>
            </a:defPPr>
          </a:lstStyle>
          <a:p>
            <a:pPr rtl="0"/>
            <a:endParaRPr lang="it-IT"/>
          </a:p>
        </p:txBody>
      </p:sp>
      <p:sp>
        <p:nvSpPr>
          <p:cNvPr id="47" name="Segnaposto testo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rtlCol="0"/>
          <a:lstStyle>
            <a:defPPr>
              <a:defRPr lang="it-IT"/>
            </a:defPPr>
          </a:lstStyle>
          <a:p>
            <a:pPr rtl="0"/>
            <a:endParaRPr lang="it-IT"/>
          </a:p>
        </p:txBody>
      </p:sp>
      <p:sp>
        <p:nvSpPr>
          <p:cNvPr id="48" name="Segnaposto testo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rtlCol="0"/>
          <a:lstStyle>
            <a:defPPr>
              <a:defRPr lang="it-IT"/>
            </a:defPPr>
          </a:lstStyle>
          <a:p>
            <a:pPr rtl="0"/>
            <a:endParaRPr lang="it-IT"/>
          </a:p>
        </p:txBody>
      </p:sp>
      <p:sp>
        <p:nvSpPr>
          <p:cNvPr id="49" name="Segnaposto testo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rtlCol="0"/>
          <a:lstStyle>
            <a:defPPr>
              <a:defRPr lang="it-IT"/>
            </a:defPPr>
          </a:lstStyle>
          <a:p>
            <a:pPr rtl="0"/>
            <a:endParaRPr lang="it-IT" dirty="0"/>
          </a:p>
        </p:txBody>
      </p:sp>
      <p:sp>
        <p:nvSpPr>
          <p:cNvPr id="8" name="Segnaposto testo 7">
            <a:extLst>
              <a:ext uri="{FF2B5EF4-FFF2-40B4-BE49-F238E27FC236}">
                <a16:creationId xmlns:a16="http://schemas.microsoft.com/office/drawing/2014/main" id="{E080D02F-F3D4-FF0B-2D0E-64F8B50DCAA6}"/>
              </a:ext>
            </a:extLst>
          </p:cNvPr>
          <p:cNvSpPr>
            <a:spLocks noGrp="1"/>
          </p:cNvSpPr>
          <p:nvPr>
            <p:ph type="body" sz="quarter" idx="15"/>
          </p:nvPr>
        </p:nvSpPr>
        <p:spPr/>
        <p:txBody>
          <a:bodyPr rtlCol="0"/>
          <a:lstStyle>
            <a:defPPr>
              <a:defRPr lang="it-IT"/>
            </a:defPPr>
          </a:lstStyle>
          <a:p>
            <a:pPr rtl="0"/>
            <a:r>
              <a:rPr lang="it-IT" dirty="0"/>
              <a:t>1</a:t>
            </a:r>
          </a:p>
        </p:txBody>
      </p:sp>
      <p:sp>
        <p:nvSpPr>
          <p:cNvPr id="4" name="Segnaposto testo 3">
            <a:extLst>
              <a:ext uri="{FF2B5EF4-FFF2-40B4-BE49-F238E27FC236}">
                <a16:creationId xmlns:a16="http://schemas.microsoft.com/office/drawing/2014/main" id="{4AEDC641-DB48-7215-91E0-5C72AED4E060}"/>
              </a:ext>
            </a:extLst>
          </p:cNvPr>
          <p:cNvSpPr>
            <a:spLocks noGrp="1"/>
          </p:cNvSpPr>
          <p:nvPr>
            <p:ph type="body" idx="1"/>
          </p:nvPr>
        </p:nvSpPr>
        <p:spPr>
          <a:xfrm>
            <a:off x="318516" y="3810000"/>
            <a:ext cx="1822704" cy="1414272"/>
          </a:xfrm>
        </p:spPr>
        <p:txBody>
          <a:bodyPr rtlCol="0"/>
          <a:lstStyle>
            <a:defPPr>
              <a:defRPr lang="it-IT"/>
            </a:defPPr>
          </a:lstStyle>
          <a:p>
            <a:pPr algn="ctr" rtl="0"/>
            <a:r>
              <a:rPr lang="it-IT" dirty="0" err="1"/>
              <a:t>Define</a:t>
            </a:r>
            <a:r>
              <a:rPr lang="it-IT" dirty="0"/>
              <a:t> the </a:t>
            </a:r>
            <a:r>
              <a:rPr lang="it-IT" dirty="0" err="1"/>
              <a:t>functional</a:t>
            </a:r>
            <a:r>
              <a:rPr lang="it-IT" dirty="0"/>
              <a:t> setting</a:t>
            </a:r>
          </a:p>
          <a:p>
            <a:pPr rtl="0"/>
            <a:endParaRPr lang="it-IT" dirty="0"/>
          </a:p>
        </p:txBody>
      </p:sp>
      <p:sp>
        <p:nvSpPr>
          <p:cNvPr id="9" name="Segnaposto testo 8">
            <a:extLst>
              <a:ext uri="{FF2B5EF4-FFF2-40B4-BE49-F238E27FC236}">
                <a16:creationId xmlns:a16="http://schemas.microsoft.com/office/drawing/2014/main" id="{345C6D13-CF93-C1B2-1F70-67C4F6E71841}"/>
              </a:ext>
            </a:extLst>
          </p:cNvPr>
          <p:cNvSpPr>
            <a:spLocks noGrp="1"/>
          </p:cNvSpPr>
          <p:nvPr>
            <p:ph type="body" sz="quarter" idx="16"/>
          </p:nvPr>
        </p:nvSpPr>
        <p:spPr/>
        <p:txBody>
          <a:bodyPr rtlCol="0"/>
          <a:lstStyle>
            <a:defPPr>
              <a:defRPr lang="it-IT"/>
            </a:defPPr>
          </a:lstStyle>
          <a:p>
            <a:pPr rtl="0"/>
            <a:r>
              <a:rPr lang="it-IT" dirty="0"/>
              <a:t>2</a:t>
            </a:r>
          </a:p>
        </p:txBody>
      </p:sp>
      <p:sp>
        <p:nvSpPr>
          <p:cNvPr id="5" name="Segnaposto testo 4">
            <a:extLst>
              <a:ext uri="{FF2B5EF4-FFF2-40B4-BE49-F238E27FC236}">
                <a16:creationId xmlns:a16="http://schemas.microsoft.com/office/drawing/2014/main" id="{0F83D82D-5102-8004-C3B7-FEE3A62802E1}"/>
              </a:ext>
            </a:extLst>
          </p:cNvPr>
          <p:cNvSpPr>
            <a:spLocks noGrp="1"/>
          </p:cNvSpPr>
          <p:nvPr>
            <p:ph type="body" sz="quarter" idx="3"/>
          </p:nvPr>
        </p:nvSpPr>
        <p:spPr>
          <a:xfrm>
            <a:off x="3005709" y="3822573"/>
            <a:ext cx="1365504" cy="577977"/>
          </a:xfrm>
        </p:spPr>
        <p:txBody>
          <a:bodyPr rtlCol="0"/>
          <a:lstStyle>
            <a:defPPr>
              <a:defRPr lang="it-IT"/>
            </a:defPPr>
          </a:lstStyle>
          <a:p>
            <a:pPr algn="ctr" rtl="0"/>
            <a:r>
              <a:rPr lang="it-IT" dirty="0" err="1"/>
              <a:t>Rebuild</a:t>
            </a:r>
            <a:r>
              <a:rPr lang="it-IT" dirty="0"/>
              <a:t> </a:t>
            </a:r>
            <a:r>
              <a:rPr lang="it-IT" dirty="0" err="1"/>
              <a:t>distances</a:t>
            </a:r>
            <a:endParaRPr lang="it-IT" dirty="0"/>
          </a:p>
        </p:txBody>
      </p:sp>
      <p:sp>
        <p:nvSpPr>
          <p:cNvPr id="10" name="Segnaposto testo 9">
            <a:extLst>
              <a:ext uri="{FF2B5EF4-FFF2-40B4-BE49-F238E27FC236}">
                <a16:creationId xmlns:a16="http://schemas.microsoft.com/office/drawing/2014/main" id="{1C9A283B-9E49-B36A-FE51-8E72C9F394EB}"/>
              </a:ext>
            </a:extLst>
          </p:cNvPr>
          <p:cNvSpPr>
            <a:spLocks noGrp="1"/>
          </p:cNvSpPr>
          <p:nvPr>
            <p:ph type="body" sz="quarter" idx="17"/>
          </p:nvPr>
        </p:nvSpPr>
        <p:spPr/>
        <p:txBody>
          <a:bodyPr rtlCol="0"/>
          <a:lstStyle>
            <a:defPPr>
              <a:defRPr lang="it-IT"/>
            </a:defPPr>
          </a:lstStyle>
          <a:p>
            <a:pPr rtl="0"/>
            <a:r>
              <a:rPr lang="it-IT" dirty="0"/>
              <a:t>3</a:t>
            </a:r>
          </a:p>
        </p:txBody>
      </p:sp>
      <p:sp>
        <p:nvSpPr>
          <p:cNvPr id="13" name="Segnaposto testo 12">
            <a:extLst>
              <a:ext uri="{FF2B5EF4-FFF2-40B4-BE49-F238E27FC236}">
                <a16:creationId xmlns:a16="http://schemas.microsoft.com/office/drawing/2014/main" id="{C2055FE9-29DC-BC97-64D3-F9745578B47E}"/>
              </a:ext>
            </a:extLst>
          </p:cNvPr>
          <p:cNvSpPr>
            <a:spLocks noGrp="1"/>
          </p:cNvSpPr>
          <p:nvPr>
            <p:ph type="body" sz="quarter" idx="20"/>
          </p:nvPr>
        </p:nvSpPr>
        <p:spPr>
          <a:xfrm>
            <a:off x="5284089" y="3822573"/>
            <a:ext cx="1639062" cy="804672"/>
          </a:xfrm>
        </p:spPr>
        <p:txBody>
          <a:bodyPr rtlCol="0"/>
          <a:lstStyle>
            <a:defPPr>
              <a:defRPr lang="it-IT"/>
            </a:defPPr>
          </a:lstStyle>
          <a:p>
            <a:pPr algn="ctr" rtl="0"/>
            <a:r>
              <a:rPr lang="it-IT" dirty="0" err="1"/>
              <a:t>Rebrand</a:t>
            </a:r>
            <a:r>
              <a:rPr lang="it-IT" dirty="0"/>
              <a:t> </a:t>
            </a:r>
            <a:r>
              <a:rPr lang="it-IT" dirty="0" err="1"/>
              <a:t>nonparametric</a:t>
            </a:r>
            <a:r>
              <a:rPr lang="it-IT" dirty="0"/>
              <a:t> models</a:t>
            </a:r>
          </a:p>
          <a:p>
            <a:pPr rtl="0"/>
            <a:endParaRPr lang="it-IT" dirty="0"/>
          </a:p>
        </p:txBody>
      </p:sp>
      <p:sp>
        <p:nvSpPr>
          <p:cNvPr id="11" name="Segnaposto testo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rtlCol="0"/>
          <a:lstStyle>
            <a:defPPr>
              <a:defRPr lang="it-IT"/>
            </a:defPPr>
          </a:lstStyle>
          <a:p>
            <a:pPr rtl="0"/>
            <a:r>
              <a:rPr lang="it-IT" dirty="0"/>
              <a:t>4</a:t>
            </a:r>
          </a:p>
        </p:txBody>
      </p:sp>
      <p:sp>
        <p:nvSpPr>
          <p:cNvPr id="14" name="Segnaposto testo 13">
            <a:extLst>
              <a:ext uri="{FF2B5EF4-FFF2-40B4-BE49-F238E27FC236}">
                <a16:creationId xmlns:a16="http://schemas.microsoft.com/office/drawing/2014/main" id="{36278598-FCCB-FFAE-8D0C-C6E865B7A96B}"/>
              </a:ext>
            </a:extLst>
          </p:cNvPr>
          <p:cNvSpPr>
            <a:spLocks noGrp="1"/>
          </p:cNvSpPr>
          <p:nvPr>
            <p:ph type="body" sz="quarter" idx="21"/>
          </p:nvPr>
        </p:nvSpPr>
        <p:spPr>
          <a:xfrm>
            <a:off x="7542276" y="3844671"/>
            <a:ext cx="1987296" cy="1414272"/>
          </a:xfrm>
        </p:spPr>
        <p:txBody>
          <a:bodyPr rtlCol="0"/>
          <a:lstStyle>
            <a:defPPr>
              <a:defRPr lang="it-IT"/>
            </a:defPPr>
          </a:lstStyle>
          <a:p>
            <a:pPr algn="ctr" rtl="0"/>
            <a:r>
              <a:rPr lang="it-IT" dirty="0"/>
              <a:t>Validate </a:t>
            </a:r>
            <a:r>
              <a:rPr lang="it-IT" dirty="0" err="1"/>
              <a:t>hyperparameters</a:t>
            </a:r>
            <a:endParaRPr lang="it-IT" dirty="0"/>
          </a:p>
          <a:p>
            <a:pPr algn="ctr" rtl="0"/>
            <a:endParaRPr lang="it-IT" dirty="0"/>
          </a:p>
        </p:txBody>
      </p:sp>
      <p:sp>
        <p:nvSpPr>
          <p:cNvPr id="12" name="Segnaposto testo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rtlCol="0"/>
          <a:lstStyle>
            <a:defPPr>
              <a:defRPr lang="it-IT"/>
            </a:defPPr>
          </a:lstStyle>
          <a:p>
            <a:pPr rtl="0"/>
            <a:r>
              <a:rPr lang="it-IT" dirty="0"/>
              <a:t>5</a:t>
            </a:r>
          </a:p>
        </p:txBody>
      </p:sp>
      <p:sp>
        <p:nvSpPr>
          <p:cNvPr id="15" name="Segnaposto testo 14">
            <a:extLst>
              <a:ext uri="{FF2B5EF4-FFF2-40B4-BE49-F238E27FC236}">
                <a16:creationId xmlns:a16="http://schemas.microsoft.com/office/drawing/2014/main" id="{C74894D9-3816-D634-32FA-4C32368D5317}"/>
              </a:ext>
            </a:extLst>
          </p:cNvPr>
          <p:cNvSpPr>
            <a:spLocks noGrp="1"/>
          </p:cNvSpPr>
          <p:nvPr>
            <p:ph type="body" sz="quarter" idx="22"/>
          </p:nvPr>
        </p:nvSpPr>
        <p:spPr>
          <a:xfrm>
            <a:off x="10361675" y="3859720"/>
            <a:ext cx="1213105" cy="730377"/>
          </a:xfrm>
        </p:spPr>
        <p:txBody>
          <a:bodyPr rtlCol="0"/>
          <a:lstStyle>
            <a:defPPr>
              <a:defRPr lang="it-IT"/>
            </a:defPPr>
          </a:lstStyle>
          <a:p>
            <a:pPr algn="ctr" rtl="0"/>
            <a:r>
              <a:rPr lang="it-IT" dirty="0" err="1"/>
              <a:t>Deploy</a:t>
            </a:r>
            <a:r>
              <a:rPr lang="it-IT" dirty="0"/>
              <a:t> the model!</a:t>
            </a:r>
          </a:p>
          <a:p>
            <a:pPr algn="ctr" rtl="0"/>
            <a:endParaRPr lang="it-IT" dirty="0"/>
          </a:p>
        </p:txBody>
      </p:sp>
      <p:sp>
        <p:nvSpPr>
          <p:cNvPr id="6" name="Ovale 5">
            <a:extLst>
              <a:ext uri="{FF2B5EF4-FFF2-40B4-BE49-F238E27FC236}">
                <a16:creationId xmlns:a16="http://schemas.microsoft.com/office/drawing/2014/main" id="{927DBFE0-99B0-8C1C-AB0A-D51F876542DB}"/>
              </a:ext>
            </a:extLst>
          </p:cNvPr>
          <p:cNvSpPr/>
          <p:nvPr/>
        </p:nvSpPr>
        <p:spPr>
          <a:xfrm>
            <a:off x="1811923" y="801608"/>
            <a:ext cx="621791" cy="621792"/>
          </a:xfrm>
          <a:prstGeom prst="ellipse">
            <a:avLst/>
          </a:prstGeom>
          <a:solidFill>
            <a:srgbClr val="69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Elemento grafico 1" descr="Distribuzione normale con riempimento a tinta unita">
            <a:extLst>
              <a:ext uri="{FF2B5EF4-FFF2-40B4-BE49-F238E27FC236}">
                <a16:creationId xmlns:a16="http://schemas.microsoft.com/office/drawing/2014/main" id="{06B115F5-E5AA-9B32-70EB-CCAD03492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9891" y="811940"/>
            <a:ext cx="585853" cy="585853"/>
          </a:xfrm>
          <a:prstGeom prst="rect">
            <a:avLst/>
          </a:prstGeom>
        </p:spPr>
      </p:pic>
    </p:spTree>
    <p:extLst>
      <p:ext uri="{BB962C8B-B14F-4D97-AF65-F5344CB8AC3E}">
        <p14:creationId xmlns:p14="http://schemas.microsoft.com/office/powerpoint/2010/main" val="10301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almost any of our attempt we ended up working with </a:t>
                </a:r>
                <a:r>
                  <a:rPr lang="en-US" dirty="0">
                    <a:solidFill>
                      <a:srgbClr val="69056B"/>
                    </a:solidFill>
                  </a:rPr>
                  <a:t>functional covariates</a:t>
                </a:r>
                <a:r>
                  <a:rPr lang="en-US" dirty="0"/>
                  <a:t>. Since we thought that a linear model wouldn’t be powerful enough to recover the underlying richness of the problem, we had to inject non-linearity. The easiest ways to do so were basically two: </a:t>
                </a:r>
              </a:p>
              <a:p>
                <a:pPr marL="285750" indent="-285750" algn="just">
                  <a:buFont typeface="Arial" panose="020B0604020202020204" pitchFamily="34" charset="0"/>
                  <a:buChar char="•"/>
                </a:pPr>
                <a:r>
                  <a:rPr lang="en-US" dirty="0"/>
                  <a:t>Implement</a:t>
                </a:r>
                <a:r>
                  <a:rPr lang="it-IT" b="0" i="0" dirty="0">
                    <a:solidFill>
                      <a:srgbClr val="404040"/>
                    </a:solidFill>
                    <a:effectLst/>
                    <a:latin typeface="Lato" panose="020F0502020204030203" pitchFamily="34" charset="0"/>
                  </a:rPr>
                  <a:t> </a:t>
                </a:r>
                <a:r>
                  <a:rPr lang="it-IT" dirty="0"/>
                  <a:t>the</a:t>
                </a:r>
                <a:r>
                  <a:rPr lang="it-IT" b="0" i="0" dirty="0">
                    <a:solidFill>
                      <a:srgbClr val="404040"/>
                    </a:solidFill>
                    <a:effectLst/>
                    <a:latin typeface="Lato" panose="020F0502020204030203" pitchFamily="34" charset="0"/>
                  </a:rPr>
                  <a:t> </a:t>
                </a:r>
                <a:r>
                  <a:rPr lang="it-IT" i="1" dirty="0" err="1"/>
                  <a:t>continuously</a:t>
                </a:r>
                <a:r>
                  <a:rPr lang="it-IT" i="1" dirty="0"/>
                  <a:t> additive model </a:t>
                </a:r>
                <a:br>
                  <a:rPr lang="it-IT" i="1"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nary>
                      <m:naryPr>
                        <m:limLoc m:val="undOvr"/>
                        <m:subHide m:val="on"/>
                        <m:supHide m:val="on"/>
                        <m:ctrlPr>
                          <a:rPr lang="it-IT" i="1" smtClean="0">
                            <a:latin typeface="Cambria Math" panose="02040503050406030204" pitchFamily="18" charset="0"/>
                          </a:rPr>
                        </m:ctrlPr>
                      </m:naryPr>
                      <m:sub/>
                      <m:sup/>
                      <m:e>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𝑑𝑡</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𝑖</m:t>
                            </m:r>
                          </m:sub>
                        </m:sSub>
                      </m:e>
                    </m:nary>
                  </m:oMath>
                </a14:m>
                <a:r>
                  <a:rPr lang="en-US" dirty="0"/>
                  <a:t> where the functional form has to be estimated through a splines expansion;</a:t>
                </a:r>
              </a:p>
              <a:p>
                <a:pPr marL="285750" indent="-285750" algn="just">
                  <a:buFont typeface="Arial" panose="020B0604020202020204" pitchFamily="34" charset="0"/>
                  <a:buChar char="•"/>
                </a:pPr>
                <a:r>
                  <a:rPr lang="en-US" dirty="0"/>
                  <a:t>Go for </a:t>
                </a:r>
                <a:r>
                  <a:rPr lang="en-US" i="1" dirty="0"/>
                  <a:t>nonparametric approaches </a:t>
                </a:r>
                <a:r>
                  <a:rPr lang="en-US" dirty="0"/>
                  <a:t>correctly adapted for functional covariates.</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7561" r="-573"/>
                </a:stretch>
              </a:blipFill>
            </p:spPr>
            <p:txBody>
              <a:bodyPr/>
              <a:lstStyle/>
              <a:p>
                <a:r>
                  <a:rPr lang="it-IT">
                    <a:noFill/>
                  </a:rPr>
                  <a:t> </a:t>
                </a:r>
              </a:p>
            </p:txBody>
          </p:sp>
        </mc:Fallback>
      </mc:AlternateContent>
    </p:spTree>
    <p:extLst>
      <p:ext uri="{BB962C8B-B14F-4D97-AF65-F5344CB8AC3E}">
        <p14:creationId xmlns:p14="http://schemas.microsoft.com/office/powerpoint/2010/main" val="25120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We </a:t>
                </a:r>
                <a:r>
                  <a:rPr lang="it-IT" dirty="0" err="1"/>
                  <a:t>need</a:t>
                </a:r>
                <a:r>
                  <a:rPr lang="it-IT" dirty="0"/>
                  <a:t> to </a:t>
                </a:r>
                <a:r>
                  <a:rPr lang="it-IT" dirty="0" err="1"/>
                  <a:t>define</a:t>
                </a:r>
                <a:r>
                  <a:rPr lang="it-IT" dirty="0"/>
                  <a:t> some </a:t>
                </a:r>
                <a:r>
                  <a:rPr lang="it-IT" dirty="0" err="1"/>
                  <a:t>useful</a:t>
                </a:r>
                <a:r>
                  <a:rPr lang="it-IT" dirty="0"/>
                  <a:t> ways to </a:t>
                </a:r>
                <a:r>
                  <a:rPr lang="it-IT" dirty="0" err="1"/>
                  <a:t>approximate</a:t>
                </a:r>
                <a:r>
                  <a:rPr lang="it-IT" dirty="0"/>
                  <a:t> </a:t>
                </a:r>
                <a:r>
                  <a:rPr lang="it-IT" dirty="0" err="1">
                    <a:solidFill>
                      <a:srgbClr val="69056B"/>
                    </a:solidFill>
                  </a:rPr>
                  <a:t>distance</a:t>
                </a:r>
                <a:r>
                  <a:rPr lang="it-IT" dirty="0">
                    <a:solidFill>
                      <a:srgbClr val="69056B"/>
                    </a:solidFill>
                  </a:rPr>
                  <a:t> </a:t>
                </a:r>
                <a:r>
                  <a:rPr lang="it-IT" dirty="0" err="1">
                    <a:solidFill>
                      <a:srgbClr val="69056B"/>
                    </a:solidFill>
                  </a:rPr>
                  <a:t>between</a:t>
                </a:r>
                <a:r>
                  <a:rPr lang="it-IT" dirty="0">
                    <a:solidFill>
                      <a:srgbClr val="69056B"/>
                    </a:solidFill>
                  </a:rPr>
                  <a:t> </a:t>
                </a:r>
                <a:r>
                  <a:rPr lang="it-IT" dirty="0" err="1">
                    <a:solidFill>
                      <a:srgbClr val="69056B"/>
                    </a:solidFill>
                  </a:rPr>
                  <a:t>functions</a:t>
                </a:r>
                <a:r>
                  <a:rPr lang="it-IT" dirty="0"/>
                  <a:t>. </a:t>
                </a:r>
                <a:r>
                  <a:rPr lang="it-IT" dirty="0" err="1"/>
                  <a:t>Assuming</a:t>
                </a:r>
                <a:r>
                  <a:rPr lang="it-IT" dirty="0"/>
                  <a:t> </a:t>
                </a:r>
                <a14:m>
                  <m:oMath xmlns:m="http://schemas.openxmlformats.org/officeDocument/2006/math">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 </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𝐿</m:t>
                        </m:r>
                      </m:e>
                      <m:sup>
                        <m:r>
                          <a:rPr lang="it-IT" b="0" i="1" smtClean="0">
                            <a:latin typeface="Cambria Math" panose="02040503050406030204" pitchFamily="18" charset="0"/>
                            <a:ea typeface="Cambria Math" panose="02040503050406030204" pitchFamily="18" charset="0"/>
                          </a:rPr>
                          <m:t>2</m:t>
                        </m:r>
                      </m:sup>
                    </m:sSup>
                    <m:d>
                      <m:dPr>
                        <m:ctrlPr>
                          <a:rPr lang="it-IT" b="0" i="1" smtClean="0">
                            <a:latin typeface="Cambria Math" panose="02040503050406030204" pitchFamily="18" charset="0"/>
                            <a:ea typeface="Cambria Math" panose="02040503050406030204" pitchFamily="18" charset="0"/>
                          </a:rPr>
                        </m:ctrlPr>
                      </m:dPr>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0,1</m:t>
                            </m:r>
                          </m:e>
                        </m:d>
                      </m:e>
                    </m:d>
                  </m:oMath>
                </a14:m>
                <a:r>
                  <a:rPr lang="en-US" dirty="0"/>
                  <a:t> the distance is defined as consequence of the existence of a norm, so that we have </a:t>
                </a:r>
                <a14:m>
                  <m:oMath xmlns:m="http://schemas.openxmlformats.org/officeDocument/2006/math">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e>
                    </m:rad>
                    <m:r>
                      <a:rPr lang="it-IT" b="0" i="0" smtClean="0">
                        <a:latin typeface="Cambria Math" panose="02040503050406030204" pitchFamily="18" charset="0"/>
                      </a:rPr>
                      <m:t>. </m:t>
                    </m:r>
                  </m:oMath>
                </a14:m>
                <a:r>
                  <a:rPr lang="en-US" dirty="0"/>
                  <a:t> We could do two things:</a:t>
                </a:r>
              </a:p>
              <a:p>
                <a:pPr marL="285750" indent="-285750" algn="just">
                  <a:buFont typeface="Arial" panose="020B0604020202020204" pitchFamily="34" charset="0"/>
                  <a:buChar char="•"/>
                </a:pPr>
                <a:r>
                  <a:rPr lang="en-US" dirty="0"/>
                  <a:t>Approximate the integral through a finite sum over the data points;</a:t>
                </a:r>
              </a:p>
              <a:p>
                <a:pPr marL="285750" indent="-285750" algn="just">
                  <a:buFont typeface="Arial" panose="020B0604020202020204" pitchFamily="34" charset="0"/>
                  <a:buChar char="•"/>
                </a:pPr>
                <a:r>
                  <a:rPr lang="en-US" dirty="0"/>
                  <a:t>Approximate the distance through a basis expansion on an orthonormal basis and then leveraging Parseval’s identity and </a:t>
                </a:r>
                <a:r>
                  <a:rPr lang="en-US" dirty="0" err="1"/>
                  <a:t>bilinearity</a:t>
                </a:r>
                <a:r>
                  <a:rPr lang="en-US" dirty="0"/>
                  <a:t> of inner product.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6098" r="-573"/>
                </a:stretch>
              </a:blipFill>
            </p:spPr>
            <p:txBody>
              <a:bodyPr/>
              <a:lstStyle/>
              <a:p>
                <a:r>
                  <a:rPr lang="it-IT">
                    <a:noFill/>
                  </a:rPr>
                  <a:t> </a:t>
                </a:r>
              </a:p>
            </p:txBody>
          </p:sp>
        </mc:Fallback>
      </mc:AlternateContent>
    </p:spTree>
    <p:extLst>
      <p:ext uri="{BB962C8B-B14F-4D97-AF65-F5344CB8AC3E}">
        <p14:creationId xmlns:p14="http://schemas.microsoft.com/office/powerpoint/2010/main" val="42578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326697"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04325" y="2613211"/>
                <a:ext cx="8979636" cy="181416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In the second case, </a:t>
                </a:r>
                <a:r>
                  <a:rPr lang="it-IT" dirty="0" err="1"/>
                  <a:t>given</a:t>
                </a:r>
                <a:r>
                  <a:rPr lang="it-IT" dirty="0"/>
                  <a:t> an </a:t>
                </a:r>
                <a:r>
                  <a:rPr lang="it-IT" dirty="0" err="1">
                    <a:solidFill>
                      <a:srgbClr val="69056B"/>
                    </a:solidFill>
                  </a:rPr>
                  <a:t>orhonormal</a:t>
                </a:r>
                <a:r>
                  <a:rPr lang="it-IT" dirty="0">
                    <a:solidFill>
                      <a:srgbClr val="69056B"/>
                    </a:solidFill>
                  </a:rPr>
                  <a:t> </a:t>
                </a:r>
                <a:r>
                  <a:rPr lang="it-IT" dirty="0" err="1">
                    <a:solidFill>
                      <a:srgbClr val="69056B"/>
                    </a:solidFill>
                  </a:rPr>
                  <a:t>basis</a:t>
                </a:r>
                <a:r>
                  <a:rPr lang="it-IT" dirty="0">
                    <a:solidFill>
                      <a:srgbClr val="69056B"/>
                    </a:solidFill>
                  </a:rPr>
                  <a:t>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oMath>
                </a14:m>
                <a:r>
                  <a:rPr lang="it-IT" dirty="0" err="1"/>
                  <a:t>what</a:t>
                </a:r>
                <a:r>
                  <a:rPr lang="it-IT" dirty="0"/>
                  <a:t> </a:t>
                </a:r>
                <a:r>
                  <a:rPr lang="it-IT" dirty="0" err="1"/>
                  <a:t>happens</a:t>
                </a:r>
                <a:r>
                  <a:rPr lang="it-IT" dirty="0"/>
                  <a:t> </a:t>
                </a:r>
                <a:r>
                  <a:rPr lang="it-IT" dirty="0" err="1"/>
                  <a:t>is</a:t>
                </a:r>
                <a:r>
                  <a:rPr lang="it-IT" dirty="0"/>
                  <a:t> the following:</a:t>
                </a:r>
              </a:p>
              <a:p>
                <a:pPr algn="just"/>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p>
                              <m:r>
                                <a:rPr lang="it-IT" b="0" i="1" smtClean="0">
                                  <a:latin typeface="Cambria Math" panose="02040503050406030204" pitchFamily="18" charset="0"/>
                                </a:rPr>
                                <m:t>2</m:t>
                              </m:r>
                            </m:sup>
                          </m:sSup>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e>
                                  </m:d>
                                </m:e>
                              </m:d>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m:t>
                              </m:r>
                            </m:e>
                          </m:nary>
                        </m:e>
                      </m:nary>
                      <m:r>
                        <a:rPr lang="it-IT" b="0" i="0" smtClean="0">
                          <a:latin typeface="Cambria Math" panose="02040503050406030204" pitchFamily="18" charset="0"/>
                        </a:rPr>
                        <m:t>|</m:t>
                      </m:r>
                      <m:d>
                        <m:dPr>
                          <m:begChr m:val="|"/>
                          <m:endChr m:val="|"/>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𝑥</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𝑦</m:t>
                              </m:r>
                            </m:sup>
                          </m:sSubSup>
                        </m:e>
                      </m:d>
                      <m:r>
                        <a:rPr lang="it-IT" b="0" i="1" smtClean="0">
                          <a:latin typeface="Cambria Math" panose="02040503050406030204" pitchFamily="18" charset="0"/>
                        </a:rPr>
                        <m:t>|</m:t>
                      </m:r>
                    </m:oMath>
                  </m:oMathPara>
                </a14:m>
                <a:endParaRPr lang="en-US" dirty="0"/>
              </a:p>
              <a:p>
                <a:pPr algn="just"/>
                <a:r>
                  <a:rPr lang="en-US" dirty="0"/>
                  <a:t>So from the last equality descends an approximation on a finite orthonormal basis which we expand our functions on to gather the empirical Generalized Fourier Coefficients.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04325" y="2613211"/>
                <a:ext cx="8979636" cy="1814165"/>
              </a:xfrm>
              <a:prstGeom prst="rect">
                <a:avLst/>
              </a:prstGeom>
              <a:blipFill>
                <a:blip r:embed="rId3"/>
                <a:stretch>
                  <a:fillRect l="-611" t="-42088" r="-543"/>
                </a:stretch>
              </a:blipFill>
            </p:spPr>
            <p:txBody>
              <a:bodyPr/>
              <a:lstStyle/>
              <a:p>
                <a:r>
                  <a:rPr lang="it-IT">
                    <a:noFill/>
                  </a:rPr>
                  <a:t> </a:t>
                </a:r>
              </a:p>
            </p:txBody>
          </p:sp>
        </mc:Fallback>
      </mc:AlternateContent>
    </p:spTree>
    <p:extLst>
      <p:ext uri="{BB962C8B-B14F-4D97-AF65-F5344CB8AC3E}">
        <p14:creationId xmlns:p14="http://schemas.microsoft.com/office/powerpoint/2010/main" val="18777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69638" y="1628830"/>
                <a:ext cx="897963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This </a:t>
                </a:r>
                <a:r>
                  <a:rPr lang="it-IT" dirty="0" err="1"/>
                  <a:t>two</a:t>
                </a:r>
                <a:r>
                  <a:rPr lang="it-IT" dirty="0"/>
                  <a:t> </a:t>
                </a:r>
                <a:r>
                  <a:rPr lang="it-IT" dirty="0" err="1"/>
                  <a:t>approximations</a:t>
                </a:r>
                <a:r>
                  <a:rPr lang="it-IT" dirty="0"/>
                  <a:t> for the </a:t>
                </a:r>
                <a:r>
                  <a:rPr lang="it-IT" dirty="0" err="1"/>
                  <a:t>distance</a:t>
                </a:r>
                <a:r>
                  <a:rPr lang="it-IT" dirty="0"/>
                  <a:t> </a:t>
                </a:r>
                <a:r>
                  <a:rPr lang="it-IT" dirty="0" err="1"/>
                  <a:t>between</a:t>
                </a:r>
                <a:r>
                  <a:rPr lang="it-IT" dirty="0"/>
                  <a:t> </a:t>
                </a:r>
                <a:r>
                  <a:rPr lang="it-IT" dirty="0" err="1"/>
                  <a:t>functions</a:t>
                </a:r>
                <a:r>
                  <a:rPr lang="it-IT" dirty="0"/>
                  <a:t> are </a:t>
                </a:r>
                <a:r>
                  <a:rPr lang="it-IT" dirty="0" err="1"/>
                  <a:t>useful</a:t>
                </a:r>
                <a:r>
                  <a:rPr lang="it-IT" dirty="0"/>
                  <a:t> to be </a:t>
                </a:r>
                <a:r>
                  <a:rPr lang="it-IT" dirty="0" err="1"/>
                  <a:t>plugged</a:t>
                </a:r>
                <a:r>
                  <a:rPr lang="it-IT" dirty="0"/>
                  <a:t> </a:t>
                </a:r>
                <a:r>
                  <a:rPr lang="it-IT" dirty="0" err="1"/>
                  <a:t>into</a:t>
                </a:r>
                <a:r>
                  <a:rPr lang="it-IT" dirty="0"/>
                  <a:t> </a:t>
                </a:r>
                <a:r>
                  <a:rPr lang="it-IT" dirty="0" err="1"/>
                  <a:t>two</a:t>
                </a:r>
                <a:r>
                  <a:rPr lang="it-IT" dirty="0"/>
                  <a:t> </a:t>
                </a:r>
                <a:r>
                  <a:rPr lang="it-IT" dirty="0" err="1"/>
                  <a:t>well</a:t>
                </a:r>
                <a:r>
                  <a:rPr lang="it-IT" dirty="0"/>
                  <a:t> </a:t>
                </a:r>
                <a:r>
                  <a:rPr lang="it-IT" dirty="0" err="1"/>
                  <a:t>known</a:t>
                </a:r>
                <a:r>
                  <a:rPr lang="it-IT" dirty="0"/>
                  <a:t> </a:t>
                </a:r>
                <a:r>
                  <a:rPr lang="it-IT" dirty="0" err="1">
                    <a:solidFill>
                      <a:srgbClr val="7030A0"/>
                    </a:solidFill>
                  </a:rPr>
                  <a:t>estimators</a:t>
                </a:r>
                <a:r>
                  <a:rPr lang="it-IT" dirty="0"/>
                  <a:t> for the </a:t>
                </a:r>
                <a:r>
                  <a:rPr lang="it-IT" dirty="0" err="1"/>
                  <a:t>nonparametric</a:t>
                </a:r>
                <a:r>
                  <a:rPr lang="it-IT" dirty="0"/>
                  <a:t> model </a:t>
                </a:r>
                <a14:m>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𝜖</m:t>
                    </m:r>
                    <m:r>
                      <a:rPr lang="it-IT" b="0" i="1" smtClean="0">
                        <a:latin typeface="Cambria Math" panose="02040503050406030204" pitchFamily="18" charset="0"/>
                      </a:rPr>
                      <m:t>, </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US" dirty="0"/>
                  <a:t>:</a:t>
                </a:r>
              </a:p>
              <a:p>
                <a:pPr marL="285750" indent="-285750" algn="just">
                  <a:buFont typeface="Arial" panose="020B0604020202020204" pitchFamily="34" charset="0"/>
                  <a:buChar char="•"/>
                </a:pPr>
                <a:r>
                  <a:rPr lang="en-US" dirty="0"/>
                  <a:t>The </a:t>
                </a:r>
                <a:r>
                  <a:rPr lang="en-US" dirty="0" err="1">
                    <a:solidFill>
                      <a:srgbClr val="69056B"/>
                    </a:solidFill>
                  </a:rPr>
                  <a:t>Nadaraya</a:t>
                </a:r>
                <a:r>
                  <a:rPr lang="en-US" dirty="0">
                    <a:solidFill>
                      <a:srgbClr val="69056B"/>
                    </a:solidFill>
                  </a:rPr>
                  <a:t>-Watson estimator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solidFill>
                              <a:schemeClr val="tx1"/>
                            </a:solidFill>
                            <a:latin typeface="Cambria Math" panose="02040503050406030204" pitchFamily="18" charset="0"/>
                          </a:rPr>
                        </m:ctrlPr>
                      </m:dPr>
                      <m:e>
                        <m:r>
                          <a:rPr lang="it-IT" b="0" i="1" dirty="0" smtClean="0">
                            <a:solidFill>
                              <a:schemeClr val="tx1"/>
                            </a:solidFill>
                            <a:latin typeface="Cambria Math" panose="02040503050406030204" pitchFamily="18" charset="0"/>
                          </a:rPr>
                          <m:t>𝑥</m:t>
                        </m:r>
                      </m:e>
                    </m:d>
                    <m:r>
                      <a:rPr lang="it-IT" b="0" i="1" dirty="0" smtClean="0">
                        <a:solidFill>
                          <a:schemeClr val="tx1"/>
                        </a:solidFill>
                        <a:latin typeface="Cambria Math" panose="02040503050406030204" pitchFamily="18" charset="0"/>
                      </a:rPr>
                      <m:t>=</m:t>
                    </m:r>
                    <m:f>
                      <m:fPr>
                        <m:ctrlPr>
                          <a:rPr lang="it-IT" b="0" i="1" dirty="0" smtClean="0">
                            <a:latin typeface="Cambria Math" panose="02040503050406030204" pitchFamily="18" charset="0"/>
                          </a:rPr>
                        </m:ctrlPr>
                      </m:fPr>
                      <m:num>
                        <m:nary>
                          <m:naryPr>
                            <m:chr m:val="∑"/>
                            <m:ctrlPr>
                              <a:rPr lang="it-IT" b="0" i="1" dirty="0" smtClean="0">
                                <a:latin typeface="Cambria Math" panose="02040503050406030204" pitchFamily="18" charset="0"/>
                              </a:rPr>
                            </m:ctrlPr>
                          </m:naryPr>
                          <m:sub>
                            <m:r>
                              <m:rPr>
                                <m:brk m:alnAt="23"/>
                              </m:rPr>
                              <a:rPr lang="it-IT" b="0" i="1" dirty="0" smtClean="0">
                                <a:latin typeface="Cambria Math" panose="02040503050406030204" pitchFamily="18" charset="0"/>
                              </a:rPr>
                              <m:t>𝑗</m:t>
                            </m:r>
                            <m:r>
                              <a:rPr lang="it-IT" b="0" i="1" dirty="0" smtClean="0">
                                <a:latin typeface="Cambria Math" panose="02040503050406030204" pitchFamily="18" charset="0"/>
                              </a:rPr>
                              <m:t>=1</m:t>
                            </m:r>
                          </m:sub>
                          <m:sup>
                            <m:r>
                              <a:rPr lang="it-IT" b="0" i="1" dirty="0" smtClean="0">
                                <a:latin typeface="Cambria Math" panose="02040503050406030204" pitchFamily="18" charset="0"/>
                              </a:rPr>
                              <m:t>𝑁</m:t>
                            </m:r>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𝐾</m:t>
                            </m:r>
                            <m:r>
                              <a:rPr lang="it-IT" b="0" i="1" dirty="0" smtClean="0">
                                <a:latin typeface="Cambria Math" panose="02040503050406030204" pitchFamily="18" charset="0"/>
                              </a:rPr>
                              <m:t>(</m:t>
                            </m:r>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h</m:t>
                                </m:r>
                              </m:e>
                              <m:sup>
                                <m:r>
                                  <a:rPr lang="it-IT" b="0" i="1" dirty="0" smtClean="0">
                                    <a:latin typeface="Cambria Math" panose="02040503050406030204" pitchFamily="18" charset="0"/>
                                  </a:rPr>
                                  <m:t>−1</m:t>
                                </m:r>
                              </m:sup>
                            </m:sSup>
                            <m:r>
                              <a:rPr lang="it-IT" b="0" i="1" dirty="0" smtClean="0">
                                <a:latin typeface="Cambria Math" panose="02040503050406030204" pitchFamily="18" charset="0"/>
                              </a:rPr>
                              <m:t>𝑑</m:t>
                            </m:r>
                            <m:d>
                              <m:dPr>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𝑋</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m:t>
                                </m:r>
                                <m:r>
                                  <a:rPr lang="it-IT" b="0" i="1" dirty="0" smtClean="0">
                                    <a:latin typeface="Cambria Math" panose="02040503050406030204" pitchFamily="18" charset="0"/>
                                  </a:rPr>
                                  <m:t>𝑥</m:t>
                                </m:r>
                              </m:e>
                            </m:d>
                            <m:r>
                              <a:rPr lang="it-IT" b="0" i="1" dirty="0" smtClean="0">
                                <a:latin typeface="Cambria Math" panose="02040503050406030204" pitchFamily="18" charset="0"/>
                              </a:rPr>
                              <m:t>)</m:t>
                            </m:r>
                          </m:e>
                        </m:nary>
                      </m:num>
                      <m:den>
                        <m:nary>
                          <m:naryPr>
                            <m:chr m:val="∑"/>
                            <m:ctrlPr>
                              <a:rPr lang="it-IT" i="1" dirty="0">
                                <a:latin typeface="Cambria Math" panose="02040503050406030204" pitchFamily="18" charset="0"/>
                              </a:rPr>
                            </m:ctrlPr>
                          </m:naryPr>
                          <m:sub>
                            <m:r>
                              <m:rPr>
                                <m:brk m:alnAt="23"/>
                              </m:rPr>
                              <a:rPr lang="it-IT" i="1" dirty="0">
                                <a:latin typeface="Cambria Math" panose="02040503050406030204" pitchFamily="18" charset="0"/>
                              </a:rPr>
                              <m:t>𝑗</m:t>
                            </m:r>
                            <m:r>
                              <a:rPr lang="it-IT" i="1" dirty="0">
                                <a:latin typeface="Cambria Math" panose="02040503050406030204" pitchFamily="18" charset="0"/>
                              </a:rPr>
                              <m:t>=1</m:t>
                            </m:r>
                          </m:sub>
                          <m:sup>
                            <m:r>
                              <a:rPr lang="it-IT" i="1" dirty="0">
                                <a:latin typeface="Cambria Math" panose="02040503050406030204" pitchFamily="18" charset="0"/>
                              </a:rPr>
                              <m:t>𝑁</m:t>
                            </m:r>
                          </m:sup>
                          <m:e>
                            <m:r>
                              <a:rPr lang="it-IT" i="1" dirty="0">
                                <a:latin typeface="Cambria Math" panose="02040503050406030204" pitchFamily="18" charset="0"/>
                              </a:rPr>
                              <m:t>𝐾</m:t>
                            </m:r>
                            <m:r>
                              <a:rPr lang="it-IT" i="1" dirty="0">
                                <a:latin typeface="Cambria Math" panose="02040503050406030204" pitchFamily="18" charset="0"/>
                              </a:rPr>
                              <m:t>(</m:t>
                            </m:r>
                            <m:sSup>
                              <m:sSupPr>
                                <m:ctrlPr>
                                  <a:rPr lang="it-IT" i="1" dirty="0">
                                    <a:latin typeface="Cambria Math" panose="02040503050406030204" pitchFamily="18" charset="0"/>
                                  </a:rPr>
                                </m:ctrlPr>
                              </m:sSupPr>
                              <m:e>
                                <m:r>
                                  <a:rPr lang="it-IT" i="1" dirty="0">
                                    <a:latin typeface="Cambria Math" panose="02040503050406030204" pitchFamily="18" charset="0"/>
                                  </a:rPr>
                                  <m:t>h</m:t>
                                </m:r>
                              </m:e>
                              <m:sup>
                                <m:r>
                                  <a:rPr lang="it-IT" i="1" dirty="0">
                                    <a:latin typeface="Cambria Math" panose="02040503050406030204" pitchFamily="18" charset="0"/>
                                  </a:rPr>
                                  <m:t>−1</m:t>
                                </m:r>
                              </m:sup>
                            </m:sSup>
                            <m:r>
                              <a:rPr lang="it-IT" i="1" dirty="0">
                                <a:latin typeface="Cambria Math" panose="02040503050406030204" pitchFamily="18" charset="0"/>
                              </a:rPr>
                              <m:t>𝑑</m:t>
                            </m:r>
                            <m:d>
                              <m:dPr>
                                <m:ctrlPr>
                                  <a:rPr lang="it-IT" i="1" dirty="0">
                                    <a:latin typeface="Cambria Math" panose="02040503050406030204" pitchFamily="18" charset="0"/>
                                  </a:rPr>
                                </m:ctrlPr>
                              </m:dPr>
                              <m:e>
                                <m:sSub>
                                  <m:sSubPr>
                                    <m:ctrlPr>
                                      <a:rPr lang="it-IT" i="1" dirty="0">
                                        <a:latin typeface="Cambria Math" panose="02040503050406030204" pitchFamily="18" charset="0"/>
                                      </a:rPr>
                                    </m:ctrlPr>
                                  </m:sSubPr>
                                  <m:e>
                                    <m:r>
                                      <a:rPr lang="it-IT" i="1" dirty="0">
                                        <a:latin typeface="Cambria Math" panose="02040503050406030204" pitchFamily="18" charset="0"/>
                                      </a:rPr>
                                      <m:t>𝑋</m:t>
                                    </m:r>
                                  </m:e>
                                  <m:sub>
                                    <m:r>
                                      <a:rPr lang="it-IT" i="1" dirty="0">
                                        <a:latin typeface="Cambria Math" panose="02040503050406030204" pitchFamily="18" charset="0"/>
                                      </a:rPr>
                                      <m:t>𝑗</m:t>
                                    </m:r>
                                  </m:sub>
                                </m:sSub>
                                <m:r>
                                  <a:rPr lang="it-IT" i="1" dirty="0">
                                    <a:latin typeface="Cambria Math" panose="02040503050406030204" pitchFamily="18" charset="0"/>
                                  </a:rPr>
                                  <m:t>,</m:t>
                                </m:r>
                                <m:r>
                                  <a:rPr lang="it-IT" i="1" dirty="0">
                                    <a:latin typeface="Cambria Math" panose="02040503050406030204" pitchFamily="18" charset="0"/>
                                  </a:rPr>
                                  <m:t>𝑥</m:t>
                                </m:r>
                              </m:e>
                            </m:d>
                            <m:r>
                              <a:rPr lang="it-IT" i="1" dirty="0">
                                <a:latin typeface="Cambria Math" panose="02040503050406030204" pitchFamily="18" charset="0"/>
                              </a:rPr>
                              <m:t>)</m:t>
                            </m:r>
                          </m:e>
                        </m:nary>
                      </m:den>
                    </m:f>
                  </m:oMath>
                </a14:m>
                <a:r>
                  <a:rPr lang="en-US" dirty="0">
                    <a:solidFill>
                      <a:srgbClr val="69056B"/>
                    </a:solidFill>
                  </a:rPr>
                  <a:t> </a:t>
                </a:r>
                <a:r>
                  <a:rPr lang="en-US" dirty="0"/>
                  <a:t>;</a:t>
                </a:r>
              </a:p>
              <a:p>
                <a:pPr marL="285750" indent="-285750" algn="just">
                  <a:buFont typeface="Arial" panose="020B0604020202020204" pitchFamily="34" charset="0"/>
                  <a:buChar char="•"/>
                </a:pPr>
                <a:r>
                  <a:rPr lang="en-US" dirty="0"/>
                  <a:t>The </a:t>
                </a:r>
                <a:r>
                  <a:rPr lang="en-US" dirty="0">
                    <a:solidFill>
                      <a:srgbClr val="69056B"/>
                    </a:solidFill>
                  </a:rPr>
                  <a:t>k-nearest-</a:t>
                </a:r>
                <a:r>
                  <a:rPr lang="en-US" dirty="0" err="1">
                    <a:solidFill>
                      <a:srgbClr val="69056B"/>
                    </a:solidFill>
                  </a:rPr>
                  <a:t>neighbours</a:t>
                </a:r>
                <a:r>
                  <a:rPr lang="en-US" dirty="0">
                    <a:solidFill>
                      <a:srgbClr val="69056B"/>
                    </a:solidFill>
                  </a:rPr>
                  <a:t> regression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num>
                      <m:den>
                        <m:d>
                          <m:dPr>
                            <m:begChr m:val="|"/>
                            <m:endChr m:val="|"/>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e>
                        </m:d>
                      </m:den>
                    </m:f>
                    <m:nary>
                      <m:naryPr>
                        <m:chr m:val="∑"/>
                        <m:supHide m:val="on"/>
                        <m:ctrlPr>
                          <a:rPr lang="it-IT" b="0" i="1" dirty="0" smtClean="0">
                            <a:latin typeface="Cambria Math" panose="02040503050406030204" pitchFamily="18" charset="0"/>
                          </a:rPr>
                        </m:ctrlPr>
                      </m:naryPr>
                      <m:sub>
                        <m:r>
                          <m:rPr>
                            <m:brk m:alnAt="7"/>
                          </m:rPr>
                          <a:rPr lang="it-IT" b="0" i="1" dirty="0" smtClean="0">
                            <a:latin typeface="Cambria Math" panose="02040503050406030204" pitchFamily="18" charset="0"/>
                          </a:rPr>
                          <m:t>𝑘</m:t>
                        </m:r>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sub>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𝑘</m:t>
                            </m:r>
                          </m:sub>
                        </m:sSub>
                      </m:e>
                    </m:nary>
                  </m:oMath>
                </a14:m>
                <a:endParaRPr lang="en-US" dirty="0">
                  <a:solidFill>
                    <a:srgbClr val="69056B"/>
                  </a:solidFill>
                </a:endParaRP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69638" y="1628830"/>
                <a:ext cx="8979636" cy="2499327"/>
              </a:xfrm>
              <a:prstGeom prst="rect">
                <a:avLst/>
              </a:prstGeom>
              <a:blipFill>
                <a:blip r:embed="rId3"/>
                <a:stretch>
                  <a:fillRect l="-611" r="-543" b="-13171"/>
                </a:stretch>
              </a:blipFill>
            </p:spPr>
            <p:txBody>
              <a:bodyPr/>
              <a:lstStyle/>
              <a:p>
                <a:r>
                  <a:rPr lang="it-IT">
                    <a:noFill/>
                  </a:rPr>
                  <a:t> </a:t>
                </a:r>
              </a:p>
            </p:txBody>
          </p:sp>
        </mc:Fallback>
      </mc:AlternateContent>
    </p:spTree>
    <p:extLst>
      <p:ext uri="{BB962C8B-B14F-4D97-AF65-F5344CB8AC3E}">
        <p14:creationId xmlns:p14="http://schemas.microsoft.com/office/powerpoint/2010/main" val="165658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it-IT"/>
            </a:defPPr>
          </a:lstStyle>
          <a:p>
            <a:pPr rtl="0"/>
            <a:r>
              <a:rPr lang="it-IT" dirty="0" err="1"/>
              <a:t>Failures</a:t>
            </a:r>
            <a:r>
              <a:rPr lang="it-IT" dirty="0"/>
              <a:t> and Successes</a:t>
            </a:r>
          </a:p>
        </p:txBody>
      </p:sp>
      <p:sp>
        <p:nvSpPr>
          <p:cNvPr id="12" name="Segnaposto contenuto 11">
            <a:extLst>
              <a:ext uri="{FF2B5EF4-FFF2-40B4-BE49-F238E27FC236}">
                <a16:creationId xmlns:a16="http://schemas.microsoft.com/office/drawing/2014/main" id="{84FA0F1E-A920-0194-981E-4B573643BB48}"/>
              </a:ext>
            </a:extLst>
          </p:cNvPr>
          <p:cNvSpPr>
            <a:spLocks noGrp="1"/>
          </p:cNvSpPr>
          <p:nvPr>
            <p:ph idx="1"/>
          </p:nvPr>
        </p:nvSpPr>
        <p:spPr/>
        <p:txBody>
          <a:bodyPr rtlCol="0"/>
          <a:lstStyle>
            <a:defPPr>
              <a:defRPr lang="it-IT"/>
            </a:defPPr>
          </a:lstStyle>
          <a:p>
            <a:pPr algn="l" rtl="0" fontAlgn="base"/>
            <a:r>
              <a:rPr lang="it-IT" b="0" i="0" dirty="0">
                <a:solidFill>
                  <a:srgbClr val="000000"/>
                </a:solidFill>
                <a:effectLst/>
                <a:latin typeface="Calibri" panose="020F0502020204030204" pitchFamily="34" charset="0"/>
              </a:rPr>
              <a:t>​</a:t>
            </a:r>
            <a:endParaRPr lang="it-IT" b="0" i="0" dirty="0">
              <a:solidFill>
                <a:srgbClr val="000000"/>
              </a:solidFill>
              <a:effectLst/>
              <a:latin typeface="Segoe UI" panose="020B0502040204020203" pitchFamily="34" charset="0"/>
            </a:endParaRPr>
          </a:p>
          <a:p>
            <a:pPr rtl="0"/>
            <a:endParaRPr lang="it-IT" b="1" dirty="0">
              <a:latin typeface="Arial Black" panose="020B0604020202020204" pitchFamily="34" charset="0"/>
              <a:cs typeface="Arial Black" panose="020B0604020202020204" pitchFamily="34" charset="0"/>
            </a:endParaRPr>
          </a:p>
        </p:txBody>
      </p:sp>
      <p:sp>
        <p:nvSpPr>
          <p:cNvPr id="19" name="Segnaposto testo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it-IT"/>
            </a:defPPr>
          </a:lstStyle>
          <a:p>
            <a:pPr rtl="0"/>
            <a:endParaRPr lang="it-IT"/>
          </a:p>
        </p:txBody>
      </p:sp>
      <p:sp>
        <p:nvSpPr>
          <p:cNvPr id="17" name="Segnaposto numero diapositiva 16">
            <a:extLst>
              <a:ext uri="{FF2B5EF4-FFF2-40B4-BE49-F238E27FC236}">
                <a16:creationId xmlns:a16="http://schemas.microsoft.com/office/drawing/2014/main" id="{E46CC291-411B-349C-8657-ED39C084F877}"/>
              </a:ext>
            </a:extLst>
          </p:cNvPr>
          <p:cNvSpPr>
            <a:spLocks noGrp="1"/>
          </p:cNvSpPr>
          <p:nvPr>
            <p:ph type="sldNum" sz="quarter" idx="15"/>
          </p:nvPr>
        </p:nvSpPr>
        <p:spPr>
          <a:xfrm>
            <a:off x="1651903" y="531845"/>
            <a:ext cx="1893730" cy="2687216"/>
          </a:xfrm>
        </p:spPr>
        <p:txBody>
          <a:bodyPr rtlCol="0"/>
          <a:lstStyle>
            <a:defPPr>
              <a:defRPr lang="it-IT"/>
            </a:defPPr>
          </a:lstStyle>
          <a:p>
            <a:pPr rtl="0"/>
            <a:endParaRPr lang="it-IT" dirty="0">
              <a:noFill/>
            </a:endParaRPr>
          </a:p>
        </p:txBody>
      </p:sp>
      <p:pic>
        <p:nvPicPr>
          <p:cNvPr id="4" name="Elemento grafico 3" descr="Aspirazione con riempimento a tinta unita">
            <a:extLst>
              <a:ext uri="{FF2B5EF4-FFF2-40B4-BE49-F238E27FC236}">
                <a16:creationId xmlns:a16="http://schemas.microsoft.com/office/drawing/2014/main" id="{F062064E-C510-7990-E577-59C38DEDD5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282" y="862330"/>
            <a:ext cx="485073" cy="485073"/>
          </a:xfrm>
          <a:prstGeom prst="rect">
            <a:avLst/>
          </a:prstGeom>
        </p:spPr>
      </p:pic>
      <p:sp>
        <p:nvSpPr>
          <p:cNvPr id="2" name="Segnaposto contenuto 1">
            <a:extLst>
              <a:ext uri="{FF2B5EF4-FFF2-40B4-BE49-F238E27FC236}">
                <a16:creationId xmlns:a16="http://schemas.microsoft.com/office/drawing/2014/main" id="{9B2E31BE-1585-76FC-E72D-84DA254EA079}"/>
              </a:ext>
            </a:extLst>
          </p:cNvPr>
          <p:cNvSpPr txBox="1">
            <a:spLocks/>
          </p:cNvSpPr>
          <p:nvPr/>
        </p:nvSpPr>
        <p:spPr>
          <a:xfrm>
            <a:off x="388299" y="2660920"/>
            <a:ext cx="570770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err="1"/>
              <a:t>Before</a:t>
            </a:r>
            <a:r>
              <a:rPr lang="it-IT" dirty="0"/>
              <a:t> </a:t>
            </a:r>
            <a:r>
              <a:rPr lang="it-IT" dirty="0" err="1"/>
              <a:t>presenting</a:t>
            </a:r>
            <a:r>
              <a:rPr lang="it-IT" dirty="0"/>
              <a:t> </a:t>
            </a:r>
            <a:r>
              <a:rPr lang="it-IT" dirty="0" err="1"/>
              <a:t>our</a:t>
            </a:r>
            <a:r>
              <a:rPr lang="it-IT" dirty="0"/>
              <a:t> </a:t>
            </a:r>
            <a:r>
              <a:rPr lang="it-IT" dirty="0" err="1"/>
              <a:t>successful</a:t>
            </a:r>
            <a:r>
              <a:rPr lang="it-IT" dirty="0"/>
              <a:t> model </a:t>
            </a:r>
            <a:r>
              <a:rPr lang="it-IT" dirty="0" err="1"/>
              <a:t>it</a:t>
            </a:r>
            <a:r>
              <a:rPr lang="it-IT" dirty="0"/>
              <a:t> </a:t>
            </a:r>
            <a:r>
              <a:rPr lang="it-IT" dirty="0" err="1"/>
              <a:t>is</a:t>
            </a:r>
            <a:r>
              <a:rPr lang="it-IT" dirty="0"/>
              <a:t> </a:t>
            </a:r>
            <a:r>
              <a:rPr lang="it-IT" dirty="0" err="1"/>
              <a:t>important</a:t>
            </a:r>
            <a:r>
              <a:rPr lang="it-IT" dirty="0"/>
              <a:t> to </a:t>
            </a:r>
            <a:r>
              <a:rPr lang="it-IT" dirty="0" err="1"/>
              <a:t>quickly</a:t>
            </a:r>
            <a:r>
              <a:rPr lang="it-IT" dirty="0"/>
              <a:t> go </a:t>
            </a:r>
            <a:r>
              <a:rPr lang="it-IT" dirty="0" err="1"/>
              <a:t>through</a:t>
            </a:r>
            <a:r>
              <a:rPr lang="it-IT" dirty="0"/>
              <a:t> </a:t>
            </a:r>
            <a:r>
              <a:rPr lang="it-IT" dirty="0" err="1"/>
              <a:t>our</a:t>
            </a:r>
            <a:r>
              <a:rPr lang="it-IT" dirty="0"/>
              <a:t> </a:t>
            </a:r>
            <a:r>
              <a:rPr lang="it-IT" dirty="0" err="1"/>
              <a:t>many</a:t>
            </a:r>
            <a:r>
              <a:rPr lang="it-IT" dirty="0"/>
              <a:t> </a:t>
            </a:r>
            <a:r>
              <a:rPr lang="it-IT" dirty="0" err="1">
                <a:solidFill>
                  <a:schemeClr val="accent3"/>
                </a:solidFill>
              </a:rPr>
              <a:t>failures</a:t>
            </a:r>
            <a:r>
              <a:rPr lang="it-IT" dirty="0"/>
              <a:t>. </a:t>
            </a:r>
            <a:r>
              <a:rPr lang="it-IT" dirty="0" err="1"/>
              <a:t>We</a:t>
            </a:r>
            <a:r>
              <a:rPr lang="it-IT" dirty="0"/>
              <a:t> </a:t>
            </a:r>
            <a:r>
              <a:rPr lang="it-IT" dirty="0" err="1"/>
              <a:t>tried</a:t>
            </a:r>
            <a:r>
              <a:rPr lang="it-IT" dirty="0"/>
              <a:t> </a:t>
            </a:r>
            <a:r>
              <a:rPr lang="it-IT" dirty="0" err="1"/>
              <a:t>many</a:t>
            </a:r>
            <a:r>
              <a:rPr lang="it-IT" dirty="0"/>
              <a:t> </a:t>
            </a:r>
            <a:r>
              <a:rPr lang="it-IT" dirty="0" err="1"/>
              <a:t>approaches</a:t>
            </a:r>
            <a:r>
              <a:rPr lang="it-IT" dirty="0"/>
              <a:t> in solving the </a:t>
            </a:r>
            <a:r>
              <a:rPr lang="it-IT" dirty="0" err="1"/>
              <a:t>problem</a:t>
            </a:r>
            <a:r>
              <a:rPr lang="it-IT" dirty="0"/>
              <a:t>: </a:t>
            </a:r>
            <a:r>
              <a:rPr lang="it-IT" dirty="0" err="1"/>
              <a:t>we</a:t>
            </a:r>
            <a:r>
              <a:rPr lang="it-IT" dirty="0"/>
              <a:t> are </a:t>
            </a:r>
            <a:r>
              <a:rPr lang="it-IT" dirty="0" err="1"/>
              <a:t>quickly</a:t>
            </a:r>
            <a:r>
              <a:rPr lang="it-IT" dirty="0"/>
              <a:t> </a:t>
            </a:r>
            <a:r>
              <a:rPr lang="it-IT" dirty="0" err="1"/>
              <a:t>going</a:t>
            </a:r>
            <a:r>
              <a:rPr lang="it-IT" dirty="0"/>
              <a:t> to </a:t>
            </a:r>
            <a:r>
              <a:rPr lang="it-IT" dirty="0" err="1"/>
              <a:t>have</a:t>
            </a:r>
            <a:r>
              <a:rPr lang="it-IT" dirty="0"/>
              <a:t> a look to </a:t>
            </a:r>
            <a:r>
              <a:rPr lang="it-IT" dirty="0" err="1"/>
              <a:t>what</a:t>
            </a:r>
            <a:r>
              <a:rPr lang="it-IT" dirty="0"/>
              <a:t> </a:t>
            </a:r>
            <a:r>
              <a:rPr lang="it-IT" dirty="0" err="1"/>
              <a:t>happened</a:t>
            </a:r>
            <a:r>
              <a:rPr lang="it-IT" dirty="0"/>
              <a:t> </a:t>
            </a:r>
            <a:r>
              <a:rPr lang="it-IT" dirty="0" err="1"/>
              <a:t>when</a:t>
            </a:r>
            <a:r>
              <a:rPr lang="it-IT" dirty="0"/>
              <a:t> </a:t>
            </a:r>
            <a:r>
              <a:rPr lang="it-IT" dirty="0" err="1"/>
              <a:t>we</a:t>
            </a:r>
            <a:r>
              <a:rPr lang="it-IT" dirty="0"/>
              <a:t> </a:t>
            </a:r>
            <a:r>
              <a:rPr lang="it-IT" dirty="0" err="1"/>
              <a:t>tried</a:t>
            </a:r>
            <a:r>
              <a:rPr lang="it-IT" dirty="0"/>
              <a:t> to </a:t>
            </a:r>
            <a:r>
              <a:rPr lang="it-IT" dirty="0" err="1">
                <a:solidFill>
                  <a:schemeClr val="accent3"/>
                </a:solidFill>
              </a:rPr>
              <a:t>generalize</a:t>
            </a:r>
            <a:r>
              <a:rPr lang="it-IT" dirty="0">
                <a:solidFill>
                  <a:schemeClr val="accent3"/>
                </a:solidFill>
              </a:rPr>
              <a:t> non-</a:t>
            </a:r>
            <a:r>
              <a:rPr lang="it-IT" dirty="0" err="1">
                <a:solidFill>
                  <a:schemeClr val="accent3"/>
                </a:solidFill>
              </a:rPr>
              <a:t>parametric</a:t>
            </a:r>
            <a:r>
              <a:rPr lang="it-IT" dirty="0">
                <a:solidFill>
                  <a:schemeClr val="accent3"/>
                </a:solidFill>
              </a:rPr>
              <a:t> </a:t>
            </a:r>
            <a:r>
              <a:rPr lang="it-IT" dirty="0" err="1">
                <a:solidFill>
                  <a:schemeClr val="accent3"/>
                </a:solidFill>
              </a:rPr>
              <a:t>Nadaraya</a:t>
            </a:r>
            <a:r>
              <a:rPr lang="it-IT" dirty="0">
                <a:solidFill>
                  <a:schemeClr val="accent3"/>
                </a:solidFill>
              </a:rPr>
              <a:t>-Watson estimator to a multivariate case </a:t>
            </a:r>
            <a:r>
              <a:rPr lang="it-IT" dirty="0"/>
              <a:t>after a full MFCC feature </a:t>
            </a:r>
            <a:r>
              <a:rPr lang="it-IT" dirty="0" err="1"/>
              <a:t>extraction</a:t>
            </a:r>
            <a:r>
              <a:rPr lang="it-IT" dirty="0"/>
              <a:t>. </a:t>
            </a:r>
            <a:endParaRPr lang="en-US" dirty="0"/>
          </a:p>
          <a:p>
            <a:pPr algn="just"/>
            <a:endParaRPr lang="en-US" dirty="0"/>
          </a:p>
        </p:txBody>
      </p:sp>
    </p:spTree>
    <p:extLst>
      <p:ext uri="{BB962C8B-B14F-4D97-AF65-F5344CB8AC3E}">
        <p14:creationId xmlns:p14="http://schemas.microsoft.com/office/powerpoint/2010/main" val="89310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723900" y="3708918"/>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case of an exponential kernel the kernel regression estimator can be rewritten as </a:t>
                </a:r>
              </a:p>
              <a:p>
                <a:pPr algn="ctr"/>
                <a14:m>
                  <m:oMath xmlns:m="http://schemas.openxmlformats.org/officeDocument/2006/math">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𝑚</m:t>
                        </m:r>
                      </m:e>
                    </m:acc>
                    <m:d>
                      <m:dPr>
                        <m:ctrlPr>
                          <a:rPr lang="it-IT" sz="2800" b="0" i="1" dirty="0" smtClean="0">
                            <a:latin typeface="Cambria Math" panose="02040503050406030204" pitchFamily="18" charset="0"/>
                          </a:rPr>
                        </m:ctrlPr>
                      </m:dPr>
                      <m:e>
                        <m:r>
                          <a:rPr lang="it-IT" sz="2800" b="0" i="1" dirty="0" smtClean="0">
                            <a:latin typeface="Cambria Math" panose="02040503050406030204" pitchFamily="18" charset="0"/>
                          </a:rPr>
                          <m:t>𝑥</m:t>
                        </m:r>
                      </m:e>
                    </m:d>
                    <m:r>
                      <a:rPr lang="it-IT" sz="2800" b="0" i="1" dirty="0" smtClean="0">
                        <a:latin typeface="Cambria Math" panose="02040503050406030204" pitchFamily="18" charset="0"/>
                      </a:rPr>
                      <m:t>=</m:t>
                    </m:r>
                  </m:oMath>
                </a14:m>
                <a:r>
                  <a:rPr lang="it-IT" sz="2800" dirty="0"/>
                  <a:t> </a:t>
                </a:r>
                <a14:m>
                  <m:oMath xmlns:m="http://schemas.openxmlformats.org/officeDocument/2006/math">
                    <m:f>
                      <m:fPr>
                        <m:ctrlPr>
                          <a:rPr lang="it-IT" sz="2800" i="1" dirty="0">
                            <a:latin typeface="Cambria Math" panose="02040503050406030204" pitchFamily="18" charset="0"/>
                          </a:rPr>
                        </m:ctrlPr>
                      </m:fPr>
                      <m:num>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sSub>
                              <m:sSubPr>
                                <m:ctrlPr>
                                  <a:rPr lang="it-IT" sz="2800" i="1" dirty="0">
                                    <a:latin typeface="Cambria Math" panose="02040503050406030204" pitchFamily="18" charset="0"/>
                                  </a:rPr>
                                </m:ctrlPr>
                              </m:sSubPr>
                              <m:e>
                                <m:r>
                                  <a:rPr lang="it-IT" sz="2800" i="1" dirty="0">
                                    <a:latin typeface="Cambria Math" panose="02040503050406030204" pitchFamily="18" charset="0"/>
                                  </a:rPr>
                                  <m:t>𝑌</m:t>
                                </m:r>
                              </m:e>
                              <m:sub>
                                <m:r>
                                  <a:rPr lang="it-IT" sz="2800" i="1" dirty="0">
                                    <a:latin typeface="Cambria Math" panose="02040503050406030204" pitchFamily="18" charset="0"/>
                                  </a:rPr>
                                  <m:t>𝑗</m:t>
                                </m:r>
                              </m:sub>
                            </m:sSub>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b="0" i="1" dirty="0" smtClean="0">
                                    <a:latin typeface="Cambria Math" panose="02040503050406030204" pitchFamily="18" charset="0"/>
                                  </a:rPr>
                                </m:ctrlPr>
                              </m:sSupPr>
                              <m:e>
                                <m:r>
                                  <m:rPr>
                                    <m:sty m:val="p"/>
                                  </m:rPr>
                                  <a:rPr lang="it-IT" sz="2800" b="0" i="0" dirty="0" smtClean="0">
                                    <a:latin typeface="Cambria Math" panose="02040503050406030204" pitchFamily="18" charset="0"/>
                                  </a:rPr>
                                  <m:t>Ω</m:t>
                                </m:r>
                              </m:e>
                              <m:sup>
                                <m:r>
                                  <a:rPr lang="it-IT" sz="2800" b="0" i="1" dirty="0" smtClean="0">
                                    <a:latin typeface="Cambria Math" panose="02040503050406030204" pitchFamily="18" charset="0"/>
                                  </a:rPr>
                                  <m:t>𝑇</m:t>
                                </m:r>
                              </m:sup>
                            </m:sSup>
                            <m:r>
                              <a:rPr lang="it-IT" sz="2800" b="0" i="1" dirty="0" smtClean="0">
                                <a:latin typeface="Cambria Math" panose="02040503050406030204" pitchFamily="18" charset="0"/>
                              </a:rPr>
                              <m:t>𝐷</m:t>
                            </m:r>
                            <m:r>
                              <a:rPr lang="it-IT" sz="2800" b="0" i="1" dirty="0" smtClean="0">
                                <a:latin typeface="Cambria Math" panose="02040503050406030204" pitchFamily="18" charset="0"/>
                              </a:rPr>
                              <m:t>(</m:t>
                            </m:r>
                            <m:r>
                              <a:rPr lang="it-IT" sz="2800" b="0" i="1" dirty="0" smtClean="0">
                                <a:latin typeface="Cambria Math" panose="02040503050406030204" pitchFamily="18" charset="0"/>
                              </a:rPr>
                              <m:t>𝑥</m:t>
                            </m:r>
                            <m:r>
                              <a:rPr lang="it-IT" sz="2800" b="0" i="1" dirty="0" smtClean="0">
                                <a:latin typeface="Cambria Math" panose="02040503050406030204" pitchFamily="18" charset="0"/>
                              </a:rPr>
                              <m:t>,</m:t>
                            </m:r>
                            <m:sSub>
                              <m:sSubPr>
                                <m:ctrlPr>
                                  <a:rPr lang="it-IT" sz="2800" b="0" i="1" dirty="0" smtClean="0">
                                    <a:latin typeface="Cambria Math" panose="02040503050406030204" pitchFamily="18" charset="0"/>
                                  </a:rPr>
                                </m:ctrlPr>
                              </m:sSubPr>
                              <m:e>
                                <m:r>
                                  <a:rPr lang="it-IT" sz="2800" b="0" i="1" dirty="0" smtClean="0">
                                    <a:latin typeface="Cambria Math" panose="02040503050406030204" pitchFamily="18" charset="0"/>
                                  </a:rPr>
                                  <m:t>𝑋</m:t>
                                </m:r>
                              </m:e>
                              <m:sub>
                                <m:r>
                                  <a:rPr lang="it-IT" sz="2800" b="0" i="1" dirty="0" smtClean="0">
                                    <a:latin typeface="Cambria Math" panose="02040503050406030204" pitchFamily="18" charset="0"/>
                                  </a:rPr>
                                  <m:t>𝑗</m:t>
                                </m:r>
                              </m:sub>
                            </m:sSub>
                            <m:r>
                              <a:rPr lang="it-IT" sz="2800" b="0" i="1" dirty="0" smtClean="0">
                                <a:latin typeface="Cambria Math" panose="02040503050406030204" pitchFamily="18" charset="0"/>
                              </a:rPr>
                              <m:t>)</m:t>
                            </m:r>
                            <m:r>
                              <a:rPr lang="it-IT" sz="2800" i="1" dirty="0">
                                <a:latin typeface="Cambria Math" panose="02040503050406030204" pitchFamily="18" charset="0"/>
                              </a:rPr>
                              <m:t>)</m:t>
                            </m:r>
                          </m:e>
                        </m:nary>
                      </m:num>
                      <m:den>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i="1" dirty="0">
                                    <a:latin typeface="Cambria Math" panose="02040503050406030204" pitchFamily="18" charset="0"/>
                                  </a:rPr>
                                </m:ctrlPr>
                              </m:sSupPr>
                              <m:e>
                                <m:r>
                                  <m:rPr>
                                    <m:sty m:val="p"/>
                                  </m:rPr>
                                  <a:rPr lang="it-IT" sz="2800" dirty="0">
                                    <a:latin typeface="Cambria Math" panose="02040503050406030204" pitchFamily="18" charset="0"/>
                                  </a:rPr>
                                  <m:t>Ω</m:t>
                                </m:r>
                              </m:e>
                              <m:sup>
                                <m:r>
                                  <a:rPr lang="it-IT" sz="2800" i="1" dirty="0">
                                    <a:latin typeface="Cambria Math" panose="02040503050406030204" pitchFamily="18" charset="0"/>
                                  </a:rPr>
                                  <m:t>𝑇</m:t>
                                </m:r>
                              </m:sup>
                            </m:sSup>
                            <m:r>
                              <a:rPr lang="it-IT" sz="2800" i="1" dirty="0">
                                <a:latin typeface="Cambria Math" panose="02040503050406030204" pitchFamily="18" charset="0"/>
                              </a:rPr>
                              <m:t>𝐷</m:t>
                            </m:r>
                            <m:r>
                              <a:rPr lang="it-IT" sz="2800" i="1" dirty="0">
                                <a:latin typeface="Cambria Math" panose="02040503050406030204" pitchFamily="18" charset="0"/>
                              </a:rPr>
                              <m:t>(</m:t>
                            </m:r>
                            <m:r>
                              <a:rPr lang="it-IT" sz="2800" i="1" dirty="0">
                                <a:latin typeface="Cambria Math" panose="02040503050406030204" pitchFamily="18" charset="0"/>
                              </a:rPr>
                              <m:t>𝑥</m:t>
                            </m:r>
                            <m:r>
                              <a:rPr lang="it-IT" sz="2800" i="1" dirty="0">
                                <a:latin typeface="Cambria Math" panose="02040503050406030204" pitchFamily="18" charset="0"/>
                              </a:rPr>
                              <m:t>,</m:t>
                            </m:r>
                            <m:r>
                              <a:rPr lang="it-IT" sz="2800" i="1" dirty="0">
                                <a:latin typeface="Cambria Math" panose="02040503050406030204" pitchFamily="18" charset="0"/>
                              </a:rPr>
                              <m:t>𝑋𝑗</m:t>
                            </m:r>
                            <m:r>
                              <a:rPr lang="it-IT" sz="2800" i="1" dirty="0">
                                <a:latin typeface="Cambria Math" panose="02040503050406030204" pitchFamily="18" charset="0"/>
                              </a:rPr>
                              <m:t>)</m:t>
                            </m:r>
                          </m:e>
                        </m:nary>
                        <m:r>
                          <a:rPr lang="it-IT" sz="2800" b="0" i="1" dirty="0" smtClean="0">
                            <a:latin typeface="Cambria Math" panose="02040503050406030204" pitchFamily="18" charset="0"/>
                          </a:rPr>
                          <m:t>)</m:t>
                        </m:r>
                      </m:den>
                    </m:f>
                  </m:oMath>
                </a14:m>
                <a:endParaRPr lang="en-US" sz="2800" dirty="0"/>
              </a:p>
              <a:p>
                <a:r>
                  <a:rPr lang="en-US" dirty="0"/>
                  <a:t>Being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e>
                    </m:d>
                    <m:r>
                      <a:rPr lang="it-IT" b="0" i="0" smtClean="0">
                        <a:latin typeface="Cambria Math" panose="02040503050406030204" pitchFamily="18" charset="0"/>
                      </a:rPr>
                      <m:t> </m:t>
                    </m:r>
                  </m:oMath>
                </a14:m>
                <a:r>
                  <a:rPr lang="en-US" dirty="0"/>
                  <a:t> a vector of (functional) covariates, </a:t>
                </a:r>
                <a14:m>
                  <m:oMath xmlns:m="http://schemas.openxmlformats.org/officeDocument/2006/math">
                    <m:r>
                      <m:rPr>
                        <m:sty m:val="p"/>
                      </m:rPr>
                      <a:rPr lang="it-IT" b="0" i="0" smtClean="0">
                        <a:latin typeface="Cambria Math" panose="02040503050406030204" pitchFamily="18" charset="0"/>
                      </a:rPr>
                      <m:t>D</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1</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𝑋</m:t>
                                  </m:r>
                                </m:e>
                                <m:sub>
                                  <m:r>
                                    <m:rPr>
                                      <m:brk m:alnAt="7"/>
                                    </m:rPr>
                                    <a:rPr lang="it-IT" b="0" i="1" smtClean="0">
                                      <a:latin typeface="Cambria Math" panose="02040503050406030204" pitchFamily="18" charset="0"/>
                                    </a:rPr>
                                    <m:t>1</m:t>
                                  </m:r>
                                  <m:r>
                                    <a:rPr lang="it-IT" b="0" i="1" smtClean="0">
                                      <a:latin typeface="Cambria Math" panose="02040503050406030204" pitchFamily="18" charset="0"/>
                                    </a:rPr>
                                    <m:t>𝑗</m:t>
                                  </m:r>
                                </m:sub>
                              </m:sSub>
                              <m:r>
                                <m:rPr>
                                  <m:brk m:alnAt="7"/>
                                </m:rPr>
                                <a:rPr lang="it-IT" b="0" i="1" smtClean="0">
                                  <a:latin typeface="Cambria Math" panose="02040503050406030204" pitchFamily="18" charset="0"/>
                                </a:rPr>
                                <m:t>)</m:t>
                              </m:r>
                            </m:e>
                          </m:mr>
                          <m:mr>
                            <m:e>
                              <m:r>
                                <a:rPr lang="it-IT" b="0" i="1" smtClean="0">
                                  <a:latin typeface="Cambria Math" panose="02040503050406030204" pitchFamily="18" charset="0"/>
                                </a:rPr>
                                <m:t>…</m:t>
                              </m:r>
                            </m:e>
                          </m:mr>
                          <m:mr>
                            <m:e>
                              <m: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𝑝𝑗</m:t>
                                  </m:r>
                                </m:sub>
                              </m:sSub>
                              <m:r>
                                <a:rPr lang="it-IT" b="0" i="1" smtClean="0">
                                  <a:latin typeface="Cambria Math" panose="02040503050406030204" pitchFamily="18" charset="0"/>
                                </a:rPr>
                                <m:t>)</m:t>
                              </m:r>
                            </m:e>
                          </m:mr>
                        </m:m>
                      </m:e>
                    </m:d>
                  </m:oMath>
                </a14:m>
                <a:r>
                  <a:rPr lang="en-US" dirty="0"/>
                  <a:t> the vector of component-wise distances and </a:t>
                </a:r>
                <a14:m>
                  <m:oMath xmlns:m="http://schemas.openxmlformats.org/officeDocument/2006/math">
                    <m:r>
                      <m:rPr>
                        <m:sty m:val="p"/>
                      </m:rPr>
                      <a:rPr lang="it-IT" b="0" i="0" smtClean="0">
                        <a:latin typeface="Cambria Math" panose="02040503050406030204" pitchFamily="18" charset="0"/>
                      </a:rPr>
                      <m:t>Ω</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e>
                          </m:mr>
                          <m:mr>
                            <m:e>
                              <m:r>
                                <a:rPr lang="it-IT" i="1">
                                  <a:latin typeface="Cambria Math" panose="02040503050406030204" pitchFamily="18" charset="0"/>
                                </a:rPr>
                                <m:t>…</m:t>
                              </m:r>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e>
                          </m:mr>
                        </m:m>
                      </m:e>
                    </m:d>
                  </m:oMath>
                </a14:m>
                <a:r>
                  <a:rPr lang="en-US" dirty="0"/>
                  <a:t> a vector of weights. </a:t>
                </a:r>
              </a:p>
              <a:p>
                <a:r>
                  <a:rPr lang="en-US" dirty="0"/>
                  <a:t>Given the LOOCV prediction for each data point  we can consider the following optimization problem:</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min</m:t>
                                      </m:r>
                                    </m:e>
                                    <m:lim>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lim>
                                  </m:limLow>
                                </m:fName>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𝑌</m:t>
                                              </m:r>
                                            </m:e>
                                            <m:sub>
                                              <m:r>
                                                <a:rPr lang="it-IT" i="1">
                                                  <a:latin typeface="Cambria Math" panose="02040503050406030204" pitchFamily="18" charset="0"/>
                                                </a:rPr>
                                                <m:t>𝑖</m:t>
                                              </m:r>
                                            </m:sub>
                                          </m:sSub>
                                          <m:r>
                                            <a:rPr lang="it-IT" i="1">
                                              <a:latin typeface="Cambria Math" panose="02040503050406030204" pitchFamily="18" charset="0"/>
                                            </a:rPr>
                                            <m:t>−</m:t>
                                          </m:r>
                                          <m:sSup>
                                            <m:sSupPr>
                                              <m:ctrlPr>
                                                <a:rPr lang="it-IT" i="1">
                                                  <a:latin typeface="Cambria Math" panose="02040503050406030204" pitchFamily="18" charset="0"/>
                                                </a:rPr>
                                              </m:ctrlPr>
                                            </m:sSup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p>
                                              <m:r>
                                                <a:rPr lang="it-IT" i="1">
                                                  <a:latin typeface="Cambria Math" panose="02040503050406030204" pitchFamily="18" charset="0"/>
                                                </a:rPr>
                                                <m:t>−</m:t>
                                              </m:r>
                                              <m:r>
                                                <a:rPr lang="it-IT" i="1">
                                                  <a:latin typeface="Cambria Math" panose="02040503050406030204" pitchFamily="18" charset="0"/>
                                                </a:rPr>
                                                <m:t>𝑖</m:t>
                                              </m:r>
                                            </m:sup>
                                          </m:sSup>
                                          <m:r>
                                            <a:rPr lang="it-IT" i="1">
                                              <a:latin typeface="Cambria Math" panose="02040503050406030204" pitchFamily="18" charset="0"/>
                                            </a:rPr>
                                            <m:t>)</m:t>
                                          </m:r>
                                        </m:e>
                                        <m:sup>
                                          <m:r>
                                            <a:rPr lang="it-IT" b="0" i="1" smtClean="0">
                                              <a:latin typeface="Cambria Math" panose="02040503050406030204" pitchFamily="18" charset="0"/>
                                            </a:rPr>
                                            <m:t>2</m:t>
                                          </m:r>
                                        </m:sup>
                                      </m:sSup>
                                      <m:r>
                                        <a:rPr lang="it-IT" b="0" i="1" smtClean="0">
                                          <a:latin typeface="Cambria Math" panose="02040503050406030204" pitchFamily="18" charset="0"/>
                                        </a:rPr>
                                        <m:t> </m:t>
                                      </m:r>
                                    </m:e>
                                  </m:nary>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𝑖</m:t>
                                  </m:r>
                                </m:sub>
                              </m:sSub>
                              <m:r>
                                <a:rPr lang="it-IT" b="0" i="1" smtClean="0">
                                  <a:latin typeface="Cambria Math" panose="02040503050406030204" pitchFamily="18" charset="0"/>
                                </a:rPr>
                                <m:t>≥0 , </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𝑝</m:t>
                              </m:r>
                            </m:e>
                          </m:eqArr>
                        </m:e>
                      </m:d>
                    </m:oMath>
                  </m:oMathPara>
                </a14:m>
                <a:endParaRPr lang="en-US" dirty="0"/>
              </a:p>
              <a:p>
                <a:endParaRPr lang="en-US" dirty="0"/>
              </a:p>
              <a:p>
                <a:endParaRPr lang="en-US" dirty="0"/>
              </a:p>
            </p:txBody>
          </p:sp>
        </mc:Choice>
        <mc:Fallback xmlns="">
          <p:sp>
            <p:nvSpPr>
              <p:cNvPr id="26" name="Segnaposto contenuto 1">
                <a:extLst>
                  <a:ext uri="{FF2B5EF4-FFF2-40B4-BE49-F238E27FC236}">
                    <a16:creationId xmlns:a16="http://schemas.microsoft.com/office/drawing/2014/main" id="{27FF9F41-90D7-1610-FE14-0C281C993E8A}"/>
                  </a:ext>
                </a:extLst>
              </p:cNvPr>
              <p:cNvSpPr txBox="1">
                <a:spLocks noRot="1" noChangeAspect="1" noMove="1" noResize="1" noEditPoints="1" noAdjustHandles="1" noChangeArrowheads="1" noChangeShapeType="1" noTextEdit="1"/>
              </p:cNvSpPr>
              <p:nvPr/>
            </p:nvSpPr>
            <p:spPr>
              <a:xfrm>
                <a:off x="723900" y="3708918"/>
                <a:ext cx="9297761" cy="2499327"/>
              </a:xfrm>
              <a:prstGeom prst="rect">
                <a:avLst/>
              </a:prstGeom>
              <a:blipFill>
                <a:blip r:embed="rId5"/>
                <a:stretch>
                  <a:fillRect l="-590" t="-131463" r="-525"/>
                </a:stretch>
              </a:blipFill>
            </p:spPr>
            <p:txBody>
              <a:bodyPr/>
              <a:lstStyle/>
              <a:p>
                <a:r>
                  <a:rPr lang="it-IT">
                    <a:noFill/>
                  </a:rPr>
                  <a:t> </a:t>
                </a:r>
              </a:p>
            </p:txBody>
          </p:sp>
        </mc:Fallback>
      </mc:AlternateContent>
    </p:spTree>
    <p:extLst>
      <p:ext uri="{BB962C8B-B14F-4D97-AF65-F5344CB8AC3E}">
        <p14:creationId xmlns:p14="http://schemas.microsoft.com/office/powerpoint/2010/main" val="210457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4C58CBF-C685-A02C-D465-F288AF21ECF2}"/>
              </a:ext>
            </a:extLst>
          </p:cNvPr>
          <p:cNvPicPr>
            <a:picLocks noChangeAspect="1"/>
          </p:cNvPicPr>
          <p:nvPr/>
        </p:nvPicPr>
        <p:blipFill>
          <a:blip r:embed="rId5"/>
          <a:stretch>
            <a:fillRect/>
          </a:stretch>
        </p:blipFill>
        <p:spPr>
          <a:xfrm>
            <a:off x="689016" y="68289"/>
            <a:ext cx="5997460" cy="6721422"/>
          </a:xfrm>
          <a:prstGeom prst="rect">
            <a:avLst/>
          </a:prstGeom>
        </p:spPr>
      </p:pic>
      <p:sp>
        <p:nvSpPr>
          <p:cNvPr id="9" name="Segnaposto contenuto 1">
            <a:extLst>
              <a:ext uri="{FF2B5EF4-FFF2-40B4-BE49-F238E27FC236}">
                <a16:creationId xmlns:a16="http://schemas.microsoft.com/office/drawing/2014/main" id="{D5203F85-534C-3056-753C-856E915AC717}"/>
              </a:ext>
            </a:extLst>
          </p:cNvPr>
          <p:cNvSpPr txBox="1">
            <a:spLocks/>
          </p:cNvSpPr>
          <p:nvPr/>
        </p:nvSpPr>
        <p:spPr>
          <a:xfrm>
            <a:off x="6886393" y="3429000"/>
            <a:ext cx="3502867"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result after all the implementation (full implementation of the pipeline is on the report) are quite weak. This might be due to several reasons:</a:t>
            </a:r>
          </a:p>
          <a:p>
            <a:pPr marL="285750" indent="-285750" algn="just">
              <a:buFont typeface="Arial" panose="020B0604020202020204" pitchFamily="34" charset="0"/>
              <a:buChar char="•"/>
            </a:pPr>
            <a:r>
              <a:rPr lang="en-US" dirty="0"/>
              <a:t>The dataset needed </a:t>
            </a:r>
            <a:r>
              <a:rPr lang="en-US" dirty="0">
                <a:solidFill>
                  <a:schemeClr val="accent2"/>
                </a:solidFill>
              </a:rPr>
              <a:t>more preprocessing</a:t>
            </a:r>
            <a:r>
              <a:rPr lang="en-US" dirty="0"/>
              <a:t>;</a:t>
            </a:r>
          </a:p>
          <a:p>
            <a:pPr marL="285750" indent="-285750" algn="just">
              <a:buFont typeface="Arial" panose="020B0604020202020204" pitchFamily="34" charset="0"/>
              <a:buChar char="•"/>
            </a:pPr>
            <a:r>
              <a:rPr lang="en-US" dirty="0"/>
              <a:t>The </a:t>
            </a:r>
            <a:r>
              <a:rPr lang="en-US" dirty="0" err="1"/>
              <a:t>eGFC</a:t>
            </a:r>
            <a:r>
              <a:rPr lang="en-US" dirty="0"/>
              <a:t> have to be </a:t>
            </a:r>
            <a:r>
              <a:rPr lang="en-US" dirty="0">
                <a:solidFill>
                  <a:schemeClr val="accent2"/>
                </a:solidFill>
              </a:rPr>
              <a:t>regularized</a:t>
            </a:r>
            <a:r>
              <a:rPr lang="en-US" dirty="0"/>
              <a:t>;</a:t>
            </a:r>
          </a:p>
          <a:p>
            <a:pPr marL="285750" indent="-285750" algn="just">
              <a:buFont typeface="Arial" panose="020B0604020202020204" pitchFamily="34" charset="0"/>
              <a:buChar char="•"/>
            </a:pPr>
            <a:r>
              <a:rPr lang="en-US" dirty="0"/>
              <a:t>The optimizer lacks in precision because of the </a:t>
            </a:r>
            <a:r>
              <a:rPr lang="en-US" dirty="0" err="1">
                <a:solidFill>
                  <a:schemeClr val="accent2"/>
                </a:solidFill>
              </a:rPr>
              <a:t>initializiation</a:t>
            </a:r>
            <a:r>
              <a:rPr lang="en-US" dirty="0"/>
              <a:t>.</a:t>
            </a:r>
          </a:p>
          <a:p>
            <a:endParaRPr lang="en-US" dirty="0"/>
          </a:p>
          <a:p>
            <a:endParaRPr lang="en-US" dirty="0"/>
          </a:p>
        </p:txBody>
      </p:sp>
      <p:cxnSp>
        <p:nvCxnSpPr>
          <p:cNvPr id="14" name="Connettore 2 13">
            <a:extLst>
              <a:ext uri="{FF2B5EF4-FFF2-40B4-BE49-F238E27FC236}">
                <a16:creationId xmlns:a16="http://schemas.microsoft.com/office/drawing/2014/main" id="{7C68D82A-27EB-710E-C1A3-B6774BB99C17}"/>
              </a:ext>
            </a:extLst>
          </p:cNvPr>
          <p:cNvCxnSpPr>
            <a:cxnSpLocks/>
          </p:cNvCxnSpPr>
          <p:nvPr/>
        </p:nvCxnSpPr>
        <p:spPr>
          <a:xfrm flipH="1">
            <a:off x="2428073" y="5803641"/>
            <a:ext cx="1748582"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83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FA49DED-F98B-AA29-6402-0A09C4EFE003}"/>
              </a:ext>
            </a:extLst>
          </p:cNvPr>
          <p:cNvSpPr>
            <a:spLocks noGrp="1"/>
          </p:cNvSpPr>
          <p:nvPr>
            <p:ph type="body" sz="quarter" idx="13"/>
          </p:nvPr>
        </p:nvSpPr>
        <p:spPr>
          <a:xfrm>
            <a:off x="-1" y="1892808"/>
            <a:ext cx="9890449" cy="749808"/>
          </a:xfrm>
        </p:spPr>
        <p:txBody>
          <a:bodyPr rtlCol="0"/>
          <a:lstStyle>
            <a:defPPr>
              <a:defRPr lang="it-IT"/>
            </a:defPPr>
          </a:lstStyle>
          <a:p>
            <a:pPr rtl="0"/>
            <a:r>
              <a:rPr lang="it-IT" dirty="0" err="1"/>
              <a:t>TherMike</a:t>
            </a:r>
            <a:r>
              <a:rPr lang="it-IT" dirty="0"/>
              <a:t> - Hearing hot </a:t>
            </a:r>
            <a:r>
              <a:rPr lang="it-IT" dirty="0" err="1"/>
              <a:t>loud</a:t>
            </a:r>
            <a:endParaRPr lang="it-IT" dirty="0"/>
          </a:p>
        </p:txBody>
      </p:sp>
      <p:sp>
        <p:nvSpPr>
          <p:cNvPr id="48" name="Segnaposto testo 47">
            <a:extLst>
              <a:ext uri="{FF2B5EF4-FFF2-40B4-BE49-F238E27FC236}">
                <a16:creationId xmlns:a16="http://schemas.microsoft.com/office/drawing/2014/main" id="{B79EAB77-EA1B-845C-B39D-F4147B3C0E4B}"/>
              </a:ext>
            </a:extLst>
          </p:cNvPr>
          <p:cNvSpPr>
            <a:spLocks noGrp="1"/>
          </p:cNvSpPr>
          <p:nvPr>
            <p:ph type="body" sz="quarter" idx="18"/>
          </p:nvPr>
        </p:nvSpPr>
        <p:spPr>
          <a:xfrm>
            <a:off x="8594427" y="1792224"/>
            <a:ext cx="960120" cy="960120"/>
          </a:xfrm>
        </p:spPr>
        <p:txBody>
          <a:bodyPr rtlCol="0"/>
          <a:lstStyle>
            <a:defPPr>
              <a:defRPr lang="it-IT"/>
            </a:defPPr>
          </a:lstStyle>
          <a:p>
            <a:pPr rtl="0"/>
            <a:endParaRPr lang="it-IT" dirty="0">
              <a:noFill/>
            </a:endParaRPr>
          </a:p>
        </p:txBody>
      </p:sp>
      <p:sp>
        <p:nvSpPr>
          <p:cNvPr id="4" name="Segnaposto testo 3">
            <a:extLst>
              <a:ext uri="{FF2B5EF4-FFF2-40B4-BE49-F238E27FC236}">
                <a16:creationId xmlns:a16="http://schemas.microsoft.com/office/drawing/2014/main" id="{EBBAF7CB-A8CE-582C-C1DB-E6D72AC69A46}"/>
              </a:ext>
            </a:extLst>
          </p:cNvPr>
          <p:cNvSpPr>
            <a:spLocks noGrp="1"/>
          </p:cNvSpPr>
          <p:nvPr>
            <p:ph type="body" sz="quarter" idx="14"/>
          </p:nvPr>
        </p:nvSpPr>
        <p:spPr>
          <a:xfrm>
            <a:off x="0" y="2891790"/>
            <a:ext cx="9890448" cy="749808"/>
          </a:xfrm>
        </p:spPr>
        <p:txBody>
          <a:bodyPr rtlCol="0"/>
          <a:lstStyle>
            <a:defPPr>
              <a:defRPr lang="it-IT"/>
            </a:defPPr>
          </a:lstStyle>
          <a:p>
            <a:pPr rtl="0"/>
            <a:r>
              <a:rPr lang="it-IT" dirty="0"/>
              <a:t>Data Collection</a:t>
            </a:r>
          </a:p>
        </p:txBody>
      </p:sp>
      <p:sp>
        <p:nvSpPr>
          <p:cNvPr id="49" name="Segnaposto testo 48">
            <a:extLst>
              <a:ext uri="{FF2B5EF4-FFF2-40B4-BE49-F238E27FC236}">
                <a16:creationId xmlns:a16="http://schemas.microsoft.com/office/drawing/2014/main" id="{9AD6ED5E-6255-A10D-1B61-1C38A65A0172}"/>
              </a:ext>
            </a:extLst>
          </p:cNvPr>
          <p:cNvSpPr>
            <a:spLocks noGrp="1"/>
          </p:cNvSpPr>
          <p:nvPr>
            <p:ph type="body" sz="quarter" idx="19"/>
          </p:nvPr>
        </p:nvSpPr>
        <p:spPr>
          <a:xfrm>
            <a:off x="8594427" y="2788033"/>
            <a:ext cx="960120" cy="960120"/>
          </a:xfrm>
        </p:spPr>
        <p:txBody>
          <a:bodyPr rtlCol="0"/>
          <a:lstStyle>
            <a:defPPr>
              <a:defRPr lang="it-IT"/>
            </a:defPPr>
          </a:lstStyle>
          <a:p>
            <a:pPr rtl="0"/>
            <a:endParaRPr lang="it-IT" dirty="0">
              <a:noFill/>
            </a:endParaRPr>
          </a:p>
        </p:txBody>
      </p:sp>
      <p:sp>
        <p:nvSpPr>
          <p:cNvPr id="5" name="Segnaposto testo 4">
            <a:extLst>
              <a:ext uri="{FF2B5EF4-FFF2-40B4-BE49-F238E27FC236}">
                <a16:creationId xmlns:a16="http://schemas.microsoft.com/office/drawing/2014/main" id="{21C403DC-3521-3A53-9255-0D192EBD4F25}"/>
              </a:ext>
            </a:extLst>
          </p:cNvPr>
          <p:cNvSpPr>
            <a:spLocks noGrp="1"/>
          </p:cNvSpPr>
          <p:nvPr>
            <p:ph type="body" sz="quarter" idx="15"/>
          </p:nvPr>
        </p:nvSpPr>
        <p:spPr>
          <a:xfrm>
            <a:off x="-1" y="3890772"/>
            <a:ext cx="9890447" cy="749808"/>
          </a:xfrm>
        </p:spPr>
        <p:txBody>
          <a:bodyPr rtlCol="0"/>
          <a:lstStyle>
            <a:defPPr>
              <a:defRPr lang="it-IT"/>
            </a:defPPr>
          </a:lstStyle>
          <a:p>
            <a:pPr rtl="0"/>
            <a:r>
              <a:rPr lang="it-IT" dirty="0"/>
              <a:t>Feature Engineering</a:t>
            </a:r>
          </a:p>
        </p:txBody>
      </p:sp>
      <p:sp>
        <p:nvSpPr>
          <p:cNvPr id="50" name="Segnaposto testo 49">
            <a:extLst>
              <a:ext uri="{FF2B5EF4-FFF2-40B4-BE49-F238E27FC236}">
                <a16:creationId xmlns:a16="http://schemas.microsoft.com/office/drawing/2014/main" id="{725D92A4-EE14-BE47-EFF6-F0FD3F4AE66E}"/>
              </a:ext>
            </a:extLst>
          </p:cNvPr>
          <p:cNvSpPr>
            <a:spLocks noGrp="1"/>
          </p:cNvSpPr>
          <p:nvPr>
            <p:ph type="body" sz="quarter" idx="20"/>
          </p:nvPr>
        </p:nvSpPr>
        <p:spPr>
          <a:xfrm>
            <a:off x="8594427" y="3767001"/>
            <a:ext cx="960120" cy="960120"/>
          </a:xfrm>
        </p:spPr>
        <p:txBody>
          <a:bodyPr rtlCol="0"/>
          <a:lstStyle>
            <a:defPPr>
              <a:defRPr lang="it-IT"/>
            </a:defPPr>
          </a:lstStyle>
          <a:p>
            <a:pPr rtl="0"/>
            <a:endParaRPr lang="it-IT" dirty="0">
              <a:noFill/>
            </a:endParaRPr>
          </a:p>
        </p:txBody>
      </p:sp>
      <p:sp>
        <p:nvSpPr>
          <p:cNvPr id="6" name="Segnaposto testo 5">
            <a:extLst>
              <a:ext uri="{FF2B5EF4-FFF2-40B4-BE49-F238E27FC236}">
                <a16:creationId xmlns:a16="http://schemas.microsoft.com/office/drawing/2014/main" id="{01F6EA68-2AA8-DF86-685C-EC3843127767}"/>
              </a:ext>
            </a:extLst>
          </p:cNvPr>
          <p:cNvSpPr>
            <a:spLocks noGrp="1"/>
          </p:cNvSpPr>
          <p:nvPr>
            <p:ph type="body" sz="quarter" idx="16"/>
          </p:nvPr>
        </p:nvSpPr>
        <p:spPr>
          <a:xfrm>
            <a:off x="0" y="4889754"/>
            <a:ext cx="9890446" cy="749808"/>
          </a:xfrm>
          <a:solidFill>
            <a:srgbClr val="69056B"/>
          </a:solidFill>
        </p:spPr>
        <p:txBody>
          <a:bodyPr rtlCol="0"/>
          <a:lstStyle>
            <a:defPPr>
              <a:defRPr lang="it-IT"/>
            </a:defPPr>
          </a:lstStyle>
          <a:p>
            <a:pPr rtl="0"/>
            <a:r>
              <a:rPr lang="it-IT" dirty="0"/>
              <a:t>Statistical Framework</a:t>
            </a:r>
          </a:p>
        </p:txBody>
      </p:sp>
      <p:sp>
        <p:nvSpPr>
          <p:cNvPr id="51" name="Segnaposto testo 50">
            <a:extLst>
              <a:ext uri="{FF2B5EF4-FFF2-40B4-BE49-F238E27FC236}">
                <a16:creationId xmlns:a16="http://schemas.microsoft.com/office/drawing/2014/main" id="{7FFFF704-D039-7DC7-A34E-489FEE26CD8F}"/>
              </a:ext>
            </a:extLst>
          </p:cNvPr>
          <p:cNvSpPr>
            <a:spLocks noGrp="1"/>
          </p:cNvSpPr>
          <p:nvPr>
            <p:ph type="body" sz="quarter" idx="21"/>
          </p:nvPr>
        </p:nvSpPr>
        <p:spPr>
          <a:xfrm>
            <a:off x="8594427" y="4784598"/>
            <a:ext cx="960120" cy="960120"/>
          </a:xfrm>
          <a:solidFill>
            <a:srgbClr val="69056B"/>
          </a:solidFill>
        </p:spPr>
        <p:txBody>
          <a:bodyPr rtlCol="0"/>
          <a:lstStyle>
            <a:defPPr>
              <a:defRPr lang="it-IT"/>
            </a:defPPr>
          </a:lstStyle>
          <a:p>
            <a:pPr rtl="0"/>
            <a:r>
              <a:rPr lang="it-IT" dirty="0">
                <a:noFill/>
              </a:rPr>
              <a:t>11</a:t>
            </a:r>
          </a:p>
        </p:txBody>
      </p:sp>
      <p:sp>
        <p:nvSpPr>
          <p:cNvPr id="7" name="Segnaposto testo 6">
            <a:extLst>
              <a:ext uri="{FF2B5EF4-FFF2-40B4-BE49-F238E27FC236}">
                <a16:creationId xmlns:a16="http://schemas.microsoft.com/office/drawing/2014/main" id="{A2545FBC-2F5C-8772-F385-63E103558308}"/>
              </a:ext>
            </a:extLst>
          </p:cNvPr>
          <p:cNvSpPr>
            <a:spLocks noGrp="1"/>
          </p:cNvSpPr>
          <p:nvPr>
            <p:ph type="body" sz="quarter" idx="17"/>
          </p:nvPr>
        </p:nvSpPr>
        <p:spPr>
          <a:xfrm>
            <a:off x="0" y="5888736"/>
            <a:ext cx="9890446" cy="749808"/>
          </a:xfrm>
        </p:spPr>
        <p:txBody>
          <a:bodyPr rtlCol="0"/>
          <a:lstStyle>
            <a:defPPr>
              <a:defRPr lang="it-IT"/>
            </a:defPPr>
          </a:lstStyle>
          <a:p>
            <a:pPr rtl="0"/>
            <a:r>
              <a:rPr lang="it-IT" dirty="0" err="1"/>
              <a:t>Failures</a:t>
            </a:r>
            <a:r>
              <a:rPr lang="it-IT" dirty="0"/>
              <a:t> and Successes</a:t>
            </a:r>
          </a:p>
        </p:txBody>
      </p:sp>
      <p:sp>
        <p:nvSpPr>
          <p:cNvPr id="52" name="Segnaposto testo 51">
            <a:extLst>
              <a:ext uri="{FF2B5EF4-FFF2-40B4-BE49-F238E27FC236}">
                <a16:creationId xmlns:a16="http://schemas.microsoft.com/office/drawing/2014/main" id="{B834A08F-B9C1-B3EF-25F5-A69D401C8BC6}"/>
              </a:ext>
            </a:extLst>
          </p:cNvPr>
          <p:cNvSpPr>
            <a:spLocks noGrp="1"/>
          </p:cNvSpPr>
          <p:nvPr>
            <p:ph type="body" sz="quarter" idx="22"/>
          </p:nvPr>
        </p:nvSpPr>
        <p:spPr>
          <a:xfrm>
            <a:off x="8594427" y="5783580"/>
            <a:ext cx="960120" cy="960120"/>
          </a:xfrm>
        </p:spPr>
        <p:txBody>
          <a:bodyPr rtlCol="0"/>
          <a:lstStyle>
            <a:defPPr>
              <a:defRPr lang="it-IT"/>
            </a:defPPr>
          </a:lstStyle>
          <a:p>
            <a:pPr rtl="0"/>
            <a:endParaRPr lang="it-IT" dirty="0">
              <a:noFill/>
            </a:endParaRPr>
          </a:p>
        </p:txBody>
      </p:sp>
      <p:pic>
        <p:nvPicPr>
          <p:cNvPr id="11" name="Elemento grafico 10" descr="Disco con riempimento a tinta unita">
            <a:extLst>
              <a:ext uri="{FF2B5EF4-FFF2-40B4-BE49-F238E27FC236}">
                <a16:creationId xmlns:a16="http://schemas.microsoft.com/office/drawing/2014/main" id="{9C2D3203-5FC2-252C-85A2-B5F110490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0693" y="2852112"/>
            <a:ext cx="827586" cy="827586"/>
          </a:xfrm>
          <a:prstGeom prst="rect">
            <a:avLst/>
          </a:prstGeom>
        </p:spPr>
      </p:pic>
      <p:pic>
        <p:nvPicPr>
          <p:cNvPr id="13" name="Elemento grafico 12" descr="Termometro con riempimento a tinta unita">
            <a:extLst>
              <a:ext uri="{FF2B5EF4-FFF2-40B4-BE49-F238E27FC236}">
                <a16:creationId xmlns:a16="http://schemas.microsoft.com/office/drawing/2014/main" id="{99AF8558-22E0-B5F4-12F9-8967D89CDB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5782">
            <a:off x="8652958" y="1850757"/>
            <a:ext cx="843057" cy="843057"/>
          </a:xfrm>
          <a:prstGeom prst="rect">
            <a:avLst/>
          </a:prstGeom>
        </p:spPr>
      </p:pic>
      <p:pic>
        <p:nvPicPr>
          <p:cNvPr id="15" name="Elemento grafico 14" descr="Distribuzione normale con riempimento a tinta unita">
            <a:extLst>
              <a:ext uri="{FF2B5EF4-FFF2-40B4-BE49-F238E27FC236}">
                <a16:creationId xmlns:a16="http://schemas.microsoft.com/office/drawing/2014/main" id="{53DC5FE3-219B-00A8-5E04-47A357EDD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9582" y="4869507"/>
            <a:ext cx="749808" cy="749808"/>
          </a:xfrm>
          <a:prstGeom prst="rect">
            <a:avLst/>
          </a:prstGeom>
        </p:spPr>
      </p:pic>
      <p:pic>
        <p:nvPicPr>
          <p:cNvPr id="17" name="Elemento grafico 16" descr="Voce con riempimento a tinta unita">
            <a:extLst>
              <a:ext uri="{FF2B5EF4-FFF2-40B4-BE49-F238E27FC236}">
                <a16:creationId xmlns:a16="http://schemas.microsoft.com/office/drawing/2014/main" id="{7E138BFD-A84A-8C36-B9BE-BB1C11771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40147" y="3783711"/>
            <a:ext cx="914400" cy="914400"/>
          </a:xfrm>
          <a:prstGeom prst="rect">
            <a:avLst/>
          </a:prstGeom>
        </p:spPr>
      </p:pic>
      <p:pic>
        <p:nvPicPr>
          <p:cNvPr id="19" name="Elemento grafico 18" descr="Aspirazione con riempimento a tinta unita">
            <a:extLst>
              <a:ext uri="{FF2B5EF4-FFF2-40B4-BE49-F238E27FC236}">
                <a16:creationId xmlns:a16="http://schemas.microsoft.com/office/drawing/2014/main" id="{BD4A2B26-D357-0234-AA18-3F7E387770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38444" y="5907351"/>
            <a:ext cx="710946" cy="710946"/>
          </a:xfrm>
          <a:prstGeom prst="rect">
            <a:avLst/>
          </a:prstGeom>
        </p:spPr>
      </p:pic>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920926" y="2858052"/>
            <a:ext cx="5326317" cy="1975104"/>
          </a:xfrm>
        </p:spPr>
        <p:txBody>
          <a:bodyPr rtlCol="0"/>
          <a:lstStyle>
            <a:defPPr>
              <a:defRPr lang="it-IT"/>
            </a:defPPr>
          </a:lstStyle>
          <a:p>
            <a:pPr rtl="0"/>
            <a:r>
              <a:rPr lang="it-IT" dirty="0"/>
              <a:t>The working model</a:t>
            </a:r>
          </a:p>
        </p:txBody>
      </p:sp>
    </p:spTree>
    <p:extLst>
      <p:ext uri="{BB962C8B-B14F-4D97-AF65-F5344CB8AC3E}">
        <p14:creationId xmlns:p14="http://schemas.microsoft.com/office/powerpoint/2010/main" val="21221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31027-B8BF-2A7C-3A5D-8BD00027614F}"/>
              </a:ext>
            </a:extLst>
          </p:cNvPr>
          <p:cNvSpPr>
            <a:spLocks noGrp="1"/>
          </p:cNvSpPr>
          <p:nvPr>
            <p:ph type="title"/>
          </p:nvPr>
        </p:nvSpPr>
        <p:spPr/>
        <p:txBody>
          <a:bodyPr/>
          <a:lstStyle/>
          <a:p>
            <a:r>
              <a:rPr lang="it-IT" dirty="0"/>
              <a:t>The models</a:t>
            </a:r>
          </a:p>
        </p:txBody>
      </p:sp>
      <p:sp>
        <p:nvSpPr>
          <p:cNvPr id="4" name="Segnaposto testo 3">
            <a:extLst>
              <a:ext uri="{FF2B5EF4-FFF2-40B4-BE49-F238E27FC236}">
                <a16:creationId xmlns:a16="http://schemas.microsoft.com/office/drawing/2014/main" id="{9B611163-C185-E503-4683-2AA61B38C718}"/>
              </a:ext>
            </a:extLst>
          </p:cNvPr>
          <p:cNvSpPr>
            <a:spLocks noGrp="1"/>
          </p:cNvSpPr>
          <p:nvPr>
            <p:ph type="body" sz="quarter" idx="13"/>
          </p:nvPr>
        </p:nvSpPr>
        <p:spPr/>
        <p:txBody>
          <a:bodyPr/>
          <a:lstStyle/>
          <a:p>
            <a:endParaRPr lang="it-IT"/>
          </a:p>
        </p:txBody>
      </p:sp>
      <p:sp>
        <p:nvSpPr>
          <p:cNvPr id="7" name="CasellaDiTesto 6">
            <a:extLst>
              <a:ext uri="{FF2B5EF4-FFF2-40B4-BE49-F238E27FC236}">
                <a16:creationId xmlns:a16="http://schemas.microsoft.com/office/drawing/2014/main" id="{1F9B1EFF-4ED7-6DCB-5D91-8614EE17C2BE}"/>
              </a:ext>
            </a:extLst>
          </p:cNvPr>
          <p:cNvSpPr txBox="1"/>
          <p:nvPr/>
        </p:nvSpPr>
        <p:spPr>
          <a:xfrm>
            <a:off x="793108" y="1660849"/>
            <a:ext cx="3821955" cy="646331"/>
          </a:xfrm>
          <a:prstGeom prst="rect">
            <a:avLst/>
          </a:prstGeom>
          <a:noFill/>
        </p:spPr>
        <p:txBody>
          <a:bodyPr wrap="square" rtlCol="0">
            <a:spAutoFit/>
          </a:bodyPr>
          <a:lstStyle/>
          <a:p>
            <a:pPr marL="285750" indent="-285750">
              <a:buFont typeface="Arial" panose="020B0604020202020204" pitchFamily="34" charset="0"/>
              <a:buChar char="•"/>
            </a:pPr>
            <a:r>
              <a:rPr lang="it-IT" dirty="0" err="1"/>
              <a:t>Nadaraya-Watston</a:t>
            </a:r>
            <a:r>
              <a:rPr lang="it-IT" dirty="0"/>
              <a:t> Kernel </a:t>
            </a:r>
            <a:r>
              <a:rPr lang="it-IT" dirty="0" err="1"/>
              <a:t>Regression</a:t>
            </a:r>
            <a:endParaRPr lang="it-IT" dirty="0"/>
          </a:p>
        </p:txBody>
      </p:sp>
      <p:sp>
        <p:nvSpPr>
          <p:cNvPr id="10" name="CasellaDiTesto 9">
            <a:extLst>
              <a:ext uri="{FF2B5EF4-FFF2-40B4-BE49-F238E27FC236}">
                <a16:creationId xmlns:a16="http://schemas.microsoft.com/office/drawing/2014/main" id="{0CD95654-0F8A-E0E8-2797-DA59679ECF92}"/>
              </a:ext>
            </a:extLst>
          </p:cNvPr>
          <p:cNvSpPr txBox="1"/>
          <p:nvPr/>
        </p:nvSpPr>
        <p:spPr>
          <a:xfrm>
            <a:off x="5218921" y="1676851"/>
            <a:ext cx="3949587" cy="369332"/>
          </a:xfrm>
          <a:prstGeom prst="rect">
            <a:avLst/>
          </a:prstGeom>
          <a:noFill/>
        </p:spPr>
        <p:txBody>
          <a:bodyPr wrap="square" rtlCol="0">
            <a:spAutoFit/>
          </a:bodyPr>
          <a:lstStyle/>
          <a:p>
            <a:pPr marL="285750" indent="-285750">
              <a:buFont typeface="Arial" panose="020B0604020202020204" pitchFamily="34" charset="0"/>
              <a:buChar char="•"/>
            </a:pPr>
            <a:r>
              <a:rPr lang="it-IT" u="sng" dirty="0"/>
              <a:t>KNN </a:t>
            </a:r>
            <a:r>
              <a:rPr lang="it-IT" u="sng" dirty="0" err="1"/>
              <a:t>Regression</a:t>
            </a:r>
            <a:endParaRPr lang="it-IT" u="sng" dirty="0"/>
          </a:p>
        </p:txBody>
      </p:sp>
      <p:pic>
        <p:nvPicPr>
          <p:cNvPr id="11" name="Elemento grafico 10" descr="Aspirazione con riempimento a tinta unita">
            <a:extLst>
              <a:ext uri="{FF2B5EF4-FFF2-40B4-BE49-F238E27FC236}">
                <a16:creationId xmlns:a16="http://schemas.microsoft.com/office/drawing/2014/main" id="{D464E4E9-ED2B-36B6-B86E-C8ABE7EA38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1781" y="841193"/>
            <a:ext cx="485073" cy="485073"/>
          </a:xfrm>
          <a:prstGeom prst="rect">
            <a:avLst/>
          </a:prstGeom>
        </p:spPr>
      </p:pic>
      <p:pic>
        <p:nvPicPr>
          <p:cNvPr id="5" name="Immagine 4">
            <a:extLst>
              <a:ext uri="{FF2B5EF4-FFF2-40B4-BE49-F238E27FC236}">
                <a16:creationId xmlns:a16="http://schemas.microsoft.com/office/drawing/2014/main" id="{4A850291-F9D6-D161-7523-C73D41C9FD33}"/>
              </a:ext>
            </a:extLst>
          </p:cNvPr>
          <p:cNvPicPr>
            <a:picLocks noChangeAspect="1"/>
          </p:cNvPicPr>
          <p:nvPr/>
        </p:nvPicPr>
        <p:blipFill>
          <a:blip r:embed="rId4"/>
          <a:stretch>
            <a:fillRect/>
          </a:stretch>
        </p:blipFill>
        <p:spPr>
          <a:xfrm>
            <a:off x="5218920" y="2386701"/>
            <a:ext cx="4357685" cy="3939455"/>
          </a:xfrm>
          <a:prstGeom prst="rect">
            <a:avLst/>
          </a:prstGeom>
        </p:spPr>
      </p:pic>
      <p:pic>
        <p:nvPicPr>
          <p:cNvPr id="9" name="Immagine 8">
            <a:extLst>
              <a:ext uri="{FF2B5EF4-FFF2-40B4-BE49-F238E27FC236}">
                <a16:creationId xmlns:a16="http://schemas.microsoft.com/office/drawing/2014/main" id="{5D671174-8C65-FEE1-4867-8234C2A47483}"/>
              </a:ext>
            </a:extLst>
          </p:cNvPr>
          <p:cNvPicPr>
            <a:picLocks noChangeAspect="1"/>
          </p:cNvPicPr>
          <p:nvPr/>
        </p:nvPicPr>
        <p:blipFill>
          <a:blip r:embed="rId5"/>
          <a:stretch>
            <a:fillRect/>
          </a:stretch>
        </p:blipFill>
        <p:spPr>
          <a:xfrm>
            <a:off x="900294" y="2386701"/>
            <a:ext cx="3712341" cy="2283598"/>
          </a:xfrm>
          <a:prstGeom prst="rect">
            <a:avLst/>
          </a:prstGeom>
        </p:spPr>
      </p:pic>
      <p:pic>
        <p:nvPicPr>
          <p:cNvPr id="14" name="Immagine 13">
            <a:extLst>
              <a:ext uri="{FF2B5EF4-FFF2-40B4-BE49-F238E27FC236}">
                <a16:creationId xmlns:a16="http://schemas.microsoft.com/office/drawing/2014/main" id="{4F7E90E5-E196-7CC2-82CA-AF4F1120CF0D}"/>
              </a:ext>
            </a:extLst>
          </p:cNvPr>
          <p:cNvPicPr>
            <a:picLocks noChangeAspect="1"/>
          </p:cNvPicPr>
          <p:nvPr/>
        </p:nvPicPr>
        <p:blipFill>
          <a:blip r:embed="rId6"/>
          <a:stretch>
            <a:fillRect/>
          </a:stretch>
        </p:blipFill>
        <p:spPr>
          <a:xfrm>
            <a:off x="900295" y="4670298"/>
            <a:ext cx="3712342" cy="1669693"/>
          </a:xfrm>
          <a:prstGeom prst="rect">
            <a:avLst/>
          </a:prstGeom>
        </p:spPr>
      </p:pic>
    </p:spTree>
    <p:extLst>
      <p:ext uri="{BB962C8B-B14F-4D97-AF65-F5344CB8AC3E}">
        <p14:creationId xmlns:p14="http://schemas.microsoft.com/office/powerpoint/2010/main" val="360352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A5DB0-1022-5B85-BD91-D8F34D2473D4}"/>
              </a:ext>
            </a:extLst>
          </p:cNvPr>
          <p:cNvSpPr>
            <a:spLocks noGrp="1"/>
          </p:cNvSpPr>
          <p:nvPr>
            <p:ph type="title"/>
          </p:nvPr>
        </p:nvSpPr>
        <p:spPr/>
        <p:txBody>
          <a:bodyPr/>
          <a:lstStyle/>
          <a:p>
            <a:r>
              <a:rPr lang="it-IT" dirty="0"/>
              <a:t>LOOCV</a:t>
            </a:r>
          </a:p>
        </p:txBody>
      </p:sp>
      <p:sp>
        <p:nvSpPr>
          <p:cNvPr id="4" name="Segnaposto testo 3">
            <a:extLst>
              <a:ext uri="{FF2B5EF4-FFF2-40B4-BE49-F238E27FC236}">
                <a16:creationId xmlns:a16="http://schemas.microsoft.com/office/drawing/2014/main" id="{9BDE952A-FFD7-D709-566A-33D16110C798}"/>
              </a:ext>
            </a:extLst>
          </p:cNvPr>
          <p:cNvSpPr>
            <a:spLocks noGrp="1"/>
          </p:cNvSpPr>
          <p:nvPr>
            <p:ph type="body" sz="quarter" idx="13"/>
          </p:nvPr>
        </p:nvSpPr>
        <p:spPr/>
        <p:txBody>
          <a:bodyPr/>
          <a:lstStyle/>
          <a:p>
            <a:endParaRPr lang="it-IT"/>
          </a:p>
        </p:txBody>
      </p:sp>
      <p:pic>
        <p:nvPicPr>
          <p:cNvPr id="13" name="Elemento grafico 12" descr="Disco con riempimento a tinta unita">
            <a:extLst>
              <a:ext uri="{FF2B5EF4-FFF2-40B4-BE49-F238E27FC236}">
                <a16:creationId xmlns:a16="http://schemas.microsoft.com/office/drawing/2014/main" id="{004CC3BE-0353-9809-3B88-9091D9EFA6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295" y="2053616"/>
            <a:ext cx="621792" cy="621792"/>
          </a:xfrm>
          <a:prstGeom prst="rect">
            <a:avLst/>
          </a:prstGeom>
        </p:spPr>
      </p:pic>
      <p:pic>
        <p:nvPicPr>
          <p:cNvPr id="19" name="Elemento grafico 18" descr="Aspirazione con riempimento a tinta unita">
            <a:extLst>
              <a:ext uri="{FF2B5EF4-FFF2-40B4-BE49-F238E27FC236}">
                <a16:creationId xmlns:a16="http://schemas.microsoft.com/office/drawing/2014/main" id="{276E95F8-CAF2-652A-D6EF-EC226524C0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80282" y="862330"/>
            <a:ext cx="485073" cy="485073"/>
          </a:xfrm>
          <a:prstGeom prst="rect">
            <a:avLst/>
          </a:prstGeom>
        </p:spPr>
      </p:pic>
      <p:pic>
        <p:nvPicPr>
          <p:cNvPr id="5" name="Immagine 4">
            <a:extLst>
              <a:ext uri="{FF2B5EF4-FFF2-40B4-BE49-F238E27FC236}">
                <a16:creationId xmlns:a16="http://schemas.microsoft.com/office/drawing/2014/main" id="{1CFC6063-8D4B-D8F8-3EC0-9426F2BCB200}"/>
              </a:ext>
            </a:extLst>
          </p:cNvPr>
          <p:cNvPicPr>
            <a:picLocks noChangeAspect="1"/>
          </p:cNvPicPr>
          <p:nvPr/>
        </p:nvPicPr>
        <p:blipFill>
          <a:blip r:embed="rId6"/>
          <a:stretch>
            <a:fillRect/>
          </a:stretch>
        </p:blipFill>
        <p:spPr>
          <a:xfrm>
            <a:off x="415033" y="1880884"/>
            <a:ext cx="5363726" cy="2888160"/>
          </a:xfrm>
          <a:prstGeom prst="rect">
            <a:avLst/>
          </a:prstGeom>
          <a:ln>
            <a:solidFill>
              <a:schemeClr val="tx1"/>
            </a:solidFill>
          </a:ln>
        </p:spPr>
      </p:pic>
      <p:pic>
        <p:nvPicPr>
          <p:cNvPr id="7" name="Immagine 6">
            <a:extLst>
              <a:ext uri="{FF2B5EF4-FFF2-40B4-BE49-F238E27FC236}">
                <a16:creationId xmlns:a16="http://schemas.microsoft.com/office/drawing/2014/main" id="{F0C3980B-D26C-C22C-798F-7E1C2FC71E97}"/>
              </a:ext>
            </a:extLst>
          </p:cNvPr>
          <p:cNvPicPr>
            <a:picLocks noChangeAspect="1"/>
          </p:cNvPicPr>
          <p:nvPr/>
        </p:nvPicPr>
        <p:blipFill>
          <a:blip r:embed="rId7"/>
          <a:stretch>
            <a:fillRect/>
          </a:stretch>
        </p:blipFill>
        <p:spPr>
          <a:xfrm>
            <a:off x="6413241" y="1880884"/>
            <a:ext cx="5363726" cy="2888160"/>
          </a:xfrm>
          <a:prstGeom prst="rect">
            <a:avLst/>
          </a:prstGeom>
          <a:ln>
            <a:solidFill>
              <a:schemeClr val="tx1"/>
            </a:solidFill>
          </a:ln>
        </p:spPr>
      </p:pic>
      <p:sp>
        <p:nvSpPr>
          <p:cNvPr id="8" name="Segnaposto contenuto 1">
            <a:extLst>
              <a:ext uri="{FF2B5EF4-FFF2-40B4-BE49-F238E27FC236}">
                <a16:creationId xmlns:a16="http://schemas.microsoft.com/office/drawing/2014/main" id="{536A92D8-F529-68A7-11E4-69785A9EFBEE}"/>
              </a:ext>
            </a:extLst>
          </p:cNvPr>
          <p:cNvSpPr txBox="1">
            <a:spLocks/>
          </p:cNvSpPr>
          <p:nvPr/>
        </p:nvSpPr>
        <p:spPr>
          <a:xfrm>
            <a:off x="746449" y="4627983"/>
            <a:ext cx="10713277" cy="1726164"/>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a:t>
            </a:r>
            <a:r>
              <a:rPr lang="en-US" dirty="0">
                <a:solidFill>
                  <a:srgbClr val="00B050"/>
                </a:solidFill>
              </a:rPr>
              <a:t>optimized</a:t>
            </a:r>
            <a:r>
              <a:rPr lang="en-US" dirty="0"/>
              <a:t> the parameters of our model</a:t>
            </a:r>
            <a:r>
              <a:rPr lang="it-IT" dirty="0"/>
              <a:t>: in </a:t>
            </a:r>
            <a:r>
              <a:rPr lang="it-IT" dirty="0" err="1"/>
              <a:t>this</a:t>
            </a:r>
            <a:r>
              <a:rPr lang="it-IT" dirty="0"/>
              <a:t> case in </a:t>
            </a:r>
            <a:r>
              <a:rPr lang="it-IT" dirty="0" err="1"/>
              <a:t>particular</a:t>
            </a:r>
            <a:r>
              <a:rPr lang="it-IT" dirty="0"/>
              <a:t> </a:t>
            </a:r>
            <a:r>
              <a:rPr lang="it-IT" dirty="0" err="1"/>
              <a:t>we</a:t>
            </a:r>
            <a:r>
              <a:rPr lang="it-IT" dirty="0"/>
              <a:t> are </a:t>
            </a:r>
            <a:r>
              <a:rPr lang="it-IT" dirty="0" err="1"/>
              <a:t>talking</a:t>
            </a:r>
            <a:r>
              <a:rPr lang="it-IT" dirty="0"/>
              <a:t> </a:t>
            </a:r>
            <a:r>
              <a:rPr lang="it-IT" dirty="0" err="1"/>
              <a:t>about</a:t>
            </a:r>
            <a:r>
              <a:rPr lang="it-IT" dirty="0"/>
              <a:t> kernel </a:t>
            </a:r>
            <a:r>
              <a:rPr lang="it-IT" dirty="0" err="1"/>
              <a:t>regression</a:t>
            </a:r>
            <a:r>
              <a:rPr lang="it-IT" dirty="0"/>
              <a:t>. The </a:t>
            </a:r>
            <a:r>
              <a:rPr lang="it-IT" dirty="0" err="1"/>
              <a:t>parameters</a:t>
            </a:r>
            <a:r>
              <a:rPr lang="it-IT" dirty="0"/>
              <a:t> to be </a:t>
            </a:r>
            <a:r>
              <a:rPr lang="it-IT" dirty="0" err="1"/>
              <a:t>considered</a:t>
            </a:r>
            <a:r>
              <a:rPr lang="it-IT" dirty="0"/>
              <a:t> are the </a:t>
            </a:r>
            <a:r>
              <a:rPr lang="it-IT" dirty="0" err="1"/>
              <a:t>number</a:t>
            </a:r>
            <a:r>
              <a:rPr lang="it-IT" dirty="0"/>
              <a:t> of filters in the feature </a:t>
            </a:r>
            <a:r>
              <a:rPr lang="it-IT" dirty="0" err="1"/>
              <a:t>extraction</a:t>
            </a:r>
            <a:r>
              <a:rPr lang="it-IT" dirty="0"/>
              <a:t> and the </a:t>
            </a:r>
            <a:r>
              <a:rPr lang="it-IT" dirty="0" err="1"/>
              <a:t>bandwidth</a:t>
            </a:r>
            <a:r>
              <a:rPr lang="it-IT" dirty="0"/>
              <a:t> for the kernel. </a:t>
            </a:r>
            <a:endParaRPr lang="en-US" dirty="0"/>
          </a:p>
          <a:p>
            <a:endParaRPr lang="en-US" dirty="0"/>
          </a:p>
          <a:p>
            <a:endParaRPr lang="en-US" dirty="0"/>
          </a:p>
        </p:txBody>
      </p:sp>
    </p:spTree>
    <p:extLst>
      <p:ext uri="{BB962C8B-B14F-4D97-AF65-F5344CB8AC3E}">
        <p14:creationId xmlns:p14="http://schemas.microsoft.com/office/powerpoint/2010/main" val="125191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A5DB0-1022-5B85-BD91-D8F34D2473D4}"/>
              </a:ext>
            </a:extLst>
          </p:cNvPr>
          <p:cNvSpPr>
            <a:spLocks noGrp="1"/>
          </p:cNvSpPr>
          <p:nvPr>
            <p:ph type="title"/>
          </p:nvPr>
        </p:nvSpPr>
        <p:spPr/>
        <p:txBody>
          <a:bodyPr/>
          <a:lstStyle/>
          <a:p>
            <a:r>
              <a:rPr lang="it-IT" dirty="0"/>
              <a:t>LOOCV</a:t>
            </a:r>
          </a:p>
        </p:txBody>
      </p:sp>
      <p:sp>
        <p:nvSpPr>
          <p:cNvPr id="4" name="Segnaposto testo 3">
            <a:extLst>
              <a:ext uri="{FF2B5EF4-FFF2-40B4-BE49-F238E27FC236}">
                <a16:creationId xmlns:a16="http://schemas.microsoft.com/office/drawing/2014/main" id="{9BDE952A-FFD7-D709-566A-33D16110C798}"/>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1E4127C4-F4CA-65AC-9803-553A046055DD}"/>
              </a:ext>
            </a:extLst>
          </p:cNvPr>
          <p:cNvSpPr/>
          <p:nvPr/>
        </p:nvSpPr>
        <p:spPr>
          <a:xfrm>
            <a:off x="1549067" y="5141169"/>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3">
                  <a:lumMod val="60000"/>
                  <a:lumOff val="40000"/>
                </a:schemeClr>
              </a:solidFill>
              <a:effectLst>
                <a:outerShdw blurRad="38100" dist="25400" dir="5400000" algn="ctr" rotWithShape="0">
                  <a:srgbClr val="6E747A">
                    <a:alpha val="43000"/>
                  </a:srgbClr>
                </a:outerShdw>
              </a:effectLst>
            </a:endParaRPr>
          </a:p>
        </p:txBody>
      </p:sp>
      <p:pic>
        <p:nvPicPr>
          <p:cNvPr id="13" name="Elemento grafico 12" descr="Disco con riempimento a tinta unita">
            <a:extLst>
              <a:ext uri="{FF2B5EF4-FFF2-40B4-BE49-F238E27FC236}">
                <a16:creationId xmlns:a16="http://schemas.microsoft.com/office/drawing/2014/main" id="{004CC3BE-0353-9809-3B88-9091D9EFA6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295" y="2053616"/>
            <a:ext cx="621792" cy="621792"/>
          </a:xfrm>
          <a:prstGeom prst="rect">
            <a:avLst/>
          </a:prstGeom>
        </p:spPr>
      </p:pic>
      <p:sp>
        <p:nvSpPr>
          <p:cNvPr id="16" name="CasellaDiTesto 15">
            <a:extLst>
              <a:ext uri="{FF2B5EF4-FFF2-40B4-BE49-F238E27FC236}">
                <a16:creationId xmlns:a16="http://schemas.microsoft.com/office/drawing/2014/main" id="{FF9D3EB2-B8E0-44E6-E41A-E6D013B1885E}"/>
              </a:ext>
            </a:extLst>
          </p:cNvPr>
          <p:cNvSpPr txBox="1"/>
          <p:nvPr/>
        </p:nvSpPr>
        <p:spPr>
          <a:xfrm>
            <a:off x="1852900" y="5253091"/>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h = </a:t>
            </a:r>
            <a:r>
              <a:rPr lang="it-IT" dirty="0"/>
              <a:t>6.12</a:t>
            </a:r>
            <a:endParaRPr lang="en-US" dirty="0"/>
          </a:p>
          <a:p>
            <a:pPr marL="285750" indent="-285750" algn="just">
              <a:buFont typeface="Arial" panose="020B0604020202020204" pitchFamily="34" charset="0"/>
              <a:buChar char="•"/>
            </a:pPr>
            <a:r>
              <a:rPr lang="it-IT" dirty="0"/>
              <a:t> RMSE = 8.22</a:t>
            </a:r>
            <a:endParaRPr lang="en-US" dirty="0"/>
          </a:p>
        </p:txBody>
      </p:sp>
      <p:sp>
        <p:nvSpPr>
          <p:cNvPr id="17" name="Rettangolo 16">
            <a:extLst>
              <a:ext uri="{FF2B5EF4-FFF2-40B4-BE49-F238E27FC236}">
                <a16:creationId xmlns:a16="http://schemas.microsoft.com/office/drawing/2014/main" id="{CF104A93-1BB0-3AD0-56C2-2CBEF106C322}"/>
              </a:ext>
            </a:extLst>
          </p:cNvPr>
          <p:cNvSpPr/>
          <p:nvPr/>
        </p:nvSpPr>
        <p:spPr>
          <a:xfrm>
            <a:off x="7474159" y="5141173"/>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18" name="CasellaDiTesto 17">
            <a:extLst>
              <a:ext uri="{FF2B5EF4-FFF2-40B4-BE49-F238E27FC236}">
                <a16:creationId xmlns:a16="http://schemas.microsoft.com/office/drawing/2014/main" id="{1BC873CB-86B5-7420-7183-F6A64E491907}"/>
              </a:ext>
            </a:extLst>
          </p:cNvPr>
          <p:cNvSpPr txBox="1"/>
          <p:nvPr/>
        </p:nvSpPr>
        <p:spPr>
          <a:xfrm>
            <a:off x="7696860" y="5234429"/>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K = </a:t>
            </a:r>
            <a:r>
              <a:rPr lang="it-IT" dirty="0"/>
              <a:t>2</a:t>
            </a:r>
            <a:endParaRPr lang="en-US" dirty="0"/>
          </a:p>
          <a:p>
            <a:pPr marL="285750" indent="-285750" algn="just">
              <a:buFont typeface="Arial" panose="020B0604020202020204" pitchFamily="34" charset="0"/>
              <a:buChar char="•"/>
            </a:pPr>
            <a:r>
              <a:rPr lang="it-IT" dirty="0"/>
              <a:t> RMSE = 8.90</a:t>
            </a:r>
            <a:endParaRPr lang="en-US" dirty="0"/>
          </a:p>
        </p:txBody>
      </p:sp>
      <p:pic>
        <p:nvPicPr>
          <p:cNvPr id="19" name="Elemento grafico 18" descr="Aspirazione con riempimento a tinta unita">
            <a:extLst>
              <a:ext uri="{FF2B5EF4-FFF2-40B4-BE49-F238E27FC236}">
                <a16:creationId xmlns:a16="http://schemas.microsoft.com/office/drawing/2014/main" id="{276E95F8-CAF2-652A-D6EF-EC226524C0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80282" y="862330"/>
            <a:ext cx="485073" cy="485073"/>
          </a:xfrm>
          <a:prstGeom prst="rect">
            <a:avLst/>
          </a:prstGeom>
        </p:spPr>
      </p:pic>
      <p:pic>
        <p:nvPicPr>
          <p:cNvPr id="7" name="Immagine 6">
            <a:extLst>
              <a:ext uri="{FF2B5EF4-FFF2-40B4-BE49-F238E27FC236}">
                <a16:creationId xmlns:a16="http://schemas.microsoft.com/office/drawing/2014/main" id="{59E53891-63F2-164B-5C55-D56DEC931FFC}"/>
              </a:ext>
            </a:extLst>
          </p:cNvPr>
          <p:cNvPicPr>
            <a:picLocks noChangeAspect="1"/>
          </p:cNvPicPr>
          <p:nvPr/>
        </p:nvPicPr>
        <p:blipFill>
          <a:blip r:embed="rId6"/>
          <a:stretch>
            <a:fillRect/>
          </a:stretch>
        </p:blipFill>
        <p:spPr>
          <a:xfrm>
            <a:off x="434208" y="2142273"/>
            <a:ext cx="5615134" cy="2538154"/>
          </a:xfrm>
          <a:prstGeom prst="rect">
            <a:avLst/>
          </a:prstGeom>
          <a:ln>
            <a:solidFill>
              <a:schemeClr val="tx1"/>
            </a:solidFill>
          </a:ln>
        </p:spPr>
      </p:pic>
      <p:pic>
        <p:nvPicPr>
          <p:cNvPr id="9" name="Immagine 8">
            <a:extLst>
              <a:ext uri="{FF2B5EF4-FFF2-40B4-BE49-F238E27FC236}">
                <a16:creationId xmlns:a16="http://schemas.microsoft.com/office/drawing/2014/main" id="{483E51EB-C841-394D-3571-D9E0E28D64EC}"/>
              </a:ext>
            </a:extLst>
          </p:cNvPr>
          <p:cNvPicPr>
            <a:picLocks noChangeAspect="1"/>
          </p:cNvPicPr>
          <p:nvPr/>
        </p:nvPicPr>
        <p:blipFill>
          <a:blip r:embed="rId7"/>
          <a:stretch>
            <a:fillRect/>
          </a:stretch>
        </p:blipFill>
        <p:spPr>
          <a:xfrm>
            <a:off x="6149252" y="2142273"/>
            <a:ext cx="5615135" cy="2538154"/>
          </a:xfrm>
          <a:prstGeom prst="rect">
            <a:avLst/>
          </a:prstGeom>
          <a:ln>
            <a:solidFill>
              <a:schemeClr val="tx1"/>
            </a:solidFill>
          </a:ln>
        </p:spPr>
      </p:pic>
    </p:spTree>
    <p:extLst>
      <p:ext uri="{BB962C8B-B14F-4D97-AF65-F5344CB8AC3E}">
        <p14:creationId xmlns:p14="http://schemas.microsoft.com/office/powerpoint/2010/main" val="3424866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err="1"/>
              <a:t>Interpretation</a:t>
            </a:r>
            <a:endParaRPr lang="it-IT" dirty="0"/>
          </a:p>
        </p:txBody>
      </p:sp>
      <p:sp>
        <p:nvSpPr>
          <p:cNvPr id="22" name="Rettangolo 21">
            <a:extLst>
              <a:ext uri="{FF2B5EF4-FFF2-40B4-BE49-F238E27FC236}">
                <a16:creationId xmlns:a16="http://schemas.microsoft.com/office/drawing/2014/main" id="{23CB0CB8-62C3-AB0B-B94E-1E58F8057953}"/>
              </a:ext>
            </a:extLst>
          </p:cNvPr>
          <p:cNvSpPr/>
          <p:nvPr/>
        </p:nvSpPr>
        <p:spPr>
          <a:xfrm flipV="1">
            <a:off x="475861" y="1628775"/>
            <a:ext cx="11131898" cy="39776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1F97317D-741E-9358-491E-AA560C0D0433}"/>
              </a:ext>
            </a:extLst>
          </p:cNvPr>
          <p:cNvPicPr>
            <a:picLocks noChangeAspect="1"/>
          </p:cNvPicPr>
          <p:nvPr/>
        </p:nvPicPr>
        <p:blipFill>
          <a:blip r:embed="rId3"/>
          <a:stretch>
            <a:fillRect/>
          </a:stretch>
        </p:blipFill>
        <p:spPr>
          <a:xfrm>
            <a:off x="3896610" y="4651971"/>
            <a:ext cx="5654530" cy="932396"/>
          </a:xfrm>
          <a:prstGeom prst="rect">
            <a:avLst/>
          </a:prstGeom>
        </p:spPr>
      </p:pic>
      <p:pic>
        <p:nvPicPr>
          <p:cNvPr id="8" name="Immagine 7">
            <a:extLst>
              <a:ext uri="{FF2B5EF4-FFF2-40B4-BE49-F238E27FC236}">
                <a16:creationId xmlns:a16="http://schemas.microsoft.com/office/drawing/2014/main" id="{23634EB6-BBAE-ABBD-897B-A7FC19793806}"/>
              </a:ext>
              <a:ext uri="{C183D7F6-B498-43B3-948B-1728B52AA6E4}">
                <adec:decorative xmlns:adec="http://schemas.microsoft.com/office/drawing/2017/decorative" val="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844705" y="905985"/>
            <a:ext cx="563994" cy="397764"/>
          </a:xfrm>
          <a:prstGeom prst="rect">
            <a:avLst/>
          </a:prstGeom>
        </p:spPr>
      </p:pic>
      <p:sp>
        <p:nvSpPr>
          <p:cNvPr id="11" name="CasellaDiTesto 10">
            <a:extLst>
              <a:ext uri="{FF2B5EF4-FFF2-40B4-BE49-F238E27FC236}">
                <a16:creationId xmlns:a16="http://schemas.microsoft.com/office/drawing/2014/main" id="{6C4FE247-283E-D133-3F4A-92979E342046}"/>
              </a:ext>
            </a:extLst>
          </p:cNvPr>
          <p:cNvSpPr txBox="1"/>
          <p:nvPr/>
        </p:nvSpPr>
        <p:spPr>
          <a:xfrm>
            <a:off x="681136" y="1931437"/>
            <a:ext cx="5824440" cy="2308324"/>
          </a:xfrm>
          <a:prstGeom prst="rect">
            <a:avLst/>
          </a:prstGeom>
          <a:noFill/>
        </p:spPr>
        <p:txBody>
          <a:bodyPr wrap="square" rtlCol="0">
            <a:spAutoFit/>
          </a:bodyPr>
          <a:lstStyle/>
          <a:p>
            <a:r>
              <a:rPr lang="it-IT" dirty="0"/>
              <a:t>By </a:t>
            </a:r>
            <a:r>
              <a:rPr lang="it-IT" dirty="0" err="1"/>
              <a:t>looking</a:t>
            </a:r>
            <a:r>
              <a:rPr lang="it-IT" dirty="0"/>
              <a:t> </a:t>
            </a:r>
            <a:r>
              <a:rPr lang="it-IT" dirty="0" err="1"/>
              <a:t>at</a:t>
            </a:r>
            <a:r>
              <a:rPr lang="it-IT" dirty="0"/>
              <a:t> a </a:t>
            </a:r>
            <a:r>
              <a:rPr lang="it-IT" dirty="0" err="1"/>
              <a:t>sensitivitity</a:t>
            </a:r>
            <a:r>
              <a:rPr lang="it-IT" dirty="0"/>
              <a:t> </a:t>
            </a:r>
            <a:r>
              <a:rPr lang="it-IT" dirty="0" err="1"/>
              <a:t>metric</a:t>
            </a:r>
            <a:r>
              <a:rPr lang="it-IT" dirty="0"/>
              <a:t>, </a:t>
            </a:r>
            <a:r>
              <a:rPr lang="it-IT" dirty="0" err="1"/>
              <a:t>we</a:t>
            </a:r>
            <a:r>
              <a:rPr lang="it-IT" dirty="0"/>
              <a:t> </a:t>
            </a:r>
            <a:r>
              <a:rPr lang="it-IT" dirty="0" err="1"/>
              <a:t>notice</a:t>
            </a:r>
            <a:r>
              <a:rPr lang="it-IT" dirty="0"/>
              <a:t> </a:t>
            </a:r>
            <a:r>
              <a:rPr lang="it-IT" dirty="0" err="1"/>
              <a:t>that</a:t>
            </a:r>
            <a:r>
              <a:rPr lang="it-IT" dirty="0"/>
              <a:t> the model </a:t>
            </a:r>
            <a:r>
              <a:rPr lang="it-IT" dirty="0" err="1"/>
              <a:t>performs</a:t>
            </a:r>
            <a:r>
              <a:rPr lang="it-IT" dirty="0"/>
              <a:t> </a:t>
            </a:r>
            <a:r>
              <a:rPr lang="it-IT" dirty="0" err="1"/>
              <a:t>better</a:t>
            </a:r>
            <a:r>
              <a:rPr lang="it-IT" dirty="0"/>
              <a:t> </a:t>
            </a:r>
            <a:r>
              <a:rPr lang="it-IT" dirty="0" err="1"/>
              <a:t>at</a:t>
            </a:r>
            <a:r>
              <a:rPr lang="it-IT" dirty="0"/>
              <a:t> </a:t>
            </a:r>
            <a:r>
              <a:rPr lang="it-IT" dirty="0" err="1">
                <a:solidFill>
                  <a:schemeClr val="accent2"/>
                </a:solidFill>
              </a:rPr>
              <a:t>lower</a:t>
            </a:r>
            <a:r>
              <a:rPr lang="it-IT" dirty="0">
                <a:solidFill>
                  <a:schemeClr val="accent2"/>
                </a:solidFill>
              </a:rPr>
              <a:t> </a:t>
            </a:r>
            <a:r>
              <a:rPr lang="it-IT" dirty="0" err="1">
                <a:solidFill>
                  <a:schemeClr val="accent2"/>
                </a:solidFill>
              </a:rPr>
              <a:t>temperatures</a:t>
            </a:r>
            <a:r>
              <a:rPr lang="it-IT" dirty="0"/>
              <a:t>. </a:t>
            </a:r>
          </a:p>
          <a:p>
            <a:endParaRPr lang="it-IT" dirty="0"/>
          </a:p>
          <a:p>
            <a:r>
              <a:rPr lang="it-IT" dirty="0" err="1"/>
              <a:t>Visually</a:t>
            </a:r>
            <a:r>
              <a:rPr lang="it-IT" dirty="0"/>
              <a:t> </a:t>
            </a:r>
            <a:r>
              <a:rPr lang="it-IT" dirty="0" err="1"/>
              <a:t>we</a:t>
            </a:r>
            <a:r>
              <a:rPr lang="it-IT" dirty="0"/>
              <a:t> can </a:t>
            </a:r>
            <a:r>
              <a:rPr lang="it-IT" dirty="0" err="1"/>
              <a:t>see</a:t>
            </a:r>
            <a:r>
              <a:rPr lang="it-IT" dirty="0"/>
              <a:t> </a:t>
            </a:r>
            <a:r>
              <a:rPr lang="it-IT" dirty="0" err="1"/>
              <a:t>that</a:t>
            </a:r>
            <a:r>
              <a:rPr lang="it-IT" dirty="0"/>
              <a:t> the feature </a:t>
            </a:r>
            <a:r>
              <a:rPr lang="it-IT" dirty="0" err="1"/>
              <a:t>extracted</a:t>
            </a:r>
            <a:r>
              <a:rPr lang="it-IT" dirty="0"/>
              <a:t> for </a:t>
            </a:r>
            <a:r>
              <a:rPr lang="it-IT" dirty="0" err="1"/>
              <a:t>cold</a:t>
            </a:r>
            <a:r>
              <a:rPr lang="it-IT" dirty="0"/>
              <a:t> water are </a:t>
            </a:r>
            <a:r>
              <a:rPr lang="it-IT" dirty="0" err="1"/>
              <a:t>less</a:t>
            </a:r>
            <a:r>
              <a:rPr lang="it-IT" dirty="0"/>
              <a:t> dispersive for the </a:t>
            </a:r>
            <a:r>
              <a:rPr lang="it-IT" dirty="0" err="1"/>
              <a:t>central</a:t>
            </a:r>
            <a:r>
              <a:rPr lang="it-IT" dirty="0"/>
              <a:t> filters </a:t>
            </a:r>
            <a:r>
              <a:rPr lang="it-IT" dirty="0" err="1"/>
              <a:t>than</a:t>
            </a:r>
            <a:r>
              <a:rPr lang="it-IT" dirty="0"/>
              <a:t> the one </a:t>
            </a:r>
            <a:r>
              <a:rPr lang="it-IT" dirty="0" err="1"/>
              <a:t>extracted</a:t>
            </a:r>
            <a:r>
              <a:rPr lang="it-IT" dirty="0"/>
              <a:t> for hot water, and </a:t>
            </a:r>
            <a:r>
              <a:rPr lang="it-IT" dirty="0" err="1"/>
              <a:t>it</a:t>
            </a:r>
            <a:r>
              <a:rPr lang="it-IT" dirty="0"/>
              <a:t> </a:t>
            </a:r>
            <a:r>
              <a:rPr lang="it-IT" dirty="0" err="1"/>
              <a:t>is</a:t>
            </a:r>
            <a:r>
              <a:rPr lang="it-IT" dirty="0"/>
              <a:t> </a:t>
            </a:r>
            <a:r>
              <a:rPr lang="it-IT" dirty="0" err="1"/>
              <a:t>also</a:t>
            </a:r>
            <a:r>
              <a:rPr lang="it-IT" dirty="0"/>
              <a:t> more </a:t>
            </a:r>
            <a:r>
              <a:rPr lang="it-IT" dirty="0" err="1"/>
              <a:t>populated</a:t>
            </a:r>
            <a:r>
              <a:rPr lang="it-IT" dirty="0"/>
              <a:t>. </a:t>
            </a:r>
          </a:p>
        </p:txBody>
      </p:sp>
      <p:pic>
        <p:nvPicPr>
          <p:cNvPr id="3" name="Immagine 2">
            <a:extLst>
              <a:ext uri="{FF2B5EF4-FFF2-40B4-BE49-F238E27FC236}">
                <a16:creationId xmlns:a16="http://schemas.microsoft.com/office/drawing/2014/main" id="{74DE96FB-868F-BB76-323B-FE1E08A1811A}"/>
              </a:ext>
            </a:extLst>
          </p:cNvPr>
          <p:cNvPicPr>
            <a:picLocks noChangeAspect="1"/>
          </p:cNvPicPr>
          <p:nvPr/>
        </p:nvPicPr>
        <p:blipFill>
          <a:blip r:embed="rId6"/>
          <a:stretch>
            <a:fillRect/>
          </a:stretch>
        </p:blipFill>
        <p:spPr>
          <a:xfrm>
            <a:off x="2047073" y="4285357"/>
            <a:ext cx="4602879" cy="1646063"/>
          </a:xfrm>
          <a:prstGeom prst="rect">
            <a:avLst/>
          </a:prstGeom>
          <a:ln w="19050">
            <a:solidFill>
              <a:schemeClr val="tx1"/>
            </a:solidFill>
          </a:ln>
        </p:spPr>
      </p:pic>
      <p:pic>
        <p:nvPicPr>
          <p:cNvPr id="6" name="Immagine 5">
            <a:extLst>
              <a:ext uri="{FF2B5EF4-FFF2-40B4-BE49-F238E27FC236}">
                <a16:creationId xmlns:a16="http://schemas.microsoft.com/office/drawing/2014/main" id="{283FE225-F7A0-04E9-FEE4-D7E80B81A363}"/>
              </a:ext>
            </a:extLst>
          </p:cNvPr>
          <p:cNvPicPr>
            <a:picLocks noChangeAspect="1"/>
          </p:cNvPicPr>
          <p:nvPr/>
        </p:nvPicPr>
        <p:blipFill>
          <a:blip r:embed="rId7"/>
          <a:stretch>
            <a:fillRect/>
          </a:stretch>
        </p:blipFill>
        <p:spPr>
          <a:xfrm>
            <a:off x="6388882" y="1770192"/>
            <a:ext cx="5631668" cy="3955123"/>
          </a:xfrm>
          <a:prstGeom prst="rect">
            <a:avLst/>
          </a:prstGeom>
          <a:ln w="19050">
            <a:solidFill>
              <a:schemeClr val="tx1"/>
            </a:solidFill>
          </a:ln>
        </p:spPr>
      </p:pic>
    </p:spTree>
    <p:extLst>
      <p:ext uri="{BB962C8B-B14F-4D97-AF65-F5344CB8AC3E}">
        <p14:creationId xmlns:p14="http://schemas.microsoft.com/office/powerpoint/2010/main" val="58378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752975" y="4472248"/>
            <a:ext cx="5326317" cy="1975104"/>
          </a:xfrm>
        </p:spPr>
        <p:txBody>
          <a:bodyPr rtlCol="0"/>
          <a:lstStyle>
            <a:defPPr>
              <a:defRPr lang="it-IT"/>
            </a:defPPr>
          </a:lstStyle>
          <a:p>
            <a:pPr rtl="0"/>
            <a:r>
              <a:rPr lang="it-IT" dirty="0"/>
              <a:t>Thank </a:t>
            </a:r>
            <a:r>
              <a:rPr lang="it-IT" dirty="0" err="1"/>
              <a:t>you</a:t>
            </a:r>
            <a:r>
              <a:rPr lang="it-IT" dirty="0"/>
              <a:t>!</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it-IT"/>
            </a:defPPr>
          </a:lstStyle>
          <a:p>
            <a:r>
              <a:rPr lang="it-IT" dirty="0" err="1"/>
              <a:t>TherMike</a:t>
            </a:r>
            <a:r>
              <a:rPr lang="it-IT" dirty="0"/>
              <a:t>- Hearing hot </a:t>
            </a:r>
            <a:r>
              <a:rPr lang="it-IT" dirty="0" err="1"/>
              <a:t>loud</a:t>
            </a:r>
            <a:endParaRPr lang="it-IT" dirty="0"/>
          </a:p>
        </p:txBody>
      </p:sp>
      <p:sp>
        <p:nvSpPr>
          <p:cNvPr id="2" name="Segnaposto contenuto 1">
            <a:extLst>
              <a:ext uri="{FF2B5EF4-FFF2-40B4-BE49-F238E27FC236}">
                <a16:creationId xmlns:a16="http://schemas.microsoft.com/office/drawing/2014/main" id="{2BA91497-60EB-6CC6-BE1A-11323E8A9677}"/>
              </a:ext>
            </a:extLst>
          </p:cNvPr>
          <p:cNvSpPr>
            <a:spLocks noGrp="1"/>
          </p:cNvSpPr>
          <p:nvPr>
            <p:ph idx="1"/>
          </p:nvPr>
        </p:nvSpPr>
        <p:spPr>
          <a:xfrm>
            <a:off x="373218" y="2391119"/>
            <a:ext cx="8762246" cy="3194056"/>
          </a:xfrm>
        </p:spPr>
        <p:txBody>
          <a:bodyPr rtlCol="0">
            <a:normAutofit/>
          </a:bodyPr>
          <a:lstStyle>
            <a:defPPr>
              <a:defRPr lang="it-IT"/>
            </a:defPPr>
          </a:lstStyle>
          <a:p>
            <a:pPr algn="just"/>
            <a:r>
              <a:rPr lang="it-IT" dirty="0" err="1"/>
              <a:t>We</a:t>
            </a:r>
            <a:r>
              <a:rPr lang="it-IT" dirty="0"/>
              <a:t> </a:t>
            </a:r>
            <a:r>
              <a:rPr lang="it-IT" dirty="0" err="1"/>
              <a:t>were</a:t>
            </a:r>
            <a:r>
              <a:rPr lang="it-IT" dirty="0"/>
              <a:t> </a:t>
            </a:r>
            <a:r>
              <a:rPr lang="it-IT" dirty="0" err="1"/>
              <a:t>inspired</a:t>
            </a:r>
            <a:r>
              <a:rPr lang="it-IT" dirty="0"/>
              <a:t> by </a:t>
            </a:r>
            <a:r>
              <a:rPr lang="it-IT" dirty="0" err="1"/>
              <a:t>Mr.Brutti</a:t>
            </a:r>
            <a:r>
              <a:rPr lang="it-IT" dirty="0"/>
              <a:t> sound </a:t>
            </a:r>
            <a:r>
              <a:rPr lang="it-IT" dirty="0" err="1"/>
              <a:t>experiments</a:t>
            </a:r>
            <a:r>
              <a:rPr lang="it-IT" dirty="0"/>
              <a:t> and </a:t>
            </a:r>
            <a:r>
              <a:rPr lang="it-IT" dirty="0" err="1"/>
              <a:t>we</a:t>
            </a:r>
            <a:r>
              <a:rPr lang="it-IT" dirty="0"/>
              <a:t> </a:t>
            </a:r>
            <a:r>
              <a:rPr lang="it-IT" dirty="0" err="1"/>
              <a:t>decided</a:t>
            </a:r>
            <a:r>
              <a:rPr lang="it-IT" dirty="0"/>
              <a:t> to </a:t>
            </a:r>
            <a:r>
              <a:rPr lang="it-IT" dirty="0" err="1"/>
              <a:t>dig</a:t>
            </a:r>
            <a:r>
              <a:rPr lang="it-IT" dirty="0"/>
              <a:t> </a:t>
            </a:r>
            <a:r>
              <a:rPr lang="it-IT" dirty="0" err="1"/>
              <a:t>deeper</a:t>
            </a:r>
            <a:r>
              <a:rPr lang="it-IT" dirty="0"/>
              <a:t> in the </a:t>
            </a:r>
            <a:r>
              <a:rPr lang="it-IT" dirty="0" err="1"/>
              <a:t>problem</a:t>
            </a:r>
            <a:r>
              <a:rPr lang="it-IT" dirty="0"/>
              <a:t>. </a:t>
            </a:r>
            <a:r>
              <a:rPr lang="it-IT" dirty="0" err="1">
                <a:solidFill>
                  <a:srgbClr val="FF0000"/>
                </a:solidFill>
              </a:rPr>
              <a:t>TherMike</a:t>
            </a:r>
            <a:r>
              <a:rPr lang="it-IT" dirty="0"/>
              <a:t> </a:t>
            </a:r>
            <a:r>
              <a:rPr lang="it-IT" dirty="0" err="1"/>
              <a:t>arises</a:t>
            </a:r>
            <a:r>
              <a:rPr lang="it-IT" dirty="0"/>
              <a:t> </a:t>
            </a:r>
            <a:r>
              <a:rPr lang="it-IT" dirty="0" err="1"/>
              <a:t>as</a:t>
            </a:r>
            <a:r>
              <a:rPr lang="it-IT" dirty="0"/>
              <a:t> the </a:t>
            </a:r>
            <a:r>
              <a:rPr lang="it-IT" dirty="0" err="1"/>
              <a:t>opportunity</a:t>
            </a:r>
            <a:r>
              <a:rPr lang="it-IT" dirty="0"/>
              <a:t> to </a:t>
            </a:r>
            <a:r>
              <a:rPr lang="it-IT" dirty="0" err="1"/>
              <a:t>deploy</a:t>
            </a:r>
            <a:r>
              <a:rPr lang="it-IT" dirty="0"/>
              <a:t> a machine learning model </a:t>
            </a:r>
            <a:r>
              <a:rPr lang="it-IT" dirty="0" err="1"/>
              <a:t>that</a:t>
            </a:r>
            <a:r>
              <a:rPr lang="it-IT" dirty="0"/>
              <a:t> can </a:t>
            </a:r>
            <a:r>
              <a:rPr lang="it-IT" dirty="0" err="1"/>
              <a:t>interpret</a:t>
            </a:r>
            <a:r>
              <a:rPr lang="it-IT" dirty="0"/>
              <a:t> or </a:t>
            </a:r>
            <a:r>
              <a:rPr lang="it-IT" dirty="0" err="1"/>
              <a:t>explain</a:t>
            </a:r>
            <a:r>
              <a:rPr lang="it-IT" dirty="0"/>
              <a:t> a </a:t>
            </a:r>
            <a:r>
              <a:rPr lang="it-IT" dirty="0" err="1"/>
              <a:t>phenomenon</a:t>
            </a:r>
            <a:r>
              <a:rPr lang="it-IT" dirty="0"/>
              <a:t> </a:t>
            </a:r>
            <a:r>
              <a:rPr lang="it-IT" dirty="0" err="1"/>
              <a:t>that</a:t>
            </a:r>
            <a:r>
              <a:rPr lang="it-IT" dirty="0"/>
              <a:t> </a:t>
            </a:r>
            <a:r>
              <a:rPr lang="it-IT" dirty="0" err="1"/>
              <a:t>is</a:t>
            </a:r>
            <a:r>
              <a:rPr lang="it-IT" dirty="0"/>
              <a:t> </a:t>
            </a:r>
            <a:r>
              <a:rPr lang="it-IT" dirty="0" err="1"/>
              <a:t>actually</a:t>
            </a:r>
            <a:r>
              <a:rPr lang="it-IT" dirty="0"/>
              <a:t> </a:t>
            </a:r>
            <a:r>
              <a:rPr lang="it-IT" dirty="0" err="1"/>
              <a:t>well</a:t>
            </a:r>
            <a:r>
              <a:rPr lang="it-IT" dirty="0"/>
              <a:t> </a:t>
            </a:r>
            <a:r>
              <a:rPr lang="it-IT" dirty="0" err="1"/>
              <a:t>known</a:t>
            </a:r>
            <a:r>
              <a:rPr lang="it-IT" dirty="0"/>
              <a:t> in </a:t>
            </a:r>
            <a:r>
              <a:rPr lang="it-IT" dirty="0" err="1"/>
              <a:t>neurosciences</a:t>
            </a:r>
            <a:r>
              <a:rPr lang="it-IT" dirty="0"/>
              <a:t> and </a:t>
            </a:r>
            <a:r>
              <a:rPr lang="it-IT" dirty="0" err="1"/>
              <a:t>psychoacoustics</a:t>
            </a:r>
            <a:r>
              <a:rPr lang="it-IT" dirty="0"/>
              <a:t>: </a:t>
            </a:r>
          </a:p>
          <a:p>
            <a:pPr algn="just"/>
            <a:endParaRPr lang="it-IT" dirty="0"/>
          </a:p>
          <a:p>
            <a:pPr algn="ctr"/>
            <a:r>
              <a:rPr lang="it-IT" i="1" dirty="0"/>
              <a:t>&lt;&lt;</a:t>
            </a:r>
            <a:r>
              <a:rPr lang="it-IT" i="1" dirty="0" err="1"/>
              <a:t>how</a:t>
            </a:r>
            <a:r>
              <a:rPr lang="it-IT" i="1" dirty="0"/>
              <a:t> </a:t>
            </a:r>
            <a:r>
              <a:rPr lang="it-IT" i="1" dirty="0" err="1"/>
              <a:t>is</a:t>
            </a:r>
            <a:r>
              <a:rPr lang="it-IT" i="1" dirty="0"/>
              <a:t> </a:t>
            </a:r>
            <a:r>
              <a:rPr lang="it-IT" i="1" dirty="0" err="1"/>
              <a:t>it</a:t>
            </a:r>
            <a:r>
              <a:rPr lang="it-IT" i="1" dirty="0"/>
              <a:t> </a:t>
            </a:r>
            <a:r>
              <a:rPr lang="it-IT" i="1" dirty="0" err="1"/>
              <a:t>possible</a:t>
            </a:r>
            <a:r>
              <a:rPr lang="it-IT" i="1" dirty="0"/>
              <a:t> for </a:t>
            </a:r>
            <a:r>
              <a:rPr lang="it-IT" i="1" dirty="0" err="1"/>
              <a:t>our</a:t>
            </a:r>
            <a:r>
              <a:rPr lang="it-IT" i="1" dirty="0"/>
              <a:t> </a:t>
            </a:r>
            <a:r>
              <a:rPr lang="it-IT" i="1" dirty="0" err="1"/>
              <a:t>ear</a:t>
            </a:r>
            <a:r>
              <a:rPr lang="it-IT" i="1" dirty="0"/>
              <a:t> and brain to </a:t>
            </a:r>
            <a:r>
              <a:rPr lang="it-IT" i="1" dirty="0" err="1"/>
              <a:t>collect</a:t>
            </a:r>
            <a:r>
              <a:rPr lang="it-IT" i="1" dirty="0"/>
              <a:t> and </a:t>
            </a:r>
            <a:r>
              <a:rPr lang="it-IT" i="1" dirty="0" err="1"/>
              <a:t>decode</a:t>
            </a:r>
            <a:r>
              <a:rPr lang="it-IT" i="1" dirty="0"/>
              <a:t> information </a:t>
            </a:r>
            <a:r>
              <a:rPr lang="it-IT" i="1" dirty="0" err="1"/>
              <a:t>that</a:t>
            </a:r>
            <a:r>
              <a:rPr lang="it-IT" i="1" dirty="0"/>
              <a:t> are </a:t>
            </a:r>
            <a:r>
              <a:rPr lang="it-IT" i="1" dirty="0" err="1"/>
              <a:t>apparently</a:t>
            </a:r>
            <a:r>
              <a:rPr lang="it-IT" i="1" dirty="0"/>
              <a:t> </a:t>
            </a:r>
            <a:r>
              <a:rPr lang="it-IT" i="1" dirty="0" err="1"/>
              <a:t>unrelated</a:t>
            </a:r>
            <a:r>
              <a:rPr lang="it-IT" i="1" dirty="0"/>
              <a:t> with </a:t>
            </a:r>
            <a:r>
              <a:rPr lang="it-IT" i="1" dirty="0" err="1"/>
              <a:t>what</a:t>
            </a:r>
            <a:r>
              <a:rPr lang="it-IT" i="1" dirty="0"/>
              <a:t> </a:t>
            </a:r>
            <a:r>
              <a:rPr lang="it-IT" i="1" dirty="0" err="1"/>
              <a:t>we</a:t>
            </a:r>
            <a:r>
              <a:rPr lang="it-IT" i="1" dirty="0"/>
              <a:t> are </a:t>
            </a:r>
            <a:r>
              <a:rPr lang="it-IT" i="1" u="sng" dirty="0" err="1"/>
              <a:t>actually</a:t>
            </a:r>
            <a:r>
              <a:rPr lang="it-IT" i="1" dirty="0"/>
              <a:t> hearing? &gt;&gt;</a:t>
            </a:r>
          </a:p>
          <a:p>
            <a:pPr algn="just" rtl="0"/>
            <a:endParaRPr lang="it-IT" dirty="0">
              <a:solidFill>
                <a:srgbClr val="FF0000"/>
              </a:solidFill>
            </a:endParaRPr>
          </a:p>
          <a:p>
            <a:pPr algn="just" rtl="0"/>
            <a:endParaRPr lang="it-IT" dirty="0"/>
          </a:p>
        </p:txBody>
      </p:sp>
      <p:sp>
        <p:nvSpPr>
          <p:cNvPr id="25" name="Segnaposto testo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it-IT"/>
            </a:defPPr>
          </a:lstStyle>
          <a:p>
            <a:pPr rtl="0"/>
            <a:r>
              <a:rPr lang="it-IT" dirty="0"/>
              <a:t>3</a:t>
            </a:r>
          </a:p>
        </p:txBody>
      </p:sp>
      <p:sp>
        <p:nvSpPr>
          <p:cNvPr id="27" name="Segnaposto numero diapositiva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rtlCol="0"/>
          <a:lstStyle>
            <a:defPPr>
              <a:defRPr lang="it-IT"/>
            </a:defPPr>
          </a:lstStyle>
          <a:p>
            <a:pPr rtl="0"/>
            <a:endParaRPr lang="it-IT" dirty="0">
              <a:noFill/>
            </a:endParaRPr>
          </a:p>
        </p:txBody>
      </p:sp>
      <p:sp>
        <p:nvSpPr>
          <p:cNvPr id="8" name="Segnaposto numero diapositiva 26">
            <a:extLst>
              <a:ext uri="{FF2B5EF4-FFF2-40B4-BE49-F238E27FC236}">
                <a16:creationId xmlns:a16="http://schemas.microsoft.com/office/drawing/2014/main" id="{C9D35391-07FE-8572-70F0-C350F3EC07C7}"/>
              </a:ext>
            </a:extLst>
          </p:cNvPr>
          <p:cNvSpPr txBox="1">
            <a:spLocks/>
          </p:cNvSpPr>
          <p:nvPr/>
        </p:nvSpPr>
        <p:spPr>
          <a:xfrm>
            <a:off x="1930271" y="1382936"/>
            <a:ext cx="941832" cy="621792"/>
          </a:xfrm>
          <a:prstGeom prst="rect">
            <a:avLst/>
          </a:prstGeom>
        </p:spPr>
        <p:txBody>
          <a:bodyPr vert="horz" lIns="91440" tIns="45720" rIns="91440" bIns="45720" rtlCol="0" anchor="ctr"/>
          <a:lstStyle>
            <a:defPPr rtl="0">
              <a:defRPr lang="it-IT"/>
            </a:defPPr>
            <a:lvl1pPr marL="0" algn="ctr" defTabSz="914400" rtl="0" eaLnBrk="1" latinLnBrk="0" hangingPunct="1">
              <a:defRPr lang="it-IT" sz="3200" kern="1200">
                <a:solidFill>
                  <a:schemeClr val="bg2"/>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a:lstStyle>
          <a:p>
            <a:fld id="{CC43B8D3-9A08-F84C-9DD4-44948BA52D4B}" type="slidenum">
              <a:rPr lang="it-IT" smtClean="0"/>
              <a:pPr/>
              <a:t>3</a:t>
            </a:fld>
            <a:endParaRPr lang="it-IT" dirty="0"/>
          </a:p>
        </p:txBody>
      </p:sp>
      <p:pic>
        <p:nvPicPr>
          <p:cNvPr id="9" name="Elemento grafico 8" descr="Termometro con riempimento a tinta unita">
            <a:extLst>
              <a:ext uri="{FF2B5EF4-FFF2-40B4-BE49-F238E27FC236}">
                <a16:creationId xmlns:a16="http://schemas.microsoft.com/office/drawing/2014/main" id="{1FAA9564-A119-D25B-67E1-B93AFDD3B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5782">
            <a:off x="1814559" y="795087"/>
            <a:ext cx="616518" cy="616518"/>
          </a:xfrm>
          <a:prstGeom prst="rect">
            <a:avLst/>
          </a:prstGeom>
        </p:spPr>
      </p:pic>
      <p:pic>
        <p:nvPicPr>
          <p:cNvPr id="3" name="Immagine 2" descr="Immagine che contiene strumento, cartone animato, termometro, illustrazione&#10;&#10;Descrizione generata automaticamente">
            <a:extLst>
              <a:ext uri="{FF2B5EF4-FFF2-40B4-BE49-F238E27FC236}">
                <a16:creationId xmlns:a16="http://schemas.microsoft.com/office/drawing/2014/main" id="{5E251D8B-8659-3314-93DA-1C13F7B8721A}"/>
              </a:ext>
            </a:extLst>
          </p:cNvPr>
          <p:cNvPicPr>
            <a:picLocks noChangeAspect="1"/>
          </p:cNvPicPr>
          <p:nvPr/>
        </p:nvPicPr>
        <p:blipFill>
          <a:blip r:embed="rId5"/>
          <a:stretch>
            <a:fillRect/>
          </a:stretch>
        </p:blipFill>
        <p:spPr>
          <a:xfrm>
            <a:off x="9348331" y="1693832"/>
            <a:ext cx="2616686" cy="4588631"/>
          </a:xfrm>
          <a:prstGeom prst="rect">
            <a:avLst/>
          </a:prstGeom>
          <a:ln>
            <a:noFill/>
          </a:ln>
          <a:effectLst>
            <a:outerShdw blurRad="190500" algn="tl" rotWithShape="0">
              <a:srgbClr val="000000">
                <a:alpha val="70000"/>
              </a:srgbClr>
            </a:outerShdw>
          </a:effectLst>
        </p:spPr>
      </p:pic>
      <p:sp>
        <p:nvSpPr>
          <p:cNvPr id="4" name="Rettangolo 3">
            <a:extLst>
              <a:ext uri="{FF2B5EF4-FFF2-40B4-BE49-F238E27FC236}">
                <a16:creationId xmlns:a16="http://schemas.microsoft.com/office/drawing/2014/main" id="{92A3A17F-D9D3-C56C-99C7-43E304A0AA23}"/>
              </a:ext>
            </a:extLst>
          </p:cNvPr>
          <p:cNvSpPr/>
          <p:nvPr/>
        </p:nvSpPr>
        <p:spPr>
          <a:xfrm>
            <a:off x="9678853" y="5820798"/>
            <a:ext cx="2015409" cy="923330"/>
          </a:xfrm>
          <a:prstGeom prst="rect">
            <a:avLst/>
          </a:prstGeom>
          <a:noFill/>
        </p:spPr>
        <p:txBody>
          <a:bodyPr wrap="squar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Mike</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a:extLst>
              <a:ext uri="{FF2B5EF4-FFF2-40B4-BE49-F238E27FC236}">
                <a16:creationId xmlns:a16="http://schemas.microsoft.com/office/drawing/2014/main" id="{5D4F89A7-5DC7-F29D-9C3E-6238D8C95B1F}"/>
              </a:ext>
            </a:extLst>
          </p:cNvPr>
          <p:cNvSpPr/>
          <p:nvPr/>
        </p:nvSpPr>
        <p:spPr>
          <a:xfrm>
            <a:off x="9255727" y="2965189"/>
            <a:ext cx="345473" cy="4638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Microfono contorno">
            <a:extLst>
              <a:ext uri="{FF2B5EF4-FFF2-40B4-BE49-F238E27FC236}">
                <a16:creationId xmlns:a16="http://schemas.microsoft.com/office/drawing/2014/main" id="{B995CCE7-6920-F6D8-F1D3-FFC8AA512E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934559">
            <a:off x="8711678" y="2856887"/>
            <a:ext cx="1973931" cy="1973931"/>
          </a:xfrm>
          <a:prstGeom prst="rect">
            <a:avLst/>
          </a:prstGeom>
        </p:spPr>
      </p:pic>
      <p:sp>
        <p:nvSpPr>
          <p:cNvPr id="41" name="Rettangolo 40">
            <a:extLst>
              <a:ext uri="{FF2B5EF4-FFF2-40B4-BE49-F238E27FC236}">
                <a16:creationId xmlns:a16="http://schemas.microsoft.com/office/drawing/2014/main" id="{481980CB-155F-75DF-0402-C70B9D3990F1}"/>
              </a:ext>
            </a:extLst>
          </p:cNvPr>
          <p:cNvSpPr/>
          <p:nvPr/>
        </p:nvSpPr>
        <p:spPr>
          <a:xfrm rot="3580084">
            <a:off x="8551151" y="3506790"/>
            <a:ext cx="1686483" cy="7523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740517E-F1C4-E2E4-56A4-B471E50C5EE9}"/>
              </a:ext>
            </a:extLst>
          </p:cNvPr>
          <p:cNvSpPr/>
          <p:nvPr/>
        </p:nvSpPr>
        <p:spPr>
          <a:xfrm>
            <a:off x="522514" y="149289"/>
            <a:ext cx="11028784" cy="139959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Segnaposto contenuto 1">
            <a:extLst>
              <a:ext uri="{FF2B5EF4-FFF2-40B4-BE49-F238E27FC236}">
                <a16:creationId xmlns:a16="http://schemas.microsoft.com/office/drawing/2014/main" id="{E4DD2825-EDF9-D703-2D8C-E2C5E579D352}"/>
              </a:ext>
            </a:extLst>
          </p:cNvPr>
          <p:cNvSpPr txBox="1">
            <a:spLocks/>
          </p:cNvSpPr>
          <p:nvPr/>
        </p:nvSpPr>
        <p:spPr>
          <a:xfrm>
            <a:off x="522514" y="1681096"/>
            <a:ext cx="5573486" cy="34958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So, we decided not to build a model “simply” capable of classifying if the water is cold or hot given its splashing sound: </a:t>
            </a:r>
            <a:r>
              <a:rPr lang="en-US" i="1" u="sng" dirty="0"/>
              <a:t>we wanted to build a real thermometer able to listen to temperature. </a:t>
            </a:r>
          </a:p>
          <a:p>
            <a:pPr algn="just"/>
            <a:endParaRPr lang="en-US" dirty="0"/>
          </a:p>
          <a:p>
            <a:pPr algn="just"/>
            <a:r>
              <a:rPr lang="en-US" dirty="0"/>
              <a:t>This makes our problem a </a:t>
            </a:r>
            <a:r>
              <a:rPr lang="en-US" dirty="0">
                <a:solidFill>
                  <a:srgbClr val="FF0000"/>
                </a:solidFill>
              </a:rPr>
              <a:t>regression</a:t>
            </a:r>
            <a:r>
              <a:rPr lang="en-US" dirty="0"/>
              <a:t> one: given a pouring sound, we want to predict  the temperature. And now lots of questions arises!</a:t>
            </a:r>
          </a:p>
          <a:p>
            <a:pPr algn="just"/>
            <a:endParaRPr lang="en-US" dirty="0">
              <a:solidFill>
                <a:srgbClr val="FF0000"/>
              </a:solidFill>
            </a:endParaRPr>
          </a:p>
          <a:p>
            <a:pPr algn="just"/>
            <a:endParaRPr lang="en-US" dirty="0"/>
          </a:p>
        </p:txBody>
      </p:sp>
      <p:sp>
        <p:nvSpPr>
          <p:cNvPr id="43" name="Rettangolo 42">
            <a:extLst>
              <a:ext uri="{FF2B5EF4-FFF2-40B4-BE49-F238E27FC236}">
                <a16:creationId xmlns:a16="http://schemas.microsoft.com/office/drawing/2014/main" id="{DC351F1A-016E-4093-BD2E-F5B417573236}"/>
              </a:ext>
            </a:extLst>
          </p:cNvPr>
          <p:cNvSpPr/>
          <p:nvPr/>
        </p:nvSpPr>
        <p:spPr>
          <a:xfrm>
            <a:off x="9255727" y="2445754"/>
            <a:ext cx="345473" cy="9144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Elemento grafico 37" descr="Termometro con riempimento a tinta unita">
            <a:extLst>
              <a:ext uri="{FF2B5EF4-FFF2-40B4-BE49-F238E27FC236}">
                <a16:creationId xmlns:a16="http://schemas.microsoft.com/office/drawing/2014/main" id="{69C9805D-D0F0-C65F-F106-40F868C2B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0786">
            <a:off x="8773755" y="3193096"/>
            <a:ext cx="1583819" cy="1565729"/>
          </a:xfrm>
          <a:prstGeom prst="rect">
            <a:avLst/>
          </a:prstGeom>
        </p:spPr>
      </p:pic>
      <p:pic>
        <p:nvPicPr>
          <p:cNvPr id="49" name="Elemento grafico 48" descr="Misurino con riempimento a tinta unita">
            <a:extLst>
              <a:ext uri="{FF2B5EF4-FFF2-40B4-BE49-F238E27FC236}">
                <a16:creationId xmlns:a16="http://schemas.microsoft.com/office/drawing/2014/main" id="{A351F146-DE88-96E2-CAB9-4458D93001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1228" flipH="1">
            <a:off x="6787329" y="1284397"/>
            <a:ext cx="1848468" cy="1848468"/>
          </a:xfrm>
          <a:prstGeom prst="rect">
            <a:avLst/>
          </a:prstGeom>
        </p:spPr>
      </p:pic>
      <p:pic>
        <p:nvPicPr>
          <p:cNvPr id="51" name="Elemento grafico 50" descr="Acqua con riempimento a tinta unita">
            <a:extLst>
              <a:ext uri="{FF2B5EF4-FFF2-40B4-BE49-F238E27FC236}">
                <a16:creationId xmlns:a16="http://schemas.microsoft.com/office/drawing/2014/main" id="{47CA3ACE-41D2-C835-92BB-9F7A84C99B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95957" y="2246656"/>
            <a:ext cx="577448" cy="577448"/>
          </a:xfrm>
          <a:prstGeom prst="rect">
            <a:avLst/>
          </a:prstGeom>
        </p:spPr>
      </p:pic>
      <p:pic>
        <p:nvPicPr>
          <p:cNvPr id="52" name="Elemento grafico 51" descr="Acqua con riempimento a tinta unita">
            <a:extLst>
              <a:ext uri="{FF2B5EF4-FFF2-40B4-BE49-F238E27FC236}">
                <a16:creationId xmlns:a16="http://schemas.microsoft.com/office/drawing/2014/main" id="{C74690B2-956D-E1D6-FBD5-4A1320ACA2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54175" y="2735730"/>
            <a:ext cx="457816" cy="457816"/>
          </a:xfrm>
          <a:prstGeom prst="rect">
            <a:avLst/>
          </a:prstGeom>
        </p:spPr>
      </p:pic>
      <p:pic>
        <p:nvPicPr>
          <p:cNvPr id="53" name="Elemento grafico 52" descr="Acqua con riempimento a tinta unita">
            <a:extLst>
              <a:ext uri="{FF2B5EF4-FFF2-40B4-BE49-F238E27FC236}">
                <a16:creationId xmlns:a16="http://schemas.microsoft.com/office/drawing/2014/main" id="{4CED1A49-CD75-4DE7-FE0A-1C83697AB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1890" y="2985832"/>
            <a:ext cx="415427" cy="415427"/>
          </a:xfrm>
          <a:prstGeom prst="rect">
            <a:avLst/>
          </a:prstGeom>
        </p:spPr>
      </p:pic>
      <p:pic>
        <p:nvPicPr>
          <p:cNvPr id="54" name="Elemento grafico 53" descr="Acqua con riempimento a tinta unita">
            <a:extLst>
              <a:ext uri="{FF2B5EF4-FFF2-40B4-BE49-F238E27FC236}">
                <a16:creationId xmlns:a16="http://schemas.microsoft.com/office/drawing/2014/main" id="{EC91ED7E-0614-D7BD-29F6-A7CBF6333B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1426" y="3351635"/>
            <a:ext cx="355210" cy="355210"/>
          </a:xfrm>
          <a:prstGeom prst="rect">
            <a:avLst/>
          </a:prstGeom>
        </p:spPr>
      </p:pic>
    </p:spTree>
    <p:extLst>
      <p:ext uri="{BB962C8B-B14F-4D97-AF65-F5344CB8AC3E}">
        <p14:creationId xmlns:p14="http://schemas.microsoft.com/office/powerpoint/2010/main" val="8516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6" name="Immagine 5">
            <a:extLst>
              <a:ext uri="{FF2B5EF4-FFF2-40B4-BE49-F238E27FC236}">
                <a16:creationId xmlns:a16="http://schemas.microsoft.com/office/drawing/2014/main" id="{2C0ADA3C-EF71-F2C5-BF50-212B94E67D2D}"/>
              </a:ext>
            </a:extLst>
          </p:cNvPr>
          <p:cNvPicPr>
            <a:picLocks noChangeAspect="1"/>
          </p:cNvPicPr>
          <p:nvPr/>
        </p:nvPicPr>
        <p:blipFill>
          <a:blip r:embed="rId3"/>
          <a:stretch>
            <a:fillRect/>
          </a:stretch>
        </p:blipFill>
        <p:spPr>
          <a:xfrm>
            <a:off x="752522" y="1737162"/>
            <a:ext cx="6995766" cy="4564776"/>
          </a:xfrm>
          <a:prstGeom prst="rect">
            <a:avLst/>
          </a:prstGeom>
          <a:ln w="28575">
            <a:solidFill>
              <a:schemeClr val="tx1"/>
            </a:solidFill>
          </a:ln>
        </p:spPr>
      </p:pic>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7841391" y="2563617"/>
            <a:ext cx="3647967" cy="2911866"/>
          </a:xfrm>
        </p:spPr>
        <p:txBody>
          <a:bodyPr rtlCol="0">
            <a:normAutofit lnSpcReduction="10000"/>
          </a:bodyPr>
          <a:lstStyle>
            <a:defPPr>
              <a:defRPr lang="it-IT"/>
            </a:defPPr>
          </a:lstStyle>
          <a:p>
            <a:pPr marL="0" indent="0" algn="just">
              <a:buNone/>
            </a:pPr>
            <a:r>
              <a:rPr lang="it-IT" sz="1800" dirty="0" err="1"/>
              <a:t>Strictly</a:t>
            </a:r>
            <a:r>
              <a:rPr lang="it-IT" sz="1800" dirty="0"/>
              <a:t> from a </a:t>
            </a:r>
            <a:r>
              <a:rPr lang="it-IT" sz="1800" dirty="0" err="1"/>
              <a:t>practical</a:t>
            </a:r>
            <a:r>
              <a:rPr lang="it-IT" sz="1800" dirty="0"/>
              <a:t> </a:t>
            </a:r>
            <a:r>
              <a:rPr lang="it-IT" sz="1800" dirty="0" err="1"/>
              <a:t>perspective</a:t>
            </a:r>
            <a:r>
              <a:rPr lang="it-IT" sz="1800" dirty="0"/>
              <a:t>, Ioan </a:t>
            </a:r>
            <a:r>
              <a:rPr lang="it-IT" sz="1800" dirty="0" err="1"/>
              <a:t>built</a:t>
            </a:r>
            <a:r>
              <a:rPr lang="it-IT" sz="1800" dirty="0"/>
              <a:t> an app on </a:t>
            </a:r>
            <a:r>
              <a:rPr lang="it-IT" sz="1800" dirty="0" err="1"/>
              <a:t>StreamLit</a:t>
            </a:r>
            <a:r>
              <a:rPr lang="it-IT" sz="1800" dirty="0"/>
              <a:t> to </a:t>
            </a:r>
            <a:r>
              <a:rPr lang="it-IT" sz="1800" dirty="0" err="1"/>
              <a:t>allow</a:t>
            </a:r>
            <a:r>
              <a:rPr lang="it-IT" sz="1800" dirty="0"/>
              <a:t> </a:t>
            </a:r>
            <a:r>
              <a:rPr lang="it-IT" sz="1800" dirty="0" err="1"/>
              <a:t>each</a:t>
            </a:r>
            <a:r>
              <a:rPr lang="it-IT" sz="1800" dirty="0"/>
              <a:t> of </a:t>
            </a:r>
            <a:r>
              <a:rPr lang="it-IT" sz="1800" dirty="0" err="1"/>
              <a:t>us</a:t>
            </a:r>
            <a:r>
              <a:rPr lang="it-IT" sz="1800" dirty="0"/>
              <a:t> to </a:t>
            </a:r>
            <a:r>
              <a:rPr lang="it-IT" sz="1800" dirty="0" err="1"/>
              <a:t>collect</a:t>
            </a:r>
            <a:r>
              <a:rPr lang="it-IT" sz="1800" dirty="0"/>
              <a:t> data on </a:t>
            </a:r>
            <a:r>
              <a:rPr lang="it-IT" sz="1800" dirty="0" err="1"/>
              <a:t>our</a:t>
            </a:r>
            <a:r>
              <a:rPr lang="it-IT" sz="1800" dirty="0"/>
              <a:t> </a:t>
            </a:r>
            <a:r>
              <a:rPr lang="it-IT" sz="1800" dirty="0" err="1"/>
              <a:t>own</a:t>
            </a:r>
            <a:r>
              <a:rPr lang="it-IT" sz="1800" dirty="0"/>
              <a:t>. The </a:t>
            </a:r>
            <a:r>
              <a:rPr lang="it-IT" sz="1800" dirty="0">
                <a:solidFill>
                  <a:srgbClr val="00B0F0"/>
                </a:solidFill>
              </a:rPr>
              <a:t>data stream</a:t>
            </a:r>
            <a:r>
              <a:rPr lang="it-IT" sz="1800" dirty="0"/>
              <a:t> </a:t>
            </a:r>
            <a:r>
              <a:rPr lang="it-IT" sz="1800" dirty="0" err="1"/>
              <a:t>was</a:t>
            </a:r>
            <a:r>
              <a:rPr lang="it-IT" sz="1800" dirty="0"/>
              <a:t> </a:t>
            </a:r>
            <a:r>
              <a:rPr lang="it-IT" sz="1800" dirty="0" err="1"/>
              <a:t>processed</a:t>
            </a:r>
            <a:r>
              <a:rPr lang="it-IT" sz="1800" dirty="0"/>
              <a:t> and </a:t>
            </a:r>
            <a:r>
              <a:rPr lang="it-IT" sz="1800" dirty="0" err="1"/>
              <a:t>stored</a:t>
            </a:r>
            <a:r>
              <a:rPr lang="it-IT" sz="1800" dirty="0"/>
              <a:t> on a </a:t>
            </a:r>
            <a:r>
              <a:rPr lang="it-IT" sz="1800" dirty="0" err="1"/>
              <a:t>shared</a:t>
            </a:r>
            <a:r>
              <a:rPr lang="it-IT" sz="1800" dirty="0"/>
              <a:t> Google Drive and </a:t>
            </a:r>
            <a:r>
              <a:rPr lang="it-IT" sz="1800" dirty="0" err="1"/>
              <a:t>each</a:t>
            </a:r>
            <a:r>
              <a:rPr lang="it-IT" sz="1800" dirty="0"/>
              <a:t> file </a:t>
            </a:r>
            <a:r>
              <a:rPr lang="it-IT" sz="1800" dirty="0" err="1"/>
              <a:t>has</a:t>
            </a:r>
            <a:r>
              <a:rPr lang="it-IT" sz="1800" dirty="0"/>
              <a:t> </a:t>
            </a:r>
            <a:r>
              <a:rPr lang="it-IT" sz="1800" dirty="0" err="1"/>
              <a:t>been</a:t>
            </a:r>
            <a:r>
              <a:rPr lang="it-IT" sz="1800" dirty="0"/>
              <a:t> </a:t>
            </a:r>
            <a:r>
              <a:rPr lang="it-IT" sz="1800" dirty="0" err="1"/>
              <a:t>labeled</a:t>
            </a:r>
            <a:r>
              <a:rPr lang="it-IT" sz="1800" dirty="0"/>
              <a:t> with the </a:t>
            </a:r>
            <a:r>
              <a:rPr lang="it-IT" sz="1800" dirty="0" err="1"/>
              <a:t>author</a:t>
            </a:r>
            <a:r>
              <a:rPr lang="it-IT" sz="1800" dirty="0"/>
              <a:t> name and the </a:t>
            </a:r>
            <a:r>
              <a:rPr lang="it-IT" sz="1800" dirty="0" err="1"/>
              <a:t>detected</a:t>
            </a:r>
            <a:r>
              <a:rPr lang="it-IT" sz="1800" dirty="0"/>
              <a:t> temperature.</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806" y="793971"/>
            <a:ext cx="621792" cy="621792"/>
          </a:xfrm>
          <a:prstGeom prst="rect">
            <a:avLst/>
          </a:prstGeom>
        </p:spPr>
      </p:pic>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685800" y="3048907"/>
            <a:ext cx="3647967" cy="2279604"/>
          </a:xfrm>
        </p:spPr>
        <p:txBody>
          <a:bodyPr rtlCol="0">
            <a:normAutofit lnSpcReduction="10000"/>
          </a:bodyPr>
          <a:lstStyle>
            <a:defPPr>
              <a:defRPr lang="it-IT"/>
            </a:defPPr>
          </a:lstStyle>
          <a:p>
            <a:pPr marL="0" indent="0" algn="just">
              <a:buNone/>
            </a:pPr>
            <a:r>
              <a:rPr lang="it-IT" sz="1800" dirty="0"/>
              <a:t>A </a:t>
            </a:r>
            <a:r>
              <a:rPr lang="it-IT" sz="1800" dirty="0" err="1">
                <a:solidFill>
                  <a:srgbClr val="00B0F0"/>
                </a:solidFill>
              </a:rPr>
              <a:t>histogram</a:t>
            </a:r>
            <a:r>
              <a:rPr lang="it-IT" sz="1800" dirty="0"/>
              <a:t> </a:t>
            </a:r>
            <a:r>
              <a:rPr lang="it-IT" sz="1800" dirty="0" err="1"/>
              <a:t>updating</a:t>
            </a:r>
            <a:r>
              <a:rPr lang="it-IT" sz="1800" dirty="0"/>
              <a:t> after </a:t>
            </a:r>
            <a:r>
              <a:rPr lang="it-IT" sz="1800" dirty="0" err="1"/>
              <a:t>each</a:t>
            </a:r>
            <a:r>
              <a:rPr lang="it-IT" sz="1800" dirty="0"/>
              <a:t> update shows the </a:t>
            </a:r>
            <a:r>
              <a:rPr lang="it-IT" sz="1800" dirty="0" err="1">
                <a:solidFill>
                  <a:srgbClr val="00B0F0"/>
                </a:solidFill>
              </a:rPr>
              <a:t>distribution</a:t>
            </a:r>
            <a:r>
              <a:rPr lang="it-IT" sz="1800" dirty="0"/>
              <a:t> </a:t>
            </a:r>
            <a:r>
              <a:rPr lang="it-IT" sz="1800" dirty="0">
                <a:solidFill>
                  <a:srgbClr val="00B0F0"/>
                </a:solidFill>
              </a:rPr>
              <a:t>of the labels</a:t>
            </a:r>
            <a:r>
              <a:rPr lang="it-IT" sz="1800" dirty="0"/>
              <a:t>: </a:t>
            </a:r>
            <a:r>
              <a:rPr lang="it-IT" sz="1800" dirty="0" err="1"/>
              <a:t>this</a:t>
            </a:r>
            <a:r>
              <a:rPr lang="it-IT" sz="1800" dirty="0"/>
              <a:t> </a:t>
            </a:r>
            <a:r>
              <a:rPr lang="it-IT" sz="1800" dirty="0" err="1"/>
              <a:t>was</a:t>
            </a:r>
            <a:r>
              <a:rPr lang="it-IT" sz="1800" dirty="0"/>
              <a:t> an </a:t>
            </a:r>
            <a:r>
              <a:rPr lang="it-IT" sz="1800" dirty="0" err="1"/>
              <a:t>implementation</a:t>
            </a:r>
            <a:r>
              <a:rPr lang="it-IT" sz="1800" dirty="0"/>
              <a:t> </a:t>
            </a:r>
            <a:r>
              <a:rPr lang="it-IT" sz="1800" dirty="0" err="1"/>
              <a:t>that</a:t>
            </a:r>
            <a:r>
              <a:rPr lang="it-IT" sz="1800" dirty="0"/>
              <a:t> </a:t>
            </a:r>
            <a:r>
              <a:rPr lang="it-IT" sz="1800" dirty="0" err="1"/>
              <a:t>has</a:t>
            </a:r>
            <a:r>
              <a:rPr lang="it-IT" sz="1800" dirty="0"/>
              <a:t> </a:t>
            </a:r>
            <a:r>
              <a:rPr lang="it-IT" sz="1800" dirty="0" err="1"/>
              <a:t>been</a:t>
            </a:r>
            <a:r>
              <a:rPr lang="it-IT" sz="1800" dirty="0"/>
              <a:t> </a:t>
            </a:r>
            <a:r>
              <a:rPr lang="it-IT" sz="1800" dirty="0" err="1"/>
              <a:t>inserted</a:t>
            </a:r>
            <a:r>
              <a:rPr lang="it-IT" sz="1800" dirty="0"/>
              <a:t> in </a:t>
            </a:r>
            <a:r>
              <a:rPr lang="it-IT" sz="1800" dirty="0" err="1"/>
              <a:t>order</a:t>
            </a:r>
            <a:r>
              <a:rPr lang="it-IT" sz="1800" dirty="0"/>
              <a:t> to </a:t>
            </a:r>
            <a:r>
              <a:rPr lang="it-IT" sz="1800" dirty="0" err="1"/>
              <a:t>keep</a:t>
            </a:r>
            <a:r>
              <a:rPr lang="it-IT" sz="1800" dirty="0"/>
              <a:t> </a:t>
            </a:r>
            <a:r>
              <a:rPr lang="it-IT" sz="1800" dirty="0" err="1"/>
              <a:t>us</a:t>
            </a:r>
            <a:r>
              <a:rPr lang="it-IT" sz="1800" dirty="0"/>
              <a:t> from building an </a:t>
            </a:r>
            <a:r>
              <a:rPr lang="it-IT" sz="1800" dirty="0" err="1"/>
              <a:t>unbalanced</a:t>
            </a:r>
            <a:r>
              <a:rPr lang="it-IT" sz="1800" dirty="0"/>
              <a:t> dataset.</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5806" y="793971"/>
            <a:ext cx="621792" cy="621792"/>
          </a:xfrm>
          <a:prstGeom prst="rect">
            <a:avLst/>
          </a:prstGeom>
        </p:spPr>
      </p:pic>
      <p:pic>
        <p:nvPicPr>
          <p:cNvPr id="3" name="Immagine 2">
            <a:extLst>
              <a:ext uri="{FF2B5EF4-FFF2-40B4-BE49-F238E27FC236}">
                <a16:creationId xmlns:a16="http://schemas.microsoft.com/office/drawing/2014/main" id="{DEE396A2-A48B-9658-DCAB-477CB66EF1CE}"/>
              </a:ext>
            </a:extLst>
          </p:cNvPr>
          <p:cNvPicPr>
            <a:picLocks noChangeAspect="1"/>
          </p:cNvPicPr>
          <p:nvPr/>
        </p:nvPicPr>
        <p:blipFill>
          <a:blip r:embed="rId5"/>
          <a:stretch>
            <a:fillRect/>
          </a:stretch>
        </p:blipFill>
        <p:spPr>
          <a:xfrm>
            <a:off x="5638548" y="1934482"/>
            <a:ext cx="5829444" cy="4508454"/>
          </a:xfrm>
          <a:prstGeom prst="rect">
            <a:avLst/>
          </a:prstGeom>
          <a:ln w="28575">
            <a:solidFill>
              <a:schemeClr val="tx1"/>
            </a:solidFill>
          </a:ln>
        </p:spPr>
      </p:pic>
    </p:spTree>
    <p:extLst>
      <p:ext uri="{BB962C8B-B14F-4D97-AF65-F5344CB8AC3E}">
        <p14:creationId xmlns:p14="http://schemas.microsoft.com/office/powerpoint/2010/main" val="406992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584241" y="722376"/>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experiment was easy in its guiding lines: pour some water, record its splash, detect the temperature. We just decided for some </a:t>
            </a:r>
            <a:r>
              <a:rPr lang="en-US" dirty="0">
                <a:solidFill>
                  <a:srgbClr val="00B0F0"/>
                </a:solidFill>
              </a:rPr>
              <a:t>parameters</a:t>
            </a:r>
            <a:r>
              <a:rPr lang="en-US" dirty="0"/>
              <a:t> to be similar in order to gather </a:t>
            </a:r>
            <a:r>
              <a:rPr lang="en-US" dirty="0" err="1"/>
              <a:t>homogenenous</a:t>
            </a:r>
            <a:r>
              <a:rPr lang="en-US" dirty="0"/>
              <a:t> data:</a:t>
            </a:r>
          </a:p>
          <a:p>
            <a:pPr marL="285750" indent="-285750" algn="just">
              <a:buFont typeface="Arial" panose="020B0604020202020204" pitchFamily="34" charset="0"/>
              <a:buChar char="•"/>
            </a:pPr>
            <a:r>
              <a:rPr lang="en-US" dirty="0"/>
              <a:t>We used two metal vessels;</a:t>
            </a:r>
          </a:p>
          <a:p>
            <a:pPr marL="285750" indent="-285750" algn="just">
              <a:buFont typeface="Arial" panose="020B0604020202020204" pitchFamily="34" charset="0"/>
              <a:buChar char="•"/>
            </a:pPr>
            <a:r>
              <a:rPr lang="en-US" dirty="0"/>
              <a:t>We poured water from no more than 10 cm away;</a:t>
            </a:r>
          </a:p>
          <a:p>
            <a:pPr marL="285750" indent="-285750" algn="just">
              <a:buFont typeface="Arial" panose="020B0604020202020204" pitchFamily="34" charset="0"/>
              <a:buChar char="•"/>
            </a:pPr>
            <a:r>
              <a:rPr lang="en-US" dirty="0"/>
              <a:t>We detected the temperature right after pouring the water;</a:t>
            </a:r>
          </a:p>
          <a:p>
            <a:pPr marL="285750" indent="-285750" algn="just">
              <a:buFont typeface="Arial" panose="020B0604020202020204" pitchFamily="34" charset="0"/>
              <a:buChar char="•"/>
            </a:pPr>
            <a:r>
              <a:rPr lang="en-US" dirty="0"/>
              <a:t>We recorded audio lasting between 5 and 7 seconds.</a:t>
            </a:r>
            <a:endParaRPr lang="en-US" dirty="0">
              <a:solidFill>
                <a:srgbClr val="FF0000"/>
              </a:solidFill>
            </a:endParaRPr>
          </a:p>
          <a:p>
            <a:pPr algn="just"/>
            <a:endParaRPr lang="en-US" dirty="0"/>
          </a:p>
        </p:txBody>
      </p:sp>
      <p:sp>
        <p:nvSpPr>
          <p:cNvPr id="27" name="Segnaposto contenuto 1">
            <a:extLst>
              <a:ext uri="{FF2B5EF4-FFF2-40B4-BE49-F238E27FC236}">
                <a16:creationId xmlns:a16="http://schemas.microsoft.com/office/drawing/2014/main" id="{C53C9918-1DB5-02D9-5035-7A72E5293072}"/>
              </a:ext>
            </a:extLst>
          </p:cNvPr>
          <p:cNvSpPr txBox="1">
            <a:spLocks/>
          </p:cNvSpPr>
          <p:nvPr/>
        </p:nvSpPr>
        <p:spPr>
          <a:xfrm>
            <a:off x="584241" y="3737038"/>
            <a:ext cx="9297761" cy="132397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the end we collected 309 audio samples on our own. Additionally, we also used as benchmark dataset the one from the similar study we read about, that consisted of 333 audio samples.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4805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7" name="Immagine 6" descr="Immagine che contiene linea, Diagramma, testo, diagramma&#10;&#10;Descrizione generata automaticamente">
            <a:extLst>
              <a:ext uri="{FF2B5EF4-FFF2-40B4-BE49-F238E27FC236}">
                <a16:creationId xmlns:a16="http://schemas.microsoft.com/office/drawing/2014/main" id="{DC2D38BE-5734-EBC7-33B2-0C1253EE4255}"/>
              </a:ext>
            </a:extLst>
          </p:cNvPr>
          <p:cNvPicPr>
            <a:picLocks noChangeAspect="1"/>
          </p:cNvPicPr>
          <p:nvPr/>
        </p:nvPicPr>
        <p:blipFill>
          <a:blip r:embed="rId5"/>
          <a:stretch>
            <a:fillRect/>
          </a:stretch>
        </p:blipFill>
        <p:spPr>
          <a:xfrm>
            <a:off x="708725" y="1730071"/>
            <a:ext cx="4615115" cy="4754706"/>
          </a:xfrm>
          <a:prstGeom prst="rect">
            <a:avLst/>
          </a:prstGeom>
          <a:ln w="28575">
            <a:solidFill>
              <a:schemeClr val="tx1"/>
            </a:solidFill>
          </a:ln>
        </p:spPr>
      </p:pic>
      <p:sp>
        <p:nvSpPr>
          <p:cNvPr id="10" name="Segnaposto contenuto 1">
            <a:extLst>
              <a:ext uri="{FF2B5EF4-FFF2-40B4-BE49-F238E27FC236}">
                <a16:creationId xmlns:a16="http://schemas.microsoft.com/office/drawing/2014/main" id="{C72BEA86-5E7E-E3D1-028A-BFBF10C6F088}"/>
              </a:ext>
            </a:extLst>
          </p:cNvPr>
          <p:cNvSpPr txBox="1">
            <a:spLocks/>
          </p:cNvSpPr>
          <p:nvPr/>
        </p:nvSpPr>
        <p:spPr>
          <a:xfrm>
            <a:off x="5899787" y="3985450"/>
            <a:ext cx="328671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There clearly is an </a:t>
            </a:r>
            <a:r>
              <a:rPr lang="en-US" dirty="0">
                <a:solidFill>
                  <a:schemeClr val="accent4"/>
                </a:solidFill>
              </a:rPr>
              <a:t>empirical evidence </a:t>
            </a:r>
            <a:r>
              <a:rPr lang="en-US" dirty="0"/>
              <a:t>in discerning between hot and cold water: the viscosity and density of the liquid change with respect to the temperature, so it is expected to cast different sounds when poured. This is a good starting point, but at the same time it is not enough to explain acoustic phenomena.</a:t>
            </a:r>
          </a:p>
          <a:p>
            <a:pPr algn="just"/>
            <a:endParaRPr lang="en-US" dirty="0"/>
          </a:p>
        </p:txBody>
      </p:sp>
    </p:spTree>
    <p:extLst>
      <p:ext uri="{BB962C8B-B14F-4D97-AF65-F5344CB8AC3E}">
        <p14:creationId xmlns:p14="http://schemas.microsoft.com/office/powerpoint/2010/main" val="24618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4" name="Immagine 3">
            <a:extLst>
              <a:ext uri="{FF2B5EF4-FFF2-40B4-BE49-F238E27FC236}">
                <a16:creationId xmlns:a16="http://schemas.microsoft.com/office/drawing/2014/main" id="{3D41033B-53CF-3688-FDBF-F2045954060F}"/>
              </a:ext>
            </a:extLst>
          </p:cNvPr>
          <p:cNvPicPr>
            <a:picLocks noChangeAspect="1"/>
          </p:cNvPicPr>
          <p:nvPr/>
        </p:nvPicPr>
        <p:blipFill>
          <a:blip r:embed="rId5"/>
          <a:stretch>
            <a:fillRect/>
          </a:stretch>
        </p:blipFill>
        <p:spPr>
          <a:xfrm>
            <a:off x="5258269" y="1746946"/>
            <a:ext cx="3894230" cy="4755454"/>
          </a:xfrm>
          <a:prstGeom prst="rect">
            <a:avLst/>
          </a:prstGeom>
          <a:ln w="28575">
            <a:solidFill>
              <a:schemeClr val="tx1"/>
            </a:solidFill>
          </a:ln>
        </p:spPr>
      </p:pic>
      <p:sp>
        <p:nvSpPr>
          <p:cNvPr id="6" name="Segnaposto contenuto 1">
            <a:extLst>
              <a:ext uri="{FF2B5EF4-FFF2-40B4-BE49-F238E27FC236}">
                <a16:creationId xmlns:a16="http://schemas.microsoft.com/office/drawing/2014/main" id="{78B41E84-EC69-8A06-252E-E50497EC14E6}"/>
              </a:ext>
            </a:extLst>
          </p:cNvPr>
          <p:cNvSpPr txBox="1">
            <a:spLocks/>
          </p:cNvSpPr>
          <p:nvPr/>
        </p:nvSpPr>
        <p:spPr>
          <a:xfrm>
            <a:off x="437295" y="3429000"/>
            <a:ext cx="431287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err="1"/>
              <a:t>Infact</a:t>
            </a:r>
            <a:r>
              <a:rPr lang="en-US" dirty="0"/>
              <a:t> when comparing spectrograms of audio recording of liquid poured at the different temperature there is no apparent difference between the two scenarios. </a:t>
            </a:r>
          </a:p>
          <a:p>
            <a:pPr algn="just"/>
            <a:endParaRPr lang="en-US" dirty="0">
              <a:solidFill>
                <a:srgbClr val="FF0000"/>
              </a:solidFill>
            </a:endParaRPr>
          </a:p>
          <a:p>
            <a:pPr algn="just"/>
            <a:r>
              <a:rPr lang="en-US" dirty="0"/>
              <a:t>This meant to us that the interesting findings were not in the </a:t>
            </a:r>
            <a:r>
              <a:rPr lang="en-US" dirty="0">
                <a:solidFill>
                  <a:schemeClr val="accent4"/>
                </a:solidFill>
              </a:rPr>
              <a:t>harmonic content</a:t>
            </a:r>
            <a:r>
              <a:rPr lang="en-US" dirty="0"/>
              <a:t> per se but somewhere else. </a:t>
            </a:r>
          </a:p>
          <a:p>
            <a:pPr algn="just"/>
            <a:endParaRPr lang="en-US" dirty="0"/>
          </a:p>
        </p:txBody>
      </p:sp>
    </p:spTree>
    <p:extLst>
      <p:ext uri="{BB962C8B-B14F-4D97-AF65-F5344CB8AC3E}">
        <p14:creationId xmlns:p14="http://schemas.microsoft.com/office/powerpoint/2010/main" val="2864039020"/>
      </p:ext>
    </p:extLst>
  </p:cSld>
  <p:clrMapOvr>
    <a:masterClrMapping/>
  </p:clrMapOvr>
</p:sld>
</file>

<file path=ppt/theme/theme1.xml><?xml version="1.0" encoding="utf-8"?>
<a:theme xmlns:a="http://schemas.openxmlformats.org/drawingml/2006/main" name="Tema di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46_TF22529792_Win32" id="{B596B583-5FBF-441E-A716-D45F8AB14D9D}" vid="{A32F53D2-1B5C-42D4-A2AB-06F419BF2DF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5A588-1D2A-427C-AA32-A236D95C8F89}">
  <ds:schemaRefs>
    <ds:schemaRef ds:uri="http://schemas.microsoft.com/office/infopath/2007/PartnerControls"/>
    <ds:schemaRef ds:uri="http://purl.org/dc/elements/1.1/"/>
    <ds:schemaRef ds:uri="http://www.w3.org/XML/1998/namespace"/>
    <ds:schemaRef ds:uri="http://schemas.microsoft.com/office/2006/metadata/properties"/>
    <ds:schemaRef ds:uri="16c05727-aa75-4e4a-9b5f-8a80a1165891"/>
    <ds:schemaRef ds:uri="http://purl.org/dc/dcmitype/"/>
    <ds:schemaRef ds:uri="http://purl.org/dc/terms/"/>
    <ds:schemaRef ds:uri="http://schemas.microsoft.com/office/2006/documentManagement/types"/>
    <ds:schemaRef ds:uri="http://schemas.openxmlformats.org/package/2006/metadata/core-propertie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83441F37-C10B-49C7-9131-D813AD6E94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Modello Metropolitano</Template>
  <TotalTime>447</TotalTime>
  <Words>1180</Words>
  <Application>Microsoft Office PowerPoint</Application>
  <PresentationFormat>Widescreen</PresentationFormat>
  <Paragraphs>118</Paragraphs>
  <Slides>25</Slides>
  <Notes>22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Arial Black</vt:lpstr>
      <vt:lpstr>Calibri</vt:lpstr>
      <vt:lpstr>Cambria Math</vt:lpstr>
      <vt:lpstr>Lato</vt:lpstr>
      <vt:lpstr>Segoe UI</vt:lpstr>
      <vt:lpstr>Tema di Office</vt:lpstr>
      <vt:lpstr>TherMike Statistical Learning  Final Project</vt:lpstr>
      <vt:lpstr>Presentazione standard di PowerPoint</vt:lpstr>
      <vt:lpstr>TherMike- Hearing hot loud</vt:lpstr>
      <vt:lpstr>Presentazione standard di PowerPoint</vt:lpstr>
      <vt:lpstr>Data Collection</vt:lpstr>
      <vt:lpstr>Data Collection</vt:lpstr>
      <vt:lpstr>Data Collection</vt:lpstr>
      <vt:lpstr>Feature Engineering</vt:lpstr>
      <vt:lpstr>Feature Engineering</vt:lpstr>
      <vt:lpstr>Feature Engineering</vt:lpstr>
      <vt:lpstr>Presentazione standard di PowerPoint</vt:lpstr>
      <vt:lpstr>Statistical Framework</vt:lpstr>
      <vt:lpstr>Presentazione standard di PowerPoint</vt:lpstr>
      <vt:lpstr>Presentazione standard di PowerPoint</vt:lpstr>
      <vt:lpstr>Presentazione standard di PowerPoint</vt:lpstr>
      <vt:lpstr>Presentazione standard di PowerPoint</vt:lpstr>
      <vt:lpstr>Failures and Successes</vt:lpstr>
      <vt:lpstr>Data Collection</vt:lpstr>
      <vt:lpstr>Data Collection</vt:lpstr>
      <vt:lpstr>The working model</vt:lpstr>
      <vt:lpstr>The models</vt:lpstr>
      <vt:lpstr>LOOCV</vt:lpstr>
      <vt:lpstr>LOOCV</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TherMike Statistical Learning  Final Project</dc:title>
  <dc:creator>Leonardo Di Nino</dc:creator>
  <cp:lastModifiedBy>Leonardo Di Nino</cp:lastModifiedBy>
  <cp:revision>8</cp:revision>
  <dcterms:created xsi:type="dcterms:W3CDTF">2023-09-12T13:04:08Z</dcterms:created>
  <dcterms:modified xsi:type="dcterms:W3CDTF">2023-09-18T16:02:47Z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