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8" r:id="rId5"/>
    <p:sldId id="283" r:id="rId6"/>
    <p:sldId id="278" r:id="rId7"/>
    <p:sldId id="287" r:id="rId8"/>
    <p:sldId id="265" r:id="rId9"/>
    <p:sldId id="289" r:id="rId10"/>
    <p:sldId id="288" r:id="rId11"/>
    <p:sldId id="270" r:id="rId12"/>
    <p:sldId id="296" r:id="rId13"/>
    <p:sldId id="297" r:id="rId14"/>
    <p:sldId id="303" r:id="rId15"/>
    <p:sldId id="284" r:id="rId16"/>
    <p:sldId id="290" r:id="rId17"/>
    <p:sldId id="292" r:id="rId18"/>
    <p:sldId id="294" r:id="rId19"/>
    <p:sldId id="295" r:id="rId20"/>
    <p:sldId id="279" r:id="rId21"/>
    <p:sldId id="298" r:id="rId22"/>
    <p:sldId id="300" r:id="rId23"/>
    <p:sldId id="304" r:id="rId24"/>
    <p:sldId id="307" r:id="rId25"/>
    <p:sldId id="306" r:id="rId26"/>
    <p:sldId id="305" r:id="rId27"/>
    <p:sldId id="274" r:id="rId28"/>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56B"/>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355" autoAdjust="0"/>
  </p:normalViewPr>
  <p:slideViewPr>
    <p:cSldViewPr snapToGrid="0" showGuides="1">
      <p:cViewPr varScale="1">
        <p:scale>
          <a:sx n="82" d="100"/>
          <a:sy n="82" d="100"/>
        </p:scale>
        <p:origin x="720" y="72"/>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notesViewPr>
    <p:cSldViewPr snapToGrid="0">
      <p:cViewPr varScale="1">
        <p:scale>
          <a:sx n="66" d="100"/>
          <a:sy n="66" d="100"/>
        </p:scale>
        <p:origin x="28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5127BB8-36A9-6BFA-7007-D84F312706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a:p>
        </p:txBody>
      </p:sp>
      <p:sp>
        <p:nvSpPr>
          <p:cNvPr id="3" name="Segnaposto data 2">
            <a:extLst>
              <a:ext uri="{FF2B5EF4-FFF2-40B4-BE49-F238E27FC236}">
                <a16:creationId xmlns:a16="http://schemas.microsoft.com/office/drawing/2014/main" id="{355923C2-8767-F856-585C-DC1948C11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89E88F4-14A3-4F0D-ACEB-E3513661AA41}" type="datetime1">
              <a:rPr lang="it-IT" smtClean="0"/>
              <a:t>13/09/2023</a:t>
            </a:fld>
            <a:endParaRPr lang="it-IT" dirty="0"/>
          </a:p>
        </p:txBody>
      </p:sp>
      <p:sp>
        <p:nvSpPr>
          <p:cNvPr id="4" name="Segnaposto piè di pagina 3">
            <a:extLst>
              <a:ext uri="{FF2B5EF4-FFF2-40B4-BE49-F238E27FC236}">
                <a16:creationId xmlns:a16="http://schemas.microsoft.com/office/drawing/2014/main" id="{BA68407F-B311-7FF6-2ACB-3FAF0BF3AB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a:p>
        </p:txBody>
      </p:sp>
      <p:sp>
        <p:nvSpPr>
          <p:cNvPr id="5" name="Segnaposto numero diapositiva 4">
            <a:extLst>
              <a:ext uri="{FF2B5EF4-FFF2-40B4-BE49-F238E27FC236}">
                <a16:creationId xmlns:a16="http://schemas.microsoft.com/office/drawing/2014/main" id="{C7B6A444-69DF-AE10-DCD7-A23AEE20C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B3BF5047-6CED-44CC-A86C-D48A653D0A7A}" type="slidenum">
              <a:rPr lang="it-IT" smtClean="0"/>
              <a:t>‹N›</a:t>
            </a:fld>
            <a:endParaRPr lang="it-IT"/>
          </a:p>
        </p:txBody>
      </p:sp>
    </p:spTree>
    <p:extLst>
      <p:ext uri="{BB962C8B-B14F-4D97-AF65-F5344CB8AC3E}">
        <p14:creationId xmlns:p14="http://schemas.microsoft.com/office/powerpoint/2010/main" val="2157391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72556EB7-85BF-4576-875A-5B0CD80C40E6}" type="datetime1">
              <a:rPr lang="it-IT" smtClean="0"/>
              <a:pPr/>
              <a:t>13/09/2023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339D21CC-DD94-204E-93C8-E1AAF3084C8D}" type="slidenum">
              <a:rPr lang="it-IT" noProof="0" smtClean="0"/>
              <a:t>‹N›</a:t>
            </a:fld>
            <a:endParaRPr lang="it-IT" noProof="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a:t>
            </a:fld>
            <a:endParaRPr lang="it-IT"/>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10</a:t>
            </a:fld>
            <a:endParaRPr lang="it-IT"/>
          </a:p>
        </p:txBody>
      </p:sp>
    </p:spTree>
    <p:extLst>
      <p:ext uri="{BB962C8B-B14F-4D97-AF65-F5344CB8AC3E}">
        <p14:creationId xmlns:p14="http://schemas.microsoft.com/office/powerpoint/2010/main" val="4018344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11</a:t>
            </a:fld>
            <a:endParaRPr lang="it-IT"/>
          </a:p>
        </p:txBody>
      </p:sp>
    </p:spTree>
    <p:extLst>
      <p:ext uri="{BB962C8B-B14F-4D97-AF65-F5344CB8AC3E}">
        <p14:creationId xmlns:p14="http://schemas.microsoft.com/office/powerpoint/2010/main" val="3607761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12</a:t>
            </a:fld>
            <a:endParaRPr lang="it-IT"/>
          </a:p>
        </p:txBody>
      </p:sp>
    </p:spTree>
    <p:extLst>
      <p:ext uri="{BB962C8B-B14F-4D97-AF65-F5344CB8AC3E}">
        <p14:creationId xmlns:p14="http://schemas.microsoft.com/office/powerpoint/2010/main" val="102634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13</a:t>
            </a:fld>
            <a:endParaRPr lang="it-IT"/>
          </a:p>
        </p:txBody>
      </p:sp>
    </p:spTree>
    <p:extLst>
      <p:ext uri="{BB962C8B-B14F-4D97-AF65-F5344CB8AC3E}">
        <p14:creationId xmlns:p14="http://schemas.microsoft.com/office/powerpoint/2010/main" val="2209577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14</a:t>
            </a:fld>
            <a:endParaRPr lang="it-IT"/>
          </a:p>
        </p:txBody>
      </p:sp>
    </p:spTree>
    <p:extLst>
      <p:ext uri="{BB962C8B-B14F-4D97-AF65-F5344CB8AC3E}">
        <p14:creationId xmlns:p14="http://schemas.microsoft.com/office/powerpoint/2010/main" val="295702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15</a:t>
            </a:fld>
            <a:endParaRPr lang="it-IT"/>
          </a:p>
        </p:txBody>
      </p:sp>
    </p:spTree>
    <p:extLst>
      <p:ext uri="{BB962C8B-B14F-4D97-AF65-F5344CB8AC3E}">
        <p14:creationId xmlns:p14="http://schemas.microsoft.com/office/powerpoint/2010/main" val="3713638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sz="100"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16</a:t>
            </a:fld>
            <a:endParaRPr lang="it-IT"/>
          </a:p>
        </p:txBody>
      </p:sp>
    </p:spTree>
    <p:extLst>
      <p:ext uri="{BB962C8B-B14F-4D97-AF65-F5344CB8AC3E}">
        <p14:creationId xmlns:p14="http://schemas.microsoft.com/office/powerpoint/2010/main" val="627102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17</a:t>
            </a:fld>
            <a:endParaRPr lang="it-IT"/>
          </a:p>
        </p:txBody>
      </p:sp>
    </p:spTree>
    <p:extLst>
      <p:ext uri="{BB962C8B-B14F-4D97-AF65-F5344CB8AC3E}">
        <p14:creationId xmlns:p14="http://schemas.microsoft.com/office/powerpoint/2010/main" val="1568690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18</a:t>
            </a:fld>
            <a:endParaRPr lang="it-IT"/>
          </a:p>
        </p:txBody>
      </p:sp>
    </p:spTree>
    <p:extLst>
      <p:ext uri="{BB962C8B-B14F-4D97-AF65-F5344CB8AC3E}">
        <p14:creationId xmlns:p14="http://schemas.microsoft.com/office/powerpoint/2010/main" val="719999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19</a:t>
            </a:fld>
            <a:endParaRPr lang="it-IT"/>
          </a:p>
        </p:txBody>
      </p:sp>
    </p:spTree>
    <p:extLst>
      <p:ext uri="{BB962C8B-B14F-4D97-AF65-F5344CB8AC3E}">
        <p14:creationId xmlns:p14="http://schemas.microsoft.com/office/powerpoint/2010/main" val="102278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a:t>
            </a:fld>
            <a:endParaRPr lang="it-IT"/>
          </a:p>
        </p:txBody>
      </p:sp>
    </p:spTree>
    <p:extLst>
      <p:ext uri="{BB962C8B-B14F-4D97-AF65-F5344CB8AC3E}">
        <p14:creationId xmlns:p14="http://schemas.microsoft.com/office/powerpoint/2010/main" val="141593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20</a:t>
            </a:fld>
            <a:endParaRPr lang="it-IT"/>
          </a:p>
        </p:txBody>
      </p:sp>
    </p:spTree>
    <p:extLst>
      <p:ext uri="{BB962C8B-B14F-4D97-AF65-F5344CB8AC3E}">
        <p14:creationId xmlns:p14="http://schemas.microsoft.com/office/powerpoint/2010/main" val="200498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23</a:t>
            </a:fld>
            <a:endParaRPr lang="it-IT"/>
          </a:p>
        </p:txBody>
      </p:sp>
    </p:spTree>
    <p:extLst>
      <p:ext uri="{BB962C8B-B14F-4D97-AF65-F5344CB8AC3E}">
        <p14:creationId xmlns:p14="http://schemas.microsoft.com/office/powerpoint/2010/main" val="4209653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24</a:t>
            </a:fld>
            <a:endParaRPr lang="it-IT"/>
          </a:p>
        </p:txBody>
      </p:sp>
    </p:spTree>
    <p:extLst>
      <p:ext uri="{BB962C8B-B14F-4D97-AF65-F5344CB8AC3E}">
        <p14:creationId xmlns:p14="http://schemas.microsoft.com/office/powerpoint/2010/main" val="119868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3</a:t>
            </a:fld>
            <a:endParaRPr lang="it-IT"/>
          </a:p>
        </p:txBody>
      </p:sp>
    </p:spTree>
    <p:extLst>
      <p:ext uri="{BB962C8B-B14F-4D97-AF65-F5344CB8AC3E}">
        <p14:creationId xmlns:p14="http://schemas.microsoft.com/office/powerpoint/2010/main" val="13768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4</a:t>
            </a:fld>
            <a:endParaRPr lang="it-IT"/>
          </a:p>
        </p:txBody>
      </p:sp>
    </p:spTree>
    <p:extLst>
      <p:ext uri="{BB962C8B-B14F-4D97-AF65-F5344CB8AC3E}">
        <p14:creationId xmlns:p14="http://schemas.microsoft.com/office/powerpoint/2010/main" val="1295368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5</a:t>
            </a:fld>
            <a:endParaRPr lang="it-IT"/>
          </a:p>
        </p:txBody>
      </p:sp>
    </p:spTree>
    <p:extLst>
      <p:ext uri="{BB962C8B-B14F-4D97-AF65-F5344CB8AC3E}">
        <p14:creationId xmlns:p14="http://schemas.microsoft.com/office/powerpoint/2010/main" val="65859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6</a:t>
            </a:fld>
            <a:endParaRPr lang="it-IT"/>
          </a:p>
        </p:txBody>
      </p:sp>
    </p:spTree>
    <p:extLst>
      <p:ext uri="{BB962C8B-B14F-4D97-AF65-F5344CB8AC3E}">
        <p14:creationId xmlns:p14="http://schemas.microsoft.com/office/powerpoint/2010/main" val="116275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7</a:t>
            </a:fld>
            <a:endParaRPr lang="it-IT"/>
          </a:p>
        </p:txBody>
      </p:sp>
    </p:spTree>
    <p:extLst>
      <p:ext uri="{BB962C8B-B14F-4D97-AF65-F5344CB8AC3E}">
        <p14:creationId xmlns:p14="http://schemas.microsoft.com/office/powerpoint/2010/main" val="245188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8</a:t>
            </a:fld>
            <a:endParaRPr lang="it-IT"/>
          </a:p>
        </p:txBody>
      </p:sp>
    </p:spTree>
    <p:extLst>
      <p:ext uri="{BB962C8B-B14F-4D97-AF65-F5344CB8AC3E}">
        <p14:creationId xmlns:p14="http://schemas.microsoft.com/office/powerpoint/2010/main" val="2867413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a:p>
        </p:txBody>
      </p:sp>
      <p:sp>
        <p:nvSpPr>
          <p:cNvPr id="4" name="Segnaposto numero diapositiva 3"/>
          <p:cNvSpPr>
            <a:spLocks noGrp="1"/>
          </p:cNvSpPr>
          <p:nvPr>
            <p:ph type="sldNum" sz="quarter" idx="5"/>
          </p:nvPr>
        </p:nvSpPr>
        <p:spPr/>
        <p:txBody>
          <a:bodyPr rtlCol="0"/>
          <a:lstStyle>
            <a:defPPr>
              <a:defRPr lang="it-IT"/>
            </a:defPPr>
          </a:lstStyle>
          <a:p>
            <a:pPr rtl="0"/>
            <a:fld id="{339D21CC-DD94-204E-93C8-E1AAF3084C8D}" type="slidenum">
              <a:rPr lang="it-IT" smtClean="0"/>
              <a:t>9</a:t>
            </a:fld>
            <a:endParaRPr lang="it-IT"/>
          </a:p>
        </p:txBody>
      </p:sp>
    </p:spTree>
    <p:extLst>
      <p:ext uri="{BB962C8B-B14F-4D97-AF65-F5344CB8AC3E}">
        <p14:creationId xmlns:p14="http://schemas.microsoft.com/office/powerpoint/2010/main" val="22773804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0.svg"/><Relationship Id="rId7" Type="http://schemas.openxmlformats.org/officeDocument/2006/relationships/image" Target="../media/image18.svg"/><Relationship Id="rId2" Type="http://schemas.openxmlformats.org/officeDocument/2006/relationships/image" Target="../media/image39.png"/><Relationship Id="rId1" Type="http://schemas.openxmlformats.org/officeDocument/2006/relationships/slideMaster" Target="../slideMasters/slideMaster1.xml"/><Relationship Id="rId6" Type="http://schemas.openxmlformats.org/officeDocument/2006/relationships/image" Target="../media/image36.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Elemento grafico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Elemento grafico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Elemento grafico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Elemento grafico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e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0" name="Ovale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2" name="Ovale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4" name="Ovale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rtlCol="0" anchor="t">
            <a:noAutofit/>
          </a:bodyPr>
          <a:lstStyle>
            <a:lvl1pPr algn="l">
              <a:defRPr lang="it-IT" sz="590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rtlCol="0"/>
          <a:lstStyle>
            <a:lvl1pPr marL="0" indent="0" algn="l">
              <a:buNone/>
              <a:defRPr lang="it-IT" sz="2400"/>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noProof="0"/>
              <a:t>Fare clic per modificare lo stile del sottotitolo dello schema</a:t>
            </a:r>
          </a:p>
        </p:txBody>
      </p:sp>
      <p:pic>
        <p:nvPicPr>
          <p:cNvPr id="26" name="Elemento grafico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contenuto brevi - SmartArt">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9" name="Segnaposto piè di pagina 8">
            <a:extLst>
              <a:ext uri="{FF2B5EF4-FFF2-40B4-BE49-F238E27FC236}">
                <a16:creationId xmlns:a16="http://schemas.microsoft.com/office/drawing/2014/main" id="{0253299D-623D-C544-F0BB-1CFBDADB60B5}"/>
              </a:ext>
            </a:extLst>
          </p:cNvPr>
          <p:cNvSpPr>
            <a:spLocks noGrp="1"/>
          </p:cNvSpPr>
          <p:nvPr>
            <p:ph type="ftr" sz="quarter" idx="14"/>
          </p:nvPr>
        </p:nvSpPr>
        <p:spPr/>
        <p:txBody>
          <a:bodyPr rtlCol="0"/>
          <a:lstStyle>
            <a:defPPr>
              <a:defRPr lang="it-IT"/>
            </a:defPPr>
          </a:lstStyle>
          <a:p>
            <a:pPr rtl="0"/>
            <a:endParaRPr lang="it-IT" noProof="0"/>
          </a:p>
        </p:txBody>
      </p:sp>
      <p:sp>
        <p:nvSpPr>
          <p:cNvPr id="10" name="Segnaposto numero diapositiva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8" name="Segnaposto testo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 name="Titolo 1">
            <a:extLst>
              <a:ext uri="{FF2B5EF4-FFF2-40B4-BE49-F238E27FC236}">
                <a16:creationId xmlns:a16="http://schemas.microsoft.com/office/drawing/2014/main" id="{984763BC-4E08-292A-DD60-96BE96D0CDD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a:extLst>
              <a:ext uri="{FF2B5EF4-FFF2-40B4-BE49-F238E27FC236}">
                <a16:creationId xmlns:a16="http://schemas.microsoft.com/office/drawing/2014/main" id="{6BEC9D58-970F-C9CA-292B-CD8C17FCE482}"/>
              </a:ext>
            </a:extLst>
          </p:cNvPr>
          <p:cNvSpPr>
            <a:spLocks noGrp="1"/>
          </p:cNvSpPr>
          <p:nvPr>
            <p:ph type="ftr" sz="quarter" idx="11"/>
          </p:nvPr>
        </p:nvSpPr>
        <p:spPr/>
        <p:txBody>
          <a:bodyPr rtlCol="0"/>
          <a:lstStyle>
            <a:defPPr>
              <a:defRPr lang="it-IT"/>
            </a:defPPr>
          </a:lstStyle>
          <a:p>
            <a:pPr rtl="0"/>
            <a:endParaRPr lang="it-IT" noProof="0"/>
          </a:p>
        </p:txBody>
      </p:sp>
      <p:sp>
        <p:nvSpPr>
          <p:cNvPr id="7" name="Segnaposto numero diapositiva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rtlCol="0"/>
          <a:lstStyle>
            <a:defPPr>
              <a:defRPr lang="it-IT"/>
            </a:defPPr>
          </a:lstStyle>
          <a:p>
            <a:pPr rtl="0"/>
            <a:fld id="{CC43B8D3-9A08-F84C-9DD4-44948BA52D4B}" type="slidenum">
              <a:rPr lang="it-IT" noProof="0" smtClean="0"/>
              <a:t>‹N›</a:t>
            </a:fld>
            <a:endParaRPr lang="it-IT" noProof="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32" name="Segnaposto testo 31">
            <a:extLst>
              <a:ext uri="{FF2B5EF4-FFF2-40B4-BE49-F238E27FC236}">
                <a16:creationId xmlns:a16="http://schemas.microsoft.com/office/drawing/2014/main" id="{068D4647-BE09-FD84-9BD2-6303C6683A8E}"/>
              </a:ext>
            </a:extLst>
          </p:cNvPr>
          <p:cNvSpPr>
            <a:spLocks noGrp="1"/>
          </p:cNvSpPr>
          <p:nvPr>
            <p:ph type="body" sz="quarter" idx="23" hasCustomPrompt="1"/>
          </p:nvPr>
        </p:nvSpPr>
        <p:spPr>
          <a:xfrm>
            <a:off x="1655064" y="2926080"/>
            <a:ext cx="1801368" cy="502920"/>
          </a:xfrm>
          <a:solidFill>
            <a:schemeClr val="accent1"/>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3" name="Segnaposto testo 31">
            <a:extLst>
              <a:ext uri="{FF2B5EF4-FFF2-40B4-BE49-F238E27FC236}">
                <a16:creationId xmlns:a16="http://schemas.microsoft.com/office/drawing/2014/main" id="{AB9EB1AC-FF5A-36FF-E4EC-C3F6EDF04BEF}"/>
              </a:ext>
            </a:extLst>
          </p:cNvPr>
          <p:cNvSpPr>
            <a:spLocks noGrp="1"/>
          </p:cNvSpPr>
          <p:nvPr>
            <p:ph type="body" sz="quarter" idx="24" hasCustomPrompt="1"/>
          </p:nvPr>
        </p:nvSpPr>
        <p:spPr>
          <a:xfrm>
            <a:off x="3995928" y="2926080"/>
            <a:ext cx="1801368" cy="502920"/>
          </a:xfrm>
          <a:solidFill>
            <a:schemeClr val="accent2"/>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4" name="Segnaposto testo 31">
            <a:extLst>
              <a:ext uri="{FF2B5EF4-FFF2-40B4-BE49-F238E27FC236}">
                <a16:creationId xmlns:a16="http://schemas.microsoft.com/office/drawing/2014/main" id="{919FA078-A6CC-4C6E-BB4E-70AA4ECA801E}"/>
              </a:ext>
            </a:extLst>
          </p:cNvPr>
          <p:cNvSpPr>
            <a:spLocks noGrp="1"/>
          </p:cNvSpPr>
          <p:nvPr>
            <p:ph type="body" sz="quarter" idx="25" hasCustomPrompt="1"/>
          </p:nvPr>
        </p:nvSpPr>
        <p:spPr>
          <a:xfrm>
            <a:off x="6345936" y="2926080"/>
            <a:ext cx="1801368" cy="502920"/>
          </a:xfrm>
          <a:solidFill>
            <a:schemeClr val="accent4"/>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35" name="Segnaposto testo 31">
            <a:extLst>
              <a:ext uri="{FF2B5EF4-FFF2-40B4-BE49-F238E27FC236}">
                <a16:creationId xmlns:a16="http://schemas.microsoft.com/office/drawing/2014/main" id="{B0730A45-AC46-DF6D-F56B-76A81490918A}"/>
              </a:ext>
            </a:extLst>
          </p:cNvPr>
          <p:cNvSpPr>
            <a:spLocks noGrp="1"/>
          </p:cNvSpPr>
          <p:nvPr>
            <p:ph type="body" sz="quarter" idx="26" hasCustomPrompt="1"/>
          </p:nvPr>
        </p:nvSpPr>
        <p:spPr>
          <a:xfrm>
            <a:off x="8695944" y="2926080"/>
            <a:ext cx="1987296" cy="502920"/>
          </a:xfrm>
          <a:solidFill>
            <a:schemeClr val="accent3"/>
          </a:solidFill>
        </p:spPr>
        <p:txBody>
          <a:bodyPr rtlCol="0">
            <a:noAutofit/>
          </a:bodyPr>
          <a:lstStyle>
            <a:lvl1pPr marL="0" indent="0">
              <a:buNone/>
              <a:defRPr lang="it-IT" sz="1200">
                <a:noFill/>
              </a:defRPr>
            </a:lvl1pPr>
          </a:lstStyle>
          <a:p>
            <a:pPr lvl="0" rtl="0"/>
            <a:r>
              <a:rPr lang="it-IT" noProof="0"/>
              <a:t>Fare clic per modificare lo stile del titolo</a:t>
            </a:r>
          </a:p>
        </p:txBody>
      </p:sp>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5" name="Segnaposto testo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19" name="Segnaposto testo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1" name="Segnaposto testo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3" name="Segnaposto testo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5" name="Segnaposto testo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rtlCol="0" anchor="ctr">
            <a:normAutofit/>
          </a:bodyPr>
          <a:lstStyle>
            <a:lvl1pPr marL="0" indent="0" algn="ctr">
              <a:buNone/>
              <a:defRPr lang="it-IT" sz="1800">
                <a:solidFill>
                  <a:schemeClr val="bg2"/>
                </a:solidFill>
              </a:defRPr>
            </a:lvl1pPr>
          </a:lstStyle>
          <a:p>
            <a:pPr lvl="0" rtl="0"/>
            <a:r>
              <a:rPr lang="it-IT" noProof="0"/>
              <a:t>MMM</a:t>
            </a:r>
          </a:p>
        </p:txBody>
      </p:sp>
      <p:sp>
        <p:nvSpPr>
          <p:cNvPr id="26" name="Segnaposto testo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27" name="Segnaposto testo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28" name="Segnaposto testo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rtlCol="0" anchor="t">
            <a:noAutofit/>
          </a:bodyPr>
          <a:lstStyle>
            <a:lvl1pPr marL="0" indent="0">
              <a:lnSpc>
                <a:spcPct val="100000"/>
              </a:lnSpc>
              <a:spcBef>
                <a:spcPts val="0"/>
              </a:spcBef>
              <a:buNone/>
              <a:defRPr lang="it-IT" sz="14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36" name="Segnaposto piè di pagina 35">
            <a:extLst>
              <a:ext uri="{FF2B5EF4-FFF2-40B4-BE49-F238E27FC236}">
                <a16:creationId xmlns:a16="http://schemas.microsoft.com/office/drawing/2014/main" id="{A2666B74-0A69-6162-5AD3-4561A8EE5514}"/>
              </a:ext>
            </a:extLst>
          </p:cNvPr>
          <p:cNvSpPr>
            <a:spLocks noGrp="1"/>
          </p:cNvSpPr>
          <p:nvPr>
            <p:ph type="ftr" sz="quarter" idx="27"/>
          </p:nvPr>
        </p:nvSpPr>
        <p:spPr/>
        <p:txBody>
          <a:bodyPr rtlCol="0"/>
          <a:lstStyle>
            <a:defPPr>
              <a:defRPr lang="it-IT"/>
            </a:defPPr>
          </a:lstStyle>
          <a:p>
            <a:pPr rtl="0"/>
            <a:endParaRPr lang="it-IT" noProof="0"/>
          </a:p>
        </p:txBody>
      </p:sp>
      <p:sp>
        <p:nvSpPr>
          <p:cNvPr id="2" name="Segnaposto testo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 name="Segnaposto numero diapositiva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Elemento grafico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8" name="Figura a mano libera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0" name="Ovale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2" name="Ovale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4" name="Ovale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9" name="Segnaposto testo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1" name="Segnaposto piè di pagina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fro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7" name="Rettangolo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 name="Segnaposto testo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Titolo 9">
            <a:extLst>
              <a:ext uri="{FF2B5EF4-FFF2-40B4-BE49-F238E27FC236}">
                <a16:creationId xmlns:a16="http://schemas.microsoft.com/office/drawing/2014/main" id="{FB569F4F-40C0-2BAE-2F80-0B6BF70B4999}"/>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9" name="Segnaposto testo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21" name="Segnaposto piè di pagina 20">
            <a:extLst>
              <a:ext uri="{FF2B5EF4-FFF2-40B4-BE49-F238E27FC236}">
                <a16:creationId xmlns:a16="http://schemas.microsoft.com/office/drawing/2014/main" id="{D44511B0-E2E3-43E3-E867-BD59B58CA925}"/>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pic>
        <p:nvPicPr>
          <p:cNvPr id="2" name="Elemento grafico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e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8" name="Segnaposto testo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rtlCol="0" anchor="b">
            <a:noAutofit/>
          </a:bodyPr>
          <a:lstStyle>
            <a:lvl1pPr marL="0" indent="0">
              <a:lnSpc>
                <a:spcPct val="100000"/>
              </a:lnSpc>
              <a:spcBef>
                <a:spcPts val="0"/>
              </a:spcBef>
              <a:buNone/>
              <a:defRPr lang="it-IT" sz="1800" b="0"/>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gli stili del testo dello schema</a:t>
            </a:r>
          </a:p>
        </p:txBody>
      </p:sp>
      <p:sp>
        <p:nvSpPr>
          <p:cNvPr id="9" name="Segnaposto contenuto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rtlCol="0">
            <a:normAutofit/>
          </a:bodyPr>
          <a:lstStyle>
            <a:lvl1pPr>
              <a:lnSpc>
                <a:spcPct val="150000"/>
              </a:lnSpc>
              <a:spcBef>
                <a:spcPts val="0"/>
              </a:spcBef>
              <a:defRPr lang="it-IT" sz="1400"/>
            </a:lvl1pPr>
            <a:lvl2pPr>
              <a:lnSpc>
                <a:spcPct val="150000"/>
              </a:lnSpc>
              <a:spcBef>
                <a:spcPts val="0"/>
              </a:spcBef>
              <a:defRPr lang="it-IT" sz="1200"/>
            </a:lvl2pPr>
            <a:lvl3pPr>
              <a:lnSpc>
                <a:spcPct val="150000"/>
              </a:lnSpc>
              <a:spcBef>
                <a:spcPts val="0"/>
              </a:spcBef>
              <a:defRPr lang="it-IT" sz="1100"/>
            </a:lvl3pPr>
            <a:lvl4pPr>
              <a:lnSpc>
                <a:spcPct val="150000"/>
              </a:lnSpc>
              <a:spcBef>
                <a:spcPts val="0"/>
              </a:spcBef>
              <a:defRPr lang="it-IT" sz="1050"/>
            </a:lvl4pPr>
            <a:lvl5pPr>
              <a:lnSpc>
                <a:spcPct val="150000"/>
              </a:lnSpc>
              <a:spcBef>
                <a:spcPts val="0"/>
              </a:spcBef>
              <a:defRPr lang="it-IT" sz="105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40" name="Elemento grafico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defPPr>
              <a:defRPr lang="it-IT"/>
            </a:defPPr>
          </a:lstStyle>
          <a:p>
            <a:pPr rtl="0"/>
            <a:endParaRPr lang="it-IT" noProof="0"/>
          </a:p>
        </p:txBody>
      </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it-IT" sz="1800"/>
            </a:lvl1pPr>
            <a:lvl2pPr marL="283464">
              <a:defRPr lang="it-IT" sz="1800"/>
            </a:lvl2pPr>
            <a:lvl3pPr marL="566928">
              <a:defRPr lang="it-IT" sz="1600"/>
            </a:lvl3pPr>
            <a:lvl4pPr marL="758952">
              <a:defRPr lang="it-IT" sz="1400"/>
            </a:lvl4pPr>
            <a:lvl5pPr marL="1042416">
              <a:defRPr lang="it-IT"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Elemento grafico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defPPr>
              <a:defRPr lang="it-IT"/>
            </a:defPPr>
          </a:lstStyle>
          <a:p>
            <a:pPr rtl="0"/>
            <a:endParaRPr lang="it-IT" noProof="0"/>
          </a:p>
        </p:txBody>
      </p:sp>
      <p:sp>
        <p:nvSpPr>
          <p:cNvPr id="29" name="Ovale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34" name="Elemento grafico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e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38" name="Ovale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46" name="Segnaposto piè di pagina 45">
            <a:extLst>
              <a:ext uri="{FF2B5EF4-FFF2-40B4-BE49-F238E27FC236}">
                <a16:creationId xmlns:a16="http://schemas.microsoft.com/office/drawing/2014/main" id="{41E6D8BC-2E14-B95F-1E2F-30FF6EE3AEB3}"/>
              </a:ext>
            </a:extLst>
          </p:cNvPr>
          <p:cNvSpPr>
            <a:spLocks noGrp="1"/>
          </p:cNvSpPr>
          <p:nvPr>
            <p:ph type="ftr" sz="quarter" idx="14"/>
          </p:nvPr>
        </p:nvSpPr>
        <p:spPr/>
        <p:txBody>
          <a:bodyPr rtlCol="0"/>
          <a:lstStyle>
            <a:defPPr>
              <a:defRPr lang="it-IT"/>
            </a:defPPr>
          </a:lstStyle>
          <a:p>
            <a:pPr rtl="0"/>
            <a:endParaRPr lang="it-IT" noProof="0"/>
          </a:p>
        </p:txBody>
      </p:sp>
      <p:sp>
        <p:nvSpPr>
          <p:cNvPr id="47" name="Segnaposto numero diapositiva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azie">
    <p:spTree>
      <p:nvGrpSpPr>
        <p:cNvPr id="1" name=""/>
        <p:cNvGrpSpPr/>
        <p:nvPr/>
      </p:nvGrpSpPr>
      <p:grpSpPr>
        <a:xfrm>
          <a:off x="0" y="0"/>
          <a:ext cx="0" cy="0"/>
          <a:chOff x="0" y="0"/>
          <a:chExt cx="0" cy="0"/>
        </a:xfrm>
      </p:grpSpPr>
      <p:pic>
        <p:nvPicPr>
          <p:cNvPr id="44" name="Elemento grafico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e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52" name="Ovale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72" name="Elemento grafico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Elemento grafico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Elemento grafico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e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pic>
        <p:nvPicPr>
          <p:cNvPr id="26" name="Elemento grafico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olo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rtlCol="0" anchor="b">
            <a:noAutofit/>
          </a:bodyPr>
          <a:lstStyle>
            <a:lvl1pPr>
              <a:defRPr lang="it-IT" sz="6600"/>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E354F95-4CC9-871D-2B3D-873AB0B21342}"/>
              </a:ext>
            </a:extLst>
          </p:cNvPr>
          <p:cNvSpPr>
            <a:spLocks noGrp="1"/>
          </p:cNvSpPr>
          <p:nvPr>
            <p:ph type="body" idx="1" hasCustomPrompt="1"/>
          </p:nvPr>
        </p:nvSpPr>
        <p:spPr>
          <a:xfrm>
            <a:off x="5996231" y="4278235"/>
            <a:ext cx="3081528" cy="1170432"/>
          </a:xfrm>
        </p:spPr>
        <p:txBody>
          <a:bodyPr rtlCol="0">
            <a:normAutofit/>
          </a:bodyPr>
          <a:lstStyle>
            <a:lvl1pPr marL="0" indent="0">
              <a:lnSpc>
                <a:spcPct val="90000"/>
              </a:lnSpc>
              <a:spcBef>
                <a:spcPts val="1000"/>
              </a:spcBef>
              <a:buNone/>
              <a:defRPr lang="it-IT" sz="180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1" name="Segnaposto testo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6" name="Titolo 5">
            <a:extLst>
              <a:ext uri="{FF2B5EF4-FFF2-40B4-BE49-F238E27FC236}">
                <a16:creationId xmlns:a16="http://schemas.microsoft.com/office/drawing/2014/main" id="{1E2DEC6B-E418-F7FA-5D06-66914BE64098}"/>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22" name="Segnaposto piè di pagina 21">
            <a:extLst>
              <a:ext uri="{FF2B5EF4-FFF2-40B4-BE49-F238E27FC236}">
                <a16:creationId xmlns:a16="http://schemas.microsoft.com/office/drawing/2014/main" id="{CDBC6FA3-472C-62C4-429A-28029D228DD1}"/>
              </a:ext>
            </a:extLst>
          </p:cNvPr>
          <p:cNvSpPr>
            <a:spLocks noGrp="1"/>
          </p:cNvSpPr>
          <p:nvPr>
            <p:ph type="ftr" sz="quarter" idx="14"/>
          </p:nvPr>
        </p:nvSpPr>
        <p:spPr/>
        <p:txBody>
          <a:bodyPr rtlCol="0"/>
          <a:lstStyle>
            <a:defPPr>
              <a:defRPr lang="it-IT"/>
            </a:defPPr>
          </a:lstStyle>
          <a:p>
            <a:pPr rtl="0"/>
            <a:endParaRPr lang="it-IT" noProof="0"/>
          </a:p>
        </p:txBody>
      </p:sp>
      <p:sp>
        <p:nvSpPr>
          <p:cNvPr id="23" name="Segnaposto numero diapositiva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7" name="Segnaposto testo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5" name="Segnaposto piè di pagina 4">
            <a:extLst>
              <a:ext uri="{FF2B5EF4-FFF2-40B4-BE49-F238E27FC236}">
                <a16:creationId xmlns:a16="http://schemas.microsoft.com/office/drawing/2014/main" id="{D90272D4-D364-93D2-A948-9DD478627EAA}"/>
              </a:ext>
            </a:extLst>
          </p:cNvPr>
          <p:cNvSpPr>
            <a:spLocks noGrp="1"/>
          </p:cNvSpPr>
          <p:nvPr>
            <p:ph type="ftr" sz="quarter" idx="10"/>
          </p:nvPr>
        </p:nvSpPr>
        <p:spPr/>
        <p:txBody>
          <a:bodyPr rtlCol="0"/>
          <a:lstStyle>
            <a:defPPr>
              <a:defRPr lang="it-IT"/>
            </a:defPPr>
          </a:lstStyle>
          <a:p>
            <a:pPr rtl="0"/>
            <a:endParaRPr lang="it-IT" noProof="0"/>
          </a:p>
        </p:txBody>
      </p:sp>
      <p:sp>
        <p:nvSpPr>
          <p:cNvPr id="6" name="Segnaposto numero diapositiva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9" name="Segnaposto testo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3" name="Segnaposto contenuto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rtlCol="0"/>
          <a:lstStyle>
            <a:lvl1pPr>
              <a:defRPr lang="it-IT" sz="3200"/>
            </a:lvl1pPr>
            <a:lvl2pPr>
              <a:defRPr lang="it-IT" sz="2800"/>
            </a:lvl2pPr>
            <a:lvl3pPr>
              <a:defRPr lang="it-IT" sz="2400"/>
            </a:lvl3pPr>
            <a:lvl4pPr>
              <a:defRPr lang="it-IT" sz="2000"/>
            </a:lvl4pPr>
            <a:lvl5pPr>
              <a:defRPr lang="it-IT" sz="2000"/>
            </a:lvl5pPr>
            <a:lvl6pPr>
              <a:defRPr lang="it-IT" sz="2000"/>
            </a:lvl6pPr>
            <a:lvl7pPr>
              <a:defRPr lang="it-IT" sz="2000"/>
            </a:lvl7pPr>
            <a:lvl8pPr>
              <a:defRPr lang="it-IT" sz="2000"/>
            </a:lvl8pPr>
            <a:lvl9pPr>
              <a:defRPr lang="it-IT"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noProof="0"/>
              <a:t>Fare clic per modificare gli stili del testo dello schema</a:t>
            </a:r>
          </a:p>
        </p:txBody>
      </p:sp>
      <p:sp>
        <p:nvSpPr>
          <p:cNvPr id="8" name="Titolo 7">
            <a:extLst>
              <a:ext uri="{FF2B5EF4-FFF2-40B4-BE49-F238E27FC236}">
                <a16:creationId xmlns:a16="http://schemas.microsoft.com/office/drawing/2014/main" id="{FB2F4222-9F0A-A7FE-DFA4-39F2D1A27DA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10" name="Segnaposto piè di pagina 9">
            <a:extLst>
              <a:ext uri="{FF2B5EF4-FFF2-40B4-BE49-F238E27FC236}">
                <a16:creationId xmlns:a16="http://schemas.microsoft.com/office/drawing/2014/main" id="{A9174264-0D17-CF28-8778-3DD02FD42C48}"/>
              </a:ext>
            </a:extLst>
          </p:cNvPr>
          <p:cNvSpPr>
            <a:spLocks noGrp="1"/>
          </p:cNvSpPr>
          <p:nvPr>
            <p:ph type="ftr" sz="quarter" idx="14"/>
          </p:nvPr>
        </p:nvSpPr>
        <p:spPr/>
        <p:txBody>
          <a:bodyPr rtlCol="0"/>
          <a:lstStyle>
            <a:defPPr>
              <a:defRPr lang="it-IT"/>
            </a:defPPr>
          </a:lstStyle>
          <a:p>
            <a:pPr rtl="0"/>
            <a:endParaRPr lang="it-IT" noProof="0"/>
          </a:p>
        </p:txBody>
      </p:sp>
      <p:sp>
        <p:nvSpPr>
          <p:cNvPr id="11" name="Segnaposto numero diapositiva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grpSp>
        <p:nvGrpSpPr>
          <p:cNvPr id="58" name="Gruppo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igura a mano libera: Forma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defPPr>
                <a:defRPr lang="it-IT"/>
              </a:defPPr>
            </a:lstStyle>
            <a:p>
              <a:pPr rtl="0"/>
              <a:endParaRPr lang="it-IT" noProof="0"/>
            </a:p>
          </p:txBody>
        </p:sp>
        <p:pic>
          <p:nvPicPr>
            <p:cNvPr id="55" name="Elemento grafico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rtlCol="0"/>
          <a:lstStyle>
            <a:lvl1pPr marL="0" indent="0">
              <a:buNone/>
              <a:defRPr lang="it-IT" sz="1800"/>
            </a:lvl1pPr>
            <a:lvl2pPr marL="283464">
              <a:defRPr lang="it-IT" sz="1800"/>
            </a:lvl2pPr>
            <a:lvl3pPr marL="566928">
              <a:defRPr lang="it-IT" sz="1600"/>
            </a:lvl3pPr>
            <a:lvl4pPr marL="758952">
              <a:defRPr lang="it-IT" sz="1400"/>
            </a:lvl4pPr>
            <a:lvl5pPr marL="1042416">
              <a:defRPr lang="it-IT"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testo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11" name="Figura a mano libera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solidFill>
                <a:schemeClr val="accent4"/>
              </a:solidFill>
            </a:endParaRPr>
          </a:p>
        </p:txBody>
      </p:sp>
      <p:sp>
        <p:nvSpPr>
          <p:cNvPr id="13" name="Ovale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60" name="Segnaposto piè di pagina 59">
            <a:extLst>
              <a:ext uri="{FF2B5EF4-FFF2-40B4-BE49-F238E27FC236}">
                <a16:creationId xmlns:a16="http://schemas.microsoft.com/office/drawing/2014/main" id="{EACDB755-CEBA-6C68-443D-525463E80DAB}"/>
              </a:ext>
            </a:extLst>
          </p:cNvPr>
          <p:cNvSpPr>
            <a:spLocks noGrp="1"/>
          </p:cNvSpPr>
          <p:nvPr>
            <p:ph type="ftr" sz="quarter" idx="15"/>
          </p:nvPr>
        </p:nvSpPr>
        <p:spPr/>
        <p:txBody>
          <a:bodyPr rtlCol="0"/>
          <a:lstStyle>
            <a:defPPr>
              <a:defRPr lang="it-IT"/>
            </a:defPPr>
          </a:lstStyle>
          <a:p>
            <a:pPr rtl="0"/>
            <a:endParaRPr lang="it-IT" noProof="0"/>
          </a:p>
        </p:txBody>
      </p:sp>
      <p:sp>
        <p:nvSpPr>
          <p:cNvPr id="61" name="Segnaposto numero diapositiva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11" name="Segnaposto testo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3" name="Segnaposto immagine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rtlCol="0"/>
          <a:lstStyle>
            <a:lvl1pPr marL="0" indent="0">
              <a:buNone/>
              <a:defRPr lang="it-IT" sz="3200"/>
            </a:lvl1pPr>
            <a:lvl2pPr marL="457200" indent="0">
              <a:buNone/>
              <a:defRPr lang="it-IT" sz="2800"/>
            </a:lvl2pPr>
            <a:lvl3pPr marL="914400" indent="0">
              <a:buNone/>
              <a:defRPr lang="it-IT" sz="2400"/>
            </a:lvl3pPr>
            <a:lvl4pPr marL="1371600" indent="0">
              <a:buNone/>
              <a:defRPr lang="it-IT" sz="2000"/>
            </a:lvl4pPr>
            <a:lvl5pPr marL="1828800" indent="0">
              <a:buNone/>
              <a:defRPr lang="it-IT" sz="2000"/>
            </a:lvl5pPr>
            <a:lvl6pPr marL="2286000" indent="0">
              <a:buNone/>
              <a:defRPr lang="it-IT" sz="2000"/>
            </a:lvl6pPr>
            <a:lvl7pPr marL="2743200" indent="0">
              <a:buNone/>
              <a:defRPr lang="it-IT" sz="2000"/>
            </a:lvl7pPr>
            <a:lvl8pPr marL="3200400" indent="0">
              <a:buNone/>
              <a:defRPr lang="it-IT" sz="2000"/>
            </a:lvl8pPr>
            <a:lvl9pPr marL="3657600" indent="0">
              <a:buNone/>
              <a:defRPr lang="it-IT"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noProof="0"/>
              <a:t>Fare clic per modificare gli stili del testo dello schema</a:t>
            </a:r>
          </a:p>
        </p:txBody>
      </p:sp>
      <p:sp>
        <p:nvSpPr>
          <p:cNvPr id="8" name="Segnaposto piè di pagina 7">
            <a:extLst>
              <a:ext uri="{FF2B5EF4-FFF2-40B4-BE49-F238E27FC236}">
                <a16:creationId xmlns:a16="http://schemas.microsoft.com/office/drawing/2014/main" id="{04304BF9-EDC8-7868-84C1-6CCB690381DB}"/>
              </a:ext>
            </a:extLst>
          </p:cNvPr>
          <p:cNvSpPr>
            <a:spLocks noGrp="1"/>
          </p:cNvSpPr>
          <p:nvPr>
            <p:ph type="ftr" sz="quarter" idx="10"/>
          </p:nvPr>
        </p:nvSpPr>
        <p:spPr/>
        <p:txBody>
          <a:bodyPr rtlCol="0"/>
          <a:lstStyle>
            <a:defPPr>
              <a:defRPr lang="it-IT"/>
            </a:defPPr>
          </a:lstStyle>
          <a:p>
            <a:pPr rtl="0"/>
            <a:endParaRPr lang="it-IT" noProof="0"/>
          </a:p>
        </p:txBody>
      </p:sp>
      <p:sp>
        <p:nvSpPr>
          <p:cNvPr id="9" name="Segnaposto numero diapositiva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rtlCol="0"/>
          <a:lstStyle>
            <a:defPPr>
              <a:defRPr lang="it-IT"/>
            </a:defPPr>
          </a:lstStyle>
          <a:p>
            <a:pPr rtl="0"/>
            <a:fld id="{CC43B8D3-9A08-F84C-9DD4-44948BA52D4B}" type="slidenum">
              <a:rPr lang="it-IT" noProof="0" smtClean="0"/>
              <a:pPr/>
              <a:t>‹N›</a:t>
            </a:fld>
            <a:endParaRPr lang="it-IT" noProof="0"/>
          </a:p>
        </p:txBody>
      </p:sp>
      <p:sp>
        <p:nvSpPr>
          <p:cNvPr id="10" name="Titolo 9">
            <a:extLst>
              <a:ext uri="{FF2B5EF4-FFF2-40B4-BE49-F238E27FC236}">
                <a16:creationId xmlns:a16="http://schemas.microsoft.com/office/drawing/2014/main" id="{FC668391-E0E0-74A5-F96F-B67ECAE86D37}"/>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rtlCol="0"/>
          <a:lstStyle>
            <a:lvl1pPr>
              <a:defRPr lang="it-IT" sz="6600"/>
            </a:lvl1pPr>
          </a:lstStyle>
          <a:p>
            <a:pPr rtl="0"/>
            <a:r>
              <a:rPr lang="it-IT" noProof="0"/>
              <a:t>Fare clic per modificare lo stile del titolo dello schema</a:t>
            </a:r>
          </a:p>
        </p:txBody>
      </p:sp>
      <p:sp>
        <p:nvSpPr>
          <p:cNvPr id="8" name="Segnaposto testo 7">
            <a:extLst>
              <a:ext uri="{FF2B5EF4-FFF2-40B4-BE49-F238E27FC236}">
                <a16:creationId xmlns:a16="http://schemas.microsoft.com/office/drawing/2014/main" id="{A8596636-128C-4D64-E63E-16619F5CDF2C}"/>
              </a:ext>
            </a:extLst>
          </p:cNvPr>
          <p:cNvSpPr>
            <a:spLocks noGrp="1"/>
          </p:cNvSpPr>
          <p:nvPr>
            <p:ph type="body" sz="quarter" idx="13" hasCustomPrompt="1"/>
          </p:nvPr>
        </p:nvSpPr>
        <p:spPr>
          <a:xfrm>
            <a:off x="0" y="1892808"/>
            <a:ext cx="8659368" cy="749808"/>
          </a:xfrm>
          <a:solidFill>
            <a:schemeClr val="accent1">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4" name="Segnaposto testo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9" name="Segnaposto testo 7">
            <a:extLst>
              <a:ext uri="{FF2B5EF4-FFF2-40B4-BE49-F238E27FC236}">
                <a16:creationId xmlns:a16="http://schemas.microsoft.com/office/drawing/2014/main" id="{BD0306DB-B174-37A8-719D-C89F9EE1189F}"/>
              </a:ext>
            </a:extLst>
          </p:cNvPr>
          <p:cNvSpPr>
            <a:spLocks noGrp="1"/>
          </p:cNvSpPr>
          <p:nvPr>
            <p:ph type="body" sz="quarter" idx="14" hasCustomPrompt="1"/>
          </p:nvPr>
        </p:nvSpPr>
        <p:spPr>
          <a:xfrm>
            <a:off x="0" y="2891790"/>
            <a:ext cx="8659368" cy="749808"/>
          </a:xfrm>
          <a:solidFill>
            <a:schemeClr val="accent2">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5" name="Segnaposto testo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0" name="Segnaposto testo 7">
            <a:extLst>
              <a:ext uri="{FF2B5EF4-FFF2-40B4-BE49-F238E27FC236}">
                <a16:creationId xmlns:a16="http://schemas.microsoft.com/office/drawing/2014/main" id="{CFF0762B-1AD3-943D-F4CC-9D5CF5740539}"/>
              </a:ext>
            </a:extLst>
          </p:cNvPr>
          <p:cNvSpPr>
            <a:spLocks noGrp="1"/>
          </p:cNvSpPr>
          <p:nvPr>
            <p:ph type="body" sz="quarter" idx="15" hasCustomPrompt="1"/>
          </p:nvPr>
        </p:nvSpPr>
        <p:spPr>
          <a:xfrm>
            <a:off x="0" y="3890772"/>
            <a:ext cx="8659368" cy="749808"/>
          </a:xfrm>
          <a:solidFill>
            <a:schemeClr val="accent4">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6" name="Segnaposto testo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1" name="Segnaposto testo 7">
            <a:extLst>
              <a:ext uri="{FF2B5EF4-FFF2-40B4-BE49-F238E27FC236}">
                <a16:creationId xmlns:a16="http://schemas.microsoft.com/office/drawing/2014/main" id="{8B28E366-646A-5633-0E0C-1BB99B27FDDB}"/>
              </a:ext>
            </a:extLst>
          </p:cNvPr>
          <p:cNvSpPr>
            <a:spLocks noGrp="1"/>
          </p:cNvSpPr>
          <p:nvPr>
            <p:ph type="body" sz="quarter" idx="16" hasCustomPrompt="1"/>
          </p:nvPr>
        </p:nvSpPr>
        <p:spPr>
          <a:xfrm>
            <a:off x="0" y="4889754"/>
            <a:ext cx="8659368" cy="749808"/>
          </a:xfrm>
          <a:solidFill>
            <a:schemeClr val="tx1">
              <a:lumMod val="90000"/>
              <a:lumOff val="10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7" name="Segnaposto testo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
        <p:nvSpPr>
          <p:cNvPr id="12" name="Segnaposto testo 7">
            <a:extLst>
              <a:ext uri="{FF2B5EF4-FFF2-40B4-BE49-F238E27FC236}">
                <a16:creationId xmlns:a16="http://schemas.microsoft.com/office/drawing/2014/main" id="{CB500DDB-4549-EAE1-1AA8-DBD382D2B9AB}"/>
              </a:ext>
            </a:extLst>
          </p:cNvPr>
          <p:cNvSpPr>
            <a:spLocks noGrp="1"/>
          </p:cNvSpPr>
          <p:nvPr>
            <p:ph type="body" sz="quarter" idx="17" hasCustomPrompt="1"/>
          </p:nvPr>
        </p:nvSpPr>
        <p:spPr>
          <a:xfrm>
            <a:off x="0" y="5888736"/>
            <a:ext cx="8659368" cy="749808"/>
          </a:xfrm>
          <a:solidFill>
            <a:schemeClr val="accent3">
              <a:lumMod val="75000"/>
            </a:schemeClr>
          </a:solidFill>
        </p:spPr>
        <p:txBody>
          <a:bodyPr lIns="713232" rtlCol="0" anchor="ctr">
            <a:noAutofit/>
          </a:bodyPr>
          <a:lstStyle>
            <a:lvl1pPr marL="0" indent="0">
              <a:buNone/>
              <a:defRPr lang="it-IT" sz="4000">
                <a:solidFill>
                  <a:schemeClr val="bg2"/>
                </a:solidFill>
              </a:defRPr>
            </a:lvl1pPr>
          </a:lstStyle>
          <a:p>
            <a:pPr lvl="0" rtl="0"/>
            <a:r>
              <a:rPr lang="it-IT" noProof="0"/>
              <a:t>Fare clic per modificare lo stile del titolo</a:t>
            </a:r>
          </a:p>
        </p:txBody>
      </p:sp>
      <p:sp>
        <p:nvSpPr>
          <p:cNvPr id="18" name="Segnaposto testo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rtlCol="0" anchor="ctr">
            <a:noAutofit/>
          </a:bodyPr>
          <a:lstStyle>
            <a:lvl1pPr marL="0" indent="0" algn="ctr">
              <a:buNone/>
              <a:defRPr lang="it-IT" sz="4000">
                <a:solidFill>
                  <a:schemeClr val="bg2"/>
                </a:solidFill>
              </a:defRPr>
            </a:lvl1pPr>
          </a:lstStyle>
          <a:p>
            <a:pPr lvl="0" rtl="0"/>
            <a:r>
              <a:rPr lang="it-IT" noProof="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defPPr>
              <a:defRPr lang="it-IT"/>
            </a:defPPr>
          </a:lstStyle>
          <a:p>
            <a:pPr rtl="0"/>
            <a:endParaRPr lang="it-IT"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defPPr>
              <a:defRPr lang="it-IT"/>
            </a:defPPr>
          </a:lstStyle>
          <a:p>
            <a:pPr rtl="0"/>
            <a:endParaRPr lang="it-IT" dirty="0"/>
          </a:p>
        </p:txBody>
      </p:sp>
      <p:pic>
        <p:nvPicPr>
          <p:cNvPr id="11" name="Elemento grafico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e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pic>
        <p:nvPicPr>
          <p:cNvPr id="10" name="Elemento grafico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e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4" name="Ovale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pic>
        <p:nvPicPr>
          <p:cNvPr id="16" name="Elemento grafico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olo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rtlCol="0" anchor="t">
            <a:noAutofit/>
          </a:bodyPr>
          <a:lstStyle>
            <a:lvl1pPr>
              <a:defRPr lang="it-IT" sz="6600"/>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E354F95-4CC9-871D-2B3D-873AB0B21342}"/>
              </a:ext>
            </a:extLst>
          </p:cNvPr>
          <p:cNvSpPr>
            <a:spLocks noGrp="1"/>
          </p:cNvSpPr>
          <p:nvPr>
            <p:ph type="body" idx="1" hasCustomPrompt="1"/>
          </p:nvPr>
        </p:nvSpPr>
        <p:spPr>
          <a:xfrm>
            <a:off x="5952744" y="1885193"/>
            <a:ext cx="5943600" cy="411480"/>
          </a:xfrm>
        </p:spPr>
        <p:txBody>
          <a:bodyPr rtlCol="0"/>
          <a:lstStyle>
            <a:lvl1pPr marL="0" indent="0">
              <a:buNone/>
              <a:defRPr lang="it-IT" sz="240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contenuto - Grafic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rtlCol="0" anchor="ctr" anchorCtr="0">
            <a:noAutofit/>
          </a:bodyPr>
          <a:lstStyle>
            <a:lvl1pPr marL="0" indent="0" algn="ctr">
              <a:lnSpc>
                <a:spcPct val="100000"/>
              </a:lnSpc>
              <a:spcBef>
                <a:spcPts val="0"/>
              </a:spcBef>
              <a:buNone/>
              <a:defRPr lang="it-IT" sz="3200">
                <a:noFill/>
              </a:defRPr>
            </a:lvl1pPr>
          </a:lstStyle>
          <a:p>
            <a:pPr lvl="0" rtl="0"/>
            <a:r>
              <a:rPr lang="it-IT" noProof="0"/>
              <a:t>X</a:t>
            </a:r>
          </a:p>
        </p:txBody>
      </p:sp>
      <p:sp>
        <p:nvSpPr>
          <p:cNvPr id="11" name="Segnaposto piè di pagina 10">
            <a:extLst>
              <a:ext uri="{FF2B5EF4-FFF2-40B4-BE49-F238E27FC236}">
                <a16:creationId xmlns:a16="http://schemas.microsoft.com/office/drawing/2014/main" id="{F33A32FC-3A65-2B5F-2625-0FE903CD37D4}"/>
              </a:ext>
            </a:extLst>
          </p:cNvPr>
          <p:cNvSpPr>
            <a:spLocks noGrp="1"/>
          </p:cNvSpPr>
          <p:nvPr>
            <p:ph type="ftr" sz="quarter" idx="14"/>
          </p:nvPr>
        </p:nvSpPr>
        <p:spPr/>
        <p:txBody>
          <a:bodyPr rtlCol="0"/>
          <a:lstStyle>
            <a:defPPr>
              <a:defRPr lang="it-IT"/>
            </a:defPPr>
          </a:lstStyle>
          <a:p>
            <a:pPr rtl="0"/>
            <a:endParaRPr lang="it-IT" noProof="0"/>
          </a:p>
        </p:txBody>
      </p:sp>
      <p:sp>
        <p:nvSpPr>
          <p:cNvPr id="12" name="Segnaposto numero diapositiva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contenuto - Tabella">
    <p:spTree>
      <p:nvGrpSpPr>
        <p:cNvPr id="1" name=""/>
        <p:cNvGrpSpPr/>
        <p:nvPr/>
      </p:nvGrpSpPr>
      <p:grpSpPr>
        <a:xfrm>
          <a:off x="0" y="0"/>
          <a:ext cx="0" cy="0"/>
          <a:chOff x="0" y="0"/>
          <a:chExt cx="0" cy="0"/>
        </a:xfrm>
      </p:grpSpPr>
      <p:pic>
        <p:nvPicPr>
          <p:cNvPr id="39" name="Elemento grafico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ttangolo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15" name="Ovale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rtlCol="0"/>
          <a:lstStyle>
            <a:defPPr>
              <a:defRPr lang="it-IT"/>
            </a:def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rtlCol="0" anchor="ctr" anchorCtr="0">
            <a:noAutofit/>
          </a:bodyPr>
          <a:lstStyle>
            <a:lvl1pPr marL="0" indent="0" algn="ctr">
              <a:lnSpc>
                <a:spcPct val="100000"/>
              </a:lnSpc>
              <a:spcBef>
                <a:spcPts val="0"/>
              </a:spcBef>
              <a:buNone/>
              <a:defRPr lang="it-IT" sz="3200">
                <a:noFill/>
              </a:defRPr>
            </a:lvl1pPr>
          </a:lstStyle>
          <a:p>
            <a:pPr lvl="0" rtl="0"/>
            <a:r>
              <a:rPr lang="it-IT" noProof="0"/>
              <a:t>X</a:t>
            </a:r>
          </a:p>
        </p:txBody>
      </p:sp>
      <p:sp>
        <p:nvSpPr>
          <p:cNvPr id="25" name="Rettangolo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40" name="Segnaposto piè di pagina 39">
            <a:extLst>
              <a:ext uri="{FF2B5EF4-FFF2-40B4-BE49-F238E27FC236}">
                <a16:creationId xmlns:a16="http://schemas.microsoft.com/office/drawing/2014/main" id="{8727F01E-45EF-F70F-2A04-1EA69A246344}"/>
              </a:ext>
            </a:extLst>
          </p:cNvPr>
          <p:cNvSpPr>
            <a:spLocks noGrp="1"/>
          </p:cNvSpPr>
          <p:nvPr>
            <p:ph type="ftr" sz="quarter" idx="14"/>
          </p:nvPr>
        </p:nvSpPr>
        <p:spPr/>
        <p:txBody>
          <a:bodyPr rtlCol="0"/>
          <a:lstStyle>
            <a:defPPr>
              <a:defRPr lang="it-IT"/>
            </a:defPPr>
          </a:lstStyle>
          <a:p>
            <a:pPr rtl="0"/>
            <a:endParaRPr lang="it-IT" noProof="0"/>
          </a:p>
        </p:txBody>
      </p:sp>
      <p:sp>
        <p:nvSpPr>
          <p:cNvPr id="41" name="Segnaposto numero diapositiva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positiva citazione">
    <p:spTree>
      <p:nvGrpSpPr>
        <p:cNvPr id="1" name=""/>
        <p:cNvGrpSpPr/>
        <p:nvPr/>
      </p:nvGrpSpPr>
      <p:grpSpPr>
        <a:xfrm>
          <a:off x="0" y="0"/>
          <a:ext cx="0" cy="0"/>
          <a:chOff x="0" y="0"/>
          <a:chExt cx="0" cy="0"/>
        </a:xfrm>
      </p:grpSpPr>
      <p:pic>
        <p:nvPicPr>
          <p:cNvPr id="22" name="Elemento grafico 21">
            <a:extLst>
              <a:ext uri="{FF2B5EF4-FFF2-40B4-BE49-F238E27FC236}">
                <a16:creationId xmlns:a16="http://schemas.microsoft.com/office/drawing/2014/main" id="{496CE483-FAA2-B42E-3640-00A1E72D335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23" name="Titolo 1">
            <a:extLst>
              <a:ext uri="{FF2B5EF4-FFF2-40B4-BE49-F238E27FC236}">
                <a16:creationId xmlns:a16="http://schemas.microsoft.com/office/drawing/2014/main" id="{E96FF8CF-2C25-F464-6424-7999EDD13B26}"/>
              </a:ext>
            </a:extLst>
          </p:cNvPr>
          <p:cNvSpPr>
            <a:spLocks noGrp="1"/>
          </p:cNvSpPr>
          <p:nvPr>
            <p:ph type="title"/>
          </p:nvPr>
        </p:nvSpPr>
        <p:spPr>
          <a:xfrm>
            <a:off x="640080" y="1216152"/>
            <a:ext cx="8951976" cy="3191256"/>
          </a:xfrm>
        </p:spPr>
        <p:txBody>
          <a:bodyPr rtlCol="0" anchor="t">
            <a:noAutofit/>
          </a:bodyPr>
          <a:lstStyle>
            <a:lvl1pPr>
              <a:defRPr sz="5500"/>
            </a:lvl1pPr>
          </a:lstStyle>
          <a:p>
            <a:pPr rtl="0"/>
            <a:r>
              <a:rPr lang="it-IT" noProof="0"/>
              <a:t>Fare clic per modificare lo stile del titolo dello schema</a:t>
            </a:r>
          </a:p>
        </p:txBody>
      </p:sp>
      <p:sp>
        <p:nvSpPr>
          <p:cNvPr id="24" name="Elemento grafico 12">
            <a:extLst>
              <a:ext uri="{FF2B5EF4-FFF2-40B4-BE49-F238E27FC236}">
                <a16:creationId xmlns:a16="http://schemas.microsoft.com/office/drawing/2014/main" id="{2409B836-A119-2C0F-0B7F-E84EA554C652}"/>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pPr rtl="0"/>
            <a:endParaRPr lang="it-IT" noProof="0"/>
          </a:p>
        </p:txBody>
      </p:sp>
      <p:sp>
        <p:nvSpPr>
          <p:cNvPr id="25" name="Elemento grafico 12">
            <a:extLst>
              <a:ext uri="{FF2B5EF4-FFF2-40B4-BE49-F238E27FC236}">
                <a16:creationId xmlns:a16="http://schemas.microsoft.com/office/drawing/2014/main" id="{56142EF8-E22C-7567-D41D-08BE7CE3FFC9}"/>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pPr rtl="0"/>
            <a:endParaRPr lang="it-IT" noProof="0"/>
          </a:p>
        </p:txBody>
      </p:sp>
      <p:sp>
        <p:nvSpPr>
          <p:cNvPr id="27" name="Figura a mano libera 47">
            <a:extLst>
              <a:ext uri="{FF2B5EF4-FFF2-40B4-BE49-F238E27FC236}">
                <a16:creationId xmlns:a16="http://schemas.microsoft.com/office/drawing/2014/main" id="{5139C642-CA6D-BB5F-4B22-3CED3ED3DC23}"/>
              </a:ext>
            </a:extLst>
          </p:cNvPr>
          <p:cNvSpPr/>
          <p:nvPr userDrawn="1"/>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accent4"/>
              </a:solidFill>
            </a:endParaRPr>
          </a:p>
        </p:txBody>
      </p:sp>
      <p:sp>
        <p:nvSpPr>
          <p:cNvPr id="28" name="Ovale 27">
            <a:extLst>
              <a:ext uri="{FF2B5EF4-FFF2-40B4-BE49-F238E27FC236}">
                <a16:creationId xmlns:a16="http://schemas.microsoft.com/office/drawing/2014/main" id="{3A594F8F-1723-E0D7-D0AE-7E5FA2EA0B26}"/>
              </a:ext>
            </a:extLst>
          </p:cNvPr>
          <p:cNvSpPr/>
          <p:nvPr userDrawn="1"/>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pic>
        <p:nvPicPr>
          <p:cNvPr id="26" name="Elemento grafico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29" name="Segnaposto testo 2">
            <a:extLst>
              <a:ext uri="{FF2B5EF4-FFF2-40B4-BE49-F238E27FC236}">
                <a16:creationId xmlns:a16="http://schemas.microsoft.com/office/drawing/2014/main" id="{7D33D6A1-4FBB-C18D-E4C1-F2EAD1E1CBCB}"/>
              </a:ext>
            </a:extLst>
          </p:cNvPr>
          <p:cNvSpPr>
            <a:spLocks noGrp="1"/>
          </p:cNvSpPr>
          <p:nvPr>
            <p:ph type="body" idx="1"/>
          </p:nvPr>
        </p:nvSpPr>
        <p:spPr>
          <a:xfrm>
            <a:off x="640080" y="4581144"/>
            <a:ext cx="6510528" cy="365760"/>
          </a:xfrm>
        </p:spPr>
        <p:txBody>
          <a:bodyPr rtlCol="0">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30" name="Ovale 29">
            <a:extLst>
              <a:ext uri="{FF2B5EF4-FFF2-40B4-BE49-F238E27FC236}">
                <a16:creationId xmlns:a16="http://schemas.microsoft.com/office/drawing/2014/main" id="{DF1E588D-A68E-22B7-5F2E-A52328BC3AC2}"/>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ttangolo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75" name="Titolo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79" name="Rettangolo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81" name="Connettore diritto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Elemento grafico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Connettore diritto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Elemento grafico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Elemento grafico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e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7" name="Ovale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9" name="Ovale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1" name="Ovale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3" name="Figura a mano libera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5" name="Figura a mano libera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sp>
        <p:nvSpPr>
          <p:cNvPr id="27" name="Figura a mano libera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noProof="0"/>
          </a:p>
        </p:txBody>
      </p:sp>
      <p:pic>
        <p:nvPicPr>
          <p:cNvPr id="29" name="Elemento grafico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Segnaposto immagine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6" name="Segnaposto immagine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0" name="Segnaposto testo 47">
            <a:extLst>
              <a:ext uri="{FF2B5EF4-FFF2-40B4-BE49-F238E27FC236}">
                <a16:creationId xmlns:a16="http://schemas.microsoft.com/office/drawing/2014/main" id="{485E5AFC-758F-34A6-2FEC-6042921AB73B}"/>
              </a:ext>
            </a:extLst>
          </p:cNvPr>
          <p:cNvSpPr>
            <a:spLocks noGrp="1"/>
          </p:cNvSpPr>
          <p:nvPr>
            <p:ph type="body" sz="quarter" idx="18" hasCustomPrompt="1"/>
          </p:nvPr>
        </p:nvSpPr>
        <p:spPr>
          <a:xfrm>
            <a:off x="1126514" y="5064875"/>
            <a:ext cx="2788920" cy="365760"/>
          </a:xfrm>
        </p:spPr>
        <p:txBody>
          <a:bodyPr rtlCol="0">
            <a:normAutofit/>
          </a:bodyPr>
          <a:lstStyle>
            <a:lvl1pPr marL="0" indent="0" algn="r">
              <a:lnSpc>
                <a:spcPct val="100000"/>
              </a:lnSpc>
              <a:spcBef>
                <a:spcPts val="0"/>
              </a:spcBef>
              <a:buNone/>
              <a:defRPr lang="it-IT" sz="1800"/>
            </a:lvl1pPr>
          </a:lstStyle>
          <a:p>
            <a:pPr lvl="0" rtl="0"/>
            <a:r>
              <a:rPr lang="it-IT" noProof="0"/>
              <a:t>Fare clic per modificare lo stile del titolo</a:t>
            </a:r>
          </a:p>
        </p:txBody>
      </p:sp>
      <p:sp>
        <p:nvSpPr>
          <p:cNvPr id="51" name="Segnaposto testo 47">
            <a:extLst>
              <a:ext uri="{FF2B5EF4-FFF2-40B4-BE49-F238E27FC236}">
                <a16:creationId xmlns:a16="http://schemas.microsoft.com/office/drawing/2014/main" id="{298713CC-F6D5-ED75-901B-4121FEC84360}"/>
              </a:ext>
            </a:extLst>
          </p:cNvPr>
          <p:cNvSpPr>
            <a:spLocks noGrp="1"/>
          </p:cNvSpPr>
          <p:nvPr>
            <p:ph type="body" sz="quarter" idx="19" hasCustomPrompt="1"/>
          </p:nvPr>
        </p:nvSpPr>
        <p:spPr>
          <a:xfrm>
            <a:off x="8271823" y="5032014"/>
            <a:ext cx="2788920" cy="365760"/>
          </a:xfrm>
        </p:spPr>
        <p:txBody>
          <a:bodyPr rtlCol="0">
            <a:normAutofit/>
          </a:bodyPr>
          <a:lstStyle>
            <a:lvl1pPr marL="0" indent="0" algn="l">
              <a:lnSpc>
                <a:spcPct val="100000"/>
              </a:lnSpc>
              <a:spcBef>
                <a:spcPts val="0"/>
              </a:spcBef>
              <a:buNone/>
              <a:defRPr lang="it-IT" sz="1800"/>
            </a:lvl1pPr>
          </a:lstStyle>
          <a:p>
            <a:pPr lvl="0" rtl="0"/>
            <a:r>
              <a:rPr lang="it-IT" noProof="0"/>
              <a:t>Fare clic per modificare lo stile del titolo</a:t>
            </a:r>
          </a:p>
        </p:txBody>
      </p:sp>
      <p:sp>
        <p:nvSpPr>
          <p:cNvPr id="57" name="Segnaposto testo 47">
            <a:extLst>
              <a:ext uri="{FF2B5EF4-FFF2-40B4-BE49-F238E27FC236}">
                <a16:creationId xmlns:a16="http://schemas.microsoft.com/office/drawing/2014/main" id="{FD30C172-4265-C1CA-4368-B347D34C9F6D}"/>
              </a:ext>
            </a:extLst>
          </p:cNvPr>
          <p:cNvSpPr>
            <a:spLocks noGrp="1"/>
          </p:cNvSpPr>
          <p:nvPr>
            <p:ph type="body" sz="quarter" idx="16" hasCustomPrompt="1"/>
          </p:nvPr>
        </p:nvSpPr>
        <p:spPr>
          <a:xfrm>
            <a:off x="1126515" y="2795265"/>
            <a:ext cx="2788920" cy="365760"/>
          </a:xfrm>
        </p:spPr>
        <p:txBody>
          <a:bodyPr rtlCol="0">
            <a:normAutofit/>
          </a:bodyPr>
          <a:lstStyle>
            <a:lvl1pPr marL="0" indent="0" algn="r">
              <a:lnSpc>
                <a:spcPct val="100000"/>
              </a:lnSpc>
              <a:spcBef>
                <a:spcPts val="0"/>
              </a:spcBef>
              <a:buNone/>
              <a:defRPr lang="it-IT" sz="1800"/>
            </a:lvl1pPr>
          </a:lstStyle>
          <a:p>
            <a:pPr lvl="0" rtl="0"/>
            <a:r>
              <a:rPr lang="it-IT" noProof="0"/>
              <a:t>Fare clic per modificare lo stile del titolo</a:t>
            </a:r>
          </a:p>
        </p:txBody>
      </p:sp>
      <p:sp>
        <p:nvSpPr>
          <p:cNvPr id="58" name="Segnaposto testo 47">
            <a:extLst>
              <a:ext uri="{FF2B5EF4-FFF2-40B4-BE49-F238E27FC236}">
                <a16:creationId xmlns:a16="http://schemas.microsoft.com/office/drawing/2014/main" id="{E6400DD4-A698-8FC3-4A8E-02EA10BB4BF9}"/>
              </a:ext>
            </a:extLst>
          </p:cNvPr>
          <p:cNvSpPr>
            <a:spLocks noGrp="1"/>
          </p:cNvSpPr>
          <p:nvPr>
            <p:ph type="body" sz="quarter" idx="17" hasCustomPrompt="1"/>
          </p:nvPr>
        </p:nvSpPr>
        <p:spPr>
          <a:xfrm>
            <a:off x="8271823" y="2794678"/>
            <a:ext cx="2788920" cy="365760"/>
          </a:xfrm>
        </p:spPr>
        <p:txBody>
          <a:bodyPr rtlCol="0">
            <a:normAutofit/>
          </a:bodyPr>
          <a:lstStyle>
            <a:lvl1pPr marL="0" indent="0" algn="l">
              <a:lnSpc>
                <a:spcPct val="100000"/>
              </a:lnSpc>
              <a:spcBef>
                <a:spcPts val="0"/>
              </a:spcBef>
              <a:buNone/>
              <a:defRPr lang="it-IT" sz="1800"/>
            </a:lvl1pPr>
          </a:lstStyle>
          <a:p>
            <a:pPr lvl="0" rtl="0"/>
            <a:r>
              <a:rPr lang="it-IT" noProof="0"/>
              <a:t>Fare clic per modificare lo stile del titolo</a:t>
            </a:r>
          </a:p>
        </p:txBody>
      </p:sp>
      <p:sp>
        <p:nvSpPr>
          <p:cNvPr id="59" name="Segnaposto testo 47">
            <a:extLst>
              <a:ext uri="{FF2B5EF4-FFF2-40B4-BE49-F238E27FC236}">
                <a16:creationId xmlns:a16="http://schemas.microsoft.com/office/drawing/2014/main" id="{630E151D-3E22-BE90-7A51-5ED7C9AD7C25}"/>
              </a:ext>
            </a:extLst>
          </p:cNvPr>
          <p:cNvSpPr>
            <a:spLocks noGrp="1"/>
          </p:cNvSpPr>
          <p:nvPr>
            <p:ph type="body" sz="quarter" idx="20" hasCustomPrompt="1"/>
          </p:nvPr>
        </p:nvSpPr>
        <p:spPr>
          <a:xfrm>
            <a:off x="1098143" y="3085049"/>
            <a:ext cx="2816352" cy="310896"/>
          </a:xfrm>
        </p:spPr>
        <p:txBody>
          <a:bodyPr rtlCol="0">
            <a:normAutofit/>
          </a:bodyPr>
          <a:lstStyle>
            <a:lvl1pPr marL="0" indent="0" algn="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4" name="Segnaposto testo 47">
            <a:extLst>
              <a:ext uri="{FF2B5EF4-FFF2-40B4-BE49-F238E27FC236}">
                <a16:creationId xmlns:a16="http://schemas.microsoft.com/office/drawing/2014/main" id="{6A448965-125C-6EED-07B0-E98A656BBF34}"/>
              </a:ext>
            </a:extLst>
          </p:cNvPr>
          <p:cNvSpPr>
            <a:spLocks noGrp="1"/>
          </p:cNvSpPr>
          <p:nvPr>
            <p:ph type="body" sz="quarter" idx="21" hasCustomPrompt="1"/>
          </p:nvPr>
        </p:nvSpPr>
        <p:spPr>
          <a:xfrm>
            <a:off x="8280067" y="3086146"/>
            <a:ext cx="2816352" cy="310896"/>
          </a:xfrm>
        </p:spPr>
        <p:txBody>
          <a:bodyPr rtlCol="0">
            <a:normAutofit/>
          </a:bodyPr>
          <a:lstStyle>
            <a:lvl1pPr marL="0" indent="0" algn="l">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2" name="Segnaposto immagine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73" name="Segnaposto immagine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6" name="Segnaposto testo 47">
            <a:extLst>
              <a:ext uri="{FF2B5EF4-FFF2-40B4-BE49-F238E27FC236}">
                <a16:creationId xmlns:a16="http://schemas.microsoft.com/office/drawing/2014/main" id="{6E2529DA-6F13-4B74-5C48-2FDB0911FFF1}"/>
              </a:ext>
            </a:extLst>
          </p:cNvPr>
          <p:cNvSpPr>
            <a:spLocks noGrp="1"/>
          </p:cNvSpPr>
          <p:nvPr>
            <p:ph type="body" sz="quarter" idx="23" hasCustomPrompt="1"/>
          </p:nvPr>
        </p:nvSpPr>
        <p:spPr>
          <a:xfrm>
            <a:off x="8284732" y="5337865"/>
            <a:ext cx="2816352" cy="310896"/>
          </a:xfrm>
        </p:spPr>
        <p:txBody>
          <a:bodyPr rtlCol="0">
            <a:normAutofit/>
          </a:bodyPr>
          <a:lstStyle>
            <a:lvl1pPr marL="0" indent="0" algn="l">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4" name="Segnaposto testo 47">
            <a:extLst>
              <a:ext uri="{FF2B5EF4-FFF2-40B4-BE49-F238E27FC236}">
                <a16:creationId xmlns:a16="http://schemas.microsoft.com/office/drawing/2014/main" id="{DDB95F67-F2A0-C836-D292-8E7A6E4B1CC7}"/>
              </a:ext>
            </a:extLst>
          </p:cNvPr>
          <p:cNvSpPr>
            <a:spLocks noGrp="1"/>
          </p:cNvSpPr>
          <p:nvPr>
            <p:ph type="body" sz="quarter" idx="22" hasCustomPrompt="1"/>
          </p:nvPr>
        </p:nvSpPr>
        <p:spPr>
          <a:xfrm>
            <a:off x="1107814" y="5335932"/>
            <a:ext cx="2816352" cy="310896"/>
          </a:xfrm>
        </p:spPr>
        <p:txBody>
          <a:bodyPr rtlCol="0">
            <a:normAutofit/>
          </a:bodyPr>
          <a:lstStyle>
            <a:lvl1pPr marL="0" indent="0" algn="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 name="Segnaposto piè di pagina 2">
            <a:extLst>
              <a:ext uri="{FF2B5EF4-FFF2-40B4-BE49-F238E27FC236}">
                <a16:creationId xmlns:a16="http://schemas.microsoft.com/office/drawing/2014/main" id="{6CC414FD-C705-79D9-78A9-63DB36DC2A3B}"/>
              </a:ext>
            </a:extLst>
          </p:cNvPr>
          <p:cNvSpPr>
            <a:spLocks noGrp="1"/>
          </p:cNvSpPr>
          <p:nvPr>
            <p:ph type="ftr" sz="quarter" idx="26"/>
          </p:nvPr>
        </p:nvSpPr>
        <p:spPr/>
        <p:txBody>
          <a:bodyPr rtlCol="0"/>
          <a:lstStyle>
            <a:defPPr>
              <a:defRPr lang="it-IT"/>
            </a:defPPr>
          </a:lstStyle>
          <a:p>
            <a:pPr rtl="0"/>
            <a:endParaRPr lang="it-IT" noProof="0"/>
          </a:p>
        </p:txBody>
      </p:sp>
      <p:sp>
        <p:nvSpPr>
          <p:cNvPr id="7" name="Segnaposto numero diapositiva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e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9" name="Ovale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4" name="Ovale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18" name="Ovale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77" name="Rettangolo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79" name="Rettangolo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81" name="Connettore diritto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Elemento grafico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Connettore diritto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egnaposto testo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rtlCol="0" anchor="t" anchorCtr="0">
            <a:noAutofit/>
          </a:bodyPr>
          <a:lstStyle>
            <a:lvl1pPr marL="0" indent="0" algn="ctr">
              <a:lnSpc>
                <a:spcPct val="100000"/>
              </a:lnSpc>
              <a:spcBef>
                <a:spcPts val="0"/>
              </a:spcBef>
              <a:buNone/>
              <a:defRPr lang="it-IT" sz="3200" b="0">
                <a:noFill/>
              </a:defRPr>
            </a:lvl1pPr>
          </a:lstStyle>
          <a:p>
            <a:pPr lvl="0" rtl="0"/>
            <a:r>
              <a:rPr lang="it-IT" noProof="0"/>
              <a:t>X</a:t>
            </a:r>
          </a:p>
        </p:txBody>
      </p:sp>
      <p:sp>
        <p:nvSpPr>
          <p:cNvPr id="45" name="Segnaposto immagine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6" name="Segnaposto immagine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0" name="Segnaposto testo 47">
            <a:extLst>
              <a:ext uri="{FF2B5EF4-FFF2-40B4-BE49-F238E27FC236}">
                <a16:creationId xmlns:a16="http://schemas.microsoft.com/office/drawing/2014/main" id="{485E5AFC-758F-34A6-2FEC-6042921AB73B}"/>
              </a:ext>
            </a:extLst>
          </p:cNvPr>
          <p:cNvSpPr>
            <a:spLocks noGrp="1"/>
          </p:cNvSpPr>
          <p:nvPr>
            <p:ph type="body" sz="quarter" idx="18" hasCustomPrompt="1"/>
          </p:nvPr>
        </p:nvSpPr>
        <p:spPr>
          <a:xfrm>
            <a:off x="6053328"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1" name="Segnaposto testo 47">
            <a:extLst>
              <a:ext uri="{FF2B5EF4-FFF2-40B4-BE49-F238E27FC236}">
                <a16:creationId xmlns:a16="http://schemas.microsoft.com/office/drawing/2014/main" id="{298713CC-F6D5-ED75-901B-4121FEC84360}"/>
              </a:ext>
            </a:extLst>
          </p:cNvPr>
          <p:cNvSpPr>
            <a:spLocks noGrp="1"/>
          </p:cNvSpPr>
          <p:nvPr>
            <p:ph type="body" sz="quarter" idx="19" hasCustomPrompt="1"/>
          </p:nvPr>
        </p:nvSpPr>
        <p:spPr>
          <a:xfrm>
            <a:off x="8631936"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7" name="Segnaposto testo 47">
            <a:extLst>
              <a:ext uri="{FF2B5EF4-FFF2-40B4-BE49-F238E27FC236}">
                <a16:creationId xmlns:a16="http://schemas.microsoft.com/office/drawing/2014/main" id="{FD30C172-4265-C1CA-4368-B347D34C9F6D}"/>
              </a:ext>
            </a:extLst>
          </p:cNvPr>
          <p:cNvSpPr>
            <a:spLocks noGrp="1"/>
          </p:cNvSpPr>
          <p:nvPr>
            <p:ph type="body" sz="quarter" idx="16" hasCustomPrompt="1"/>
          </p:nvPr>
        </p:nvSpPr>
        <p:spPr>
          <a:xfrm>
            <a:off x="886968"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8" name="Segnaposto testo 47">
            <a:extLst>
              <a:ext uri="{FF2B5EF4-FFF2-40B4-BE49-F238E27FC236}">
                <a16:creationId xmlns:a16="http://schemas.microsoft.com/office/drawing/2014/main" id="{E6400DD4-A698-8FC3-4A8E-02EA10BB4BF9}"/>
              </a:ext>
            </a:extLst>
          </p:cNvPr>
          <p:cNvSpPr>
            <a:spLocks noGrp="1"/>
          </p:cNvSpPr>
          <p:nvPr>
            <p:ph type="body" sz="quarter" idx="17" hasCustomPrompt="1"/>
          </p:nvPr>
        </p:nvSpPr>
        <p:spPr>
          <a:xfrm>
            <a:off x="3474720" y="3575304"/>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59" name="Segnaposto testo 47">
            <a:extLst>
              <a:ext uri="{FF2B5EF4-FFF2-40B4-BE49-F238E27FC236}">
                <a16:creationId xmlns:a16="http://schemas.microsoft.com/office/drawing/2014/main" id="{630E151D-3E22-BE90-7A51-5ED7C9AD7C25}"/>
              </a:ext>
            </a:extLst>
          </p:cNvPr>
          <p:cNvSpPr>
            <a:spLocks noGrp="1"/>
          </p:cNvSpPr>
          <p:nvPr>
            <p:ph type="body" sz="quarter" idx="20" hasCustomPrompt="1"/>
          </p:nvPr>
        </p:nvSpPr>
        <p:spPr>
          <a:xfrm>
            <a:off x="886968"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4" name="Segnaposto testo 47">
            <a:extLst>
              <a:ext uri="{FF2B5EF4-FFF2-40B4-BE49-F238E27FC236}">
                <a16:creationId xmlns:a16="http://schemas.microsoft.com/office/drawing/2014/main" id="{6A448965-125C-6EED-07B0-E98A656BBF34}"/>
              </a:ext>
            </a:extLst>
          </p:cNvPr>
          <p:cNvSpPr>
            <a:spLocks noGrp="1"/>
          </p:cNvSpPr>
          <p:nvPr>
            <p:ph type="body" sz="quarter" idx="21" hasCustomPrompt="1"/>
          </p:nvPr>
        </p:nvSpPr>
        <p:spPr>
          <a:xfrm>
            <a:off x="3474720"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2" name="Segnaposto immagine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73" name="Segnaposto immagine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56" name="Segnaposto testo 47">
            <a:extLst>
              <a:ext uri="{FF2B5EF4-FFF2-40B4-BE49-F238E27FC236}">
                <a16:creationId xmlns:a16="http://schemas.microsoft.com/office/drawing/2014/main" id="{6E2529DA-6F13-4B74-5C48-2FDB0911FFF1}"/>
              </a:ext>
            </a:extLst>
          </p:cNvPr>
          <p:cNvSpPr>
            <a:spLocks noGrp="1"/>
          </p:cNvSpPr>
          <p:nvPr>
            <p:ph type="body" sz="quarter" idx="23" hasCustomPrompt="1"/>
          </p:nvPr>
        </p:nvSpPr>
        <p:spPr>
          <a:xfrm>
            <a:off x="8631936"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4" name="Segnaposto testo 47">
            <a:extLst>
              <a:ext uri="{FF2B5EF4-FFF2-40B4-BE49-F238E27FC236}">
                <a16:creationId xmlns:a16="http://schemas.microsoft.com/office/drawing/2014/main" id="{DDB95F67-F2A0-C836-D292-8E7A6E4B1CC7}"/>
              </a:ext>
            </a:extLst>
          </p:cNvPr>
          <p:cNvSpPr>
            <a:spLocks noGrp="1"/>
          </p:cNvSpPr>
          <p:nvPr>
            <p:ph type="body" sz="quarter" idx="22" hasCustomPrompt="1"/>
          </p:nvPr>
        </p:nvSpPr>
        <p:spPr>
          <a:xfrm>
            <a:off x="6053328" y="3867912"/>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75" name="Titolo 74">
            <a:extLst>
              <a:ext uri="{FF2B5EF4-FFF2-40B4-BE49-F238E27FC236}">
                <a16:creationId xmlns:a16="http://schemas.microsoft.com/office/drawing/2014/main" id="{45C7CFA5-6EFF-944C-B5AF-967956876692}"/>
              </a:ext>
            </a:extLst>
          </p:cNvPr>
          <p:cNvSpPr>
            <a:spLocks noGrp="1"/>
          </p:cNvSpPr>
          <p:nvPr>
            <p:ph type="title"/>
          </p:nvPr>
        </p:nvSpPr>
        <p:spPr/>
        <p:txBody>
          <a:bodyPr rtlCol="0"/>
          <a:lstStyle>
            <a:defPPr>
              <a:defRPr lang="it-IT"/>
            </a:defPPr>
          </a:lstStyle>
          <a:p>
            <a:pPr rtl="0"/>
            <a:r>
              <a:rPr lang="it-IT" noProof="0"/>
              <a:t>Fare clic per modificare lo stile del titolo dello schema</a:t>
            </a:r>
          </a:p>
        </p:txBody>
      </p:sp>
      <p:sp>
        <p:nvSpPr>
          <p:cNvPr id="24" name="Ovale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6" name="Ovale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28" name="Ovale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30" name="Ovale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solidFill>
            </a:endParaRPr>
          </a:p>
        </p:txBody>
      </p:sp>
      <p:sp>
        <p:nvSpPr>
          <p:cNvPr id="31" name="Segnaposto immagine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32" name="Segnaposto immagine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33" name="Segnaposto testo 47">
            <a:extLst>
              <a:ext uri="{FF2B5EF4-FFF2-40B4-BE49-F238E27FC236}">
                <a16:creationId xmlns:a16="http://schemas.microsoft.com/office/drawing/2014/main" id="{BBFB738A-B417-1ECD-CD63-3482F41BC56C}"/>
              </a:ext>
            </a:extLst>
          </p:cNvPr>
          <p:cNvSpPr>
            <a:spLocks noGrp="1"/>
          </p:cNvSpPr>
          <p:nvPr>
            <p:ph type="body" sz="quarter" idx="28" hasCustomPrompt="1"/>
          </p:nvPr>
        </p:nvSpPr>
        <p:spPr>
          <a:xfrm>
            <a:off x="6053328"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4" name="Segnaposto testo 47">
            <a:extLst>
              <a:ext uri="{FF2B5EF4-FFF2-40B4-BE49-F238E27FC236}">
                <a16:creationId xmlns:a16="http://schemas.microsoft.com/office/drawing/2014/main" id="{2D5357B5-C3E2-7F93-1D38-5A371EEEF566}"/>
              </a:ext>
            </a:extLst>
          </p:cNvPr>
          <p:cNvSpPr>
            <a:spLocks noGrp="1"/>
          </p:cNvSpPr>
          <p:nvPr>
            <p:ph type="body" sz="quarter" idx="29" hasCustomPrompt="1"/>
          </p:nvPr>
        </p:nvSpPr>
        <p:spPr>
          <a:xfrm>
            <a:off x="8631936"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5" name="Segnaposto testo 47">
            <a:extLst>
              <a:ext uri="{FF2B5EF4-FFF2-40B4-BE49-F238E27FC236}">
                <a16:creationId xmlns:a16="http://schemas.microsoft.com/office/drawing/2014/main" id="{F3A2EC5D-9943-7E84-56FB-B58A67C05507}"/>
              </a:ext>
            </a:extLst>
          </p:cNvPr>
          <p:cNvSpPr>
            <a:spLocks noGrp="1"/>
          </p:cNvSpPr>
          <p:nvPr>
            <p:ph type="body" sz="quarter" idx="30" hasCustomPrompt="1"/>
          </p:nvPr>
        </p:nvSpPr>
        <p:spPr>
          <a:xfrm>
            <a:off x="886968"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6" name="Segnaposto testo 47">
            <a:extLst>
              <a:ext uri="{FF2B5EF4-FFF2-40B4-BE49-F238E27FC236}">
                <a16:creationId xmlns:a16="http://schemas.microsoft.com/office/drawing/2014/main" id="{DE78D7B0-18B2-66C2-EA4E-90629F60BFAC}"/>
              </a:ext>
            </a:extLst>
          </p:cNvPr>
          <p:cNvSpPr>
            <a:spLocks noGrp="1"/>
          </p:cNvSpPr>
          <p:nvPr>
            <p:ph type="body" sz="quarter" idx="31" hasCustomPrompt="1"/>
          </p:nvPr>
        </p:nvSpPr>
        <p:spPr>
          <a:xfrm>
            <a:off x="3474720" y="6000750"/>
            <a:ext cx="2441448" cy="365760"/>
          </a:xfrm>
        </p:spPr>
        <p:txBody>
          <a:bodyPr rtlCol="0">
            <a:noAutofit/>
          </a:bodyPr>
          <a:lstStyle>
            <a:lvl1pPr marL="0" indent="0" algn="ctr">
              <a:lnSpc>
                <a:spcPct val="100000"/>
              </a:lnSpc>
              <a:spcBef>
                <a:spcPts val="0"/>
              </a:spcBef>
              <a:buNone/>
              <a:defRPr lang="it-IT" sz="1600"/>
            </a:lvl1pPr>
          </a:lstStyle>
          <a:p>
            <a:pPr lvl="0" rtl="0"/>
            <a:r>
              <a:rPr lang="it-IT" noProof="0"/>
              <a:t>Fare clic per modificare lo stile del titolo</a:t>
            </a:r>
          </a:p>
        </p:txBody>
      </p:sp>
      <p:sp>
        <p:nvSpPr>
          <p:cNvPr id="37" name="Segnaposto testo 47">
            <a:extLst>
              <a:ext uri="{FF2B5EF4-FFF2-40B4-BE49-F238E27FC236}">
                <a16:creationId xmlns:a16="http://schemas.microsoft.com/office/drawing/2014/main" id="{A171817E-40B4-8D03-2F00-07A0200ABC8F}"/>
              </a:ext>
            </a:extLst>
          </p:cNvPr>
          <p:cNvSpPr>
            <a:spLocks noGrp="1"/>
          </p:cNvSpPr>
          <p:nvPr>
            <p:ph type="body" sz="quarter" idx="32" hasCustomPrompt="1"/>
          </p:nvPr>
        </p:nvSpPr>
        <p:spPr>
          <a:xfrm>
            <a:off x="886968"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8" name="Segnaposto testo 47">
            <a:extLst>
              <a:ext uri="{FF2B5EF4-FFF2-40B4-BE49-F238E27FC236}">
                <a16:creationId xmlns:a16="http://schemas.microsoft.com/office/drawing/2014/main" id="{7CB4D57A-D57F-A9A7-E242-62A0EFB9034B}"/>
              </a:ext>
            </a:extLst>
          </p:cNvPr>
          <p:cNvSpPr>
            <a:spLocks noGrp="1"/>
          </p:cNvSpPr>
          <p:nvPr>
            <p:ph type="body" sz="quarter" idx="33" hasCustomPrompt="1"/>
          </p:nvPr>
        </p:nvSpPr>
        <p:spPr>
          <a:xfrm>
            <a:off x="3474720"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39" name="Segnaposto immagine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0" name="Segnaposto immagine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rtlCol="0" anchor="ctr">
            <a:normAutofit/>
          </a:bodyPr>
          <a:lstStyle>
            <a:lvl1pPr marL="0" indent="0" algn="ctr">
              <a:buNone/>
              <a:defRPr lang="it-IT" sz="800"/>
            </a:lvl1pPr>
          </a:lstStyle>
          <a:p>
            <a:pPr rtl="0"/>
            <a:r>
              <a:rPr lang="it-IT" noProof="0"/>
              <a:t>Fare clic sull'icona per inserire un'immagine</a:t>
            </a:r>
          </a:p>
        </p:txBody>
      </p:sp>
      <p:sp>
        <p:nvSpPr>
          <p:cNvPr id="41" name="Segnaposto testo 47">
            <a:extLst>
              <a:ext uri="{FF2B5EF4-FFF2-40B4-BE49-F238E27FC236}">
                <a16:creationId xmlns:a16="http://schemas.microsoft.com/office/drawing/2014/main" id="{8A2F0738-422D-8670-FFDD-4DD9CC8579DC}"/>
              </a:ext>
            </a:extLst>
          </p:cNvPr>
          <p:cNvSpPr>
            <a:spLocks noGrp="1"/>
          </p:cNvSpPr>
          <p:nvPr>
            <p:ph type="body" sz="quarter" idx="36" hasCustomPrompt="1"/>
          </p:nvPr>
        </p:nvSpPr>
        <p:spPr>
          <a:xfrm>
            <a:off x="8631936"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42" name="Segnaposto testo 47">
            <a:extLst>
              <a:ext uri="{FF2B5EF4-FFF2-40B4-BE49-F238E27FC236}">
                <a16:creationId xmlns:a16="http://schemas.microsoft.com/office/drawing/2014/main" id="{83236D35-4927-EB6F-1700-660A0790337E}"/>
              </a:ext>
            </a:extLst>
          </p:cNvPr>
          <p:cNvSpPr>
            <a:spLocks noGrp="1"/>
          </p:cNvSpPr>
          <p:nvPr>
            <p:ph type="body" sz="quarter" idx="37" hasCustomPrompt="1"/>
          </p:nvPr>
        </p:nvSpPr>
        <p:spPr>
          <a:xfrm>
            <a:off x="6053328" y="6293358"/>
            <a:ext cx="2441448" cy="310896"/>
          </a:xfrm>
        </p:spPr>
        <p:txBody>
          <a:bodyPr rtlCol="0">
            <a:normAutofit/>
          </a:bodyPr>
          <a:lstStyle>
            <a:lvl1pPr marL="0" indent="0" algn="ctr">
              <a:lnSpc>
                <a:spcPct val="100000"/>
              </a:lnSpc>
              <a:spcBef>
                <a:spcPts val="0"/>
              </a:spcBef>
              <a:buNone/>
              <a:defRPr lang="it-IT" sz="1400">
                <a:latin typeface="Arial" panose="020B0604020202020204" pitchFamily="34" charset="0"/>
                <a:cs typeface="Arial" panose="020B0604020202020204" pitchFamily="34" charset="0"/>
              </a:defRPr>
            </a:lvl1pPr>
          </a:lstStyle>
          <a:p>
            <a:pPr lvl="0" rtl="0"/>
            <a:r>
              <a:rPr lang="it-IT" noProof="0"/>
              <a:t>Fare clic per modificare lo stile del titolo</a:t>
            </a:r>
          </a:p>
        </p:txBody>
      </p:sp>
      <p:sp>
        <p:nvSpPr>
          <p:cNvPr id="5" name="Segnaposto numero diapositiva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rtlCol="0"/>
          <a:lstStyle>
            <a:defPPr>
              <a:defRPr lang="it-IT"/>
            </a:defPPr>
          </a:lstStyle>
          <a:p>
            <a:pPr rtl="0"/>
            <a:fld id="{CC43B8D3-9A08-F84C-9DD4-44948BA52D4B}" type="slidenum">
              <a:rPr lang="it-IT" noProof="0" smtClean="0"/>
              <a:pPr/>
              <a:t>‹N›</a:t>
            </a:fld>
            <a:endParaRPr lang="it-IT" noProof="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piè di pagina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lang="it-IT" sz="1200">
                <a:solidFill>
                  <a:schemeClr val="tx1">
                    <a:tint val="75000"/>
                  </a:schemeClr>
                </a:solidFill>
              </a:defRPr>
            </a:lvl1pPr>
          </a:lstStyle>
          <a:p>
            <a:pPr rtl="0"/>
            <a:endParaRPr lang="it-IT" noProof="0"/>
          </a:p>
        </p:txBody>
      </p:sp>
      <p:sp>
        <p:nvSpPr>
          <p:cNvPr id="6" name="Segnaposto numero diapositiva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lang="it-IT" sz="3200">
                <a:solidFill>
                  <a:schemeClr val="bg2"/>
                </a:solidFill>
              </a:defRPr>
            </a:lvl1pPr>
          </a:lstStyle>
          <a:p>
            <a:pPr rtl="0"/>
            <a:fld id="{CC43B8D3-9A08-F84C-9DD4-44948BA52D4B}" type="slidenum">
              <a:rPr lang="it-IT" noProof="0" smtClean="0"/>
              <a:pPr/>
              <a:t>‹N›</a:t>
            </a:fld>
            <a:endParaRPr lang="it-IT" noProof="0"/>
          </a:p>
        </p:txBody>
      </p:sp>
      <p:sp>
        <p:nvSpPr>
          <p:cNvPr id="25" name="Rettangolo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6" name="Rettangolo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28" name="Connettore diritto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Elemento grafico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Connettore diritto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egnaposto titolo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defPPr>
              <a:defRPr lang="it-IT"/>
            </a:defPPr>
          </a:lstStyle>
          <a:p>
            <a:pPr rtl="0"/>
            <a:r>
              <a:rPr lang="it-IT" noProof="0"/>
              <a:t>Fare clic per modificare lo stile del titolo</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lang="it-IT"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lang="it-IT"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66.png"/><Relationship Id="rId4" Type="http://schemas.openxmlformats.org/officeDocument/2006/relationships/image" Target="../media/image50.svg"/></Relationships>
</file>

<file path=ppt/slides/_rels/slide1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9.png"/><Relationship Id="rId4" Type="http://schemas.openxmlformats.org/officeDocument/2006/relationships/image" Target="../media/image68.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8.svg"/></Relationships>
</file>

<file path=ppt/slides/_rels/slide13.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52.sv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690.png"/><Relationship Id="rId4" Type="http://schemas.openxmlformats.org/officeDocument/2006/relationships/image" Target="../media/image44.sv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70.png"/><Relationship Id="rId4" Type="http://schemas.openxmlformats.org/officeDocument/2006/relationships/image" Target="../media/image44.svg"/></Relationships>
</file>

<file path=ppt/slides/_rels/slide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71.png"/><Relationship Id="rId1" Type="http://schemas.openxmlformats.org/officeDocument/2006/relationships/slideLayout" Target="../slideLayouts/slideLayout15.xml"/><Relationship Id="rId5" Type="http://schemas.openxmlformats.org/officeDocument/2006/relationships/image" Target="../media/image72.png"/><Relationship Id="rId4" Type="http://schemas.openxmlformats.org/officeDocument/2006/relationships/image" Target="../media/image52.svg"/></Relationships>
</file>

<file path=ppt/slides/_rels/slide22.xml.rels><?xml version="1.0" encoding="UTF-8" standalone="yes"?>
<Relationships xmlns="http://schemas.openxmlformats.org/package/2006/relationships"><Relationship Id="rId3" Type="http://schemas.openxmlformats.org/officeDocument/2006/relationships/image" Target="../media/image44.svg"/><Relationship Id="rId7" Type="http://schemas.openxmlformats.org/officeDocument/2006/relationships/image" Target="../media/image52.svg"/><Relationship Id="rId2" Type="http://schemas.openxmlformats.org/officeDocument/2006/relationships/image" Target="../media/image43.png"/><Relationship Id="rId1" Type="http://schemas.openxmlformats.org/officeDocument/2006/relationships/slideLayout" Target="../slideLayouts/slideLayout15.xml"/><Relationship Id="rId6" Type="http://schemas.openxmlformats.org/officeDocument/2006/relationships/image" Target="../media/image51.png"/><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hyperlink" Target="https://www.pngall.com/brain-png/"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46.svg"/></Relationships>
</file>

<file path=ppt/slides/_rels/slide4.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57.sv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4.svg"/><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3.png"/><Relationship Id="rId4" Type="http://schemas.openxmlformats.org/officeDocument/2006/relationships/image" Target="../media/image44.sv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4.svg"/></Relationships>
</file>

<file path=ppt/slides/_rels/slide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64.png"/><Relationship Id="rId4" Type="http://schemas.openxmlformats.org/officeDocument/2006/relationships/image" Target="../media/image50.sv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5.png"/><Relationship Id="rId4" Type="http://schemas.openxmlformats.org/officeDocument/2006/relationships/image" Target="../media/image5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528762-BFD9-B53C-F438-D440DBFDD2F9}"/>
              </a:ext>
            </a:extLst>
          </p:cNvPr>
          <p:cNvSpPr>
            <a:spLocks noGrp="1"/>
          </p:cNvSpPr>
          <p:nvPr>
            <p:ph type="ctrTitle"/>
          </p:nvPr>
        </p:nvSpPr>
        <p:spPr/>
        <p:txBody>
          <a:bodyPr rtlCol="0"/>
          <a:lstStyle>
            <a:defPPr>
              <a:defRPr lang="it-IT"/>
            </a:defPPr>
          </a:lstStyle>
          <a:p>
            <a:pPr rtl="0"/>
            <a:r>
              <a:rPr lang="it-IT" dirty="0" err="1"/>
              <a:t>TherMike</a:t>
            </a:r>
            <a:br>
              <a:rPr lang="it-IT" dirty="0"/>
            </a:br>
            <a:r>
              <a:rPr lang="it-IT" sz="3200" dirty="0"/>
              <a:t>Statistical Learning </a:t>
            </a:r>
            <a:br>
              <a:rPr lang="it-IT" sz="3200" dirty="0"/>
            </a:br>
            <a:r>
              <a:rPr lang="it-IT" sz="2000" dirty="0" err="1"/>
              <a:t>Final</a:t>
            </a:r>
            <a:r>
              <a:rPr lang="it-IT" sz="2000" dirty="0"/>
              <a:t> Project</a:t>
            </a:r>
            <a:endParaRPr lang="it-IT" dirty="0"/>
          </a:p>
        </p:txBody>
      </p:sp>
      <p:sp>
        <p:nvSpPr>
          <p:cNvPr id="3" name="Sottotitolo 2">
            <a:extLst>
              <a:ext uri="{FF2B5EF4-FFF2-40B4-BE49-F238E27FC236}">
                <a16:creationId xmlns:a16="http://schemas.microsoft.com/office/drawing/2014/main" id="{A57451B7-2A25-8813-BC77-07DE3529FCEE}"/>
              </a:ext>
            </a:extLst>
          </p:cNvPr>
          <p:cNvSpPr>
            <a:spLocks noGrp="1"/>
          </p:cNvSpPr>
          <p:nvPr>
            <p:ph type="subTitle" idx="1"/>
          </p:nvPr>
        </p:nvSpPr>
        <p:spPr>
          <a:xfrm>
            <a:off x="2724912" y="1404757"/>
            <a:ext cx="5943600" cy="411480"/>
          </a:xfrm>
        </p:spPr>
        <p:txBody>
          <a:bodyPr rtlCol="0">
            <a:noAutofit/>
          </a:bodyPr>
          <a:lstStyle>
            <a:defPPr>
              <a:defRPr lang="it-IT"/>
            </a:defPPr>
          </a:lstStyle>
          <a:p>
            <a:pPr rtl="0"/>
            <a:r>
              <a:rPr lang="it-IT" sz="1400" dirty="0"/>
              <a:t>Federico </a:t>
            </a:r>
            <a:r>
              <a:rPr lang="it-IT" sz="1400" dirty="0" err="1"/>
              <a:t>Alvetreti</a:t>
            </a:r>
            <a:endParaRPr lang="it-IT" sz="1400" dirty="0"/>
          </a:p>
          <a:p>
            <a:pPr rtl="0"/>
            <a:r>
              <a:rPr lang="it-IT" sz="1400" dirty="0"/>
              <a:t>Ioan Corrias</a:t>
            </a:r>
          </a:p>
          <a:p>
            <a:pPr rtl="0"/>
            <a:r>
              <a:rPr lang="it-IT" sz="1400" dirty="0"/>
              <a:t>Lucia </a:t>
            </a:r>
            <a:r>
              <a:rPr lang="it-IT" sz="1400" dirty="0" err="1"/>
              <a:t>Dicunta</a:t>
            </a:r>
            <a:endParaRPr lang="it-IT" sz="1400" dirty="0"/>
          </a:p>
          <a:p>
            <a:pPr rtl="0"/>
            <a:r>
              <a:rPr lang="it-IT" sz="1400" dirty="0"/>
              <a:t>Leonardo Di Nino</a:t>
            </a:r>
          </a:p>
        </p:txBody>
      </p:sp>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6" name="Immagine 5">
            <a:extLst>
              <a:ext uri="{FF2B5EF4-FFF2-40B4-BE49-F238E27FC236}">
                <a16:creationId xmlns:a16="http://schemas.microsoft.com/office/drawing/2014/main" id="{A4914286-5B3D-92B0-53D0-6942798BB1FA}"/>
              </a:ext>
            </a:extLst>
          </p:cNvPr>
          <p:cNvPicPr>
            <a:picLocks noChangeAspect="1"/>
          </p:cNvPicPr>
          <p:nvPr/>
        </p:nvPicPr>
        <p:blipFill>
          <a:blip r:embed="rId5"/>
          <a:stretch>
            <a:fillRect/>
          </a:stretch>
        </p:blipFill>
        <p:spPr>
          <a:xfrm>
            <a:off x="5303520" y="1898967"/>
            <a:ext cx="6164472" cy="4624276"/>
          </a:xfrm>
          <a:prstGeom prst="rect">
            <a:avLst/>
          </a:prstGeom>
          <a:ln w="28575">
            <a:solidFill>
              <a:schemeClr val="tx1"/>
            </a:solidFill>
          </a:ln>
        </p:spPr>
      </p:pic>
      <p:sp>
        <p:nvSpPr>
          <p:cNvPr id="7" name="Segnaposto contenuto 1">
            <a:extLst>
              <a:ext uri="{FF2B5EF4-FFF2-40B4-BE49-F238E27FC236}">
                <a16:creationId xmlns:a16="http://schemas.microsoft.com/office/drawing/2014/main" id="{60DFD184-658E-FEB0-17AF-EEB3149D3313}"/>
              </a:ext>
            </a:extLst>
          </p:cNvPr>
          <p:cNvSpPr txBox="1">
            <a:spLocks/>
          </p:cNvSpPr>
          <p:nvPr/>
        </p:nvSpPr>
        <p:spPr>
          <a:xfrm>
            <a:off x="630335" y="4007905"/>
            <a:ext cx="4312879" cy="306320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We tried to model the perception of tone color with respect to temperature designing a </a:t>
            </a:r>
            <a:r>
              <a:rPr lang="en-US" dirty="0">
                <a:solidFill>
                  <a:schemeClr val="accent4"/>
                </a:solidFill>
              </a:rPr>
              <a:t>customized feature extraction pipeline </a:t>
            </a:r>
            <a:r>
              <a:rPr lang="en-US" dirty="0"/>
              <a:t>inspired by </a:t>
            </a:r>
            <a:r>
              <a:rPr lang="en-US" i="1" dirty="0"/>
              <a:t>Mel filters </a:t>
            </a:r>
            <a:r>
              <a:rPr lang="en-US" i="1" dirty="0" err="1"/>
              <a:t>cepstrum</a:t>
            </a:r>
            <a:r>
              <a:rPr lang="en-US" i="1" dirty="0"/>
              <a:t> coefficients </a:t>
            </a:r>
            <a:r>
              <a:rPr lang="en-US" dirty="0"/>
              <a:t>and the human hearing mechanism. </a:t>
            </a:r>
          </a:p>
          <a:p>
            <a:pPr algn="just"/>
            <a:endParaRPr lang="en-US" dirty="0"/>
          </a:p>
          <a:p>
            <a:pPr algn="just"/>
            <a:r>
              <a:rPr lang="en-US" dirty="0"/>
              <a:t>We did the following:</a:t>
            </a:r>
          </a:p>
          <a:p>
            <a:pPr algn="l">
              <a:buFont typeface="+mj-lt"/>
              <a:buAutoNum type="arabicPeriod"/>
            </a:pPr>
            <a:r>
              <a:rPr lang="en-US" dirty="0"/>
              <a:t> Filter the power spectrum with a Mel-Filter-bank to return an estimate of the perceived pitch;</a:t>
            </a:r>
          </a:p>
          <a:p>
            <a:pPr algn="l">
              <a:buFont typeface="+mj-lt"/>
              <a:buAutoNum type="arabicPeriod"/>
            </a:pPr>
            <a:r>
              <a:rPr lang="en-US" dirty="0"/>
              <a:t> Apply Weber-Fechner law of psychophysics that models the intensity of the perception as a </a:t>
            </a:r>
            <a:r>
              <a:rPr lang="en-US" i="1" dirty="0"/>
              <a:t>logarithm</a:t>
            </a:r>
            <a:r>
              <a:rPr lang="en-US" dirty="0"/>
              <a:t>.</a:t>
            </a:r>
          </a:p>
          <a:p>
            <a:pPr algn="just"/>
            <a:endParaRPr lang="en-US" dirty="0"/>
          </a:p>
          <a:p>
            <a:pPr algn="just"/>
            <a:endParaRPr lang="en-US" dirty="0"/>
          </a:p>
        </p:txBody>
      </p:sp>
    </p:spTree>
    <p:extLst>
      <p:ext uri="{BB962C8B-B14F-4D97-AF65-F5344CB8AC3E}">
        <p14:creationId xmlns:p14="http://schemas.microsoft.com/office/powerpoint/2010/main" val="321330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2DD6716F-1110-EEFB-EBBE-950E32443093}"/>
              </a:ext>
            </a:extLst>
          </p:cNvPr>
          <p:cNvPicPr>
            <a:picLocks noChangeAspect="1"/>
          </p:cNvPicPr>
          <p:nvPr/>
        </p:nvPicPr>
        <p:blipFill>
          <a:blip r:embed="rId3"/>
          <a:stretch>
            <a:fillRect/>
          </a:stretch>
        </p:blipFill>
        <p:spPr>
          <a:xfrm>
            <a:off x="6096000" y="506476"/>
            <a:ext cx="4816257" cy="5845047"/>
          </a:xfrm>
          <a:prstGeom prst="rect">
            <a:avLst/>
          </a:prstGeom>
        </p:spPr>
      </p:pic>
      <p:pic>
        <p:nvPicPr>
          <p:cNvPr id="5" name="Immagine 4">
            <a:extLst>
              <a:ext uri="{FF2B5EF4-FFF2-40B4-BE49-F238E27FC236}">
                <a16:creationId xmlns:a16="http://schemas.microsoft.com/office/drawing/2014/main" id="{8EAF17CA-3ED4-C0A1-9920-669FFDD2608D}"/>
              </a:ext>
            </a:extLst>
          </p:cNvPr>
          <p:cNvPicPr>
            <a:picLocks noChangeAspect="1"/>
          </p:cNvPicPr>
          <p:nvPr/>
        </p:nvPicPr>
        <p:blipFill>
          <a:blip r:embed="rId4"/>
          <a:stretch>
            <a:fillRect/>
          </a:stretch>
        </p:blipFill>
        <p:spPr>
          <a:xfrm>
            <a:off x="1099914" y="126667"/>
            <a:ext cx="4162871" cy="3603381"/>
          </a:xfrm>
          <a:prstGeom prst="rect">
            <a:avLst/>
          </a:prstGeom>
        </p:spPr>
      </p:pic>
      <p:pic>
        <p:nvPicPr>
          <p:cNvPr id="7" name="Immagine 6">
            <a:extLst>
              <a:ext uri="{FF2B5EF4-FFF2-40B4-BE49-F238E27FC236}">
                <a16:creationId xmlns:a16="http://schemas.microsoft.com/office/drawing/2014/main" id="{E92756A4-150B-C94F-7F33-FDA4DB68BABB}"/>
              </a:ext>
            </a:extLst>
          </p:cNvPr>
          <p:cNvPicPr>
            <a:picLocks noChangeAspect="1"/>
          </p:cNvPicPr>
          <p:nvPr/>
        </p:nvPicPr>
        <p:blipFill>
          <a:blip r:embed="rId5"/>
          <a:stretch>
            <a:fillRect/>
          </a:stretch>
        </p:blipFill>
        <p:spPr>
          <a:xfrm>
            <a:off x="1099913" y="3829938"/>
            <a:ext cx="4162871" cy="2901395"/>
          </a:xfrm>
          <a:prstGeom prst="rect">
            <a:avLst/>
          </a:prstGeom>
        </p:spPr>
      </p:pic>
    </p:spTree>
    <p:extLst>
      <p:ext uri="{BB962C8B-B14F-4D97-AF65-F5344CB8AC3E}">
        <p14:creationId xmlns:p14="http://schemas.microsoft.com/office/powerpoint/2010/main" val="105944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7264F79-95B4-7ADF-2A8F-BEF6FEFDACEE}"/>
              </a:ext>
            </a:extLst>
          </p:cNvPr>
          <p:cNvSpPr>
            <a:spLocks noGrp="1"/>
          </p:cNvSpPr>
          <p:nvPr>
            <p:ph type="title"/>
          </p:nvPr>
        </p:nvSpPr>
        <p:spPr/>
        <p:txBody>
          <a:bodyPr rtlCol="0"/>
          <a:lstStyle>
            <a:defPPr>
              <a:defRPr lang="it-IT"/>
            </a:defPPr>
          </a:lstStyle>
          <a:p>
            <a:pPr rtl="0"/>
            <a:r>
              <a:rPr lang="it-IT" dirty="0"/>
              <a:t>Statistical Framework</a:t>
            </a:r>
          </a:p>
        </p:txBody>
      </p:sp>
      <p:sp>
        <p:nvSpPr>
          <p:cNvPr id="45" name="Segnaposto testo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rtlCol="0"/>
          <a:lstStyle>
            <a:defPPr>
              <a:defRPr lang="it-IT"/>
            </a:defPPr>
          </a:lstStyle>
          <a:p>
            <a:pPr rtl="0"/>
            <a:endParaRPr lang="it-IT"/>
          </a:p>
        </p:txBody>
      </p:sp>
      <p:sp>
        <p:nvSpPr>
          <p:cNvPr id="42" name="Segnaposto numero diapositiva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rtlCol="0"/>
          <a:lstStyle>
            <a:defPPr>
              <a:defRPr lang="it-IT"/>
            </a:defPPr>
          </a:lstStyle>
          <a:p>
            <a:pPr rtl="0"/>
            <a:endParaRPr lang="it-IT" dirty="0">
              <a:noFill/>
            </a:endParaRPr>
          </a:p>
        </p:txBody>
      </p:sp>
      <p:sp>
        <p:nvSpPr>
          <p:cNvPr id="46" name="Segnaposto testo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23"/>
          </p:nvPr>
        </p:nvSpPr>
        <p:spPr/>
        <p:txBody>
          <a:bodyPr rtlCol="0"/>
          <a:lstStyle>
            <a:defPPr>
              <a:defRPr lang="it-IT"/>
            </a:defPPr>
          </a:lstStyle>
          <a:p>
            <a:pPr rtl="0"/>
            <a:endParaRPr lang="it-IT"/>
          </a:p>
        </p:txBody>
      </p:sp>
      <p:sp>
        <p:nvSpPr>
          <p:cNvPr id="47" name="Segnaposto testo 46">
            <a:extLst>
              <a:ext uri="{FF2B5EF4-FFF2-40B4-BE49-F238E27FC236}">
                <a16:creationId xmlns:a16="http://schemas.microsoft.com/office/drawing/2014/main" id="{3F91A9F2-2D44-0F31-0AD2-6603CE85725B}"/>
              </a:ext>
              <a:ext uri="{C183D7F6-B498-43B3-948B-1728B52AA6E4}">
                <adec:decorative xmlns:adec="http://schemas.microsoft.com/office/drawing/2017/decorative" val="1"/>
              </a:ext>
            </a:extLst>
          </p:cNvPr>
          <p:cNvSpPr>
            <a:spLocks noGrp="1"/>
          </p:cNvSpPr>
          <p:nvPr>
            <p:ph type="body" sz="quarter" idx="24"/>
          </p:nvPr>
        </p:nvSpPr>
        <p:spPr/>
        <p:txBody>
          <a:bodyPr rtlCol="0"/>
          <a:lstStyle>
            <a:defPPr>
              <a:defRPr lang="it-IT"/>
            </a:defPPr>
          </a:lstStyle>
          <a:p>
            <a:pPr rtl="0"/>
            <a:endParaRPr lang="it-IT"/>
          </a:p>
        </p:txBody>
      </p:sp>
      <p:sp>
        <p:nvSpPr>
          <p:cNvPr id="48" name="Segnaposto testo 47">
            <a:extLst>
              <a:ext uri="{FF2B5EF4-FFF2-40B4-BE49-F238E27FC236}">
                <a16:creationId xmlns:a16="http://schemas.microsoft.com/office/drawing/2014/main" id="{A3E1C905-1F78-C80C-C9A7-A645D9B8A89D}"/>
              </a:ext>
              <a:ext uri="{C183D7F6-B498-43B3-948B-1728B52AA6E4}">
                <adec:decorative xmlns:adec="http://schemas.microsoft.com/office/drawing/2017/decorative" val="1"/>
              </a:ext>
            </a:extLst>
          </p:cNvPr>
          <p:cNvSpPr>
            <a:spLocks noGrp="1"/>
          </p:cNvSpPr>
          <p:nvPr>
            <p:ph type="body" sz="quarter" idx="25"/>
          </p:nvPr>
        </p:nvSpPr>
        <p:spPr/>
        <p:txBody>
          <a:bodyPr rtlCol="0"/>
          <a:lstStyle>
            <a:defPPr>
              <a:defRPr lang="it-IT"/>
            </a:defPPr>
          </a:lstStyle>
          <a:p>
            <a:pPr rtl="0"/>
            <a:endParaRPr lang="it-IT"/>
          </a:p>
        </p:txBody>
      </p:sp>
      <p:sp>
        <p:nvSpPr>
          <p:cNvPr id="49" name="Segnaposto testo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p:txBody>
          <a:bodyPr rtlCol="0"/>
          <a:lstStyle>
            <a:defPPr>
              <a:defRPr lang="it-IT"/>
            </a:defPPr>
          </a:lstStyle>
          <a:p>
            <a:pPr rtl="0"/>
            <a:endParaRPr lang="it-IT" dirty="0"/>
          </a:p>
        </p:txBody>
      </p:sp>
      <p:sp>
        <p:nvSpPr>
          <p:cNvPr id="8" name="Segnaposto testo 7">
            <a:extLst>
              <a:ext uri="{FF2B5EF4-FFF2-40B4-BE49-F238E27FC236}">
                <a16:creationId xmlns:a16="http://schemas.microsoft.com/office/drawing/2014/main" id="{E080D02F-F3D4-FF0B-2D0E-64F8B50DCAA6}"/>
              </a:ext>
            </a:extLst>
          </p:cNvPr>
          <p:cNvSpPr>
            <a:spLocks noGrp="1"/>
          </p:cNvSpPr>
          <p:nvPr>
            <p:ph type="body" sz="quarter" idx="15"/>
          </p:nvPr>
        </p:nvSpPr>
        <p:spPr/>
        <p:txBody>
          <a:bodyPr rtlCol="0"/>
          <a:lstStyle>
            <a:defPPr>
              <a:defRPr lang="it-IT"/>
            </a:defPPr>
          </a:lstStyle>
          <a:p>
            <a:pPr rtl="0"/>
            <a:r>
              <a:rPr lang="it-IT" dirty="0"/>
              <a:t>1</a:t>
            </a:r>
          </a:p>
        </p:txBody>
      </p:sp>
      <p:sp>
        <p:nvSpPr>
          <p:cNvPr id="4" name="Segnaposto testo 3">
            <a:extLst>
              <a:ext uri="{FF2B5EF4-FFF2-40B4-BE49-F238E27FC236}">
                <a16:creationId xmlns:a16="http://schemas.microsoft.com/office/drawing/2014/main" id="{4AEDC641-DB48-7215-91E0-5C72AED4E060}"/>
              </a:ext>
            </a:extLst>
          </p:cNvPr>
          <p:cNvSpPr>
            <a:spLocks noGrp="1"/>
          </p:cNvSpPr>
          <p:nvPr>
            <p:ph type="body" idx="1"/>
          </p:nvPr>
        </p:nvSpPr>
        <p:spPr>
          <a:xfrm>
            <a:off x="318516" y="3810000"/>
            <a:ext cx="1822704" cy="1414272"/>
          </a:xfrm>
        </p:spPr>
        <p:txBody>
          <a:bodyPr rtlCol="0"/>
          <a:lstStyle>
            <a:defPPr>
              <a:defRPr lang="it-IT"/>
            </a:defPPr>
          </a:lstStyle>
          <a:p>
            <a:pPr algn="ctr" rtl="0"/>
            <a:r>
              <a:rPr lang="it-IT" dirty="0" err="1"/>
              <a:t>Define</a:t>
            </a:r>
            <a:r>
              <a:rPr lang="it-IT" dirty="0"/>
              <a:t> the </a:t>
            </a:r>
            <a:r>
              <a:rPr lang="it-IT" dirty="0" err="1"/>
              <a:t>functional</a:t>
            </a:r>
            <a:r>
              <a:rPr lang="it-IT" dirty="0"/>
              <a:t> setting</a:t>
            </a:r>
          </a:p>
          <a:p>
            <a:pPr rtl="0"/>
            <a:endParaRPr lang="it-IT" dirty="0"/>
          </a:p>
        </p:txBody>
      </p:sp>
      <p:sp>
        <p:nvSpPr>
          <p:cNvPr id="9" name="Segnaposto testo 8">
            <a:extLst>
              <a:ext uri="{FF2B5EF4-FFF2-40B4-BE49-F238E27FC236}">
                <a16:creationId xmlns:a16="http://schemas.microsoft.com/office/drawing/2014/main" id="{345C6D13-CF93-C1B2-1F70-67C4F6E71841}"/>
              </a:ext>
            </a:extLst>
          </p:cNvPr>
          <p:cNvSpPr>
            <a:spLocks noGrp="1"/>
          </p:cNvSpPr>
          <p:nvPr>
            <p:ph type="body" sz="quarter" idx="16"/>
          </p:nvPr>
        </p:nvSpPr>
        <p:spPr/>
        <p:txBody>
          <a:bodyPr rtlCol="0"/>
          <a:lstStyle>
            <a:defPPr>
              <a:defRPr lang="it-IT"/>
            </a:defPPr>
          </a:lstStyle>
          <a:p>
            <a:pPr rtl="0"/>
            <a:r>
              <a:rPr lang="it-IT" dirty="0"/>
              <a:t>2</a:t>
            </a:r>
          </a:p>
        </p:txBody>
      </p:sp>
      <p:sp>
        <p:nvSpPr>
          <p:cNvPr id="5" name="Segnaposto testo 4">
            <a:extLst>
              <a:ext uri="{FF2B5EF4-FFF2-40B4-BE49-F238E27FC236}">
                <a16:creationId xmlns:a16="http://schemas.microsoft.com/office/drawing/2014/main" id="{0F83D82D-5102-8004-C3B7-FEE3A62802E1}"/>
              </a:ext>
            </a:extLst>
          </p:cNvPr>
          <p:cNvSpPr>
            <a:spLocks noGrp="1"/>
          </p:cNvSpPr>
          <p:nvPr>
            <p:ph type="body" sz="quarter" idx="3"/>
          </p:nvPr>
        </p:nvSpPr>
        <p:spPr>
          <a:xfrm>
            <a:off x="3005709" y="3822573"/>
            <a:ext cx="1365504" cy="577977"/>
          </a:xfrm>
        </p:spPr>
        <p:txBody>
          <a:bodyPr rtlCol="0"/>
          <a:lstStyle>
            <a:defPPr>
              <a:defRPr lang="it-IT"/>
            </a:defPPr>
          </a:lstStyle>
          <a:p>
            <a:pPr algn="ctr" rtl="0"/>
            <a:r>
              <a:rPr lang="it-IT" dirty="0" err="1"/>
              <a:t>Rebuild</a:t>
            </a:r>
            <a:r>
              <a:rPr lang="it-IT" dirty="0"/>
              <a:t> </a:t>
            </a:r>
            <a:r>
              <a:rPr lang="it-IT" dirty="0" err="1"/>
              <a:t>distances</a:t>
            </a:r>
            <a:endParaRPr lang="it-IT" dirty="0"/>
          </a:p>
        </p:txBody>
      </p:sp>
      <p:sp>
        <p:nvSpPr>
          <p:cNvPr id="10" name="Segnaposto testo 9">
            <a:extLst>
              <a:ext uri="{FF2B5EF4-FFF2-40B4-BE49-F238E27FC236}">
                <a16:creationId xmlns:a16="http://schemas.microsoft.com/office/drawing/2014/main" id="{1C9A283B-9E49-B36A-FE51-8E72C9F394EB}"/>
              </a:ext>
            </a:extLst>
          </p:cNvPr>
          <p:cNvSpPr>
            <a:spLocks noGrp="1"/>
          </p:cNvSpPr>
          <p:nvPr>
            <p:ph type="body" sz="quarter" idx="17"/>
          </p:nvPr>
        </p:nvSpPr>
        <p:spPr/>
        <p:txBody>
          <a:bodyPr rtlCol="0"/>
          <a:lstStyle>
            <a:defPPr>
              <a:defRPr lang="it-IT"/>
            </a:defPPr>
          </a:lstStyle>
          <a:p>
            <a:pPr rtl="0"/>
            <a:r>
              <a:rPr lang="it-IT" dirty="0"/>
              <a:t>3</a:t>
            </a:r>
          </a:p>
        </p:txBody>
      </p:sp>
      <p:sp>
        <p:nvSpPr>
          <p:cNvPr id="13" name="Segnaposto testo 12">
            <a:extLst>
              <a:ext uri="{FF2B5EF4-FFF2-40B4-BE49-F238E27FC236}">
                <a16:creationId xmlns:a16="http://schemas.microsoft.com/office/drawing/2014/main" id="{C2055FE9-29DC-BC97-64D3-F9745578B47E}"/>
              </a:ext>
            </a:extLst>
          </p:cNvPr>
          <p:cNvSpPr>
            <a:spLocks noGrp="1"/>
          </p:cNvSpPr>
          <p:nvPr>
            <p:ph type="body" sz="quarter" idx="20"/>
          </p:nvPr>
        </p:nvSpPr>
        <p:spPr>
          <a:xfrm>
            <a:off x="5284089" y="3822573"/>
            <a:ext cx="1639062" cy="804672"/>
          </a:xfrm>
        </p:spPr>
        <p:txBody>
          <a:bodyPr rtlCol="0"/>
          <a:lstStyle>
            <a:defPPr>
              <a:defRPr lang="it-IT"/>
            </a:defPPr>
          </a:lstStyle>
          <a:p>
            <a:pPr algn="ctr" rtl="0"/>
            <a:r>
              <a:rPr lang="it-IT" dirty="0" err="1"/>
              <a:t>Rebrand</a:t>
            </a:r>
            <a:r>
              <a:rPr lang="it-IT" dirty="0"/>
              <a:t> </a:t>
            </a:r>
            <a:r>
              <a:rPr lang="it-IT" dirty="0" err="1"/>
              <a:t>nonparametric</a:t>
            </a:r>
            <a:r>
              <a:rPr lang="it-IT" dirty="0"/>
              <a:t> models</a:t>
            </a:r>
          </a:p>
          <a:p>
            <a:pPr rtl="0"/>
            <a:endParaRPr lang="it-IT" dirty="0"/>
          </a:p>
        </p:txBody>
      </p:sp>
      <p:sp>
        <p:nvSpPr>
          <p:cNvPr id="11" name="Segnaposto testo 10">
            <a:extLst>
              <a:ext uri="{FF2B5EF4-FFF2-40B4-BE49-F238E27FC236}">
                <a16:creationId xmlns:a16="http://schemas.microsoft.com/office/drawing/2014/main" id="{6450CD75-C694-C125-BD13-EF17DEB46B25}"/>
              </a:ext>
            </a:extLst>
          </p:cNvPr>
          <p:cNvSpPr>
            <a:spLocks noGrp="1"/>
          </p:cNvSpPr>
          <p:nvPr>
            <p:ph type="body" sz="quarter" idx="18"/>
          </p:nvPr>
        </p:nvSpPr>
        <p:spPr/>
        <p:txBody>
          <a:bodyPr rtlCol="0"/>
          <a:lstStyle>
            <a:defPPr>
              <a:defRPr lang="it-IT"/>
            </a:defPPr>
          </a:lstStyle>
          <a:p>
            <a:pPr rtl="0"/>
            <a:r>
              <a:rPr lang="it-IT" dirty="0"/>
              <a:t>4</a:t>
            </a:r>
          </a:p>
        </p:txBody>
      </p:sp>
      <p:sp>
        <p:nvSpPr>
          <p:cNvPr id="14" name="Segnaposto testo 13">
            <a:extLst>
              <a:ext uri="{FF2B5EF4-FFF2-40B4-BE49-F238E27FC236}">
                <a16:creationId xmlns:a16="http://schemas.microsoft.com/office/drawing/2014/main" id="{36278598-FCCB-FFAE-8D0C-C6E865B7A96B}"/>
              </a:ext>
            </a:extLst>
          </p:cNvPr>
          <p:cNvSpPr>
            <a:spLocks noGrp="1"/>
          </p:cNvSpPr>
          <p:nvPr>
            <p:ph type="body" sz="quarter" idx="21"/>
          </p:nvPr>
        </p:nvSpPr>
        <p:spPr>
          <a:xfrm>
            <a:off x="7542276" y="3844671"/>
            <a:ext cx="1987296" cy="1414272"/>
          </a:xfrm>
        </p:spPr>
        <p:txBody>
          <a:bodyPr rtlCol="0"/>
          <a:lstStyle>
            <a:defPPr>
              <a:defRPr lang="it-IT"/>
            </a:defPPr>
          </a:lstStyle>
          <a:p>
            <a:pPr algn="ctr" rtl="0"/>
            <a:r>
              <a:rPr lang="it-IT" dirty="0"/>
              <a:t>Validate </a:t>
            </a:r>
            <a:r>
              <a:rPr lang="it-IT" dirty="0" err="1"/>
              <a:t>hyperparameters</a:t>
            </a:r>
            <a:endParaRPr lang="it-IT" dirty="0"/>
          </a:p>
          <a:p>
            <a:pPr algn="ctr" rtl="0"/>
            <a:endParaRPr lang="it-IT" dirty="0"/>
          </a:p>
        </p:txBody>
      </p:sp>
      <p:sp>
        <p:nvSpPr>
          <p:cNvPr id="12" name="Segnaposto testo 11">
            <a:extLst>
              <a:ext uri="{FF2B5EF4-FFF2-40B4-BE49-F238E27FC236}">
                <a16:creationId xmlns:a16="http://schemas.microsoft.com/office/drawing/2014/main" id="{3F9092E2-3437-76F7-8811-79E2775979C6}"/>
              </a:ext>
            </a:extLst>
          </p:cNvPr>
          <p:cNvSpPr>
            <a:spLocks noGrp="1"/>
          </p:cNvSpPr>
          <p:nvPr>
            <p:ph type="body" sz="quarter" idx="19"/>
          </p:nvPr>
        </p:nvSpPr>
        <p:spPr/>
        <p:txBody>
          <a:bodyPr rtlCol="0"/>
          <a:lstStyle>
            <a:defPPr>
              <a:defRPr lang="it-IT"/>
            </a:defPPr>
          </a:lstStyle>
          <a:p>
            <a:pPr rtl="0"/>
            <a:r>
              <a:rPr lang="it-IT" dirty="0"/>
              <a:t>5</a:t>
            </a:r>
          </a:p>
        </p:txBody>
      </p:sp>
      <p:sp>
        <p:nvSpPr>
          <p:cNvPr id="15" name="Segnaposto testo 14">
            <a:extLst>
              <a:ext uri="{FF2B5EF4-FFF2-40B4-BE49-F238E27FC236}">
                <a16:creationId xmlns:a16="http://schemas.microsoft.com/office/drawing/2014/main" id="{C74894D9-3816-D634-32FA-4C32368D5317}"/>
              </a:ext>
            </a:extLst>
          </p:cNvPr>
          <p:cNvSpPr>
            <a:spLocks noGrp="1"/>
          </p:cNvSpPr>
          <p:nvPr>
            <p:ph type="body" sz="quarter" idx="22"/>
          </p:nvPr>
        </p:nvSpPr>
        <p:spPr>
          <a:xfrm>
            <a:off x="10361675" y="3859720"/>
            <a:ext cx="1213105" cy="730377"/>
          </a:xfrm>
        </p:spPr>
        <p:txBody>
          <a:bodyPr rtlCol="0"/>
          <a:lstStyle>
            <a:defPPr>
              <a:defRPr lang="it-IT"/>
            </a:defPPr>
          </a:lstStyle>
          <a:p>
            <a:pPr algn="ctr" rtl="0"/>
            <a:r>
              <a:rPr lang="it-IT" dirty="0" err="1"/>
              <a:t>Deploy</a:t>
            </a:r>
            <a:r>
              <a:rPr lang="it-IT" dirty="0"/>
              <a:t> the model!</a:t>
            </a:r>
          </a:p>
          <a:p>
            <a:pPr algn="ctr" rtl="0"/>
            <a:endParaRPr lang="it-IT" dirty="0"/>
          </a:p>
        </p:txBody>
      </p:sp>
      <p:sp>
        <p:nvSpPr>
          <p:cNvPr id="6" name="Ovale 5">
            <a:extLst>
              <a:ext uri="{FF2B5EF4-FFF2-40B4-BE49-F238E27FC236}">
                <a16:creationId xmlns:a16="http://schemas.microsoft.com/office/drawing/2014/main" id="{927DBFE0-99B0-8C1C-AB0A-D51F876542DB}"/>
              </a:ext>
            </a:extLst>
          </p:cNvPr>
          <p:cNvSpPr/>
          <p:nvPr/>
        </p:nvSpPr>
        <p:spPr>
          <a:xfrm>
            <a:off x="1811923" y="801608"/>
            <a:ext cx="621791" cy="621792"/>
          </a:xfrm>
          <a:prstGeom prst="ellipse">
            <a:avLst/>
          </a:prstGeom>
          <a:solidFill>
            <a:srgbClr val="69056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Elemento grafico 1" descr="Distribuzione normale con riempimento a tinta unita">
            <a:extLst>
              <a:ext uri="{FF2B5EF4-FFF2-40B4-BE49-F238E27FC236}">
                <a16:creationId xmlns:a16="http://schemas.microsoft.com/office/drawing/2014/main" id="{06B115F5-E5AA-9B32-70EB-CCAD03492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29891" y="811940"/>
            <a:ext cx="585853" cy="585853"/>
          </a:xfrm>
          <a:prstGeom prst="rect">
            <a:avLst/>
          </a:prstGeom>
        </p:spPr>
      </p:pic>
    </p:spTree>
    <p:extLst>
      <p:ext uri="{BB962C8B-B14F-4D97-AF65-F5344CB8AC3E}">
        <p14:creationId xmlns:p14="http://schemas.microsoft.com/office/powerpoint/2010/main" val="103014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88299" y="2028662"/>
                <a:ext cx="851310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almost any of our attempt we ended up working with </a:t>
                </a:r>
                <a:r>
                  <a:rPr lang="en-US" dirty="0">
                    <a:solidFill>
                      <a:srgbClr val="69056B"/>
                    </a:solidFill>
                  </a:rPr>
                  <a:t>functional covariates</a:t>
                </a:r>
                <a:r>
                  <a:rPr lang="en-US" dirty="0"/>
                  <a:t>. Since we thought that a linear model wouldn’t be powerful enough to recover the underlying richness of the problem, we had to inject non-linearity. The easiest ways to do so were basically two: </a:t>
                </a:r>
              </a:p>
              <a:p>
                <a:pPr marL="285750" indent="-285750" algn="just">
                  <a:buFont typeface="Arial" panose="020B0604020202020204" pitchFamily="34" charset="0"/>
                  <a:buChar char="•"/>
                </a:pPr>
                <a:r>
                  <a:rPr lang="en-US" dirty="0"/>
                  <a:t>Implement</a:t>
                </a:r>
                <a:r>
                  <a:rPr lang="it-IT" b="0" i="0" dirty="0">
                    <a:solidFill>
                      <a:srgbClr val="404040"/>
                    </a:solidFill>
                    <a:effectLst/>
                    <a:latin typeface="Lato" panose="020F0502020204030203" pitchFamily="34" charset="0"/>
                  </a:rPr>
                  <a:t> </a:t>
                </a:r>
                <a:r>
                  <a:rPr lang="it-IT" dirty="0"/>
                  <a:t>the</a:t>
                </a:r>
                <a:r>
                  <a:rPr lang="it-IT" b="0" i="0" dirty="0">
                    <a:solidFill>
                      <a:srgbClr val="404040"/>
                    </a:solidFill>
                    <a:effectLst/>
                    <a:latin typeface="Lato" panose="020F0502020204030203" pitchFamily="34" charset="0"/>
                  </a:rPr>
                  <a:t> </a:t>
                </a:r>
                <a:r>
                  <a:rPr lang="it-IT" i="1" dirty="0" err="1"/>
                  <a:t>continuously</a:t>
                </a:r>
                <a:r>
                  <a:rPr lang="it-IT" i="1" dirty="0"/>
                  <a:t> additive model </a:t>
                </a:r>
                <a:br>
                  <a:rPr lang="it-IT" i="1" dirty="0"/>
                </a:b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𝑌</m:t>
                        </m:r>
                      </m:e>
                      <m:sub>
                        <m:r>
                          <a:rPr lang="it-IT" b="0" i="1" smtClean="0">
                            <a:latin typeface="Cambria Math" panose="02040503050406030204" pitchFamily="18" charset="0"/>
                          </a:rPr>
                          <m:t>𝑖</m:t>
                        </m:r>
                      </m:sub>
                    </m:sSub>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𝛼</m:t>
                    </m:r>
                    <m:r>
                      <a:rPr lang="it-IT" b="0" i="1" smtClean="0">
                        <a:latin typeface="Cambria Math" panose="02040503050406030204" pitchFamily="18" charset="0"/>
                        <a:ea typeface="Cambria Math" panose="02040503050406030204" pitchFamily="18" charset="0"/>
                      </a:rPr>
                      <m:t>+</m:t>
                    </m:r>
                    <m:nary>
                      <m:naryPr>
                        <m:limLoc m:val="undOvr"/>
                        <m:subHide m:val="on"/>
                        <m:supHide m:val="on"/>
                        <m:ctrlPr>
                          <a:rPr lang="it-IT" i="1" smtClean="0">
                            <a:latin typeface="Cambria Math" panose="02040503050406030204" pitchFamily="18" charset="0"/>
                          </a:rPr>
                        </m:ctrlPr>
                      </m:naryPr>
                      <m:sub/>
                      <m:sup/>
                      <m:e>
                        <m:r>
                          <a:rPr lang="it-IT" b="0" i="1" smtClean="0">
                            <a:latin typeface="Cambria Math" panose="02040503050406030204" pitchFamily="18" charset="0"/>
                          </a:rPr>
                          <m:t>𝑓</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𝑡</m:t>
                            </m:r>
                          </m:e>
                        </m:d>
                        <m:r>
                          <a:rPr lang="it-IT" b="0" i="1" smtClean="0">
                            <a:latin typeface="Cambria Math" panose="02040503050406030204" pitchFamily="18" charset="0"/>
                          </a:rPr>
                          <m:t>𝑑𝑡</m:t>
                        </m:r>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𝜀</m:t>
                            </m:r>
                          </m:e>
                          <m:sub>
                            <m:r>
                              <a:rPr lang="it-IT" b="0" i="1" smtClean="0">
                                <a:latin typeface="Cambria Math" panose="02040503050406030204" pitchFamily="18" charset="0"/>
                              </a:rPr>
                              <m:t>𝑖</m:t>
                            </m:r>
                          </m:sub>
                        </m:sSub>
                      </m:e>
                    </m:nary>
                  </m:oMath>
                </a14:m>
                <a:r>
                  <a:rPr lang="en-US" dirty="0"/>
                  <a:t> where the functional form has to be estimated through a splines expansion;</a:t>
                </a:r>
              </a:p>
              <a:p>
                <a:pPr marL="285750" indent="-285750" algn="just">
                  <a:buFont typeface="Arial" panose="020B0604020202020204" pitchFamily="34" charset="0"/>
                  <a:buChar char="•"/>
                </a:pPr>
                <a:r>
                  <a:rPr lang="en-US" dirty="0"/>
                  <a:t>Go for </a:t>
                </a:r>
                <a:r>
                  <a:rPr lang="en-US" i="1" dirty="0"/>
                  <a:t>nonparametric approaches </a:t>
                </a:r>
                <a:r>
                  <a:rPr lang="en-US" dirty="0"/>
                  <a:t>correctly adapted for functional covariates.</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88299" y="2028662"/>
                <a:ext cx="8513106" cy="2499327"/>
              </a:xfrm>
              <a:prstGeom prst="rect">
                <a:avLst/>
              </a:prstGeom>
              <a:blipFill>
                <a:blip r:embed="rId3"/>
                <a:stretch>
                  <a:fillRect l="-645" t="-27561" r="-573"/>
                </a:stretch>
              </a:blipFill>
            </p:spPr>
            <p:txBody>
              <a:bodyPr/>
              <a:lstStyle/>
              <a:p>
                <a:r>
                  <a:rPr lang="it-IT">
                    <a:noFill/>
                  </a:rPr>
                  <a:t> </a:t>
                </a:r>
              </a:p>
            </p:txBody>
          </p:sp>
        </mc:Fallback>
      </mc:AlternateContent>
    </p:spTree>
    <p:extLst>
      <p:ext uri="{BB962C8B-B14F-4D97-AF65-F5344CB8AC3E}">
        <p14:creationId xmlns:p14="http://schemas.microsoft.com/office/powerpoint/2010/main" val="25120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88299" y="2028662"/>
                <a:ext cx="851310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We </a:t>
                </a:r>
                <a:r>
                  <a:rPr lang="it-IT" dirty="0" err="1"/>
                  <a:t>need</a:t>
                </a:r>
                <a:r>
                  <a:rPr lang="it-IT" dirty="0"/>
                  <a:t> to </a:t>
                </a:r>
                <a:r>
                  <a:rPr lang="it-IT" dirty="0" err="1"/>
                  <a:t>define</a:t>
                </a:r>
                <a:r>
                  <a:rPr lang="it-IT" dirty="0"/>
                  <a:t> some </a:t>
                </a:r>
                <a:r>
                  <a:rPr lang="it-IT" dirty="0" err="1"/>
                  <a:t>useful</a:t>
                </a:r>
                <a:r>
                  <a:rPr lang="it-IT" dirty="0"/>
                  <a:t> ways to </a:t>
                </a:r>
                <a:r>
                  <a:rPr lang="it-IT" dirty="0" err="1"/>
                  <a:t>approximate</a:t>
                </a:r>
                <a:r>
                  <a:rPr lang="it-IT" dirty="0"/>
                  <a:t> </a:t>
                </a:r>
                <a:r>
                  <a:rPr lang="it-IT" dirty="0" err="1">
                    <a:solidFill>
                      <a:srgbClr val="69056B"/>
                    </a:solidFill>
                  </a:rPr>
                  <a:t>distance</a:t>
                </a:r>
                <a:r>
                  <a:rPr lang="it-IT" dirty="0">
                    <a:solidFill>
                      <a:srgbClr val="69056B"/>
                    </a:solidFill>
                  </a:rPr>
                  <a:t> </a:t>
                </a:r>
                <a:r>
                  <a:rPr lang="it-IT" dirty="0" err="1">
                    <a:solidFill>
                      <a:srgbClr val="69056B"/>
                    </a:solidFill>
                  </a:rPr>
                  <a:t>between</a:t>
                </a:r>
                <a:r>
                  <a:rPr lang="it-IT" dirty="0">
                    <a:solidFill>
                      <a:srgbClr val="69056B"/>
                    </a:solidFill>
                  </a:rPr>
                  <a:t> </a:t>
                </a:r>
                <a:r>
                  <a:rPr lang="it-IT" dirty="0" err="1">
                    <a:solidFill>
                      <a:srgbClr val="69056B"/>
                    </a:solidFill>
                  </a:rPr>
                  <a:t>functions</a:t>
                </a:r>
                <a:r>
                  <a:rPr lang="it-IT" dirty="0"/>
                  <a:t>. </a:t>
                </a:r>
                <a:r>
                  <a:rPr lang="it-IT" dirty="0" err="1"/>
                  <a:t>Assuming</a:t>
                </a:r>
                <a:r>
                  <a:rPr lang="it-IT" dirty="0"/>
                  <a:t> </a:t>
                </a:r>
                <a14:m>
                  <m:oMath xmlns:m="http://schemas.openxmlformats.org/officeDocument/2006/math">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 </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𝐿</m:t>
                        </m:r>
                      </m:e>
                      <m:sup>
                        <m:r>
                          <a:rPr lang="it-IT" b="0" i="1" smtClean="0">
                            <a:latin typeface="Cambria Math" panose="02040503050406030204" pitchFamily="18" charset="0"/>
                            <a:ea typeface="Cambria Math" panose="02040503050406030204" pitchFamily="18" charset="0"/>
                          </a:rPr>
                          <m:t>2</m:t>
                        </m:r>
                      </m:sup>
                    </m:sSup>
                    <m:d>
                      <m:dPr>
                        <m:ctrlPr>
                          <a:rPr lang="it-IT" b="0" i="1" smtClean="0">
                            <a:latin typeface="Cambria Math" panose="02040503050406030204" pitchFamily="18" charset="0"/>
                            <a:ea typeface="Cambria Math" panose="02040503050406030204" pitchFamily="18" charset="0"/>
                          </a:rPr>
                        </m:ctrlPr>
                      </m:dPr>
                      <m:e>
                        <m:d>
                          <m:dPr>
                            <m:begChr m:val="["/>
                            <m:endChr m:val="]"/>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0,1</m:t>
                            </m:r>
                          </m:e>
                        </m:d>
                      </m:e>
                    </m:d>
                  </m:oMath>
                </a14:m>
                <a:r>
                  <a:rPr lang="en-US" dirty="0"/>
                  <a:t> the distance is defined as consequence of the existence of a norm, so that we have </a:t>
                </a:r>
                <a14:m>
                  <m:oMath xmlns:m="http://schemas.openxmlformats.org/officeDocument/2006/math">
                    <m:sSub>
                      <m:sSubPr>
                        <m:ctrlPr>
                          <a:rPr lang="it-IT" b="0" i="1" smtClean="0">
                            <a:latin typeface="Cambria Math" panose="02040503050406030204" pitchFamily="18" charset="0"/>
                          </a:rPr>
                        </m:ctrlPr>
                      </m:sSub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d>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2</m:t>
                            </m:r>
                          </m:sub>
                        </m:sSub>
                      </m:sub>
                    </m:sSub>
                    <m:r>
                      <a:rPr lang="it-IT" b="0" i="1" smtClean="0">
                        <a:latin typeface="Cambria Math" panose="02040503050406030204" pitchFamily="18" charset="0"/>
                      </a:rPr>
                      <m:t>=</m:t>
                    </m:r>
                    <m:rad>
                      <m:radPr>
                        <m:degHide m:val="on"/>
                        <m:ctrlPr>
                          <a:rPr lang="it-IT" b="0" i="1" smtClean="0">
                            <a:latin typeface="Cambria Math" panose="02040503050406030204" pitchFamily="18" charset="0"/>
                          </a:rPr>
                        </m:ctrlPr>
                      </m:radPr>
                      <m:deg/>
                      <m:e>
                        <m:nary>
                          <m:naryPr>
                            <m:limLoc m:val="undOvr"/>
                            <m:subHide m:val="on"/>
                            <m:supHide m:val="on"/>
                            <m:ctrlPr>
                              <a:rPr lang="it-IT" b="0" i="1" smtClean="0">
                                <a:latin typeface="Cambria Math" panose="02040503050406030204" pitchFamily="18" charset="0"/>
                              </a:rPr>
                            </m:ctrlPr>
                          </m:naryPr>
                          <m:sub/>
                          <m:sup/>
                          <m:e>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sup>
                                <m:r>
                                  <a:rPr lang="it-IT" b="0" i="1" smtClean="0">
                                    <a:latin typeface="Cambria Math" panose="02040503050406030204" pitchFamily="18" charset="0"/>
                                  </a:rPr>
                                  <m:t>2</m:t>
                                </m:r>
                              </m:sup>
                            </m:sSup>
                            <m:r>
                              <a:rPr lang="it-IT" b="0" i="1" smtClean="0">
                                <a:latin typeface="Cambria Math" panose="02040503050406030204" pitchFamily="18" charset="0"/>
                              </a:rPr>
                              <m:t>𝑑𝑡</m:t>
                            </m:r>
                          </m:e>
                        </m:nary>
                      </m:e>
                    </m:rad>
                    <m:r>
                      <a:rPr lang="it-IT" b="0" i="0" smtClean="0">
                        <a:latin typeface="Cambria Math" panose="02040503050406030204" pitchFamily="18" charset="0"/>
                      </a:rPr>
                      <m:t>. </m:t>
                    </m:r>
                  </m:oMath>
                </a14:m>
                <a:r>
                  <a:rPr lang="en-US" dirty="0"/>
                  <a:t> We could do two things:</a:t>
                </a:r>
              </a:p>
              <a:p>
                <a:pPr marL="285750" indent="-285750" algn="just">
                  <a:buFont typeface="Arial" panose="020B0604020202020204" pitchFamily="34" charset="0"/>
                  <a:buChar char="•"/>
                </a:pPr>
                <a:r>
                  <a:rPr lang="en-US" dirty="0"/>
                  <a:t>Approximate the integral through a finite sum over the data points;</a:t>
                </a:r>
              </a:p>
              <a:p>
                <a:pPr marL="285750" indent="-285750" algn="just">
                  <a:buFont typeface="Arial" panose="020B0604020202020204" pitchFamily="34" charset="0"/>
                  <a:buChar char="•"/>
                </a:pPr>
                <a:r>
                  <a:rPr lang="en-US" dirty="0"/>
                  <a:t>Approximate the distance through a basis expansion on an orthonormal basis and then leveraging Parseval’s identity and </a:t>
                </a:r>
                <a:r>
                  <a:rPr lang="en-US" dirty="0" err="1"/>
                  <a:t>bilinearity</a:t>
                </a:r>
                <a:r>
                  <a:rPr lang="en-US" dirty="0"/>
                  <a:t> of inner product. </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88299" y="2028662"/>
                <a:ext cx="8513106" cy="2499327"/>
              </a:xfrm>
              <a:prstGeom prst="rect">
                <a:avLst/>
              </a:prstGeom>
              <a:blipFill>
                <a:blip r:embed="rId3"/>
                <a:stretch>
                  <a:fillRect l="-645" t="-26098" r="-573"/>
                </a:stretch>
              </a:blipFill>
            </p:spPr>
            <p:txBody>
              <a:bodyPr/>
              <a:lstStyle/>
              <a:p>
                <a:r>
                  <a:rPr lang="it-IT">
                    <a:noFill/>
                  </a:rPr>
                  <a:t> </a:t>
                </a:r>
              </a:p>
            </p:txBody>
          </p:sp>
        </mc:Fallback>
      </mc:AlternateContent>
    </p:spTree>
    <p:extLst>
      <p:ext uri="{BB962C8B-B14F-4D97-AF65-F5344CB8AC3E}">
        <p14:creationId xmlns:p14="http://schemas.microsoft.com/office/powerpoint/2010/main" val="425785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326697"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04325" y="2613211"/>
                <a:ext cx="8979636" cy="1814165"/>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In the second case, </a:t>
                </a:r>
                <a:r>
                  <a:rPr lang="it-IT" dirty="0" err="1"/>
                  <a:t>given</a:t>
                </a:r>
                <a:r>
                  <a:rPr lang="it-IT" dirty="0"/>
                  <a:t> an </a:t>
                </a:r>
                <a:r>
                  <a:rPr lang="it-IT" dirty="0" err="1">
                    <a:solidFill>
                      <a:srgbClr val="69056B"/>
                    </a:solidFill>
                  </a:rPr>
                  <a:t>orhonormal</a:t>
                </a:r>
                <a:r>
                  <a:rPr lang="it-IT" dirty="0">
                    <a:solidFill>
                      <a:srgbClr val="69056B"/>
                    </a:solidFill>
                  </a:rPr>
                  <a:t> </a:t>
                </a:r>
                <a:r>
                  <a:rPr lang="it-IT" dirty="0" err="1">
                    <a:solidFill>
                      <a:srgbClr val="69056B"/>
                    </a:solidFill>
                  </a:rPr>
                  <a:t>basis</a:t>
                </a:r>
                <a:r>
                  <a:rPr lang="it-IT" dirty="0">
                    <a:solidFill>
                      <a:srgbClr val="69056B"/>
                    </a:solidFill>
                  </a:rPr>
                  <a:t> </a:t>
                </a:r>
                <a14:m>
                  <m:oMath xmlns:m="http://schemas.openxmlformats.org/officeDocument/2006/math">
                    <m:sSubSup>
                      <m:sSubSupPr>
                        <m:ctrlPr>
                          <a:rPr lang="it-IT" i="1" smtClean="0">
                            <a:latin typeface="Cambria Math" panose="02040503050406030204" pitchFamily="18" charset="0"/>
                          </a:rPr>
                        </m:ctrlPr>
                      </m:sSubSupPr>
                      <m:e>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sub>
                        <m: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m:t>
                        </m:r>
                      </m:sup>
                    </m:sSubSup>
                  </m:oMath>
                </a14:m>
                <a:r>
                  <a:rPr lang="it-IT" dirty="0" err="1"/>
                  <a:t>what</a:t>
                </a:r>
                <a:r>
                  <a:rPr lang="it-IT" dirty="0"/>
                  <a:t> </a:t>
                </a:r>
                <a:r>
                  <a:rPr lang="it-IT" dirty="0" err="1"/>
                  <a:t>happens</a:t>
                </a:r>
                <a:r>
                  <a:rPr lang="it-IT" dirty="0"/>
                  <a:t> </a:t>
                </a:r>
                <a:r>
                  <a:rPr lang="it-IT" dirty="0" err="1"/>
                  <a:t>is</a:t>
                </a:r>
                <a:r>
                  <a:rPr lang="it-IT" dirty="0"/>
                  <a:t> the following:</a:t>
                </a:r>
              </a:p>
              <a:p>
                <a:pPr algn="just"/>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e>
                                  </m:d>
                                </m:e>
                              </m:d>
                            </m:e>
                            <m:sup>
                              <m:r>
                                <a:rPr lang="it-IT" b="0" i="1" smtClean="0">
                                  <a:latin typeface="Cambria Math" panose="02040503050406030204" pitchFamily="18" charset="0"/>
                                </a:rPr>
                                <m:t>2</m:t>
                              </m:r>
                            </m:sup>
                          </m:sSup>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𝐿</m:t>
                              </m:r>
                            </m:e>
                            <m:sub>
                              <m:r>
                                <a:rPr lang="it-IT" b="0" i="1" smtClean="0">
                                  <a:latin typeface="Cambria Math" panose="02040503050406030204" pitchFamily="18" charset="0"/>
                                </a:rPr>
                                <m:t>2</m:t>
                              </m:r>
                            </m:sub>
                          </m:sSub>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m:t>
                          </m:r>
                        </m:sup>
                        <m:e>
                          <m:sSup>
                            <m:sSupPr>
                              <m:ctrlPr>
                                <a:rPr lang="it-IT" b="0" i="1" smtClean="0">
                                  <a:latin typeface="Cambria Math" panose="02040503050406030204" pitchFamily="18" charset="0"/>
                                </a:rPr>
                              </m:ctrlPr>
                            </m:sSupPr>
                            <m:e>
                              <m:d>
                                <m:dPr>
                                  <m:begChr m:val="|"/>
                                  <m:endChr m:val="|"/>
                                  <m:ctrlPr>
                                    <a:rPr lang="it-IT" b="0" i="1" smtClean="0">
                                      <a:latin typeface="Cambria Math" panose="02040503050406030204" pitchFamily="18" charset="0"/>
                                    </a:rPr>
                                  </m:ctrlPr>
                                </m:dPr>
                                <m:e>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𝑥</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e>
                                  </m:d>
                                </m:e>
                              </m:d>
                            </m:e>
                            <m:sup>
                              <m:r>
                                <a:rPr lang="it-IT" b="0" i="1" smtClean="0">
                                  <a:latin typeface="Cambria Math" panose="02040503050406030204" pitchFamily="18" charset="0"/>
                                </a:rPr>
                                <m:t>2</m:t>
                              </m:r>
                            </m:sup>
                          </m:sSup>
                          <m:r>
                            <a:rPr lang="it-IT" b="0" i="1" smtClean="0">
                              <a:latin typeface="Cambria Math" panose="02040503050406030204" pitchFamily="18" charset="0"/>
                            </a:rPr>
                            <m:t>=</m:t>
                          </m:r>
                          <m:nary>
                            <m:naryPr>
                              <m:chr m:val="∑"/>
                              <m:ctrlPr>
                                <a:rPr lang="it-IT" i="1">
                                  <a:latin typeface="Cambria Math" panose="02040503050406030204" pitchFamily="18" charset="0"/>
                                </a:rPr>
                              </m:ctrlPr>
                            </m:naryPr>
                            <m:sub>
                              <m:r>
                                <m:rPr>
                                  <m:brk m:alnAt="23"/>
                                </m:rP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m:t>
                              </m:r>
                            </m:sup>
                            <m:e>
                              <m:sSup>
                                <m:sSupPr>
                                  <m:ctrlPr>
                                    <a:rPr lang="it-IT" i="1">
                                      <a:latin typeface="Cambria Math" panose="02040503050406030204" pitchFamily="18" charset="0"/>
                                    </a:rPr>
                                  </m:ctrlPr>
                                </m:sSupPr>
                                <m:e>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r>
                                            <a:rPr lang="it-IT" i="1">
                                              <a:latin typeface="Cambria Math" panose="02040503050406030204" pitchFamily="18" charset="0"/>
                                            </a:rPr>
                                            <m:t>𝑥</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𝜙</m:t>
                                              </m:r>
                                            </m:e>
                                            <m:sub>
                                              <m:r>
                                                <a:rPr lang="it-IT" i="1">
                                                  <a:latin typeface="Cambria Math" panose="02040503050406030204" pitchFamily="18" charset="0"/>
                                                </a:rPr>
                                                <m:t>𝑗</m:t>
                                              </m:r>
                                            </m:sub>
                                          </m:sSub>
                                        </m:e>
                                      </m:d>
                                      <m:r>
                                        <a:rPr lang="it-IT" b="0" i="1" smtClean="0">
                                          <a:latin typeface="Cambria Math" panose="02040503050406030204" pitchFamily="18" charset="0"/>
                                        </a:rPr>
                                        <m:t>−⟨</m:t>
                                      </m:r>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𝜙</m:t>
                                          </m:r>
                                        </m:e>
                                        <m:sub>
                                          <m:r>
                                            <a:rPr lang="it-IT" b="0" i="1" smtClean="0">
                                              <a:latin typeface="Cambria Math" panose="02040503050406030204" pitchFamily="18" charset="0"/>
                                            </a:rPr>
                                            <m:t>𝑗</m:t>
                                          </m:r>
                                        </m:sub>
                                      </m:sSub>
                                      <m:r>
                                        <a:rPr lang="it-IT" b="0" i="1" smtClean="0">
                                          <a:latin typeface="Cambria Math" panose="02040503050406030204" pitchFamily="18" charset="0"/>
                                        </a:rPr>
                                        <m:t>⟩</m:t>
                                      </m:r>
                                    </m:e>
                                  </m:d>
                                </m:e>
                                <m:sup>
                                  <m:r>
                                    <a:rPr lang="it-IT" i="1">
                                      <a:latin typeface="Cambria Math" panose="02040503050406030204" pitchFamily="18" charset="0"/>
                                    </a:rPr>
                                    <m:t>2</m:t>
                                  </m:r>
                                </m:sup>
                              </m:sSup>
                              <m:r>
                                <a:rPr lang="it-IT" i="1">
                                  <a:latin typeface="Cambria Math" panose="02040503050406030204" pitchFamily="18" charset="0"/>
                                </a:rPr>
                                <m:t>=</m:t>
                              </m:r>
                            </m:e>
                          </m:nary>
                        </m:e>
                      </m:nary>
                      <m:r>
                        <a:rPr lang="it-IT" b="0" i="0" smtClean="0">
                          <a:latin typeface="Cambria Math" panose="02040503050406030204" pitchFamily="18" charset="0"/>
                        </a:rPr>
                        <m:t>|</m:t>
                      </m:r>
                      <m:d>
                        <m:dPr>
                          <m:begChr m:val="|"/>
                          <m:endChr m:val="|"/>
                          <m:ctrlPr>
                            <a:rPr lang="it-IT" b="0" i="1" smtClean="0">
                              <a:latin typeface="Cambria Math" panose="02040503050406030204" pitchFamily="18" charset="0"/>
                            </a:rPr>
                          </m:ctrlPr>
                        </m:dPr>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m:t>
                              </m:r>
                            </m:sub>
                            <m:sup>
                              <m:r>
                                <a:rPr lang="it-IT" b="0" i="1" smtClean="0">
                                  <a:latin typeface="Cambria Math" panose="02040503050406030204" pitchFamily="18" charset="0"/>
                                </a:rPr>
                                <m:t>𝑥</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𝛽</m:t>
                              </m:r>
                            </m:e>
                            <m:sub>
                              <m:r>
                                <a:rPr lang="it-IT" b="0" i="1" smtClean="0">
                                  <a:latin typeface="Cambria Math" panose="02040503050406030204" pitchFamily="18" charset="0"/>
                                </a:rPr>
                                <m:t>∞</m:t>
                              </m:r>
                            </m:sub>
                            <m:sup>
                              <m:r>
                                <a:rPr lang="it-IT" b="0" i="1" smtClean="0">
                                  <a:latin typeface="Cambria Math" panose="02040503050406030204" pitchFamily="18" charset="0"/>
                                </a:rPr>
                                <m:t>𝑦</m:t>
                              </m:r>
                            </m:sup>
                          </m:sSubSup>
                        </m:e>
                      </m:d>
                      <m:r>
                        <a:rPr lang="it-IT" b="0" i="1" smtClean="0">
                          <a:latin typeface="Cambria Math" panose="02040503050406030204" pitchFamily="18" charset="0"/>
                        </a:rPr>
                        <m:t>|</m:t>
                      </m:r>
                    </m:oMath>
                  </m:oMathPara>
                </a14:m>
                <a:endParaRPr lang="en-US" dirty="0"/>
              </a:p>
              <a:p>
                <a:pPr algn="just"/>
                <a:r>
                  <a:rPr lang="en-US" dirty="0"/>
                  <a:t>So from the last equality descends an approximation on a finite orthonormal basis which we expand our functions on to gather the empirical Generalized Fourier Coefficients. </a:t>
                </a: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04325" y="2613211"/>
                <a:ext cx="8979636" cy="1814165"/>
              </a:xfrm>
              <a:prstGeom prst="rect">
                <a:avLst/>
              </a:prstGeom>
              <a:blipFill>
                <a:blip r:embed="rId3"/>
                <a:stretch>
                  <a:fillRect l="-611" t="-42088" r="-543"/>
                </a:stretch>
              </a:blipFill>
            </p:spPr>
            <p:txBody>
              <a:bodyPr/>
              <a:lstStyle/>
              <a:p>
                <a:r>
                  <a:rPr lang="it-IT">
                    <a:noFill/>
                  </a:rPr>
                  <a:t> </a:t>
                </a:r>
              </a:p>
            </p:txBody>
          </p:sp>
        </mc:Fallback>
      </mc:AlternateContent>
    </p:spTree>
    <p:extLst>
      <p:ext uri="{BB962C8B-B14F-4D97-AF65-F5344CB8AC3E}">
        <p14:creationId xmlns:p14="http://schemas.microsoft.com/office/powerpoint/2010/main" val="187772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68504937-0E3F-D8F4-C28F-20719A722CB2}"/>
              </a:ext>
            </a:extLst>
          </p:cNvPr>
          <p:cNvSpPr/>
          <p:nvPr/>
        </p:nvSpPr>
        <p:spPr>
          <a:xfrm>
            <a:off x="1457325" y="2381250"/>
            <a:ext cx="1724025" cy="104775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Segnaposto contenuto 1">
                <a:extLst>
                  <a:ext uri="{FF2B5EF4-FFF2-40B4-BE49-F238E27FC236}">
                    <a16:creationId xmlns:a16="http://schemas.microsoft.com/office/drawing/2014/main" id="{58812690-DF04-7747-4838-6AA842AB1C14}"/>
                  </a:ext>
                </a:extLst>
              </p:cNvPr>
              <p:cNvSpPr txBox="1">
                <a:spLocks/>
              </p:cNvSpPr>
              <p:nvPr/>
            </p:nvSpPr>
            <p:spPr>
              <a:xfrm>
                <a:off x="369638" y="1628830"/>
                <a:ext cx="8979636"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a:t>This </a:t>
                </a:r>
                <a:r>
                  <a:rPr lang="it-IT" dirty="0" err="1"/>
                  <a:t>two</a:t>
                </a:r>
                <a:r>
                  <a:rPr lang="it-IT" dirty="0"/>
                  <a:t> </a:t>
                </a:r>
                <a:r>
                  <a:rPr lang="it-IT" dirty="0" err="1"/>
                  <a:t>approximations</a:t>
                </a:r>
                <a:r>
                  <a:rPr lang="it-IT" dirty="0"/>
                  <a:t> for the </a:t>
                </a:r>
                <a:r>
                  <a:rPr lang="it-IT" dirty="0" err="1"/>
                  <a:t>distance</a:t>
                </a:r>
                <a:r>
                  <a:rPr lang="it-IT" dirty="0"/>
                  <a:t> </a:t>
                </a:r>
                <a:r>
                  <a:rPr lang="it-IT" dirty="0" err="1"/>
                  <a:t>between</a:t>
                </a:r>
                <a:r>
                  <a:rPr lang="it-IT" dirty="0"/>
                  <a:t> </a:t>
                </a:r>
                <a:r>
                  <a:rPr lang="it-IT" dirty="0" err="1"/>
                  <a:t>functions</a:t>
                </a:r>
                <a:r>
                  <a:rPr lang="it-IT" dirty="0"/>
                  <a:t> are </a:t>
                </a:r>
                <a:r>
                  <a:rPr lang="it-IT" dirty="0" err="1"/>
                  <a:t>useful</a:t>
                </a:r>
                <a:r>
                  <a:rPr lang="it-IT" dirty="0"/>
                  <a:t> to be </a:t>
                </a:r>
                <a:r>
                  <a:rPr lang="it-IT" dirty="0" err="1"/>
                  <a:t>plugged</a:t>
                </a:r>
                <a:r>
                  <a:rPr lang="it-IT" dirty="0"/>
                  <a:t> </a:t>
                </a:r>
                <a:r>
                  <a:rPr lang="it-IT" dirty="0" err="1"/>
                  <a:t>into</a:t>
                </a:r>
                <a:r>
                  <a:rPr lang="it-IT" dirty="0"/>
                  <a:t> </a:t>
                </a:r>
                <a:r>
                  <a:rPr lang="it-IT" dirty="0" err="1"/>
                  <a:t>two</a:t>
                </a:r>
                <a:r>
                  <a:rPr lang="it-IT" dirty="0"/>
                  <a:t> </a:t>
                </a:r>
                <a:r>
                  <a:rPr lang="it-IT" dirty="0" err="1"/>
                  <a:t>well</a:t>
                </a:r>
                <a:r>
                  <a:rPr lang="it-IT" dirty="0"/>
                  <a:t> </a:t>
                </a:r>
                <a:r>
                  <a:rPr lang="it-IT" dirty="0" err="1"/>
                  <a:t>known</a:t>
                </a:r>
                <a:r>
                  <a:rPr lang="it-IT" dirty="0"/>
                  <a:t> </a:t>
                </a:r>
                <a:r>
                  <a:rPr lang="it-IT" dirty="0" err="1">
                    <a:solidFill>
                      <a:srgbClr val="7030A0"/>
                    </a:solidFill>
                  </a:rPr>
                  <a:t>estimators</a:t>
                </a:r>
                <a:r>
                  <a:rPr lang="it-IT" dirty="0"/>
                  <a:t> for the </a:t>
                </a:r>
                <a:r>
                  <a:rPr lang="it-IT" dirty="0" err="1"/>
                  <a:t>nonparametric</a:t>
                </a:r>
                <a:r>
                  <a:rPr lang="it-IT" dirty="0"/>
                  <a:t> model </a:t>
                </a:r>
                <a14:m>
                  <m:oMath xmlns:m="http://schemas.openxmlformats.org/officeDocument/2006/math">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𝑚</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𝜖</m:t>
                    </m:r>
                    <m:r>
                      <a:rPr lang="it-IT" b="0" i="1" smtClean="0">
                        <a:latin typeface="Cambria Math" panose="02040503050406030204" pitchFamily="18" charset="0"/>
                      </a:rPr>
                      <m:t>, </m:t>
                    </m:r>
                    <m:r>
                      <a:rPr lang="it-IT" b="0" i="1" smtClean="0">
                        <a:latin typeface="Cambria Math" panose="02040503050406030204" pitchFamily="18" charset="0"/>
                      </a:rPr>
                      <m:t>𝑚</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𝐸</m:t>
                    </m:r>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rPr>
                      <m:t>|</m:t>
                    </m:r>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oMath>
                </a14:m>
                <a:r>
                  <a:rPr lang="en-US" dirty="0"/>
                  <a:t>:</a:t>
                </a:r>
              </a:p>
              <a:p>
                <a:pPr marL="285750" indent="-285750" algn="just">
                  <a:buFont typeface="Arial" panose="020B0604020202020204" pitchFamily="34" charset="0"/>
                  <a:buChar char="•"/>
                </a:pPr>
                <a:r>
                  <a:rPr lang="en-US" dirty="0"/>
                  <a:t>The </a:t>
                </a:r>
                <a:r>
                  <a:rPr lang="en-US" dirty="0" err="1">
                    <a:solidFill>
                      <a:srgbClr val="69056B"/>
                    </a:solidFill>
                  </a:rPr>
                  <a:t>Nadaraya</a:t>
                </a:r>
                <a:r>
                  <a:rPr lang="en-US" dirty="0">
                    <a:solidFill>
                      <a:srgbClr val="69056B"/>
                    </a:solidFill>
                  </a:rPr>
                  <a:t>-Watson estimator </a:t>
                </a:r>
                <a14:m>
                  <m:oMath xmlns:m="http://schemas.openxmlformats.org/officeDocument/2006/math">
                    <m:acc>
                      <m:accPr>
                        <m:chr m:val="̂"/>
                        <m:ctrlPr>
                          <a:rPr lang="it-IT" b="0" i="1" smtClean="0">
                            <a:solidFill>
                              <a:schemeClr val="tx1"/>
                            </a:solidFill>
                            <a:latin typeface="Cambria Math" panose="02040503050406030204" pitchFamily="18" charset="0"/>
                          </a:rPr>
                        </m:ctrlPr>
                      </m:accPr>
                      <m:e>
                        <m:r>
                          <a:rPr lang="it-IT" b="0" i="1" smtClean="0">
                            <a:solidFill>
                              <a:schemeClr val="tx1"/>
                            </a:solidFill>
                            <a:latin typeface="Cambria Math" panose="02040503050406030204" pitchFamily="18" charset="0"/>
                          </a:rPr>
                          <m:t>𝑚</m:t>
                        </m:r>
                      </m:e>
                    </m:acc>
                    <m:d>
                      <m:dPr>
                        <m:ctrlPr>
                          <a:rPr lang="it-IT" b="0" i="1" dirty="0" smtClean="0">
                            <a:solidFill>
                              <a:schemeClr val="tx1"/>
                            </a:solidFill>
                            <a:latin typeface="Cambria Math" panose="02040503050406030204" pitchFamily="18" charset="0"/>
                          </a:rPr>
                        </m:ctrlPr>
                      </m:dPr>
                      <m:e>
                        <m:r>
                          <a:rPr lang="it-IT" b="0" i="1" dirty="0" smtClean="0">
                            <a:solidFill>
                              <a:schemeClr val="tx1"/>
                            </a:solidFill>
                            <a:latin typeface="Cambria Math" panose="02040503050406030204" pitchFamily="18" charset="0"/>
                          </a:rPr>
                          <m:t>𝑥</m:t>
                        </m:r>
                      </m:e>
                    </m:d>
                    <m:r>
                      <a:rPr lang="it-IT" b="0" i="1" dirty="0" smtClean="0">
                        <a:solidFill>
                          <a:schemeClr val="tx1"/>
                        </a:solidFill>
                        <a:latin typeface="Cambria Math" panose="02040503050406030204" pitchFamily="18" charset="0"/>
                      </a:rPr>
                      <m:t>=</m:t>
                    </m:r>
                    <m:f>
                      <m:fPr>
                        <m:ctrlPr>
                          <a:rPr lang="it-IT" b="0" i="1" dirty="0" smtClean="0">
                            <a:latin typeface="Cambria Math" panose="02040503050406030204" pitchFamily="18" charset="0"/>
                          </a:rPr>
                        </m:ctrlPr>
                      </m:fPr>
                      <m:num>
                        <m:nary>
                          <m:naryPr>
                            <m:chr m:val="∑"/>
                            <m:ctrlPr>
                              <a:rPr lang="it-IT" b="0" i="1" dirty="0" smtClean="0">
                                <a:latin typeface="Cambria Math" panose="02040503050406030204" pitchFamily="18" charset="0"/>
                              </a:rPr>
                            </m:ctrlPr>
                          </m:naryPr>
                          <m:sub>
                            <m:r>
                              <m:rPr>
                                <m:brk m:alnAt="23"/>
                              </m:rPr>
                              <a:rPr lang="it-IT" b="0" i="1" dirty="0" smtClean="0">
                                <a:latin typeface="Cambria Math" panose="02040503050406030204" pitchFamily="18" charset="0"/>
                              </a:rPr>
                              <m:t>𝑗</m:t>
                            </m:r>
                            <m:r>
                              <a:rPr lang="it-IT" b="0" i="1" dirty="0" smtClean="0">
                                <a:latin typeface="Cambria Math" panose="02040503050406030204" pitchFamily="18" charset="0"/>
                              </a:rPr>
                              <m:t>=1</m:t>
                            </m:r>
                          </m:sub>
                          <m:sup>
                            <m:r>
                              <a:rPr lang="it-IT" b="0" i="1" dirty="0" smtClean="0">
                                <a:latin typeface="Cambria Math" panose="02040503050406030204" pitchFamily="18" charset="0"/>
                              </a:rPr>
                              <m:t>𝑁</m:t>
                            </m:r>
                          </m:sup>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𝑌</m:t>
                                </m:r>
                              </m:e>
                              <m:sub>
                                <m:r>
                                  <a:rPr lang="it-IT" b="0" i="1" dirty="0" smtClean="0">
                                    <a:latin typeface="Cambria Math" panose="02040503050406030204" pitchFamily="18" charset="0"/>
                                  </a:rPr>
                                  <m:t>𝑗</m:t>
                                </m:r>
                              </m:sub>
                            </m:sSub>
                            <m:r>
                              <a:rPr lang="it-IT" b="0" i="1" dirty="0" smtClean="0">
                                <a:latin typeface="Cambria Math" panose="02040503050406030204" pitchFamily="18" charset="0"/>
                              </a:rPr>
                              <m:t>𝐾</m:t>
                            </m:r>
                            <m:r>
                              <a:rPr lang="it-IT" b="0" i="1" dirty="0" smtClean="0">
                                <a:latin typeface="Cambria Math" panose="02040503050406030204" pitchFamily="18" charset="0"/>
                              </a:rPr>
                              <m:t>(</m:t>
                            </m:r>
                            <m:sSup>
                              <m:sSupPr>
                                <m:ctrlPr>
                                  <a:rPr lang="it-IT" b="0" i="1" dirty="0" smtClean="0">
                                    <a:latin typeface="Cambria Math" panose="02040503050406030204" pitchFamily="18" charset="0"/>
                                  </a:rPr>
                                </m:ctrlPr>
                              </m:sSupPr>
                              <m:e>
                                <m:r>
                                  <a:rPr lang="it-IT" b="0" i="1" dirty="0" smtClean="0">
                                    <a:latin typeface="Cambria Math" panose="02040503050406030204" pitchFamily="18" charset="0"/>
                                  </a:rPr>
                                  <m:t>h</m:t>
                                </m:r>
                              </m:e>
                              <m:sup>
                                <m:r>
                                  <a:rPr lang="it-IT" b="0" i="1" dirty="0" smtClean="0">
                                    <a:latin typeface="Cambria Math" panose="02040503050406030204" pitchFamily="18" charset="0"/>
                                  </a:rPr>
                                  <m:t>−1</m:t>
                                </m:r>
                              </m:sup>
                            </m:sSup>
                            <m:r>
                              <a:rPr lang="it-IT" b="0" i="1" dirty="0" smtClean="0">
                                <a:latin typeface="Cambria Math" panose="02040503050406030204" pitchFamily="18" charset="0"/>
                              </a:rPr>
                              <m:t>𝑑</m:t>
                            </m:r>
                            <m:d>
                              <m:dPr>
                                <m:ctrlPr>
                                  <a:rPr lang="it-IT" b="0" i="1" dirty="0" smtClean="0">
                                    <a:latin typeface="Cambria Math" panose="02040503050406030204" pitchFamily="18" charset="0"/>
                                  </a:rPr>
                                </m:ctrlPr>
                              </m:dPr>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𝑋</m:t>
                                    </m:r>
                                  </m:e>
                                  <m:sub>
                                    <m:r>
                                      <a:rPr lang="it-IT" b="0" i="1" dirty="0" smtClean="0">
                                        <a:latin typeface="Cambria Math" panose="02040503050406030204" pitchFamily="18" charset="0"/>
                                      </a:rPr>
                                      <m:t>𝑗</m:t>
                                    </m:r>
                                  </m:sub>
                                </m:sSub>
                                <m:r>
                                  <a:rPr lang="it-IT" b="0" i="1" dirty="0" smtClean="0">
                                    <a:latin typeface="Cambria Math" panose="02040503050406030204" pitchFamily="18" charset="0"/>
                                  </a:rPr>
                                  <m:t>,</m:t>
                                </m:r>
                                <m:r>
                                  <a:rPr lang="it-IT" b="0" i="1" dirty="0" smtClean="0">
                                    <a:latin typeface="Cambria Math" panose="02040503050406030204" pitchFamily="18" charset="0"/>
                                  </a:rPr>
                                  <m:t>𝑥</m:t>
                                </m:r>
                              </m:e>
                            </m:d>
                            <m:r>
                              <a:rPr lang="it-IT" b="0" i="1" dirty="0" smtClean="0">
                                <a:latin typeface="Cambria Math" panose="02040503050406030204" pitchFamily="18" charset="0"/>
                              </a:rPr>
                              <m:t>)</m:t>
                            </m:r>
                          </m:e>
                        </m:nary>
                      </m:num>
                      <m:den>
                        <m:nary>
                          <m:naryPr>
                            <m:chr m:val="∑"/>
                            <m:ctrlPr>
                              <a:rPr lang="it-IT" i="1" dirty="0">
                                <a:latin typeface="Cambria Math" panose="02040503050406030204" pitchFamily="18" charset="0"/>
                              </a:rPr>
                            </m:ctrlPr>
                          </m:naryPr>
                          <m:sub>
                            <m:r>
                              <m:rPr>
                                <m:brk m:alnAt="23"/>
                              </m:rPr>
                              <a:rPr lang="it-IT" i="1" dirty="0">
                                <a:latin typeface="Cambria Math" panose="02040503050406030204" pitchFamily="18" charset="0"/>
                              </a:rPr>
                              <m:t>𝑗</m:t>
                            </m:r>
                            <m:r>
                              <a:rPr lang="it-IT" i="1" dirty="0">
                                <a:latin typeface="Cambria Math" panose="02040503050406030204" pitchFamily="18" charset="0"/>
                              </a:rPr>
                              <m:t>=1</m:t>
                            </m:r>
                          </m:sub>
                          <m:sup>
                            <m:r>
                              <a:rPr lang="it-IT" i="1" dirty="0">
                                <a:latin typeface="Cambria Math" panose="02040503050406030204" pitchFamily="18" charset="0"/>
                              </a:rPr>
                              <m:t>𝑁</m:t>
                            </m:r>
                          </m:sup>
                          <m:e>
                            <m:r>
                              <a:rPr lang="it-IT" i="1" dirty="0">
                                <a:latin typeface="Cambria Math" panose="02040503050406030204" pitchFamily="18" charset="0"/>
                              </a:rPr>
                              <m:t>𝐾</m:t>
                            </m:r>
                            <m:r>
                              <a:rPr lang="it-IT" i="1" dirty="0">
                                <a:latin typeface="Cambria Math" panose="02040503050406030204" pitchFamily="18" charset="0"/>
                              </a:rPr>
                              <m:t>(</m:t>
                            </m:r>
                            <m:sSup>
                              <m:sSupPr>
                                <m:ctrlPr>
                                  <a:rPr lang="it-IT" i="1" dirty="0">
                                    <a:latin typeface="Cambria Math" panose="02040503050406030204" pitchFamily="18" charset="0"/>
                                  </a:rPr>
                                </m:ctrlPr>
                              </m:sSupPr>
                              <m:e>
                                <m:r>
                                  <a:rPr lang="it-IT" i="1" dirty="0">
                                    <a:latin typeface="Cambria Math" panose="02040503050406030204" pitchFamily="18" charset="0"/>
                                  </a:rPr>
                                  <m:t>h</m:t>
                                </m:r>
                              </m:e>
                              <m:sup>
                                <m:r>
                                  <a:rPr lang="it-IT" i="1" dirty="0">
                                    <a:latin typeface="Cambria Math" panose="02040503050406030204" pitchFamily="18" charset="0"/>
                                  </a:rPr>
                                  <m:t>−1</m:t>
                                </m:r>
                              </m:sup>
                            </m:sSup>
                            <m:r>
                              <a:rPr lang="it-IT" i="1" dirty="0">
                                <a:latin typeface="Cambria Math" panose="02040503050406030204" pitchFamily="18" charset="0"/>
                              </a:rPr>
                              <m:t>𝑑</m:t>
                            </m:r>
                            <m:d>
                              <m:dPr>
                                <m:ctrlPr>
                                  <a:rPr lang="it-IT" i="1" dirty="0">
                                    <a:latin typeface="Cambria Math" panose="02040503050406030204" pitchFamily="18" charset="0"/>
                                  </a:rPr>
                                </m:ctrlPr>
                              </m:dPr>
                              <m:e>
                                <m:sSub>
                                  <m:sSubPr>
                                    <m:ctrlPr>
                                      <a:rPr lang="it-IT" i="1" dirty="0">
                                        <a:latin typeface="Cambria Math" panose="02040503050406030204" pitchFamily="18" charset="0"/>
                                      </a:rPr>
                                    </m:ctrlPr>
                                  </m:sSubPr>
                                  <m:e>
                                    <m:r>
                                      <a:rPr lang="it-IT" i="1" dirty="0">
                                        <a:latin typeface="Cambria Math" panose="02040503050406030204" pitchFamily="18" charset="0"/>
                                      </a:rPr>
                                      <m:t>𝑋</m:t>
                                    </m:r>
                                  </m:e>
                                  <m:sub>
                                    <m:r>
                                      <a:rPr lang="it-IT" i="1" dirty="0">
                                        <a:latin typeface="Cambria Math" panose="02040503050406030204" pitchFamily="18" charset="0"/>
                                      </a:rPr>
                                      <m:t>𝑗</m:t>
                                    </m:r>
                                  </m:sub>
                                </m:sSub>
                                <m:r>
                                  <a:rPr lang="it-IT" i="1" dirty="0">
                                    <a:latin typeface="Cambria Math" panose="02040503050406030204" pitchFamily="18" charset="0"/>
                                  </a:rPr>
                                  <m:t>,</m:t>
                                </m:r>
                                <m:r>
                                  <a:rPr lang="it-IT" i="1" dirty="0">
                                    <a:latin typeface="Cambria Math" panose="02040503050406030204" pitchFamily="18" charset="0"/>
                                  </a:rPr>
                                  <m:t>𝑥</m:t>
                                </m:r>
                              </m:e>
                            </m:d>
                            <m:r>
                              <a:rPr lang="it-IT" i="1" dirty="0">
                                <a:latin typeface="Cambria Math" panose="02040503050406030204" pitchFamily="18" charset="0"/>
                              </a:rPr>
                              <m:t>)</m:t>
                            </m:r>
                          </m:e>
                        </m:nary>
                      </m:den>
                    </m:f>
                  </m:oMath>
                </a14:m>
                <a:r>
                  <a:rPr lang="en-US" dirty="0">
                    <a:solidFill>
                      <a:srgbClr val="69056B"/>
                    </a:solidFill>
                  </a:rPr>
                  <a:t> </a:t>
                </a:r>
                <a:r>
                  <a:rPr lang="en-US" dirty="0"/>
                  <a:t>;</a:t>
                </a:r>
              </a:p>
              <a:p>
                <a:pPr marL="285750" indent="-285750" algn="just">
                  <a:buFont typeface="Arial" panose="020B0604020202020204" pitchFamily="34" charset="0"/>
                  <a:buChar char="•"/>
                </a:pPr>
                <a:r>
                  <a:rPr lang="en-US" dirty="0"/>
                  <a:t>The </a:t>
                </a:r>
                <a:r>
                  <a:rPr lang="en-US" dirty="0">
                    <a:solidFill>
                      <a:srgbClr val="69056B"/>
                    </a:solidFill>
                  </a:rPr>
                  <a:t>k-nearest-</a:t>
                </a:r>
                <a:r>
                  <a:rPr lang="en-US" dirty="0" err="1">
                    <a:solidFill>
                      <a:srgbClr val="69056B"/>
                    </a:solidFill>
                  </a:rPr>
                  <a:t>neighbours</a:t>
                </a:r>
                <a:r>
                  <a:rPr lang="en-US" dirty="0">
                    <a:solidFill>
                      <a:srgbClr val="69056B"/>
                    </a:solidFill>
                  </a:rPr>
                  <a:t> regression </a:t>
                </a:r>
                <a14:m>
                  <m:oMath xmlns:m="http://schemas.openxmlformats.org/officeDocument/2006/math">
                    <m:acc>
                      <m:accPr>
                        <m:chr m:val="̂"/>
                        <m:ctrlPr>
                          <a:rPr lang="it-IT" b="0" i="1" smtClean="0">
                            <a:solidFill>
                              <a:schemeClr val="tx1"/>
                            </a:solidFill>
                            <a:latin typeface="Cambria Math" panose="02040503050406030204" pitchFamily="18" charset="0"/>
                          </a:rPr>
                        </m:ctrlPr>
                      </m:accPr>
                      <m:e>
                        <m:r>
                          <a:rPr lang="it-IT" b="0" i="1" smtClean="0">
                            <a:solidFill>
                              <a:schemeClr val="tx1"/>
                            </a:solidFill>
                            <a:latin typeface="Cambria Math" panose="02040503050406030204" pitchFamily="18" charset="0"/>
                          </a:rPr>
                          <m:t>𝑚</m:t>
                        </m:r>
                      </m:e>
                    </m:acc>
                    <m:d>
                      <m:dPr>
                        <m:ctrlPr>
                          <a:rPr lang="it-IT" b="0" i="1" dirty="0" smtClean="0">
                            <a:latin typeface="Cambria Math" panose="02040503050406030204" pitchFamily="18" charset="0"/>
                          </a:rPr>
                        </m:ctrlPr>
                      </m:dPr>
                      <m:e>
                        <m:r>
                          <a:rPr lang="it-IT" b="0" i="1" dirty="0" smtClean="0">
                            <a:latin typeface="Cambria Math" panose="02040503050406030204" pitchFamily="18" charset="0"/>
                          </a:rPr>
                          <m:t>𝑥</m:t>
                        </m:r>
                      </m:e>
                    </m:d>
                    <m:r>
                      <a:rPr lang="it-IT" b="0" i="1" dirty="0" smtClean="0">
                        <a:latin typeface="Cambria Math" panose="02040503050406030204" pitchFamily="18" charset="0"/>
                      </a:rPr>
                      <m:t>=</m:t>
                    </m:r>
                    <m:f>
                      <m:fPr>
                        <m:ctrlPr>
                          <a:rPr lang="it-IT" b="0" i="1" dirty="0" smtClean="0">
                            <a:latin typeface="Cambria Math" panose="02040503050406030204" pitchFamily="18" charset="0"/>
                          </a:rPr>
                        </m:ctrlPr>
                      </m:fPr>
                      <m:num>
                        <m:r>
                          <a:rPr lang="it-IT" b="0" i="1" dirty="0" smtClean="0">
                            <a:latin typeface="Cambria Math" panose="02040503050406030204" pitchFamily="18" charset="0"/>
                          </a:rPr>
                          <m:t>1</m:t>
                        </m:r>
                      </m:num>
                      <m:den>
                        <m:d>
                          <m:dPr>
                            <m:begChr m:val="|"/>
                            <m:endChr m:val="|"/>
                            <m:ctrlPr>
                              <a:rPr lang="it-IT" b="0" i="1" dirty="0" smtClean="0">
                                <a:latin typeface="Cambria Math" panose="02040503050406030204" pitchFamily="18" charset="0"/>
                              </a:rPr>
                            </m:ctrlPr>
                          </m:dPr>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𝑛𝑛</m:t>
                                </m:r>
                              </m:sub>
                            </m:sSub>
                          </m:e>
                        </m:d>
                      </m:den>
                    </m:f>
                    <m:nary>
                      <m:naryPr>
                        <m:chr m:val="∑"/>
                        <m:supHide m:val="on"/>
                        <m:ctrlPr>
                          <a:rPr lang="it-IT" b="0" i="1" dirty="0" smtClean="0">
                            <a:latin typeface="Cambria Math" panose="02040503050406030204" pitchFamily="18" charset="0"/>
                          </a:rPr>
                        </m:ctrlPr>
                      </m:naryPr>
                      <m:sub>
                        <m:r>
                          <m:rPr>
                            <m:brk m:alnAt="7"/>
                          </m:rPr>
                          <a:rPr lang="it-IT" b="0" i="1" dirty="0" smtClean="0">
                            <a:latin typeface="Cambria Math" panose="02040503050406030204" pitchFamily="18" charset="0"/>
                          </a:rPr>
                          <m:t>𝑘</m:t>
                        </m:r>
                        <m:r>
                          <a:rPr lang="it-IT" b="0" i="1" dirty="0" smtClean="0">
                            <a:latin typeface="Cambria Math" panose="02040503050406030204" pitchFamily="18" charset="0"/>
                          </a:rPr>
                          <m:t>∈</m:t>
                        </m:r>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𝐾</m:t>
                            </m:r>
                          </m:e>
                          <m:sub>
                            <m:r>
                              <a:rPr lang="it-IT" b="0" i="1" dirty="0" smtClean="0">
                                <a:latin typeface="Cambria Math" panose="02040503050406030204" pitchFamily="18" charset="0"/>
                              </a:rPr>
                              <m:t>𝑛𝑛</m:t>
                            </m:r>
                          </m:sub>
                        </m:sSub>
                      </m:sub>
                      <m:sup/>
                      <m:e>
                        <m:sSub>
                          <m:sSubPr>
                            <m:ctrlPr>
                              <a:rPr lang="it-IT" b="0" i="1" dirty="0" smtClean="0">
                                <a:latin typeface="Cambria Math" panose="02040503050406030204" pitchFamily="18" charset="0"/>
                              </a:rPr>
                            </m:ctrlPr>
                          </m:sSubPr>
                          <m:e>
                            <m:r>
                              <a:rPr lang="it-IT" b="0" i="1" dirty="0" smtClean="0">
                                <a:latin typeface="Cambria Math" panose="02040503050406030204" pitchFamily="18" charset="0"/>
                              </a:rPr>
                              <m:t>𝑌</m:t>
                            </m:r>
                          </m:e>
                          <m:sub>
                            <m:r>
                              <a:rPr lang="it-IT" b="0" i="1" dirty="0" smtClean="0">
                                <a:latin typeface="Cambria Math" panose="02040503050406030204" pitchFamily="18" charset="0"/>
                              </a:rPr>
                              <m:t>𝑘</m:t>
                            </m:r>
                          </m:sub>
                        </m:sSub>
                      </m:e>
                    </m:nary>
                  </m:oMath>
                </a14:m>
                <a:endParaRPr lang="en-US" dirty="0">
                  <a:solidFill>
                    <a:srgbClr val="69056B"/>
                  </a:solidFill>
                </a:endParaRPr>
              </a:p>
              <a:p>
                <a:pPr algn="just"/>
                <a:endParaRPr lang="en-US" dirty="0"/>
              </a:p>
            </p:txBody>
          </p:sp>
        </mc:Choice>
        <mc:Fallback xmlns="">
          <p:sp>
            <p:nvSpPr>
              <p:cNvPr id="9" name="Segnaposto contenuto 1">
                <a:extLst>
                  <a:ext uri="{FF2B5EF4-FFF2-40B4-BE49-F238E27FC236}">
                    <a16:creationId xmlns:a16="http://schemas.microsoft.com/office/drawing/2014/main" id="{58812690-DF04-7747-4838-6AA842AB1C14}"/>
                  </a:ext>
                </a:extLst>
              </p:cNvPr>
              <p:cNvSpPr txBox="1">
                <a:spLocks noRot="1" noChangeAspect="1" noMove="1" noResize="1" noEditPoints="1" noAdjustHandles="1" noChangeArrowheads="1" noChangeShapeType="1" noTextEdit="1"/>
              </p:cNvSpPr>
              <p:nvPr/>
            </p:nvSpPr>
            <p:spPr>
              <a:xfrm>
                <a:off x="369638" y="1628830"/>
                <a:ext cx="8979636" cy="2499327"/>
              </a:xfrm>
              <a:prstGeom prst="rect">
                <a:avLst/>
              </a:prstGeom>
              <a:blipFill>
                <a:blip r:embed="rId3"/>
                <a:stretch>
                  <a:fillRect l="-611" r="-543" b="-13171"/>
                </a:stretch>
              </a:blipFill>
            </p:spPr>
            <p:txBody>
              <a:bodyPr/>
              <a:lstStyle/>
              <a:p>
                <a:r>
                  <a:rPr lang="it-IT">
                    <a:noFill/>
                  </a:rPr>
                  <a:t> </a:t>
                </a:r>
              </a:p>
            </p:txBody>
          </p:sp>
        </mc:Fallback>
      </mc:AlternateContent>
    </p:spTree>
    <p:extLst>
      <p:ext uri="{BB962C8B-B14F-4D97-AF65-F5344CB8AC3E}">
        <p14:creationId xmlns:p14="http://schemas.microsoft.com/office/powerpoint/2010/main" val="165658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729A509-992F-8C10-902D-182448B5A1AE}"/>
              </a:ext>
            </a:extLst>
          </p:cNvPr>
          <p:cNvSpPr>
            <a:spLocks noGrp="1"/>
          </p:cNvSpPr>
          <p:nvPr>
            <p:ph type="title"/>
          </p:nvPr>
        </p:nvSpPr>
        <p:spPr/>
        <p:txBody>
          <a:bodyPr rtlCol="0"/>
          <a:lstStyle>
            <a:defPPr>
              <a:defRPr lang="it-IT"/>
            </a:defPPr>
          </a:lstStyle>
          <a:p>
            <a:pPr rtl="0"/>
            <a:r>
              <a:rPr lang="it-IT" dirty="0" err="1"/>
              <a:t>Failures</a:t>
            </a:r>
            <a:r>
              <a:rPr lang="it-IT" dirty="0"/>
              <a:t> and Successes</a:t>
            </a:r>
          </a:p>
        </p:txBody>
      </p:sp>
      <p:sp>
        <p:nvSpPr>
          <p:cNvPr id="12" name="Segnaposto contenuto 11">
            <a:extLst>
              <a:ext uri="{FF2B5EF4-FFF2-40B4-BE49-F238E27FC236}">
                <a16:creationId xmlns:a16="http://schemas.microsoft.com/office/drawing/2014/main" id="{84FA0F1E-A920-0194-981E-4B573643BB48}"/>
              </a:ext>
            </a:extLst>
          </p:cNvPr>
          <p:cNvSpPr>
            <a:spLocks noGrp="1"/>
          </p:cNvSpPr>
          <p:nvPr>
            <p:ph idx="1"/>
          </p:nvPr>
        </p:nvSpPr>
        <p:spPr/>
        <p:txBody>
          <a:bodyPr rtlCol="0"/>
          <a:lstStyle>
            <a:defPPr>
              <a:defRPr lang="it-IT"/>
            </a:defPPr>
          </a:lstStyle>
          <a:p>
            <a:pPr algn="l" rtl="0" fontAlgn="base"/>
            <a:r>
              <a:rPr lang="it-IT" b="0" i="0" dirty="0">
                <a:solidFill>
                  <a:srgbClr val="000000"/>
                </a:solidFill>
                <a:effectLst/>
                <a:latin typeface="Calibri" panose="020F0502020204030204" pitchFamily="34" charset="0"/>
              </a:rPr>
              <a:t>​</a:t>
            </a:r>
            <a:endParaRPr lang="it-IT" b="0" i="0" dirty="0">
              <a:solidFill>
                <a:srgbClr val="000000"/>
              </a:solidFill>
              <a:effectLst/>
              <a:latin typeface="Segoe UI" panose="020B0502040204020203" pitchFamily="34" charset="0"/>
            </a:endParaRPr>
          </a:p>
          <a:p>
            <a:pPr rtl="0"/>
            <a:endParaRPr lang="it-IT" b="1" dirty="0">
              <a:latin typeface="Arial Black" panose="020B0604020202020204" pitchFamily="34" charset="0"/>
              <a:cs typeface="Arial Black" panose="020B0604020202020204" pitchFamily="34" charset="0"/>
            </a:endParaRPr>
          </a:p>
        </p:txBody>
      </p:sp>
      <p:sp>
        <p:nvSpPr>
          <p:cNvPr id="19" name="Segnaposto testo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rtlCol="0"/>
          <a:lstStyle>
            <a:defPPr>
              <a:defRPr lang="it-IT"/>
            </a:defPPr>
          </a:lstStyle>
          <a:p>
            <a:pPr rtl="0"/>
            <a:endParaRPr lang="it-IT"/>
          </a:p>
        </p:txBody>
      </p:sp>
      <p:sp>
        <p:nvSpPr>
          <p:cNvPr id="17" name="Segnaposto numero diapositiva 16">
            <a:extLst>
              <a:ext uri="{FF2B5EF4-FFF2-40B4-BE49-F238E27FC236}">
                <a16:creationId xmlns:a16="http://schemas.microsoft.com/office/drawing/2014/main" id="{E46CC291-411B-349C-8657-ED39C084F877}"/>
              </a:ext>
            </a:extLst>
          </p:cNvPr>
          <p:cNvSpPr>
            <a:spLocks noGrp="1"/>
          </p:cNvSpPr>
          <p:nvPr>
            <p:ph type="sldNum" sz="quarter" idx="15"/>
          </p:nvPr>
        </p:nvSpPr>
        <p:spPr>
          <a:xfrm>
            <a:off x="1651903" y="531845"/>
            <a:ext cx="1893730" cy="2687216"/>
          </a:xfrm>
        </p:spPr>
        <p:txBody>
          <a:bodyPr rtlCol="0"/>
          <a:lstStyle>
            <a:defPPr>
              <a:defRPr lang="it-IT"/>
            </a:defPPr>
          </a:lstStyle>
          <a:p>
            <a:pPr rtl="0"/>
            <a:endParaRPr lang="it-IT" dirty="0">
              <a:noFill/>
            </a:endParaRPr>
          </a:p>
        </p:txBody>
      </p:sp>
      <p:pic>
        <p:nvPicPr>
          <p:cNvPr id="4" name="Elemento grafico 3" descr="Aspirazione con riempimento a tinta unita">
            <a:extLst>
              <a:ext uri="{FF2B5EF4-FFF2-40B4-BE49-F238E27FC236}">
                <a16:creationId xmlns:a16="http://schemas.microsoft.com/office/drawing/2014/main" id="{F062064E-C510-7990-E577-59C38DEDD5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282" y="862330"/>
            <a:ext cx="485073" cy="485073"/>
          </a:xfrm>
          <a:prstGeom prst="rect">
            <a:avLst/>
          </a:prstGeom>
        </p:spPr>
      </p:pic>
      <p:sp>
        <p:nvSpPr>
          <p:cNvPr id="2" name="Segnaposto contenuto 1">
            <a:extLst>
              <a:ext uri="{FF2B5EF4-FFF2-40B4-BE49-F238E27FC236}">
                <a16:creationId xmlns:a16="http://schemas.microsoft.com/office/drawing/2014/main" id="{9B2E31BE-1585-76FC-E72D-84DA254EA079}"/>
              </a:ext>
            </a:extLst>
          </p:cNvPr>
          <p:cNvSpPr txBox="1">
            <a:spLocks/>
          </p:cNvSpPr>
          <p:nvPr/>
        </p:nvSpPr>
        <p:spPr>
          <a:xfrm>
            <a:off x="388299" y="2660920"/>
            <a:ext cx="570770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it-IT" dirty="0" err="1"/>
              <a:t>Before</a:t>
            </a:r>
            <a:r>
              <a:rPr lang="it-IT" dirty="0"/>
              <a:t> </a:t>
            </a:r>
            <a:r>
              <a:rPr lang="it-IT" dirty="0" err="1"/>
              <a:t>presenting</a:t>
            </a:r>
            <a:r>
              <a:rPr lang="it-IT" dirty="0"/>
              <a:t> </a:t>
            </a:r>
            <a:r>
              <a:rPr lang="it-IT" dirty="0" err="1"/>
              <a:t>our</a:t>
            </a:r>
            <a:r>
              <a:rPr lang="it-IT" dirty="0"/>
              <a:t> </a:t>
            </a:r>
            <a:r>
              <a:rPr lang="it-IT" dirty="0" err="1"/>
              <a:t>successful</a:t>
            </a:r>
            <a:r>
              <a:rPr lang="it-IT" dirty="0"/>
              <a:t> model </a:t>
            </a:r>
            <a:r>
              <a:rPr lang="it-IT" dirty="0" err="1"/>
              <a:t>it</a:t>
            </a:r>
            <a:r>
              <a:rPr lang="it-IT" dirty="0"/>
              <a:t> </a:t>
            </a:r>
            <a:r>
              <a:rPr lang="it-IT" dirty="0" err="1"/>
              <a:t>is</a:t>
            </a:r>
            <a:r>
              <a:rPr lang="it-IT" dirty="0"/>
              <a:t> </a:t>
            </a:r>
            <a:r>
              <a:rPr lang="it-IT" dirty="0" err="1"/>
              <a:t>important</a:t>
            </a:r>
            <a:r>
              <a:rPr lang="it-IT" dirty="0"/>
              <a:t> to </a:t>
            </a:r>
            <a:r>
              <a:rPr lang="it-IT" dirty="0" err="1"/>
              <a:t>quickly</a:t>
            </a:r>
            <a:r>
              <a:rPr lang="it-IT" dirty="0"/>
              <a:t> go </a:t>
            </a:r>
            <a:r>
              <a:rPr lang="it-IT" dirty="0" err="1"/>
              <a:t>through</a:t>
            </a:r>
            <a:r>
              <a:rPr lang="it-IT" dirty="0"/>
              <a:t> </a:t>
            </a:r>
            <a:r>
              <a:rPr lang="it-IT" dirty="0" err="1"/>
              <a:t>our</a:t>
            </a:r>
            <a:r>
              <a:rPr lang="it-IT" dirty="0"/>
              <a:t> </a:t>
            </a:r>
            <a:r>
              <a:rPr lang="it-IT" dirty="0" err="1"/>
              <a:t>many</a:t>
            </a:r>
            <a:r>
              <a:rPr lang="it-IT" dirty="0"/>
              <a:t> </a:t>
            </a:r>
            <a:r>
              <a:rPr lang="it-IT" dirty="0" err="1">
                <a:solidFill>
                  <a:schemeClr val="accent3"/>
                </a:solidFill>
              </a:rPr>
              <a:t>failures</a:t>
            </a:r>
            <a:r>
              <a:rPr lang="it-IT" dirty="0"/>
              <a:t>. </a:t>
            </a:r>
            <a:r>
              <a:rPr lang="it-IT" dirty="0" err="1"/>
              <a:t>We</a:t>
            </a:r>
            <a:r>
              <a:rPr lang="it-IT" dirty="0"/>
              <a:t> </a:t>
            </a:r>
            <a:r>
              <a:rPr lang="it-IT" dirty="0" err="1"/>
              <a:t>tried</a:t>
            </a:r>
            <a:r>
              <a:rPr lang="it-IT" dirty="0"/>
              <a:t> </a:t>
            </a:r>
            <a:r>
              <a:rPr lang="it-IT" dirty="0" err="1"/>
              <a:t>many</a:t>
            </a:r>
            <a:r>
              <a:rPr lang="it-IT" dirty="0"/>
              <a:t> </a:t>
            </a:r>
            <a:r>
              <a:rPr lang="it-IT" dirty="0" err="1"/>
              <a:t>approaches</a:t>
            </a:r>
            <a:r>
              <a:rPr lang="it-IT" dirty="0"/>
              <a:t> in solving the </a:t>
            </a:r>
            <a:r>
              <a:rPr lang="it-IT" dirty="0" err="1"/>
              <a:t>problem</a:t>
            </a:r>
            <a:r>
              <a:rPr lang="it-IT" dirty="0"/>
              <a:t>: </a:t>
            </a:r>
            <a:r>
              <a:rPr lang="it-IT" dirty="0" err="1"/>
              <a:t>we</a:t>
            </a:r>
            <a:r>
              <a:rPr lang="it-IT" dirty="0"/>
              <a:t> are </a:t>
            </a:r>
            <a:r>
              <a:rPr lang="it-IT" dirty="0" err="1"/>
              <a:t>quickly</a:t>
            </a:r>
            <a:r>
              <a:rPr lang="it-IT" dirty="0"/>
              <a:t> </a:t>
            </a:r>
            <a:r>
              <a:rPr lang="it-IT" dirty="0" err="1"/>
              <a:t>going</a:t>
            </a:r>
            <a:r>
              <a:rPr lang="it-IT" dirty="0"/>
              <a:t> to </a:t>
            </a:r>
            <a:r>
              <a:rPr lang="it-IT" dirty="0" err="1"/>
              <a:t>have</a:t>
            </a:r>
            <a:r>
              <a:rPr lang="it-IT" dirty="0"/>
              <a:t> a look to </a:t>
            </a:r>
            <a:r>
              <a:rPr lang="it-IT" dirty="0" err="1"/>
              <a:t>what</a:t>
            </a:r>
            <a:r>
              <a:rPr lang="it-IT" dirty="0"/>
              <a:t> </a:t>
            </a:r>
            <a:r>
              <a:rPr lang="it-IT" dirty="0" err="1"/>
              <a:t>happened</a:t>
            </a:r>
            <a:r>
              <a:rPr lang="it-IT" dirty="0"/>
              <a:t> </a:t>
            </a:r>
            <a:r>
              <a:rPr lang="it-IT" dirty="0" err="1"/>
              <a:t>when</a:t>
            </a:r>
            <a:r>
              <a:rPr lang="it-IT" dirty="0"/>
              <a:t> </a:t>
            </a:r>
            <a:r>
              <a:rPr lang="it-IT" dirty="0" err="1"/>
              <a:t>we</a:t>
            </a:r>
            <a:r>
              <a:rPr lang="it-IT" dirty="0"/>
              <a:t> </a:t>
            </a:r>
            <a:r>
              <a:rPr lang="it-IT" dirty="0" err="1"/>
              <a:t>tried</a:t>
            </a:r>
            <a:r>
              <a:rPr lang="it-IT" dirty="0"/>
              <a:t> to </a:t>
            </a:r>
            <a:r>
              <a:rPr lang="it-IT" dirty="0" err="1">
                <a:solidFill>
                  <a:schemeClr val="accent3"/>
                </a:solidFill>
              </a:rPr>
              <a:t>generalize</a:t>
            </a:r>
            <a:r>
              <a:rPr lang="it-IT" dirty="0">
                <a:solidFill>
                  <a:schemeClr val="accent3"/>
                </a:solidFill>
              </a:rPr>
              <a:t> non-</a:t>
            </a:r>
            <a:r>
              <a:rPr lang="it-IT" dirty="0" err="1">
                <a:solidFill>
                  <a:schemeClr val="accent3"/>
                </a:solidFill>
              </a:rPr>
              <a:t>parametric</a:t>
            </a:r>
            <a:r>
              <a:rPr lang="it-IT" dirty="0">
                <a:solidFill>
                  <a:schemeClr val="accent3"/>
                </a:solidFill>
              </a:rPr>
              <a:t> </a:t>
            </a:r>
            <a:r>
              <a:rPr lang="it-IT" dirty="0" err="1">
                <a:solidFill>
                  <a:schemeClr val="accent3"/>
                </a:solidFill>
              </a:rPr>
              <a:t>Nadaraya</a:t>
            </a:r>
            <a:r>
              <a:rPr lang="it-IT" dirty="0">
                <a:solidFill>
                  <a:schemeClr val="accent3"/>
                </a:solidFill>
              </a:rPr>
              <a:t>-Watson estimator to a multivariate case </a:t>
            </a:r>
            <a:r>
              <a:rPr lang="it-IT" dirty="0"/>
              <a:t>after a full MFCC feature </a:t>
            </a:r>
            <a:r>
              <a:rPr lang="it-IT" dirty="0" err="1"/>
              <a:t>extraction</a:t>
            </a:r>
            <a:r>
              <a:rPr lang="it-IT" dirty="0"/>
              <a:t>. </a:t>
            </a:r>
            <a:endParaRPr lang="en-US" dirty="0"/>
          </a:p>
          <a:p>
            <a:pPr algn="just"/>
            <a:endParaRPr lang="en-US" dirty="0"/>
          </a:p>
        </p:txBody>
      </p:sp>
    </p:spTree>
    <p:extLst>
      <p:ext uri="{BB962C8B-B14F-4D97-AF65-F5344CB8AC3E}">
        <p14:creationId xmlns:p14="http://schemas.microsoft.com/office/powerpoint/2010/main" val="89310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6" name="Segnaposto contenuto 1">
                <a:extLst>
                  <a:ext uri="{FF2B5EF4-FFF2-40B4-BE49-F238E27FC236}">
                    <a16:creationId xmlns:a16="http://schemas.microsoft.com/office/drawing/2014/main" id="{27FF9F41-90D7-1610-FE14-0C281C993E8A}"/>
                  </a:ext>
                </a:extLst>
              </p:cNvPr>
              <p:cNvSpPr txBox="1">
                <a:spLocks/>
              </p:cNvSpPr>
              <p:nvPr/>
            </p:nvSpPr>
            <p:spPr>
              <a:xfrm>
                <a:off x="723900" y="3708918"/>
                <a:ext cx="929776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case of an exponential kernel the kernel regression estimator can be rewritten as </a:t>
                </a:r>
              </a:p>
              <a:p>
                <a:pPr algn="ctr"/>
                <a14:m>
                  <m:oMath xmlns:m="http://schemas.openxmlformats.org/officeDocument/2006/math">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𝑚</m:t>
                        </m:r>
                      </m:e>
                    </m:acc>
                    <m:d>
                      <m:dPr>
                        <m:ctrlPr>
                          <a:rPr lang="it-IT" sz="2800" b="0" i="1" dirty="0" smtClean="0">
                            <a:latin typeface="Cambria Math" panose="02040503050406030204" pitchFamily="18" charset="0"/>
                          </a:rPr>
                        </m:ctrlPr>
                      </m:dPr>
                      <m:e>
                        <m:r>
                          <a:rPr lang="it-IT" sz="2800" b="0" i="1" dirty="0" smtClean="0">
                            <a:latin typeface="Cambria Math" panose="02040503050406030204" pitchFamily="18" charset="0"/>
                          </a:rPr>
                          <m:t>𝑥</m:t>
                        </m:r>
                      </m:e>
                    </m:d>
                    <m:r>
                      <a:rPr lang="it-IT" sz="2800" b="0" i="1" dirty="0" smtClean="0">
                        <a:latin typeface="Cambria Math" panose="02040503050406030204" pitchFamily="18" charset="0"/>
                      </a:rPr>
                      <m:t>=</m:t>
                    </m:r>
                  </m:oMath>
                </a14:m>
                <a:r>
                  <a:rPr lang="it-IT" sz="2800" dirty="0"/>
                  <a:t> </a:t>
                </a:r>
                <a14:m>
                  <m:oMath xmlns:m="http://schemas.openxmlformats.org/officeDocument/2006/math">
                    <m:f>
                      <m:fPr>
                        <m:ctrlPr>
                          <a:rPr lang="it-IT" sz="2800" i="1" dirty="0">
                            <a:latin typeface="Cambria Math" panose="02040503050406030204" pitchFamily="18" charset="0"/>
                          </a:rPr>
                        </m:ctrlPr>
                      </m:fPr>
                      <m:num>
                        <m:nary>
                          <m:naryPr>
                            <m:chr m:val="∑"/>
                            <m:ctrlPr>
                              <a:rPr lang="it-IT" sz="2800" i="1" dirty="0">
                                <a:latin typeface="Cambria Math" panose="02040503050406030204" pitchFamily="18" charset="0"/>
                              </a:rPr>
                            </m:ctrlPr>
                          </m:naryPr>
                          <m:sub>
                            <m:r>
                              <m:rPr>
                                <m:brk m:alnAt="23"/>
                              </m:rPr>
                              <a:rPr lang="it-IT" sz="2800" i="1" dirty="0">
                                <a:latin typeface="Cambria Math" panose="02040503050406030204" pitchFamily="18" charset="0"/>
                              </a:rPr>
                              <m:t>𝑗</m:t>
                            </m:r>
                            <m:r>
                              <a:rPr lang="it-IT" sz="2800" i="1" dirty="0">
                                <a:latin typeface="Cambria Math" panose="02040503050406030204" pitchFamily="18" charset="0"/>
                              </a:rPr>
                              <m:t>=1</m:t>
                            </m:r>
                          </m:sub>
                          <m:sup>
                            <m:r>
                              <a:rPr lang="it-IT" sz="2800" i="1" dirty="0">
                                <a:latin typeface="Cambria Math" panose="02040503050406030204" pitchFamily="18" charset="0"/>
                              </a:rPr>
                              <m:t>𝑁</m:t>
                            </m:r>
                          </m:sup>
                          <m:e>
                            <m:sSub>
                              <m:sSubPr>
                                <m:ctrlPr>
                                  <a:rPr lang="it-IT" sz="2800" i="1" dirty="0">
                                    <a:latin typeface="Cambria Math" panose="02040503050406030204" pitchFamily="18" charset="0"/>
                                  </a:rPr>
                                </m:ctrlPr>
                              </m:sSubPr>
                              <m:e>
                                <m:r>
                                  <a:rPr lang="it-IT" sz="2800" i="1" dirty="0">
                                    <a:latin typeface="Cambria Math" panose="02040503050406030204" pitchFamily="18" charset="0"/>
                                  </a:rPr>
                                  <m:t>𝑌</m:t>
                                </m:r>
                              </m:e>
                              <m:sub>
                                <m:r>
                                  <a:rPr lang="it-IT" sz="2800" i="1" dirty="0">
                                    <a:latin typeface="Cambria Math" panose="02040503050406030204" pitchFamily="18" charset="0"/>
                                  </a:rPr>
                                  <m:t>𝑗</m:t>
                                </m:r>
                              </m:sub>
                            </m:sSub>
                            <m:r>
                              <a:rPr lang="it-IT" sz="2800" i="1" dirty="0">
                                <a:latin typeface="Cambria Math" panose="02040503050406030204" pitchFamily="18" charset="0"/>
                              </a:rPr>
                              <m:t>𝐾</m:t>
                            </m:r>
                            <m:r>
                              <a:rPr lang="it-IT" sz="2800" i="1" dirty="0">
                                <a:latin typeface="Cambria Math" panose="02040503050406030204" pitchFamily="18" charset="0"/>
                              </a:rPr>
                              <m:t>(</m:t>
                            </m:r>
                            <m:sSup>
                              <m:sSupPr>
                                <m:ctrlPr>
                                  <a:rPr lang="it-IT" sz="2800" b="0" i="1" dirty="0" smtClean="0">
                                    <a:latin typeface="Cambria Math" panose="02040503050406030204" pitchFamily="18" charset="0"/>
                                  </a:rPr>
                                </m:ctrlPr>
                              </m:sSupPr>
                              <m:e>
                                <m:r>
                                  <m:rPr>
                                    <m:sty m:val="p"/>
                                  </m:rPr>
                                  <a:rPr lang="it-IT" sz="2800" b="0" i="0" dirty="0" smtClean="0">
                                    <a:latin typeface="Cambria Math" panose="02040503050406030204" pitchFamily="18" charset="0"/>
                                  </a:rPr>
                                  <m:t>Ω</m:t>
                                </m:r>
                              </m:e>
                              <m:sup>
                                <m:r>
                                  <a:rPr lang="it-IT" sz="2800" b="0" i="1" dirty="0" smtClean="0">
                                    <a:latin typeface="Cambria Math" panose="02040503050406030204" pitchFamily="18" charset="0"/>
                                  </a:rPr>
                                  <m:t>𝑇</m:t>
                                </m:r>
                              </m:sup>
                            </m:sSup>
                            <m:r>
                              <a:rPr lang="it-IT" sz="2800" b="0" i="1" dirty="0" smtClean="0">
                                <a:latin typeface="Cambria Math" panose="02040503050406030204" pitchFamily="18" charset="0"/>
                              </a:rPr>
                              <m:t>𝐷</m:t>
                            </m:r>
                            <m:r>
                              <a:rPr lang="it-IT" sz="2800" b="0" i="1" dirty="0" smtClean="0">
                                <a:latin typeface="Cambria Math" panose="02040503050406030204" pitchFamily="18" charset="0"/>
                              </a:rPr>
                              <m:t>(</m:t>
                            </m:r>
                            <m:r>
                              <a:rPr lang="it-IT" sz="2800" b="0" i="1" dirty="0" smtClean="0">
                                <a:latin typeface="Cambria Math" panose="02040503050406030204" pitchFamily="18" charset="0"/>
                              </a:rPr>
                              <m:t>𝑥</m:t>
                            </m:r>
                            <m:r>
                              <a:rPr lang="it-IT" sz="2800" b="0" i="1" dirty="0" smtClean="0">
                                <a:latin typeface="Cambria Math" panose="02040503050406030204" pitchFamily="18" charset="0"/>
                              </a:rPr>
                              <m:t>,</m:t>
                            </m:r>
                            <m:sSub>
                              <m:sSubPr>
                                <m:ctrlPr>
                                  <a:rPr lang="it-IT" sz="2800" b="0" i="1" dirty="0" smtClean="0">
                                    <a:latin typeface="Cambria Math" panose="02040503050406030204" pitchFamily="18" charset="0"/>
                                  </a:rPr>
                                </m:ctrlPr>
                              </m:sSubPr>
                              <m:e>
                                <m:r>
                                  <a:rPr lang="it-IT" sz="2800" b="0" i="1" dirty="0" smtClean="0">
                                    <a:latin typeface="Cambria Math" panose="02040503050406030204" pitchFamily="18" charset="0"/>
                                  </a:rPr>
                                  <m:t>𝑋</m:t>
                                </m:r>
                              </m:e>
                              <m:sub>
                                <m:r>
                                  <a:rPr lang="it-IT" sz="2800" b="0" i="1" dirty="0" smtClean="0">
                                    <a:latin typeface="Cambria Math" panose="02040503050406030204" pitchFamily="18" charset="0"/>
                                  </a:rPr>
                                  <m:t>𝑗</m:t>
                                </m:r>
                              </m:sub>
                            </m:sSub>
                            <m:r>
                              <a:rPr lang="it-IT" sz="2800" b="0" i="1" dirty="0" smtClean="0">
                                <a:latin typeface="Cambria Math" panose="02040503050406030204" pitchFamily="18" charset="0"/>
                              </a:rPr>
                              <m:t>)</m:t>
                            </m:r>
                            <m:r>
                              <a:rPr lang="it-IT" sz="2800" i="1" dirty="0">
                                <a:latin typeface="Cambria Math" panose="02040503050406030204" pitchFamily="18" charset="0"/>
                              </a:rPr>
                              <m:t>)</m:t>
                            </m:r>
                          </m:e>
                        </m:nary>
                      </m:num>
                      <m:den>
                        <m:nary>
                          <m:naryPr>
                            <m:chr m:val="∑"/>
                            <m:ctrlPr>
                              <a:rPr lang="it-IT" sz="2800" i="1" dirty="0">
                                <a:latin typeface="Cambria Math" panose="02040503050406030204" pitchFamily="18" charset="0"/>
                              </a:rPr>
                            </m:ctrlPr>
                          </m:naryPr>
                          <m:sub>
                            <m:r>
                              <m:rPr>
                                <m:brk m:alnAt="23"/>
                              </m:rPr>
                              <a:rPr lang="it-IT" sz="2800" i="1" dirty="0">
                                <a:latin typeface="Cambria Math" panose="02040503050406030204" pitchFamily="18" charset="0"/>
                              </a:rPr>
                              <m:t>𝑗</m:t>
                            </m:r>
                            <m:r>
                              <a:rPr lang="it-IT" sz="2800" i="1" dirty="0">
                                <a:latin typeface="Cambria Math" panose="02040503050406030204" pitchFamily="18" charset="0"/>
                              </a:rPr>
                              <m:t>=1</m:t>
                            </m:r>
                          </m:sub>
                          <m:sup>
                            <m:r>
                              <a:rPr lang="it-IT" sz="2800" i="1" dirty="0">
                                <a:latin typeface="Cambria Math" panose="02040503050406030204" pitchFamily="18" charset="0"/>
                              </a:rPr>
                              <m:t>𝑁</m:t>
                            </m:r>
                          </m:sup>
                          <m:e>
                            <m:r>
                              <a:rPr lang="it-IT" sz="2800" i="1" dirty="0">
                                <a:latin typeface="Cambria Math" panose="02040503050406030204" pitchFamily="18" charset="0"/>
                              </a:rPr>
                              <m:t>𝐾</m:t>
                            </m:r>
                            <m:r>
                              <a:rPr lang="it-IT" sz="2800" i="1" dirty="0">
                                <a:latin typeface="Cambria Math" panose="02040503050406030204" pitchFamily="18" charset="0"/>
                              </a:rPr>
                              <m:t>(</m:t>
                            </m:r>
                            <m:sSup>
                              <m:sSupPr>
                                <m:ctrlPr>
                                  <a:rPr lang="it-IT" sz="2800" i="1" dirty="0">
                                    <a:latin typeface="Cambria Math" panose="02040503050406030204" pitchFamily="18" charset="0"/>
                                  </a:rPr>
                                </m:ctrlPr>
                              </m:sSupPr>
                              <m:e>
                                <m:r>
                                  <m:rPr>
                                    <m:sty m:val="p"/>
                                  </m:rPr>
                                  <a:rPr lang="it-IT" sz="2800" dirty="0">
                                    <a:latin typeface="Cambria Math" panose="02040503050406030204" pitchFamily="18" charset="0"/>
                                  </a:rPr>
                                  <m:t>Ω</m:t>
                                </m:r>
                              </m:e>
                              <m:sup>
                                <m:r>
                                  <a:rPr lang="it-IT" sz="2800" i="1" dirty="0">
                                    <a:latin typeface="Cambria Math" panose="02040503050406030204" pitchFamily="18" charset="0"/>
                                  </a:rPr>
                                  <m:t>𝑇</m:t>
                                </m:r>
                              </m:sup>
                            </m:sSup>
                            <m:r>
                              <a:rPr lang="it-IT" sz="2800" i="1" dirty="0">
                                <a:latin typeface="Cambria Math" panose="02040503050406030204" pitchFamily="18" charset="0"/>
                              </a:rPr>
                              <m:t>𝐷</m:t>
                            </m:r>
                            <m:r>
                              <a:rPr lang="it-IT" sz="2800" i="1" dirty="0">
                                <a:latin typeface="Cambria Math" panose="02040503050406030204" pitchFamily="18" charset="0"/>
                              </a:rPr>
                              <m:t>(</m:t>
                            </m:r>
                            <m:r>
                              <a:rPr lang="it-IT" sz="2800" i="1" dirty="0">
                                <a:latin typeface="Cambria Math" panose="02040503050406030204" pitchFamily="18" charset="0"/>
                              </a:rPr>
                              <m:t>𝑥</m:t>
                            </m:r>
                            <m:r>
                              <a:rPr lang="it-IT" sz="2800" i="1" dirty="0">
                                <a:latin typeface="Cambria Math" panose="02040503050406030204" pitchFamily="18" charset="0"/>
                              </a:rPr>
                              <m:t>,</m:t>
                            </m:r>
                            <m:r>
                              <a:rPr lang="it-IT" sz="2800" i="1" dirty="0">
                                <a:latin typeface="Cambria Math" panose="02040503050406030204" pitchFamily="18" charset="0"/>
                              </a:rPr>
                              <m:t>𝑋𝑗</m:t>
                            </m:r>
                            <m:r>
                              <a:rPr lang="it-IT" sz="2800" i="1" dirty="0">
                                <a:latin typeface="Cambria Math" panose="02040503050406030204" pitchFamily="18" charset="0"/>
                              </a:rPr>
                              <m:t>)</m:t>
                            </m:r>
                          </m:e>
                        </m:nary>
                        <m:r>
                          <a:rPr lang="it-IT" sz="2800" b="0" i="1" dirty="0" smtClean="0">
                            <a:latin typeface="Cambria Math" panose="02040503050406030204" pitchFamily="18" charset="0"/>
                          </a:rPr>
                          <m:t>)</m:t>
                        </m:r>
                      </m:den>
                    </m:f>
                  </m:oMath>
                </a14:m>
                <a:endParaRPr lang="en-US" sz="2800" dirty="0"/>
              </a:p>
              <a:p>
                <a:r>
                  <a:rPr lang="en-US" dirty="0"/>
                  <a:t>Being </a:t>
                </a:r>
                <a14:m>
                  <m:oMath xmlns:m="http://schemas.openxmlformats.org/officeDocument/2006/math">
                    <m:r>
                      <a:rPr lang="it-IT" b="0" i="1" smtClean="0">
                        <a:latin typeface="Cambria Math" panose="02040503050406030204" pitchFamily="18" charset="0"/>
                      </a:rPr>
                      <m:t>𝑥</m:t>
                    </m:r>
                    <m:r>
                      <a:rPr lang="it-IT" b="0" i="1" smtClean="0">
                        <a:latin typeface="Cambria Math" panose="02040503050406030204" pitchFamily="18" charset="0"/>
                      </a:rPr>
                      <m:t>=</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𝑝</m:t>
                            </m:r>
                          </m:sub>
                        </m:sSub>
                      </m:e>
                    </m:d>
                    <m:r>
                      <a:rPr lang="it-IT" b="0" i="0" smtClean="0">
                        <a:latin typeface="Cambria Math" panose="02040503050406030204" pitchFamily="18" charset="0"/>
                      </a:rPr>
                      <m:t> </m:t>
                    </m:r>
                  </m:oMath>
                </a14:m>
                <a:r>
                  <a:rPr lang="en-US" dirty="0"/>
                  <a:t> a vector of (functional) covariates, </a:t>
                </a:r>
                <a14:m>
                  <m:oMath xmlns:m="http://schemas.openxmlformats.org/officeDocument/2006/math">
                    <m:r>
                      <m:rPr>
                        <m:sty m:val="p"/>
                      </m:rPr>
                      <a:rPr lang="it-IT" b="0" i="0" smtClean="0">
                        <a:latin typeface="Cambria Math" panose="02040503050406030204" pitchFamily="18" charset="0"/>
                      </a:rPr>
                      <m:t>D</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𝑗</m:t>
                            </m:r>
                          </m:sub>
                        </m:sSub>
                      </m:e>
                    </m:d>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it-IT" b="0" i="1" smtClean="0">
                                  <a:latin typeface="Cambria Math" panose="02040503050406030204" pitchFamily="18" charset="0"/>
                                </a:rPr>
                                <m:t>𝑑</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𝑥</m:t>
                                  </m:r>
                                </m:e>
                                <m:sub>
                                  <m:r>
                                    <m:rPr>
                                      <m:brk m:alnAt="7"/>
                                    </m:rPr>
                                    <a:rPr lang="it-IT" b="0" i="1" smtClean="0">
                                      <a:latin typeface="Cambria Math" panose="02040503050406030204" pitchFamily="18" charset="0"/>
                                    </a:rPr>
                                    <m:t>1</m:t>
                                  </m:r>
                                </m:sub>
                              </m:sSub>
                              <m:r>
                                <m:rPr>
                                  <m:brk m:alnAt="7"/>
                                </m:rP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m:rPr>
                                      <m:brk m:alnAt="7"/>
                                    </m:rPr>
                                    <a:rPr lang="it-IT" b="0" i="1" smtClean="0">
                                      <a:latin typeface="Cambria Math" panose="02040503050406030204" pitchFamily="18" charset="0"/>
                                    </a:rPr>
                                    <m:t>𝑋</m:t>
                                  </m:r>
                                </m:e>
                                <m:sub>
                                  <m:r>
                                    <m:rPr>
                                      <m:brk m:alnAt="7"/>
                                    </m:rPr>
                                    <a:rPr lang="it-IT" b="0" i="1" smtClean="0">
                                      <a:latin typeface="Cambria Math" panose="02040503050406030204" pitchFamily="18" charset="0"/>
                                    </a:rPr>
                                    <m:t>1</m:t>
                                  </m:r>
                                  <m:r>
                                    <a:rPr lang="it-IT" b="0" i="1" smtClean="0">
                                      <a:latin typeface="Cambria Math" panose="02040503050406030204" pitchFamily="18" charset="0"/>
                                    </a:rPr>
                                    <m:t>𝑗</m:t>
                                  </m:r>
                                </m:sub>
                              </m:sSub>
                              <m:r>
                                <m:rPr>
                                  <m:brk m:alnAt="7"/>
                                </m:rPr>
                                <a:rPr lang="it-IT" b="0" i="1" smtClean="0">
                                  <a:latin typeface="Cambria Math" panose="02040503050406030204" pitchFamily="18" charset="0"/>
                                </a:rPr>
                                <m:t>)</m:t>
                              </m:r>
                            </m:e>
                          </m:mr>
                          <m:mr>
                            <m:e>
                              <m:r>
                                <a:rPr lang="it-IT" b="0" i="1" smtClean="0">
                                  <a:latin typeface="Cambria Math" panose="02040503050406030204" pitchFamily="18" charset="0"/>
                                </a:rPr>
                                <m:t>…</m:t>
                              </m:r>
                            </m:e>
                          </m:mr>
                          <m:mr>
                            <m:e>
                              <m:r>
                                <a:rPr lang="it-IT" b="0" i="1" smtClean="0">
                                  <a:latin typeface="Cambria Math" panose="02040503050406030204" pitchFamily="18" charset="0"/>
                                </a:rPr>
                                <m:t>𝑑</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𝑝</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𝑝𝑗</m:t>
                                  </m:r>
                                </m:sub>
                              </m:sSub>
                              <m:r>
                                <a:rPr lang="it-IT" b="0" i="1" smtClean="0">
                                  <a:latin typeface="Cambria Math" panose="02040503050406030204" pitchFamily="18" charset="0"/>
                                </a:rPr>
                                <m:t>)</m:t>
                              </m:r>
                            </m:e>
                          </m:mr>
                        </m:m>
                      </m:e>
                    </m:d>
                  </m:oMath>
                </a14:m>
                <a:r>
                  <a:rPr lang="en-US" dirty="0"/>
                  <a:t> the vector of component-wise distances and </a:t>
                </a:r>
                <a14:m>
                  <m:oMath xmlns:m="http://schemas.openxmlformats.org/officeDocument/2006/math">
                    <m:r>
                      <m:rPr>
                        <m:sty m:val="p"/>
                      </m:rPr>
                      <a:rPr lang="it-IT" b="0" i="0" smtClean="0">
                        <a:latin typeface="Cambria Math" panose="02040503050406030204" pitchFamily="18" charset="0"/>
                      </a:rPr>
                      <m:t>Ω</m:t>
                    </m:r>
                    <m:r>
                      <a:rPr lang="it-IT" i="1">
                        <a:latin typeface="Cambria Math" panose="02040503050406030204" pitchFamily="18" charset="0"/>
                      </a:rPr>
                      <m:t>=</m:t>
                    </m:r>
                    <m:d>
                      <m:dPr>
                        <m:begChr m:val="["/>
                        <m:endChr m:val="]"/>
                        <m:ctrlPr>
                          <a:rPr lang="it-IT"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e>
                          </m:mr>
                          <m:mr>
                            <m:e>
                              <m:r>
                                <a:rPr lang="it-IT" i="1">
                                  <a:latin typeface="Cambria Math" panose="02040503050406030204" pitchFamily="18" charset="0"/>
                                </a:rPr>
                                <m:t>…</m:t>
                              </m:r>
                            </m:e>
                          </m:mr>
                          <m:mr>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𝑝</m:t>
                                  </m:r>
                                </m:sub>
                              </m:sSub>
                            </m:e>
                          </m:mr>
                        </m:m>
                      </m:e>
                    </m:d>
                  </m:oMath>
                </a14:m>
                <a:r>
                  <a:rPr lang="en-US" dirty="0"/>
                  <a:t> a vector of weights. </a:t>
                </a:r>
              </a:p>
              <a:p>
                <a:r>
                  <a:rPr lang="en-US" dirty="0"/>
                  <a:t>Given the LOOCV prediction for each data point  we can consider the following optimization problem:</a:t>
                </a:r>
              </a:p>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it-IT" b="0" i="1" smtClean="0">
                                      <a:latin typeface="Cambria Math" panose="02040503050406030204" pitchFamily="18" charset="0"/>
                                    </a:rPr>
                                  </m:ctrlPr>
                                </m:funcPr>
                                <m:fName>
                                  <m:limLow>
                                    <m:limLowPr>
                                      <m:ctrlPr>
                                        <a:rPr lang="it-IT" b="0" i="1" smtClean="0">
                                          <a:latin typeface="Cambria Math" panose="02040503050406030204" pitchFamily="18" charset="0"/>
                                        </a:rPr>
                                      </m:ctrlPr>
                                    </m:limLowPr>
                                    <m:e>
                                      <m:r>
                                        <m:rPr>
                                          <m:sty m:val="p"/>
                                        </m:rPr>
                                        <a:rPr lang="it-IT" b="0" i="0" smtClean="0">
                                          <a:latin typeface="Cambria Math" panose="02040503050406030204" pitchFamily="18" charset="0"/>
                                        </a:rPr>
                                        <m:t>min</m:t>
                                      </m:r>
                                    </m:e>
                                    <m:lim>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𝑝</m:t>
                                          </m:r>
                                        </m:sub>
                                      </m:sSub>
                                    </m:lim>
                                  </m:limLow>
                                </m:fName>
                                <m:e>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𝑁</m:t>
                                      </m:r>
                                    </m:sup>
                                    <m:e>
                                      <m:sSup>
                                        <m:sSupPr>
                                          <m:ctrlPr>
                                            <a:rPr lang="it-IT" b="0" i="1" smtClean="0">
                                              <a:latin typeface="Cambria Math" panose="02040503050406030204" pitchFamily="18" charset="0"/>
                                            </a:rPr>
                                          </m:ctrlPr>
                                        </m:sSupPr>
                                        <m:e>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𝑌</m:t>
                                              </m:r>
                                            </m:e>
                                            <m:sub>
                                              <m:r>
                                                <a:rPr lang="it-IT" i="1">
                                                  <a:latin typeface="Cambria Math" panose="02040503050406030204" pitchFamily="18" charset="0"/>
                                                </a:rPr>
                                                <m:t>𝑖</m:t>
                                              </m:r>
                                            </m:sub>
                                          </m:sSub>
                                          <m:r>
                                            <a:rPr lang="it-IT" i="1">
                                              <a:latin typeface="Cambria Math" panose="02040503050406030204" pitchFamily="18" charset="0"/>
                                            </a:rPr>
                                            <m:t>−</m:t>
                                          </m:r>
                                          <m:sSup>
                                            <m:sSupPr>
                                              <m:ctrlPr>
                                                <a:rPr lang="it-IT" i="1">
                                                  <a:latin typeface="Cambria Math" panose="02040503050406030204" pitchFamily="18" charset="0"/>
                                                </a:rPr>
                                              </m:ctrlPr>
                                            </m:sSupPr>
                                            <m:e>
                                              <m:acc>
                                                <m:accPr>
                                                  <m:chr m:val="̂"/>
                                                  <m:ctrlPr>
                                                    <a:rPr lang="it-IT" i="1">
                                                      <a:latin typeface="Cambria Math" panose="02040503050406030204" pitchFamily="18" charset="0"/>
                                                    </a:rPr>
                                                  </m:ctrlPr>
                                                </m:accPr>
                                                <m:e>
                                                  <m:r>
                                                    <a:rPr lang="it-IT" i="1">
                                                      <a:latin typeface="Cambria Math" panose="02040503050406030204" pitchFamily="18" charset="0"/>
                                                    </a:rPr>
                                                    <m:t>𝑌</m:t>
                                                  </m:r>
                                                </m:e>
                                              </m:acc>
                                            </m:e>
                                            <m:sup>
                                              <m:r>
                                                <a:rPr lang="it-IT" i="1">
                                                  <a:latin typeface="Cambria Math" panose="02040503050406030204" pitchFamily="18" charset="0"/>
                                                </a:rPr>
                                                <m:t>−</m:t>
                                              </m:r>
                                              <m:r>
                                                <a:rPr lang="it-IT" i="1">
                                                  <a:latin typeface="Cambria Math" panose="02040503050406030204" pitchFamily="18" charset="0"/>
                                                </a:rPr>
                                                <m:t>𝑖</m:t>
                                              </m:r>
                                            </m:sup>
                                          </m:sSup>
                                          <m:r>
                                            <a:rPr lang="it-IT" i="1">
                                              <a:latin typeface="Cambria Math" panose="02040503050406030204" pitchFamily="18" charset="0"/>
                                            </a:rPr>
                                            <m:t>)</m:t>
                                          </m:r>
                                        </m:e>
                                        <m:sup>
                                          <m:r>
                                            <a:rPr lang="it-IT" b="0" i="1" smtClean="0">
                                              <a:latin typeface="Cambria Math" panose="02040503050406030204" pitchFamily="18" charset="0"/>
                                            </a:rPr>
                                            <m:t>2</m:t>
                                          </m:r>
                                        </m:sup>
                                      </m:sSup>
                                      <m:r>
                                        <a:rPr lang="it-IT" b="0" i="1" smtClean="0">
                                          <a:latin typeface="Cambria Math" panose="02040503050406030204" pitchFamily="18" charset="0"/>
                                        </a:rPr>
                                        <m:t> </m:t>
                                      </m:r>
                                    </m:e>
                                  </m:nary>
                                </m:e>
                              </m:func>
                            </m:e>
                            <m:e>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𝑖</m:t>
                                  </m:r>
                                </m:sub>
                              </m:sSub>
                              <m:r>
                                <a:rPr lang="it-IT" b="0" i="1" smtClean="0">
                                  <a:latin typeface="Cambria Math" panose="02040503050406030204" pitchFamily="18" charset="0"/>
                                </a:rPr>
                                <m:t>≥0 , </m:t>
                              </m:r>
                              <m:r>
                                <a:rPr lang="it-IT" b="0" i="1" smtClean="0">
                                  <a:latin typeface="Cambria Math" panose="02040503050406030204" pitchFamily="18" charset="0"/>
                                </a:rPr>
                                <m:t>𝑖</m:t>
                              </m:r>
                              <m:r>
                                <a:rPr lang="it-IT" b="0" i="1" smtClean="0">
                                  <a:latin typeface="Cambria Math" panose="02040503050406030204" pitchFamily="18" charset="0"/>
                                </a:rPr>
                                <m:t>=1,…,</m:t>
                              </m:r>
                              <m:r>
                                <a:rPr lang="it-IT" b="0" i="1" smtClean="0">
                                  <a:latin typeface="Cambria Math" panose="02040503050406030204" pitchFamily="18" charset="0"/>
                                </a:rPr>
                                <m:t>𝑝</m:t>
                              </m:r>
                            </m:e>
                          </m:eqArr>
                        </m:e>
                      </m:d>
                    </m:oMath>
                  </m:oMathPara>
                </a14:m>
                <a:endParaRPr lang="en-US" dirty="0"/>
              </a:p>
              <a:p>
                <a:endParaRPr lang="en-US" dirty="0"/>
              </a:p>
              <a:p>
                <a:endParaRPr lang="en-US" dirty="0"/>
              </a:p>
            </p:txBody>
          </p:sp>
        </mc:Choice>
        <mc:Fallback xmlns="">
          <p:sp>
            <p:nvSpPr>
              <p:cNvPr id="26" name="Segnaposto contenuto 1">
                <a:extLst>
                  <a:ext uri="{FF2B5EF4-FFF2-40B4-BE49-F238E27FC236}">
                    <a16:creationId xmlns:a16="http://schemas.microsoft.com/office/drawing/2014/main" id="{27FF9F41-90D7-1610-FE14-0C281C993E8A}"/>
                  </a:ext>
                </a:extLst>
              </p:cNvPr>
              <p:cNvSpPr txBox="1">
                <a:spLocks noRot="1" noChangeAspect="1" noMove="1" noResize="1" noEditPoints="1" noAdjustHandles="1" noChangeArrowheads="1" noChangeShapeType="1" noTextEdit="1"/>
              </p:cNvSpPr>
              <p:nvPr/>
            </p:nvSpPr>
            <p:spPr>
              <a:xfrm>
                <a:off x="723900" y="3708918"/>
                <a:ext cx="9297761" cy="2499327"/>
              </a:xfrm>
              <a:prstGeom prst="rect">
                <a:avLst/>
              </a:prstGeom>
              <a:blipFill>
                <a:blip r:embed="rId5"/>
                <a:stretch>
                  <a:fillRect l="-590" t="-131463" r="-525"/>
                </a:stretch>
              </a:blipFill>
            </p:spPr>
            <p:txBody>
              <a:bodyPr/>
              <a:lstStyle/>
              <a:p>
                <a:r>
                  <a:rPr lang="it-IT">
                    <a:noFill/>
                  </a:rPr>
                  <a:t> </a:t>
                </a:r>
              </a:p>
            </p:txBody>
          </p:sp>
        </mc:Fallback>
      </mc:AlternateContent>
    </p:spTree>
    <p:extLst>
      <p:ext uri="{BB962C8B-B14F-4D97-AF65-F5344CB8AC3E}">
        <p14:creationId xmlns:p14="http://schemas.microsoft.com/office/powerpoint/2010/main" val="210457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C4C58CBF-C685-A02C-D465-F288AF21ECF2}"/>
              </a:ext>
            </a:extLst>
          </p:cNvPr>
          <p:cNvPicPr>
            <a:picLocks noChangeAspect="1"/>
          </p:cNvPicPr>
          <p:nvPr/>
        </p:nvPicPr>
        <p:blipFill>
          <a:blip r:embed="rId5"/>
          <a:stretch>
            <a:fillRect/>
          </a:stretch>
        </p:blipFill>
        <p:spPr>
          <a:xfrm>
            <a:off x="689016" y="68289"/>
            <a:ext cx="5997460" cy="6721422"/>
          </a:xfrm>
          <a:prstGeom prst="rect">
            <a:avLst/>
          </a:prstGeom>
        </p:spPr>
      </p:pic>
      <p:sp>
        <p:nvSpPr>
          <p:cNvPr id="9" name="Segnaposto contenuto 1">
            <a:extLst>
              <a:ext uri="{FF2B5EF4-FFF2-40B4-BE49-F238E27FC236}">
                <a16:creationId xmlns:a16="http://schemas.microsoft.com/office/drawing/2014/main" id="{D5203F85-534C-3056-753C-856E915AC717}"/>
              </a:ext>
            </a:extLst>
          </p:cNvPr>
          <p:cNvSpPr txBox="1">
            <a:spLocks/>
          </p:cNvSpPr>
          <p:nvPr/>
        </p:nvSpPr>
        <p:spPr>
          <a:xfrm>
            <a:off x="6886393" y="3429000"/>
            <a:ext cx="3502867"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 result after all the implementation (full implementation of the pipeline is on the report) are quite weak. This might be due to several reasons:</a:t>
            </a:r>
          </a:p>
          <a:p>
            <a:pPr marL="285750" indent="-285750" algn="just">
              <a:buFont typeface="Arial" panose="020B0604020202020204" pitchFamily="34" charset="0"/>
              <a:buChar char="•"/>
            </a:pPr>
            <a:r>
              <a:rPr lang="en-US" dirty="0"/>
              <a:t>The dataset needed </a:t>
            </a:r>
            <a:r>
              <a:rPr lang="en-US" dirty="0">
                <a:solidFill>
                  <a:schemeClr val="accent2"/>
                </a:solidFill>
              </a:rPr>
              <a:t>more preprocessing</a:t>
            </a:r>
            <a:r>
              <a:rPr lang="en-US" dirty="0"/>
              <a:t>;</a:t>
            </a:r>
          </a:p>
          <a:p>
            <a:pPr marL="285750" indent="-285750" algn="just">
              <a:buFont typeface="Arial" panose="020B0604020202020204" pitchFamily="34" charset="0"/>
              <a:buChar char="•"/>
            </a:pPr>
            <a:r>
              <a:rPr lang="en-US" dirty="0"/>
              <a:t>The </a:t>
            </a:r>
            <a:r>
              <a:rPr lang="en-US" dirty="0" err="1"/>
              <a:t>eGFC</a:t>
            </a:r>
            <a:r>
              <a:rPr lang="en-US" dirty="0"/>
              <a:t> have to be </a:t>
            </a:r>
            <a:r>
              <a:rPr lang="en-US" dirty="0">
                <a:solidFill>
                  <a:schemeClr val="accent2"/>
                </a:solidFill>
              </a:rPr>
              <a:t>regularized</a:t>
            </a:r>
            <a:r>
              <a:rPr lang="en-US" dirty="0"/>
              <a:t>;</a:t>
            </a:r>
          </a:p>
          <a:p>
            <a:pPr marL="285750" indent="-285750" algn="just">
              <a:buFont typeface="Arial" panose="020B0604020202020204" pitchFamily="34" charset="0"/>
              <a:buChar char="•"/>
            </a:pPr>
            <a:r>
              <a:rPr lang="en-US" dirty="0"/>
              <a:t>The optimizer lacks in precision because of the </a:t>
            </a:r>
            <a:r>
              <a:rPr lang="en-US" dirty="0" err="1">
                <a:solidFill>
                  <a:schemeClr val="accent2"/>
                </a:solidFill>
              </a:rPr>
              <a:t>initializiation</a:t>
            </a:r>
            <a:r>
              <a:rPr lang="en-US" dirty="0"/>
              <a:t>.</a:t>
            </a:r>
          </a:p>
          <a:p>
            <a:endParaRPr lang="en-US" dirty="0"/>
          </a:p>
          <a:p>
            <a:endParaRPr lang="en-US" dirty="0"/>
          </a:p>
        </p:txBody>
      </p:sp>
      <p:cxnSp>
        <p:nvCxnSpPr>
          <p:cNvPr id="14" name="Connettore 2 13">
            <a:extLst>
              <a:ext uri="{FF2B5EF4-FFF2-40B4-BE49-F238E27FC236}">
                <a16:creationId xmlns:a16="http://schemas.microsoft.com/office/drawing/2014/main" id="{7C68D82A-27EB-710E-C1A3-B6774BB99C17}"/>
              </a:ext>
            </a:extLst>
          </p:cNvPr>
          <p:cNvCxnSpPr>
            <a:cxnSpLocks/>
          </p:cNvCxnSpPr>
          <p:nvPr/>
        </p:nvCxnSpPr>
        <p:spPr>
          <a:xfrm flipH="1">
            <a:off x="2428073" y="5803641"/>
            <a:ext cx="1748582" cy="0"/>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83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FA49DED-F98B-AA29-6402-0A09C4EFE003}"/>
              </a:ext>
            </a:extLst>
          </p:cNvPr>
          <p:cNvSpPr>
            <a:spLocks noGrp="1"/>
          </p:cNvSpPr>
          <p:nvPr>
            <p:ph type="body" sz="quarter" idx="13"/>
          </p:nvPr>
        </p:nvSpPr>
        <p:spPr>
          <a:xfrm>
            <a:off x="-1" y="1892808"/>
            <a:ext cx="9890449" cy="749808"/>
          </a:xfrm>
        </p:spPr>
        <p:txBody>
          <a:bodyPr rtlCol="0"/>
          <a:lstStyle>
            <a:defPPr>
              <a:defRPr lang="it-IT"/>
            </a:defPPr>
          </a:lstStyle>
          <a:p>
            <a:pPr rtl="0"/>
            <a:r>
              <a:rPr lang="it-IT" dirty="0" err="1"/>
              <a:t>TherMike</a:t>
            </a:r>
            <a:r>
              <a:rPr lang="it-IT" dirty="0"/>
              <a:t> - Hearing hot </a:t>
            </a:r>
            <a:r>
              <a:rPr lang="it-IT" dirty="0" err="1"/>
              <a:t>loud</a:t>
            </a:r>
            <a:endParaRPr lang="it-IT" dirty="0"/>
          </a:p>
        </p:txBody>
      </p:sp>
      <p:sp>
        <p:nvSpPr>
          <p:cNvPr id="48" name="Segnaposto testo 47">
            <a:extLst>
              <a:ext uri="{FF2B5EF4-FFF2-40B4-BE49-F238E27FC236}">
                <a16:creationId xmlns:a16="http://schemas.microsoft.com/office/drawing/2014/main" id="{B79EAB77-EA1B-845C-B39D-F4147B3C0E4B}"/>
              </a:ext>
            </a:extLst>
          </p:cNvPr>
          <p:cNvSpPr>
            <a:spLocks noGrp="1"/>
          </p:cNvSpPr>
          <p:nvPr>
            <p:ph type="body" sz="quarter" idx="18"/>
          </p:nvPr>
        </p:nvSpPr>
        <p:spPr>
          <a:xfrm>
            <a:off x="8594427" y="1792224"/>
            <a:ext cx="960120" cy="960120"/>
          </a:xfrm>
        </p:spPr>
        <p:txBody>
          <a:bodyPr rtlCol="0"/>
          <a:lstStyle>
            <a:defPPr>
              <a:defRPr lang="it-IT"/>
            </a:defPPr>
          </a:lstStyle>
          <a:p>
            <a:pPr rtl="0"/>
            <a:endParaRPr lang="it-IT" dirty="0">
              <a:noFill/>
            </a:endParaRPr>
          </a:p>
        </p:txBody>
      </p:sp>
      <p:sp>
        <p:nvSpPr>
          <p:cNvPr id="4" name="Segnaposto testo 3">
            <a:extLst>
              <a:ext uri="{FF2B5EF4-FFF2-40B4-BE49-F238E27FC236}">
                <a16:creationId xmlns:a16="http://schemas.microsoft.com/office/drawing/2014/main" id="{EBBAF7CB-A8CE-582C-C1DB-E6D72AC69A46}"/>
              </a:ext>
            </a:extLst>
          </p:cNvPr>
          <p:cNvSpPr>
            <a:spLocks noGrp="1"/>
          </p:cNvSpPr>
          <p:nvPr>
            <p:ph type="body" sz="quarter" idx="14"/>
          </p:nvPr>
        </p:nvSpPr>
        <p:spPr>
          <a:xfrm>
            <a:off x="0" y="2891790"/>
            <a:ext cx="9890448" cy="749808"/>
          </a:xfrm>
        </p:spPr>
        <p:txBody>
          <a:bodyPr rtlCol="0"/>
          <a:lstStyle>
            <a:defPPr>
              <a:defRPr lang="it-IT"/>
            </a:defPPr>
          </a:lstStyle>
          <a:p>
            <a:pPr rtl="0"/>
            <a:r>
              <a:rPr lang="it-IT" dirty="0"/>
              <a:t>Data Collection</a:t>
            </a:r>
          </a:p>
        </p:txBody>
      </p:sp>
      <p:sp>
        <p:nvSpPr>
          <p:cNvPr id="49" name="Segnaposto testo 48">
            <a:extLst>
              <a:ext uri="{FF2B5EF4-FFF2-40B4-BE49-F238E27FC236}">
                <a16:creationId xmlns:a16="http://schemas.microsoft.com/office/drawing/2014/main" id="{9AD6ED5E-6255-A10D-1B61-1C38A65A0172}"/>
              </a:ext>
            </a:extLst>
          </p:cNvPr>
          <p:cNvSpPr>
            <a:spLocks noGrp="1"/>
          </p:cNvSpPr>
          <p:nvPr>
            <p:ph type="body" sz="quarter" idx="19"/>
          </p:nvPr>
        </p:nvSpPr>
        <p:spPr>
          <a:xfrm>
            <a:off x="8594427" y="2788033"/>
            <a:ext cx="960120" cy="960120"/>
          </a:xfrm>
        </p:spPr>
        <p:txBody>
          <a:bodyPr rtlCol="0"/>
          <a:lstStyle>
            <a:defPPr>
              <a:defRPr lang="it-IT"/>
            </a:defPPr>
          </a:lstStyle>
          <a:p>
            <a:pPr rtl="0"/>
            <a:endParaRPr lang="it-IT" dirty="0">
              <a:noFill/>
            </a:endParaRPr>
          </a:p>
        </p:txBody>
      </p:sp>
      <p:sp>
        <p:nvSpPr>
          <p:cNvPr id="5" name="Segnaposto testo 4">
            <a:extLst>
              <a:ext uri="{FF2B5EF4-FFF2-40B4-BE49-F238E27FC236}">
                <a16:creationId xmlns:a16="http://schemas.microsoft.com/office/drawing/2014/main" id="{21C403DC-3521-3A53-9255-0D192EBD4F25}"/>
              </a:ext>
            </a:extLst>
          </p:cNvPr>
          <p:cNvSpPr>
            <a:spLocks noGrp="1"/>
          </p:cNvSpPr>
          <p:nvPr>
            <p:ph type="body" sz="quarter" idx="15"/>
          </p:nvPr>
        </p:nvSpPr>
        <p:spPr>
          <a:xfrm>
            <a:off x="-1" y="3890772"/>
            <a:ext cx="9890447" cy="749808"/>
          </a:xfrm>
        </p:spPr>
        <p:txBody>
          <a:bodyPr rtlCol="0"/>
          <a:lstStyle>
            <a:defPPr>
              <a:defRPr lang="it-IT"/>
            </a:defPPr>
          </a:lstStyle>
          <a:p>
            <a:pPr rtl="0"/>
            <a:r>
              <a:rPr lang="it-IT" dirty="0"/>
              <a:t>Feature Engineering</a:t>
            </a:r>
          </a:p>
        </p:txBody>
      </p:sp>
      <p:sp>
        <p:nvSpPr>
          <p:cNvPr id="50" name="Segnaposto testo 49">
            <a:extLst>
              <a:ext uri="{FF2B5EF4-FFF2-40B4-BE49-F238E27FC236}">
                <a16:creationId xmlns:a16="http://schemas.microsoft.com/office/drawing/2014/main" id="{725D92A4-EE14-BE47-EFF6-F0FD3F4AE66E}"/>
              </a:ext>
            </a:extLst>
          </p:cNvPr>
          <p:cNvSpPr>
            <a:spLocks noGrp="1"/>
          </p:cNvSpPr>
          <p:nvPr>
            <p:ph type="body" sz="quarter" idx="20"/>
          </p:nvPr>
        </p:nvSpPr>
        <p:spPr>
          <a:xfrm>
            <a:off x="8594427" y="3767001"/>
            <a:ext cx="960120" cy="960120"/>
          </a:xfrm>
        </p:spPr>
        <p:txBody>
          <a:bodyPr rtlCol="0"/>
          <a:lstStyle>
            <a:defPPr>
              <a:defRPr lang="it-IT"/>
            </a:defPPr>
          </a:lstStyle>
          <a:p>
            <a:pPr rtl="0"/>
            <a:endParaRPr lang="it-IT" dirty="0">
              <a:noFill/>
            </a:endParaRPr>
          </a:p>
        </p:txBody>
      </p:sp>
      <p:sp>
        <p:nvSpPr>
          <p:cNvPr id="6" name="Segnaposto testo 5">
            <a:extLst>
              <a:ext uri="{FF2B5EF4-FFF2-40B4-BE49-F238E27FC236}">
                <a16:creationId xmlns:a16="http://schemas.microsoft.com/office/drawing/2014/main" id="{01F6EA68-2AA8-DF86-685C-EC3843127767}"/>
              </a:ext>
            </a:extLst>
          </p:cNvPr>
          <p:cNvSpPr>
            <a:spLocks noGrp="1"/>
          </p:cNvSpPr>
          <p:nvPr>
            <p:ph type="body" sz="quarter" idx="16"/>
          </p:nvPr>
        </p:nvSpPr>
        <p:spPr>
          <a:xfrm>
            <a:off x="0" y="4889754"/>
            <a:ext cx="9890446" cy="749808"/>
          </a:xfrm>
          <a:solidFill>
            <a:srgbClr val="69056B"/>
          </a:solidFill>
        </p:spPr>
        <p:txBody>
          <a:bodyPr rtlCol="0"/>
          <a:lstStyle>
            <a:defPPr>
              <a:defRPr lang="it-IT"/>
            </a:defPPr>
          </a:lstStyle>
          <a:p>
            <a:pPr rtl="0"/>
            <a:r>
              <a:rPr lang="it-IT" dirty="0"/>
              <a:t>Statistical Framework</a:t>
            </a:r>
          </a:p>
        </p:txBody>
      </p:sp>
      <p:sp>
        <p:nvSpPr>
          <p:cNvPr id="51" name="Segnaposto testo 50">
            <a:extLst>
              <a:ext uri="{FF2B5EF4-FFF2-40B4-BE49-F238E27FC236}">
                <a16:creationId xmlns:a16="http://schemas.microsoft.com/office/drawing/2014/main" id="{7FFFF704-D039-7DC7-A34E-489FEE26CD8F}"/>
              </a:ext>
            </a:extLst>
          </p:cNvPr>
          <p:cNvSpPr>
            <a:spLocks noGrp="1"/>
          </p:cNvSpPr>
          <p:nvPr>
            <p:ph type="body" sz="quarter" idx="21"/>
          </p:nvPr>
        </p:nvSpPr>
        <p:spPr>
          <a:xfrm>
            <a:off x="8594427" y="4784598"/>
            <a:ext cx="960120" cy="960120"/>
          </a:xfrm>
          <a:solidFill>
            <a:srgbClr val="69056B"/>
          </a:solidFill>
        </p:spPr>
        <p:txBody>
          <a:bodyPr rtlCol="0"/>
          <a:lstStyle>
            <a:defPPr>
              <a:defRPr lang="it-IT"/>
            </a:defPPr>
          </a:lstStyle>
          <a:p>
            <a:pPr rtl="0"/>
            <a:r>
              <a:rPr lang="it-IT" dirty="0">
                <a:noFill/>
              </a:rPr>
              <a:t>11</a:t>
            </a:r>
          </a:p>
        </p:txBody>
      </p:sp>
      <p:sp>
        <p:nvSpPr>
          <p:cNvPr id="7" name="Segnaposto testo 6">
            <a:extLst>
              <a:ext uri="{FF2B5EF4-FFF2-40B4-BE49-F238E27FC236}">
                <a16:creationId xmlns:a16="http://schemas.microsoft.com/office/drawing/2014/main" id="{A2545FBC-2F5C-8772-F385-63E103558308}"/>
              </a:ext>
            </a:extLst>
          </p:cNvPr>
          <p:cNvSpPr>
            <a:spLocks noGrp="1"/>
          </p:cNvSpPr>
          <p:nvPr>
            <p:ph type="body" sz="quarter" idx="17"/>
          </p:nvPr>
        </p:nvSpPr>
        <p:spPr>
          <a:xfrm>
            <a:off x="0" y="5888736"/>
            <a:ext cx="9890446" cy="749808"/>
          </a:xfrm>
        </p:spPr>
        <p:txBody>
          <a:bodyPr rtlCol="0"/>
          <a:lstStyle>
            <a:defPPr>
              <a:defRPr lang="it-IT"/>
            </a:defPPr>
          </a:lstStyle>
          <a:p>
            <a:pPr rtl="0"/>
            <a:r>
              <a:rPr lang="it-IT" dirty="0" err="1"/>
              <a:t>Failures</a:t>
            </a:r>
            <a:r>
              <a:rPr lang="it-IT" dirty="0"/>
              <a:t> and Successes</a:t>
            </a:r>
          </a:p>
        </p:txBody>
      </p:sp>
      <p:sp>
        <p:nvSpPr>
          <p:cNvPr id="52" name="Segnaposto testo 51">
            <a:extLst>
              <a:ext uri="{FF2B5EF4-FFF2-40B4-BE49-F238E27FC236}">
                <a16:creationId xmlns:a16="http://schemas.microsoft.com/office/drawing/2014/main" id="{B834A08F-B9C1-B3EF-25F5-A69D401C8BC6}"/>
              </a:ext>
            </a:extLst>
          </p:cNvPr>
          <p:cNvSpPr>
            <a:spLocks noGrp="1"/>
          </p:cNvSpPr>
          <p:nvPr>
            <p:ph type="body" sz="quarter" idx="22"/>
          </p:nvPr>
        </p:nvSpPr>
        <p:spPr>
          <a:xfrm>
            <a:off x="8594427" y="5783580"/>
            <a:ext cx="960120" cy="960120"/>
          </a:xfrm>
        </p:spPr>
        <p:txBody>
          <a:bodyPr rtlCol="0"/>
          <a:lstStyle>
            <a:defPPr>
              <a:defRPr lang="it-IT"/>
            </a:defPPr>
          </a:lstStyle>
          <a:p>
            <a:pPr rtl="0"/>
            <a:endParaRPr lang="it-IT" dirty="0">
              <a:noFill/>
            </a:endParaRPr>
          </a:p>
        </p:txBody>
      </p:sp>
      <p:pic>
        <p:nvPicPr>
          <p:cNvPr id="11" name="Elemento grafico 10" descr="Disco con riempimento a tinta unita">
            <a:extLst>
              <a:ext uri="{FF2B5EF4-FFF2-40B4-BE49-F238E27FC236}">
                <a16:creationId xmlns:a16="http://schemas.microsoft.com/office/drawing/2014/main" id="{9C2D3203-5FC2-252C-85A2-B5F1104904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0693" y="2852112"/>
            <a:ext cx="827586" cy="827586"/>
          </a:xfrm>
          <a:prstGeom prst="rect">
            <a:avLst/>
          </a:prstGeom>
        </p:spPr>
      </p:pic>
      <p:pic>
        <p:nvPicPr>
          <p:cNvPr id="13" name="Elemento grafico 12" descr="Termometro con riempimento a tinta unita">
            <a:extLst>
              <a:ext uri="{FF2B5EF4-FFF2-40B4-BE49-F238E27FC236}">
                <a16:creationId xmlns:a16="http://schemas.microsoft.com/office/drawing/2014/main" id="{99AF8558-22E0-B5F4-12F9-8967D89CDB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405782">
            <a:off x="8652958" y="1850757"/>
            <a:ext cx="843057" cy="843057"/>
          </a:xfrm>
          <a:prstGeom prst="rect">
            <a:avLst/>
          </a:prstGeom>
        </p:spPr>
      </p:pic>
      <p:pic>
        <p:nvPicPr>
          <p:cNvPr id="15" name="Elemento grafico 14" descr="Distribuzione normale con riempimento a tinta unita">
            <a:extLst>
              <a:ext uri="{FF2B5EF4-FFF2-40B4-BE49-F238E27FC236}">
                <a16:creationId xmlns:a16="http://schemas.microsoft.com/office/drawing/2014/main" id="{53DC5FE3-219B-00A8-5E04-47A357EDDF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99582" y="4869507"/>
            <a:ext cx="749808" cy="749808"/>
          </a:xfrm>
          <a:prstGeom prst="rect">
            <a:avLst/>
          </a:prstGeom>
        </p:spPr>
      </p:pic>
      <p:pic>
        <p:nvPicPr>
          <p:cNvPr id="17" name="Elemento grafico 16" descr="Voce con riempimento a tinta unita">
            <a:extLst>
              <a:ext uri="{FF2B5EF4-FFF2-40B4-BE49-F238E27FC236}">
                <a16:creationId xmlns:a16="http://schemas.microsoft.com/office/drawing/2014/main" id="{7E138BFD-A84A-8C36-B9BE-BB1C11771D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40147" y="3783711"/>
            <a:ext cx="914400" cy="914400"/>
          </a:xfrm>
          <a:prstGeom prst="rect">
            <a:avLst/>
          </a:prstGeom>
        </p:spPr>
      </p:pic>
      <p:pic>
        <p:nvPicPr>
          <p:cNvPr id="19" name="Elemento grafico 18" descr="Aspirazione con riempimento a tinta unita">
            <a:extLst>
              <a:ext uri="{FF2B5EF4-FFF2-40B4-BE49-F238E27FC236}">
                <a16:creationId xmlns:a16="http://schemas.microsoft.com/office/drawing/2014/main" id="{BD4A2B26-D357-0234-AA18-3F7E387770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38444" y="5907351"/>
            <a:ext cx="710946" cy="710946"/>
          </a:xfrm>
          <a:prstGeom prst="rect">
            <a:avLst/>
          </a:prstGeom>
        </p:spPr>
      </p:pic>
    </p:spTree>
    <p:extLst>
      <p:ext uri="{BB962C8B-B14F-4D97-AF65-F5344CB8AC3E}">
        <p14:creationId xmlns:p14="http://schemas.microsoft.com/office/powerpoint/2010/main" val="45285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945C2F8-2E24-F46B-AC7B-3070B381497A}"/>
              </a:ext>
            </a:extLst>
          </p:cNvPr>
          <p:cNvSpPr>
            <a:spLocks noGrp="1"/>
          </p:cNvSpPr>
          <p:nvPr>
            <p:ph type="title"/>
          </p:nvPr>
        </p:nvSpPr>
        <p:spPr>
          <a:xfrm>
            <a:off x="4920926" y="2858052"/>
            <a:ext cx="5326317" cy="1975104"/>
          </a:xfrm>
        </p:spPr>
        <p:txBody>
          <a:bodyPr rtlCol="0"/>
          <a:lstStyle>
            <a:defPPr>
              <a:defRPr lang="it-IT"/>
            </a:defPPr>
          </a:lstStyle>
          <a:p>
            <a:pPr rtl="0"/>
            <a:r>
              <a:rPr lang="it-IT" dirty="0"/>
              <a:t>The working model</a:t>
            </a:r>
          </a:p>
        </p:txBody>
      </p:sp>
    </p:spTree>
    <p:extLst>
      <p:ext uri="{BB962C8B-B14F-4D97-AF65-F5344CB8AC3E}">
        <p14:creationId xmlns:p14="http://schemas.microsoft.com/office/powerpoint/2010/main" val="212215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431027-B8BF-2A7C-3A5D-8BD00027614F}"/>
              </a:ext>
            </a:extLst>
          </p:cNvPr>
          <p:cNvSpPr>
            <a:spLocks noGrp="1"/>
          </p:cNvSpPr>
          <p:nvPr>
            <p:ph type="title"/>
          </p:nvPr>
        </p:nvSpPr>
        <p:spPr/>
        <p:txBody>
          <a:bodyPr/>
          <a:lstStyle/>
          <a:p>
            <a:r>
              <a:rPr lang="it-IT" dirty="0"/>
              <a:t>The models</a:t>
            </a:r>
          </a:p>
        </p:txBody>
      </p:sp>
      <p:sp>
        <p:nvSpPr>
          <p:cNvPr id="4" name="Segnaposto testo 3">
            <a:extLst>
              <a:ext uri="{FF2B5EF4-FFF2-40B4-BE49-F238E27FC236}">
                <a16:creationId xmlns:a16="http://schemas.microsoft.com/office/drawing/2014/main" id="{9B611163-C185-E503-4683-2AA61B38C718}"/>
              </a:ext>
            </a:extLst>
          </p:cNvPr>
          <p:cNvSpPr>
            <a:spLocks noGrp="1"/>
          </p:cNvSpPr>
          <p:nvPr>
            <p:ph type="body" sz="quarter" idx="13"/>
          </p:nvPr>
        </p:nvSpPr>
        <p:spPr/>
        <p:txBody>
          <a:bodyPr/>
          <a:lstStyle/>
          <a:p>
            <a:endParaRPr lang="it-IT"/>
          </a:p>
        </p:txBody>
      </p:sp>
      <p:pic>
        <p:nvPicPr>
          <p:cNvPr id="6" name="Immagine 5">
            <a:extLst>
              <a:ext uri="{FF2B5EF4-FFF2-40B4-BE49-F238E27FC236}">
                <a16:creationId xmlns:a16="http://schemas.microsoft.com/office/drawing/2014/main" id="{38B21457-8751-9A86-DB09-EA21F3720882}"/>
              </a:ext>
            </a:extLst>
          </p:cNvPr>
          <p:cNvPicPr>
            <a:picLocks noChangeAspect="1"/>
          </p:cNvPicPr>
          <p:nvPr/>
        </p:nvPicPr>
        <p:blipFill>
          <a:blip r:embed="rId2"/>
          <a:stretch>
            <a:fillRect/>
          </a:stretch>
        </p:blipFill>
        <p:spPr>
          <a:xfrm>
            <a:off x="889661" y="2491274"/>
            <a:ext cx="3744064" cy="3834882"/>
          </a:xfrm>
          <a:prstGeom prst="rect">
            <a:avLst/>
          </a:prstGeom>
          <a:ln>
            <a:noFill/>
          </a:ln>
          <a:effectLst>
            <a:outerShdw blurRad="190500" algn="tl" rotWithShape="0">
              <a:srgbClr val="000000">
                <a:alpha val="70000"/>
              </a:srgbClr>
            </a:outerShdw>
          </a:effectLst>
        </p:spPr>
      </p:pic>
      <p:sp>
        <p:nvSpPr>
          <p:cNvPr id="7" name="CasellaDiTesto 6">
            <a:extLst>
              <a:ext uri="{FF2B5EF4-FFF2-40B4-BE49-F238E27FC236}">
                <a16:creationId xmlns:a16="http://schemas.microsoft.com/office/drawing/2014/main" id="{1F9B1EFF-4ED7-6DCB-5D91-8614EE17C2BE}"/>
              </a:ext>
            </a:extLst>
          </p:cNvPr>
          <p:cNvSpPr txBox="1"/>
          <p:nvPr/>
        </p:nvSpPr>
        <p:spPr>
          <a:xfrm>
            <a:off x="793108" y="1660849"/>
            <a:ext cx="3821955" cy="646331"/>
          </a:xfrm>
          <a:prstGeom prst="rect">
            <a:avLst/>
          </a:prstGeom>
          <a:noFill/>
        </p:spPr>
        <p:txBody>
          <a:bodyPr wrap="square" rtlCol="0">
            <a:spAutoFit/>
          </a:bodyPr>
          <a:lstStyle/>
          <a:p>
            <a:pPr marL="285750" indent="-285750">
              <a:buFont typeface="Arial" panose="020B0604020202020204" pitchFamily="34" charset="0"/>
              <a:buChar char="•"/>
            </a:pPr>
            <a:r>
              <a:rPr lang="it-IT" dirty="0" err="1"/>
              <a:t>Nadaraya-Watston</a:t>
            </a:r>
            <a:r>
              <a:rPr lang="it-IT" dirty="0"/>
              <a:t> Kernel </a:t>
            </a:r>
            <a:r>
              <a:rPr lang="it-IT" dirty="0" err="1"/>
              <a:t>Regression</a:t>
            </a:r>
            <a:endParaRPr lang="it-IT" dirty="0"/>
          </a:p>
        </p:txBody>
      </p:sp>
      <p:sp>
        <p:nvSpPr>
          <p:cNvPr id="10" name="CasellaDiTesto 9">
            <a:extLst>
              <a:ext uri="{FF2B5EF4-FFF2-40B4-BE49-F238E27FC236}">
                <a16:creationId xmlns:a16="http://schemas.microsoft.com/office/drawing/2014/main" id="{0CD95654-0F8A-E0E8-2797-DA59679ECF92}"/>
              </a:ext>
            </a:extLst>
          </p:cNvPr>
          <p:cNvSpPr txBox="1"/>
          <p:nvPr/>
        </p:nvSpPr>
        <p:spPr>
          <a:xfrm>
            <a:off x="5218921" y="1676851"/>
            <a:ext cx="3949587" cy="369332"/>
          </a:xfrm>
          <a:prstGeom prst="rect">
            <a:avLst/>
          </a:prstGeom>
          <a:noFill/>
        </p:spPr>
        <p:txBody>
          <a:bodyPr wrap="square" rtlCol="0">
            <a:spAutoFit/>
          </a:bodyPr>
          <a:lstStyle/>
          <a:p>
            <a:pPr marL="285750" indent="-285750">
              <a:buFont typeface="Arial" panose="020B0604020202020204" pitchFamily="34" charset="0"/>
              <a:buChar char="•"/>
            </a:pPr>
            <a:r>
              <a:rPr lang="it-IT" dirty="0"/>
              <a:t>KNN </a:t>
            </a:r>
            <a:r>
              <a:rPr lang="it-IT" dirty="0" err="1"/>
              <a:t>Regression</a:t>
            </a:r>
            <a:endParaRPr lang="it-IT" dirty="0"/>
          </a:p>
        </p:txBody>
      </p:sp>
      <p:pic>
        <p:nvPicPr>
          <p:cNvPr id="11" name="Elemento grafico 10" descr="Aspirazione con riempimento a tinta unita">
            <a:extLst>
              <a:ext uri="{FF2B5EF4-FFF2-40B4-BE49-F238E27FC236}">
                <a16:creationId xmlns:a16="http://schemas.microsoft.com/office/drawing/2014/main" id="{D464E4E9-ED2B-36B6-B86E-C8ABE7EA38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61781" y="841193"/>
            <a:ext cx="485073" cy="485073"/>
          </a:xfrm>
          <a:prstGeom prst="rect">
            <a:avLst/>
          </a:prstGeom>
        </p:spPr>
      </p:pic>
      <p:pic>
        <p:nvPicPr>
          <p:cNvPr id="12" name="Immagine 11">
            <a:extLst>
              <a:ext uri="{FF2B5EF4-FFF2-40B4-BE49-F238E27FC236}">
                <a16:creationId xmlns:a16="http://schemas.microsoft.com/office/drawing/2014/main" id="{A4438E2F-30F5-AA7D-1F3C-E7F15AC97DCB}"/>
              </a:ext>
            </a:extLst>
          </p:cNvPr>
          <p:cNvPicPr>
            <a:picLocks noChangeAspect="1"/>
          </p:cNvPicPr>
          <p:nvPr/>
        </p:nvPicPr>
        <p:blipFill>
          <a:blip r:embed="rId5"/>
          <a:stretch>
            <a:fillRect/>
          </a:stretch>
        </p:blipFill>
        <p:spPr>
          <a:xfrm>
            <a:off x="5218920" y="2491274"/>
            <a:ext cx="3869095" cy="383488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0352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A5DB0-1022-5B85-BD91-D8F34D2473D4}"/>
              </a:ext>
            </a:extLst>
          </p:cNvPr>
          <p:cNvSpPr>
            <a:spLocks noGrp="1"/>
          </p:cNvSpPr>
          <p:nvPr>
            <p:ph type="title"/>
          </p:nvPr>
        </p:nvSpPr>
        <p:spPr/>
        <p:txBody>
          <a:bodyPr/>
          <a:lstStyle/>
          <a:p>
            <a:r>
              <a:rPr lang="it-IT" dirty="0"/>
              <a:t>LOOCV</a:t>
            </a:r>
          </a:p>
        </p:txBody>
      </p:sp>
      <p:sp>
        <p:nvSpPr>
          <p:cNvPr id="4" name="Segnaposto testo 3">
            <a:extLst>
              <a:ext uri="{FF2B5EF4-FFF2-40B4-BE49-F238E27FC236}">
                <a16:creationId xmlns:a16="http://schemas.microsoft.com/office/drawing/2014/main" id="{9BDE952A-FFD7-D709-566A-33D16110C798}"/>
              </a:ext>
            </a:extLst>
          </p:cNvPr>
          <p:cNvSpPr>
            <a:spLocks noGrp="1"/>
          </p:cNvSpPr>
          <p:nvPr>
            <p:ph type="body" sz="quarter" idx="13"/>
          </p:nvPr>
        </p:nvSpPr>
        <p:spPr/>
        <p:txBody>
          <a:bodyPr/>
          <a:lstStyle/>
          <a:p>
            <a:endParaRPr lang="it-IT"/>
          </a:p>
        </p:txBody>
      </p:sp>
      <p:sp>
        <p:nvSpPr>
          <p:cNvPr id="12" name="Rettangolo 11">
            <a:extLst>
              <a:ext uri="{FF2B5EF4-FFF2-40B4-BE49-F238E27FC236}">
                <a16:creationId xmlns:a16="http://schemas.microsoft.com/office/drawing/2014/main" id="{1E4127C4-F4CA-65AC-9803-553A046055DD}"/>
              </a:ext>
            </a:extLst>
          </p:cNvPr>
          <p:cNvSpPr/>
          <p:nvPr/>
        </p:nvSpPr>
        <p:spPr>
          <a:xfrm>
            <a:off x="1549067" y="5141169"/>
            <a:ext cx="3274855" cy="858417"/>
          </a:xfrm>
          <a:prstGeom prst="rect">
            <a:avLst/>
          </a:prstGeom>
          <a:solidFill>
            <a:schemeClr val="bg2"/>
          </a:solidFill>
          <a:ln w="57150">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ln w="28575">
                <a:solidFill>
                  <a:schemeClr val="accent1"/>
                </a:solidFill>
              </a:ln>
              <a:solidFill>
                <a:schemeClr val="accent3">
                  <a:lumMod val="60000"/>
                  <a:lumOff val="40000"/>
                </a:schemeClr>
              </a:solidFill>
              <a:effectLst>
                <a:outerShdw blurRad="38100" dist="25400" dir="5400000" algn="ctr" rotWithShape="0">
                  <a:srgbClr val="6E747A">
                    <a:alpha val="43000"/>
                  </a:srgbClr>
                </a:outerShdw>
              </a:effectLst>
            </a:endParaRPr>
          </a:p>
        </p:txBody>
      </p:sp>
      <p:pic>
        <p:nvPicPr>
          <p:cNvPr id="13" name="Elemento grafico 12" descr="Disco con riempimento a tinta unita">
            <a:extLst>
              <a:ext uri="{FF2B5EF4-FFF2-40B4-BE49-F238E27FC236}">
                <a16:creationId xmlns:a16="http://schemas.microsoft.com/office/drawing/2014/main" id="{004CC3BE-0353-9809-3B88-9091D9EFA6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50295" y="2053616"/>
            <a:ext cx="621792" cy="621792"/>
          </a:xfrm>
          <a:prstGeom prst="rect">
            <a:avLst/>
          </a:prstGeom>
        </p:spPr>
      </p:pic>
      <p:pic>
        <p:nvPicPr>
          <p:cNvPr id="14" name="Immagine 13">
            <a:extLst>
              <a:ext uri="{FF2B5EF4-FFF2-40B4-BE49-F238E27FC236}">
                <a16:creationId xmlns:a16="http://schemas.microsoft.com/office/drawing/2014/main" id="{07E26D7D-4F86-A61E-1617-621138FE0EE8}"/>
              </a:ext>
            </a:extLst>
          </p:cNvPr>
          <p:cNvPicPr>
            <a:picLocks noChangeAspect="1"/>
          </p:cNvPicPr>
          <p:nvPr/>
        </p:nvPicPr>
        <p:blipFill>
          <a:blip r:embed="rId4"/>
          <a:stretch>
            <a:fillRect/>
          </a:stretch>
        </p:blipFill>
        <p:spPr>
          <a:xfrm>
            <a:off x="727788" y="1651291"/>
            <a:ext cx="5161708" cy="3296196"/>
          </a:xfrm>
          <a:prstGeom prst="rect">
            <a:avLst/>
          </a:prstGeom>
          <a:ln>
            <a:solidFill>
              <a:schemeClr val="accent3"/>
            </a:solidFill>
          </a:ln>
        </p:spPr>
      </p:pic>
      <p:pic>
        <p:nvPicPr>
          <p:cNvPr id="15" name="Immagine 14">
            <a:extLst>
              <a:ext uri="{FF2B5EF4-FFF2-40B4-BE49-F238E27FC236}">
                <a16:creationId xmlns:a16="http://schemas.microsoft.com/office/drawing/2014/main" id="{BA9D0A06-19C5-BCF1-0DA2-D84815457F21}"/>
              </a:ext>
            </a:extLst>
          </p:cNvPr>
          <p:cNvPicPr>
            <a:picLocks noChangeAspect="1"/>
          </p:cNvPicPr>
          <p:nvPr/>
        </p:nvPicPr>
        <p:blipFill>
          <a:blip r:embed="rId5"/>
          <a:stretch>
            <a:fillRect/>
          </a:stretch>
        </p:blipFill>
        <p:spPr>
          <a:xfrm>
            <a:off x="6283267" y="1651291"/>
            <a:ext cx="5176459" cy="3296196"/>
          </a:xfrm>
          <a:prstGeom prst="rect">
            <a:avLst/>
          </a:prstGeom>
          <a:ln>
            <a:solidFill>
              <a:schemeClr val="accent3"/>
            </a:solidFill>
          </a:ln>
        </p:spPr>
      </p:pic>
      <p:sp>
        <p:nvSpPr>
          <p:cNvPr id="16" name="CasellaDiTesto 15">
            <a:extLst>
              <a:ext uri="{FF2B5EF4-FFF2-40B4-BE49-F238E27FC236}">
                <a16:creationId xmlns:a16="http://schemas.microsoft.com/office/drawing/2014/main" id="{FF9D3EB2-B8E0-44E6-E41A-E6D013B1885E}"/>
              </a:ext>
            </a:extLst>
          </p:cNvPr>
          <p:cNvSpPr txBox="1"/>
          <p:nvPr/>
        </p:nvSpPr>
        <p:spPr>
          <a:xfrm>
            <a:off x="1852900" y="5253091"/>
            <a:ext cx="2849724" cy="646331"/>
          </a:xfrm>
          <a:prstGeom prst="rect">
            <a:avLst/>
          </a:prstGeom>
          <a:noFill/>
        </p:spPr>
        <p:txBody>
          <a:bodyPr wrap="square">
            <a:spAutoFit/>
          </a:bodyPr>
          <a:lstStyle>
            <a:defPPr rtl="0">
              <a:defRPr lang="it-IT"/>
            </a:defPPr>
            <a:lvl1pPr algn="ctr">
              <a:defRPr/>
            </a:lvl1pPr>
          </a:lstStyle>
          <a:p>
            <a:pPr marL="285750" indent="-285750" algn="just">
              <a:buFont typeface="Arial" panose="020B0604020202020204" pitchFamily="34" charset="0"/>
              <a:buChar char="•"/>
            </a:pPr>
            <a:r>
              <a:rPr lang="en-US" dirty="0"/>
              <a:t> h = </a:t>
            </a:r>
            <a:r>
              <a:rPr lang="it-IT" dirty="0"/>
              <a:t>2.0408</a:t>
            </a:r>
            <a:endParaRPr lang="en-US" dirty="0"/>
          </a:p>
          <a:p>
            <a:pPr marL="285750" indent="-285750" algn="just">
              <a:buFont typeface="Arial" panose="020B0604020202020204" pitchFamily="34" charset="0"/>
              <a:buChar char="•"/>
            </a:pPr>
            <a:r>
              <a:rPr lang="it-IT" dirty="0"/>
              <a:t> RMSE = 5.8674</a:t>
            </a:r>
            <a:endParaRPr lang="en-US" dirty="0"/>
          </a:p>
        </p:txBody>
      </p:sp>
      <p:sp>
        <p:nvSpPr>
          <p:cNvPr id="17" name="Rettangolo 16">
            <a:extLst>
              <a:ext uri="{FF2B5EF4-FFF2-40B4-BE49-F238E27FC236}">
                <a16:creationId xmlns:a16="http://schemas.microsoft.com/office/drawing/2014/main" id="{CF104A93-1BB0-3AD0-56C2-2CBEF106C322}"/>
              </a:ext>
            </a:extLst>
          </p:cNvPr>
          <p:cNvSpPr/>
          <p:nvPr/>
        </p:nvSpPr>
        <p:spPr>
          <a:xfrm>
            <a:off x="7474159" y="5141173"/>
            <a:ext cx="3274855" cy="858417"/>
          </a:xfrm>
          <a:prstGeom prst="rect">
            <a:avLst/>
          </a:prstGeom>
          <a:solidFill>
            <a:schemeClr val="bg2"/>
          </a:solidFill>
          <a:ln w="57150">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ln w="28575">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18" name="CasellaDiTesto 17">
            <a:extLst>
              <a:ext uri="{FF2B5EF4-FFF2-40B4-BE49-F238E27FC236}">
                <a16:creationId xmlns:a16="http://schemas.microsoft.com/office/drawing/2014/main" id="{1BC873CB-86B5-7420-7183-F6A64E491907}"/>
              </a:ext>
            </a:extLst>
          </p:cNvPr>
          <p:cNvSpPr txBox="1"/>
          <p:nvPr/>
        </p:nvSpPr>
        <p:spPr>
          <a:xfrm>
            <a:off x="7696860" y="5234429"/>
            <a:ext cx="2849724" cy="646331"/>
          </a:xfrm>
          <a:prstGeom prst="rect">
            <a:avLst/>
          </a:prstGeom>
          <a:noFill/>
        </p:spPr>
        <p:txBody>
          <a:bodyPr wrap="square">
            <a:spAutoFit/>
          </a:bodyPr>
          <a:lstStyle>
            <a:defPPr rtl="0">
              <a:defRPr lang="it-IT"/>
            </a:defPPr>
            <a:lvl1pPr algn="ctr">
              <a:defRPr/>
            </a:lvl1pPr>
          </a:lstStyle>
          <a:p>
            <a:pPr marL="285750" indent="-285750" algn="just">
              <a:buFont typeface="Arial" panose="020B0604020202020204" pitchFamily="34" charset="0"/>
              <a:buChar char="•"/>
            </a:pPr>
            <a:r>
              <a:rPr lang="en-US" dirty="0"/>
              <a:t> K = </a:t>
            </a:r>
            <a:r>
              <a:rPr lang="it-IT" dirty="0"/>
              <a:t>2</a:t>
            </a:r>
            <a:endParaRPr lang="en-US" dirty="0"/>
          </a:p>
          <a:p>
            <a:pPr marL="285750" indent="-285750" algn="just">
              <a:buFont typeface="Arial" panose="020B0604020202020204" pitchFamily="34" charset="0"/>
              <a:buChar char="•"/>
            </a:pPr>
            <a:r>
              <a:rPr lang="it-IT" dirty="0"/>
              <a:t> RMSE = 6.3303</a:t>
            </a:r>
            <a:endParaRPr lang="en-US" dirty="0"/>
          </a:p>
        </p:txBody>
      </p:sp>
      <p:pic>
        <p:nvPicPr>
          <p:cNvPr id="19" name="Elemento grafico 18" descr="Aspirazione con riempimento a tinta unita">
            <a:extLst>
              <a:ext uri="{FF2B5EF4-FFF2-40B4-BE49-F238E27FC236}">
                <a16:creationId xmlns:a16="http://schemas.microsoft.com/office/drawing/2014/main" id="{276E95F8-CAF2-652A-D6EF-EC226524C0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80282" y="862330"/>
            <a:ext cx="485073" cy="485073"/>
          </a:xfrm>
          <a:prstGeom prst="rect">
            <a:avLst/>
          </a:prstGeom>
        </p:spPr>
      </p:pic>
    </p:spTree>
    <p:extLst>
      <p:ext uri="{BB962C8B-B14F-4D97-AF65-F5344CB8AC3E}">
        <p14:creationId xmlns:p14="http://schemas.microsoft.com/office/powerpoint/2010/main" val="342486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err="1"/>
              <a:t>Interpretation</a:t>
            </a:r>
            <a:endParaRPr lang="it-IT" dirty="0"/>
          </a:p>
        </p:txBody>
      </p:sp>
      <p:sp>
        <p:nvSpPr>
          <p:cNvPr id="22" name="Rettangolo 21">
            <a:extLst>
              <a:ext uri="{FF2B5EF4-FFF2-40B4-BE49-F238E27FC236}">
                <a16:creationId xmlns:a16="http://schemas.microsoft.com/office/drawing/2014/main" id="{23CB0CB8-62C3-AB0B-B94E-1E58F8057953}"/>
              </a:ext>
            </a:extLst>
          </p:cNvPr>
          <p:cNvSpPr/>
          <p:nvPr/>
        </p:nvSpPr>
        <p:spPr>
          <a:xfrm flipV="1">
            <a:off x="475861" y="1628775"/>
            <a:ext cx="11131898" cy="39776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1F97317D-741E-9358-491E-AA560C0D0433}"/>
              </a:ext>
            </a:extLst>
          </p:cNvPr>
          <p:cNvPicPr>
            <a:picLocks noChangeAspect="1"/>
          </p:cNvPicPr>
          <p:nvPr/>
        </p:nvPicPr>
        <p:blipFill>
          <a:blip r:embed="rId3"/>
          <a:stretch>
            <a:fillRect/>
          </a:stretch>
        </p:blipFill>
        <p:spPr>
          <a:xfrm>
            <a:off x="3896610" y="4651971"/>
            <a:ext cx="5654530" cy="932396"/>
          </a:xfrm>
          <a:prstGeom prst="rect">
            <a:avLst/>
          </a:prstGeom>
        </p:spPr>
      </p:pic>
      <p:pic>
        <p:nvPicPr>
          <p:cNvPr id="7" name="Immagine 6">
            <a:extLst>
              <a:ext uri="{FF2B5EF4-FFF2-40B4-BE49-F238E27FC236}">
                <a16:creationId xmlns:a16="http://schemas.microsoft.com/office/drawing/2014/main" id="{F50DCA00-4124-9216-F53A-81930AE186B8}"/>
              </a:ext>
            </a:extLst>
          </p:cNvPr>
          <p:cNvPicPr>
            <a:picLocks noChangeAspect="1"/>
          </p:cNvPicPr>
          <p:nvPr/>
        </p:nvPicPr>
        <p:blipFill>
          <a:blip r:embed="rId4"/>
          <a:stretch>
            <a:fillRect/>
          </a:stretch>
        </p:blipFill>
        <p:spPr>
          <a:xfrm>
            <a:off x="3560798" y="4144898"/>
            <a:ext cx="5654530" cy="1775614"/>
          </a:xfrm>
          <a:prstGeom prst="rect">
            <a:avLst/>
          </a:prstGeom>
          <a:ln w="19050">
            <a:solidFill>
              <a:schemeClr val="tx1"/>
            </a:solidFill>
          </a:ln>
          <a:effectLst>
            <a:outerShdw blurRad="292100" dist="139700" dir="2700000" algn="tl" rotWithShape="0">
              <a:srgbClr val="333333">
                <a:alpha val="65000"/>
              </a:srgbClr>
            </a:outerShdw>
          </a:effectLst>
        </p:spPr>
      </p:pic>
      <p:pic>
        <p:nvPicPr>
          <p:cNvPr id="9" name="Immagine 8">
            <a:extLst>
              <a:ext uri="{FF2B5EF4-FFF2-40B4-BE49-F238E27FC236}">
                <a16:creationId xmlns:a16="http://schemas.microsoft.com/office/drawing/2014/main" id="{AC02F56B-3918-D3E6-1EDF-B6BB07A1D045}"/>
              </a:ext>
            </a:extLst>
          </p:cNvPr>
          <p:cNvPicPr>
            <a:picLocks noChangeAspect="1"/>
          </p:cNvPicPr>
          <p:nvPr/>
        </p:nvPicPr>
        <p:blipFill>
          <a:blip r:embed="rId5"/>
          <a:stretch>
            <a:fillRect/>
          </a:stretch>
        </p:blipFill>
        <p:spPr>
          <a:xfrm>
            <a:off x="8122934" y="1120140"/>
            <a:ext cx="3898734" cy="5060478"/>
          </a:xfrm>
          <a:prstGeom prst="rect">
            <a:avLst/>
          </a:prstGeom>
          <a:ln w="19050">
            <a:solidFill>
              <a:schemeClr val="tx1"/>
            </a:solid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23634EB6-BBAE-ABBD-897B-A7FC19793806}"/>
              </a:ext>
              <a:ext uri="{C183D7F6-B498-43B3-948B-1728B52AA6E4}">
                <adec:decorative xmlns:adec="http://schemas.microsoft.com/office/drawing/2017/decorative" val="0"/>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844705" y="905985"/>
            <a:ext cx="563994" cy="397764"/>
          </a:xfrm>
          <a:prstGeom prst="rect">
            <a:avLst/>
          </a:prstGeom>
        </p:spPr>
      </p:pic>
      <p:sp>
        <p:nvSpPr>
          <p:cNvPr id="11" name="CasellaDiTesto 10">
            <a:extLst>
              <a:ext uri="{FF2B5EF4-FFF2-40B4-BE49-F238E27FC236}">
                <a16:creationId xmlns:a16="http://schemas.microsoft.com/office/drawing/2014/main" id="{6C4FE247-283E-D133-3F4A-92979E342046}"/>
              </a:ext>
            </a:extLst>
          </p:cNvPr>
          <p:cNvSpPr txBox="1"/>
          <p:nvPr/>
        </p:nvSpPr>
        <p:spPr>
          <a:xfrm>
            <a:off x="681135" y="1931437"/>
            <a:ext cx="7324530" cy="2031325"/>
          </a:xfrm>
          <a:prstGeom prst="rect">
            <a:avLst/>
          </a:prstGeom>
          <a:noFill/>
        </p:spPr>
        <p:txBody>
          <a:bodyPr wrap="square" rtlCol="0">
            <a:spAutoFit/>
          </a:bodyPr>
          <a:lstStyle/>
          <a:p>
            <a:r>
              <a:rPr lang="it-IT" dirty="0"/>
              <a:t>By </a:t>
            </a:r>
            <a:r>
              <a:rPr lang="it-IT" dirty="0" err="1"/>
              <a:t>looking</a:t>
            </a:r>
            <a:r>
              <a:rPr lang="it-IT" dirty="0"/>
              <a:t> </a:t>
            </a:r>
            <a:r>
              <a:rPr lang="it-IT" dirty="0" err="1"/>
              <a:t>at</a:t>
            </a:r>
            <a:r>
              <a:rPr lang="it-IT" dirty="0"/>
              <a:t> a </a:t>
            </a:r>
            <a:r>
              <a:rPr lang="it-IT" dirty="0" err="1"/>
              <a:t>sensitivitity</a:t>
            </a:r>
            <a:r>
              <a:rPr lang="it-IT" dirty="0"/>
              <a:t> </a:t>
            </a:r>
            <a:r>
              <a:rPr lang="it-IT" dirty="0" err="1"/>
              <a:t>metric</a:t>
            </a:r>
            <a:r>
              <a:rPr lang="it-IT" dirty="0"/>
              <a:t>, </a:t>
            </a:r>
            <a:r>
              <a:rPr lang="it-IT" dirty="0" err="1"/>
              <a:t>we</a:t>
            </a:r>
            <a:r>
              <a:rPr lang="it-IT" dirty="0"/>
              <a:t> </a:t>
            </a:r>
            <a:r>
              <a:rPr lang="it-IT" dirty="0" err="1"/>
              <a:t>notice</a:t>
            </a:r>
            <a:r>
              <a:rPr lang="it-IT" dirty="0"/>
              <a:t> </a:t>
            </a:r>
            <a:r>
              <a:rPr lang="it-IT" dirty="0" err="1"/>
              <a:t>that</a:t>
            </a:r>
            <a:r>
              <a:rPr lang="it-IT" dirty="0"/>
              <a:t> the model </a:t>
            </a:r>
            <a:r>
              <a:rPr lang="it-IT" dirty="0" err="1"/>
              <a:t>performs</a:t>
            </a:r>
            <a:r>
              <a:rPr lang="it-IT" dirty="0"/>
              <a:t> </a:t>
            </a:r>
            <a:r>
              <a:rPr lang="it-IT" dirty="0" err="1"/>
              <a:t>better</a:t>
            </a:r>
            <a:r>
              <a:rPr lang="it-IT" dirty="0"/>
              <a:t> </a:t>
            </a:r>
            <a:r>
              <a:rPr lang="it-IT" dirty="0" err="1"/>
              <a:t>at</a:t>
            </a:r>
            <a:r>
              <a:rPr lang="it-IT" dirty="0"/>
              <a:t> </a:t>
            </a:r>
            <a:r>
              <a:rPr lang="it-IT" dirty="0" err="1">
                <a:solidFill>
                  <a:schemeClr val="accent2"/>
                </a:solidFill>
              </a:rPr>
              <a:t>lower</a:t>
            </a:r>
            <a:r>
              <a:rPr lang="it-IT" dirty="0">
                <a:solidFill>
                  <a:schemeClr val="accent2"/>
                </a:solidFill>
              </a:rPr>
              <a:t> </a:t>
            </a:r>
            <a:r>
              <a:rPr lang="it-IT" dirty="0" err="1">
                <a:solidFill>
                  <a:schemeClr val="accent2"/>
                </a:solidFill>
              </a:rPr>
              <a:t>temperatures</a:t>
            </a:r>
            <a:r>
              <a:rPr lang="it-IT" dirty="0"/>
              <a:t>. </a:t>
            </a:r>
          </a:p>
          <a:p>
            <a:endParaRPr lang="it-IT" dirty="0"/>
          </a:p>
          <a:p>
            <a:endParaRPr lang="it-IT" dirty="0"/>
          </a:p>
          <a:p>
            <a:r>
              <a:rPr lang="it-IT" dirty="0" err="1"/>
              <a:t>Visually</a:t>
            </a:r>
            <a:r>
              <a:rPr lang="it-IT" dirty="0"/>
              <a:t> </a:t>
            </a:r>
            <a:r>
              <a:rPr lang="it-IT" dirty="0" err="1"/>
              <a:t>we</a:t>
            </a:r>
            <a:r>
              <a:rPr lang="it-IT" dirty="0"/>
              <a:t> can </a:t>
            </a:r>
            <a:r>
              <a:rPr lang="it-IT" dirty="0" err="1"/>
              <a:t>see</a:t>
            </a:r>
            <a:r>
              <a:rPr lang="it-IT" dirty="0"/>
              <a:t> </a:t>
            </a:r>
            <a:r>
              <a:rPr lang="it-IT" dirty="0" err="1"/>
              <a:t>that</a:t>
            </a:r>
            <a:r>
              <a:rPr lang="it-IT" dirty="0"/>
              <a:t> the feature </a:t>
            </a:r>
            <a:r>
              <a:rPr lang="it-IT" dirty="0" err="1"/>
              <a:t>extracted</a:t>
            </a:r>
            <a:r>
              <a:rPr lang="it-IT" dirty="0"/>
              <a:t> for </a:t>
            </a:r>
            <a:r>
              <a:rPr lang="it-IT" dirty="0" err="1"/>
              <a:t>cold</a:t>
            </a:r>
            <a:r>
              <a:rPr lang="it-IT" dirty="0"/>
              <a:t> water are LESS dispersive for the </a:t>
            </a:r>
            <a:r>
              <a:rPr lang="it-IT" dirty="0" err="1"/>
              <a:t>central</a:t>
            </a:r>
            <a:r>
              <a:rPr lang="it-IT" dirty="0"/>
              <a:t> filters </a:t>
            </a:r>
            <a:r>
              <a:rPr lang="it-IT" dirty="0" err="1"/>
              <a:t>than</a:t>
            </a:r>
            <a:r>
              <a:rPr lang="it-IT" dirty="0"/>
              <a:t> the one </a:t>
            </a:r>
            <a:r>
              <a:rPr lang="it-IT" dirty="0" err="1"/>
              <a:t>extracted</a:t>
            </a:r>
            <a:r>
              <a:rPr lang="it-IT" dirty="0"/>
              <a:t> for hot water. </a:t>
            </a:r>
          </a:p>
        </p:txBody>
      </p:sp>
    </p:spTree>
    <p:extLst>
      <p:ext uri="{BB962C8B-B14F-4D97-AF65-F5344CB8AC3E}">
        <p14:creationId xmlns:p14="http://schemas.microsoft.com/office/powerpoint/2010/main" val="583786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945C2F8-2E24-F46B-AC7B-3070B381497A}"/>
              </a:ext>
            </a:extLst>
          </p:cNvPr>
          <p:cNvSpPr>
            <a:spLocks noGrp="1"/>
          </p:cNvSpPr>
          <p:nvPr>
            <p:ph type="title"/>
          </p:nvPr>
        </p:nvSpPr>
        <p:spPr>
          <a:xfrm>
            <a:off x="4752975" y="4472248"/>
            <a:ext cx="5326317" cy="1975104"/>
          </a:xfrm>
        </p:spPr>
        <p:txBody>
          <a:bodyPr rtlCol="0"/>
          <a:lstStyle>
            <a:defPPr>
              <a:defRPr lang="it-IT"/>
            </a:defPPr>
          </a:lstStyle>
          <a:p>
            <a:pPr rtl="0"/>
            <a:r>
              <a:rPr lang="it-IT" dirty="0"/>
              <a:t>Thank </a:t>
            </a:r>
            <a:r>
              <a:rPr lang="it-IT" dirty="0" err="1"/>
              <a:t>you</a:t>
            </a:r>
            <a:r>
              <a:rPr lang="it-IT" dirty="0"/>
              <a:t>!</a:t>
            </a:r>
          </a:p>
        </p:txBody>
      </p:sp>
    </p:spTree>
    <p:extLst>
      <p:ext uri="{BB962C8B-B14F-4D97-AF65-F5344CB8AC3E}">
        <p14:creationId xmlns:p14="http://schemas.microsoft.com/office/powerpoint/2010/main" val="316121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olo 11">
            <a:extLst>
              <a:ext uri="{FF2B5EF4-FFF2-40B4-BE49-F238E27FC236}">
                <a16:creationId xmlns:a16="http://schemas.microsoft.com/office/drawing/2014/main" id="{0BA60034-9E02-4BFF-D46B-98C157D63892}"/>
              </a:ext>
            </a:extLst>
          </p:cNvPr>
          <p:cNvSpPr>
            <a:spLocks noGrp="1"/>
          </p:cNvSpPr>
          <p:nvPr>
            <p:ph type="title"/>
          </p:nvPr>
        </p:nvSpPr>
        <p:spPr/>
        <p:txBody>
          <a:bodyPr rtlCol="0"/>
          <a:lstStyle>
            <a:defPPr>
              <a:defRPr lang="it-IT"/>
            </a:defPPr>
          </a:lstStyle>
          <a:p>
            <a:r>
              <a:rPr lang="it-IT" dirty="0" err="1"/>
              <a:t>TherMike</a:t>
            </a:r>
            <a:r>
              <a:rPr lang="it-IT" dirty="0"/>
              <a:t>- Hearing hot </a:t>
            </a:r>
            <a:r>
              <a:rPr lang="it-IT" dirty="0" err="1"/>
              <a:t>loud</a:t>
            </a:r>
            <a:endParaRPr lang="it-IT" dirty="0"/>
          </a:p>
        </p:txBody>
      </p:sp>
      <p:sp>
        <p:nvSpPr>
          <p:cNvPr id="2" name="Segnaposto contenuto 1">
            <a:extLst>
              <a:ext uri="{FF2B5EF4-FFF2-40B4-BE49-F238E27FC236}">
                <a16:creationId xmlns:a16="http://schemas.microsoft.com/office/drawing/2014/main" id="{2BA91497-60EB-6CC6-BE1A-11323E8A9677}"/>
              </a:ext>
            </a:extLst>
          </p:cNvPr>
          <p:cNvSpPr>
            <a:spLocks noGrp="1"/>
          </p:cNvSpPr>
          <p:nvPr>
            <p:ph idx="1"/>
          </p:nvPr>
        </p:nvSpPr>
        <p:spPr>
          <a:xfrm>
            <a:off x="373218" y="2391119"/>
            <a:ext cx="8762246" cy="3194056"/>
          </a:xfrm>
        </p:spPr>
        <p:txBody>
          <a:bodyPr rtlCol="0">
            <a:normAutofit/>
          </a:bodyPr>
          <a:lstStyle>
            <a:defPPr>
              <a:defRPr lang="it-IT"/>
            </a:defPPr>
          </a:lstStyle>
          <a:p>
            <a:pPr algn="just"/>
            <a:r>
              <a:rPr lang="it-IT" dirty="0" err="1"/>
              <a:t>We</a:t>
            </a:r>
            <a:r>
              <a:rPr lang="it-IT" dirty="0"/>
              <a:t> </a:t>
            </a:r>
            <a:r>
              <a:rPr lang="it-IT" dirty="0" err="1"/>
              <a:t>were</a:t>
            </a:r>
            <a:r>
              <a:rPr lang="it-IT" dirty="0"/>
              <a:t> </a:t>
            </a:r>
            <a:r>
              <a:rPr lang="it-IT" dirty="0" err="1"/>
              <a:t>inspired</a:t>
            </a:r>
            <a:r>
              <a:rPr lang="it-IT" dirty="0"/>
              <a:t> by </a:t>
            </a:r>
            <a:r>
              <a:rPr lang="it-IT" dirty="0" err="1"/>
              <a:t>Mr.Brutti</a:t>
            </a:r>
            <a:r>
              <a:rPr lang="it-IT" dirty="0"/>
              <a:t> sound </a:t>
            </a:r>
            <a:r>
              <a:rPr lang="it-IT" dirty="0" err="1"/>
              <a:t>experiments</a:t>
            </a:r>
            <a:r>
              <a:rPr lang="it-IT" dirty="0"/>
              <a:t> and </a:t>
            </a:r>
            <a:r>
              <a:rPr lang="it-IT" dirty="0" err="1"/>
              <a:t>we</a:t>
            </a:r>
            <a:r>
              <a:rPr lang="it-IT" dirty="0"/>
              <a:t> </a:t>
            </a:r>
            <a:r>
              <a:rPr lang="it-IT" dirty="0" err="1"/>
              <a:t>decided</a:t>
            </a:r>
            <a:r>
              <a:rPr lang="it-IT" dirty="0"/>
              <a:t> to </a:t>
            </a:r>
            <a:r>
              <a:rPr lang="it-IT" dirty="0" err="1"/>
              <a:t>dig</a:t>
            </a:r>
            <a:r>
              <a:rPr lang="it-IT" dirty="0"/>
              <a:t> </a:t>
            </a:r>
            <a:r>
              <a:rPr lang="it-IT" dirty="0" err="1"/>
              <a:t>deeper</a:t>
            </a:r>
            <a:r>
              <a:rPr lang="it-IT" dirty="0"/>
              <a:t> in the </a:t>
            </a:r>
            <a:r>
              <a:rPr lang="it-IT" dirty="0" err="1"/>
              <a:t>problem</a:t>
            </a:r>
            <a:r>
              <a:rPr lang="it-IT" dirty="0"/>
              <a:t>. </a:t>
            </a:r>
            <a:r>
              <a:rPr lang="it-IT" dirty="0" err="1">
                <a:solidFill>
                  <a:srgbClr val="FF0000"/>
                </a:solidFill>
              </a:rPr>
              <a:t>TherMike</a:t>
            </a:r>
            <a:r>
              <a:rPr lang="it-IT" dirty="0"/>
              <a:t> </a:t>
            </a:r>
            <a:r>
              <a:rPr lang="it-IT" dirty="0" err="1"/>
              <a:t>arises</a:t>
            </a:r>
            <a:r>
              <a:rPr lang="it-IT" dirty="0"/>
              <a:t> </a:t>
            </a:r>
            <a:r>
              <a:rPr lang="it-IT" dirty="0" err="1"/>
              <a:t>as</a:t>
            </a:r>
            <a:r>
              <a:rPr lang="it-IT" dirty="0"/>
              <a:t> the </a:t>
            </a:r>
            <a:r>
              <a:rPr lang="it-IT" dirty="0" err="1"/>
              <a:t>opportunity</a:t>
            </a:r>
            <a:r>
              <a:rPr lang="it-IT" dirty="0"/>
              <a:t> to </a:t>
            </a:r>
            <a:r>
              <a:rPr lang="it-IT" dirty="0" err="1"/>
              <a:t>deploy</a:t>
            </a:r>
            <a:r>
              <a:rPr lang="it-IT" dirty="0"/>
              <a:t> a machine learning model </a:t>
            </a:r>
            <a:r>
              <a:rPr lang="it-IT" dirty="0" err="1"/>
              <a:t>that</a:t>
            </a:r>
            <a:r>
              <a:rPr lang="it-IT" dirty="0"/>
              <a:t> can </a:t>
            </a:r>
            <a:r>
              <a:rPr lang="it-IT" dirty="0" err="1"/>
              <a:t>interpret</a:t>
            </a:r>
            <a:r>
              <a:rPr lang="it-IT" dirty="0"/>
              <a:t> or </a:t>
            </a:r>
            <a:r>
              <a:rPr lang="it-IT" dirty="0" err="1"/>
              <a:t>explain</a:t>
            </a:r>
            <a:r>
              <a:rPr lang="it-IT" dirty="0"/>
              <a:t> a </a:t>
            </a:r>
            <a:r>
              <a:rPr lang="it-IT" dirty="0" err="1"/>
              <a:t>phenomenon</a:t>
            </a:r>
            <a:r>
              <a:rPr lang="it-IT" dirty="0"/>
              <a:t> </a:t>
            </a:r>
            <a:r>
              <a:rPr lang="it-IT" dirty="0" err="1"/>
              <a:t>that</a:t>
            </a:r>
            <a:r>
              <a:rPr lang="it-IT" dirty="0"/>
              <a:t> </a:t>
            </a:r>
            <a:r>
              <a:rPr lang="it-IT" dirty="0" err="1"/>
              <a:t>is</a:t>
            </a:r>
            <a:r>
              <a:rPr lang="it-IT" dirty="0"/>
              <a:t> </a:t>
            </a:r>
            <a:r>
              <a:rPr lang="it-IT" dirty="0" err="1"/>
              <a:t>actually</a:t>
            </a:r>
            <a:r>
              <a:rPr lang="it-IT" dirty="0"/>
              <a:t> </a:t>
            </a:r>
            <a:r>
              <a:rPr lang="it-IT" dirty="0" err="1"/>
              <a:t>well</a:t>
            </a:r>
            <a:r>
              <a:rPr lang="it-IT" dirty="0"/>
              <a:t> </a:t>
            </a:r>
            <a:r>
              <a:rPr lang="it-IT" dirty="0" err="1"/>
              <a:t>known</a:t>
            </a:r>
            <a:r>
              <a:rPr lang="it-IT" dirty="0"/>
              <a:t> in </a:t>
            </a:r>
            <a:r>
              <a:rPr lang="it-IT" dirty="0" err="1"/>
              <a:t>neurosciences</a:t>
            </a:r>
            <a:r>
              <a:rPr lang="it-IT" dirty="0"/>
              <a:t> and </a:t>
            </a:r>
            <a:r>
              <a:rPr lang="it-IT" dirty="0" err="1"/>
              <a:t>psychoacoustics</a:t>
            </a:r>
            <a:r>
              <a:rPr lang="it-IT" dirty="0"/>
              <a:t>: </a:t>
            </a:r>
          </a:p>
          <a:p>
            <a:pPr algn="just"/>
            <a:endParaRPr lang="it-IT" dirty="0"/>
          </a:p>
          <a:p>
            <a:pPr algn="ctr"/>
            <a:r>
              <a:rPr lang="it-IT" i="1" dirty="0"/>
              <a:t>&lt;&lt;</a:t>
            </a:r>
            <a:r>
              <a:rPr lang="it-IT" i="1" dirty="0" err="1"/>
              <a:t>how</a:t>
            </a:r>
            <a:r>
              <a:rPr lang="it-IT" i="1" dirty="0"/>
              <a:t> </a:t>
            </a:r>
            <a:r>
              <a:rPr lang="it-IT" i="1" dirty="0" err="1"/>
              <a:t>is</a:t>
            </a:r>
            <a:r>
              <a:rPr lang="it-IT" i="1" dirty="0"/>
              <a:t> </a:t>
            </a:r>
            <a:r>
              <a:rPr lang="it-IT" i="1" dirty="0" err="1"/>
              <a:t>it</a:t>
            </a:r>
            <a:r>
              <a:rPr lang="it-IT" i="1" dirty="0"/>
              <a:t> </a:t>
            </a:r>
            <a:r>
              <a:rPr lang="it-IT" i="1" dirty="0" err="1"/>
              <a:t>possible</a:t>
            </a:r>
            <a:r>
              <a:rPr lang="it-IT" i="1" dirty="0"/>
              <a:t> for </a:t>
            </a:r>
            <a:r>
              <a:rPr lang="it-IT" i="1" dirty="0" err="1"/>
              <a:t>our</a:t>
            </a:r>
            <a:r>
              <a:rPr lang="it-IT" i="1" dirty="0"/>
              <a:t> </a:t>
            </a:r>
            <a:r>
              <a:rPr lang="it-IT" i="1" dirty="0" err="1"/>
              <a:t>ear</a:t>
            </a:r>
            <a:r>
              <a:rPr lang="it-IT" i="1" dirty="0"/>
              <a:t> and brain to </a:t>
            </a:r>
            <a:r>
              <a:rPr lang="it-IT" i="1" dirty="0" err="1"/>
              <a:t>collect</a:t>
            </a:r>
            <a:r>
              <a:rPr lang="it-IT" i="1" dirty="0"/>
              <a:t> and </a:t>
            </a:r>
            <a:r>
              <a:rPr lang="it-IT" i="1" dirty="0" err="1"/>
              <a:t>decode</a:t>
            </a:r>
            <a:r>
              <a:rPr lang="it-IT" i="1" dirty="0"/>
              <a:t> information </a:t>
            </a:r>
            <a:r>
              <a:rPr lang="it-IT" i="1" dirty="0" err="1"/>
              <a:t>that</a:t>
            </a:r>
            <a:r>
              <a:rPr lang="it-IT" i="1" dirty="0"/>
              <a:t> are </a:t>
            </a:r>
            <a:r>
              <a:rPr lang="it-IT" i="1" dirty="0" err="1"/>
              <a:t>apparently</a:t>
            </a:r>
            <a:r>
              <a:rPr lang="it-IT" i="1" dirty="0"/>
              <a:t> </a:t>
            </a:r>
            <a:r>
              <a:rPr lang="it-IT" i="1" dirty="0" err="1"/>
              <a:t>unrelated</a:t>
            </a:r>
            <a:r>
              <a:rPr lang="it-IT" i="1" dirty="0"/>
              <a:t> with </a:t>
            </a:r>
            <a:r>
              <a:rPr lang="it-IT" i="1" dirty="0" err="1"/>
              <a:t>what</a:t>
            </a:r>
            <a:r>
              <a:rPr lang="it-IT" i="1" dirty="0"/>
              <a:t> </a:t>
            </a:r>
            <a:r>
              <a:rPr lang="it-IT" i="1" dirty="0" err="1"/>
              <a:t>we</a:t>
            </a:r>
            <a:r>
              <a:rPr lang="it-IT" i="1" dirty="0"/>
              <a:t> are </a:t>
            </a:r>
            <a:r>
              <a:rPr lang="it-IT" i="1" u="sng" dirty="0" err="1"/>
              <a:t>actually</a:t>
            </a:r>
            <a:r>
              <a:rPr lang="it-IT" i="1" dirty="0"/>
              <a:t> hearing? &gt;&gt;</a:t>
            </a:r>
          </a:p>
          <a:p>
            <a:pPr algn="just" rtl="0"/>
            <a:endParaRPr lang="it-IT" dirty="0">
              <a:solidFill>
                <a:srgbClr val="FF0000"/>
              </a:solidFill>
            </a:endParaRPr>
          </a:p>
          <a:p>
            <a:pPr algn="just" rtl="0"/>
            <a:endParaRPr lang="it-IT" dirty="0"/>
          </a:p>
        </p:txBody>
      </p:sp>
      <p:sp>
        <p:nvSpPr>
          <p:cNvPr id="25" name="Segnaposto testo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rtlCol="0"/>
          <a:lstStyle>
            <a:defPPr>
              <a:defRPr lang="it-IT"/>
            </a:defPPr>
          </a:lstStyle>
          <a:p>
            <a:pPr rtl="0"/>
            <a:r>
              <a:rPr lang="it-IT" dirty="0"/>
              <a:t>3</a:t>
            </a:r>
          </a:p>
        </p:txBody>
      </p:sp>
      <p:sp>
        <p:nvSpPr>
          <p:cNvPr id="27" name="Segnaposto numero diapositiva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rtlCol="0"/>
          <a:lstStyle>
            <a:defPPr>
              <a:defRPr lang="it-IT"/>
            </a:defPPr>
          </a:lstStyle>
          <a:p>
            <a:pPr rtl="0"/>
            <a:endParaRPr lang="it-IT" dirty="0">
              <a:noFill/>
            </a:endParaRPr>
          </a:p>
        </p:txBody>
      </p:sp>
      <p:sp>
        <p:nvSpPr>
          <p:cNvPr id="8" name="Segnaposto numero diapositiva 26">
            <a:extLst>
              <a:ext uri="{FF2B5EF4-FFF2-40B4-BE49-F238E27FC236}">
                <a16:creationId xmlns:a16="http://schemas.microsoft.com/office/drawing/2014/main" id="{C9D35391-07FE-8572-70F0-C350F3EC07C7}"/>
              </a:ext>
            </a:extLst>
          </p:cNvPr>
          <p:cNvSpPr txBox="1">
            <a:spLocks/>
          </p:cNvSpPr>
          <p:nvPr/>
        </p:nvSpPr>
        <p:spPr>
          <a:xfrm>
            <a:off x="1930271" y="1382936"/>
            <a:ext cx="941832" cy="621792"/>
          </a:xfrm>
          <a:prstGeom prst="rect">
            <a:avLst/>
          </a:prstGeom>
        </p:spPr>
        <p:txBody>
          <a:bodyPr vert="horz" lIns="91440" tIns="45720" rIns="91440" bIns="45720" rtlCol="0" anchor="ctr"/>
          <a:lstStyle>
            <a:defPPr rtl="0">
              <a:defRPr lang="it-IT"/>
            </a:defPPr>
            <a:lvl1pPr marL="0" algn="ctr" defTabSz="914400" rtl="0" eaLnBrk="1" latinLnBrk="0" hangingPunct="1">
              <a:defRPr lang="it-IT" sz="3200" kern="1200">
                <a:solidFill>
                  <a:schemeClr val="bg2"/>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a:lstStyle>
          <a:p>
            <a:fld id="{CC43B8D3-9A08-F84C-9DD4-44948BA52D4B}" type="slidenum">
              <a:rPr lang="it-IT" smtClean="0"/>
              <a:pPr/>
              <a:t>3</a:t>
            </a:fld>
            <a:endParaRPr lang="it-IT" dirty="0"/>
          </a:p>
        </p:txBody>
      </p:sp>
      <p:pic>
        <p:nvPicPr>
          <p:cNvPr id="9" name="Elemento grafico 8" descr="Termometro con riempimento a tinta unita">
            <a:extLst>
              <a:ext uri="{FF2B5EF4-FFF2-40B4-BE49-F238E27FC236}">
                <a16:creationId xmlns:a16="http://schemas.microsoft.com/office/drawing/2014/main" id="{1FAA9564-A119-D25B-67E1-B93AFDD3B5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405782">
            <a:off x="1814559" y="795087"/>
            <a:ext cx="616518" cy="616518"/>
          </a:xfrm>
          <a:prstGeom prst="rect">
            <a:avLst/>
          </a:prstGeom>
        </p:spPr>
      </p:pic>
      <p:pic>
        <p:nvPicPr>
          <p:cNvPr id="3" name="Immagine 2" descr="Immagine che contiene strumento, cartone animato, termometro, illustrazione&#10;&#10;Descrizione generata automaticamente">
            <a:extLst>
              <a:ext uri="{FF2B5EF4-FFF2-40B4-BE49-F238E27FC236}">
                <a16:creationId xmlns:a16="http://schemas.microsoft.com/office/drawing/2014/main" id="{5E251D8B-8659-3314-93DA-1C13F7B8721A}"/>
              </a:ext>
            </a:extLst>
          </p:cNvPr>
          <p:cNvPicPr>
            <a:picLocks noChangeAspect="1"/>
          </p:cNvPicPr>
          <p:nvPr/>
        </p:nvPicPr>
        <p:blipFill>
          <a:blip r:embed="rId5"/>
          <a:stretch>
            <a:fillRect/>
          </a:stretch>
        </p:blipFill>
        <p:spPr>
          <a:xfrm>
            <a:off x="9348331" y="1693832"/>
            <a:ext cx="2616686" cy="4588631"/>
          </a:xfrm>
          <a:prstGeom prst="rect">
            <a:avLst/>
          </a:prstGeom>
          <a:ln>
            <a:noFill/>
          </a:ln>
          <a:effectLst>
            <a:outerShdw blurRad="190500" algn="tl" rotWithShape="0">
              <a:srgbClr val="000000">
                <a:alpha val="70000"/>
              </a:srgbClr>
            </a:outerShdw>
          </a:effectLst>
        </p:spPr>
      </p:pic>
      <p:sp>
        <p:nvSpPr>
          <p:cNvPr id="4" name="Rettangolo 3">
            <a:extLst>
              <a:ext uri="{FF2B5EF4-FFF2-40B4-BE49-F238E27FC236}">
                <a16:creationId xmlns:a16="http://schemas.microsoft.com/office/drawing/2014/main" id="{92A3A17F-D9D3-C56C-99C7-43E304A0AA23}"/>
              </a:ext>
            </a:extLst>
          </p:cNvPr>
          <p:cNvSpPr/>
          <p:nvPr/>
        </p:nvSpPr>
        <p:spPr>
          <a:xfrm>
            <a:off x="9678853" y="5820798"/>
            <a:ext cx="2015409" cy="923330"/>
          </a:xfrm>
          <a:prstGeom prst="rect">
            <a:avLst/>
          </a:prstGeom>
          <a:noFill/>
        </p:spPr>
        <p:txBody>
          <a:bodyPr wrap="squar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Mike</a:t>
            </a:r>
          </a:p>
        </p:txBody>
      </p:sp>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ttangolo 41">
            <a:extLst>
              <a:ext uri="{FF2B5EF4-FFF2-40B4-BE49-F238E27FC236}">
                <a16:creationId xmlns:a16="http://schemas.microsoft.com/office/drawing/2014/main" id="{5D4F89A7-5DC7-F29D-9C3E-6238D8C95B1F}"/>
              </a:ext>
            </a:extLst>
          </p:cNvPr>
          <p:cNvSpPr/>
          <p:nvPr/>
        </p:nvSpPr>
        <p:spPr>
          <a:xfrm>
            <a:off x="9255727" y="2965189"/>
            <a:ext cx="345473" cy="46381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0" name="Elemento grafico 39" descr="Microfono contorno">
            <a:extLst>
              <a:ext uri="{FF2B5EF4-FFF2-40B4-BE49-F238E27FC236}">
                <a16:creationId xmlns:a16="http://schemas.microsoft.com/office/drawing/2014/main" id="{B995CCE7-6920-F6D8-F1D3-FFC8AA512E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934559">
            <a:off x="8711678" y="2856887"/>
            <a:ext cx="1973931" cy="1973931"/>
          </a:xfrm>
          <a:prstGeom prst="rect">
            <a:avLst/>
          </a:prstGeom>
        </p:spPr>
      </p:pic>
      <p:sp>
        <p:nvSpPr>
          <p:cNvPr id="41" name="Rettangolo 40">
            <a:extLst>
              <a:ext uri="{FF2B5EF4-FFF2-40B4-BE49-F238E27FC236}">
                <a16:creationId xmlns:a16="http://schemas.microsoft.com/office/drawing/2014/main" id="{481980CB-155F-75DF-0402-C70B9D3990F1}"/>
              </a:ext>
            </a:extLst>
          </p:cNvPr>
          <p:cNvSpPr/>
          <p:nvPr/>
        </p:nvSpPr>
        <p:spPr>
          <a:xfrm rot="3580084">
            <a:off x="8551151" y="3506790"/>
            <a:ext cx="1686483" cy="75239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6740517E-F1C4-E2E4-56A4-B471E50C5EE9}"/>
              </a:ext>
            </a:extLst>
          </p:cNvPr>
          <p:cNvSpPr/>
          <p:nvPr/>
        </p:nvSpPr>
        <p:spPr>
          <a:xfrm>
            <a:off x="522514" y="149289"/>
            <a:ext cx="11028784" cy="139959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Segnaposto contenuto 1">
            <a:extLst>
              <a:ext uri="{FF2B5EF4-FFF2-40B4-BE49-F238E27FC236}">
                <a16:creationId xmlns:a16="http://schemas.microsoft.com/office/drawing/2014/main" id="{E4DD2825-EDF9-D703-2D8C-E2C5E579D352}"/>
              </a:ext>
            </a:extLst>
          </p:cNvPr>
          <p:cNvSpPr txBox="1">
            <a:spLocks/>
          </p:cNvSpPr>
          <p:nvPr/>
        </p:nvSpPr>
        <p:spPr>
          <a:xfrm>
            <a:off x="522514" y="1681096"/>
            <a:ext cx="5573486" cy="349580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So, we decided not to build a model “simply” capable of classifying if the water is cold or hot given its splashing sound: </a:t>
            </a:r>
            <a:r>
              <a:rPr lang="en-US" i="1" u="sng" dirty="0"/>
              <a:t>we wanted to build a real thermometer able to listen to temperature. </a:t>
            </a:r>
          </a:p>
          <a:p>
            <a:pPr algn="just"/>
            <a:endParaRPr lang="en-US" dirty="0"/>
          </a:p>
          <a:p>
            <a:pPr algn="just"/>
            <a:r>
              <a:rPr lang="en-US" dirty="0"/>
              <a:t>This makes our problem a </a:t>
            </a:r>
            <a:r>
              <a:rPr lang="en-US" dirty="0">
                <a:solidFill>
                  <a:srgbClr val="FF0000"/>
                </a:solidFill>
              </a:rPr>
              <a:t>regression</a:t>
            </a:r>
            <a:r>
              <a:rPr lang="en-US" dirty="0"/>
              <a:t> one: given a pouring sound, we want to predict  the temperature. And now lots of questions arises!</a:t>
            </a:r>
          </a:p>
          <a:p>
            <a:pPr algn="just"/>
            <a:endParaRPr lang="en-US" dirty="0">
              <a:solidFill>
                <a:srgbClr val="FF0000"/>
              </a:solidFill>
            </a:endParaRPr>
          </a:p>
          <a:p>
            <a:pPr algn="just"/>
            <a:endParaRPr lang="en-US" dirty="0"/>
          </a:p>
        </p:txBody>
      </p:sp>
      <p:sp>
        <p:nvSpPr>
          <p:cNvPr id="43" name="Rettangolo 42">
            <a:extLst>
              <a:ext uri="{FF2B5EF4-FFF2-40B4-BE49-F238E27FC236}">
                <a16:creationId xmlns:a16="http://schemas.microsoft.com/office/drawing/2014/main" id="{DC351F1A-016E-4093-BD2E-F5B417573236}"/>
              </a:ext>
            </a:extLst>
          </p:cNvPr>
          <p:cNvSpPr/>
          <p:nvPr/>
        </p:nvSpPr>
        <p:spPr>
          <a:xfrm>
            <a:off x="9255727" y="2445754"/>
            <a:ext cx="345473" cy="9144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8" name="Elemento grafico 37" descr="Termometro con riempimento a tinta unita">
            <a:extLst>
              <a:ext uri="{FF2B5EF4-FFF2-40B4-BE49-F238E27FC236}">
                <a16:creationId xmlns:a16="http://schemas.microsoft.com/office/drawing/2014/main" id="{69C9805D-D0F0-C65F-F106-40F868C2B2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010786">
            <a:off x="8773755" y="3193096"/>
            <a:ext cx="1583819" cy="1565729"/>
          </a:xfrm>
          <a:prstGeom prst="rect">
            <a:avLst/>
          </a:prstGeom>
        </p:spPr>
      </p:pic>
      <p:pic>
        <p:nvPicPr>
          <p:cNvPr id="49" name="Elemento grafico 48" descr="Misurino con riempimento a tinta unita">
            <a:extLst>
              <a:ext uri="{FF2B5EF4-FFF2-40B4-BE49-F238E27FC236}">
                <a16:creationId xmlns:a16="http://schemas.microsoft.com/office/drawing/2014/main" id="{A351F146-DE88-96E2-CAB9-4458D93001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31228" flipH="1">
            <a:off x="6787329" y="1284397"/>
            <a:ext cx="1848468" cy="1848468"/>
          </a:xfrm>
          <a:prstGeom prst="rect">
            <a:avLst/>
          </a:prstGeom>
        </p:spPr>
      </p:pic>
      <p:pic>
        <p:nvPicPr>
          <p:cNvPr id="51" name="Elemento grafico 50" descr="Acqua con riempimento a tinta unita">
            <a:extLst>
              <a:ext uri="{FF2B5EF4-FFF2-40B4-BE49-F238E27FC236}">
                <a16:creationId xmlns:a16="http://schemas.microsoft.com/office/drawing/2014/main" id="{47CA3ACE-41D2-C835-92BB-9F7A84C99BF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95957" y="2246656"/>
            <a:ext cx="577448" cy="577448"/>
          </a:xfrm>
          <a:prstGeom prst="rect">
            <a:avLst/>
          </a:prstGeom>
        </p:spPr>
      </p:pic>
      <p:pic>
        <p:nvPicPr>
          <p:cNvPr id="52" name="Elemento grafico 51" descr="Acqua con riempimento a tinta unita">
            <a:extLst>
              <a:ext uri="{FF2B5EF4-FFF2-40B4-BE49-F238E27FC236}">
                <a16:creationId xmlns:a16="http://schemas.microsoft.com/office/drawing/2014/main" id="{C74690B2-956D-E1D6-FBD5-4A1320ACA2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54175" y="2735730"/>
            <a:ext cx="457816" cy="457816"/>
          </a:xfrm>
          <a:prstGeom prst="rect">
            <a:avLst/>
          </a:prstGeom>
        </p:spPr>
      </p:pic>
      <p:pic>
        <p:nvPicPr>
          <p:cNvPr id="53" name="Elemento grafico 52" descr="Acqua con riempimento a tinta unita">
            <a:extLst>
              <a:ext uri="{FF2B5EF4-FFF2-40B4-BE49-F238E27FC236}">
                <a16:creationId xmlns:a16="http://schemas.microsoft.com/office/drawing/2014/main" id="{4CED1A49-CD75-4DE7-FE0A-1C83697AB9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31890" y="2985832"/>
            <a:ext cx="415427" cy="415427"/>
          </a:xfrm>
          <a:prstGeom prst="rect">
            <a:avLst/>
          </a:prstGeom>
        </p:spPr>
      </p:pic>
      <p:pic>
        <p:nvPicPr>
          <p:cNvPr id="54" name="Elemento grafico 53" descr="Acqua con riempimento a tinta unita">
            <a:extLst>
              <a:ext uri="{FF2B5EF4-FFF2-40B4-BE49-F238E27FC236}">
                <a16:creationId xmlns:a16="http://schemas.microsoft.com/office/drawing/2014/main" id="{EC91ED7E-0614-D7BD-29F6-A7CBF6333BA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31426" y="3351635"/>
            <a:ext cx="355210" cy="355210"/>
          </a:xfrm>
          <a:prstGeom prst="rect">
            <a:avLst/>
          </a:prstGeom>
        </p:spPr>
      </p:pic>
    </p:spTree>
    <p:extLst>
      <p:ext uri="{BB962C8B-B14F-4D97-AF65-F5344CB8AC3E}">
        <p14:creationId xmlns:p14="http://schemas.microsoft.com/office/powerpoint/2010/main" val="85160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it-IT"/>
            </a:defPPr>
          </a:lstStyle>
          <a:p>
            <a:pPr rtl="0"/>
            <a:r>
              <a:rPr lang="it-IT" dirty="0"/>
              <a:t>Data Collection</a:t>
            </a:r>
          </a:p>
        </p:txBody>
      </p:sp>
      <p:sp>
        <p:nvSpPr>
          <p:cNvPr id="10" name="Segnaposto testo 9">
            <a:extLst>
              <a:ext uri="{FF2B5EF4-FFF2-40B4-BE49-F238E27FC236}">
                <a16:creationId xmlns:a16="http://schemas.microsoft.com/office/drawing/2014/main" id="{4C914057-CF12-017E-B2D8-B25B6E322913}"/>
              </a:ext>
            </a:extLst>
          </p:cNvPr>
          <p:cNvSpPr>
            <a:spLocks noGrp="1"/>
          </p:cNvSpPr>
          <p:nvPr>
            <p:ph type="body" sz="quarter" idx="13"/>
          </p:nvPr>
        </p:nvSpPr>
        <p:spPr/>
        <p:txBody>
          <a:bodyPr rtlCol="0"/>
          <a:lstStyle>
            <a:defPPr>
              <a:defRPr lang="it-IT"/>
            </a:defPPr>
          </a:lstStyle>
          <a:p>
            <a:pPr rtl="0"/>
            <a:endParaRPr lang="it-IT" dirty="0"/>
          </a:p>
        </p:txBody>
      </p:sp>
      <p:sp>
        <p:nvSpPr>
          <p:cNvPr id="5" name="Segnaposto numero diapositiva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6" name="Immagine 5">
            <a:extLst>
              <a:ext uri="{FF2B5EF4-FFF2-40B4-BE49-F238E27FC236}">
                <a16:creationId xmlns:a16="http://schemas.microsoft.com/office/drawing/2014/main" id="{2C0ADA3C-EF71-F2C5-BF50-212B94E67D2D}"/>
              </a:ext>
            </a:extLst>
          </p:cNvPr>
          <p:cNvPicPr>
            <a:picLocks noChangeAspect="1"/>
          </p:cNvPicPr>
          <p:nvPr/>
        </p:nvPicPr>
        <p:blipFill>
          <a:blip r:embed="rId3"/>
          <a:stretch>
            <a:fillRect/>
          </a:stretch>
        </p:blipFill>
        <p:spPr>
          <a:xfrm>
            <a:off x="752522" y="1737162"/>
            <a:ext cx="6995766" cy="4564776"/>
          </a:xfrm>
          <a:prstGeom prst="rect">
            <a:avLst/>
          </a:prstGeom>
          <a:ln w="28575">
            <a:solidFill>
              <a:schemeClr val="tx1"/>
            </a:solidFill>
          </a:ln>
        </p:spPr>
      </p:pic>
      <p:sp>
        <p:nvSpPr>
          <p:cNvPr id="7" name="Segnaposto contenuto 1">
            <a:extLst>
              <a:ext uri="{FF2B5EF4-FFF2-40B4-BE49-F238E27FC236}">
                <a16:creationId xmlns:a16="http://schemas.microsoft.com/office/drawing/2014/main" id="{7B872331-57D4-1BF3-24AF-779639F4A60F}"/>
              </a:ext>
            </a:extLst>
          </p:cNvPr>
          <p:cNvSpPr>
            <a:spLocks noGrp="1"/>
          </p:cNvSpPr>
          <p:nvPr>
            <p:ph idx="1"/>
          </p:nvPr>
        </p:nvSpPr>
        <p:spPr>
          <a:xfrm>
            <a:off x="7841391" y="2563617"/>
            <a:ext cx="3647967" cy="2911866"/>
          </a:xfrm>
        </p:spPr>
        <p:txBody>
          <a:bodyPr rtlCol="0">
            <a:normAutofit lnSpcReduction="10000"/>
          </a:bodyPr>
          <a:lstStyle>
            <a:defPPr>
              <a:defRPr lang="it-IT"/>
            </a:defPPr>
          </a:lstStyle>
          <a:p>
            <a:pPr marL="0" indent="0" algn="just">
              <a:buNone/>
            </a:pPr>
            <a:r>
              <a:rPr lang="it-IT" sz="1800" dirty="0" err="1"/>
              <a:t>Strictly</a:t>
            </a:r>
            <a:r>
              <a:rPr lang="it-IT" sz="1800" dirty="0"/>
              <a:t> from a </a:t>
            </a:r>
            <a:r>
              <a:rPr lang="it-IT" sz="1800" dirty="0" err="1"/>
              <a:t>practical</a:t>
            </a:r>
            <a:r>
              <a:rPr lang="it-IT" sz="1800" dirty="0"/>
              <a:t> </a:t>
            </a:r>
            <a:r>
              <a:rPr lang="it-IT" sz="1800" dirty="0" err="1"/>
              <a:t>perspective</a:t>
            </a:r>
            <a:r>
              <a:rPr lang="it-IT" sz="1800" dirty="0"/>
              <a:t>, Ioan </a:t>
            </a:r>
            <a:r>
              <a:rPr lang="it-IT" sz="1800" dirty="0" err="1"/>
              <a:t>built</a:t>
            </a:r>
            <a:r>
              <a:rPr lang="it-IT" sz="1800" dirty="0"/>
              <a:t> an app on </a:t>
            </a:r>
            <a:r>
              <a:rPr lang="it-IT" sz="1800" dirty="0" err="1"/>
              <a:t>StreamLit</a:t>
            </a:r>
            <a:r>
              <a:rPr lang="it-IT" sz="1800" dirty="0"/>
              <a:t> to </a:t>
            </a:r>
            <a:r>
              <a:rPr lang="it-IT" sz="1800" dirty="0" err="1"/>
              <a:t>allow</a:t>
            </a:r>
            <a:r>
              <a:rPr lang="it-IT" sz="1800" dirty="0"/>
              <a:t> </a:t>
            </a:r>
            <a:r>
              <a:rPr lang="it-IT" sz="1800" dirty="0" err="1"/>
              <a:t>each</a:t>
            </a:r>
            <a:r>
              <a:rPr lang="it-IT" sz="1800" dirty="0"/>
              <a:t> of </a:t>
            </a:r>
            <a:r>
              <a:rPr lang="it-IT" sz="1800" dirty="0" err="1"/>
              <a:t>us</a:t>
            </a:r>
            <a:r>
              <a:rPr lang="it-IT" sz="1800" dirty="0"/>
              <a:t> to </a:t>
            </a:r>
            <a:r>
              <a:rPr lang="it-IT" sz="1800" dirty="0" err="1"/>
              <a:t>collect</a:t>
            </a:r>
            <a:r>
              <a:rPr lang="it-IT" sz="1800" dirty="0"/>
              <a:t> data on </a:t>
            </a:r>
            <a:r>
              <a:rPr lang="it-IT" sz="1800" dirty="0" err="1"/>
              <a:t>our</a:t>
            </a:r>
            <a:r>
              <a:rPr lang="it-IT" sz="1800" dirty="0"/>
              <a:t> </a:t>
            </a:r>
            <a:r>
              <a:rPr lang="it-IT" sz="1800" dirty="0" err="1"/>
              <a:t>own</a:t>
            </a:r>
            <a:r>
              <a:rPr lang="it-IT" sz="1800" dirty="0"/>
              <a:t>. The </a:t>
            </a:r>
            <a:r>
              <a:rPr lang="it-IT" sz="1800" dirty="0">
                <a:solidFill>
                  <a:srgbClr val="00B0F0"/>
                </a:solidFill>
              </a:rPr>
              <a:t>data stream</a:t>
            </a:r>
            <a:r>
              <a:rPr lang="it-IT" sz="1800" dirty="0"/>
              <a:t> </a:t>
            </a:r>
            <a:r>
              <a:rPr lang="it-IT" sz="1800" dirty="0" err="1"/>
              <a:t>was</a:t>
            </a:r>
            <a:r>
              <a:rPr lang="it-IT" sz="1800" dirty="0"/>
              <a:t> </a:t>
            </a:r>
            <a:r>
              <a:rPr lang="it-IT" sz="1800" dirty="0" err="1"/>
              <a:t>processed</a:t>
            </a:r>
            <a:r>
              <a:rPr lang="it-IT" sz="1800" dirty="0"/>
              <a:t> and </a:t>
            </a:r>
            <a:r>
              <a:rPr lang="it-IT" sz="1800" dirty="0" err="1"/>
              <a:t>stored</a:t>
            </a:r>
            <a:r>
              <a:rPr lang="it-IT" sz="1800" dirty="0"/>
              <a:t> on a </a:t>
            </a:r>
            <a:r>
              <a:rPr lang="it-IT" sz="1800" dirty="0" err="1"/>
              <a:t>shared</a:t>
            </a:r>
            <a:r>
              <a:rPr lang="it-IT" sz="1800" dirty="0"/>
              <a:t> Google Drive and </a:t>
            </a:r>
            <a:r>
              <a:rPr lang="it-IT" sz="1800" dirty="0" err="1"/>
              <a:t>each</a:t>
            </a:r>
            <a:r>
              <a:rPr lang="it-IT" sz="1800" dirty="0"/>
              <a:t> file </a:t>
            </a:r>
            <a:r>
              <a:rPr lang="it-IT" sz="1800" dirty="0" err="1"/>
              <a:t>has</a:t>
            </a:r>
            <a:r>
              <a:rPr lang="it-IT" sz="1800" dirty="0"/>
              <a:t> </a:t>
            </a:r>
            <a:r>
              <a:rPr lang="it-IT" sz="1800" dirty="0" err="1"/>
              <a:t>been</a:t>
            </a:r>
            <a:r>
              <a:rPr lang="it-IT" sz="1800" dirty="0"/>
              <a:t> </a:t>
            </a:r>
            <a:r>
              <a:rPr lang="it-IT" sz="1800" dirty="0" err="1"/>
              <a:t>labeled</a:t>
            </a:r>
            <a:r>
              <a:rPr lang="it-IT" sz="1800" dirty="0"/>
              <a:t> with the </a:t>
            </a:r>
            <a:r>
              <a:rPr lang="it-IT" sz="1800" dirty="0" err="1"/>
              <a:t>author</a:t>
            </a:r>
            <a:r>
              <a:rPr lang="it-IT" sz="1800" dirty="0"/>
              <a:t> name and the </a:t>
            </a:r>
            <a:r>
              <a:rPr lang="it-IT" sz="1800" dirty="0" err="1"/>
              <a:t>detected</a:t>
            </a:r>
            <a:r>
              <a:rPr lang="it-IT" sz="1800" dirty="0"/>
              <a:t> temperature.</a:t>
            </a:r>
          </a:p>
        </p:txBody>
      </p:sp>
      <p:pic>
        <p:nvPicPr>
          <p:cNvPr id="9" name="Elemento grafico 8" descr="Disco con riempimento a tinta unita">
            <a:extLst>
              <a:ext uri="{FF2B5EF4-FFF2-40B4-BE49-F238E27FC236}">
                <a16:creationId xmlns:a16="http://schemas.microsoft.com/office/drawing/2014/main" id="{E979A75A-367D-231E-751A-CA27937E35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5806" y="793971"/>
            <a:ext cx="621792" cy="621792"/>
          </a:xfrm>
          <a:prstGeom prst="rect">
            <a:avLst/>
          </a:prstGeom>
        </p:spPr>
      </p:pic>
    </p:spTree>
    <p:extLst>
      <p:ext uri="{BB962C8B-B14F-4D97-AF65-F5344CB8AC3E}">
        <p14:creationId xmlns:p14="http://schemas.microsoft.com/office/powerpoint/2010/main" val="398932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A8BD3563-74C4-0E4D-FE4C-A2AA33C321BD}"/>
              </a:ext>
            </a:extLst>
          </p:cNvPr>
          <p:cNvSpPr>
            <a:spLocks noGrp="1"/>
          </p:cNvSpPr>
          <p:nvPr>
            <p:ph type="title"/>
          </p:nvPr>
        </p:nvSpPr>
        <p:spPr/>
        <p:txBody>
          <a:bodyPr rtlCol="0"/>
          <a:lstStyle>
            <a:defPPr>
              <a:defRPr lang="it-IT"/>
            </a:defPPr>
          </a:lstStyle>
          <a:p>
            <a:pPr rtl="0"/>
            <a:r>
              <a:rPr lang="it-IT" dirty="0"/>
              <a:t>Data Collection</a:t>
            </a:r>
          </a:p>
        </p:txBody>
      </p:sp>
      <p:sp>
        <p:nvSpPr>
          <p:cNvPr id="10" name="Segnaposto testo 9">
            <a:extLst>
              <a:ext uri="{FF2B5EF4-FFF2-40B4-BE49-F238E27FC236}">
                <a16:creationId xmlns:a16="http://schemas.microsoft.com/office/drawing/2014/main" id="{4C914057-CF12-017E-B2D8-B25B6E322913}"/>
              </a:ext>
            </a:extLst>
          </p:cNvPr>
          <p:cNvSpPr>
            <a:spLocks noGrp="1"/>
          </p:cNvSpPr>
          <p:nvPr>
            <p:ph type="body" sz="quarter" idx="13"/>
          </p:nvPr>
        </p:nvSpPr>
        <p:spPr/>
        <p:txBody>
          <a:bodyPr rtlCol="0"/>
          <a:lstStyle>
            <a:defPPr>
              <a:defRPr lang="it-IT"/>
            </a:defPPr>
          </a:lstStyle>
          <a:p>
            <a:pPr rtl="0"/>
            <a:endParaRPr lang="it-IT" dirty="0"/>
          </a:p>
        </p:txBody>
      </p:sp>
      <p:sp>
        <p:nvSpPr>
          <p:cNvPr id="5" name="Segnaposto numero diapositiva 4">
            <a:extLst>
              <a:ext uri="{FF2B5EF4-FFF2-40B4-BE49-F238E27FC236}">
                <a16:creationId xmlns:a16="http://schemas.microsoft.com/office/drawing/2014/main" id="{312EF1DE-337F-5192-8762-CB5AF953805D}"/>
              </a:ext>
            </a:extLst>
          </p:cNvPr>
          <p:cNvSpPr>
            <a:spLocks noGrp="1"/>
          </p:cNvSpPr>
          <p:nvPr>
            <p:ph type="sldNum" sz="quarter" idx="15"/>
          </p:nvPr>
        </p:nvSpPr>
        <p:spPr/>
        <p:txBody>
          <a:bodyPr rtlCol="0"/>
          <a:lstStyle>
            <a:defPPr>
              <a:defRPr lang="it-IT"/>
            </a:defPPr>
          </a:lstStyle>
          <a:p>
            <a:pPr rtl="0"/>
            <a:endParaRPr lang="it-IT" dirty="0">
              <a:noFill/>
            </a:endParaRPr>
          </a:p>
        </p:txBody>
      </p:sp>
      <p:sp>
        <p:nvSpPr>
          <p:cNvPr id="7" name="Segnaposto contenuto 1">
            <a:extLst>
              <a:ext uri="{FF2B5EF4-FFF2-40B4-BE49-F238E27FC236}">
                <a16:creationId xmlns:a16="http://schemas.microsoft.com/office/drawing/2014/main" id="{7B872331-57D4-1BF3-24AF-779639F4A60F}"/>
              </a:ext>
            </a:extLst>
          </p:cNvPr>
          <p:cNvSpPr>
            <a:spLocks noGrp="1"/>
          </p:cNvSpPr>
          <p:nvPr>
            <p:ph idx="1"/>
          </p:nvPr>
        </p:nvSpPr>
        <p:spPr>
          <a:xfrm>
            <a:off x="685800" y="3048907"/>
            <a:ext cx="3647967" cy="2279604"/>
          </a:xfrm>
        </p:spPr>
        <p:txBody>
          <a:bodyPr rtlCol="0">
            <a:normAutofit lnSpcReduction="10000"/>
          </a:bodyPr>
          <a:lstStyle>
            <a:defPPr>
              <a:defRPr lang="it-IT"/>
            </a:defPPr>
          </a:lstStyle>
          <a:p>
            <a:pPr marL="0" indent="0" algn="just">
              <a:buNone/>
            </a:pPr>
            <a:r>
              <a:rPr lang="it-IT" sz="1800" dirty="0"/>
              <a:t>A </a:t>
            </a:r>
            <a:r>
              <a:rPr lang="it-IT" sz="1800" dirty="0" err="1">
                <a:solidFill>
                  <a:srgbClr val="00B0F0"/>
                </a:solidFill>
              </a:rPr>
              <a:t>histogram</a:t>
            </a:r>
            <a:r>
              <a:rPr lang="it-IT" sz="1800" dirty="0"/>
              <a:t> </a:t>
            </a:r>
            <a:r>
              <a:rPr lang="it-IT" sz="1800" dirty="0" err="1"/>
              <a:t>updating</a:t>
            </a:r>
            <a:r>
              <a:rPr lang="it-IT" sz="1800" dirty="0"/>
              <a:t> after </a:t>
            </a:r>
            <a:r>
              <a:rPr lang="it-IT" sz="1800" dirty="0" err="1"/>
              <a:t>each</a:t>
            </a:r>
            <a:r>
              <a:rPr lang="it-IT" sz="1800" dirty="0"/>
              <a:t> update shows the </a:t>
            </a:r>
            <a:r>
              <a:rPr lang="it-IT" sz="1800" dirty="0" err="1">
                <a:solidFill>
                  <a:srgbClr val="00B0F0"/>
                </a:solidFill>
              </a:rPr>
              <a:t>distribution</a:t>
            </a:r>
            <a:r>
              <a:rPr lang="it-IT" sz="1800" dirty="0"/>
              <a:t> </a:t>
            </a:r>
            <a:r>
              <a:rPr lang="it-IT" sz="1800" dirty="0">
                <a:solidFill>
                  <a:srgbClr val="00B0F0"/>
                </a:solidFill>
              </a:rPr>
              <a:t>of the labels</a:t>
            </a:r>
            <a:r>
              <a:rPr lang="it-IT" sz="1800" dirty="0"/>
              <a:t>: </a:t>
            </a:r>
            <a:r>
              <a:rPr lang="it-IT" sz="1800" dirty="0" err="1"/>
              <a:t>this</a:t>
            </a:r>
            <a:r>
              <a:rPr lang="it-IT" sz="1800" dirty="0"/>
              <a:t> </a:t>
            </a:r>
            <a:r>
              <a:rPr lang="it-IT" sz="1800" dirty="0" err="1"/>
              <a:t>was</a:t>
            </a:r>
            <a:r>
              <a:rPr lang="it-IT" sz="1800" dirty="0"/>
              <a:t> an </a:t>
            </a:r>
            <a:r>
              <a:rPr lang="it-IT" sz="1800" dirty="0" err="1"/>
              <a:t>implementation</a:t>
            </a:r>
            <a:r>
              <a:rPr lang="it-IT" sz="1800" dirty="0"/>
              <a:t> </a:t>
            </a:r>
            <a:r>
              <a:rPr lang="it-IT" sz="1800" dirty="0" err="1"/>
              <a:t>that</a:t>
            </a:r>
            <a:r>
              <a:rPr lang="it-IT" sz="1800" dirty="0"/>
              <a:t> </a:t>
            </a:r>
            <a:r>
              <a:rPr lang="it-IT" sz="1800" dirty="0" err="1"/>
              <a:t>has</a:t>
            </a:r>
            <a:r>
              <a:rPr lang="it-IT" sz="1800" dirty="0"/>
              <a:t> </a:t>
            </a:r>
            <a:r>
              <a:rPr lang="it-IT" sz="1800" dirty="0" err="1"/>
              <a:t>been</a:t>
            </a:r>
            <a:r>
              <a:rPr lang="it-IT" sz="1800" dirty="0"/>
              <a:t> </a:t>
            </a:r>
            <a:r>
              <a:rPr lang="it-IT" sz="1800" dirty="0" err="1"/>
              <a:t>inserted</a:t>
            </a:r>
            <a:r>
              <a:rPr lang="it-IT" sz="1800" dirty="0"/>
              <a:t> in </a:t>
            </a:r>
            <a:r>
              <a:rPr lang="it-IT" sz="1800" dirty="0" err="1"/>
              <a:t>order</a:t>
            </a:r>
            <a:r>
              <a:rPr lang="it-IT" sz="1800" dirty="0"/>
              <a:t> to </a:t>
            </a:r>
            <a:r>
              <a:rPr lang="it-IT" sz="1800" dirty="0" err="1"/>
              <a:t>keep</a:t>
            </a:r>
            <a:r>
              <a:rPr lang="it-IT" sz="1800" dirty="0"/>
              <a:t> </a:t>
            </a:r>
            <a:r>
              <a:rPr lang="it-IT" sz="1800" dirty="0" err="1"/>
              <a:t>us</a:t>
            </a:r>
            <a:r>
              <a:rPr lang="it-IT" sz="1800" dirty="0"/>
              <a:t> from building an </a:t>
            </a:r>
            <a:r>
              <a:rPr lang="it-IT" sz="1800" dirty="0" err="1"/>
              <a:t>unbalanced</a:t>
            </a:r>
            <a:r>
              <a:rPr lang="it-IT" sz="1800" dirty="0"/>
              <a:t> dataset.</a:t>
            </a:r>
          </a:p>
        </p:txBody>
      </p:sp>
      <p:pic>
        <p:nvPicPr>
          <p:cNvPr id="9" name="Elemento grafico 8" descr="Disco con riempimento a tinta unita">
            <a:extLst>
              <a:ext uri="{FF2B5EF4-FFF2-40B4-BE49-F238E27FC236}">
                <a16:creationId xmlns:a16="http://schemas.microsoft.com/office/drawing/2014/main" id="{E979A75A-367D-231E-751A-CA27937E35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5806" y="793971"/>
            <a:ext cx="621792" cy="621792"/>
          </a:xfrm>
          <a:prstGeom prst="rect">
            <a:avLst/>
          </a:prstGeom>
        </p:spPr>
      </p:pic>
      <p:pic>
        <p:nvPicPr>
          <p:cNvPr id="3" name="Immagine 2">
            <a:extLst>
              <a:ext uri="{FF2B5EF4-FFF2-40B4-BE49-F238E27FC236}">
                <a16:creationId xmlns:a16="http://schemas.microsoft.com/office/drawing/2014/main" id="{DEE396A2-A48B-9658-DCAB-477CB66EF1CE}"/>
              </a:ext>
            </a:extLst>
          </p:cNvPr>
          <p:cNvPicPr>
            <a:picLocks noChangeAspect="1"/>
          </p:cNvPicPr>
          <p:nvPr/>
        </p:nvPicPr>
        <p:blipFill>
          <a:blip r:embed="rId5"/>
          <a:stretch>
            <a:fillRect/>
          </a:stretch>
        </p:blipFill>
        <p:spPr>
          <a:xfrm>
            <a:off x="5638548" y="1934482"/>
            <a:ext cx="5829444" cy="4508454"/>
          </a:xfrm>
          <a:prstGeom prst="rect">
            <a:avLst/>
          </a:prstGeom>
          <a:ln w="28575">
            <a:solidFill>
              <a:schemeClr val="tx1"/>
            </a:solidFill>
          </a:ln>
        </p:spPr>
      </p:pic>
    </p:spTree>
    <p:extLst>
      <p:ext uri="{BB962C8B-B14F-4D97-AF65-F5344CB8AC3E}">
        <p14:creationId xmlns:p14="http://schemas.microsoft.com/office/powerpoint/2010/main" val="406992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testo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rtlCol="0"/>
          <a:lstStyle>
            <a:defPPr>
              <a:defRPr lang="it-IT"/>
            </a:defPPr>
          </a:lstStyle>
          <a:p>
            <a:pPr rtl="0"/>
            <a:endParaRPr lang="it-IT" dirty="0"/>
          </a:p>
        </p:txBody>
      </p:sp>
      <p:sp>
        <p:nvSpPr>
          <p:cNvPr id="18" name="Titolo 23">
            <a:extLst>
              <a:ext uri="{FF2B5EF4-FFF2-40B4-BE49-F238E27FC236}">
                <a16:creationId xmlns:a16="http://schemas.microsoft.com/office/drawing/2014/main" id="{862E377C-B484-3BAD-EE4F-5E2B06258AE5}"/>
              </a:ext>
            </a:extLst>
          </p:cNvPr>
          <p:cNvSpPr>
            <a:spLocks noGrp="1"/>
          </p:cNvSpPr>
          <p:nvPr>
            <p:ph type="title"/>
          </p:nvPr>
        </p:nvSpPr>
        <p:spPr>
          <a:xfrm>
            <a:off x="2587811" y="722376"/>
            <a:ext cx="8870656" cy="764982"/>
          </a:xfrm>
        </p:spPr>
        <p:txBody>
          <a:bodyPr rtlCol="0"/>
          <a:lstStyle>
            <a:defPPr>
              <a:defRPr lang="it-IT"/>
            </a:defPPr>
          </a:lstStyle>
          <a:p>
            <a:pPr rtl="0"/>
            <a:r>
              <a:rPr lang="it-IT" dirty="0"/>
              <a:t>Data Collection</a:t>
            </a:r>
          </a:p>
        </p:txBody>
      </p:sp>
      <p:sp>
        <p:nvSpPr>
          <p:cNvPr id="19" name="Segnaposto numero diapositiva 4">
            <a:extLst>
              <a:ext uri="{FF2B5EF4-FFF2-40B4-BE49-F238E27FC236}">
                <a16:creationId xmlns:a16="http://schemas.microsoft.com/office/drawing/2014/main" id="{9378F953-68EC-FBD7-8109-06573E4D49C1}"/>
              </a:ext>
            </a:extLst>
          </p:cNvPr>
          <p:cNvSpPr>
            <a:spLocks noGrp="1"/>
          </p:cNvSpPr>
          <p:nvPr>
            <p:ph type="sldNum" sz="quarter" idx="15"/>
          </p:nvPr>
        </p:nvSpPr>
        <p:spPr>
          <a:xfrm>
            <a:off x="1642378" y="809244"/>
            <a:ext cx="941832" cy="621792"/>
          </a:xfrm>
        </p:spPr>
        <p:txBody>
          <a:bodyPr rtlCol="0"/>
          <a:lstStyle>
            <a:defPPr>
              <a:defRPr lang="it-IT"/>
            </a:defPPr>
          </a:lstStyle>
          <a:p>
            <a:pPr rtl="0"/>
            <a:endParaRPr lang="it-IT" dirty="0">
              <a:noFill/>
            </a:endParaRPr>
          </a:p>
        </p:txBody>
      </p:sp>
      <p:pic>
        <p:nvPicPr>
          <p:cNvPr id="21" name="Elemento grafico 20" descr="Disco con riempimento a tinta unita">
            <a:extLst>
              <a:ext uri="{FF2B5EF4-FFF2-40B4-BE49-F238E27FC236}">
                <a16:creationId xmlns:a16="http://schemas.microsoft.com/office/drawing/2014/main" id="{C3ED605D-39DC-C93E-1C9C-0C32200644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6281" y="793971"/>
            <a:ext cx="621792" cy="621792"/>
          </a:xfrm>
          <a:prstGeom prst="rect">
            <a:avLst/>
          </a:prstGeom>
        </p:spPr>
      </p:pic>
      <p:sp>
        <p:nvSpPr>
          <p:cNvPr id="22" name="Rettangolo 21">
            <a:extLst>
              <a:ext uri="{FF2B5EF4-FFF2-40B4-BE49-F238E27FC236}">
                <a16:creationId xmlns:a16="http://schemas.microsoft.com/office/drawing/2014/main" id="{23CB0CB8-62C3-AB0B-B94E-1E58F8057953}"/>
              </a:ext>
            </a:extLst>
          </p:cNvPr>
          <p:cNvSpPr/>
          <p:nvPr/>
        </p:nvSpPr>
        <p:spPr>
          <a:xfrm>
            <a:off x="723900" y="304800"/>
            <a:ext cx="10848975" cy="132397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76778A4-88F0-96BE-01C0-43A2A6688862}"/>
              </a:ext>
            </a:extLst>
          </p:cNvPr>
          <p:cNvSpPr/>
          <p:nvPr/>
        </p:nvSpPr>
        <p:spPr>
          <a:xfrm>
            <a:off x="1038926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A287B9F5-5620-FCE5-B68B-42CBB7907EDD}"/>
              </a:ext>
            </a:extLst>
          </p:cNvPr>
          <p:cNvSpPr/>
          <p:nvPr/>
        </p:nvSpPr>
        <p:spPr>
          <a:xfrm>
            <a:off x="11108040" y="238125"/>
            <a:ext cx="499719" cy="139065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Segnaposto contenuto 1">
            <a:extLst>
              <a:ext uri="{FF2B5EF4-FFF2-40B4-BE49-F238E27FC236}">
                <a16:creationId xmlns:a16="http://schemas.microsoft.com/office/drawing/2014/main" id="{27FF9F41-90D7-1610-FE14-0C281C993E8A}"/>
              </a:ext>
            </a:extLst>
          </p:cNvPr>
          <p:cNvSpPr txBox="1">
            <a:spLocks/>
          </p:cNvSpPr>
          <p:nvPr/>
        </p:nvSpPr>
        <p:spPr>
          <a:xfrm>
            <a:off x="584241" y="722376"/>
            <a:ext cx="9297761"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 experiment was easy in its guiding lines: pour some water, record its splash, detect the temperature. We just decided for some </a:t>
            </a:r>
            <a:r>
              <a:rPr lang="en-US" dirty="0">
                <a:solidFill>
                  <a:srgbClr val="00B0F0"/>
                </a:solidFill>
              </a:rPr>
              <a:t>parameters</a:t>
            </a:r>
            <a:r>
              <a:rPr lang="en-US" dirty="0"/>
              <a:t> to be similar in order to gather </a:t>
            </a:r>
            <a:r>
              <a:rPr lang="en-US" dirty="0" err="1"/>
              <a:t>homogenenous</a:t>
            </a:r>
            <a:r>
              <a:rPr lang="en-US" dirty="0"/>
              <a:t> data:</a:t>
            </a:r>
          </a:p>
          <a:p>
            <a:pPr marL="285750" indent="-285750" algn="just">
              <a:buFont typeface="Arial" panose="020B0604020202020204" pitchFamily="34" charset="0"/>
              <a:buChar char="•"/>
            </a:pPr>
            <a:r>
              <a:rPr lang="en-US" dirty="0"/>
              <a:t>We used two metal vessels;</a:t>
            </a:r>
          </a:p>
          <a:p>
            <a:pPr marL="285750" indent="-285750" algn="just">
              <a:buFont typeface="Arial" panose="020B0604020202020204" pitchFamily="34" charset="0"/>
              <a:buChar char="•"/>
            </a:pPr>
            <a:r>
              <a:rPr lang="en-US" dirty="0"/>
              <a:t>We poured water from no more than 10 cm away;</a:t>
            </a:r>
          </a:p>
          <a:p>
            <a:pPr marL="285750" indent="-285750" algn="just">
              <a:buFont typeface="Arial" panose="020B0604020202020204" pitchFamily="34" charset="0"/>
              <a:buChar char="•"/>
            </a:pPr>
            <a:r>
              <a:rPr lang="en-US" dirty="0"/>
              <a:t>We detected the temperature right after pouring the water;</a:t>
            </a:r>
          </a:p>
          <a:p>
            <a:pPr marL="285750" indent="-285750" algn="just">
              <a:buFont typeface="Arial" panose="020B0604020202020204" pitchFamily="34" charset="0"/>
              <a:buChar char="•"/>
            </a:pPr>
            <a:r>
              <a:rPr lang="en-US" dirty="0"/>
              <a:t>We recorded audio lasting between 5 and 7 seconds.</a:t>
            </a:r>
            <a:endParaRPr lang="en-US" dirty="0">
              <a:solidFill>
                <a:srgbClr val="FF0000"/>
              </a:solidFill>
            </a:endParaRPr>
          </a:p>
          <a:p>
            <a:pPr algn="just"/>
            <a:endParaRPr lang="en-US" dirty="0"/>
          </a:p>
        </p:txBody>
      </p:sp>
      <p:sp>
        <p:nvSpPr>
          <p:cNvPr id="27" name="Segnaposto contenuto 1">
            <a:extLst>
              <a:ext uri="{FF2B5EF4-FFF2-40B4-BE49-F238E27FC236}">
                <a16:creationId xmlns:a16="http://schemas.microsoft.com/office/drawing/2014/main" id="{C53C9918-1DB5-02D9-5035-7A72E5293072}"/>
              </a:ext>
            </a:extLst>
          </p:cNvPr>
          <p:cNvSpPr txBox="1">
            <a:spLocks/>
          </p:cNvSpPr>
          <p:nvPr/>
        </p:nvSpPr>
        <p:spPr>
          <a:xfrm>
            <a:off x="584241" y="3737038"/>
            <a:ext cx="9297761" cy="1323975"/>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In the end we collected 309 audio samples on our own. Additionally, we also used as benchmark dataset the one from the similar study we read about, that consisted of 333 audio samples. </a:t>
            </a:r>
            <a:endParaRPr lang="en-US" dirty="0">
              <a:solidFill>
                <a:srgbClr val="FF0000"/>
              </a:solidFill>
            </a:endParaRPr>
          </a:p>
          <a:p>
            <a:pPr algn="just"/>
            <a:endParaRPr lang="en-US" dirty="0"/>
          </a:p>
        </p:txBody>
      </p:sp>
    </p:spTree>
    <p:extLst>
      <p:ext uri="{BB962C8B-B14F-4D97-AF65-F5344CB8AC3E}">
        <p14:creationId xmlns:p14="http://schemas.microsoft.com/office/powerpoint/2010/main" val="148057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7" name="Immagine 6" descr="Immagine che contiene linea, Diagramma, testo, diagramma&#10;&#10;Descrizione generata automaticamente">
            <a:extLst>
              <a:ext uri="{FF2B5EF4-FFF2-40B4-BE49-F238E27FC236}">
                <a16:creationId xmlns:a16="http://schemas.microsoft.com/office/drawing/2014/main" id="{DC2D38BE-5734-EBC7-33B2-0C1253EE4255}"/>
              </a:ext>
            </a:extLst>
          </p:cNvPr>
          <p:cNvPicPr>
            <a:picLocks noChangeAspect="1"/>
          </p:cNvPicPr>
          <p:nvPr/>
        </p:nvPicPr>
        <p:blipFill>
          <a:blip r:embed="rId5"/>
          <a:stretch>
            <a:fillRect/>
          </a:stretch>
        </p:blipFill>
        <p:spPr>
          <a:xfrm>
            <a:off x="708725" y="1730071"/>
            <a:ext cx="4615115" cy="4754706"/>
          </a:xfrm>
          <a:prstGeom prst="rect">
            <a:avLst/>
          </a:prstGeom>
          <a:ln w="28575">
            <a:solidFill>
              <a:schemeClr val="tx1"/>
            </a:solidFill>
          </a:ln>
        </p:spPr>
      </p:pic>
      <p:sp>
        <p:nvSpPr>
          <p:cNvPr id="10" name="Segnaposto contenuto 1">
            <a:extLst>
              <a:ext uri="{FF2B5EF4-FFF2-40B4-BE49-F238E27FC236}">
                <a16:creationId xmlns:a16="http://schemas.microsoft.com/office/drawing/2014/main" id="{C72BEA86-5E7E-E3D1-028A-BFBF10C6F088}"/>
              </a:ext>
            </a:extLst>
          </p:cNvPr>
          <p:cNvSpPr txBox="1">
            <a:spLocks/>
          </p:cNvSpPr>
          <p:nvPr/>
        </p:nvSpPr>
        <p:spPr>
          <a:xfrm>
            <a:off x="5899787" y="3985450"/>
            <a:ext cx="3286719"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a:t>There clearly is an </a:t>
            </a:r>
            <a:r>
              <a:rPr lang="en-US" dirty="0">
                <a:solidFill>
                  <a:schemeClr val="accent4"/>
                </a:solidFill>
              </a:rPr>
              <a:t>empirical evidence </a:t>
            </a:r>
            <a:r>
              <a:rPr lang="en-US" dirty="0"/>
              <a:t>in discerning between hot and cold water: the viscosity and density of the liquid change with respect to the temperature, so it is expected to cast different sounds when poured. This is a good starting point, but at the same time it is not enough to explain acoustic phenomena.</a:t>
            </a:r>
          </a:p>
          <a:p>
            <a:pPr algn="just"/>
            <a:endParaRPr lang="en-US" dirty="0"/>
          </a:p>
        </p:txBody>
      </p:sp>
    </p:spTree>
    <p:extLst>
      <p:ext uri="{BB962C8B-B14F-4D97-AF65-F5344CB8AC3E}">
        <p14:creationId xmlns:p14="http://schemas.microsoft.com/office/powerpoint/2010/main" val="246184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1D625AD-D853-E707-6C7F-E31923C410C1}"/>
              </a:ext>
            </a:extLst>
          </p:cNvPr>
          <p:cNvSpPr>
            <a:spLocks noGrp="1"/>
          </p:cNvSpPr>
          <p:nvPr>
            <p:ph type="title"/>
          </p:nvPr>
        </p:nvSpPr>
        <p:spPr/>
        <p:txBody>
          <a:bodyPr rtlCol="0"/>
          <a:lstStyle>
            <a:defPPr>
              <a:defRPr lang="it-IT"/>
            </a:defPPr>
          </a:lstStyle>
          <a:p>
            <a:pPr rtl="0"/>
            <a:r>
              <a:rPr lang="it-IT" dirty="0"/>
              <a:t>Feature Engineering</a:t>
            </a:r>
          </a:p>
        </p:txBody>
      </p:sp>
      <p:sp>
        <p:nvSpPr>
          <p:cNvPr id="22" name="Segnaposto testo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rtlCol="0"/>
          <a:lstStyle>
            <a:defPPr>
              <a:defRPr lang="it-IT"/>
            </a:defPPr>
          </a:lstStyle>
          <a:p>
            <a:pPr rtl="0"/>
            <a:endParaRPr lang="it-IT"/>
          </a:p>
        </p:txBody>
      </p:sp>
      <p:sp>
        <p:nvSpPr>
          <p:cNvPr id="11" name="Segnaposto numero diapositiva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rtlCol="0"/>
          <a:lstStyle>
            <a:defPPr>
              <a:defRPr lang="it-IT"/>
            </a:defPPr>
          </a:lstStyle>
          <a:p>
            <a:pPr rtl="0"/>
            <a:endParaRPr lang="it-IT" dirty="0">
              <a:noFill/>
            </a:endParaRPr>
          </a:p>
        </p:txBody>
      </p:sp>
      <p:pic>
        <p:nvPicPr>
          <p:cNvPr id="2" name="Elemento grafico 1" descr="Voce con riempimento a tinta unita">
            <a:extLst>
              <a:ext uri="{FF2B5EF4-FFF2-40B4-BE49-F238E27FC236}">
                <a16:creationId xmlns:a16="http://schemas.microsoft.com/office/drawing/2014/main" id="{7424F1F4-75CF-81B6-B760-674C369C2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923" y="793971"/>
            <a:ext cx="621792" cy="621792"/>
          </a:xfrm>
          <a:prstGeom prst="rect">
            <a:avLst/>
          </a:prstGeom>
        </p:spPr>
      </p:pic>
      <p:pic>
        <p:nvPicPr>
          <p:cNvPr id="4" name="Immagine 3">
            <a:extLst>
              <a:ext uri="{FF2B5EF4-FFF2-40B4-BE49-F238E27FC236}">
                <a16:creationId xmlns:a16="http://schemas.microsoft.com/office/drawing/2014/main" id="{3D41033B-53CF-3688-FDBF-F2045954060F}"/>
              </a:ext>
            </a:extLst>
          </p:cNvPr>
          <p:cNvPicPr>
            <a:picLocks noChangeAspect="1"/>
          </p:cNvPicPr>
          <p:nvPr/>
        </p:nvPicPr>
        <p:blipFill>
          <a:blip r:embed="rId5"/>
          <a:stretch>
            <a:fillRect/>
          </a:stretch>
        </p:blipFill>
        <p:spPr>
          <a:xfrm>
            <a:off x="5258269" y="1746946"/>
            <a:ext cx="3894230" cy="4755454"/>
          </a:xfrm>
          <a:prstGeom prst="rect">
            <a:avLst/>
          </a:prstGeom>
          <a:ln w="28575">
            <a:solidFill>
              <a:schemeClr val="tx1"/>
            </a:solidFill>
          </a:ln>
        </p:spPr>
      </p:pic>
      <p:sp>
        <p:nvSpPr>
          <p:cNvPr id="6" name="Segnaposto contenuto 1">
            <a:extLst>
              <a:ext uri="{FF2B5EF4-FFF2-40B4-BE49-F238E27FC236}">
                <a16:creationId xmlns:a16="http://schemas.microsoft.com/office/drawing/2014/main" id="{78B41E84-EC69-8A06-252E-E50497EC14E6}"/>
              </a:ext>
            </a:extLst>
          </p:cNvPr>
          <p:cNvSpPr txBox="1">
            <a:spLocks/>
          </p:cNvSpPr>
          <p:nvPr/>
        </p:nvSpPr>
        <p:spPr>
          <a:xfrm>
            <a:off x="437295" y="3429000"/>
            <a:ext cx="4312879" cy="2499327"/>
          </a:xfrm>
          <a:prstGeom prst="rect">
            <a:avLst/>
          </a:prstGeom>
        </p:spPr>
        <p:txBody>
          <a:bodyPr vert="horz" lIns="91440" tIns="45720" rIns="91440" bIns="4572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just"/>
            <a:r>
              <a:rPr lang="en-US" dirty="0" err="1"/>
              <a:t>Infact</a:t>
            </a:r>
            <a:r>
              <a:rPr lang="en-US" dirty="0"/>
              <a:t> when comparing spectrograms of audio recording of liquid poured at the different temperature there is no apparent difference between the two scenarios. </a:t>
            </a:r>
          </a:p>
          <a:p>
            <a:pPr algn="just"/>
            <a:endParaRPr lang="en-US" dirty="0">
              <a:solidFill>
                <a:srgbClr val="FF0000"/>
              </a:solidFill>
            </a:endParaRPr>
          </a:p>
          <a:p>
            <a:pPr algn="just"/>
            <a:r>
              <a:rPr lang="en-US" dirty="0"/>
              <a:t>This meant to us that the interesting findings were not in the </a:t>
            </a:r>
            <a:r>
              <a:rPr lang="en-US" dirty="0">
                <a:solidFill>
                  <a:schemeClr val="accent4"/>
                </a:solidFill>
              </a:rPr>
              <a:t>harmonic content</a:t>
            </a:r>
            <a:r>
              <a:rPr lang="en-US" dirty="0"/>
              <a:t> per se but somewhere else. </a:t>
            </a:r>
          </a:p>
          <a:p>
            <a:pPr algn="just"/>
            <a:endParaRPr lang="en-US" dirty="0"/>
          </a:p>
        </p:txBody>
      </p:sp>
    </p:spTree>
    <p:extLst>
      <p:ext uri="{BB962C8B-B14F-4D97-AF65-F5344CB8AC3E}">
        <p14:creationId xmlns:p14="http://schemas.microsoft.com/office/powerpoint/2010/main" val="2864039020"/>
      </p:ext>
    </p:extLst>
  </p:cSld>
  <p:clrMapOvr>
    <a:masterClrMapping/>
  </p:clrMapOvr>
</p:sld>
</file>

<file path=ppt/theme/theme1.xml><?xml version="1.0" encoding="utf-8"?>
<a:theme xmlns:a="http://schemas.openxmlformats.org/drawingml/2006/main" name="Tema di Offic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494346_TF22529792_Win32" id="{B596B583-5FBF-441E-A716-D45F8AB14D9D}" vid="{A32F53D2-1B5C-42D4-A2AB-06F419BF2DF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65A588-1D2A-427C-AA32-A236D95C8F89}">
  <ds:schemaRefs>
    <ds:schemaRef ds:uri="http://schemas.microsoft.com/office/infopath/2007/PartnerControls"/>
    <ds:schemaRef ds:uri="http://purl.org/dc/elements/1.1/"/>
    <ds:schemaRef ds:uri="http://www.w3.org/XML/1998/namespace"/>
    <ds:schemaRef ds:uri="http://schemas.microsoft.com/office/2006/metadata/properties"/>
    <ds:schemaRef ds:uri="16c05727-aa75-4e4a-9b5f-8a80a1165891"/>
    <ds:schemaRef ds:uri="http://purl.org/dc/dcmitype/"/>
    <ds:schemaRef ds:uri="http://purl.org/dc/terms/"/>
    <ds:schemaRef ds:uri="http://schemas.microsoft.com/office/2006/documentManagement/types"/>
    <ds:schemaRef ds:uri="http://schemas.openxmlformats.org/package/2006/metadata/core-properties"/>
    <ds:schemaRef ds:uri="230e9df3-be65-4c73-a93b-d1236ebd677e"/>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83441F37-C10B-49C7-9131-D813AD6E948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Modello Metropolitano</Template>
  <TotalTime>353</TotalTime>
  <Words>1131</Words>
  <Application>Microsoft Office PowerPoint</Application>
  <PresentationFormat>Widescreen</PresentationFormat>
  <Paragraphs>118</Paragraphs>
  <Slides>24</Slides>
  <Notes>22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24</vt:i4>
      </vt:variant>
    </vt:vector>
  </HeadingPairs>
  <TitlesOfParts>
    <vt:vector size="31" baseType="lpstr">
      <vt:lpstr>Arial</vt:lpstr>
      <vt:lpstr>Arial Black</vt:lpstr>
      <vt:lpstr>Calibri</vt:lpstr>
      <vt:lpstr>Cambria Math</vt:lpstr>
      <vt:lpstr>Lato</vt:lpstr>
      <vt:lpstr>Segoe UI</vt:lpstr>
      <vt:lpstr>Tema di Office</vt:lpstr>
      <vt:lpstr>TherMike Statistical Learning  Final Project</vt:lpstr>
      <vt:lpstr>Presentazione standard di PowerPoint</vt:lpstr>
      <vt:lpstr>TherMike- Hearing hot loud</vt:lpstr>
      <vt:lpstr>Presentazione standard di PowerPoint</vt:lpstr>
      <vt:lpstr>Data Collection</vt:lpstr>
      <vt:lpstr>Data Collection</vt:lpstr>
      <vt:lpstr>Data Collection</vt:lpstr>
      <vt:lpstr>Feature Engineering</vt:lpstr>
      <vt:lpstr>Feature Engineering</vt:lpstr>
      <vt:lpstr>Feature Engineering</vt:lpstr>
      <vt:lpstr>Presentazione standard di PowerPoint</vt:lpstr>
      <vt:lpstr>Statistical Framework</vt:lpstr>
      <vt:lpstr>Presentazione standard di PowerPoint</vt:lpstr>
      <vt:lpstr>Presentazione standard di PowerPoint</vt:lpstr>
      <vt:lpstr>Presentazione standard di PowerPoint</vt:lpstr>
      <vt:lpstr>Presentazione standard di PowerPoint</vt:lpstr>
      <vt:lpstr>Failures and Successes</vt:lpstr>
      <vt:lpstr>Data Collection</vt:lpstr>
      <vt:lpstr>Data Collection</vt:lpstr>
      <vt:lpstr>The working model</vt:lpstr>
      <vt:lpstr>The models</vt:lpstr>
      <vt:lpstr>LOOCV</vt:lpstr>
      <vt:lpstr>Interpretation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TherMike Statistical Learning  Final Project</dc:title>
  <dc:creator>Leonardo Di Nino</dc:creator>
  <cp:lastModifiedBy>Lucia Dicunta</cp:lastModifiedBy>
  <cp:revision>6</cp:revision>
  <dcterms:created xsi:type="dcterms:W3CDTF">2023-09-12T13:04:08Z</dcterms:created>
  <dcterms:modified xsi:type="dcterms:W3CDTF">2023-09-13T17:33:57Z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