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9946-F122-4BD7-BFE4-FEB4DA90DD25}" type="datetimeFigureOut">
              <a:rPr lang="es-AR" smtClean="0"/>
              <a:t>13/09/2019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4E78-B7DE-4E6F-A1A7-D4B9E9AB60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999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9946-F122-4BD7-BFE4-FEB4DA90DD25}" type="datetimeFigureOut">
              <a:rPr lang="es-AR" smtClean="0"/>
              <a:t>13/09/2019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4E78-B7DE-4E6F-A1A7-D4B9E9AB60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914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9946-F122-4BD7-BFE4-FEB4DA90DD25}" type="datetimeFigureOut">
              <a:rPr lang="es-AR" smtClean="0"/>
              <a:t>13/09/2019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4E78-B7DE-4E6F-A1A7-D4B9E9AB60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724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9946-F122-4BD7-BFE4-FEB4DA90DD25}" type="datetimeFigureOut">
              <a:rPr lang="es-AR" smtClean="0"/>
              <a:t>13/09/2019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4E78-B7DE-4E6F-A1A7-D4B9E9AB60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188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9946-F122-4BD7-BFE4-FEB4DA90DD25}" type="datetimeFigureOut">
              <a:rPr lang="es-AR" smtClean="0"/>
              <a:t>13/09/2019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4E78-B7DE-4E6F-A1A7-D4B9E9AB60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123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9946-F122-4BD7-BFE4-FEB4DA90DD25}" type="datetimeFigureOut">
              <a:rPr lang="es-AR" smtClean="0"/>
              <a:t>13/09/2019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4E78-B7DE-4E6F-A1A7-D4B9E9AB60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9357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9946-F122-4BD7-BFE4-FEB4DA90DD25}" type="datetimeFigureOut">
              <a:rPr lang="es-AR" smtClean="0"/>
              <a:t>13/09/2019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4E78-B7DE-4E6F-A1A7-D4B9E9AB60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451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9946-F122-4BD7-BFE4-FEB4DA90DD25}" type="datetimeFigureOut">
              <a:rPr lang="es-AR" smtClean="0"/>
              <a:t>13/09/2019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4E78-B7DE-4E6F-A1A7-D4B9E9AB60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456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9946-F122-4BD7-BFE4-FEB4DA90DD25}" type="datetimeFigureOut">
              <a:rPr lang="es-AR" smtClean="0"/>
              <a:t>13/09/2019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4E78-B7DE-4E6F-A1A7-D4B9E9AB60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572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9946-F122-4BD7-BFE4-FEB4DA90DD25}" type="datetimeFigureOut">
              <a:rPr lang="es-AR" smtClean="0"/>
              <a:t>13/09/2019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4E78-B7DE-4E6F-A1A7-D4B9E9AB60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91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9946-F122-4BD7-BFE4-FEB4DA90DD25}" type="datetimeFigureOut">
              <a:rPr lang="es-AR" smtClean="0"/>
              <a:t>13/09/2019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4E78-B7DE-4E6F-A1A7-D4B9E9AB60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638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D9946-F122-4BD7-BFE4-FEB4DA90DD25}" type="datetimeFigureOut">
              <a:rPr lang="es-AR" smtClean="0"/>
              <a:t>13/09/2019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34E78-B7DE-4E6F-A1A7-D4B9E9AB60A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249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9701" y="389711"/>
            <a:ext cx="9144000" cy="1655762"/>
          </a:xfrm>
        </p:spPr>
        <p:txBody>
          <a:bodyPr>
            <a:normAutofit/>
          </a:bodyPr>
          <a:lstStyle/>
          <a:p>
            <a:r>
              <a:rPr lang="es-AR" sz="3200" dirty="0" smtClean="0"/>
              <a:t>Introducción a la Programación y Análisis Numérico</a:t>
            </a:r>
          </a:p>
          <a:p>
            <a:endParaRPr lang="es-AR" sz="3200" dirty="0"/>
          </a:p>
          <a:p>
            <a:r>
              <a:rPr lang="es-AR" dirty="0" smtClean="0"/>
              <a:t>Facultad de Ingeniería – UNLP</a:t>
            </a:r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</p:txBody>
      </p:sp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935166" y="3259128"/>
            <a:ext cx="87129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smtClean="0"/>
              <a:t>ASPECTOS MATEMÁTICOS Y COMPUTACIONALES DE UN ALGORITMO</a:t>
            </a:r>
          </a:p>
          <a:p>
            <a:endParaRPr lang="es-AR" sz="2400" dirty="0" smtClean="0"/>
          </a:p>
          <a:p>
            <a:r>
              <a:rPr lang="es-AR" sz="2400" dirty="0" smtClean="0"/>
              <a:t>REPRESENTACIÓN DE NÚMEROS</a:t>
            </a:r>
          </a:p>
          <a:p>
            <a:endParaRPr lang="es-AR" sz="2400" dirty="0" smtClean="0"/>
          </a:p>
          <a:p>
            <a:r>
              <a:rPr lang="es-AR" sz="2400" dirty="0" smtClean="0"/>
              <a:t>TEORÍA DE ERRORES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9824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66685" y="229570"/>
            <a:ext cx="1108411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Resumen:</a:t>
            </a:r>
          </a:p>
          <a:p>
            <a:r>
              <a:rPr lang="es-AR" sz="2400" b="1" dirty="0" smtClean="0"/>
              <a:t>Propagación de errores</a:t>
            </a:r>
          </a:p>
          <a:p>
            <a:endParaRPr lang="es-AR" sz="2400" b="1" dirty="0" smtClean="0"/>
          </a:p>
          <a:p>
            <a:endParaRPr lang="es-AR" sz="2400" b="1" dirty="0" smtClean="0"/>
          </a:p>
          <a:p>
            <a:endParaRPr lang="es-AR" sz="2400" b="1" dirty="0"/>
          </a:p>
          <a:p>
            <a:endParaRPr lang="es-AR" sz="2400" b="1" dirty="0" smtClean="0"/>
          </a:p>
          <a:p>
            <a:endParaRPr lang="es-AR" sz="2400" b="1" dirty="0"/>
          </a:p>
          <a:p>
            <a:endParaRPr lang="es-AR" sz="2400" b="1" dirty="0" smtClean="0"/>
          </a:p>
          <a:p>
            <a:endParaRPr lang="es-AR" sz="2400" b="1" dirty="0"/>
          </a:p>
          <a:p>
            <a:endParaRPr lang="es-AR" sz="2400" b="1" dirty="0" smtClean="0"/>
          </a:p>
          <a:p>
            <a:endParaRPr lang="es-AR" sz="2400" b="1" dirty="0"/>
          </a:p>
          <a:p>
            <a:endParaRPr lang="es-AR" dirty="0" smtClean="0">
              <a:sym typeface="Symbol" panose="05050102010706020507" pitchFamily="18" charset="2"/>
            </a:endParaRPr>
          </a:p>
          <a:p>
            <a:endParaRPr lang="es-AR" dirty="0">
              <a:sym typeface="Symbol" panose="05050102010706020507" pitchFamily="18" charset="2"/>
            </a:endParaRPr>
          </a:p>
          <a:p>
            <a:endParaRPr lang="es-AR" dirty="0" smtClean="0">
              <a:sym typeface="Symbol" panose="05050102010706020507" pitchFamily="18" charset="2"/>
            </a:endParaRPr>
          </a:p>
          <a:p>
            <a:endParaRPr lang="es-AR" dirty="0">
              <a:sym typeface="Symbol" panose="05050102010706020507" pitchFamily="18" charset="2"/>
            </a:endParaRPr>
          </a:p>
          <a:p>
            <a:endParaRPr lang="es-AR" dirty="0" smtClean="0">
              <a:sym typeface="Symbol" panose="05050102010706020507" pitchFamily="18" charset="2"/>
            </a:endParaRPr>
          </a:p>
          <a:p>
            <a:endParaRPr lang="es-AR" dirty="0">
              <a:sym typeface="Symbol" panose="05050102010706020507" pitchFamily="18" charset="2"/>
            </a:endParaRPr>
          </a:p>
          <a:p>
            <a:r>
              <a:rPr lang="es-AR" sz="2400" b="1" dirty="0" smtClean="0"/>
              <a:t>Decimales correctos:				Cifras significativas:</a:t>
            </a:r>
          </a:p>
          <a:p>
            <a:endParaRPr lang="es-AR" sz="2400" b="1" dirty="0" smtClean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14746"/>
              </p:ext>
            </p:extLst>
          </p:nvPr>
        </p:nvGraphicFramePr>
        <p:xfrm>
          <a:off x="66173" y="1216437"/>
          <a:ext cx="12036618" cy="3940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154"/>
                <a:gridCol w="2340154"/>
                <a:gridCol w="2340154"/>
                <a:gridCol w="2676002"/>
                <a:gridCol w="23401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ERROR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SUMA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RESTA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MULTIPLICACIÓN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DIVISIÓN</a:t>
                      </a:r>
                      <a:endParaRPr lang="es-AR" dirty="0"/>
                    </a:p>
                  </a:txBody>
                  <a:tcPr/>
                </a:tc>
              </a:tr>
              <a:tr h="903094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ABSOLUTO 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90470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RELATIVO 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8094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COTA ABSOLUTA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88094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COTA RELATIVA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10002352" y="1650137"/>
            <a:ext cx="1945648" cy="524108"/>
            <a:chOff x="7834641" y="465923"/>
            <a:chExt cx="1945648" cy="524108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3"/>
            <a:srcRect l="49823" t="19710" r="45710" b="75729"/>
            <a:stretch/>
          </p:blipFill>
          <p:spPr>
            <a:xfrm>
              <a:off x="7834641" y="480992"/>
              <a:ext cx="747132" cy="429080"/>
            </a:xfrm>
            <a:prstGeom prst="rect">
              <a:avLst/>
            </a:prstGeom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3"/>
            <a:srcRect l="54202" t="29803" r="38330" b="64626"/>
            <a:stretch/>
          </p:blipFill>
          <p:spPr>
            <a:xfrm>
              <a:off x="8531352" y="465923"/>
              <a:ext cx="1248937" cy="524108"/>
            </a:xfrm>
            <a:prstGeom prst="rect">
              <a:avLst/>
            </a:prstGeom>
          </p:spPr>
        </p:pic>
      </p:grpSp>
      <p:grpSp>
        <p:nvGrpSpPr>
          <p:cNvPr id="11" name="Grupo 10"/>
          <p:cNvGrpSpPr/>
          <p:nvPr/>
        </p:nvGrpSpPr>
        <p:grpSpPr>
          <a:xfrm>
            <a:off x="10002352" y="2561987"/>
            <a:ext cx="1828800" cy="602165"/>
            <a:chOff x="9188315" y="3041480"/>
            <a:chExt cx="1828800" cy="602165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3"/>
            <a:srcRect l="48979" t="40788" r="46754" b="52811"/>
            <a:stretch/>
          </p:blipFill>
          <p:spPr>
            <a:xfrm>
              <a:off x="9188315" y="3041480"/>
              <a:ext cx="713678" cy="602165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3"/>
            <a:srcRect l="53357" t="57936" r="39975" b="36000"/>
            <a:stretch/>
          </p:blipFill>
          <p:spPr>
            <a:xfrm>
              <a:off x="9901993" y="3057333"/>
              <a:ext cx="1115122" cy="570457"/>
            </a:xfrm>
            <a:prstGeom prst="rect">
              <a:avLst/>
            </a:prstGeom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20287" t="56570" r="65722" b="36116"/>
          <a:stretch/>
        </p:blipFill>
        <p:spPr>
          <a:xfrm>
            <a:off x="9766279" y="4279840"/>
            <a:ext cx="2425721" cy="713264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2491827" y="1895718"/>
            <a:ext cx="2040675" cy="275718"/>
            <a:chOff x="936701" y="5313783"/>
            <a:chExt cx="1795348" cy="293131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/>
            <a:srcRect l="23242" t="81374" r="71841" b="15247"/>
            <a:stretch/>
          </p:blipFill>
          <p:spPr>
            <a:xfrm>
              <a:off x="1973766" y="5313783"/>
              <a:ext cx="758283" cy="29313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/>
            <a:srcRect l="16614" t="74988" r="76661" b="21798"/>
            <a:stretch/>
          </p:blipFill>
          <p:spPr>
            <a:xfrm>
              <a:off x="936701" y="5328134"/>
              <a:ext cx="1037065" cy="278780"/>
            </a:xfrm>
            <a:prstGeom prst="rect">
              <a:avLst/>
            </a:prstGeom>
          </p:spPr>
        </p:pic>
      </p:grpSp>
      <p:grpSp>
        <p:nvGrpSpPr>
          <p:cNvPr id="20" name="Grupo 19"/>
          <p:cNvGrpSpPr/>
          <p:nvPr/>
        </p:nvGrpSpPr>
        <p:grpSpPr>
          <a:xfrm>
            <a:off x="4838228" y="1850860"/>
            <a:ext cx="1934106" cy="323385"/>
            <a:chOff x="6831884" y="5401731"/>
            <a:chExt cx="1934106" cy="323385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6"/>
            <a:srcRect l="49996" t="27815" r="43536" b="69134"/>
            <a:stretch/>
          </p:blipFill>
          <p:spPr>
            <a:xfrm>
              <a:off x="7673170" y="5411437"/>
              <a:ext cx="1092820" cy="289932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/>
            <a:srcRect l="45001" t="21283" r="48662" b="75314"/>
            <a:stretch/>
          </p:blipFill>
          <p:spPr>
            <a:xfrm>
              <a:off x="6831884" y="5401731"/>
              <a:ext cx="1070517" cy="323385"/>
            </a:xfrm>
            <a:prstGeom prst="rect">
              <a:avLst/>
            </a:prstGeom>
          </p:spPr>
        </p:pic>
      </p:grpSp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6"/>
          <a:srcRect l="49476" t="44989" r="37683" b="51337"/>
          <a:stretch/>
        </p:blipFill>
        <p:spPr>
          <a:xfrm>
            <a:off x="3557237" y="3735668"/>
            <a:ext cx="2169319" cy="349172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7136366" y="1838263"/>
            <a:ext cx="2501954" cy="312235"/>
            <a:chOff x="2099881" y="5680333"/>
            <a:chExt cx="2501954" cy="312235"/>
          </a:xfrm>
        </p:grpSpPr>
        <p:pic>
          <p:nvPicPr>
            <p:cNvPr id="21" name="Imagen 20"/>
            <p:cNvPicPr>
              <a:picLocks noChangeAspect="1"/>
            </p:cNvPicPr>
            <p:nvPr/>
          </p:nvPicPr>
          <p:blipFill rotWithShape="1">
            <a:blip r:embed="rId7"/>
            <a:srcRect l="52233" t="28679" r="36761" b="67763"/>
            <a:stretch/>
          </p:blipFill>
          <p:spPr>
            <a:xfrm>
              <a:off x="2884548" y="5680333"/>
              <a:ext cx="1717287" cy="312235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 rotWithShape="1">
            <a:blip r:embed="rId7"/>
            <a:srcRect l="47183" t="22749" r="47743" b="74329"/>
            <a:stretch/>
          </p:blipFill>
          <p:spPr>
            <a:xfrm>
              <a:off x="2099881" y="5708212"/>
              <a:ext cx="791737" cy="256478"/>
            </a:xfrm>
            <a:prstGeom prst="rect">
              <a:avLst/>
            </a:prstGeom>
          </p:spPr>
        </p:pic>
      </p:grpSp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7"/>
          <a:srcRect l="50615" t="64928" r="38902" b="28901"/>
          <a:stretch/>
        </p:blipFill>
        <p:spPr>
          <a:xfrm>
            <a:off x="7678048" y="2561987"/>
            <a:ext cx="1683834" cy="557562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7"/>
          <a:srcRect l="49388" t="81755" r="37629" b="12000"/>
          <a:stretch/>
        </p:blipFill>
        <p:spPr>
          <a:xfrm>
            <a:off x="7520669" y="4357486"/>
            <a:ext cx="2085278" cy="564219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8"/>
          <a:srcRect l="27805" t="64553" r="62591" b="31382"/>
          <a:stretch/>
        </p:blipFill>
        <p:spPr>
          <a:xfrm>
            <a:off x="4913605" y="4417662"/>
            <a:ext cx="2341754" cy="557561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9"/>
          <a:srcRect l="48685" t="76702" r="34718" b="16741"/>
          <a:stretch/>
        </p:blipFill>
        <p:spPr>
          <a:xfrm>
            <a:off x="8511766" y="5837343"/>
            <a:ext cx="2939038" cy="653121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9"/>
          <a:srcRect l="51882" t="61664" r="38012" b="31648"/>
          <a:stretch/>
        </p:blipFill>
        <p:spPr>
          <a:xfrm>
            <a:off x="3337693" y="5841277"/>
            <a:ext cx="2049075" cy="7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8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390539" y="245473"/>
                <a:ext cx="11084119" cy="7079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b="1" dirty="0" smtClean="0"/>
                  <a:t>Caso general</a:t>
                </a:r>
                <a:r>
                  <a:rPr lang="es-AR" sz="2400" b="1" dirty="0" smtClean="0"/>
                  <a:t>:</a:t>
                </a:r>
                <a:endParaRPr lang="es-AR" sz="2400" b="1" dirty="0" smtClean="0"/>
              </a:p>
              <a:p>
                <a:r>
                  <a:rPr lang="es-AR" sz="2400" b="1" dirty="0" smtClean="0"/>
                  <a:t>Teoría fundamental</a:t>
                </a:r>
                <a:r>
                  <a:rPr lang="es-AR" sz="2400" b="1" dirty="0" smtClean="0"/>
                  <a:t> </a:t>
                </a:r>
                <a:r>
                  <a:rPr lang="es-AR" sz="2400" b="1" dirty="0" smtClean="0"/>
                  <a:t>de errores</a:t>
                </a:r>
              </a:p>
              <a:p>
                <a:endParaRPr lang="es-AR" sz="1600" b="1" dirty="0" smtClean="0"/>
              </a:p>
              <a:p>
                <a:r>
                  <a:rPr lang="es-AR" sz="1600" dirty="0" smtClean="0"/>
                  <a:t>Sea Z una relación funcional de la forma Z = Z (x</a:t>
                </a:r>
                <a:r>
                  <a:rPr lang="es-AR" sz="1600" baseline="-25000" dirty="0" smtClean="0"/>
                  <a:t>1</a:t>
                </a:r>
                <a:r>
                  <a:rPr lang="es-AR" sz="1600" dirty="0"/>
                  <a:t>, </a:t>
                </a:r>
                <a:r>
                  <a:rPr lang="es-AR" sz="1600" dirty="0" smtClean="0"/>
                  <a:t>x</a:t>
                </a:r>
                <a:r>
                  <a:rPr lang="es-AR" sz="1600" baseline="-25000" dirty="0" smtClean="0"/>
                  <a:t>2</a:t>
                </a:r>
                <a:r>
                  <a:rPr lang="es-AR" sz="1600" dirty="0" smtClean="0"/>
                  <a:t>, … , </a:t>
                </a:r>
                <a:r>
                  <a:rPr lang="es-AR" sz="1600" dirty="0" err="1" smtClean="0"/>
                  <a:t>x</a:t>
                </a:r>
                <a:r>
                  <a:rPr lang="es-AR" sz="1600" baseline="-25000" dirty="0" err="1" smtClean="0"/>
                  <a:t>n</a:t>
                </a:r>
                <a:r>
                  <a:rPr lang="es-AR" sz="1600" dirty="0" smtClean="0"/>
                  <a:t>)</a:t>
                </a:r>
              </a:p>
              <a:p>
                <a:endParaRPr lang="es-AR" sz="1600" dirty="0"/>
              </a:p>
              <a:p>
                <a:r>
                  <a:rPr lang="es-AR" sz="1600" dirty="0" smtClean="0"/>
                  <a:t>El error absoluto será:</a:t>
                </a:r>
              </a:p>
              <a:p>
                <a:endParaRPr lang="es-A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AR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sz="16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s-A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sz="2400" b="1" dirty="0" smtClean="0"/>
              </a:p>
              <a:p>
                <a:endParaRPr lang="es-AR" sz="1600" dirty="0"/>
              </a:p>
              <a:p>
                <a:r>
                  <a:rPr lang="es-AR" sz="1600" dirty="0"/>
                  <a:t>D</a:t>
                </a:r>
                <a:r>
                  <a:rPr lang="es-AR" sz="1600" dirty="0" smtClean="0"/>
                  <a:t>onde cada x</a:t>
                </a:r>
                <a:r>
                  <a:rPr lang="es-AR" sz="1600" baseline="-25000" dirty="0" smtClean="0"/>
                  <a:t>i </a:t>
                </a:r>
                <a:r>
                  <a:rPr lang="es-AR" sz="1600" dirty="0" smtClean="0"/>
                  <a:t>tendrá asociado su error absoluto </a:t>
                </a:r>
                <a:r>
                  <a:rPr lang="es-AR" sz="1600" dirty="0" smtClean="0">
                    <a:sym typeface="Symbol" panose="05050102010706020507" pitchFamily="18" charset="2"/>
                  </a:rPr>
                  <a:t></a:t>
                </a:r>
                <a:r>
                  <a:rPr lang="es-AR" sz="1600" dirty="0" smtClean="0"/>
                  <a:t>x</a:t>
                </a:r>
                <a:r>
                  <a:rPr lang="es-AR" sz="1600" baseline="-25000" dirty="0" smtClean="0"/>
                  <a:t>i</a:t>
                </a:r>
              </a:p>
              <a:p>
                <a:endParaRPr lang="es-AR" sz="1600" b="1" baseline="-25000" dirty="0"/>
              </a:p>
              <a:p>
                <a:r>
                  <a:rPr lang="es-AR" sz="1600" dirty="0"/>
                  <a:t>Entonces podremos establecer una cota al error </a:t>
                </a:r>
                <a:r>
                  <a:rPr lang="es-AR" sz="1600" dirty="0" smtClean="0"/>
                  <a:t>absoluto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A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A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s-AR" sz="1600" dirty="0" smtClean="0"/>
                  <a:t>:</a:t>
                </a:r>
              </a:p>
              <a:p>
                <a:endParaRPr lang="es-A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A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s-A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A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A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A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num>
                                    <m:den>
                                      <m:r>
                                        <a:rPr lang="es-A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s-A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A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s-A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AR" sz="1600" dirty="0"/>
              </a:p>
              <a:p>
                <a:endParaRPr lang="es-AR" sz="1600" dirty="0"/>
              </a:p>
              <a:p>
                <a:endParaRPr lang="es-AR" sz="1600" dirty="0" smtClean="0"/>
              </a:p>
              <a:p>
                <a:r>
                  <a:rPr lang="es-AR" sz="1600" dirty="0" smtClean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A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A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s-A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𝑍</m:t>
                                </m:r>
                              </m:num>
                              <m:den>
                                <m:r>
                                  <a:rPr lang="es-A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s-A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A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s-AR" sz="1600" dirty="0" smtClean="0"/>
                  <a:t> es la cota superior de la derivada en el entorno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16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A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AR" sz="1600" dirty="0" smtClean="0"/>
                  <a:t> </a:t>
                </a:r>
                <a:endParaRPr lang="es-AR" sz="1600" dirty="0"/>
              </a:p>
              <a:p>
                <a:endParaRPr lang="es-AR" sz="2400" b="1" dirty="0" smtClean="0"/>
              </a:p>
              <a:p>
                <a:endParaRPr lang="es-AR" sz="2400" b="1" dirty="0"/>
              </a:p>
              <a:p>
                <a:endParaRPr lang="es-AR" sz="2400" b="1" dirty="0" smtClean="0"/>
              </a:p>
              <a:p>
                <a:endParaRPr lang="es-AR" sz="2400" b="1" dirty="0"/>
              </a:p>
              <a:p>
                <a:endParaRPr lang="es-AR" dirty="0" smtClean="0">
                  <a:sym typeface="Symbol" panose="05050102010706020507" pitchFamily="18" charset="2"/>
                </a:endParaRPr>
              </a:p>
              <a:p>
                <a:endParaRPr lang="es-AR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39" y="245473"/>
                <a:ext cx="11084119" cy="7079502"/>
              </a:xfrm>
              <a:prstGeom prst="rect">
                <a:avLst/>
              </a:prstGeom>
              <a:blipFill rotWithShape="0">
                <a:blip r:embed="rId3"/>
                <a:stretch>
                  <a:fillRect l="-825" t="-68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76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3"/>
          <a:srcRect l="23049" t="31382" r="58201" b="53821"/>
          <a:stretch/>
        </p:blipFill>
        <p:spPr>
          <a:xfrm>
            <a:off x="781536" y="1991256"/>
            <a:ext cx="4130660" cy="1833611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 rotWithShape="1">
          <a:blip r:embed="rId3"/>
          <a:srcRect l="42031" t="72126" r="39219" b="21755"/>
          <a:stretch/>
        </p:blipFill>
        <p:spPr>
          <a:xfrm>
            <a:off x="5871201" y="4516244"/>
            <a:ext cx="4130660" cy="758283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 rotWithShape="1">
          <a:blip r:embed="rId3"/>
          <a:srcRect l="42031" t="16534" r="39219" b="73648"/>
          <a:stretch/>
        </p:blipFill>
        <p:spPr>
          <a:xfrm>
            <a:off x="5871201" y="1991256"/>
            <a:ext cx="4130660" cy="1216578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579861" y="1864159"/>
            <a:ext cx="1349298" cy="499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ángulo 31"/>
          <p:cNvSpPr/>
          <p:nvPr/>
        </p:nvSpPr>
        <p:spPr>
          <a:xfrm>
            <a:off x="5716856" y="1864158"/>
            <a:ext cx="1349298" cy="499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Rectángulo 32"/>
          <p:cNvSpPr/>
          <p:nvPr/>
        </p:nvSpPr>
        <p:spPr>
          <a:xfrm>
            <a:off x="5716856" y="4395870"/>
            <a:ext cx="1349298" cy="4995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/>
          <p:cNvSpPr txBox="1"/>
          <p:nvPr/>
        </p:nvSpPr>
        <p:spPr>
          <a:xfrm>
            <a:off x="579861" y="588397"/>
            <a:ext cx="3244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Ejercicios: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126472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758373" y="2432193"/>
            <a:ext cx="103814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Qué es un  </a:t>
            </a:r>
            <a:r>
              <a:rPr lang="es-AR" sz="2400" b="1" i="1" dirty="0" smtClean="0"/>
              <a:t>ALGORITMO</a:t>
            </a:r>
            <a:r>
              <a:rPr lang="es-AR" sz="2400" i="1" dirty="0" smtClean="0"/>
              <a:t>?</a:t>
            </a:r>
          </a:p>
          <a:p>
            <a:r>
              <a:rPr lang="es-AR" sz="2400" dirty="0" smtClean="0"/>
              <a:t>Conjunto ordenado de operaciones sistemáticas que permite hacer un cálculo y hallar la solución de un tipo de problemas.</a:t>
            </a:r>
            <a:endParaRPr lang="es-AR" sz="2400" i="1" dirty="0" smtClean="0"/>
          </a:p>
          <a:p>
            <a:endParaRPr lang="es-AR" sz="2400" dirty="0" smtClean="0"/>
          </a:p>
          <a:p>
            <a:r>
              <a:rPr lang="es-AR" sz="2400" dirty="0" smtClean="0"/>
              <a:t>Qué es un </a:t>
            </a:r>
            <a:r>
              <a:rPr lang="es-AR" sz="2400" b="1" i="1" dirty="0" smtClean="0"/>
              <a:t>error</a:t>
            </a:r>
            <a:r>
              <a:rPr lang="es-AR" sz="2400" i="1" dirty="0" smtClean="0"/>
              <a:t>?</a:t>
            </a:r>
          </a:p>
          <a:p>
            <a:r>
              <a:rPr lang="es-AR" sz="2400" dirty="0" smtClean="0"/>
              <a:t>Inexactitud o equivocación al realizar una operación matemática o al expresar un valor cuantificable.</a:t>
            </a:r>
            <a:endParaRPr lang="es-AR" sz="2400" dirty="0"/>
          </a:p>
          <a:p>
            <a:endParaRPr lang="es-AR" sz="2400" dirty="0" smtClean="0"/>
          </a:p>
          <a:p>
            <a:r>
              <a:rPr lang="es-AR" sz="2400" dirty="0" smtClean="0"/>
              <a:t>Durante la implementación computacional de  algoritmos conviviremos con errores inherentes, errores de truncamiento y errores de redondeo.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23870" t="35362" r="58195" b="50841"/>
          <a:stretch/>
        </p:blipFill>
        <p:spPr>
          <a:xfrm>
            <a:off x="758373" y="529321"/>
            <a:ext cx="3149998" cy="136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0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26002" y="1446231"/>
            <a:ext cx="110841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Errores inherentes:</a:t>
            </a:r>
            <a:endParaRPr lang="es-AR" sz="2400" b="1" i="1" dirty="0" smtClean="0"/>
          </a:p>
          <a:p>
            <a:r>
              <a:rPr lang="es-AR" sz="2400" dirty="0" smtClean="0"/>
              <a:t>Son los asociados a la propia naturaleza del algoritmo, ya sea porque este es una solución aproximada a un proceso o cálculo o por los errores asociados a los datos de partida, tanto por ser estos estimaciones o por ser medidos en forma imprecisa.</a:t>
            </a:r>
            <a:endParaRPr lang="es-AR" sz="2400" i="1" dirty="0" smtClean="0"/>
          </a:p>
          <a:p>
            <a:endParaRPr lang="es-AR" sz="2400" dirty="0" smtClean="0"/>
          </a:p>
          <a:p>
            <a:r>
              <a:rPr lang="es-AR" sz="2400" b="1" dirty="0" smtClean="0"/>
              <a:t>Errores de truncamiento:</a:t>
            </a:r>
            <a:endParaRPr lang="es-AR" sz="2400" b="1" i="1" dirty="0" smtClean="0"/>
          </a:p>
          <a:p>
            <a:r>
              <a:rPr lang="es-AR" sz="2400" dirty="0" smtClean="0"/>
              <a:t>Surgen de reemplazar procesos límites por sus valores antes de alcanzar dicho límite.</a:t>
            </a:r>
            <a:endParaRPr lang="es-AR" sz="2400" dirty="0"/>
          </a:p>
          <a:p>
            <a:endParaRPr lang="es-AR" sz="2400" dirty="0" smtClean="0"/>
          </a:p>
          <a:p>
            <a:r>
              <a:rPr lang="es-AR" sz="2400" b="1" dirty="0" smtClean="0"/>
              <a:t>Errores de redondeo:</a:t>
            </a:r>
          </a:p>
          <a:p>
            <a:r>
              <a:rPr lang="es-AR" sz="2400" dirty="0" smtClean="0"/>
              <a:t>Se originan al utilizar aritmética finita.</a:t>
            </a:r>
          </a:p>
        </p:txBody>
      </p:sp>
    </p:spTree>
    <p:extLst>
      <p:ext uri="{BB962C8B-B14F-4D97-AF65-F5344CB8AC3E}">
        <p14:creationId xmlns:p14="http://schemas.microsoft.com/office/powerpoint/2010/main" val="344769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052224" y="4142042"/>
            <a:ext cx="110841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Cotas de error:</a:t>
            </a:r>
          </a:p>
          <a:p>
            <a:endParaRPr lang="es-AR" sz="2400" b="1" i="1" dirty="0"/>
          </a:p>
          <a:p>
            <a:endParaRPr lang="es-AR" sz="2400" b="1" i="1" dirty="0" smtClean="0"/>
          </a:p>
          <a:p>
            <a:r>
              <a:rPr lang="es-AR" sz="2400" b="1" dirty="0" smtClean="0"/>
              <a:t>Aproximación del error relativo: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42326" t="38377" r="30152" b="29275"/>
          <a:stretch/>
        </p:blipFill>
        <p:spPr>
          <a:xfrm>
            <a:off x="914400" y="659958"/>
            <a:ext cx="4702442" cy="310896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l="50087" t="51826" r="38109" b="41913"/>
          <a:stretch/>
        </p:blipFill>
        <p:spPr>
          <a:xfrm>
            <a:off x="3329093" y="4042893"/>
            <a:ext cx="2371992" cy="7076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50087" t="82849" r="38109" b="14203"/>
          <a:stretch/>
        </p:blipFill>
        <p:spPr>
          <a:xfrm>
            <a:off x="5616842" y="5332173"/>
            <a:ext cx="2471123" cy="34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1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84315" y="1081108"/>
            <a:ext cx="1108411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Ejercicios:</a:t>
            </a:r>
          </a:p>
          <a:p>
            <a:endParaRPr lang="es-AR" sz="2400" b="1" dirty="0" smtClean="0"/>
          </a:p>
          <a:p>
            <a:r>
              <a:rPr lang="es-AR" dirty="0" smtClean="0"/>
              <a:t>Con la ayuda de Matlab, calcule los errores absolutos, relativos y porcentuales de las siguientes aproximaciones de </a:t>
            </a:r>
            <a:r>
              <a:rPr lang="es-AR" dirty="0" smtClean="0">
                <a:sym typeface="Symbol" panose="05050102010706020507" pitchFamily="18" charset="2"/>
              </a:rPr>
              <a:t>:</a:t>
            </a:r>
          </a:p>
          <a:p>
            <a:endParaRPr lang="es-AR" dirty="0">
              <a:sym typeface="Symbol" panose="05050102010706020507" pitchFamily="18" charset="2"/>
            </a:endParaRPr>
          </a:p>
          <a:p>
            <a:pPr marL="342900" indent="-342900">
              <a:buAutoNum type="alphaLcParenR"/>
            </a:pPr>
            <a:r>
              <a:rPr lang="es-AR" dirty="0" smtClean="0">
                <a:sym typeface="Symbol" panose="05050102010706020507" pitchFamily="18" charset="2"/>
              </a:rPr>
              <a:t>22/7		b) 333/106		c) 355/113</a:t>
            </a:r>
          </a:p>
          <a:p>
            <a:pPr marL="342900" indent="-342900">
              <a:buAutoNum type="alphaLcParenR"/>
            </a:pPr>
            <a:endParaRPr lang="es-AR" dirty="0">
              <a:sym typeface="Symbol" panose="05050102010706020507" pitchFamily="18" charset="2"/>
            </a:endParaRPr>
          </a:p>
          <a:p>
            <a:r>
              <a:rPr lang="es-AR" dirty="0" smtClean="0">
                <a:sym typeface="Symbol" panose="05050102010706020507" pitchFamily="18" charset="2"/>
              </a:rPr>
              <a:t>Proponga una cota de error en cada caso.</a:t>
            </a:r>
          </a:p>
          <a:p>
            <a:endParaRPr lang="es-AR" dirty="0">
              <a:sym typeface="Symbol" panose="05050102010706020507" pitchFamily="18" charset="2"/>
            </a:endParaRPr>
          </a:p>
          <a:p>
            <a:r>
              <a:rPr lang="es-AR" dirty="0" smtClean="0">
                <a:sym typeface="Symbol" panose="05050102010706020507" pitchFamily="18" charset="2"/>
              </a:rPr>
              <a:t>En 1862 Foucault estimó la velocidad de la luz, utilizando un espejo rotatorio, en 298000 km/s.</a:t>
            </a:r>
          </a:p>
          <a:p>
            <a:r>
              <a:rPr lang="es-AR" dirty="0" smtClean="0">
                <a:sym typeface="Symbol" panose="05050102010706020507" pitchFamily="18" charset="2"/>
              </a:rPr>
              <a:t>En 1913 </a:t>
            </a:r>
            <a:r>
              <a:rPr lang="es-AR" dirty="0" err="1" smtClean="0">
                <a:sym typeface="Symbol" panose="05050102010706020507" pitchFamily="18" charset="2"/>
              </a:rPr>
              <a:t>Plank</a:t>
            </a:r>
            <a:r>
              <a:rPr lang="es-AR" dirty="0" smtClean="0">
                <a:sym typeface="Symbol" panose="05050102010706020507" pitchFamily="18" charset="2"/>
              </a:rPr>
              <a:t> determinó la constante universal h en 6,41E-27 erg </a:t>
            </a:r>
            <a:r>
              <a:rPr lang="es-AR" dirty="0" err="1" smtClean="0">
                <a:sym typeface="Symbol" panose="05050102010706020507" pitchFamily="18" charset="2"/>
              </a:rPr>
              <a:t>seg</a:t>
            </a:r>
            <a:r>
              <a:rPr lang="es-AR" dirty="0" smtClean="0">
                <a:sym typeface="Symbol" panose="05050102010706020507" pitchFamily="18" charset="2"/>
              </a:rPr>
              <a:t>.</a:t>
            </a:r>
          </a:p>
          <a:p>
            <a:endParaRPr lang="es-AR" dirty="0">
              <a:sym typeface="Symbol" panose="05050102010706020507" pitchFamily="18" charset="2"/>
            </a:endParaRPr>
          </a:p>
          <a:p>
            <a:r>
              <a:rPr lang="es-AR" dirty="0" smtClean="0">
                <a:sym typeface="Symbol" panose="05050102010706020507" pitchFamily="18" charset="2"/>
              </a:rPr>
              <a:t>Si aceptamos como valores exactos a 299766 km/s y 6,623E-27 erg </a:t>
            </a:r>
            <a:r>
              <a:rPr lang="es-AR" dirty="0" err="1" smtClean="0">
                <a:sym typeface="Symbol" panose="05050102010706020507" pitchFamily="18" charset="2"/>
              </a:rPr>
              <a:t>seg</a:t>
            </a:r>
            <a:r>
              <a:rPr lang="es-AR" dirty="0" smtClean="0">
                <a:sym typeface="Symbol" panose="05050102010706020507" pitchFamily="18" charset="2"/>
              </a:rPr>
              <a:t> respectivamente, justifique cual es la medida más precisa.</a:t>
            </a:r>
            <a:endParaRPr lang="es-AR" dirty="0"/>
          </a:p>
          <a:p>
            <a:endParaRPr lang="es-AR" sz="2400" b="1" i="1" dirty="0" smtClean="0"/>
          </a:p>
          <a:p>
            <a:endParaRPr lang="es-A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01116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98784" y="671691"/>
            <a:ext cx="1124528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Definiciones:</a:t>
            </a:r>
          </a:p>
          <a:p>
            <a:endParaRPr lang="es-AR" sz="2400" b="1" dirty="0"/>
          </a:p>
          <a:p>
            <a:endParaRPr lang="es-AR" sz="2400" b="1" dirty="0" smtClean="0"/>
          </a:p>
          <a:p>
            <a:endParaRPr lang="es-AR" sz="2400" b="1" dirty="0"/>
          </a:p>
          <a:p>
            <a:endParaRPr lang="es-AR" sz="2400" b="1" dirty="0" smtClean="0"/>
          </a:p>
          <a:p>
            <a:endParaRPr lang="es-AR" sz="2400" b="1" dirty="0"/>
          </a:p>
          <a:p>
            <a:endParaRPr lang="es-AR" sz="2400" b="1" dirty="0" smtClean="0"/>
          </a:p>
          <a:p>
            <a:endParaRPr lang="es-AR" sz="2400" b="1" dirty="0"/>
          </a:p>
          <a:p>
            <a:endParaRPr lang="es-AR" sz="2400" b="1" dirty="0" smtClean="0"/>
          </a:p>
          <a:p>
            <a:endParaRPr lang="es-AR" sz="2400" b="1" dirty="0" smtClean="0"/>
          </a:p>
          <a:p>
            <a:endParaRPr lang="es-AR" sz="2400" b="1" dirty="0"/>
          </a:p>
          <a:p>
            <a:endParaRPr lang="es-AR" sz="2400" b="1" dirty="0" smtClean="0"/>
          </a:p>
          <a:p>
            <a:endParaRPr lang="es-AR" dirty="0" smtClean="0"/>
          </a:p>
          <a:p>
            <a:r>
              <a:rPr lang="es-AR" dirty="0" smtClean="0"/>
              <a:t>Con la ayuda de Matlab, calcule los decimales correctos y las cifras significativas de las siguientes aproximaciones de </a:t>
            </a:r>
            <a:r>
              <a:rPr lang="es-AR" dirty="0" smtClean="0">
                <a:sym typeface="Symbol" panose="05050102010706020507" pitchFamily="18" charset="2"/>
              </a:rPr>
              <a:t>:</a:t>
            </a:r>
          </a:p>
          <a:p>
            <a:endParaRPr lang="es-AR" dirty="0">
              <a:sym typeface="Symbol" panose="05050102010706020507" pitchFamily="18" charset="2"/>
            </a:endParaRPr>
          </a:p>
          <a:p>
            <a:pPr marL="342900" indent="-342900">
              <a:buAutoNum type="alphaLcParenR"/>
            </a:pPr>
            <a:r>
              <a:rPr lang="es-AR" dirty="0" smtClean="0">
                <a:sym typeface="Symbol" panose="05050102010706020507" pitchFamily="18" charset="2"/>
              </a:rPr>
              <a:t>22/7		b) 333/106		c) 355/113</a:t>
            </a:r>
          </a:p>
          <a:p>
            <a:pPr marL="342900" indent="-342900">
              <a:buAutoNum type="alphaLcParenR"/>
            </a:pPr>
            <a:endParaRPr lang="es-AR" dirty="0">
              <a:sym typeface="Symbol" panose="05050102010706020507" pitchFamily="18" charset="2"/>
            </a:endParaRPr>
          </a:p>
          <a:p>
            <a:endParaRPr lang="es-AR" dirty="0" smtClean="0">
              <a:sym typeface="Symbol" panose="05050102010706020507" pitchFamily="18" charset="2"/>
            </a:endParaRPr>
          </a:p>
          <a:p>
            <a:endParaRPr lang="es-AR" dirty="0">
              <a:sym typeface="Symbol" panose="05050102010706020507" pitchFamily="18" charset="2"/>
            </a:endParaRPr>
          </a:p>
          <a:p>
            <a:endParaRPr lang="es-AR" sz="2400" b="1" i="1" dirty="0" smtClean="0"/>
          </a:p>
          <a:p>
            <a:endParaRPr lang="es-AR" sz="2400" b="1" dirty="0" smtClean="0"/>
          </a:p>
        </p:txBody>
      </p:sp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41804" t="21797" r="29044" b="47002"/>
          <a:stretch/>
        </p:blipFill>
        <p:spPr>
          <a:xfrm>
            <a:off x="359950" y="1253935"/>
            <a:ext cx="4516848" cy="271934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41804" t="53811" r="29044" b="2212"/>
          <a:stretch/>
        </p:blipFill>
        <p:spPr>
          <a:xfrm>
            <a:off x="5806594" y="1253935"/>
            <a:ext cx="4406952" cy="37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2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84314" y="581593"/>
            <a:ext cx="1108411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Cómo se propagan los errores en sumas y restas?</a:t>
            </a:r>
          </a:p>
          <a:p>
            <a:endParaRPr lang="es-AR" sz="2400" b="1" dirty="0" smtClean="0"/>
          </a:p>
          <a:p>
            <a:endParaRPr lang="es-AR" sz="2400" b="1" dirty="0"/>
          </a:p>
          <a:p>
            <a:endParaRPr lang="es-AR" sz="2400" b="1" dirty="0" smtClean="0"/>
          </a:p>
          <a:p>
            <a:endParaRPr lang="es-AR" sz="2400" b="1" dirty="0"/>
          </a:p>
          <a:p>
            <a:endParaRPr lang="es-AR" sz="2400" b="1" dirty="0" smtClean="0"/>
          </a:p>
          <a:p>
            <a:endParaRPr lang="es-AR" sz="2400" b="1" dirty="0"/>
          </a:p>
          <a:p>
            <a:endParaRPr lang="es-AR" sz="2400" b="1" dirty="0" smtClean="0"/>
          </a:p>
          <a:p>
            <a:endParaRPr lang="es-AR" sz="2400" b="1" dirty="0"/>
          </a:p>
          <a:p>
            <a:endParaRPr lang="es-AR" dirty="0" smtClean="0">
              <a:sym typeface="Symbol" panose="05050102010706020507" pitchFamily="18" charset="2"/>
            </a:endParaRPr>
          </a:p>
          <a:p>
            <a:endParaRPr lang="es-AR" dirty="0">
              <a:sym typeface="Symbol" panose="05050102010706020507" pitchFamily="18" charset="2"/>
            </a:endParaRPr>
          </a:p>
          <a:p>
            <a:endParaRPr lang="es-AR" dirty="0" smtClean="0">
              <a:sym typeface="Symbol" panose="05050102010706020507" pitchFamily="18" charset="2"/>
            </a:endParaRPr>
          </a:p>
          <a:p>
            <a:endParaRPr lang="es-AR" dirty="0">
              <a:sym typeface="Symbol" panose="05050102010706020507" pitchFamily="18" charset="2"/>
            </a:endParaRPr>
          </a:p>
          <a:p>
            <a:endParaRPr lang="es-AR" dirty="0" smtClean="0">
              <a:sym typeface="Symbol" panose="05050102010706020507" pitchFamily="18" charset="2"/>
            </a:endParaRPr>
          </a:p>
          <a:p>
            <a:endParaRPr lang="es-AR" dirty="0">
              <a:sym typeface="Symbol" panose="05050102010706020507" pitchFamily="18" charset="2"/>
            </a:endParaRPr>
          </a:p>
          <a:p>
            <a:endParaRPr lang="es-AR" sz="2400" b="1" i="1" dirty="0" smtClean="0"/>
          </a:p>
          <a:p>
            <a:endParaRPr lang="es-AR" sz="2400" b="1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13369" t="47535" r="58327" b="15247"/>
          <a:stretch/>
        </p:blipFill>
        <p:spPr>
          <a:xfrm>
            <a:off x="384314" y="1335818"/>
            <a:ext cx="4364648" cy="32282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41934" t="15188" r="29501" b="50841"/>
          <a:stretch/>
        </p:blipFill>
        <p:spPr>
          <a:xfrm>
            <a:off x="5406887" y="1152938"/>
            <a:ext cx="4825817" cy="322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4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84314" y="581593"/>
            <a:ext cx="1108411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Cómo se propagan los errores en el producto?</a:t>
            </a:r>
          </a:p>
          <a:p>
            <a:endParaRPr lang="es-AR" sz="2400" b="1" dirty="0" smtClean="0"/>
          </a:p>
          <a:p>
            <a:endParaRPr lang="es-AR" sz="2400" b="1" dirty="0"/>
          </a:p>
          <a:p>
            <a:endParaRPr lang="es-AR" sz="2400" b="1" dirty="0" smtClean="0"/>
          </a:p>
          <a:p>
            <a:endParaRPr lang="es-AR" sz="2400" b="1" dirty="0"/>
          </a:p>
          <a:p>
            <a:endParaRPr lang="es-AR" sz="2400" b="1" dirty="0" smtClean="0"/>
          </a:p>
          <a:p>
            <a:endParaRPr lang="es-AR" sz="2400" b="1" dirty="0"/>
          </a:p>
          <a:p>
            <a:endParaRPr lang="es-AR" sz="2400" b="1" dirty="0" smtClean="0"/>
          </a:p>
          <a:p>
            <a:endParaRPr lang="es-AR" sz="2400" b="1" dirty="0"/>
          </a:p>
          <a:p>
            <a:endParaRPr lang="es-AR" dirty="0" smtClean="0">
              <a:sym typeface="Symbol" panose="05050102010706020507" pitchFamily="18" charset="2"/>
            </a:endParaRPr>
          </a:p>
          <a:p>
            <a:endParaRPr lang="es-AR" dirty="0">
              <a:sym typeface="Symbol" panose="05050102010706020507" pitchFamily="18" charset="2"/>
            </a:endParaRPr>
          </a:p>
          <a:p>
            <a:endParaRPr lang="es-AR" dirty="0" smtClean="0">
              <a:sym typeface="Symbol" panose="05050102010706020507" pitchFamily="18" charset="2"/>
            </a:endParaRPr>
          </a:p>
          <a:p>
            <a:endParaRPr lang="es-AR" dirty="0">
              <a:sym typeface="Symbol" panose="05050102010706020507" pitchFamily="18" charset="2"/>
            </a:endParaRPr>
          </a:p>
          <a:p>
            <a:endParaRPr lang="es-AR" dirty="0" smtClean="0">
              <a:sym typeface="Symbol" panose="05050102010706020507" pitchFamily="18" charset="2"/>
            </a:endParaRPr>
          </a:p>
          <a:p>
            <a:endParaRPr lang="es-AR" dirty="0">
              <a:sym typeface="Symbol" panose="05050102010706020507" pitchFamily="18" charset="2"/>
            </a:endParaRPr>
          </a:p>
          <a:p>
            <a:endParaRPr lang="es-AR" sz="2400" b="1" i="1" dirty="0" smtClean="0"/>
          </a:p>
          <a:p>
            <a:endParaRPr lang="es-AR" sz="2400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41935" t="22029" r="28848" b="49175"/>
          <a:stretch/>
        </p:blipFill>
        <p:spPr>
          <a:xfrm>
            <a:off x="612250" y="1925420"/>
            <a:ext cx="4558737" cy="252731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41935" t="50157" r="28848" b="12000"/>
          <a:stretch/>
        </p:blipFill>
        <p:spPr>
          <a:xfrm>
            <a:off x="5519528" y="1598212"/>
            <a:ext cx="4692945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84314" y="581593"/>
            <a:ext cx="1108411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Cómo se propagan los errores en la división?</a:t>
            </a:r>
          </a:p>
          <a:p>
            <a:endParaRPr lang="es-AR" sz="2400" b="1" dirty="0" smtClean="0"/>
          </a:p>
          <a:p>
            <a:endParaRPr lang="es-AR" sz="2400" b="1" dirty="0"/>
          </a:p>
          <a:p>
            <a:endParaRPr lang="es-AR" sz="2400" b="1" dirty="0" smtClean="0"/>
          </a:p>
          <a:p>
            <a:endParaRPr lang="es-AR" sz="2400" b="1" dirty="0"/>
          </a:p>
          <a:p>
            <a:endParaRPr lang="es-AR" sz="2400" b="1" dirty="0" smtClean="0"/>
          </a:p>
          <a:p>
            <a:endParaRPr lang="es-AR" sz="2400" b="1" dirty="0"/>
          </a:p>
          <a:p>
            <a:endParaRPr lang="es-AR" sz="2400" b="1" dirty="0" smtClean="0"/>
          </a:p>
          <a:p>
            <a:endParaRPr lang="es-AR" sz="2400" b="1" dirty="0"/>
          </a:p>
          <a:p>
            <a:endParaRPr lang="es-AR" dirty="0" smtClean="0">
              <a:sym typeface="Symbol" panose="05050102010706020507" pitchFamily="18" charset="2"/>
            </a:endParaRPr>
          </a:p>
          <a:p>
            <a:endParaRPr lang="es-AR" dirty="0">
              <a:sym typeface="Symbol" panose="05050102010706020507" pitchFamily="18" charset="2"/>
            </a:endParaRPr>
          </a:p>
          <a:p>
            <a:endParaRPr lang="es-AR" dirty="0" smtClean="0">
              <a:sym typeface="Symbol" panose="05050102010706020507" pitchFamily="18" charset="2"/>
            </a:endParaRPr>
          </a:p>
          <a:p>
            <a:endParaRPr lang="es-AR" dirty="0">
              <a:sym typeface="Symbol" panose="05050102010706020507" pitchFamily="18" charset="2"/>
            </a:endParaRPr>
          </a:p>
          <a:p>
            <a:endParaRPr lang="es-AR" dirty="0" smtClean="0">
              <a:sym typeface="Symbol" panose="05050102010706020507" pitchFamily="18" charset="2"/>
            </a:endParaRPr>
          </a:p>
          <a:p>
            <a:endParaRPr lang="es-AR" dirty="0">
              <a:sym typeface="Symbol" panose="05050102010706020507" pitchFamily="18" charset="2"/>
            </a:endParaRPr>
          </a:p>
          <a:p>
            <a:endParaRPr lang="es-AR" sz="2400" b="1" i="1" dirty="0" smtClean="0"/>
          </a:p>
          <a:p>
            <a:endParaRPr lang="es-AR" sz="2400" b="1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42261" t="19710" r="36152" b="36000"/>
          <a:stretch/>
        </p:blipFill>
        <p:spPr>
          <a:xfrm>
            <a:off x="644054" y="1335819"/>
            <a:ext cx="3610227" cy="41664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13826" t="43594" r="58000" b="36116"/>
          <a:stretch/>
        </p:blipFill>
        <p:spPr>
          <a:xfrm>
            <a:off x="5133014" y="1208596"/>
            <a:ext cx="5456686" cy="22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8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310</Words>
  <Application>Microsoft Office PowerPoint</Application>
  <PresentationFormat>Panorámica</PresentationFormat>
  <Paragraphs>154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Ramos</dc:creator>
  <cp:lastModifiedBy>Ricardo Ramos</cp:lastModifiedBy>
  <cp:revision>25</cp:revision>
  <dcterms:created xsi:type="dcterms:W3CDTF">2019-08-31T01:11:47Z</dcterms:created>
  <dcterms:modified xsi:type="dcterms:W3CDTF">2019-09-13T03:57:38Z</dcterms:modified>
</cp:coreProperties>
</file>