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2E486B16-FA0F-4EDD-A3D8-4646BA0AD0C4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 </a:t>
            </a:r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33E07F8A-D92C-4A5F-9C52-7C74B9CD8D73}" type="slidenum"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1</a:t>
            </a:fld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Introducción a la Programación y el Análisis Numérico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Una breve introducción a las funciones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Cuando se trata de funciones de varias variables, o cuando se construyen las funciones en la ventana de comandos, se puede encerrar entre paréntesis los parámetros de la función, separados por comas.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Ejemplo: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&gt;&gt;f=@(x,y) x.^2 + y;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&gt;&gt;a = f(2,1);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a=5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</a:rPr>
              <a:t>Nota: el punto (.) antes del operador potencia (^) es para indicar que la operación se hará componente a componente si </a:t>
            </a:r>
            <a:r>
              <a:rPr b="0" i="1" lang="en-GB" sz="2000" spc="-1" strike="noStrike">
                <a:solidFill>
                  <a:srgbClr val="1c1c1c"/>
                </a:solidFill>
                <a:latin typeface="Source Sans Pro Semibold"/>
              </a:rPr>
              <a:t>x</a:t>
            </a:r>
            <a:r>
              <a:rPr b="0" lang="en-GB" sz="2000" spc="-1" strike="noStrike">
                <a:solidFill>
                  <a:srgbClr val="1c1c1c"/>
                </a:solidFill>
                <a:latin typeface="Source Sans Pro Semibold"/>
              </a:rPr>
              <a:t> es un vector o una matriz</a:t>
            </a:r>
            <a:endParaRPr b="1" lang="en-GB" sz="20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Ejercicio: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Esta función devuelve, como resultado, una función evaluada en el punto </a:t>
            </a:r>
            <a:r>
              <a:rPr b="0" i="1" lang="en-GB" sz="2600" spc="-1" strike="noStrike">
                <a:solidFill>
                  <a:srgbClr val="1c1c1c"/>
                </a:solidFill>
                <a:latin typeface="Source Sans Pro Semibold"/>
              </a:rPr>
              <a:t>x_eval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elevado a la potencia </a:t>
            </a:r>
            <a:r>
              <a:rPr b="0" i="1" lang="en-GB" sz="2600" spc="-1" strike="noStrike">
                <a:solidFill>
                  <a:srgbClr val="1c1c1c"/>
                </a:solidFill>
                <a:latin typeface="Source Sans Pro Semibold"/>
              </a:rPr>
              <a:t>potencia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1) Construir el handle para la función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suma(x,2)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2) Evaluar funcion_de_funcion con el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handle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para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x_eval = 2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y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potencia = 3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76000" y="2592000"/>
            <a:ext cx="7466760" cy="12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&gt;&gt;f = @(x) suma(x,2);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&gt;&gt;a = funcion_de_funcion(f, 2, 3);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&gt;&gt;a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a=10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Ejercicio: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1) Construir una función que calcule la suma de todos los enteros entre a y b inclusive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2) Construir un handle a la función anterior con ambos parámetros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Ejercicio: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1) Construir una función que calcule la suma de todos los enteros entre a y b inclusive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126800" y="3629880"/>
            <a:ext cx="5902560" cy="234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Ejercicio: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2) Construir un handle a la función anterior con ambos parámetros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&gt;&gt; f_suma = @(a,b) suma_de_a_hasta_b(a,b)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Códigos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Función suma(num_1, num_2):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function resultado = suma(num_1, num_2)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resultado = num_1 + num_2;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end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Códigos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Función funcion_de_funcion(funcion, x_eval, potencia):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function resultado=funcion_de_funcion(funcion, x_eval, potencia)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resultado = (funcion(x_eval.^potencia) );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end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Códigos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Función suma_de_a_hasta_b(a, b):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function resultado = suma_de_a_hasta_b(a, b)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%Bloque de definicion de variables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resultado = 0;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%Fin de bloque de definicion de variables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%Bloque de codigo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for n = a:b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resultado = resultado + n;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end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%Fin de bloque de codigo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end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Códigos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Handles: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f_suma = @(x) suma(x,2)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f_suma_a_b = @(a,b) suma_de_a_hasta_b(a,b)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Repaso: Variables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Espacio de memoria reservado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Números, vectores, matrices, texto, etc.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Deben tener un valor antes de ser usadas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b = a =&gt; error si </a:t>
            </a:r>
            <a:r>
              <a:rPr b="0" i="1" lang="en-GB" sz="2200" spc="-1" strike="noStrike">
                <a:solidFill>
                  <a:srgbClr val="1c1c1c"/>
                </a:solidFill>
                <a:latin typeface="Source Sans Pro Light"/>
              </a:rPr>
              <a:t>a</a:t>
            </a: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 no está previamente definida</a:t>
            </a: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 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SIEMPRE lo que está a la </a:t>
            </a:r>
            <a:r>
              <a:rPr b="1" lang="en-GB" sz="2200" spc="-1" strike="noStrike">
                <a:solidFill>
                  <a:srgbClr val="1c1c1c"/>
                </a:solidFill>
                <a:latin typeface="Source Sans Pro Light"/>
              </a:rPr>
              <a:t>izquierda </a:t>
            </a: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del  signo </a:t>
            </a:r>
            <a:r>
              <a:rPr b="0" i="1" lang="en-GB" sz="2200" spc="-1" strike="noStrike">
                <a:solidFill>
                  <a:srgbClr val="1c1c1c"/>
                </a:solidFill>
                <a:latin typeface="Source Sans Pro Light"/>
              </a:rPr>
              <a:t>igual</a:t>
            </a: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 (=) recibe el </a:t>
            </a:r>
            <a:r>
              <a:rPr b="1" lang="en-GB" sz="2200" spc="-1" strike="noStrike">
                <a:solidFill>
                  <a:srgbClr val="1c1c1c"/>
                </a:solidFill>
                <a:latin typeface="Source Sans Pro Light"/>
              </a:rPr>
              <a:t>valor</a:t>
            </a: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 de lo que está a la derecha: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648000" indent="-216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2=a =&gt;error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En lo posible, deben tener un nombre representativo de su función, ya sea en la descripción del problema o su utilidad en el código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Códigos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Uso de los handles: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Evaluación de funcion_de_funcion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funcion_de_funcion(f_suma, 2, 3)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Uso del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handle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 suma_de_a_hasta_b para sumar los enteros entre 1 y 100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f_suma_a_b(1, 100)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Repaso: Variables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Algunas clases de variables: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Escalar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a=2 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Vector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b=[1 2 3] 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Matriz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C=[1 2 3;4 5 6;7 8 9]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Texto (cadenas de caracteres o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strings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mensaje = “Hola mundo”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Funciones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Porción de código (programa)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Autonomía: su código se ejecuta al margen del resto del o de los programas en ejecución (generalmente)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Recibe datos (argumentos)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432000" indent="-216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Devuelve datos (resultados)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Se las puede usar en cualquier programa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Se las puede usar dentro de sí mismas (recursividad: ¡Ojo con esto!)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Ahorran mucho código, mejoran la legibilidad y facilitan la corrección de errores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Funciones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Ejemplo: función que devuelve la suma de dos números, num_1 y num_2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368000" y="3867480"/>
            <a:ext cx="6607080" cy="1892520"/>
          </a:xfrm>
          <a:prstGeom prst="rect">
            <a:avLst/>
          </a:prstGeom>
          <a:ln>
            <a:noFill/>
          </a:ln>
        </p:spPr>
      </p:pic>
      <p:sp>
        <p:nvSpPr>
          <p:cNvPr id="98" name="TextShape 3"/>
          <p:cNvSpPr txBox="1"/>
          <p:nvPr/>
        </p:nvSpPr>
        <p:spPr>
          <a:xfrm>
            <a:off x="2088000" y="3168000"/>
            <a:ext cx="2664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Source Sans Pro"/>
              </a:rPr>
              <a:t>Nombre de la función</a:t>
            </a:r>
            <a:endParaRPr b="0" lang="en-GB" sz="1800" spc="-1" strike="noStrike">
              <a:latin typeface="Source Sans Pro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6120000" y="3312000"/>
            <a:ext cx="2088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Source Sans Pro"/>
              </a:rPr>
              <a:t>Argumentos</a:t>
            </a:r>
            <a:endParaRPr b="0" lang="en-GB" sz="1800" spc="-1" strike="noStrike">
              <a:latin typeface="Source Sans Pro"/>
            </a:endParaRPr>
          </a:p>
        </p:txBody>
      </p:sp>
      <p:sp>
        <p:nvSpPr>
          <p:cNvPr id="100" name="TextShape 5"/>
          <p:cNvSpPr txBox="1"/>
          <p:nvPr/>
        </p:nvSpPr>
        <p:spPr>
          <a:xfrm>
            <a:off x="6747120" y="4739760"/>
            <a:ext cx="2232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Source Sans Pro"/>
              </a:rPr>
              <a:t>Código</a:t>
            </a:r>
            <a:endParaRPr b="0" lang="en-GB" sz="1800" spc="-1" strike="noStrike">
              <a:latin typeface="Source Sans Pro"/>
            </a:endParaRPr>
          </a:p>
        </p:txBody>
      </p:sp>
      <p:sp>
        <p:nvSpPr>
          <p:cNvPr id="101" name="Line 6"/>
          <p:cNvSpPr/>
          <p:nvPr/>
        </p:nvSpPr>
        <p:spPr>
          <a:xfrm flipH="1">
            <a:off x="2304000" y="3523680"/>
            <a:ext cx="360000" cy="580320"/>
          </a:xfrm>
          <a:prstGeom prst="line">
            <a:avLst/>
          </a:prstGeom>
          <a:ln w="72000">
            <a:solidFill>
              <a:srgbClr val="cf38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7"/>
          <p:cNvSpPr/>
          <p:nvPr/>
        </p:nvSpPr>
        <p:spPr>
          <a:xfrm>
            <a:off x="3960000" y="3523680"/>
            <a:ext cx="1224000" cy="940320"/>
          </a:xfrm>
          <a:prstGeom prst="line">
            <a:avLst/>
          </a:prstGeom>
          <a:ln w="72000">
            <a:solidFill>
              <a:srgbClr val="cf38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8"/>
          <p:cNvSpPr/>
          <p:nvPr/>
        </p:nvSpPr>
        <p:spPr>
          <a:xfrm flipH="1">
            <a:off x="6480000" y="3667680"/>
            <a:ext cx="144000" cy="796320"/>
          </a:xfrm>
          <a:prstGeom prst="line">
            <a:avLst/>
          </a:prstGeom>
          <a:ln w="72000">
            <a:solidFill>
              <a:srgbClr val="cf38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9"/>
          <p:cNvSpPr/>
          <p:nvPr/>
        </p:nvSpPr>
        <p:spPr>
          <a:xfrm flipH="1">
            <a:off x="6120000" y="4968000"/>
            <a:ext cx="627120" cy="0"/>
          </a:xfrm>
          <a:prstGeom prst="line">
            <a:avLst/>
          </a:prstGeom>
          <a:ln w="72000">
            <a:solidFill>
              <a:srgbClr val="cf38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Funciones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Sintaxis: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GB" sz="2600" spc="-1" strike="noStrike">
                <a:solidFill>
                  <a:srgbClr val="1b75bc"/>
                </a:solidFill>
                <a:latin typeface="Source Sans Pro Semibold"/>
              </a:rPr>
              <a:t>function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nombre_de_variable_a_devolver = nombre_de_la_función(argumento_1, argumento_2, …, argumento_n)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comando_1;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comando_2;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nombre_de_variable_a_devolver = resultado;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comando_n;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r>
              <a:rPr b="0" lang="en-GB" sz="2600" spc="-1" strike="noStrike">
                <a:solidFill>
                  <a:srgbClr val="1b75bc"/>
                </a:solidFill>
                <a:latin typeface="Source Sans Pro Semibold"/>
              </a:rPr>
              <a:t>end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Funciones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La función se guarda en un archivo .m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El nombre del archivo es </a:t>
            </a: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nombre_de_la_función.m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El archivo con la definición de la función tiene que estar en el mismo directorio en el que se trabaja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456920" y="4824000"/>
            <a:ext cx="6607080" cy="1892520"/>
          </a:xfrm>
          <a:prstGeom prst="rect">
            <a:avLst/>
          </a:prstGeom>
          <a:ln>
            <a:noFill/>
          </a:ln>
        </p:spPr>
      </p:pic>
      <p:sp>
        <p:nvSpPr>
          <p:cNvPr id="110" name="TextShape 3"/>
          <p:cNvSpPr txBox="1"/>
          <p:nvPr/>
        </p:nvSpPr>
        <p:spPr>
          <a:xfrm>
            <a:off x="2160000" y="4176000"/>
            <a:ext cx="2664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latin typeface="Source Sans Pro"/>
              </a:rPr>
              <a:t>Nombre de la función</a:t>
            </a:r>
            <a:endParaRPr b="0" lang="en-GB" sz="1800" spc="-1" strike="noStrike">
              <a:latin typeface="Source Sans Pro"/>
            </a:endParaRPr>
          </a:p>
        </p:txBody>
      </p:sp>
      <p:sp>
        <p:nvSpPr>
          <p:cNvPr id="111" name="Line 4"/>
          <p:cNvSpPr/>
          <p:nvPr/>
        </p:nvSpPr>
        <p:spPr>
          <a:xfrm flipH="1">
            <a:off x="2376000" y="4531680"/>
            <a:ext cx="360000" cy="580320"/>
          </a:xfrm>
          <a:prstGeom prst="line">
            <a:avLst/>
          </a:prstGeom>
          <a:ln w="72000">
            <a:solidFill>
              <a:srgbClr val="cf38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5"/>
          <p:cNvSpPr/>
          <p:nvPr/>
        </p:nvSpPr>
        <p:spPr>
          <a:xfrm>
            <a:off x="4032000" y="4531680"/>
            <a:ext cx="1224000" cy="940320"/>
          </a:xfrm>
          <a:prstGeom prst="line">
            <a:avLst/>
          </a:prstGeom>
          <a:ln w="72000">
            <a:solidFill>
              <a:srgbClr val="cf383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Funciones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Advertencias: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Las funciones no saben qué clase de variables deben ser sus argumentos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Una función que recibe un argumento de tipo inesperado (un vector en lugar de un escalar) puede devolver un resultado de tipo inesperado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marL="216000" indent="-216000"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Que una función devuelva un resultado no implica que el resultado sea correcto.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Función de función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Una función también puede ser argumento de otra función. Esto se logra con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manejadores de funciones, 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o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function handles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.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El </a:t>
            </a:r>
            <a:r>
              <a:rPr b="1" i="1" lang="en-GB" sz="2600" spc="-1" strike="noStrike">
                <a:solidFill>
                  <a:srgbClr val="1c1c1c"/>
                </a:solidFill>
                <a:latin typeface="Source Sans Pro Semibold"/>
              </a:rPr>
              <a:t>handle</a:t>
            </a: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 se construye con el símbolo @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nombre_manejador = @funcion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Ejemplo: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0" lang="en-GB" sz="2600" spc="-1" strike="noStrike">
                <a:solidFill>
                  <a:srgbClr val="1c1c1c"/>
                </a:solidFill>
                <a:latin typeface="Source Sans Pro Semibold"/>
              </a:rPr>
              <a:t>f = @cos;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2020-03-27T19:39:16Z</dcterms:created>
  <dc:creator/>
  <dc:description/>
  <dc:language>en-GB</dc:language>
  <cp:lastModifiedBy/>
  <dcterms:modified xsi:type="dcterms:W3CDTF">2020-03-28T11:02:01Z</dcterms:modified>
  <cp:revision>15</cp:revision>
  <dc:subject/>
  <dc:title>Alizarin</dc:title>
</cp:coreProperties>
</file>