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85" r:id="rId4"/>
    <p:sldId id="286"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p:cViewPr varScale="1">
        <p:scale>
          <a:sx n="114" d="100"/>
          <a:sy n="114" d="100"/>
        </p:scale>
        <p:origin x="1386"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n-U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a:p>
        </p:txBody>
      </p:sp>
      <p:sp>
        <p:nvSpPr>
          <p:cNvPr id="4" name="3 Marcador de fecha"/>
          <p:cNvSpPr>
            <a:spLocks noGrp="1"/>
          </p:cNvSpPr>
          <p:nvPr>
            <p:ph type="dt" sz="half" idx="10"/>
          </p:nvPr>
        </p:nvSpPr>
        <p:spPr/>
        <p:txBody>
          <a:bodyPr/>
          <a:lstStyle/>
          <a:p>
            <a:fld id="{1DCA43DA-094D-491C-AB7F-70360CDA930F}" type="datetimeFigureOut">
              <a:rPr lang="en-US" smtClean="0"/>
              <a:t>5/16/2020</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148B8DB0-3E5D-475F-ADA2-F1111B9E08C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fecha"/>
          <p:cNvSpPr>
            <a:spLocks noGrp="1"/>
          </p:cNvSpPr>
          <p:nvPr>
            <p:ph type="dt" sz="half" idx="10"/>
          </p:nvPr>
        </p:nvSpPr>
        <p:spPr/>
        <p:txBody>
          <a:bodyPr/>
          <a:lstStyle/>
          <a:p>
            <a:fld id="{1DCA43DA-094D-491C-AB7F-70360CDA930F}" type="datetimeFigureOut">
              <a:rPr lang="en-US" smtClean="0"/>
              <a:t>5/16/2020</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148B8DB0-3E5D-475F-ADA2-F1111B9E08C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n-US"/>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fecha"/>
          <p:cNvSpPr>
            <a:spLocks noGrp="1"/>
          </p:cNvSpPr>
          <p:nvPr>
            <p:ph type="dt" sz="half" idx="10"/>
          </p:nvPr>
        </p:nvSpPr>
        <p:spPr/>
        <p:txBody>
          <a:bodyPr/>
          <a:lstStyle/>
          <a:p>
            <a:fld id="{1DCA43DA-094D-491C-AB7F-70360CDA930F}" type="datetimeFigureOut">
              <a:rPr lang="en-US" smtClean="0"/>
              <a:t>5/16/2020</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148B8DB0-3E5D-475F-ADA2-F1111B9E08C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fecha"/>
          <p:cNvSpPr>
            <a:spLocks noGrp="1"/>
          </p:cNvSpPr>
          <p:nvPr>
            <p:ph type="dt" sz="half" idx="10"/>
          </p:nvPr>
        </p:nvSpPr>
        <p:spPr/>
        <p:txBody>
          <a:bodyPr/>
          <a:lstStyle/>
          <a:p>
            <a:fld id="{1DCA43DA-094D-491C-AB7F-70360CDA930F}" type="datetimeFigureOut">
              <a:rPr lang="en-US" smtClean="0"/>
              <a:t>5/16/2020</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148B8DB0-3E5D-475F-ADA2-F1111B9E08C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n-US"/>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1DCA43DA-094D-491C-AB7F-70360CDA930F}" type="datetimeFigureOut">
              <a:rPr lang="en-US" smtClean="0"/>
              <a:t>5/16/2020</a:t>
            </a:fld>
            <a:endParaRPr lang="en-US"/>
          </a:p>
        </p:txBody>
      </p:sp>
      <p:sp>
        <p:nvSpPr>
          <p:cNvPr id="5" name="4 Marcador de pie de página"/>
          <p:cNvSpPr>
            <a:spLocks noGrp="1"/>
          </p:cNvSpPr>
          <p:nvPr>
            <p:ph type="ftr" sz="quarter" idx="11"/>
          </p:nvPr>
        </p:nvSpPr>
        <p:spPr/>
        <p:txBody>
          <a:bodyPr/>
          <a:lstStyle/>
          <a:p>
            <a:endParaRPr lang="en-US"/>
          </a:p>
        </p:txBody>
      </p:sp>
      <p:sp>
        <p:nvSpPr>
          <p:cNvPr id="6" name="5 Marcador de número de diapositiva"/>
          <p:cNvSpPr>
            <a:spLocks noGrp="1"/>
          </p:cNvSpPr>
          <p:nvPr>
            <p:ph type="sldNum" sz="quarter" idx="12"/>
          </p:nvPr>
        </p:nvSpPr>
        <p:spPr/>
        <p:txBody>
          <a:bodyPr/>
          <a:lstStyle/>
          <a:p>
            <a:fld id="{148B8DB0-3E5D-475F-ADA2-F1111B9E08C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4 Marcador de fecha"/>
          <p:cNvSpPr>
            <a:spLocks noGrp="1"/>
          </p:cNvSpPr>
          <p:nvPr>
            <p:ph type="dt" sz="half" idx="10"/>
          </p:nvPr>
        </p:nvSpPr>
        <p:spPr/>
        <p:txBody>
          <a:bodyPr/>
          <a:lstStyle/>
          <a:p>
            <a:fld id="{1DCA43DA-094D-491C-AB7F-70360CDA930F}" type="datetimeFigureOut">
              <a:rPr lang="en-US" smtClean="0"/>
              <a:t>5/16/2020</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148B8DB0-3E5D-475F-ADA2-F1111B9E08C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n-US"/>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6 Marcador de fecha"/>
          <p:cNvSpPr>
            <a:spLocks noGrp="1"/>
          </p:cNvSpPr>
          <p:nvPr>
            <p:ph type="dt" sz="half" idx="10"/>
          </p:nvPr>
        </p:nvSpPr>
        <p:spPr/>
        <p:txBody>
          <a:bodyPr/>
          <a:lstStyle/>
          <a:p>
            <a:fld id="{1DCA43DA-094D-491C-AB7F-70360CDA930F}" type="datetimeFigureOut">
              <a:rPr lang="en-US" smtClean="0"/>
              <a:t>5/16/2020</a:t>
            </a:fld>
            <a:endParaRPr lang="en-US"/>
          </a:p>
        </p:txBody>
      </p:sp>
      <p:sp>
        <p:nvSpPr>
          <p:cNvPr id="8" name="7 Marcador de pie de página"/>
          <p:cNvSpPr>
            <a:spLocks noGrp="1"/>
          </p:cNvSpPr>
          <p:nvPr>
            <p:ph type="ftr" sz="quarter" idx="11"/>
          </p:nvPr>
        </p:nvSpPr>
        <p:spPr/>
        <p:txBody>
          <a:bodyPr/>
          <a:lstStyle/>
          <a:p>
            <a:endParaRPr lang="en-US"/>
          </a:p>
        </p:txBody>
      </p:sp>
      <p:sp>
        <p:nvSpPr>
          <p:cNvPr id="9" name="8 Marcador de número de diapositiva"/>
          <p:cNvSpPr>
            <a:spLocks noGrp="1"/>
          </p:cNvSpPr>
          <p:nvPr>
            <p:ph type="sldNum" sz="quarter" idx="12"/>
          </p:nvPr>
        </p:nvSpPr>
        <p:spPr/>
        <p:txBody>
          <a:bodyPr/>
          <a:lstStyle/>
          <a:p>
            <a:fld id="{148B8DB0-3E5D-475F-ADA2-F1111B9E08C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n-US"/>
          </a:p>
        </p:txBody>
      </p:sp>
      <p:sp>
        <p:nvSpPr>
          <p:cNvPr id="3" name="2 Marcador de fecha"/>
          <p:cNvSpPr>
            <a:spLocks noGrp="1"/>
          </p:cNvSpPr>
          <p:nvPr>
            <p:ph type="dt" sz="half" idx="10"/>
          </p:nvPr>
        </p:nvSpPr>
        <p:spPr/>
        <p:txBody>
          <a:bodyPr/>
          <a:lstStyle/>
          <a:p>
            <a:fld id="{1DCA43DA-094D-491C-AB7F-70360CDA930F}" type="datetimeFigureOut">
              <a:rPr lang="en-US" smtClean="0"/>
              <a:t>5/16/2020</a:t>
            </a:fld>
            <a:endParaRPr lang="en-US"/>
          </a:p>
        </p:txBody>
      </p:sp>
      <p:sp>
        <p:nvSpPr>
          <p:cNvPr id="4" name="3 Marcador de pie de página"/>
          <p:cNvSpPr>
            <a:spLocks noGrp="1"/>
          </p:cNvSpPr>
          <p:nvPr>
            <p:ph type="ftr" sz="quarter" idx="11"/>
          </p:nvPr>
        </p:nvSpPr>
        <p:spPr/>
        <p:txBody>
          <a:bodyPr/>
          <a:lstStyle/>
          <a:p>
            <a:endParaRPr lang="en-US"/>
          </a:p>
        </p:txBody>
      </p:sp>
      <p:sp>
        <p:nvSpPr>
          <p:cNvPr id="5" name="4 Marcador de número de diapositiva"/>
          <p:cNvSpPr>
            <a:spLocks noGrp="1"/>
          </p:cNvSpPr>
          <p:nvPr>
            <p:ph type="sldNum" sz="quarter" idx="12"/>
          </p:nvPr>
        </p:nvSpPr>
        <p:spPr/>
        <p:txBody>
          <a:bodyPr/>
          <a:lstStyle/>
          <a:p>
            <a:fld id="{148B8DB0-3E5D-475F-ADA2-F1111B9E08C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1DCA43DA-094D-491C-AB7F-70360CDA930F}" type="datetimeFigureOut">
              <a:rPr lang="en-US" smtClean="0"/>
              <a:t>5/16/2020</a:t>
            </a:fld>
            <a:endParaRPr lang="en-US"/>
          </a:p>
        </p:txBody>
      </p:sp>
      <p:sp>
        <p:nvSpPr>
          <p:cNvPr id="3" name="2 Marcador de pie de página"/>
          <p:cNvSpPr>
            <a:spLocks noGrp="1"/>
          </p:cNvSpPr>
          <p:nvPr>
            <p:ph type="ftr" sz="quarter" idx="11"/>
          </p:nvPr>
        </p:nvSpPr>
        <p:spPr/>
        <p:txBody>
          <a:bodyPr/>
          <a:lstStyle/>
          <a:p>
            <a:endParaRPr lang="en-US"/>
          </a:p>
        </p:txBody>
      </p:sp>
      <p:sp>
        <p:nvSpPr>
          <p:cNvPr id="4" name="3 Marcador de número de diapositiva"/>
          <p:cNvSpPr>
            <a:spLocks noGrp="1"/>
          </p:cNvSpPr>
          <p:nvPr>
            <p:ph type="sldNum" sz="quarter" idx="12"/>
          </p:nvPr>
        </p:nvSpPr>
        <p:spPr/>
        <p:txBody>
          <a:bodyPr/>
          <a:lstStyle/>
          <a:p>
            <a:fld id="{148B8DB0-3E5D-475F-ADA2-F1111B9E08C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n-US"/>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1DCA43DA-094D-491C-AB7F-70360CDA930F}" type="datetimeFigureOut">
              <a:rPr lang="en-US" smtClean="0"/>
              <a:t>5/16/2020</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148B8DB0-3E5D-475F-ADA2-F1111B9E08C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n-US"/>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1DCA43DA-094D-491C-AB7F-70360CDA930F}" type="datetimeFigureOut">
              <a:rPr lang="en-US" smtClean="0"/>
              <a:t>5/16/2020</a:t>
            </a:fld>
            <a:endParaRPr lang="en-US"/>
          </a:p>
        </p:txBody>
      </p:sp>
      <p:sp>
        <p:nvSpPr>
          <p:cNvPr id="6" name="5 Marcador de pie de página"/>
          <p:cNvSpPr>
            <a:spLocks noGrp="1"/>
          </p:cNvSpPr>
          <p:nvPr>
            <p:ph type="ftr" sz="quarter" idx="11"/>
          </p:nvPr>
        </p:nvSpPr>
        <p:spPr/>
        <p:txBody>
          <a:bodyPr/>
          <a:lstStyle/>
          <a:p>
            <a:endParaRPr lang="en-US"/>
          </a:p>
        </p:txBody>
      </p:sp>
      <p:sp>
        <p:nvSpPr>
          <p:cNvPr id="7" name="6 Marcador de número de diapositiva"/>
          <p:cNvSpPr>
            <a:spLocks noGrp="1"/>
          </p:cNvSpPr>
          <p:nvPr>
            <p:ph type="sldNum" sz="quarter" idx="12"/>
          </p:nvPr>
        </p:nvSpPr>
        <p:spPr/>
        <p:txBody>
          <a:bodyPr/>
          <a:lstStyle/>
          <a:p>
            <a:fld id="{148B8DB0-3E5D-475F-ADA2-F1111B9E08C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CA43DA-094D-491C-AB7F-70360CDA930F}" type="datetimeFigureOut">
              <a:rPr lang="en-US" smtClean="0"/>
              <a:t>5/16/2020</a:t>
            </a:fld>
            <a:endParaRPr lang="en-U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8B8DB0-3E5D-475F-ADA2-F1111B9E08C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1143000" y="3886200"/>
            <a:ext cx="6858000" cy="1752600"/>
          </a:xfrm>
        </p:spPr>
        <p:txBody>
          <a:bodyPr/>
          <a:lstStyle/>
          <a:p>
            <a:r>
              <a:rPr lang="en-US" dirty="0" err="1">
                <a:solidFill>
                  <a:schemeClr val="tx1"/>
                </a:solidFill>
              </a:rPr>
              <a:t>Interpolación</a:t>
            </a:r>
            <a:endParaRPr lang="en-US" dirty="0">
              <a:solidFill>
                <a:schemeClr val="tx1"/>
              </a:solidFill>
            </a:endParaRPr>
          </a:p>
          <a:p>
            <a:endParaRPr lang="en-US" dirty="0"/>
          </a:p>
        </p:txBody>
      </p:sp>
      <p:sp>
        <p:nvSpPr>
          <p:cNvPr id="4"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AR"/>
          </a:p>
        </p:txBody>
      </p:sp>
      <p:pic>
        <p:nvPicPr>
          <p:cNvPr id="9217" name="Picture 8" descr="Image result for unlp logo imagen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48031" y="206324"/>
            <a:ext cx="858838" cy="998538"/>
          </a:xfrm>
          <a:prstGeom prst="rect">
            <a:avLst/>
          </a:prstGeom>
          <a:noFill/>
          <a:extLst>
            <a:ext uri="{909E8E84-426E-40DD-AFC4-6F175D3DCCD1}">
              <a14:hiddenFill xmlns:a14="http://schemas.microsoft.com/office/drawing/2010/main">
                <a:solidFill>
                  <a:srgbClr val="FFFFFF"/>
                </a:solidFill>
              </a14:hiddenFill>
            </a:ext>
          </a:extLst>
        </p:spPr>
      </p:pic>
      <p:sp>
        <p:nvSpPr>
          <p:cNvPr id="8" name="Subtítulo 2"/>
          <p:cNvSpPr txBox="1">
            <a:spLocks/>
          </p:cNvSpPr>
          <p:nvPr/>
        </p:nvSpPr>
        <p:spPr>
          <a:xfrm>
            <a:off x="-33251" y="1705181"/>
            <a:ext cx="9144000" cy="1655762"/>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AR" dirty="0">
                <a:solidFill>
                  <a:schemeClr val="tx1"/>
                </a:solidFill>
              </a:rPr>
              <a:t>Introducción a la Programación y Análisis Numérico</a:t>
            </a:r>
          </a:p>
          <a:p>
            <a:endParaRPr lang="es-AR" dirty="0">
              <a:solidFill>
                <a:schemeClr val="tx1"/>
              </a:solidFill>
            </a:endParaRPr>
          </a:p>
          <a:p>
            <a:r>
              <a:rPr lang="es-AR" dirty="0">
                <a:solidFill>
                  <a:schemeClr val="tx1"/>
                </a:solidFill>
              </a:rPr>
              <a:t>Facultad de Ingeniería – UNLP</a:t>
            </a:r>
          </a:p>
          <a:p>
            <a:endParaRPr lang="es-AR" dirty="0"/>
          </a:p>
          <a:p>
            <a:endParaRPr lang="es-AR" dirty="0"/>
          </a:p>
          <a:p>
            <a:endParaRPr lang="es-A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304800" y="228600"/>
            <a:ext cx="8077200" cy="5638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2400" b="1"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8" name="2 Subtítulo"/>
              <p:cNvSpPr txBox="1">
                <a:spLocks/>
              </p:cNvSpPr>
              <p:nvPr/>
            </p:nvSpPr>
            <p:spPr>
              <a:xfrm>
                <a:off x="457200" y="228600"/>
                <a:ext cx="8077200" cy="6400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AR" sz="2400" b="1" dirty="0"/>
                  <a:t>Interpolación:</a:t>
                </a:r>
                <a:endParaRPr lang="es-AR" sz="1100" b="1" noProof="0" dirty="0"/>
              </a:p>
              <a:p>
                <a:pPr>
                  <a:spcBef>
                    <a:spcPct val="20000"/>
                  </a:spcBef>
                  <a:defRPr/>
                </a:pPr>
                <a:r>
                  <a:rPr lang="es-AR" sz="2400" dirty="0"/>
                  <a:t>Hasta acá podemos escribir:</a:t>
                </a:r>
                <a:endParaRPr lang="es-AR" sz="2400" baseline="-25000" dirty="0"/>
              </a:p>
              <a:p>
                <a:pPr>
                  <a:spcBef>
                    <a:spcPct val="20000"/>
                  </a:spcBef>
                  <a:defRPr/>
                </a:pPr>
                <a:endParaRPr lang="es-AR" sz="2400" baseline="-25000" dirty="0"/>
              </a:p>
              <a:p>
                <a:pPr lvl="0">
                  <a:spcBef>
                    <a:spcPct val="20000"/>
                  </a:spcBef>
                  <a:defRPr/>
                </a:pPr>
                <a:r>
                  <a:rPr lang="es-AR" sz="2400" dirty="0"/>
                  <a:t> </a:t>
                </a:r>
                <a:r>
                  <a:rPr lang="es-AR" sz="2400" dirty="0" err="1"/>
                  <a:t>Pn</a:t>
                </a:r>
                <a:r>
                  <a:rPr lang="es-AR" sz="2400" dirty="0"/>
                  <a:t>(x) = f[x</a:t>
                </a:r>
                <a:r>
                  <a:rPr lang="es-AR" sz="2400" baseline="-25000" dirty="0"/>
                  <a:t>0</a:t>
                </a:r>
                <a:r>
                  <a:rPr lang="es-AR" sz="2400" dirty="0"/>
                  <a:t>] + f[x</a:t>
                </a:r>
                <a:r>
                  <a:rPr lang="es-AR" sz="2400" baseline="-25000" dirty="0"/>
                  <a:t>0 </a:t>
                </a:r>
                <a:r>
                  <a:rPr lang="es-AR" sz="2400" dirty="0"/>
                  <a:t>,x</a:t>
                </a:r>
                <a:r>
                  <a:rPr lang="es-AR" sz="2400" baseline="-25000" dirty="0"/>
                  <a:t>1</a:t>
                </a:r>
                <a:r>
                  <a:rPr lang="es-AR" sz="2400" dirty="0"/>
                  <a:t>] (x-x</a:t>
                </a:r>
                <a:r>
                  <a:rPr lang="es-AR" sz="2400" baseline="-25000" dirty="0"/>
                  <a:t>0</a:t>
                </a:r>
                <a:r>
                  <a:rPr lang="es-AR" sz="2400" dirty="0"/>
                  <a:t>)+a</a:t>
                </a:r>
                <a:r>
                  <a:rPr lang="es-AR" sz="2400" baseline="-25000" dirty="0"/>
                  <a:t>2</a:t>
                </a:r>
                <a:r>
                  <a:rPr lang="es-AR" sz="2400" dirty="0"/>
                  <a:t>(x-x</a:t>
                </a:r>
                <a:r>
                  <a:rPr lang="es-AR" sz="2400" baseline="-25000" dirty="0"/>
                  <a:t>0</a:t>
                </a:r>
                <a:r>
                  <a:rPr lang="es-AR" sz="2400" dirty="0"/>
                  <a:t>)(x-x</a:t>
                </a:r>
                <a:r>
                  <a:rPr lang="es-AR" sz="2400" baseline="-25000" dirty="0"/>
                  <a:t>1</a:t>
                </a:r>
                <a:r>
                  <a:rPr lang="es-AR" sz="2400" dirty="0"/>
                  <a:t>)+ … + </a:t>
                </a:r>
                <a:r>
                  <a:rPr lang="es-AR" sz="2400" dirty="0" err="1"/>
                  <a:t>a</a:t>
                </a:r>
                <a:r>
                  <a:rPr lang="es-AR" sz="2400" baseline="-25000" dirty="0" err="1"/>
                  <a:t>n</a:t>
                </a:r>
                <a:r>
                  <a:rPr lang="es-AR" sz="2400" dirty="0"/>
                  <a:t>(x-x</a:t>
                </a:r>
                <a:r>
                  <a:rPr lang="es-AR" sz="2400" baseline="-25000" dirty="0"/>
                  <a:t>0</a:t>
                </a:r>
                <a:r>
                  <a:rPr lang="es-AR" sz="2400" dirty="0"/>
                  <a:t>)(x-x</a:t>
                </a:r>
                <a:r>
                  <a:rPr lang="es-AR" sz="2400" baseline="-25000" dirty="0"/>
                  <a:t>1</a:t>
                </a:r>
                <a:r>
                  <a:rPr lang="es-AR" sz="2400" dirty="0"/>
                  <a:t>) … (x-</a:t>
                </a:r>
                <a:r>
                  <a:rPr lang="es-AR" sz="2400" dirty="0" err="1"/>
                  <a:t>x</a:t>
                </a:r>
                <a:r>
                  <a:rPr lang="es-AR" sz="2400" baseline="-25000" dirty="0" err="1"/>
                  <a:t>n</a:t>
                </a:r>
                <a:r>
                  <a:rPr lang="es-AR" sz="2400" dirty="0"/>
                  <a:t>)</a:t>
                </a:r>
              </a:p>
              <a:p>
                <a:pPr lvl="0">
                  <a:spcBef>
                    <a:spcPct val="20000"/>
                  </a:spcBef>
                  <a:defRPr/>
                </a:pPr>
                <a:endParaRPr lang="es-AR" sz="2400" dirty="0"/>
              </a:p>
              <a:p>
                <a:pPr lvl="0">
                  <a:spcBef>
                    <a:spcPct val="20000"/>
                  </a:spcBef>
                  <a:defRPr/>
                </a:pPr>
                <a:r>
                  <a:rPr lang="es-AR" sz="2400" dirty="0"/>
                  <a:t>Si continuamos despejando las constantes a</a:t>
                </a:r>
                <a:r>
                  <a:rPr lang="es-AR" sz="2400" baseline="-25000" dirty="0"/>
                  <a:t>2</a:t>
                </a:r>
                <a:r>
                  <a:rPr lang="es-AR" sz="2400" dirty="0"/>
                  <a:t>, a</a:t>
                </a:r>
                <a:r>
                  <a:rPr lang="es-AR" sz="2400" baseline="-25000" dirty="0"/>
                  <a:t>3</a:t>
                </a:r>
                <a:r>
                  <a:rPr lang="es-AR" sz="2400" dirty="0"/>
                  <a:t>, …, </a:t>
                </a:r>
                <a:r>
                  <a:rPr lang="es-AR" sz="2400" dirty="0" err="1"/>
                  <a:t>a</a:t>
                </a:r>
                <a:r>
                  <a:rPr lang="es-AR" sz="2400" baseline="-25000" dirty="0" err="1"/>
                  <a:t>n</a:t>
                </a:r>
                <a:r>
                  <a:rPr lang="es-AR" sz="2400" dirty="0"/>
                  <a:t> obtendremos que </a:t>
                </a:r>
                <a:r>
                  <a:rPr lang="es-AR" sz="2400" dirty="0" err="1"/>
                  <a:t>a</a:t>
                </a:r>
                <a:r>
                  <a:rPr lang="es-AR" sz="2400" baseline="-25000" dirty="0" err="1"/>
                  <a:t>k</a:t>
                </a:r>
                <a:r>
                  <a:rPr lang="es-AR" sz="2400" dirty="0"/>
                  <a:t> = f[x</a:t>
                </a:r>
                <a:r>
                  <a:rPr lang="es-AR" sz="2400" baseline="-25000" dirty="0"/>
                  <a:t>0</a:t>
                </a:r>
                <a:r>
                  <a:rPr lang="es-AR" sz="2400" dirty="0"/>
                  <a:t> , x</a:t>
                </a:r>
                <a:r>
                  <a:rPr lang="es-AR" sz="2400" baseline="-25000" dirty="0"/>
                  <a:t>1</a:t>
                </a:r>
                <a:r>
                  <a:rPr lang="es-AR" sz="2400" dirty="0"/>
                  <a:t>, … , </a:t>
                </a:r>
                <a:r>
                  <a:rPr lang="es-AR" sz="2400" dirty="0" err="1"/>
                  <a:t>x</a:t>
                </a:r>
                <a:r>
                  <a:rPr lang="es-AR" sz="2400" baseline="-25000" dirty="0" err="1"/>
                  <a:t>k</a:t>
                </a:r>
                <a:r>
                  <a:rPr lang="es-AR" sz="2400" dirty="0"/>
                  <a:t>]</a:t>
                </a:r>
              </a:p>
              <a:p>
                <a:pPr lvl="0">
                  <a:spcBef>
                    <a:spcPct val="20000"/>
                  </a:spcBef>
                  <a:defRPr/>
                </a:pPr>
                <a:endParaRPr lang="es-AR" sz="2400" dirty="0"/>
              </a:p>
              <a:p>
                <a:pPr lvl="0">
                  <a:spcBef>
                    <a:spcPct val="20000"/>
                  </a:spcBef>
                  <a:defRPr/>
                </a:pPr>
                <a:r>
                  <a:rPr lang="es-AR" sz="2400" dirty="0"/>
                  <a:t>Podemos escribir en forma compacta: </a:t>
                </a:r>
              </a:p>
              <a:p>
                <a:pPr lvl="0">
                  <a:spcBef>
                    <a:spcPct val="20000"/>
                  </a:spcBef>
                  <a:defRPr/>
                </a:pPr>
                <a:endParaRPr lang="es-AR" sz="2400" dirty="0"/>
              </a:p>
              <a:p>
                <a:pPr lvl="0">
                  <a:spcBef>
                    <a:spcPct val="20000"/>
                  </a:spcBef>
                  <a:defRPr/>
                </a:pPr>
                <a14:m>
                  <m:oMath xmlns:m="http://schemas.openxmlformats.org/officeDocument/2006/math">
                    <m:r>
                      <a:rPr lang="es-AR" sz="2000" i="1">
                        <a:latin typeface="Cambria Math" panose="02040503050406030204" pitchFamily="18" charset="0"/>
                      </a:rPr>
                      <m:t>𝑃𝑛</m:t>
                    </m:r>
                    <m:d>
                      <m:dPr>
                        <m:ctrlPr>
                          <a:rPr lang="es-AR" sz="2000" i="1">
                            <a:latin typeface="Cambria Math" panose="02040503050406030204" pitchFamily="18" charset="0"/>
                          </a:rPr>
                        </m:ctrlPr>
                      </m:dPr>
                      <m:e>
                        <m:r>
                          <a:rPr lang="es-AR" sz="2000" i="1">
                            <a:latin typeface="Cambria Math" panose="02040503050406030204" pitchFamily="18" charset="0"/>
                          </a:rPr>
                          <m:t>𝑥</m:t>
                        </m:r>
                      </m:e>
                    </m:d>
                    <m:r>
                      <a:rPr lang="es-AR" sz="2000" i="1">
                        <a:latin typeface="Cambria Math" panose="02040503050406030204" pitchFamily="18" charset="0"/>
                      </a:rPr>
                      <m:t>=</m:t>
                    </m:r>
                    <m:r>
                      <a:rPr lang="es-AR" sz="2000" b="0" i="1" smtClean="0">
                        <a:latin typeface="Cambria Math" panose="02040503050406030204" pitchFamily="18" charset="0"/>
                      </a:rPr>
                      <m:t>𝑓</m:t>
                    </m:r>
                    <m:d>
                      <m:dPr>
                        <m:begChr m:val="["/>
                        <m:endChr m:val="]"/>
                        <m:ctrlPr>
                          <a:rPr lang="es-AR" sz="2000" b="0" i="1" smtClean="0">
                            <a:latin typeface="Cambria Math" panose="02040503050406030204" pitchFamily="18" charset="0"/>
                          </a:rPr>
                        </m:ctrlPr>
                      </m:dPr>
                      <m:e>
                        <m:sSub>
                          <m:sSubPr>
                            <m:ctrlPr>
                              <a:rPr lang="es-AR" sz="2000" b="0" i="1" smtClean="0">
                                <a:latin typeface="Cambria Math" panose="02040503050406030204" pitchFamily="18" charset="0"/>
                              </a:rPr>
                            </m:ctrlPr>
                          </m:sSubPr>
                          <m:e>
                            <m:r>
                              <a:rPr lang="es-AR" sz="2000" b="0" i="1" smtClean="0">
                                <a:latin typeface="Cambria Math" panose="02040503050406030204" pitchFamily="18" charset="0"/>
                              </a:rPr>
                              <m:t>𝑥</m:t>
                            </m:r>
                          </m:e>
                          <m:sub>
                            <m:r>
                              <a:rPr lang="es-AR" sz="2000" b="0" i="1" smtClean="0">
                                <a:latin typeface="Cambria Math" panose="02040503050406030204" pitchFamily="18" charset="0"/>
                              </a:rPr>
                              <m:t>0</m:t>
                            </m:r>
                          </m:sub>
                        </m:sSub>
                      </m:e>
                    </m:d>
                    <m:r>
                      <a:rPr lang="es-AR" sz="2000" b="0" i="1" smtClean="0">
                        <a:latin typeface="Cambria Math" panose="02040503050406030204" pitchFamily="18" charset="0"/>
                      </a:rPr>
                      <m:t>+</m:t>
                    </m:r>
                    <m:nary>
                      <m:naryPr>
                        <m:chr m:val="∑"/>
                        <m:ctrlPr>
                          <a:rPr lang="es-AR" sz="2000" i="1">
                            <a:latin typeface="Cambria Math" panose="02040503050406030204" pitchFamily="18" charset="0"/>
                          </a:rPr>
                        </m:ctrlPr>
                      </m:naryPr>
                      <m:sub>
                        <m:r>
                          <m:rPr>
                            <m:brk m:alnAt="23"/>
                          </m:rPr>
                          <a:rPr lang="es-AR" sz="2000" b="0" i="1" smtClean="0">
                            <a:latin typeface="Cambria Math" panose="02040503050406030204" pitchFamily="18" charset="0"/>
                          </a:rPr>
                          <m:t>𝑘</m:t>
                        </m:r>
                        <m:r>
                          <a:rPr lang="es-AR" sz="2000" i="1">
                            <a:latin typeface="Cambria Math" panose="02040503050406030204" pitchFamily="18" charset="0"/>
                          </a:rPr>
                          <m:t>=</m:t>
                        </m:r>
                        <m:r>
                          <a:rPr lang="es-AR" sz="2000" b="0" i="1" smtClean="0">
                            <a:latin typeface="Cambria Math" panose="02040503050406030204" pitchFamily="18" charset="0"/>
                          </a:rPr>
                          <m:t>1</m:t>
                        </m:r>
                      </m:sub>
                      <m:sup>
                        <m:r>
                          <a:rPr lang="es-AR" sz="2000" i="1">
                            <a:latin typeface="Cambria Math" panose="02040503050406030204" pitchFamily="18" charset="0"/>
                          </a:rPr>
                          <m:t>𝑛</m:t>
                        </m:r>
                      </m:sup>
                      <m:e>
                        <m:sSub>
                          <m:sSubPr>
                            <m:ctrlPr>
                              <a:rPr lang="es-AR" sz="2000" i="1">
                                <a:latin typeface="Cambria Math" panose="02040503050406030204" pitchFamily="18" charset="0"/>
                              </a:rPr>
                            </m:ctrlPr>
                          </m:sSubPr>
                          <m:e>
                            <m:r>
                              <a:rPr lang="es-AR" sz="2000" b="0" i="1" smtClean="0">
                                <a:latin typeface="Cambria Math" panose="02040503050406030204" pitchFamily="18" charset="0"/>
                              </a:rPr>
                              <m:t>𝑓</m:t>
                            </m:r>
                            <m:r>
                              <a:rPr lang="es-AR" sz="2000" b="0" i="1" smtClean="0">
                                <a:latin typeface="Cambria Math" panose="02040503050406030204" pitchFamily="18" charset="0"/>
                              </a:rPr>
                              <m:t>[</m:t>
                            </m:r>
                            <m:r>
                              <a:rPr lang="es-AR" sz="2000" b="0" i="1" smtClean="0">
                                <a:latin typeface="Cambria Math" panose="02040503050406030204" pitchFamily="18" charset="0"/>
                              </a:rPr>
                              <m:t>𝑥</m:t>
                            </m:r>
                          </m:e>
                          <m:sub>
                            <m:r>
                              <a:rPr lang="es-AR" sz="2000" b="0" i="1" smtClean="0">
                                <a:latin typeface="Cambria Math" panose="02040503050406030204" pitchFamily="18" charset="0"/>
                              </a:rPr>
                              <m:t>0</m:t>
                            </m:r>
                          </m:sub>
                        </m:sSub>
                        <m:sSub>
                          <m:sSubPr>
                            <m:ctrlPr>
                              <a:rPr lang="es-AR" sz="2000" i="1">
                                <a:latin typeface="Cambria Math" panose="02040503050406030204" pitchFamily="18" charset="0"/>
                              </a:rPr>
                            </m:ctrlPr>
                          </m:sSubPr>
                          <m:e>
                            <m:r>
                              <a:rPr lang="es-AR" sz="2000" b="0" i="1" smtClean="0">
                                <a:latin typeface="Cambria Math" panose="02040503050406030204" pitchFamily="18" charset="0"/>
                              </a:rPr>
                              <m:t> ,</m:t>
                            </m:r>
                            <m:r>
                              <a:rPr lang="es-AR" sz="2000" i="1">
                                <a:latin typeface="Cambria Math" panose="02040503050406030204" pitchFamily="18" charset="0"/>
                              </a:rPr>
                              <m:t>𝑥</m:t>
                            </m:r>
                          </m:e>
                          <m:sub>
                            <m:r>
                              <a:rPr lang="es-AR" sz="2000" b="0" i="1" smtClean="0">
                                <a:latin typeface="Cambria Math" panose="02040503050406030204" pitchFamily="18" charset="0"/>
                              </a:rPr>
                              <m:t>1</m:t>
                            </m:r>
                          </m:sub>
                        </m:sSub>
                        <m:r>
                          <a:rPr lang="es-AR" sz="2000" b="0" i="1" smtClean="0">
                            <a:latin typeface="Cambria Math" panose="02040503050406030204" pitchFamily="18" charset="0"/>
                          </a:rPr>
                          <m:t>,…,</m:t>
                        </m:r>
                        <m:sSub>
                          <m:sSubPr>
                            <m:ctrlPr>
                              <a:rPr lang="es-AR" sz="2000" i="1">
                                <a:latin typeface="Cambria Math" panose="02040503050406030204" pitchFamily="18" charset="0"/>
                              </a:rPr>
                            </m:ctrlPr>
                          </m:sSubPr>
                          <m:e>
                            <m:r>
                              <a:rPr lang="es-AR" sz="2000" b="0" i="1" smtClean="0">
                                <a:latin typeface="Cambria Math" panose="02040503050406030204" pitchFamily="18" charset="0"/>
                              </a:rPr>
                              <m:t> </m:t>
                            </m:r>
                            <m:r>
                              <a:rPr lang="es-AR" sz="2000" i="1">
                                <a:latin typeface="Cambria Math" panose="02040503050406030204" pitchFamily="18" charset="0"/>
                              </a:rPr>
                              <m:t>𝑥</m:t>
                            </m:r>
                          </m:e>
                          <m:sub>
                            <m:r>
                              <a:rPr lang="es-AR" sz="2000" b="0" i="1" smtClean="0">
                                <a:latin typeface="Cambria Math" panose="02040503050406030204" pitchFamily="18" charset="0"/>
                              </a:rPr>
                              <m:t>𝑘</m:t>
                            </m:r>
                          </m:sub>
                        </m:sSub>
                      </m:e>
                    </m:nary>
                    <m:r>
                      <a:rPr lang="es-AR" sz="2000" b="0" i="1" smtClean="0">
                        <a:latin typeface="Cambria Math" panose="02040503050406030204" pitchFamily="18" charset="0"/>
                      </a:rPr>
                      <m:t>](</m:t>
                    </m:r>
                    <m:r>
                      <a:rPr lang="es-AR" sz="2000" b="0" i="1" smtClean="0">
                        <a:latin typeface="Cambria Math" panose="02040503050406030204" pitchFamily="18" charset="0"/>
                      </a:rPr>
                      <m:t>𝑥</m:t>
                    </m:r>
                    <m:r>
                      <a:rPr lang="es-AR" sz="2000" b="0" i="1" smtClean="0">
                        <a:latin typeface="Cambria Math" panose="02040503050406030204" pitchFamily="18" charset="0"/>
                      </a:rPr>
                      <m:t>−</m:t>
                    </m:r>
                    <m:sSub>
                      <m:sSubPr>
                        <m:ctrlPr>
                          <a:rPr lang="es-AR" sz="2000" b="0" i="1" smtClean="0">
                            <a:latin typeface="Cambria Math" panose="02040503050406030204" pitchFamily="18" charset="0"/>
                          </a:rPr>
                        </m:ctrlPr>
                      </m:sSubPr>
                      <m:e>
                        <m:r>
                          <a:rPr lang="es-AR" sz="2000" b="0" i="1" smtClean="0">
                            <a:latin typeface="Cambria Math" panose="02040503050406030204" pitchFamily="18" charset="0"/>
                          </a:rPr>
                          <m:t>𝑥</m:t>
                        </m:r>
                      </m:e>
                      <m:sub>
                        <m:r>
                          <a:rPr lang="es-AR" sz="2000" b="0" i="1" smtClean="0">
                            <a:latin typeface="Cambria Math" panose="02040503050406030204" pitchFamily="18" charset="0"/>
                          </a:rPr>
                          <m:t>0</m:t>
                        </m:r>
                      </m:sub>
                    </m:sSub>
                    <m:r>
                      <a:rPr lang="es-AR" sz="2000" b="0" i="1" smtClean="0">
                        <a:latin typeface="Cambria Math" panose="02040503050406030204" pitchFamily="18" charset="0"/>
                      </a:rPr>
                      <m:t>)(</m:t>
                    </m:r>
                    <m:r>
                      <a:rPr lang="es-AR" sz="2000" i="1">
                        <a:latin typeface="Cambria Math" panose="02040503050406030204" pitchFamily="18" charset="0"/>
                      </a:rPr>
                      <m:t>𝑥</m:t>
                    </m:r>
                    <m:r>
                      <a:rPr lang="es-AR" sz="2000" i="1">
                        <a:latin typeface="Cambria Math" panose="02040503050406030204" pitchFamily="18" charset="0"/>
                      </a:rPr>
                      <m:t>−</m:t>
                    </m:r>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b="0" i="1" smtClean="0">
                            <a:latin typeface="Cambria Math" panose="02040503050406030204" pitchFamily="18" charset="0"/>
                          </a:rPr>
                          <m:t>1</m:t>
                        </m:r>
                      </m:sub>
                    </m:sSub>
                    <m:r>
                      <a:rPr lang="es-AR" sz="2000" i="1">
                        <a:latin typeface="Cambria Math" panose="02040503050406030204" pitchFamily="18" charset="0"/>
                      </a:rPr>
                      <m:t>)</m:t>
                    </m:r>
                  </m:oMath>
                </a14:m>
                <a:r>
                  <a:rPr lang="es-AR" sz="2000" dirty="0"/>
                  <a:t>…(</a:t>
                </a:r>
                <a14:m>
                  <m:oMath xmlns:m="http://schemas.openxmlformats.org/officeDocument/2006/math">
                    <m:r>
                      <a:rPr lang="es-AR" sz="2000" i="1">
                        <a:latin typeface="Cambria Math" panose="02040503050406030204" pitchFamily="18" charset="0"/>
                      </a:rPr>
                      <m:t>𝑥</m:t>
                    </m:r>
                    <m:r>
                      <a:rPr lang="es-AR" sz="2000" i="1">
                        <a:latin typeface="Cambria Math" panose="02040503050406030204" pitchFamily="18" charset="0"/>
                      </a:rPr>
                      <m:t>−</m:t>
                    </m:r>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b="0" i="1" smtClean="0">
                            <a:latin typeface="Cambria Math" panose="02040503050406030204" pitchFamily="18" charset="0"/>
                          </a:rPr>
                          <m:t>𝑘</m:t>
                        </m:r>
                        <m:r>
                          <a:rPr lang="es-AR" sz="2000" b="0" i="1" smtClean="0">
                            <a:latin typeface="Cambria Math" panose="02040503050406030204" pitchFamily="18" charset="0"/>
                          </a:rPr>
                          <m:t>−1</m:t>
                        </m:r>
                      </m:sub>
                    </m:sSub>
                    <m:r>
                      <a:rPr lang="es-AR" sz="2000" i="1">
                        <a:latin typeface="Cambria Math" panose="02040503050406030204" pitchFamily="18" charset="0"/>
                      </a:rPr>
                      <m:t>)</m:t>
                    </m:r>
                  </m:oMath>
                </a14:m>
                <a:endParaRPr lang="es-AR" sz="2000" dirty="0"/>
              </a:p>
              <a:p>
                <a:pPr>
                  <a:spcBef>
                    <a:spcPct val="20000"/>
                  </a:spcBef>
                  <a:defRPr/>
                </a:pPr>
                <a:endParaRPr lang="es-AR" sz="2400" dirty="0"/>
              </a:p>
              <a:p>
                <a:pPr>
                  <a:spcBef>
                    <a:spcPct val="20000"/>
                  </a:spcBef>
                  <a:defRPr/>
                </a:pPr>
                <a:endParaRPr lang="es-AR" sz="2400" dirty="0"/>
              </a:p>
              <a:p>
                <a:pPr lvl="0">
                  <a:spcBef>
                    <a:spcPct val="20000"/>
                  </a:spcBef>
                  <a:defRPr/>
                </a:pPr>
                <a:endParaRPr lang="es-AR" sz="2400" dirty="0"/>
              </a:p>
            </p:txBody>
          </p:sp>
        </mc:Choice>
        <mc:Fallback xmlns="">
          <p:sp>
            <p:nvSpPr>
              <p:cNvPr id="8" name="2 Subtítulo"/>
              <p:cNvSpPr txBox="1">
                <a:spLocks noRot="1" noChangeAspect="1" noMove="1" noResize="1" noEditPoints="1" noAdjustHandles="1" noChangeArrowheads="1" noChangeShapeType="1" noTextEdit="1"/>
              </p:cNvSpPr>
              <p:nvPr/>
            </p:nvSpPr>
            <p:spPr>
              <a:xfrm>
                <a:off x="457200" y="228600"/>
                <a:ext cx="8077200" cy="6400800"/>
              </a:xfrm>
              <a:prstGeom prst="rect">
                <a:avLst/>
              </a:prstGeom>
              <a:blipFill>
                <a:blip r:embed="rId2"/>
                <a:stretch>
                  <a:fillRect l="-1132" t="-762"/>
                </a:stretch>
              </a:blipFill>
            </p:spPr>
            <p:txBody>
              <a:bodyPr/>
              <a:lstStyle/>
              <a:p>
                <a:r>
                  <a:rPr lang="en-US">
                    <a:noFill/>
                  </a:rPr>
                  <a:t> </a:t>
                </a:r>
              </a:p>
            </p:txBody>
          </p:sp>
        </mc:Fallback>
      </mc:AlternateContent>
    </p:spTree>
    <p:extLst>
      <p:ext uri="{BB962C8B-B14F-4D97-AF65-F5344CB8AC3E}">
        <p14:creationId xmlns:p14="http://schemas.microsoft.com/office/powerpoint/2010/main" val="175277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304800" y="228600"/>
            <a:ext cx="8077200" cy="5638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2400" b="1"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2 Subtítulo"/>
          <p:cNvSpPr txBox="1">
            <a:spLocks/>
          </p:cNvSpPr>
          <p:nvPr/>
        </p:nvSpPr>
        <p:spPr>
          <a:xfrm>
            <a:off x="457200" y="228600"/>
            <a:ext cx="8077200" cy="6400800"/>
          </a:xfrm>
          <a:prstGeom prst="rect">
            <a:avLst/>
          </a:prstGeom>
        </p:spPr>
        <p:txBody>
          <a:bodyPr vert="horz" lIns="91440" tIns="45720" rIns="91440" bIns="45720" rtlCol="0">
            <a:normAutofit fontScale="92500" lnSpcReduction="2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AR" sz="2400" b="1" dirty="0"/>
              <a:t>Interpolación:</a:t>
            </a:r>
            <a:endParaRPr lang="es-AR" sz="1100" b="1" noProof="0" dirty="0"/>
          </a:p>
          <a:p>
            <a:pPr>
              <a:spcBef>
                <a:spcPct val="20000"/>
              </a:spcBef>
              <a:defRPr/>
            </a:pPr>
            <a:r>
              <a:rPr lang="es-AR" sz="2400" dirty="0"/>
              <a:t>Resumiendo:</a:t>
            </a:r>
          </a:p>
          <a:p>
            <a:pPr>
              <a:spcBef>
                <a:spcPct val="20000"/>
              </a:spcBef>
              <a:defRPr/>
            </a:pPr>
            <a:endParaRPr lang="es-AR" sz="2400" baseline="-25000" dirty="0"/>
          </a:p>
          <a:p>
            <a:pPr>
              <a:spcBef>
                <a:spcPct val="20000"/>
              </a:spcBef>
              <a:defRPr/>
            </a:pPr>
            <a:endParaRPr lang="es-AR" sz="2400" baseline="-25000" dirty="0"/>
          </a:p>
          <a:p>
            <a:pPr>
              <a:spcBef>
                <a:spcPct val="20000"/>
              </a:spcBef>
              <a:defRPr/>
            </a:pPr>
            <a:endParaRPr lang="es-AR" sz="2400" baseline="-25000" dirty="0"/>
          </a:p>
          <a:p>
            <a:pPr>
              <a:spcBef>
                <a:spcPct val="20000"/>
              </a:spcBef>
              <a:defRPr/>
            </a:pPr>
            <a:endParaRPr lang="es-AR" sz="2400" baseline="-25000" dirty="0"/>
          </a:p>
          <a:p>
            <a:pPr>
              <a:spcBef>
                <a:spcPct val="20000"/>
              </a:spcBef>
              <a:defRPr/>
            </a:pPr>
            <a:endParaRPr lang="es-AR" sz="2400" baseline="-25000" dirty="0"/>
          </a:p>
          <a:p>
            <a:pPr>
              <a:spcBef>
                <a:spcPct val="20000"/>
              </a:spcBef>
              <a:defRPr/>
            </a:pPr>
            <a:endParaRPr lang="es-AR" sz="2400" baseline="-25000" dirty="0"/>
          </a:p>
          <a:p>
            <a:pPr>
              <a:spcBef>
                <a:spcPct val="20000"/>
              </a:spcBef>
              <a:defRPr/>
            </a:pPr>
            <a:endParaRPr lang="es-AR" sz="2400" baseline="-25000" dirty="0"/>
          </a:p>
          <a:p>
            <a:pPr>
              <a:spcBef>
                <a:spcPct val="20000"/>
              </a:spcBef>
              <a:defRPr/>
            </a:pPr>
            <a:endParaRPr lang="es-AR" sz="2400" baseline="-25000" dirty="0"/>
          </a:p>
          <a:p>
            <a:pPr>
              <a:spcBef>
                <a:spcPct val="20000"/>
              </a:spcBef>
              <a:defRPr/>
            </a:pPr>
            <a:endParaRPr lang="es-AR" sz="2400" baseline="-25000" dirty="0"/>
          </a:p>
          <a:p>
            <a:pPr>
              <a:spcBef>
                <a:spcPct val="20000"/>
              </a:spcBef>
              <a:defRPr/>
            </a:pPr>
            <a:endParaRPr lang="es-AR" sz="2400" baseline="-25000" dirty="0"/>
          </a:p>
          <a:p>
            <a:pPr>
              <a:spcBef>
                <a:spcPct val="20000"/>
              </a:spcBef>
              <a:defRPr/>
            </a:pPr>
            <a:endParaRPr lang="es-AR" sz="2400" baseline="-25000" dirty="0"/>
          </a:p>
          <a:p>
            <a:pPr>
              <a:spcBef>
                <a:spcPct val="20000"/>
              </a:spcBef>
              <a:defRPr/>
            </a:pPr>
            <a:endParaRPr lang="es-AR" sz="2400" baseline="-25000" dirty="0"/>
          </a:p>
          <a:p>
            <a:pPr>
              <a:spcBef>
                <a:spcPct val="20000"/>
              </a:spcBef>
              <a:defRPr/>
            </a:pPr>
            <a:endParaRPr lang="es-AR" sz="2400" baseline="-25000" dirty="0"/>
          </a:p>
          <a:p>
            <a:pPr>
              <a:spcBef>
                <a:spcPct val="20000"/>
              </a:spcBef>
              <a:defRPr/>
            </a:pPr>
            <a:endParaRPr lang="es-AR" sz="2400" dirty="0"/>
          </a:p>
          <a:p>
            <a:pPr>
              <a:spcBef>
                <a:spcPct val="20000"/>
              </a:spcBef>
              <a:defRPr/>
            </a:pPr>
            <a:endParaRPr lang="es-AR" sz="2400" dirty="0"/>
          </a:p>
          <a:p>
            <a:pPr>
              <a:spcBef>
                <a:spcPct val="20000"/>
              </a:spcBef>
              <a:defRPr/>
            </a:pPr>
            <a:r>
              <a:rPr lang="es-AR" sz="2400" dirty="0"/>
              <a:t>Se pueden construir polinomios que involucren a todos los datos o solo a un grupo de estos, por ejemplo, con 4 puntos se puede realizar una interpolación a un nuevo punto utilizando polinomios de grado uno (información de 2 puntos), de grado 2 (información de 3 puntos), o de grado 3 (información de 4 puntos). Siempre se recomienda interpolar y no extrapolar, por lo cual el punto debe estar comprendido en el intervalo de los puntos dato. </a:t>
            </a:r>
          </a:p>
          <a:p>
            <a:pPr lvl="0">
              <a:spcBef>
                <a:spcPct val="20000"/>
              </a:spcBef>
              <a:defRPr/>
            </a:pPr>
            <a:endParaRPr lang="es-AR" sz="2400" dirty="0"/>
          </a:p>
        </p:txBody>
      </p:sp>
      <p:pic>
        <p:nvPicPr>
          <p:cNvPr id="3" name="Picture 2">
            <a:extLst>
              <a:ext uri="{FF2B5EF4-FFF2-40B4-BE49-F238E27FC236}">
                <a16:creationId xmlns:a16="http://schemas.microsoft.com/office/drawing/2014/main" id="{A9596780-6A90-4867-9C0A-C91CC50522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43000"/>
            <a:ext cx="9144000" cy="2963547"/>
          </a:xfrm>
          <a:prstGeom prst="rect">
            <a:avLst/>
          </a:prstGeom>
        </p:spPr>
      </p:pic>
    </p:spTree>
    <p:extLst>
      <p:ext uri="{BB962C8B-B14F-4D97-AF65-F5344CB8AC3E}">
        <p14:creationId xmlns:p14="http://schemas.microsoft.com/office/powerpoint/2010/main" val="3099849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304800" y="228600"/>
            <a:ext cx="8077200" cy="5638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2400" b="1"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2 Subtítulo"/>
          <p:cNvSpPr txBox="1">
            <a:spLocks/>
          </p:cNvSpPr>
          <p:nvPr/>
        </p:nvSpPr>
        <p:spPr>
          <a:xfrm>
            <a:off x="457200" y="228600"/>
            <a:ext cx="8077200" cy="6400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AR" sz="2400" b="1" dirty="0"/>
              <a:t>Interpolación:</a:t>
            </a:r>
            <a:endParaRPr lang="es-AR" sz="1100" b="1" noProof="0" dirty="0"/>
          </a:p>
          <a:p>
            <a:pPr>
              <a:spcBef>
                <a:spcPct val="20000"/>
              </a:spcBef>
              <a:defRPr/>
            </a:pPr>
            <a:r>
              <a:rPr lang="es-AR" sz="2400" dirty="0"/>
              <a:t>Polinomio de Lagrange:</a:t>
            </a:r>
          </a:p>
          <a:p>
            <a:pPr>
              <a:spcBef>
                <a:spcPct val="20000"/>
              </a:spcBef>
              <a:defRPr/>
            </a:pPr>
            <a:r>
              <a:rPr lang="es-AR" sz="2400" dirty="0"/>
              <a:t>El método se basa en la búsqueda de una serie de polinomios auxiliares llamados </a:t>
            </a:r>
            <a:r>
              <a:rPr lang="es-AR" sz="2400" dirty="0" err="1"/>
              <a:t>lagrangianos</a:t>
            </a:r>
            <a:r>
              <a:rPr lang="es-AR" sz="2400" dirty="0"/>
              <a:t>, cuya forma se busca satisfagan las siguientes condiciones:</a:t>
            </a:r>
          </a:p>
          <a:p>
            <a:pPr lvl="0">
              <a:spcBef>
                <a:spcPct val="20000"/>
              </a:spcBef>
              <a:defRPr/>
            </a:pPr>
            <a:endParaRPr lang="es-AR" sz="2400" dirty="0"/>
          </a:p>
          <a:p>
            <a:pPr marL="342900" lvl="0" indent="-342900">
              <a:spcBef>
                <a:spcPct val="20000"/>
              </a:spcBef>
              <a:buFontTx/>
              <a:buChar char="-"/>
              <a:defRPr/>
            </a:pPr>
            <a:r>
              <a:rPr lang="es-AR" sz="2400" dirty="0"/>
              <a:t>Valgan 1 cuando son evaluados en el nodo para el cual fueron creados</a:t>
            </a:r>
          </a:p>
          <a:p>
            <a:pPr marL="342900" lvl="0" indent="-342900">
              <a:spcBef>
                <a:spcPct val="20000"/>
              </a:spcBef>
              <a:buFontTx/>
              <a:buChar char="-"/>
              <a:defRPr/>
            </a:pPr>
            <a:r>
              <a:rPr lang="es-AR" sz="2400" dirty="0"/>
              <a:t>Valgan 0 cuando son evaluados en un nodo distinto al nodo para el cual han sido creados </a:t>
            </a:r>
          </a:p>
          <a:p>
            <a:pPr marL="342900" lvl="0" indent="-342900">
              <a:spcBef>
                <a:spcPct val="20000"/>
              </a:spcBef>
              <a:buFontTx/>
              <a:buChar char="-"/>
              <a:defRPr/>
            </a:pPr>
            <a:endParaRPr lang="es-AR" sz="2400" dirty="0"/>
          </a:p>
          <a:p>
            <a:pPr lvl="0">
              <a:spcBef>
                <a:spcPct val="20000"/>
              </a:spcBef>
              <a:defRPr/>
            </a:pPr>
            <a:r>
              <a:rPr lang="es-AR" sz="2400" dirty="0"/>
              <a:t>Utilizaremos la notación </a:t>
            </a:r>
            <a:r>
              <a:rPr lang="es-AR" sz="2400" dirty="0" err="1"/>
              <a:t>L</a:t>
            </a:r>
            <a:r>
              <a:rPr lang="es-AR" sz="2400" baseline="-25000" dirty="0" err="1"/>
              <a:t>n,k</a:t>
            </a:r>
            <a:r>
              <a:rPr lang="es-AR" sz="2400" dirty="0"/>
              <a:t> donde n es el grado del </a:t>
            </a:r>
            <a:r>
              <a:rPr lang="es-AR" sz="2400" dirty="0" err="1"/>
              <a:t>lagrangiano</a:t>
            </a:r>
            <a:r>
              <a:rPr lang="es-AR" sz="2400" dirty="0"/>
              <a:t> y k el nodo para el cual han sido creados.</a:t>
            </a:r>
          </a:p>
        </p:txBody>
      </p:sp>
    </p:spTree>
    <p:extLst>
      <p:ext uri="{BB962C8B-B14F-4D97-AF65-F5344CB8AC3E}">
        <p14:creationId xmlns:p14="http://schemas.microsoft.com/office/powerpoint/2010/main" val="262769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304800" y="228600"/>
            <a:ext cx="8077200" cy="5638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2400" b="1"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8" name="2 Subtítulo"/>
              <p:cNvSpPr txBox="1">
                <a:spLocks/>
              </p:cNvSpPr>
              <p:nvPr/>
            </p:nvSpPr>
            <p:spPr>
              <a:xfrm>
                <a:off x="457200" y="228600"/>
                <a:ext cx="8077200" cy="6400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AR" sz="2400" b="1" dirty="0"/>
                  <a:t>Interpolación:</a:t>
                </a:r>
                <a:endParaRPr lang="es-AR" sz="1100" b="1" noProof="0" dirty="0"/>
              </a:p>
              <a:p>
                <a:pPr>
                  <a:spcBef>
                    <a:spcPct val="20000"/>
                  </a:spcBef>
                  <a:defRPr/>
                </a:pPr>
                <a:r>
                  <a:rPr lang="es-AR" sz="2400" dirty="0"/>
                  <a:t>El polinomio de Lagrange de grado n se forma de la siguiente manera:</a:t>
                </a:r>
              </a:p>
              <a:p>
                <a:pPr>
                  <a:spcBef>
                    <a:spcPct val="20000"/>
                  </a:spcBef>
                  <a:defRPr/>
                </a:pPr>
                <a:endParaRPr lang="es-AR" sz="2400" dirty="0"/>
              </a:p>
              <a:p>
                <a:pPr>
                  <a:spcBef>
                    <a:spcPct val="20000"/>
                  </a:spcBef>
                  <a:defRPr/>
                </a:pPr>
                <a14:m>
                  <m:oMathPara xmlns:m="http://schemas.openxmlformats.org/officeDocument/2006/math">
                    <m:oMathParaPr>
                      <m:jc m:val="centerGroup"/>
                    </m:oMathParaPr>
                    <m:oMath xmlns:m="http://schemas.openxmlformats.org/officeDocument/2006/math">
                      <m:r>
                        <a:rPr lang="es-AR" sz="2400" b="0" i="1" smtClean="0">
                          <a:latin typeface="Cambria Math" panose="02040503050406030204" pitchFamily="18" charset="0"/>
                        </a:rPr>
                        <m:t>𝑃𝑛</m:t>
                      </m:r>
                      <m:d>
                        <m:dPr>
                          <m:ctrlPr>
                            <a:rPr lang="es-AR" sz="2400" b="0" i="1" smtClean="0">
                              <a:latin typeface="Cambria Math" panose="02040503050406030204" pitchFamily="18" charset="0"/>
                            </a:rPr>
                          </m:ctrlPr>
                        </m:dPr>
                        <m:e>
                          <m:r>
                            <a:rPr lang="es-AR" sz="2400" b="0" i="1" smtClean="0">
                              <a:latin typeface="Cambria Math" panose="02040503050406030204" pitchFamily="18" charset="0"/>
                            </a:rPr>
                            <m:t>𝑥</m:t>
                          </m:r>
                        </m:e>
                      </m:d>
                      <m:r>
                        <a:rPr lang="es-AR" sz="2400" b="0" i="1" smtClean="0">
                          <a:latin typeface="Cambria Math" panose="02040503050406030204" pitchFamily="18" charset="0"/>
                        </a:rPr>
                        <m:t>=</m:t>
                      </m:r>
                      <m:nary>
                        <m:naryPr>
                          <m:chr m:val="∑"/>
                          <m:ctrlPr>
                            <a:rPr lang="es-AR" sz="2400" b="0" i="1" smtClean="0">
                              <a:latin typeface="Cambria Math" panose="02040503050406030204" pitchFamily="18" charset="0"/>
                            </a:rPr>
                          </m:ctrlPr>
                        </m:naryPr>
                        <m:sub>
                          <m:r>
                            <m:rPr>
                              <m:brk m:alnAt="23"/>
                            </m:rPr>
                            <a:rPr lang="es-AR" sz="2400" b="0" i="1" smtClean="0">
                              <a:latin typeface="Cambria Math" panose="02040503050406030204" pitchFamily="18" charset="0"/>
                            </a:rPr>
                            <m:t>𝑖</m:t>
                          </m:r>
                          <m:r>
                            <a:rPr lang="es-AR" sz="2400" b="0" i="1" smtClean="0">
                              <a:latin typeface="Cambria Math" panose="02040503050406030204" pitchFamily="18" charset="0"/>
                            </a:rPr>
                            <m:t>=0</m:t>
                          </m:r>
                        </m:sub>
                        <m:sup>
                          <m:r>
                            <a:rPr lang="es-AR" sz="2400" b="0" i="1" smtClean="0">
                              <a:latin typeface="Cambria Math" panose="02040503050406030204" pitchFamily="18" charset="0"/>
                            </a:rPr>
                            <m:t>𝑛</m:t>
                          </m:r>
                        </m:sup>
                        <m:e>
                          <m:r>
                            <a:rPr lang="es-AR" sz="2400" b="0" i="1" smtClean="0">
                              <a:latin typeface="Cambria Math" panose="02040503050406030204" pitchFamily="18" charset="0"/>
                            </a:rPr>
                            <m:t>𝑓</m:t>
                          </m:r>
                          <m:d>
                            <m:dPr>
                              <m:ctrlPr>
                                <a:rPr lang="es-AR" sz="2400" b="0" i="1" smtClean="0">
                                  <a:latin typeface="Cambria Math" panose="02040503050406030204" pitchFamily="18" charset="0"/>
                                </a:rPr>
                              </m:ctrlPr>
                            </m:dPr>
                            <m:e>
                              <m:sSub>
                                <m:sSubPr>
                                  <m:ctrlPr>
                                    <a:rPr lang="es-AR" sz="2400" b="0" i="1" smtClean="0">
                                      <a:latin typeface="Cambria Math" panose="02040503050406030204" pitchFamily="18" charset="0"/>
                                    </a:rPr>
                                  </m:ctrlPr>
                                </m:sSubPr>
                                <m:e>
                                  <m:r>
                                    <a:rPr lang="es-AR" sz="2400" b="0" i="1" smtClean="0">
                                      <a:latin typeface="Cambria Math" panose="02040503050406030204" pitchFamily="18" charset="0"/>
                                    </a:rPr>
                                    <m:t>𝑥</m:t>
                                  </m:r>
                                </m:e>
                                <m:sub>
                                  <m:r>
                                    <a:rPr lang="es-AR" sz="2400" b="0" i="1" smtClean="0">
                                      <a:latin typeface="Cambria Math" panose="02040503050406030204" pitchFamily="18" charset="0"/>
                                    </a:rPr>
                                    <m:t>𝑖</m:t>
                                  </m:r>
                                </m:sub>
                              </m:sSub>
                            </m:e>
                          </m:d>
                          <m:r>
                            <a:rPr lang="es-AR" sz="2400" b="0" i="1" smtClean="0">
                              <a:latin typeface="Cambria Math" panose="02040503050406030204" pitchFamily="18" charset="0"/>
                            </a:rPr>
                            <m:t>∗</m:t>
                          </m:r>
                          <m:sSub>
                            <m:sSubPr>
                              <m:ctrlPr>
                                <a:rPr lang="es-AR" sz="2400" b="0" i="1" smtClean="0">
                                  <a:latin typeface="Cambria Math" panose="02040503050406030204" pitchFamily="18" charset="0"/>
                                </a:rPr>
                              </m:ctrlPr>
                            </m:sSubPr>
                            <m:e>
                              <m:r>
                                <a:rPr lang="es-AR" sz="2400" b="0" i="1" smtClean="0">
                                  <a:latin typeface="Cambria Math" panose="02040503050406030204" pitchFamily="18" charset="0"/>
                                </a:rPr>
                                <m:t>𝐿</m:t>
                              </m:r>
                            </m:e>
                            <m:sub>
                              <m:r>
                                <a:rPr lang="es-AR" sz="2400" b="0" i="1" smtClean="0">
                                  <a:latin typeface="Cambria Math" panose="02040503050406030204" pitchFamily="18" charset="0"/>
                                </a:rPr>
                                <m:t>𝑛</m:t>
                              </m:r>
                              <m:r>
                                <a:rPr lang="es-AR" sz="2400" b="0" i="1" smtClean="0">
                                  <a:latin typeface="Cambria Math" panose="02040503050406030204" pitchFamily="18" charset="0"/>
                                </a:rPr>
                                <m:t>,</m:t>
                              </m:r>
                              <m:r>
                                <a:rPr lang="es-AR" sz="2400" b="0" i="1" smtClean="0">
                                  <a:latin typeface="Cambria Math" panose="02040503050406030204" pitchFamily="18" charset="0"/>
                                </a:rPr>
                                <m:t>𝑖</m:t>
                              </m:r>
                            </m:sub>
                          </m:sSub>
                        </m:e>
                      </m:nary>
                      <m:r>
                        <a:rPr lang="es-AR" sz="2400" b="0" i="1" smtClean="0">
                          <a:latin typeface="Cambria Math" panose="02040503050406030204" pitchFamily="18" charset="0"/>
                        </a:rPr>
                        <m:t>(</m:t>
                      </m:r>
                      <m:r>
                        <a:rPr lang="es-AR" sz="2400" b="0" i="1" smtClean="0">
                          <a:latin typeface="Cambria Math" panose="02040503050406030204" pitchFamily="18" charset="0"/>
                        </a:rPr>
                        <m:t>𝑥</m:t>
                      </m:r>
                      <m:r>
                        <a:rPr lang="es-AR" sz="2400" b="0" i="1" smtClean="0">
                          <a:latin typeface="Cambria Math" panose="02040503050406030204" pitchFamily="18" charset="0"/>
                        </a:rPr>
                        <m:t>)</m:t>
                      </m:r>
                    </m:oMath>
                  </m:oMathPara>
                </a14:m>
                <a:endParaRPr lang="es-AR" sz="2400" dirty="0"/>
              </a:p>
              <a:p>
                <a:pPr lvl="0">
                  <a:spcBef>
                    <a:spcPct val="20000"/>
                  </a:spcBef>
                  <a:defRPr/>
                </a:pPr>
                <a:endParaRPr lang="es-AR" sz="2400" dirty="0"/>
              </a:p>
              <a:p>
                <a:pPr lvl="0">
                  <a:spcBef>
                    <a:spcPct val="20000"/>
                  </a:spcBef>
                  <a:defRPr/>
                </a:pPr>
                <a:r>
                  <a:rPr lang="es-AR" sz="2400" dirty="0"/>
                  <a:t>Por la definición de los </a:t>
                </a:r>
                <a:r>
                  <a:rPr lang="es-AR" sz="2400" dirty="0" err="1"/>
                  <a:t>lagrangianos</a:t>
                </a:r>
                <a:r>
                  <a:rPr lang="es-AR" sz="2400" dirty="0"/>
                  <a:t>, es claro que </a:t>
                </a:r>
                <a:r>
                  <a:rPr lang="es-AR" sz="2400" dirty="0" err="1"/>
                  <a:t>Pn</a:t>
                </a:r>
                <a:r>
                  <a:rPr lang="es-AR" sz="2400" dirty="0"/>
                  <a:t>(x</a:t>
                </a:r>
                <a:r>
                  <a:rPr lang="es-AR" sz="2400" baseline="-25000" dirty="0"/>
                  <a:t>i</a:t>
                </a:r>
                <a:r>
                  <a:rPr lang="es-AR" sz="2400" dirty="0"/>
                  <a:t>) = f(x</a:t>
                </a:r>
                <a:r>
                  <a:rPr lang="es-AR" sz="2400" baseline="-25000" dirty="0"/>
                  <a:t>i</a:t>
                </a:r>
                <a:r>
                  <a:rPr lang="es-AR" sz="2400" dirty="0"/>
                  <a:t>)</a:t>
                </a:r>
              </a:p>
              <a:p>
                <a:pPr lvl="0">
                  <a:spcBef>
                    <a:spcPct val="20000"/>
                  </a:spcBef>
                  <a:defRPr/>
                </a:pPr>
                <a:endParaRPr lang="es-AR" sz="2400" dirty="0"/>
              </a:p>
              <a:p>
                <a:pPr lvl="0">
                  <a:spcBef>
                    <a:spcPct val="20000"/>
                  </a:spcBef>
                  <a:defRPr/>
                </a:pPr>
                <a:r>
                  <a:rPr lang="es-AR" sz="2400" dirty="0"/>
                  <a:t>El </a:t>
                </a:r>
                <a:r>
                  <a:rPr lang="es-AR" sz="2400" dirty="0" err="1"/>
                  <a:t>lagrangiano</a:t>
                </a:r>
                <a:r>
                  <a:rPr lang="es-AR" sz="2400" dirty="0"/>
                  <a:t> se construye de la siguiente forma:</a:t>
                </a:r>
              </a:p>
              <a:p>
                <a:pPr lvl="0">
                  <a:spcBef>
                    <a:spcPct val="20000"/>
                  </a:spcBef>
                  <a:defRPr/>
                </a:pPr>
                <a:endParaRPr lang="es-AR" sz="2400" dirty="0"/>
              </a:p>
              <a:p>
                <a:pPr lvl="0">
                  <a:spcBef>
                    <a:spcPct val="20000"/>
                  </a:spcBef>
                  <a:defRPr/>
                </a:pPr>
                <a14:m>
                  <m:oMathPara xmlns:m="http://schemas.openxmlformats.org/officeDocument/2006/math">
                    <m:oMathParaPr>
                      <m:jc m:val="centerGroup"/>
                    </m:oMathParaPr>
                    <m:oMath xmlns:m="http://schemas.openxmlformats.org/officeDocument/2006/math">
                      <m:sSub>
                        <m:sSubPr>
                          <m:ctrlPr>
                            <a:rPr lang="es-AR" sz="2000" i="1" smtClean="0">
                              <a:latin typeface="Cambria Math" panose="02040503050406030204" pitchFamily="18" charset="0"/>
                            </a:rPr>
                          </m:ctrlPr>
                        </m:sSubPr>
                        <m:e>
                          <m:r>
                            <a:rPr lang="es-AR" sz="2000" b="0" i="1" smtClean="0">
                              <a:latin typeface="Cambria Math" panose="02040503050406030204" pitchFamily="18" charset="0"/>
                            </a:rPr>
                            <m:t>𝐿</m:t>
                          </m:r>
                        </m:e>
                        <m:sub>
                          <m:r>
                            <a:rPr lang="es-AR" sz="2000" b="0" i="1" smtClean="0">
                              <a:latin typeface="Cambria Math" panose="02040503050406030204" pitchFamily="18" charset="0"/>
                            </a:rPr>
                            <m:t>𝑛</m:t>
                          </m:r>
                          <m:r>
                            <a:rPr lang="es-AR" sz="2000" b="0" i="1" smtClean="0">
                              <a:latin typeface="Cambria Math" panose="02040503050406030204" pitchFamily="18" charset="0"/>
                            </a:rPr>
                            <m:t>,</m:t>
                          </m:r>
                          <m:r>
                            <a:rPr lang="es-AR" sz="2000" b="0" i="1" smtClean="0">
                              <a:latin typeface="Cambria Math" panose="02040503050406030204" pitchFamily="18" charset="0"/>
                            </a:rPr>
                            <m:t>𝑖</m:t>
                          </m:r>
                        </m:sub>
                      </m:sSub>
                      <m:r>
                        <a:rPr lang="es-AR" sz="2000" b="0" i="1" smtClean="0">
                          <a:latin typeface="Cambria Math" panose="02040503050406030204" pitchFamily="18" charset="0"/>
                        </a:rPr>
                        <m:t>(</m:t>
                      </m:r>
                      <m:r>
                        <a:rPr lang="es-AR" sz="2000" b="0" i="1" smtClean="0">
                          <a:latin typeface="Cambria Math" panose="02040503050406030204" pitchFamily="18" charset="0"/>
                        </a:rPr>
                        <m:t>𝑥</m:t>
                      </m:r>
                      <m:r>
                        <a:rPr lang="es-AR" sz="2000" b="0" i="1" smtClean="0">
                          <a:latin typeface="Cambria Math" panose="02040503050406030204" pitchFamily="18" charset="0"/>
                        </a:rPr>
                        <m:t>)=</m:t>
                      </m:r>
                      <m:f>
                        <m:fPr>
                          <m:ctrlPr>
                            <a:rPr lang="es-AR" sz="2000" b="0" i="1" smtClean="0">
                              <a:latin typeface="Cambria Math" panose="02040503050406030204" pitchFamily="18" charset="0"/>
                            </a:rPr>
                          </m:ctrlPr>
                        </m:fPr>
                        <m:num>
                          <m:d>
                            <m:dPr>
                              <m:ctrlPr>
                                <a:rPr lang="es-AR" sz="2000" b="0" i="1" smtClean="0">
                                  <a:latin typeface="Cambria Math" panose="02040503050406030204" pitchFamily="18" charset="0"/>
                                </a:rPr>
                              </m:ctrlPr>
                            </m:dPr>
                            <m:e>
                              <m:r>
                                <a:rPr lang="es-AR" sz="2000" b="0" i="1" smtClean="0">
                                  <a:latin typeface="Cambria Math" panose="02040503050406030204" pitchFamily="18" charset="0"/>
                                </a:rPr>
                                <m:t>𝑥</m:t>
                              </m:r>
                              <m:r>
                                <a:rPr lang="es-AR" sz="2000" b="0" i="1" smtClean="0">
                                  <a:latin typeface="Cambria Math" panose="02040503050406030204" pitchFamily="18" charset="0"/>
                                </a:rPr>
                                <m:t>−</m:t>
                              </m:r>
                              <m:sSub>
                                <m:sSubPr>
                                  <m:ctrlPr>
                                    <a:rPr lang="es-AR" sz="2000" b="0" i="1" smtClean="0">
                                      <a:latin typeface="Cambria Math" panose="02040503050406030204" pitchFamily="18" charset="0"/>
                                    </a:rPr>
                                  </m:ctrlPr>
                                </m:sSubPr>
                                <m:e>
                                  <m:r>
                                    <a:rPr lang="es-AR" sz="2000" b="0" i="1" smtClean="0">
                                      <a:latin typeface="Cambria Math" panose="02040503050406030204" pitchFamily="18" charset="0"/>
                                    </a:rPr>
                                    <m:t>𝑥</m:t>
                                  </m:r>
                                </m:e>
                                <m:sub>
                                  <m:r>
                                    <a:rPr lang="es-AR" sz="2000" b="0" i="1" smtClean="0">
                                      <a:latin typeface="Cambria Math" panose="02040503050406030204" pitchFamily="18" charset="0"/>
                                    </a:rPr>
                                    <m:t>0</m:t>
                                  </m:r>
                                </m:sub>
                              </m:sSub>
                            </m:e>
                          </m:d>
                          <m:d>
                            <m:dPr>
                              <m:ctrlPr>
                                <a:rPr lang="es-AR" sz="2000" b="0" i="1" smtClean="0">
                                  <a:latin typeface="Cambria Math" panose="02040503050406030204" pitchFamily="18" charset="0"/>
                                </a:rPr>
                              </m:ctrlPr>
                            </m:dPr>
                            <m:e>
                              <m:r>
                                <a:rPr lang="es-AR" sz="2000" i="1">
                                  <a:latin typeface="Cambria Math" panose="02040503050406030204" pitchFamily="18" charset="0"/>
                                </a:rPr>
                                <m:t>𝑥</m:t>
                              </m:r>
                              <m:r>
                                <a:rPr lang="es-AR" sz="2000" i="1">
                                  <a:latin typeface="Cambria Math" panose="02040503050406030204" pitchFamily="18" charset="0"/>
                                </a:rPr>
                                <m:t>−</m:t>
                              </m:r>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b="0" i="1" smtClean="0">
                                      <a:latin typeface="Cambria Math" panose="02040503050406030204" pitchFamily="18" charset="0"/>
                                    </a:rPr>
                                    <m:t>1</m:t>
                                  </m:r>
                                </m:sub>
                              </m:sSub>
                            </m:e>
                          </m:d>
                          <m:r>
                            <a:rPr lang="es-AR" sz="2000" b="0" i="1" smtClean="0">
                              <a:latin typeface="Cambria Math" panose="02040503050406030204" pitchFamily="18" charset="0"/>
                            </a:rPr>
                            <m:t>…</m:t>
                          </m:r>
                          <m:d>
                            <m:dPr>
                              <m:ctrlPr>
                                <a:rPr lang="es-AR" sz="2000" i="1">
                                  <a:latin typeface="Cambria Math" panose="02040503050406030204" pitchFamily="18" charset="0"/>
                                </a:rPr>
                              </m:ctrlPr>
                            </m:dPr>
                            <m:e>
                              <m:r>
                                <a:rPr lang="es-AR" sz="2000" i="1">
                                  <a:latin typeface="Cambria Math" panose="02040503050406030204" pitchFamily="18" charset="0"/>
                                </a:rPr>
                                <m:t>𝑥</m:t>
                              </m:r>
                              <m:r>
                                <a:rPr lang="es-AR" sz="2000" i="1">
                                  <a:latin typeface="Cambria Math" panose="02040503050406030204" pitchFamily="18" charset="0"/>
                                </a:rPr>
                                <m:t>−</m:t>
                              </m:r>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b="0" i="1" smtClean="0">
                                      <a:latin typeface="Cambria Math" panose="02040503050406030204" pitchFamily="18" charset="0"/>
                                    </a:rPr>
                                    <m:t>𝑖</m:t>
                                  </m:r>
                                  <m:r>
                                    <a:rPr lang="es-AR" sz="2000" b="0" i="1" smtClean="0">
                                      <a:latin typeface="Cambria Math" panose="02040503050406030204" pitchFamily="18" charset="0"/>
                                    </a:rPr>
                                    <m:t>−1</m:t>
                                  </m:r>
                                </m:sub>
                              </m:sSub>
                            </m:e>
                          </m:d>
                          <m:d>
                            <m:dPr>
                              <m:ctrlPr>
                                <a:rPr lang="es-AR" sz="2000" i="1">
                                  <a:latin typeface="Cambria Math" panose="02040503050406030204" pitchFamily="18" charset="0"/>
                                </a:rPr>
                              </m:ctrlPr>
                            </m:dPr>
                            <m:e>
                              <m:r>
                                <a:rPr lang="es-AR" sz="2000" i="1">
                                  <a:latin typeface="Cambria Math" panose="02040503050406030204" pitchFamily="18" charset="0"/>
                                </a:rPr>
                                <m:t>𝑥</m:t>
                              </m:r>
                              <m:r>
                                <a:rPr lang="es-AR" sz="2000" i="1">
                                  <a:latin typeface="Cambria Math" panose="02040503050406030204" pitchFamily="18" charset="0"/>
                                </a:rPr>
                                <m:t>−</m:t>
                              </m:r>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b="0" i="1" smtClean="0">
                                      <a:latin typeface="Cambria Math" panose="02040503050406030204" pitchFamily="18" charset="0"/>
                                    </a:rPr>
                                    <m:t>𝑖</m:t>
                                  </m:r>
                                  <m:r>
                                    <a:rPr lang="es-AR" sz="2000" b="0" i="1" smtClean="0">
                                      <a:latin typeface="Cambria Math" panose="02040503050406030204" pitchFamily="18" charset="0"/>
                                    </a:rPr>
                                    <m:t>+1</m:t>
                                  </m:r>
                                </m:sub>
                              </m:sSub>
                            </m:e>
                          </m:d>
                          <m:r>
                            <a:rPr lang="es-AR" sz="2000" b="0" i="1" smtClean="0">
                              <a:latin typeface="Cambria Math" panose="02040503050406030204" pitchFamily="18" charset="0"/>
                            </a:rPr>
                            <m:t>…</m:t>
                          </m:r>
                          <m:r>
                            <a:rPr lang="es-AR" sz="2000" i="1">
                              <a:latin typeface="Cambria Math" panose="02040503050406030204" pitchFamily="18" charset="0"/>
                            </a:rPr>
                            <m:t>(</m:t>
                          </m:r>
                          <m:r>
                            <a:rPr lang="es-AR" sz="2000" i="1">
                              <a:latin typeface="Cambria Math" panose="02040503050406030204" pitchFamily="18" charset="0"/>
                            </a:rPr>
                            <m:t>𝑥</m:t>
                          </m:r>
                          <m:r>
                            <a:rPr lang="es-AR" sz="2000" i="1">
                              <a:latin typeface="Cambria Math" panose="02040503050406030204" pitchFamily="18" charset="0"/>
                            </a:rPr>
                            <m:t>−</m:t>
                          </m:r>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b="0" i="1" smtClean="0">
                                  <a:latin typeface="Cambria Math" panose="02040503050406030204" pitchFamily="18" charset="0"/>
                                </a:rPr>
                                <m:t>𝑛</m:t>
                              </m:r>
                            </m:sub>
                          </m:sSub>
                          <m:r>
                            <a:rPr lang="es-AR" sz="2000" i="1">
                              <a:latin typeface="Cambria Math" panose="02040503050406030204" pitchFamily="18" charset="0"/>
                            </a:rPr>
                            <m:t>)</m:t>
                          </m:r>
                        </m:num>
                        <m:den>
                          <m:d>
                            <m:dPr>
                              <m:ctrlPr>
                                <a:rPr lang="es-AR" sz="2000" i="1">
                                  <a:latin typeface="Cambria Math" panose="02040503050406030204" pitchFamily="18" charset="0"/>
                                </a:rPr>
                              </m:ctrlPr>
                            </m:dPr>
                            <m:e>
                              <m:sSub>
                                <m:sSubPr>
                                  <m:ctrlPr>
                                    <a:rPr lang="es-AR" sz="2000" i="1" smtClean="0">
                                      <a:latin typeface="Cambria Math" panose="02040503050406030204" pitchFamily="18" charset="0"/>
                                    </a:rPr>
                                  </m:ctrlPr>
                                </m:sSubPr>
                                <m:e>
                                  <m:r>
                                    <a:rPr lang="es-AR" sz="2000" b="0" i="1" smtClean="0">
                                      <a:latin typeface="Cambria Math" panose="02040503050406030204" pitchFamily="18" charset="0"/>
                                    </a:rPr>
                                    <m:t>𝑥</m:t>
                                  </m:r>
                                </m:e>
                                <m:sub>
                                  <m:r>
                                    <a:rPr lang="es-AR" sz="2000" b="0" i="1" smtClean="0">
                                      <a:latin typeface="Cambria Math" panose="02040503050406030204" pitchFamily="18" charset="0"/>
                                    </a:rPr>
                                    <m:t>𝑖</m:t>
                                  </m:r>
                                </m:sub>
                              </m:sSub>
                              <m:r>
                                <a:rPr lang="es-AR" sz="2000" i="1">
                                  <a:latin typeface="Cambria Math" panose="02040503050406030204" pitchFamily="18" charset="0"/>
                                </a:rPr>
                                <m:t>−</m:t>
                              </m:r>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i="1">
                                      <a:latin typeface="Cambria Math" panose="02040503050406030204" pitchFamily="18" charset="0"/>
                                    </a:rPr>
                                    <m:t>0</m:t>
                                  </m:r>
                                </m:sub>
                              </m:sSub>
                            </m:e>
                          </m:d>
                          <m:d>
                            <m:dPr>
                              <m:ctrlPr>
                                <a:rPr lang="es-AR" sz="2000" i="1">
                                  <a:latin typeface="Cambria Math" panose="02040503050406030204" pitchFamily="18" charset="0"/>
                                </a:rPr>
                              </m:ctrlPr>
                            </m:dPr>
                            <m:e>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i="1">
                                      <a:latin typeface="Cambria Math" panose="02040503050406030204" pitchFamily="18" charset="0"/>
                                    </a:rPr>
                                    <m:t>𝑖</m:t>
                                  </m:r>
                                </m:sub>
                              </m:sSub>
                              <m:r>
                                <a:rPr lang="es-AR" sz="2000" i="1">
                                  <a:latin typeface="Cambria Math" panose="02040503050406030204" pitchFamily="18" charset="0"/>
                                </a:rPr>
                                <m:t>−</m:t>
                              </m:r>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i="1">
                                      <a:latin typeface="Cambria Math" panose="02040503050406030204" pitchFamily="18" charset="0"/>
                                    </a:rPr>
                                    <m:t>1</m:t>
                                  </m:r>
                                </m:sub>
                              </m:sSub>
                            </m:e>
                          </m:d>
                          <m:r>
                            <a:rPr lang="es-AR" sz="2000" i="1">
                              <a:latin typeface="Cambria Math" panose="02040503050406030204" pitchFamily="18" charset="0"/>
                            </a:rPr>
                            <m:t>…</m:t>
                          </m:r>
                          <m:d>
                            <m:dPr>
                              <m:ctrlPr>
                                <a:rPr lang="es-AR" sz="2000" i="1">
                                  <a:latin typeface="Cambria Math" panose="02040503050406030204" pitchFamily="18" charset="0"/>
                                </a:rPr>
                              </m:ctrlPr>
                            </m:dPr>
                            <m:e>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i="1">
                                      <a:latin typeface="Cambria Math" panose="02040503050406030204" pitchFamily="18" charset="0"/>
                                    </a:rPr>
                                    <m:t>𝑖</m:t>
                                  </m:r>
                                </m:sub>
                              </m:sSub>
                              <m:r>
                                <a:rPr lang="es-AR" sz="2000" i="1">
                                  <a:latin typeface="Cambria Math" panose="02040503050406030204" pitchFamily="18" charset="0"/>
                                </a:rPr>
                                <m:t>−</m:t>
                              </m:r>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i="1">
                                      <a:latin typeface="Cambria Math" panose="02040503050406030204" pitchFamily="18" charset="0"/>
                                    </a:rPr>
                                    <m:t>𝑖</m:t>
                                  </m:r>
                                  <m:r>
                                    <a:rPr lang="es-AR" sz="2000" i="1">
                                      <a:latin typeface="Cambria Math" panose="02040503050406030204" pitchFamily="18" charset="0"/>
                                    </a:rPr>
                                    <m:t>−1</m:t>
                                  </m:r>
                                </m:sub>
                              </m:sSub>
                            </m:e>
                          </m:d>
                          <m:d>
                            <m:dPr>
                              <m:ctrlPr>
                                <a:rPr lang="es-AR" sz="2000" i="1">
                                  <a:latin typeface="Cambria Math" panose="02040503050406030204" pitchFamily="18" charset="0"/>
                                </a:rPr>
                              </m:ctrlPr>
                            </m:dPr>
                            <m:e>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i="1">
                                      <a:latin typeface="Cambria Math" panose="02040503050406030204" pitchFamily="18" charset="0"/>
                                    </a:rPr>
                                    <m:t>𝑖</m:t>
                                  </m:r>
                                </m:sub>
                              </m:sSub>
                              <m:r>
                                <a:rPr lang="es-AR" sz="2000" i="1">
                                  <a:latin typeface="Cambria Math" panose="02040503050406030204" pitchFamily="18" charset="0"/>
                                </a:rPr>
                                <m:t>−</m:t>
                              </m:r>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i="1">
                                      <a:latin typeface="Cambria Math" panose="02040503050406030204" pitchFamily="18" charset="0"/>
                                    </a:rPr>
                                    <m:t>𝑖</m:t>
                                  </m:r>
                                  <m:r>
                                    <a:rPr lang="es-AR" sz="2000" i="1">
                                      <a:latin typeface="Cambria Math" panose="02040503050406030204" pitchFamily="18" charset="0"/>
                                    </a:rPr>
                                    <m:t>+1</m:t>
                                  </m:r>
                                </m:sub>
                              </m:sSub>
                            </m:e>
                          </m:d>
                          <m:r>
                            <a:rPr lang="es-AR" sz="2000" i="1">
                              <a:latin typeface="Cambria Math" panose="02040503050406030204" pitchFamily="18" charset="0"/>
                            </a:rPr>
                            <m:t>…(</m:t>
                          </m:r>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i="1">
                                  <a:latin typeface="Cambria Math" panose="02040503050406030204" pitchFamily="18" charset="0"/>
                                </a:rPr>
                                <m:t>𝑖</m:t>
                              </m:r>
                            </m:sub>
                          </m:sSub>
                          <m:r>
                            <a:rPr lang="es-AR" sz="2000" i="1">
                              <a:latin typeface="Cambria Math" panose="02040503050406030204" pitchFamily="18" charset="0"/>
                            </a:rPr>
                            <m:t>−</m:t>
                          </m:r>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i="1">
                                  <a:latin typeface="Cambria Math" panose="02040503050406030204" pitchFamily="18" charset="0"/>
                                </a:rPr>
                                <m:t>𝑛</m:t>
                              </m:r>
                            </m:sub>
                          </m:sSub>
                          <m:r>
                            <a:rPr lang="es-AR" sz="2000" i="1">
                              <a:latin typeface="Cambria Math" panose="02040503050406030204" pitchFamily="18" charset="0"/>
                            </a:rPr>
                            <m:t>)</m:t>
                          </m:r>
                        </m:den>
                      </m:f>
                    </m:oMath>
                  </m:oMathPara>
                </a14:m>
                <a:endParaRPr lang="es-AR" sz="2000" dirty="0"/>
              </a:p>
            </p:txBody>
          </p:sp>
        </mc:Choice>
        <mc:Fallback xmlns="">
          <p:sp>
            <p:nvSpPr>
              <p:cNvPr id="8" name="2 Subtítulo"/>
              <p:cNvSpPr txBox="1">
                <a:spLocks noRot="1" noChangeAspect="1" noMove="1" noResize="1" noEditPoints="1" noAdjustHandles="1" noChangeArrowheads="1" noChangeShapeType="1" noTextEdit="1"/>
              </p:cNvSpPr>
              <p:nvPr/>
            </p:nvSpPr>
            <p:spPr>
              <a:xfrm>
                <a:off x="457200" y="228600"/>
                <a:ext cx="8077200" cy="6400800"/>
              </a:xfrm>
              <a:prstGeom prst="rect">
                <a:avLst/>
              </a:prstGeom>
              <a:blipFill>
                <a:blip r:embed="rId2"/>
                <a:stretch>
                  <a:fillRect l="-1132" t="-762"/>
                </a:stretch>
              </a:blipFill>
            </p:spPr>
            <p:txBody>
              <a:bodyPr/>
              <a:lstStyle/>
              <a:p>
                <a:r>
                  <a:rPr lang="en-US">
                    <a:noFill/>
                  </a:rPr>
                  <a:t> </a:t>
                </a:r>
              </a:p>
            </p:txBody>
          </p:sp>
        </mc:Fallback>
      </mc:AlternateContent>
    </p:spTree>
    <p:extLst>
      <p:ext uri="{BB962C8B-B14F-4D97-AF65-F5344CB8AC3E}">
        <p14:creationId xmlns:p14="http://schemas.microsoft.com/office/powerpoint/2010/main" val="3613019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304800" y="228600"/>
            <a:ext cx="8077200" cy="5638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2400" b="1"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8" name="2 Subtítulo"/>
              <p:cNvSpPr txBox="1">
                <a:spLocks/>
              </p:cNvSpPr>
              <p:nvPr/>
            </p:nvSpPr>
            <p:spPr>
              <a:xfrm>
                <a:off x="457200" y="228600"/>
                <a:ext cx="8077200" cy="6400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AR" sz="2400" b="1" dirty="0"/>
                  <a:t>Interpolación:</a:t>
                </a:r>
                <a:endParaRPr lang="es-AR" sz="1100" b="1" noProof="0" dirty="0"/>
              </a:p>
              <a:p>
                <a:pPr>
                  <a:spcBef>
                    <a:spcPct val="20000"/>
                  </a:spcBef>
                  <a:defRPr/>
                </a:pPr>
                <a:r>
                  <a:rPr lang="es-AR" sz="2400" dirty="0"/>
                  <a:t>De forma compacta:</a:t>
                </a:r>
              </a:p>
              <a:p>
                <a:pPr lvl="0">
                  <a:spcBef>
                    <a:spcPct val="20000"/>
                  </a:spcBef>
                  <a:defRPr/>
                </a:pPr>
                <a14:m>
                  <m:oMathPara xmlns:m="http://schemas.openxmlformats.org/officeDocument/2006/math">
                    <m:oMathParaPr>
                      <m:jc m:val="centerGroup"/>
                    </m:oMathParaPr>
                    <m:oMath xmlns:m="http://schemas.openxmlformats.org/officeDocument/2006/math">
                      <m:sSub>
                        <m:sSubPr>
                          <m:ctrlPr>
                            <a:rPr lang="es-AR" sz="2000" i="1" smtClean="0">
                              <a:latin typeface="Cambria Math" panose="02040503050406030204" pitchFamily="18" charset="0"/>
                            </a:rPr>
                          </m:ctrlPr>
                        </m:sSubPr>
                        <m:e>
                          <m:r>
                            <a:rPr lang="es-AR" sz="2000" b="0" i="1" smtClean="0">
                              <a:latin typeface="Cambria Math" panose="02040503050406030204" pitchFamily="18" charset="0"/>
                            </a:rPr>
                            <m:t>𝐿</m:t>
                          </m:r>
                        </m:e>
                        <m:sub>
                          <m:r>
                            <a:rPr lang="es-AR" sz="2000" b="0" i="1" smtClean="0">
                              <a:latin typeface="Cambria Math" panose="02040503050406030204" pitchFamily="18" charset="0"/>
                            </a:rPr>
                            <m:t>𝑛</m:t>
                          </m:r>
                          <m:r>
                            <a:rPr lang="es-AR" sz="2000" b="0" i="1" smtClean="0">
                              <a:latin typeface="Cambria Math" panose="02040503050406030204" pitchFamily="18" charset="0"/>
                            </a:rPr>
                            <m:t>,</m:t>
                          </m:r>
                          <m:r>
                            <a:rPr lang="es-AR" sz="2000" b="0" i="1" smtClean="0">
                              <a:latin typeface="Cambria Math" panose="02040503050406030204" pitchFamily="18" charset="0"/>
                            </a:rPr>
                            <m:t>𝑖</m:t>
                          </m:r>
                        </m:sub>
                      </m:sSub>
                      <m:r>
                        <a:rPr lang="es-AR" sz="2000" b="0" i="1" smtClean="0">
                          <a:latin typeface="Cambria Math" panose="02040503050406030204" pitchFamily="18" charset="0"/>
                        </a:rPr>
                        <m:t>(</m:t>
                      </m:r>
                      <m:r>
                        <a:rPr lang="es-AR" sz="2000" b="0" i="1" smtClean="0">
                          <a:latin typeface="Cambria Math" panose="02040503050406030204" pitchFamily="18" charset="0"/>
                        </a:rPr>
                        <m:t>𝑥</m:t>
                      </m:r>
                      <m:r>
                        <a:rPr lang="es-AR" sz="2000" b="0" i="1" smtClean="0">
                          <a:latin typeface="Cambria Math" panose="02040503050406030204" pitchFamily="18" charset="0"/>
                        </a:rPr>
                        <m:t>)=</m:t>
                      </m:r>
                      <m:nary>
                        <m:naryPr>
                          <m:chr m:val="∏"/>
                          <m:ctrlPr>
                            <a:rPr lang="es-AR" sz="2000" b="0" i="1" smtClean="0">
                              <a:latin typeface="Cambria Math" panose="02040503050406030204" pitchFamily="18" charset="0"/>
                            </a:rPr>
                          </m:ctrlPr>
                        </m:naryPr>
                        <m:sub>
                          <m:eqArr>
                            <m:eqArrPr>
                              <m:ctrlPr>
                                <a:rPr lang="es-AR" sz="2000" b="0" i="1" smtClean="0">
                                  <a:latin typeface="Cambria Math" panose="02040503050406030204" pitchFamily="18" charset="0"/>
                                </a:rPr>
                              </m:ctrlPr>
                            </m:eqArrPr>
                            <m:e>
                              <m:r>
                                <a:rPr lang="es-AR" sz="2000" b="0" i="1" smtClean="0">
                                  <a:latin typeface="Cambria Math" panose="02040503050406030204" pitchFamily="18" charset="0"/>
                                </a:rPr>
                                <m:t>𝑘</m:t>
                              </m:r>
                              <m:r>
                                <m:rPr>
                                  <m:brk m:alnAt="23"/>
                                </m:rPr>
                                <a:rPr lang="es-AR" sz="2000" b="0" i="1" smtClean="0">
                                  <a:latin typeface="Cambria Math" panose="02040503050406030204" pitchFamily="18" charset="0"/>
                                </a:rPr>
                                <m:t>=</m:t>
                              </m:r>
                              <m:r>
                                <a:rPr lang="es-AR" sz="2000" b="0" i="1" smtClean="0">
                                  <a:latin typeface="Cambria Math" panose="02040503050406030204" pitchFamily="18" charset="0"/>
                                </a:rPr>
                                <m:t>0</m:t>
                              </m:r>
                            </m:e>
                            <m:e>
                              <m:r>
                                <a:rPr lang="es-AR" sz="2000" b="0" i="1" smtClean="0">
                                  <a:latin typeface="Cambria Math" panose="02040503050406030204" pitchFamily="18" charset="0"/>
                                </a:rPr>
                                <m:t>𝑘</m:t>
                              </m:r>
                              <m:r>
                                <a:rPr lang="es-AR" sz="2000" b="0" i="1" smtClean="0">
                                  <a:latin typeface="Cambria Math" panose="02040503050406030204" pitchFamily="18" charset="0"/>
                                  <a:ea typeface="Cambria Math" panose="02040503050406030204" pitchFamily="18" charset="0"/>
                                </a:rPr>
                                <m:t>≠</m:t>
                              </m:r>
                              <m:r>
                                <a:rPr lang="es-AR" sz="2000" b="0" i="1" smtClean="0">
                                  <a:latin typeface="Cambria Math" panose="02040503050406030204" pitchFamily="18" charset="0"/>
                                  <a:ea typeface="Cambria Math" panose="02040503050406030204" pitchFamily="18" charset="0"/>
                                </a:rPr>
                                <m:t>𝑖</m:t>
                              </m:r>
                            </m:e>
                          </m:eqArr>
                        </m:sub>
                        <m:sup>
                          <m:r>
                            <a:rPr lang="es-AR" sz="2000" b="0" i="1" smtClean="0">
                              <a:latin typeface="Cambria Math" panose="02040503050406030204" pitchFamily="18" charset="0"/>
                            </a:rPr>
                            <m:t>𝑛</m:t>
                          </m:r>
                        </m:sup>
                        <m:e>
                          <m:f>
                            <m:fPr>
                              <m:ctrlPr>
                                <a:rPr lang="es-AR" sz="2000" b="0" i="1" smtClean="0">
                                  <a:latin typeface="Cambria Math" panose="02040503050406030204" pitchFamily="18" charset="0"/>
                                </a:rPr>
                              </m:ctrlPr>
                            </m:fPr>
                            <m:num>
                              <m:r>
                                <a:rPr lang="es-AR" sz="2000" b="0" i="1" smtClean="0">
                                  <a:latin typeface="Cambria Math" panose="02040503050406030204" pitchFamily="18" charset="0"/>
                                </a:rPr>
                                <m:t>𝑥</m:t>
                              </m:r>
                              <m:r>
                                <a:rPr lang="es-AR" sz="2000" b="0" i="1" smtClean="0">
                                  <a:latin typeface="Cambria Math" panose="02040503050406030204" pitchFamily="18" charset="0"/>
                                </a:rPr>
                                <m:t>−</m:t>
                              </m:r>
                              <m:sSub>
                                <m:sSubPr>
                                  <m:ctrlPr>
                                    <a:rPr lang="es-AR" sz="2000" b="0" i="1" smtClean="0">
                                      <a:latin typeface="Cambria Math" panose="02040503050406030204" pitchFamily="18" charset="0"/>
                                    </a:rPr>
                                  </m:ctrlPr>
                                </m:sSubPr>
                                <m:e>
                                  <m:r>
                                    <a:rPr lang="es-AR" sz="2000" b="0" i="1" smtClean="0">
                                      <a:latin typeface="Cambria Math" panose="02040503050406030204" pitchFamily="18" charset="0"/>
                                    </a:rPr>
                                    <m:t>𝑥</m:t>
                                  </m:r>
                                </m:e>
                                <m:sub>
                                  <m:r>
                                    <a:rPr lang="es-AR" sz="2000" b="0" i="1" smtClean="0">
                                      <a:latin typeface="Cambria Math" panose="02040503050406030204" pitchFamily="18" charset="0"/>
                                    </a:rPr>
                                    <m:t>𝑘</m:t>
                                  </m:r>
                                </m:sub>
                              </m:sSub>
                            </m:num>
                            <m:den>
                              <m:sSub>
                                <m:sSubPr>
                                  <m:ctrlPr>
                                    <a:rPr lang="es-AR" sz="2000" b="0" i="1" smtClean="0">
                                      <a:latin typeface="Cambria Math" panose="02040503050406030204" pitchFamily="18" charset="0"/>
                                    </a:rPr>
                                  </m:ctrlPr>
                                </m:sSubPr>
                                <m:e>
                                  <m:r>
                                    <a:rPr lang="es-AR" sz="2000" b="0" i="1" smtClean="0">
                                      <a:latin typeface="Cambria Math" panose="02040503050406030204" pitchFamily="18" charset="0"/>
                                    </a:rPr>
                                    <m:t>𝑥</m:t>
                                  </m:r>
                                </m:e>
                                <m:sub>
                                  <m:r>
                                    <a:rPr lang="es-AR" sz="2000" b="0" i="1" smtClean="0">
                                      <a:latin typeface="Cambria Math" panose="02040503050406030204" pitchFamily="18" charset="0"/>
                                    </a:rPr>
                                    <m:t>𝑖</m:t>
                                  </m:r>
                                </m:sub>
                              </m:sSub>
                              <m:r>
                                <a:rPr lang="es-AR" sz="2000" b="0" i="1" smtClean="0">
                                  <a:latin typeface="Cambria Math" panose="02040503050406030204" pitchFamily="18" charset="0"/>
                                </a:rPr>
                                <m:t>−</m:t>
                              </m:r>
                              <m:sSub>
                                <m:sSubPr>
                                  <m:ctrlPr>
                                    <a:rPr lang="es-AR" sz="2000" b="0" i="1" smtClean="0">
                                      <a:latin typeface="Cambria Math" panose="02040503050406030204" pitchFamily="18" charset="0"/>
                                    </a:rPr>
                                  </m:ctrlPr>
                                </m:sSubPr>
                                <m:e>
                                  <m:r>
                                    <a:rPr lang="es-AR" sz="2000" b="0" i="1" smtClean="0">
                                      <a:latin typeface="Cambria Math" panose="02040503050406030204" pitchFamily="18" charset="0"/>
                                    </a:rPr>
                                    <m:t>𝑥</m:t>
                                  </m:r>
                                </m:e>
                                <m:sub>
                                  <m:r>
                                    <a:rPr lang="es-AR" sz="2000" b="0" i="1" smtClean="0">
                                      <a:latin typeface="Cambria Math" panose="02040503050406030204" pitchFamily="18" charset="0"/>
                                    </a:rPr>
                                    <m:t>𝑘</m:t>
                                  </m:r>
                                </m:sub>
                              </m:sSub>
                            </m:den>
                          </m:f>
                        </m:e>
                      </m:nary>
                    </m:oMath>
                  </m:oMathPara>
                </a14:m>
                <a:endParaRPr lang="es-AR" sz="2000" dirty="0"/>
              </a:p>
              <a:p>
                <a:pPr lvl="0">
                  <a:spcBef>
                    <a:spcPct val="20000"/>
                  </a:spcBef>
                  <a:defRPr/>
                </a:pPr>
                <a:r>
                  <a:rPr lang="es-AR" sz="2000" dirty="0"/>
                  <a:t>Ventaja:</a:t>
                </a:r>
              </a:p>
              <a:p>
                <a:pPr lvl="0">
                  <a:spcBef>
                    <a:spcPct val="20000"/>
                  </a:spcBef>
                  <a:defRPr/>
                </a:pPr>
                <a:r>
                  <a:rPr lang="es-AR" sz="2000" dirty="0"/>
                  <a:t>Los </a:t>
                </a:r>
                <a:r>
                  <a:rPr lang="es-AR" sz="2000" dirty="0" err="1"/>
                  <a:t>lagrangianos</a:t>
                </a:r>
                <a:r>
                  <a:rPr lang="es-AR" sz="2000" dirty="0"/>
                  <a:t> dependen únicamente de las abscisas, por lo cual un cambio en las ordenadas del conjunto de datos no los modifica, siendo muy rápido el recalculo de nuevos polinomios interpolantes</a:t>
                </a:r>
              </a:p>
              <a:p>
                <a:pPr lvl="0">
                  <a:spcBef>
                    <a:spcPct val="20000"/>
                  </a:spcBef>
                  <a:defRPr/>
                </a:pPr>
                <a:endParaRPr lang="es-AR" sz="2000" dirty="0"/>
              </a:p>
              <a:p>
                <a:pPr lvl="0">
                  <a:spcBef>
                    <a:spcPct val="20000"/>
                  </a:spcBef>
                  <a:defRPr/>
                </a:pPr>
                <a:r>
                  <a:rPr lang="es-AR" sz="2000" dirty="0"/>
                  <a:t>Desventaja:</a:t>
                </a:r>
              </a:p>
              <a:p>
                <a:pPr lvl="0">
                  <a:spcBef>
                    <a:spcPct val="20000"/>
                  </a:spcBef>
                  <a:defRPr/>
                </a:pPr>
                <a:r>
                  <a:rPr lang="es-AR" sz="2000" dirty="0"/>
                  <a:t>El agregado de un nuevo punto obliga al recálculo de todos los </a:t>
                </a:r>
                <a:r>
                  <a:rPr lang="es-AR" sz="2000" dirty="0" err="1"/>
                  <a:t>lagrangianos</a:t>
                </a:r>
                <a:r>
                  <a:rPr lang="es-AR" sz="2000" dirty="0"/>
                  <a:t>, cosa que no sucede con Newton, ya que al agregar un punto solo de debe extender la tabla de diferencias y luego construir el polinomio de forma incremental. </a:t>
                </a:r>
              </a:p>
              <a:p>
                <a:pPr lvl="0">
                  <a:spcBef>
                    <a:spcPct val="20000"/>
                  </a:spcBef>
                  <a:defRPr/>
                </a:pPr>
                <a:endParaRPr lang="es-AR" sz="2000" dirty="0"/>
              </a:p>
              <a:p>
                <a:pPr lvl="0">
                  <a:spcBef>
                    <a:spcPct val="20000"/>
                  </a:spcBef>
                  <a:defRPr/>
                </a:pPr>
                <a:r>
                  <a:rPr lang="es-AR" sz="2000" dirty="0"/>
                  <a:t>Problema general de la interpolación: los polinomios de alto grado tienden a serpentear fuera de los </a:t>
                </a:r>
                <a:r>
                  <a:rPr lang="es-AR" sz="2000"/>
                  <a:t>puntos dato.</a:t>
                </a:r>
                <a:endParaRPr lang="es-AR" sz="2000" dirty="0"/>
              </a:p>
            </p:txBody>
          </p:sp>
        </mc:Choice>
        <mc:Fallback xmlns="">
          <p:sp>
            <p:nvSpPr>
              <p:cNvPr id="8" name="2 Subtítulo"/>
              <p:cNvSpPr txBox="1">
                <a:spLocks noRot="1" noChangeAspect="1" noMove="1" noResize="1" noEditPoints="1" noAdjustHandles="1" noChangeArrowheads="1" noChangeShapeType="1" noTextEdit="1"/>
              </p:cNvSpPr>
              <p:nvPr/>
            </p:nvSpPr>
            <p:spPr>
              <a:xfrm>
                <a:off x="457200" y="228600"/>
                <a:ext cx="8077200" cy="6400800"/>
              </a:xfrm>
              <a:prstGeom prst="rect">
                <a:avLst/>
              </a:prstGeom>
              <a:blipFill>
                <a:blip r:embed="rId2"/>
                <a:stretch>
                  <a:fillRect l="-1132" t="-762" r="-1283"/>
                </a:stretch>
              </a:blipFill>
            </p:spPr>
            <p:txBody>
              <a:bodyPr/>
              <a:lstStyle/>
              <a:p>
                <a:r>
                  <a:rPr lang="en-US">
                    <a:noFill/>
                  </a:rPr>
                  <a:t> </a:t>
                </a:r>
              </a:p>
            </p:txBody>
          </p:sp>
        </mc:Fallback>
      </mc:AlternateContent>
    </p:spTree>
    <p:extLst>
      <p:ext uri="{BB962C8B-B14F-4D97-AF65-F5344CB8AC3E}">
        <p14:creationId xmlns:p14="http://schemas.microsoft.com/office/powerpoint/2010/main" val="9193236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304800" y="228600"/>
            <a:ext cx="8077200" cy="5638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2400" b="1"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8" name="2 Subtítulo"/>
              <p:cNvSpPr txBox="1">
                <a:spLocks/>
              </p:cNvSpPr>
              <p:nvPr/>
            </p:nvSpPr>
            <p:spPr>
              <a:xfrm>
                <a:off x="381000" y="228600"/>
                <a:ext cx="8077200" cy="6400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AR" sz="2400" b="1" dirty="0"/>
                  <a:t>Interpolación segmentaria (</a:t>
                </a:r>
                <a:r>
                  <a:rPr lang="es-AR" sz="2400" b="1" dirty="0" err="1"/>
                  <a:t>splines</a:t>
                </a:r>
                <a:r>
                  <a:rPr lang="es-AR" sz="2400" b="1" dirty="0"/>
                  <a:t>):</a:t>
                </a:r>
                <a:endParaRPr lang="es-AR" sz="1100" b="1" noProof="0" dirty="0"/>
              </a:p>
              <a:p>
                <a:pPr>
                  <a:spcBef>
                    <a:spcPct val="20000"/>
                  </a:spcBef>
                  <a:defRPr/>
                </a:pPr>
                <a:r>
                  <a:rPr lang="es-AR" sz="2000" dirty="0"/>
                  <a:t>Dado un conjunto de puntos (x</a:t>
                </a:r>
                <a:r>
                  <a:rPr lang="es-AR" sz="2000" baseline="-25000" dirty="0"/>
                  <a:t>0</a:t>
                </a:r>
                <a:r>
                  <a:rPr lang="es-AR" sz="2000" dirty="0"/>
                  <a:t>;f(x</a:t>
                </a:r>
                <a:r>
                  <a:rPr lang="es-AR" sz="2000" baseline="-25000" dirty="0"/>
                  <a:t>0</a:t>
                </a:r>
                <a:r>
                  <a:rPr lang="es-AR" sz="2000" dirty="0"/>
                  <a:t>)), (x</a:t>
                </a:r>
                <a:r>
                  <a:rPr lang="es-AR" sz="2000" baseline="-25000" dirty="0"/>
                  <a:t>1</a:t>
                </a:r>
                <a:r>
                  <a:rPr lang="es-AR" sz="2000" dirty="0"/>
                  <a:t>;f(x</a:t>
                </a:r>
                <a:r>
                  <a:rPr lang="es-AR" sz="2000" baseline="-25000" dirty="0"/>
                  <a:t>1</a:t>
                </a:r>
                <a:r>
                  <a:rPr lang="es-AR" sz="2000" dirty="0"/>
                  <a:t>)), … , (</a:t>
                </a:r>
                <a:r>
                  <a:rPr lang="es-AR" sz="2000" dirty="0" err="1"/>
                  <a:t>x</a:t>
                </a:r>
                <a:r>
                  <a:rPr lang="es-AR" sz="2000" baseline="-25000" dirty="0" err="1"/>
                  <a:t>n</a:t>
                </a:r>
                <a:r>
                  <a:rPr lang="es-AR" sz="2000" dirty="0" err="1"/>
                  <a:t>;f</a:t>
                </a:r>
                <a:r>
                  <a:rPr lang="es-AR" sz="2000" dirty="0"/>
                  <a:t>(</a:t>
                </a:r>
                <a:r>
                  <a:rPr lang="es-AR" sz="2000" dirty="0" err="1"/>
                  <a:t>x</a:t>
                </a:r>
                <a:r>
                  <a:rPr lang="es-AR" sz="2000" baseline="-25000" dirty="0" err="1"/>
                  <a:t>n</a:t>
                </a:r>
                <a:r>
                  <a:rPr lang="es-AR" sz="2000" dirty="0"/>
                  <a:t>)) una interpolación segmentaria implica unir los puntos de manera continua por una serie de funciones.</a:t>
                </a:r>
              </a:p>
              <a:p>
                <a:pPr>
                  <a:spcBef>
                    <a:spcPct val="20000"/>
                  </a:spcBef>
                  <a:defRPr/>
                </a:pPr>
                <a:endParaRPr lang="es-AR" sz="2000" dirty="0"/>
              </a:p>
              <a:p>
                <a:pPr>
                  <a:spcBef>
                    <a:spcPct val="20000"/>
                  </a:spcBef>
                  <a:defRPr/>
                </a:pPr>
                <a:endParaRPr lang="es-AR" sz="2000" dirty="0"/>
              </a:p>
              <a:p>
                <a:pPr>
                  <a:spcBef>
                    <a:spcPct val="20000"/>
                  </a:spcBef>
                  <a:defRPr/>
                </a:pPr>
                <a:endParaRPr lang="es-AR" sz="2000" dirty="0"/>
              </a:p>
              <a:p>
                <a:pPr>
                  <a:spcBef>
                    <a:spcPct val="20000"/>
                  </a:spcBef>
                  <a:defRPr/>
                </a:pPr>
                <a:endParaRPr lang="es-AR" sz="2000" dirty="0"/>
              </a:p>
              <a:p>
                <a:pPr>
                  <a:spcBef>
                    <a:spcPct val="20000"/>
                  </a:spcBef>
                  <a:defRPr/>
                </a:pPr>
                <a:endParaRPr lang="es-AR" sz="2000" dirty="0"/>
              </a:p>
              <a:p>
                <a:pPr>
                  <a:spcBef>
                    <a:spcPct val="20000"/>
                  </a:spcBef>
                  <a:defRPr/>
                </a:pPr>
                <a:r>
                  <a:rPr lang="es-AR" sz="2000" dirty="0" err="1"/>
                  <a:t>Spline</a:t>
                </a:r>
                <a:r>
                  <a:rPr lang="es-AR" sz="2000" dirty="0"/>
                  <a:t> lineal</a:t>
                </a:r>
              </a:p>
              <a:p>
                <a:pPr>
                  <a:spcBef>
                    <a:spcPct val="20000"/>
                  </a:spcBef>
                  <a:defRPr/>
                </a:pPr>
                <a14:m>
                  <m:oMathPara xmlns:m="http://schemas.openxmlformats.org/officeDocument/2006/math">
                    <m:oMathParaPr>
                      <m:jc m:val="centerGroup"/>
                    </m:oMathParaPr>
                    <m:oMath xmlns:m="http://schemas.openxmlformats.org/officeDocument/2006/math">
                      <m:sSup>
                        <m:sSupPr>
                          <m:ctrlPr>
                            <a:rPr lang="es-AR" sz="2000" i="1" smtClean="0">
                              <a:latin typeface="Cambria Math" panose="02040503050406030204" pitchFamily="18" charset="0"/>
                            </a:rPr>
                          </m:ctrlPr>
                        </m:sSupPr>
                        <m:e>
                          <m:r>
                            <a:rPr lang="es-AR" sz="2000" b="0" i="1" smtClean="0">
                              <a:latin typeface="Cambria Math" panose="02040503050406030204" pitchFamily="18" charset="0"/>
                            </a:rPr>
                            <m:t>𝑆</m:t>
                          </m:r>
                        </m:e>
                        <m:sup>
                          <m:r>
                            <a:rPr lang="es-AR" sz="2000" b="0" i="1" smtClean="0">
                              <a:latin typeface="Cambria Math" panose="02040503050406030204" pitchFamily="18" charset="0"/>
                            </a:rPr>
                            <m:t>𝑖</m:t>
                          </m:r>
                        </m:sup>
                      </m:sSup>
                      <m:r>
                        <a:rPr lang="es-AR" sz="2000" b="0" i="1" smtClean="0">
                          <a:latin typeface="Cambria Math" panose="02040503050406030204" pitchFamily="18" charset="0"/>
                        </a:rPr>
                        <m:t>=</m:t>
                      </m:r>
                      <m:sSubSup>
                        <m:sSubSupPr>
                          <m:ctrlPr>
                            <a:rPr lang="es-AR" sz="2000" b="0" i="1" smtClean="0">
                              <a:latin typeface="Cambria Math" panose="02040503050406030204" pitchFamily="18" charset="0"/>
                            </a:rPr>
                          </m:ctrlPr>
                        </m:sSubSupPr>
                        <m:e>
                          <m:r>
                            <a:rPr lang="es-AR" sz="2000" b="0" i="1" smtClean="0">
                              <a:latin typeface="Cambria Math" panose="02040503050406030204" pitchFamily="18" charset="0"/>
                            </a:rPr>
                            <m:t>𝑎</m:t>
                          </m:r>
                        </m:e>
                        <m:sub>
                          <m:r>
                            <a:rPr lang="es-AR" sz="2000" b="0" i="1" smtClean="0">
                              <a:latin typeface="Cambria Math" panose="02040503050406030204" pitchFamily="18" charset="0"/>
                            </a:rPr>
                            <m:t>0</m:t>
                          </m:r>
                        </m:sub>
                        <m:sup>
                          <m:r>
                            <a:rPr lang="es-AR" sz="2000" b="0" i="1" smtClean="0">
                              <a:latin typeface="Cambria Math" panose="02040503050406030204" pitchFamily="18" charset="0"/>
                            </a:rPr>
                            <m:t>𝑖</m:t>
                          </m:r>
                        </m:sup>
                      </m:sSubSup>
                      <m:r>
                        <a:rPr lang="es-AR" sz="2000" b="0" i="1" smtClean="0">
                          <a:latin typeface="Cambria Math" panose="02040503050406030204" pitchFamily="18" charset="0"/>
                        </a:rPr>
                        <m:t>+</m:t>
                      </m:r>
                      <m:sSubSup>
                        <m:sSubSupPr>
                          <m:ctrlPr>
                            <a:rPr lang="es-AR" sz="2000" b="0" i="1" smtClean="0">
                              <a:latin typeface="Cambria Math" panose="02040503050406030204" pitchFamily="18" charset="0"/>
                            </a:rPr>
                          </m:ctrlPr>
                        </m:sSubSupPr>
                        <m:e>
                          <m:r>
                            <a:rPr lang="es-AR" sz="2000" b="0" i="1" smtClean="0">
                              <a:latin typeface="Cambria Math" panose="02040503050406030204" pitchFamily="18" charset="0"/>
                            </a:rPr>
                            <m:t>𝑎</m:t>
                          </m:r>
                        </m:e>
                        <m:sub>
                          <m:r>
                            <a:rPr lang="es-AR" sz="2000" b="0" i="1" smtClean="0">
                              <a:latin typeface="Cambria Math" panose="02040503050406030204" pitchFamily="18" charset="0"/>
                            </a:rPr>
                            <m:t>1</m:t>
                          </m:r>
                        </m:sub>
                        <m:sup>
                          <m:r>
                            <a:rPr lang="es-AR" sz="2000" b="0" i="1" smtClean="0">
                              <a:latin typeface="Cambria Math" panose="02040503050406030204" pitchFamily="18" charset="0"/>
                            </a:rPr>
                            <m:t>𝑖</m:t>
                          </m:r>
                        </m:sup>
                      </m:sSubSup>
                      <m:r>
                        <a:rPr lang="es-AR" sz="2000" b="0" i="1" smtClean="0">
                          <a:latin typeface="Cambria Math" panose="02040503050406030204" pitchFamily="18" charset="0"/>
                        </a:rPr>
                        <m:t>𝑥</m:t>
                      </m:r>
                      <m:r>
                        <a:rPr lang="es-AR" sz="2000" b="0" i="1" smtClean="0">
                          <a:latin typeface="Cambria Math" panose="02040503050406030204" pitchFamily="18" charset="0"/>
                        </a:rPr>
                        <m:t>     </m:t>
                      </m:r>
                      <m:r>
                        <a:rPr lang="es-AR" sz="2000" b="0" i="1" smtClean="0">
                          <a:latin typeface="Cambria Math" panose="02040503050406030204" pitchFamily="18" charset="0"/>
                        </a:rPr>
                        <m:t>𝑖</m:t>
                      </m:r>
                      <m:r>
                        <a:rPr lang="es-AR" sz="2000" b="0" i="1" smtClean="0">
                          <a:latin typeface="Cambria Math" panose="02040503050406030204" pitchFamily="18" charset="0"/>
                        </a:rPr>
                        <m:t>=0,1,2 →6 </m:t>
                      </m:r>
                      <m:r>
                        <a:rPr lang="es-AR" sz="2000" b="0" i="1" smtClean="0">
                          <a:latin typeface="Cambria Math" panose="02040503050406030204" pitchFamily="18" charset="0"/>
                          <a:ea typeface="Cambria Math" panose="02040503050406030204" pitchFamily="18" charset="0"/>
                        </a:rPr>
                        <m:t>𝑖𝑛𝑐</m:t>
                      </m:r>
                      <m:r>
                        <a:rPr lang="es-AR" sz="2000" b="0" i="1" smtClean="0">
                          <a:latin typeface="Cambria Math" panose="02040503050406030204" pitchFamily="18" charset="0"/>
                          <a:ea typeface="Cambria Math" panose="02040503050406030204" pitchFamily="18" charset="0"/>
                        </a:rPr>
                        <m:t>ó</m:t>
                      </m:r>
                      <m:r>
                        <a:rPr lang="es-AR" sz="2000" b="0" i="1" smtClean="0">
                          <a:latin typeface="Cambria Math" panose="02040503050406030204" pitchFamily="18" charset="0"/>
                          <a:ea typeface="Cambria Math" panose="02040503050406030204" pitchFamily="18" charset="0"/>
                        </a:rPr>
                        <m:t>𝑔𝑛𝑖𝑡𝑎𝑠</m:t>
                      </m:r>
                    </m:oMath>
                  </m:oMathPara>
                </a14:m>
                <a:endParaRPr lang="es-AR" sz="2000" b="0" i="1" dirty="0">
                  <a:latin typeface="Cambria Math" panose="02040503050406030204" pitchFamily="18" charset="0"/>
                  <a:ea typeface="Cambria Math" panose="02040503050406030204" pitchFamily="18" charset="0"/>
                </a:endParaRPr>
              </a:p>
              <a:p>
                <a:pPr>
                  <a:spcBef>
                    <a:spcPct val="20000"/>
                  </a:spcBef>
                  <a:defRPr/>
                </a:pPr>
                <a:endParaRPr lang="es-AR" sz="2000" i="1" dirty="0">
                  <a:latin typeface="Cambria Math" panose="02040503050406030204" pitchFamily="18" charset="0"/>
                </a:endParaRPr>
              </a:p>
              <a:p>
                <a:pPr>
                  <a:spcBef>
                    <a:spcPct val="20000"/>
                  </a:spcBef>
                  <a:defRPr/>
                </a:pPr>
                <a14:m>
                  <m:oMathPara xmlns:m="http://schemas.openxmlformats.org/officeDocument/2006/math">
                    <m:oMathParaPr>
                      <m:jc m:val="left"/>
                    </m:oMathParaPr>
                    <m:oMath xmlns:m="http://schemas.openxmlformats.org/officeDocument/2006/math">
                      <m:sSup>
                        <m:sSupPr>
                          <m:ctrlPr>
                            <a:rPr lang="es-AR" sz="2000" i="1" smtClean="0">
                              <a:latin typeface="Cambria Math" panose="02040503050406030204" pitchFamily="18" charset="0"/>
                            </a:rPr>
                          </m:ctrlPr>
                        </m:sSupPr>
                        <m:e>
                          <m:r>
                            <a:rPr lang="es-AR" sz="2000" b="0" i="1" smtClean="0">
                              <a:latin typeface="Cambria Math" panose="02040503050406030204" pitchFamily="18" charset="0"/>
                            </a:rPr>
                            <m:t>𝑆</m:t>
                          </m:r>
                        </m:e>
                        <m:sup>
                          <m:r>
                            <a:rPr lang="es-AR" sz="2000" b="0" i="1" smtClean="0">
                              <a:latin typeface="Cambria Math" panose="02040503050406030204" pitchFamily="18" charset="0"/>
                            </a:rPr>
                            <m:t>0</m:t>
                          </m:r>
                        </m:sup>
                      </m:sSup>
                      <m:d>
                        <m:dPr>
                          <m:ctrlPr>
                            <a:rPr lang="es-AR" sz="2000" b="0" i="1" smtClean="0">
                              <a:latin typeface="Cambria Math" panose="02040503050406030204" pitchFamily="18" charset="0"/>
                            </a:rPr>
                          </m:ctrlPr>
                        </m:dPr>
                        <m:e>
                          <m:sSub>
                            <m:sSubPr>
                              <m:ctrlPr>
                                <a:rPr lang="es-AR" sz="2000" b="0" i="1" smtClean="0">
                                  <a:latin typeface="Cambria Math" panose="02040503050406030204" pitchFamily="18" charset="0"/>
                                </a:rPr>
                              </m:ctrlPr>
                            </m:sSubPr>
                            <m:e>
                              <m:r>
                                <a:rPr lang="es-AR" sz="2000" b="0" i="1" smtClean="0">
                                  <a:latin typeface="Cambria Math" panose="02040503050406030204" pitchFamily="18" charset="0"/>
                                </a:rPr>
                                <m:t>𝑥</m:t>
                              </m:r>
                            </m:e>
                            <m:sub>
                              <m:r>
                                <a:rPr lang="es-AR" sz="2000" b="0" i="1" smtClean="0">
                                  <a:latin typeface="Cambria Math" panose="02040503050406030204" pitchFamily="18" charset="0"/>
                                </a:rPr>
                                <m:t>0</m:t>
                              </m:r>
                            </m:sub>
                          </m:sSub>
                        </m:e>
                      </m:d>
                      <m:r>
                        <a:rPr lang="es-AR" sz="2000" b="0" i="1" smtClean="0">
                          <a:latin typeface="Cambria Math" panose="02040503050406030204" pitchFamily="18" charset="0"/>
                        </a:rPr>
                        <m:t>=</m:t>
                      </m:r>
                      <m:r>
                        <a:rPr lang="es-AR" sz="2000" b="0" i="1" smtClean="0">
                          <a:latin typeface="Cambria Math" panose="02040503050406030204" pitchFamily="18" charset="0"/>
                        </a:rPr>
                        <m:t>𝑓</m:t>
                      </m:r>
                      <m:d>
                        <m:dPr>
                          <m:ctrlPr>
                            <a:rPr lang="es-AR" sz="2000" b="0" i="1" smtClean="0">
                              <a:latin typeface="Cambria Math" panose="02040503050406030204" pitchFamily="18" charset="0"/>
                            </a:rPr>
                          </m:ctrlPr>
                        </m:dPr>
                        <m:e>
                          <m:sSub>
                            <m:sSubPr>
                              <m:ctrlPr>
                                <a:rPr lang="es-AR" sz="2000" b="0" i="1" smtClean="0">
                                  <a:latin typeface="Cambria Math" panose="02040503050406030204" pitchFamily="18" charset="0"/>
                                </a:rPr>
                              </m:ctrlPr>
                            </m:sSubPr>
                            <m:e>
                              <m:r>
                                <a:rPr lang="es-AR" sz="2000" b="0" i="1" smtClean="0">
                                  <a:latin typeface="Cambria Math" panose="02040503050406030204" pitchFamily="18" charset="0"/>
                                </a:rPr>
                                <m:t>𝑥</m:t>
                              </m:r>
                            </m:e>
                            <m:sub>
                              <m:r>
                                <a:rPr lang="es-AR" sz="2000" b="0" i="1" smtClean="0">
                                  <a:latin typeface="Cambria Math" panose="02040503050406030204" pitchFamily="18" charset="0"/>
                                </a:rPr>
                                <m:t>0</m:t>
                              </m:r>
                            </m:sub>
                          </m:sSub>
                        </m:e>
                      </m:d>
                    </m:oMath>
                  </m:oMathPara>
                </a14:m>
                <a:endParaRPr lang="es-AR" sz="2000" b="0" dirty="0"/>
              </a:p>
              <a:p>
                <a:pPr>
                  <a:spcBef>
                    <a:spcPct val="20000"/>
                  </a:spcBef>
                  <a:defRPr/>
                </a:pPr>
                <a14:m>
                  <m:oMathPara xmlns:m="http://schemas.openxmlformats.org/officeDocument/2006/math">
                    <m:oMathParaPr>
                      <m:jc m:val="left"/>
                    </m:oMathParaPr>
                    <m:oMath xmlns:m="http://schemas.openxmlformats.org/officeDocument/2006/math">
                      <m:sSup>
                        <m:sSupPr>
                          <m:ctrlPr>
                            <a:rPr lang="es-AR" sz="2000" i="1">
                              <a:latin typeface="Cambria Math" panose="02040503050406030204" pitchFamily="18" charset="0"/>
                            </a:rPr>
                          </m:ctrlPr>
                        </m:sSupPr>
                        <m:e>
                          <m:r>
                            <a:rPr lang="es-AR" sz="2000" i="1">
                              <a:latin typeface="Cambria Math" panose="02040503050406030204" pitchFamily="18" charset="0"/>
                            </a:rPr>
                            <m:t>𝑆</m:t>
                          </m:r>
                        </m:e>
                        <m:sup>
                          <m:r>
                            <a:rPr lang="es-AR" sz="2000" i="1">
                              <a:latin typeface="Cambria Math" panose="02040503050406030204" pitchFamily="18" charset="0"/>
                            </a:rPr>
                            <m:t>0</m:t>
                          </m:r>
                        </m:sup>
                      </m:sSup>
                      <m:d>
                        <m:dPr>
                          <m:ctrlPr>
                            <a:rPr lang="es-AR" sz="2000" i="1">
                              <a:latin typeface="Cambria Math" panose="02040503050406030204" pitchFamily="18" charset="0"/>
                            </a:rPr>
                          </m:ctrlPr>
                        </m:dPr>
                        <m:e>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b="0" i="1" smtClean="0">
                                  <a:latin typeface="Cambria Math" panose="02040503050406030204" pitchFamily="18" charset="0"/>
                                </a:rPr>
                                <m:t>1</m:t>
                              </m:r>
                            </m:sub>
                          </m:sSub>
                        </m:e>
                      </m:d>
                      <m:r>
                        <a:rPr lang="es-AR" sz="2000" i="1">
                          <a:latin typeface="Cambria Math" panose="02040503050406030204" pitchFamily="18" charset="0"/>
                        </a:rPr>
                        <m:t>=</m:t>
                      </m:r>
                      <m:r>
                        <a:rPr lang="es-AR" sz="2000" i="1">
                          <a:latin typeface="Cambria Math" panose="02040503050406030204" pitchFamily="18" charset="0"/>
                        </a:rPr>
                        <m:t>𝑓</m:t>
                      </m:r>
                      <m:r>
                        <a:rPr lang="es-AR" sz="2000" i="1">
                          <a:latin typeface="Cambria Math" panose="02040503050406030204" pitchFamily="18" charset="0"/>
                        </a:rPr>
                        <m:t>(</m:t>
                      </m:r>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b="0" i="1" smtClean="0">
                              <a:latin typeface="Cambria Math" panose="02040503050406030204" pitchFamily="18" charset="0"/>
                            </a:rPr>
                            <m:t>1</m:t>
                          </m:r>
                        </m:sub>
                      </m:sSub>
                      <m:r>
                        <a:rPr lang="es-AR" sz="2000" i="1">
                          <a:latin typeface="Cambria Math" panose="02040503050406030204" pitchFamily="18" charset="0"/>
                        </a:rPr>
                        <m:t>)</m:t>
                      </m:r>
                    </m:oMath>
                  </m:oMathPara>
                </a14:m>
                <a:endParaRPr lang="es-AR" sz="2000" dirty="0"/>
              </a:p>
              <a:p>
                <a:pPr>
                  <a:spcBef>
                    <a:spcPct val="20000"/>
                  </a:spcBef>
                  <a:defRPr/>
                </a:pPr>
                <a14:m>
                  <m:oMathPara xmlns:m="http://schemas.openxmlformats.org/officeDocument/2006/math">
                    <m:oMathParaPr>
                      <m:jc m:val="left"/>
                    </m:oMathParaPr>
                    <m:oMath xmlns:m="http://schemas.openxmlformats.org/officeDocument/2006/math">
                      <m:sSup>
                        <m:sSupPr>
                          <m:ctrlPr>
                            <a:rPr lang="es-AR" sz="2000" i="1">
                              <a:latin typeface="Cambria Math" panose="02040503050406030204" pitchFamily="18" charset="0"/>
                            </a:rPr>
                          </m:ctrlPr>
                        </m:sSupPr>
                        <m:e>
                          <m:r>
                            <a:rPr lang="es-AR" sz="2000" i="1">
                              <a:latin typeface="Cambria Math" panose="02040503050406030204" pitchFamily="18" charset="0"/>
                            </a:rPr>
                            <m:t>𝑆</m:t>
                          </m:r>
                        </m:e>
                        <m:sup>
                          <m:r>
                            <a:rPr lang="es-AR" sz="2000" b="0" i="1" smtClean="0">
                              <a:latin typeface="Cambria Math" panose="02040503050406030204" pitchFamily="18" charset="0"/>
                            </a:rPr>
                            <m:t>1</m:t>
                          </m:r>
                        </m:sup>
                      </m:sSup>
                      <m:d>
                        <m:dPr>
                          <m:ctrlPr>
                            <a:rPr lang="es-AR" sz="2000" i="1">
                              <a:latin typeface="Cambria Math" panose="02040503050406030204" pitchFamily="18" charset="0"/>
                            </a:rPr>
                          </m:ctrlPr>
                        </m:dPr>
                        <m:e>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b="0" i="1" smtClean="0">
                                  <a:latin typeface="Cambria Math" panose="02040503050406030204" pitchFamily="18" charset="0"/>
                                </a:rPr>
                                <m:t>1</m:t>
                              </m:r>
                            </m:sub>
                          </m:sSub>
                        </m:e>
                      </m:d>
                      <m:r>
                        <a:rPr lang="es-AR" sz="2000" i="1">
                          <a:latin typeface="Cambria Math" panose="02040503050406030204" pitchFamily="18" charset="0"/>
                        </a:rPr>
                        <m:t>=</m:t>
                      </m:r>
                      <m:r>
                        <a:rPr lang="es-AR" sz="2000" i="1">
                          <a:latin typeface="Cambria Math" panose="02040503050406030204" pitchFamily="18" charset="0"/>
                        </a:rPr>
                        <m:t>𝑓</m:t>
                      </m:r>
                      <m:r>
                        <a:rPr lang="es-AR" sz="2000" i="1">
                          <a:latin typeface="Cambria Math" panose="02040503050406030204" pitchFamily="18" charset="0"/>
                        </a:rPr>
                        <m:t>(</m:t>
                      </m:r>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b="0" i="1" smtClean="0">
                              <a:latin typeface="Cambria Math" panose="02040503050406030204" pitchFamily="18" charset="0"/>
                            </a:rPr>
                            <m:t>1</m:t>
                          </m:r>
                        </m:sub>
                      </m:sSub>
                      <m:r>
                        <a:rPr lang="es-AR" sz="2000" i="1">
                          <a:latin typeface="Cambria Math" panose="02040503050406030204" pitchFamily="18" charset="0"/>
                        </a:rPr>
                        <m:t>)</m:t>
                      </m:r>
                    </m:oMath>
                  </m:oMathPara>
                </a14:m>
                <a:endParaRPr lang="es-AR" sz="2000" dirty="0"/>
              </a:p>
              <a:p>
                <a:pPr>
                  <a:spcBef>
                    <a:spcPct val="20000"/>
                  </a:spcBef>
                  <a:defRPr/>
                </a:pPr>
                <a14:m>
                  <m:oMathPara xmlns:m="http://schemas.openxmlformats.org/officeDocument/2006/math">
                    <m:oMathParaPr>
                      <m:jc m:val="left"/>
                    </m:oMathParaPr>
                    <m:oMath xmlns:m="http://schemas.openxmlformats.org/officeDocument/2006/math">
                      <m:sSup>
                        <m:sSupPr>
                          <m:ctrlPr>
                            <a:rPr lang="es-AR" sz="2000" i="1">
                              <a:latin typeface="Cambria Math" panose="02040503050406030204" pitchFamily="18" charset="0"/>
                            </a:rPr>
                          </m:ctrlPr>
                        </m:sSupPr>
                        <m:e>
                          <m:r>
                            <a:rPr lang="es-AR" sz="2000" i="1">
                              <a:latin typeface="Cambria Math" panose="02040503050406030204" pitchFamily="18" charset="0"/>
                            </a:rPr>
                            <m:t>𝑆</m:t>
                          </m:r>
                        </m:e>
                        <m:sup>
                          <m:r>
                            <a:rPr lang="es-AR" sz="2000" b="0" i="1" smtClean="0">
                              <a:latin typeface="Cambria Math" panose="02040503050406030204" pitchFamily="18" charset="0"/>
                            </a:rPr>
                            <m:t>1</m:t>
                          </m:r>
                        </m:sup>
                      </m:sSup>
                      <m:d>
                        <m:dPr>
                          <m:ctrlPr>
                            <a:rPr lang="es-AR" sz="2000" i="1">
                              <a:latin typeface="Cambria Math" panose="02040503050406030204" pitchFamily="18" charset="0"/>
                            </a:rPr>
                          </m:ctrlPr>
                        </m:dPr>
                        <m:e>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b="0" i="1" smtClean="0">
                                  <a:latin typeface="Cambria Math" panose="02040503050406030204" pitchFamily="18" charset="0"/>
                                </a:rPr>
                                <m:t>2</m:t>
                              </m:r>
                            </m:sub>
                          </m:sSub>
                        </m:e>
                      </m:d>
                      <m:r>
                        <a:rPr lang="es-AR" sz="2000" i="1">
                          <a:latin typeface="Cambria Math" panose="02040503050406030204" pitchFamily="18" charset="0"/>
                        </a:rPr>
                        <m:t>=</m:t>
                      </m:r>
                      <m:r>
                        <a:rPr lang="es-AR" sz="2000" i="1">
                          <a:latin typeface="Cambria Math" panose="02040503050406030204" pitchFamily="18" charset="0"/>
                        </a:rPr>
                        <m:t>𝑓</m:t>
                      </m:r>
                      <m:r>
                        <a:rPr lang="es-AR" sz="2000" i="1">
                          <a:latin typeface="Cambria Math" panose="02040503050406030204" pitchFamily="18" charset="0"/>
                        </a:rPr>
                        <m:t>(</m:t>
                      </m:r>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b="0" i="1" smtClean="0">
                              <a:latin typeface="Cambria Math" panose="02040503050406030204" pitchFamily="18" charset="0"/>
                            </a:rPr>
                            <m:t>2</m:t>
                          </m:r>
                        </m:sub>
                      </m:sSub>
                      <m:r>
                        <a:rPr lang="es-AR" sz="2000" i="1">
                          <a:latin typeface="Cambria Math" panose="02040503050406030204" pitchFamily="18" charset="0"/>
                        </a:rPr>
                        <m:t>)</m:t>
                      </m:r>
                    </m:oMath>
                  </m:oMathPara>
                </a14:m>
                <a:endParaRPr lang="es-AR" sz="2000" dirty="0"/>
              </a:p>
              <a:p>
                <a:pPr>
                  <a:spcBef>
                    <a:spcPct val="20000"/>
                  </a:spcBef>
                  <a:defRPr/>
                </a:pPr>
                <a14:m>
                  <m:oMathPara xmlns:m="http://schemas.openxmlformats.org/officeDocument/2006/math">
                    <m:oMathParaPr>
                      <m:jc m:val="left"/>
                    </m:oMathParaPr>
                    <m:oMath xmlns:m="http://schemas.openxmlformats.org/officeDocument/2006/math">
                      <m:sSup>
                        <m:sSupPr>
                          <m:ctrlPr>
                            <a:rPr lang="es-AR" sz="2000" i="1">
                              <a:latin typeface="Cambria Math" panose="02040503050406030204" pitchFamily="18" charset="0"/>
                            </a:rPr>
                          </m:ctrlPr>
                        </m:sSupPr>
                        <m:e>
                          <m:r>
                            <a:rPr lang="es-AR" sz="2000" i="1">
                              <a:latin typeface="Cambria Math" panose="02040503050406030204" pitchFamily="18" charset="0"/>
                            </a:rPr>
                            <m:t>𝑆</m:t>
                          </m:r>
                        </m:e>
                        <m:sup>
                          <m:r>
                            <a:rPr lang="es-AR" sz="2000" b="0" i="1" smtClean="0">
                              <a:latin typeface="Cambria Math" panose="02040503050406030204" pitchFamily="18" charset="0"/>
                            </a:rPr>
                            <m:t>2</m:t>
                          </m:r>
                        </m:sup>
                      </m:sSup>
                      <m:d>
                        <m:dPr>
                          <m:ctrlPr>
                            <a:rPr lang="es-AR" sz="2000" i="1">
                              <a:latin typeface="Cambria Math" panose="02040503050406030204" pitchFamily="18" charset="0"/>
                            </a:rPr>
                          </m:ctrlPr>
                        </m:dPr>
                        <m:e>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b="0" i="1" smtClean="0">
                                  <a:latin typeface="Cambria Math" panose="02040503050406030204" pitchFamily="18" charset="0"/>
                                </a:rPr>
                                <m:t>2</m:t>
                              </m:r>
                            </m:sub>
                          </m:sSub>
                        </m:e>
                      </m:d>
                      <m:r>
                        <a:rPr lang="es-AR" sz="2000" i="1">
                          <a:latin typeface="Cambria Math" panose="02040503050406030204" pitchFamily="18" charset="0"/>
                        </a:rPr>
                        <m:t>=</m:t>
                      </m:r>
                      <m:r>
                        <a:rPr lang="es-AR" sz="2000" i="1">
                          <a:latin typeface="Cambria Math" panose="02040503050406030204" pitchFamily="18" charset="0"/>
                        </a:rPr>
                        <m:t>𝑓</m:t>
                      </m:r>
                      <m:r>
                        <a:rPr lang="es-AR" sz="2000" i="1">
                          <a:latin typeface="Cambria Math" panose="02040503050406030204" pitchFamily="18" charset="0"/>
                        </a:rPr>
                        <m:t>(</m:t>
                      </m:r>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b="0" i="1" smtClean="0">
                              <a:latin typeface="Cambria Math" panose="02040503050406030204" pitchFamily="18" charset="0"/>
                            </a:rPr>
                            <m:t>2</m:t>
                          </m:r>
                        </m:sub>
                      </m:sSub>
                      <m:r>
                        <a:rPr lang="es-AR" sz="2000" i="1">
                          <a:latin typeface="Cambria Math" panose="02040503050406030204" pitchFamily="18" charset="0"/>
                        </a:rPr>
                        <m:t>)</m:t>
                      </m:r>
                    </m:oMath>
                  </m:oMathPara>
                </a14:m>
                <a:endParaRPr lang="es-AR" sz="2000" dirty="0"/>
              </a:p>
              <a:p>
                <a:pPr>
                  <a:spcBef>
                    <a:spcPct val="20000"/>
                  </a:spcBef>
                  <a:defRPr/>
                </a:pPr>
                <a14:m>
                  <m:oMathPara xmlns:m="http://schemas.openxmlformats.org/officeDocument/2006/math">
                    <m:oMathParaPr>
                      <m:jc m:val="left"/>
                    </m:oMathParaPr>
                    <m:oMath xmlns:m="http://schemas.openxmlformats.org/officeDocument/2006/math">
                      <m:sSup>
                        <m:sSupPr>
                          <m:ctrlPr>
                            <a:rPr lang="es-AR" sz="2000" i="1">
                              <a:latin typeface="Cambria Math" panose="02040503050406030204" pitchFamily="18" charset="0"/>
                            </a:rPr>
                          </m:ctrlPr>
                        </m:sSupPr>
                        <m:e>
                          <m:r>
                            <a:rPr lang="es-AR" sz="2000" i="1">
                              <a:latin typeface="Cambria Math" panose="02040503050406030204" pitchFamily="18" charset="0"/>
                            </a:rPr>
                            <m:t>𝑆</m:t>
                          </m:r>
                        </m:e>
                        <m:sup>
                          <m:r>
                            <a:rPr lang="es-AR" sz="2000" b="0" i="1" smtClean="0">
                              <a:latin typeface="Cambria Math" panose="02040503050406030204" pitchFamily="18" charset="0"/>
                            </a:rPr>
                            <m:t>2</m:t>
                          </m:r>
                        </m:sup>
                      </m:sSup>
                      <m:d>
                        <m:dPr>
                          <m:ctrlPr>
                            <a:rPr lang="es-AR" sz="2000" i="1">
                              <a:latin typeface="Cambria Math" panose="02040503050406030204" pitchFamily="18" charset="0"/>
                            </a:rPr>
                          </m:ctrlPr>
                        </m:dPr>
                        <m:e>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b="0" i="1" smtClean="0">
                                  <a:latin typeface="Cambria Math" panose="02040503050406030204" pitchFamily="18" charset="0"/>
                                </a:rPr>
                                <m:t>3</m:t>
                              </m:r>
                            </m:sub>
                          </m:sSub>
                        </m:e>
                      </m:d>
                      <m:r>
                        <a:rPr lang="es-AR" sz="2000" i="1">
                          <a:latin typeface="Cambria Math" panose="02040503050406030204" pitchFamily="18" charset="0"/>
                        </a:rPr>
                        <m:t>=</m:t>
                      </m:r>
                      <m:r>
                        <a:rPr lang="es-AR" sz="2000" i="1">
                          <a:latin typeface="Cambria Math" panose="02040503050406030204" pitchFamily="18" charset="0"/>
                        </a:rPr>
                        <m:t>𝑓</m:t>
                      </m:r>
                      <m:r>
                        <a:rPr lang="es-AR" sz="2000" i="1">
                          <a:latin typeface="Cambria Math" panose="02040503050406030204" pitchFamily="18" charset="0"/>
                        </a:rPr>
                        <m:t>(</m:t>
                      </m:r>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b="0" i="1" smtClean="0">
                              <a:latin typeface="Cambria Math" panose="02040503050406030204" pitchFamily="18" charset="0"/>
                            </a:rPr>
                            <m:t>3</m:t>
                          </m:r>
                        </m:sub>
                      </m:sSub>
                      <m:r>
                        <a:rPr lang="es-AR" sz="2000" i="1">
                          <a:latin typeface="Cambria Math" panose="02040503050406030204" pitchFamily="18" charset="0"/>
                        </a:rPr>
                        <m:t>)</m:t>
                      </m:r>
                    </m:oMath>
                  </m:oMathPara>
                </a14:m>
                <a:endParaRPr lang="es-AR" sz="2000" dirty="0"/>
              </a:p>
              <a:p>
                <a:pPr>
                  <a:spcBef>
                    <a:spcPct val="20000"/>
                  </a:spcBef>
                  <a:defRPr/>
                </a:pPr>
                <a:endParaRPr lang="es-AR" sz="2000" dirty="0"/>
              </a:p>
            </p:txBody>
          </p:sp>
        </mc:Choice>
        <mc:Fallback xmlns="">
          <p:sp>
            <p:nvSpPr>
              <p:cNvPr id="8" name="2 Subtítulo"/>
              <p:cNvSpPr txBox="1">
                <a:spLocks noRot="1" noChangeAspect="1" noMove="1" noResize="1" noEditPoints="1" noAdjustHandles="1" noChangeArrowheads="1" noChangeShapeType="1" noTextEdit="1"/>
              </p:cNvSpPr>
              <p:nvPr/>
            </p:nvSpPr>
            <p:spPr>
              <a:xfrm>
                <a:off x="381000" y="228600"/>
                <a:ext cx="8077200" cy="6400800"/>
              </a:xfrm>
              <a:prstGeom prst="rect">
                <a:avLst/>
              </a:prstGeom>
              <a:blipFill>
                <a:blip r:embed="rId2"/>
                <a:stretch>
                  <a:fillRect l="-1208" t="-762"/>
                </a:stretch>
              </a:blipFill>
            </p:spPr>
            <p:txBody>
              <a:bodyPr/>
              <a:lstStyle/>
              <a:p>
                <a:r>
                  <a:rPr lang="en-US">
                    <a:noFill/>
                  </a:rPr>
                  <a:t> </a:t>
                </a:r>
              </a:p>
            </p:txBody>
          </p:sp>
        </mc:Fallback>
      </mc:AlternateContent>
      <p:grpSp>
        <p:nvGrpSpPr>
          <p:cNvPr id="32" name="Group 31">
            <a:extLst>
              <a:ext uri="{FF2B5EF4-FFF2-40B4-BE49-F238E27FC236}">
                <a16:creationId xmlns:a16="http://schemas.microsoft.com/office/drawing/2014/main" id="{FB9EC823-8176-4564-87EB-342F4155B72E}"/>
              </a:ext>
            </a:extLst>
          </p:cNvPr>
          <p:cNvGrpSpPr/>
          <p:nvPr/>
        </p:nvGrpSpPr>
        <p:grpSpPr>
          <a:xfrm>
            <a:off x="2819400" y="1687151"/>
            <a:ext cx="3733800" cy="1741849"/>
            <a:chOff x="2819400" y="2024325"/>
            <a:chExt cx="3733800" cy="1741849"/>
          </a:xfrm>
        </p:grpSpPr>
        <p:cxnSp>
          <p:nvCxnSpPr>
            <p:cNvPr id="3" name="Straight Arrow Connector 2">
              <a:extLst>
                <a:ext uri="{FF2B5EF4-FFF2-40B4-BE49-F238E27FC236}">
                  <a16:creationId xmlns:a16="http://schemas.microsoft.com/office/drawing/2014/main" id="{63FED803-A424-4A45-88EA-0D2270AE8803}"/>
                </a:ext>
              </a:extLst>
            </p:cNvPr>
            <p:cNvCxnSpPr/>
            <p:nvPr/>
          </p:nvCxnSpPr>
          <p:spPr>
            <a:xfrm>
              <a:off x="2819400" y="3429000"/>
              <a:ext cx="3733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09D692A-5DDF-4CF3-B39E-514738DFFD01}"/>
                </a:ext>
              </a:extLst>
            </p:cNvPr>
            <p:cNvCxnSpPr>
              <a:cxnSpLocks/>
            </p:cNvCxnSpPr>
            <p:nvPr/>
          </p:nvCxnSpPr>
          <p:spPr>
            <a:xfrm flipV="1">
              <a:off x="2819400" y="2057400"/>
              <a:ext cx="0" cy="137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BB508267-C5D0-474B-ABFA-9B4743A464F6}"/>
                </a:ext>
              </a:extLst>
            </p:cNvPr>
            <p:cNvSpPr/>
            <p:nvPr/>
          </p:nvSpPr>
          <p:spPr>
            <a:xfrm>
              <a:off x="3276600" y="2743200"/>
              <a:ext cx="76193" cy="761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7CEC3659-3CD8-4150-AD35-D8698759ECFB}"/>
                </a:ext>
              </a:extLst>
            </p:cNvPr>
            <p:cNvSpPr/>
            <p:nvPr/>
          </p:nvSpPr>
          <p:spPr>
            <a:xfrm>
              <a:off x="3842144" y="2348917"/>
              <a:ext cx="92293" cy="89481"/>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A4E52398-9E7D-48D1-AEB8-53E124A1496D}"/>
                </a:ext>
              </a:extLst>
            </p:cNvPr>
            <p:cNvSpPr/>
            <p:nvPr/>
          </p:nvSpPr>
          <p:spPr>
            <a:xfrm>
              <a:off x="4800600" y="2590802"/>
              <a:ext cx="76193" cy="761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EEF2A6EF-4B49-4B4F-94CF-09DD51233F3D}"/>
                </a:ext>
              </a:extLst>
            </p:cNvPr>
            <p:cNvSpPr/>
            <p:nvPr/>
          </p:nvSpPr>
          <p:spPr>
            <a:xfrm>
              <a:off x="5753107" y="2743549"/>
              <a:ext cx="76193" cy="761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7DC2D6D6-A7C1-44BD-89CA-4D4569E43F77}"/>
                </a:ext>
              </a:extLst>
            </p:cNvPr>
            <p:cNvCxnSpPr>
              <a:cxnSpLocks/>
            </p:cNvCxnSpPr>
            <p:nvPr/>
          </p:nvCxnSpPr>
          <p:spPr>
            <a:xfrm>
              <a:off x="3318545" y="2775358"/>
              <a:ext cx="0" cy="65364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CD7D1CC-7FD8-4417-852D-A6650EEEACF6}"/>
                </a:ext>
              </a:extLst>
            </p:cNvPr>
            <p:cNvCxnSpPr>
              <a:cxnSpLocks/>
            </p:cNvCxnSpPr>
            <p:nvPr/>
          </p:nvCxnSpPr>
          <p:spPr>
            <a:xfrm>
              <a:off x="4841140" y="2667000"/>
              <a:ext cx="0" cy="762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62C9CF6-EACB-43C0-AE3F-1B7295A67285}"/>
                </a:ext>
              </a:extLst>
            </p:cNvPr>
            <p:cNvCxnSpPr>
              <a:cxnSpLocks/>
            </p:cNvCxnSpPr>
            <p:nvPr/>
          </p:nvCxnSpPr>
          <p:spPr>
            <a:xfrm>
              <a:off x="5795744" y="2819398"/>
              <a:ext cx="0" cy="60960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3078EC9-5134-4354-B014-50B5122DAA66}"/>
                </a:ext>
              </a:extLst>
            </p:cNvPr>
            <p:cNvCxnSpPr>
              <a:cxnSpLocks/>
            </p:cNvCxnSpPr>
            <p:nvPr/>
          </p:nvCxnSpPr>
          <p:spPr>
            <a:xfrm>
              <a:off x="3884788" y="2448537"/>
              <a:ext cx="0" cy="98046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AEEFFA1-3555-4ABB-A595-F82401FDFC57}"/>
                </a:ext>
              </a:extLst>
            </p:cNvPr>
            <p:cNvSpPr txBox="1"/>
            <p:nvPr/>
          </p:nvSpPr>
          <p:spPr>
            <a:xfrm>
              <a:off x="3140272" y="3396842"/>
              <a:ext cx="381000" cy="369332"/>
            </a:xfrm>
            <a:prstGeom prst="rect">
              <a:avLst/>
            </a:prstGeom>
            <a:noFill/>
          </p:spPr>
          <p:txBody>
            <a:bodyPr wrap="square" rtlCol="0">
              <a:spAutoFit/>
            </a:bodyPr>
            <a:lstStyle/>
            <a:p>
              <a:r>
                <a:rPr lang="es-AR" dirty="0"/>
                <a:t>x</a:t>
              </a:r>
              <a:r>
                <a:rPr lang="es-AR" baseline="-25000" dirty="0"/>
                <a:t>0</a:t>
              </a:r>
              <a:endParaRPr lang="en-US" baseline="-25000" dirty="0"/>
            </a:p>
          </p:txBody>
        </p:sp>
        <p:sp>
          <p:nvSpPr>
            <p:cNvPr id="24" name="TextBox 23">
              <a:extLst>
                <a:ext uri="{FF2B5EF4-FFF2-40B4-BE49-F238E27FC236}">
                  <a16:creationId xmlns:a16="http://schemas.microsoft.com/office/drawing/2014/main" id="{B8D225BA-196E-410B-839F-9E58A1E9FE3F}"/>
                </a:ext>
              </a:extLst>
            </p:cNvPr>
            <p:cNvSpPr txBox="1"/>
            <p:nvPr/>
          </p:nvSpPr>
          <p:spPr>
            <a:xfrm>
              <a:off x="3738345" y="3396734"/>
              <a:ext cx="381000" cy="369332"/>
            </a:xfrm>
            <a:prstGeom prst="rect">
              <a:avLst/>
            </a:prstGeom>
            <a:noFill/>
          </p:spPr>
          <p:txBody>
            <a:bodyPr wrap="square" rtlCol="0">
              <a:spAutoFit/>
            </a:bodyPr>
            <a:lstStyle/>
            <a:p>
              <a:r>
                <a:rPr lang="es-AR" dirty="0"/>
                <a:t>x</a:t>
              </a:r>
              <a:r>
                <a:rPr lang="es-AR" baseline="-25000" dirty="0"/>
                <a:t>1</a:t>
              </a:r>
              <a:endParaRPr lang="en-US" baseline="-25000" dirty="0"/>
            </a:p>
          </p:txBody>
        </p:sp>
        <p:sp>
          <p:nvSpPr>
            <p:cNvPr id="25" name="TextBox 24">
              <a:extLst>
                <a:ext uri="{FF2B5EF4-FFF2-40B4-BE49-F238E27FC236}">
                  <a16:creationId xmlns:a16="http://schemas.microsoft.com/office/drawing/2014/main" id="{3164965E-E19A-4D22-98F2-BF509EDB107F}"/>
                </a:ext>
              </a:extLst>
            </p:cNvPr>
            <p:cNvSpPr txBox="1"/>
            <p:nvPr/>
          </p:nvSpPr>
          <p:spPr>
            <a:xfrm>
              <a:off x="4686300" y="3381945"/>
              <a:ext cx="381000" cy="369332"/>
            </a:xfrm>
            <a:prstGeom prst="rect">
              <a:avLst/>
            </a:prstGeom>
            <a:noFill/>
          </p:spPr>
          <p:txBody>
            <a:bodyPr wrap="square" rtlCol="0">
              <a:spAutoFit/>
            </a:bodyPr>
            <a:lstStyle/>
            <a:p>
              <a:r>
                <a:rPr lang="es-AR" dirty="0"/>
                <a:t>x</a:t>
              </a:r>
              <a:r>
                <a:rPr lang="es-AR" baseline="-25000" dirty="0"/>
                <a:t>2</a:t>
              </a:r>
              <a:endParaRPr lang="en-US" baseline="-25000" dirty="0"/>
            </a:p>
          </p:txBody>
        </p:sp>
        <p:sp>
          <p:nvSpPr>
            <p:cNvPr id="26" name="TextBox 25">
              <a:extLst>
                <a:ext uri="{FF2B5EF4-FFF2-40B4-BE49-F238E27FC236}">
                  <a16:creationId xmlns:a16="http://schemas.microsoft.com/office/drawing/2014/main" id="{2CCDB8A4-D340-4F4F-BDAF-9A1214FDE7B3}"/>
                </a:ext>
              </a:extLst>
            </p:cNvPr>
            <p:cNvSpPr txBox="1"/>
            <p:nvPr/>
          </p:nvSpPr>
          <p:spPr>
            <a:xfrm>
              <a:off x="5646836" y="3386356"/>
              <a:ext cx="381000" cy="369332"/>
            </a:xfrm>
            <a:prstGeom prst="rect">
              <a:avLst/>
            </a:prstGeom>
            <a:noFill/>
          </p:spPr>
          <p:txBody>
            <a:bodyPr wrap="square" rtlCol="0">
              <a:spAutoFit/>
            </a:bodyPr>
            <a:lstStyle/>
            <a:p>
              <a:r>
                <a:rPr lang="es-AR" dirty="0"/>
                <a:t>x</a:t>
              </a:r>
              <a:r>
                <a:rPr lang="es-AR" baseline="-25000" dirty="0"/>
                <a:t>3</a:t>
              </a:r>
              <a:endParaRPr lang="en-US" baseline="-25000" dirty="0"/>
            </a:p>
          </p:txBody>
        </p:sp>
        <p:sp>
          <p:nvSpPr>
            <p:cNvPr id="29" name="TextBox 28">
              <a:extLst>
                <a:ext uri="{FF2B5EF4-FFF2-40B4-BE49-F238E27FC236}">
                  <a16:creationId xmlns:a16="http://schemas.microsoft.com/office/drawing/2014/main" id="{FB9FD337-2791-40BB-BD01-77A5EAF39744}"/>
                </a:ext>
              </a:extLst>
            </p:cNvPr>
            <p:cNvSpPr txBox="1"/>
            <p:nvPr/>
          </p:nvSpPr>
          <p:spPr>
            <a:xfrm>
              <a:off x="3240221" y="2221361"/>
              <a:ext cx="381000" cy="369332"/>
            </a:xfrm>
            <a:prstGeom prst="rect">
              <a:avLst/>
            </a:prstGeom>
            <a:noFill/>
          </p:spPr>
          <p:txBody>
            <a:bodyPr wrap="square" rtlCol="0">
              <a:spAutoFit/>
            </a:bodyPr>
            <a:lstStyle/>
            <a:p>
              <a:r>
                <a:rPr lang="es-AR" dirty="0"/>
                <a:t>S</a:t>
              </a:r>
              <a:r>
                <a:rPr lang="es-AR" baseline="30000" dirty="0"/>
                <a:t>0</a:t>
              </a:r>
              <a:endParaRPr lang="en-US" baseline="30000" dirty="0"/>
            </a:p>
          </p:txBody>
        </p:sp>
        <p:sp>
          <p:nvSpPr>
            <p:cNvPr id="30" name="TextBox 29">
              <a:extLst>
                <a:ext uri="{FF2B5EF4-FFF2-40B4-BE49-F238E27FC236}">
                  <a16:creationId xmlns:a16="http://schemas.microsoft.com/office/drawing/2014/main" id="{8307AD06-7B7B-4043-B6DC-FFE3D1BDAF89}"/>
                </a:ext>
              </a:extLst>
            </p:cNvPr>
            <p:cNvSpPr txBox="1"/>
            <p:nvPr/>
          </p:nvSpPr>
          <p:spPr>
            <a:xfrm>
              <a:off x="4306350" y="2024325"/>
              <a:ext cx="378900" cy="369332"/>
            </a:xfrm>
            <a:prstGeom prst="rect">
              <a:avLst/>
            </a:prstGeom>
            <a:noFill/>
          </p:spPr>
          <p:txBody>
            <a:bodyPr wrap="square" rtlCol="0">
              <a:spAutoFit/>
            </a:bodyPr>
            <a:lstStyle/>
            <a:p>
              <a:r>
                <a:rPr lang="es-AR" dirty="0"/>
                <a:t>S</a:t>
              </a:r>
              <a:r>
                <a:rPr lang="es-AR" baseline="30000" dirty="0"/>
                <a:t>1</a:t>
              </a:r>
              <a:endParaRPr lang="en-US" baseline="30000" dirty="0"/>
            </a:p>
          </p:txBody>
        </p:sp>
        <p:sp>
          <p:nvSpPr>
            <p:cNvPr id="31" name="TextBox 30">
              <a:extLst>
                <a:ext uri="{FF2B5EF4-FFF2-40B4-BE49-F238E27FC236}">
                  <a16:creationId xmlns:a16="http://schemas.microsoft.com/office/drawing/2014/main" id="{01087168-41EA-48C6-9926-F9AD30F1E86D}"/>
                </a:ext>
              </a:extLst>
            </p:cNvPr>
            <p:cNvSpPr txBox="1"/>
            <p:nvPr/>
          </p:nvSpPr>
          <p:spPr>
            <a:xfrm>
              <a:off x="5181601" y="2222814"/>
              <a:ext cx="381000" cy="369332"/>
            </a:xfrm>
            <a:prstGeom prst="rect">
              <a:avLst/>
            </a:prstGeom>
            <a:noFill/>
          </p:spPr>
          <p:txBody>
            <a:bodyPr wrap="square" rtlCol="0">
              <a:spAutoFit/>
            </a:bodyPr>
            <a:lstStyle/>
            <a:p>
              <a:r>
                <a:rPr lang="es-AR" dirty="0"/>
                <a:t>S</a:t>
              </a:r>
              <a:r>
                <a:rPr lang="es-AR" baseline="30000" dirty="0"/>
                <a:t>2</a:t>
              </a:r>
              <a:endParaRPr lang="en-US" baseline="30000" dirty="0"/>
            </a:p>
          </p:txBody>
        </p:sp>
      </p:grpSp>
      <p:cxnSp>
        <p:nvCxnSpPr>
          <p:cNvPr id="34" name="Straight Connector 33">
            <a:extLst>
              <a:ext uri="{FF2B5EF4-FFF2-40B4-BE49-F238E27FC236}">
                <a16:creationId xmlns:a16="http://schemas.microsoft.com/office/drawing/2014/main" id="{18448361-A0A1-44BC-A5CE-1CC043874851}"/>
              </a:ext>
            </a:extLst>
          </p:cNvPr>
          <p:cNvCxnSpPr>
            <a:cxnSpLocks/>
            <a:stCxn id="9" idx="7"/>
          </p:cNvCxnSpPr>
          <p:nvPr/>
        </p:nvCxnSpPr>
        <p:spPr>
          <a:xfrm flipV="1">
            <a:off x="3341635" y="2062955"/>
            <a:ext cx="514025" cy="35423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38C63B3D-C750-4997-8F97-E64649D06518}"/>
              </a:ext>
            </a:extLst>
          </p:cNvPr>
          <p:cNvCxnSpPr>
            <a:cxnSpLocks/>
            <a:stCxn id="10" idx="6"/>
            <a:endCxn id="11" idx="2"/>
          </p:cNvCxnSpPr>
          <p:nvPr/>
        </p:nvCxnSpPr>
        <p:spPr>
          <a:xfrm>
            <a:off x="3934437" y="2056484"/>
            <a:ext cx="866163" cy="23524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A1B3C31-BF5A-4B32-ADC1-7F2A78C0F555}"/>
              </a:ext>
            </a:extLst>
          </p:cNvPr>
          <p:cNvCxnSpPr>
            <a:cxnSpLocks/>
            <a:endCxn id="12" idx="2"/>
          </p:cNvCxnSpPr>
          <p:nvPr/>
        </p:nvCxnSpPr>
        <p:spPr>
          <a:xfrm>
            <a:off x="4865635" y="2301889"/>
            <a:ext cx="887472" cy="14258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36074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304800" y="228600"/>
            <a:ext cx="8077200" cy="5638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2400" b="1"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mc:AlternateContent xmlns:mc="http://schemas.openxmlformats.org/markup-compatibility/2006">
        <mc:Choice xmlns:a14="http://schemas.microsoft.com/office/drawing/2010/main" Requires="a14">
          <p:sp>
            <p:nvSpPr>
              <p:cNvPr id="8" name="2 Subtítulo"/>
              <p:cNvSpPr txBox="1">
                <a:spLocks/>
              </p:cNvSpPr>
              <p:nvPr/>
            </p:nvSpPr>
            <p:spPr>
              <a:xfrm>
                <a:off x="304800" y="228600"/>
                <a:ext cx="8077200" cy="6400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AR" sz="2400" b="1" dirty="0"/>
                  <a:t>Interpolación segmentaria (</a:t>
                </a:r>
                <a:r>
                  <a:rPr lang="es-AR" sz="2400" b="1" dirty="0" err="1"/>
                  <a:t>splines</a:t>
                </a:r>
                <a:r>
                  <a:rPr lang="es-AR" sz="2400" b="1" dirty="0"/>
                  <a:t>):</a:t>
                </a:r>
                <a:endParaRPr lang="es-AR" sz="1100" b="1" noProof="0" dirty="0"/>
              </a:p>
              <a:p>
                <a:pPr>
                  <a:spcBef>
                    <a:spcPct val="20000"/>
                  </a:spcBef>
                  <a:defRPr/>
                </a:pPr>
                <a:endParaRPr lang="es-AR" sz="2000" dirty="0"/>
              </a:p>
              <a:p>
                <a:pPr>
                  <a:spcBef>
                    <a:spcPct val="20000"/>
                  </a:spcBef>
                  <a:defRPr/>
                </a:pPr>
                <a:endParaRPr lang="es-AR" sz="2000" dirty="0"/>
              </a:p>
              <a:p>
                <a:pPr>
                  <a:spcBef>
                    <a:spcPct val="20000"/>
                  </a:spcBef>
                  <a:defRPr/>
                </a:pPr>
                <a:endParaRPr lang="es-AR" sz="2000" dirty="0"/>
              </a:p>
              <a:p>
                <a:pPr>
                  <a:spcBef>
                    <a:spcPct val="20000"/>
                  </a:spcBef>
                  <a:defRPr/>
                </a:pPr>
                <a:endParaRPr lang="es-AR" sz="2000" dirty="0"/>
              </a:p>
              <a:p>
                <a:pPr>
                  <a:spcBef>
                    <a:spcPct val="20000"/>
                  </a:spcBef>
                  <a:defRPr/>
                </a:pPr>
                <a:endParaRPr lang="es-AR" sz="2000" dirty="0"/>
              </a:p>
              <a:p>
                <a:pPr>
                  <a:spcBef>
                    <a:spcPct val="20000"/>
                  </a:spcBef>
                  <a:defRPr/>
                </a:pPr>
                <a:r>
                  <a:rPr lang="es-AR" sz="2000" dirty="0" err="1"/>
                  <a:t>Spline</a:t>
                </a:r>
                <a:r>
                  <a:rPr lang="es-AR" sz="2000" dirty="0"/>
                  <a:t> cuadrático</a:t>
                </a:r>
              </a:p>
              <a:p>
                <a:pPr>
                  <a:spcBef>
                    <a:spcPct val="20000"/>
                  </a:spcBef>
                  <a:defRPr/>
                </a:pPr>
                <a14:m>
                  <m:oMathPara xmlns:m="http://schemas.openxmlformats.org/officeDocument/2006/math">
                    <m:oMathParaPr>
                      <m:jc m:val="centerGroup"/>
                    </m:oMathParaPr>
                    <m:oMath xmlns:m="http://schemas.openxmlformats.org/officeDocument/2006/math">
                      <m:sSup>
                        <m:sSupPr>
                          <m:ctrlPr>
                            <a:rPr lang="es-AR" sz="2000" i="1" smtClean="0">
                              <a:latin typeface="Cambria Math" panose="02040503050406030204" pitchFamily="18" charset="0"/>
                            </a:rPr>
                          </m:ctrlPr>
                        </m:sSupPr>
                        <m:e>
                          <m:r>
                            <a:rPr lang="es-AR" sz="2000" b="0" i="1" smtClean="0">
                              <a:latin typeface="Cambria Math" panose="02040503050406030204" pitchFamily="18" charset="0"/>
                            </a:rPr>
                            <m:t>𝑆</m:t>
                          </m:r>
                        </m:e>
                        <m:sup>
                          <m:r>
                            <a:rPr lang="es-AR" sz="2000" b="0" i="1" smtClean="0">
                              <a:latin typeface="Cambria Math" panose="02040503050406030204" pitchFamily="18" charset="0"/>
                            </a:rPr>
                            <m:t>𝑖</m:t>
                          </m:r>
                        </m:sup>
                      </m:sSup>
                      <m:r>
                        <a:rPr lang="es-AR" sz="2000" b="0" i="1" smtClean="0">
                          <a:latin typeface="Cambria Math" panose="02040503050406030204" pitchFamily="18" charset="0"/>
                        </a:rPr>
                        <m:t>=</m:t>
                      </m:r>
                      <m:sSubSup>
                        <m:sSubSupPr>
                          <m:ctrlPr>
                            <a:rPr lang="es-AR" sz="2000" b="0" i="1" smtClean="0">
                              <a:latin typeface="Cambria Math" panose="02040503050406030204" pitchFamily="18" charset="0"/>
                            </a:rPr>
                          </m:ctrlPr>
                        </m:sSubSupPr>
                        <m:e>
                          <m:r>
                            <a:rPr lang="es-AR" sz="2000" b="0" i="1" smtClean="0">
                              <a:latin typeface="Cambria Math" panose="02040503050406030204" pitchFamily="18" charset="0"/>
                            </a:rPr>
                            <m:t>𝑎</m:t>
                          </m:r>
                        </m:e>
                        <m:sub>
                          <m:r>
                            <a:rPr lang="es-AR" sz="2000" b="0" i="1" smtClean="0">
                              <a:latin typeface="Cambria Math" panose="02040503050406030204" pitchFamily="18" charset="0"/>
                            </a:rPr>
                            <m:t>0</m:t>
                          </m:r>
                        </m:sub>
                        <m:sup>
                          <m:r>
                            <a:rPr lang="es-AR" sz="2000" b="0" i="1" smtClean="0">
                              <a:latin typeface="Cambria Math" panose="02040503050406030204" pitchFamily="18" charset="0"/>
                            </a:rPr>
                            <m:t>𝑖</m:t>
                          </m:r>
                        </m:sup>
                      </m:sSubSup>
                      <m:r>
                        <a:rPr lang="es-AR" sz="2000" b="0" i="1" smtClean="0">
                          <a:latin typeface="Cambria Math" panose="02040503050406030204" pitchFamily="18" charset="0"/>
                        </a:rPr>
                        <m:t>+</m:t>
                      </m:r>
                      <m:sSubSup>
                        <m:sSubSupPr>
                          <m:ctrlPr>
                            <a:rPr lang="es-AR" sz="2000" b="0" i="1" smtClean="0">
                              <a:latin typeface="Cambria Math" panose="02040503050406030204" pitchFamily="18" charset="0"/>
                            </a:rPr>
                          </m:ctrlPr>
                        </m:sSubSupPr>
                        <m:e>
                          <m:r>
                            <a:rPr lang="es-AR" sz="2000" b="0" i="1" smtClean="0">
                              <a:latin typeface="Cambria Math" panose="02040503050406030204" pitchFamily="18" charset="0"/>
                            </a:rPr>
                            <m:t>𝑎</m:t>
                          </m:r>
                        </m:e>
                        <m:sub>
                          <m:r>
                            <a:rPr lang="es-AR" sz="2000" b="0" i="1" smtClean="0">
                              <a:latin typeface="Cambria Math" panose="02040503050406030204" pitchFamily="18" charset="0"/>
                            </a:rPr>
                            <m:t>1</m:t>
                          </m:r>
                        </m:sub>
                        <m:sup>
                          <m:r>
                            <a:rPr lang="es-AR" sz="2000" b="0" i="1" smtClean="0">
                              <a:latin typeface="Cambria Math" panose="02040503050406030204" pitchFamily="18" charset="0"/>
                            </a:rPr>
                            <m:t>𝑖</m:t>
                          </m:r>
                        </m:sup>
                      </m:sSubSup>
                      <m:r>
                        <a:rPr lang="es-AR" sz="2000" b="0" i="1" smtClean="0">
                          <a:latin typeface="Cambria Math" panose="02040503050406030204" pitchFamily="18" charset="0"/>
                        </a:rPr>
                        <m:t>𝑥</m:t>
                      </m:r>
                      <m:r>
                        <a:rPr lang="es-AR" sz="2000" b="0" i="1" smtClean="0">
                          <a:latin typeface="Cambria Math" panose="02040503050406030204" pitchFamily="18" charset="0"/>
                        </a:rPr>
                        <m:t>+</m:t>
                      </m:r>
                      <m:sSubSup>
                        <m:sSubSupPr>
                          <m:ctrlPr>
                            <a:rPr lang="es-AR" sz="2000" b="0" i="1" smtClean="0">
                              <a:latin typeface="Cambria Math" panose="02040503050406030204" pitchFamily="18" charset="0"/>
                            </a:rPr>
                          </m:ctrlPr>
                        </m:sSubSupPr>
                        <m:e>
                          <m:r>
                            <a:rPr lang="es-AR" sz="2000" b="0" i="1" smtClean="0">
                              <a:latin typeface="Cambria Math" panose="02040503050406030204" pitchFamily="18" charset="0"/>
                            </a:rPr>
                            <m:t>𝑎</m:t>
                          </m:r>
                        </m:e>
                        <m:sub>
                          <m:r>
                            <a:rPr lang="es-AR" sz="2000" b="0" i="1" smtClean="0">
                              <a:latin typeface="Cambria Math" panose="02040503050406030204" pitchFamily="18" charset="0"/>
                            </a:rPr>
                            <m:t>2</m:t>
                          </m:r>
                        </m:sub>
                        <m:sup>
                          <m:r>
                            <a:rPr lang="es-AR" sz="2000" b="0" i="1" smtClean="0">
                              <a:latin typeface="Cambria Math" panose="02040503050406030204" pitchFamily="18" charset="0"/>
                            </a:rPr>
                            <m:t>𝑖</m:t>
                          </m:r>
                        </m:sup>
                      </m:sSubSup>
                      <m:sSup>
                        <m:sSupPr>
                          <m:ctrlPr>
                            <a:rPr lang="es-AR" sz="2000" b="0" i="1" smtClean="0">
                              <a:latin typeface="Cambria Math" panose="02040503050406030204" pitchFamily="18" charset="0"/>
                            </a:rPr>
                          </m:ctrlPr>
                        </m:sSupPr>
                        <m:e>
                          <m:r>
                            <a:rPr lang="es-AR" sz="2000" b="0" i="1" smtClean="0">
                              <a:latin typeface="Cambria Math" panose="02040503050406030204" pitchFamily="18" charset="0"/>
                            </a:rPr>
                            <m:t>𝑥</m:t>
                          </m:r>
                        </m:e>
                        <m:sup>
                          <m:r>
                            <a:rPr lang="es-AR" sz="2000" b="0" i="1" smtClean="0">
                              <a:latin typeface="Cambria Math" panose="02040503050406030204" pitchFamily="18" charset="0"/>
                            </a:rPr>
                            <m:t>2</m:t>
                          </m:r>
                        </m:sup>
                      </m:sSup>
                      <m:r>
                        <a:rPr lang="es-AR" sz="2000" b="0" i="1" smtClean="0">
                          <a:latin typeface="Cambria Math" panose="02040503050406030204" pitchFamily="18" charset="0"/>
                        </a:rPr>
                        <m:t>     </m:t>
                      </m:r>
                      <m:r>
                        <a:rPr lang="es-AR" sz="2000" b="0" i="1" smtClean="0">
                          <a:latin typeface="Cambria Math" panose="02040503050406030204" pitchFamily="18" charset="0"/>
                        </a:rPr>
                        <m:t>𝑖</m:t>
                      </m:r>
                      <m:r>
                        <a:rPr lang="es-AR" sz="2000" b="0" i="1" smtClean="0">
                          <a:latin typeface="Cambria Math" panose="02040503050406030204" pitchFamily="18" charset="0"/>
                        </a:rPr>
                        <m:t>=0,1,2 →9 </m:t>
                      </m:r>
                      <m:r>
                        <a:rPr lang="es-AR" sz="2000" b="0" i="1" smtClean="0">
                          <a:latin typeface="Cambria Math" panose="02040503050406030204" pitchFamily="18" charset="0"/>
                          <a:ea typeface="Cambria Math" panose="02040503050406030204" pitchFamily="18" charset="0"/>
                        </a:rPr>
                        <m:t>𝑖𝑛𝑐</m:t>
                      </m:r>
                      <m:r>
                        <a:rPr lang="es-AR" sz="2000" b="0" i="1" smtClean="0">
                          <a:latin typeface="Cambria Math" panose="02040503050406030204" pitchFamily="18" charset="0"/>
                          <a:ea typeface="Cambria Math" panose="02040503050406030204" pitchFamily="18" charset="0"/>
                        </a:rPr>
                        <m:t>ó</m:t>
                      </m:r>
                      <m:r>
                        <a:rPr lang="es-AR" sz="2000" b="0" i="1" smtClean="0">
                          <a:latin typeface="Cambria Math" panose="02040503050406030204" pitchFamily="18" charset="0"/>
                          <a:ea typeface="Cambria Math" panose="02040503050406030204" pitchFamily="18" charset="0"/>
                        </a:rPr>
                        <m:t>𝑔𝑛𝑖𝑡𝑎𝑠</m:t>
                      </m:r>
                    </m:oMath>
                  </m:oMathPara>
                </a14:m>
                <a:endParaRPr lang="es-AR" sz="2000" b="0" i="1" dirty="0">
                  <a:latin typeface="Cambria Math" panose="02040503050406030204" pitchFamily="18" charset="0"/>
                  <a:ea typeface="Cambria Math" panose="02040503050406030204" pitchFamily="18" charset="0"/>
                </a:endParaRPr>
              </a:p>
              <a:p>
                <a:pPr>
                  <a:spcBef>
                    <a:spcPct val="20000"/>
                  </a:spcBef>
                  <a:defRPr/>
                </a:pPr>
                <a:endParaRPr lang="es-AR" sz="2000" i="1" dirty="0">
                  <a:latin typeface="Cambria Math" panose="02040503050406030204" pitchFamily="18" charset="0"/>
                </a:endParaRPr>
              </a:p>
              <a:p>
                <a:pPr>
                  <a:spcBef>
                    <a:spcPct val="20000"/>
                  </a:spcBef>
                  <a:defRPr/>
                </a:pPr>
                <a14:m>
                  <m:oMath xmlns:m="http://schemas.openxmlformats.org/officeDocument/2006/math">
                    <m:sSup>
                      <m:sSupPr>
                        <m:ctrlPr>
                          <a:rPr lang="es-AR" sz="2000" i="1" smtClean="0">
                            <a:latin typeface="Cambria Math" panose="02040503050406030204" pitchFamily="18" charset="0"/>
                          </a:rPr>
                        </m:ctrlPr>
                      </m:sSupPr>
                      <m:e>
                        <m:r>
                          <a:rPr lang="es-AR" sz="2000" b="0" i="1" smtClean="0">
                            <a:latin typeface="Cambria Math" panose="02040503050406030204" pitchFamily="18" charset="0"/>
                          </a:rPr>
                          <m:t>𝑆</m:t>
                        </m:r>
                      </m:e>
                      <m:sup>
                        <m:r>
                          <a:rPr lang="es-AR" sz="2000" b="0" i="1" smtClean="0">
                            <a:latin typeface="Cambria Math" panose="02040503050406030204" pitchFamily="18" charset="0"/>
                          </a:rPr>
                          <m:t>0</m:t>
                        </m:r>
                      </m:sup>
                    </m:sSup>
                    <m:d>
                      <m:dPr>
                        <m:ctrlPr>
                          <a:rPr lang="es-AR" sz="2000" b="0" i="1" smtClean="0">
                            <a:latin typeface="Cambria Math" panose="02040503050406030204" pitchFamily="18" charset="0"/>
                          </a:rPr>
                        </m:ctrlPr>
                      </m:dPr>
                      <m:e>
                        <m:sSub>
                          <m:sSubPr>
                            <m:ctrlPr>
                              <a:rPr lang="es-AR" sz="2000" b="0" i="1" smtClean="0">
                                <a:latin typeface="Cambria Math" panose="02040503050406030204" pitchFamily="18" charset="0"/>
                              </a:rPr>
                            </m:ctrlPr>
                          </m:sSubPr>
                          <m:e>
                            <m:r>
                              <a:rPr lang="es-AR" sz="2000" b="0" i="1" smtClean="0">
                                <a:latin typeface="Cambria Math" panose="02040503050406030204" pitchFamily="18" charset="0"/>
                              </a:rPr>
                              <m:t>𝑥</m:t>
                            </m:r>
                          </m:e>
                          <m:sub>
                            <m:r>
                              <a:rPr lang="es-AR" sz="2000" b="0" i="1" smtClean="0">
                                <a:latin typeface="Cambria Math" panose="02040503050406030204" pitchFamily="18" charset="0"/>
                              </a:rPr>
                              <m:t>0</m:t>
                            </m:r>
                          </m:sub>
                        </m:sSub>
                      </m:e>
                    </m:d>
                    <m:r>
                      <a:rPr lang="es-AR" sz="2000" b="0" i="1" smtClean="0">
                        <a:latin typeface="Cambria Math" panose="02040503050406030204" pitchFamily="18" charset="0"/>
                      </a:rPr>
                      <m:t>=</m:t>
                    </m:r>
                    <m:r>
                      <a:rPr lang="es-AR" sz="2000" b="0" i="1" smtClean="0">
                        <a:latin typeface="Cambria Math" panose="02040503050406030204" pitchFamily="18" charset="0"/>
                      </a:rPr>
                      <m:t>𝑓</m:t>
                    </m:r>
                    <m:d>
                      <m:dPr>
                        <m:ctrlPr>
                          <a:rPr lang="es-AR" sz="2000" b="0" i="1" smtClean="0">
                            <a:latin typeface="Cambria Math" panose="02040503050406030204" pitchFamily="18" charset="0"/>
                          </a:rPr>
                        </m:ctrlPr>
                      </m:dPr>
                      <m:e>
                        <m:sSub>
                          <m:sSubPr>
                            <m:ctrlPr>
                              <a:rPr lang="es-AR" sz="2000" b="0" i="1" smtClean="0">
                                <a:latin typeface="Cambria Math" panose="02040503050406030204" pitchFamily="18" charset="0"/>
                              </a:rPr>
                            </m:ctrlPr>
                          </m:sSubPr>
                          <m:e>
                            <m:r>
                              <a:rPr lang="es-AR" sz="2000" b="0" i="1" smtClean="0">
                                <a:latin typeface="Cambria Math" panose="02040503050406030204" pitchFamily="18" charset="0"/>
                              </a:rPr>
                              <m:t>𝑥</m:t>
                            </m:r>
                          </m:e>
                          <m:sub>
                            <m:r>
                              <a:rPr lang="es-AR" sz="2000" b="0" i="1" smtClean="0">
                                <a:latin typeface="Cambria Math" panose="02040503050406030204" pitchFamily="18" charset="0"/>
                              </a:rPr>
                              <m:t>0</m:t>
                            </m:r>
                          </m:sub>
                        </m:sSub>
                      </m:e>
                    </m:d>
                    <m:r>
                      <a:rPr lang="es-AR" sz="2000" b="0" i="1" smtClean="0">
                        <a:latin typeface="Cambria Math" panose="02040503050406030204" pitchFamily="18" charset="0"/>
                      </a:rPr>
                      <m:t>	</m:t>
                    </m:r>
                  </m:oMath>
                </a14:m>
                <a:r>
                  <a:rPr lang="es-AR" sz="2000" b="0" dirty="0"/>
                  <a:t>		</a:t>
                </a:r>
                <a14:m>
                  <m:oMath xmlns:m="http://schemas.openxmlformats.org/officeDocument/2006/math">
                    <m:sSup>
                      <m:sSupPr>
                        <m:ctrlPr>
                          <a:rPr lang="es-AR" sz="2000" b="0" i="1" smtClean="0">
                            <a:latin typeface="Cambria Math" panose="02040503050406030204" pitchFamily="18" charset="0"/>
                          </a:rPr>
                        </m:ctrlPr>
                      </m:sSupPr>
                      <m:e>
                        <m:r>
                          <a:rPr lang="es-AR" sz="2000" b="0" i="1" smtClean="0">
                            <a:latin typeface="Cambria Math" panose="02040503050406030204" pitchFamily="18" charset="0"/>
                          </a:rPr>
                          <m:t>𝑆</m:t>
                        </m:r>
                      </m:e>
                      <m:sup>
                        <m:sSup>
                          <m:sSupPr>
                            <m:ctrlPr>
                              <a:rPr lang="es-AR" sz="2000" b="0" i="1" smtClean="0">
                                <a:latin typeface="Cambria Math" panose="02040503050406030204" pitchFamily="18" charset="0"/>
                              </a:rPr>
                            </m:ctrlPr>
                          </m:sSupPr>
                          <m:e>
                            <m:r>
                              <a:rPr lang="es-AR" sz="2000" b="0" i="1" smtClean="0">
                                <a:latin typeface="Cambria Math" panose="02040503050406030204" pitchFamily="18" charset="0"/>
                              </a:rPr>
                              <m:t>0</m:t>
                            </m:r>
                          </m:e>
                          <m:sup>
                            <m:r>
                              <a:rPr lang="es-AR" sz="2000" b="0" i="1" smtClean="0">
                                <a:latin typeface="Cambria Math" panose="02040503050406030204" pitchFamily="18" charset="0"/>
                              </a:rPr>
                              <m:t>′</m:t>
                            </m:r>
                          </m:sup>
                        </m:sSup>
                      </m:sup>
                    </m:sSup>
                    <m:r>
                      <a:rPr lang="es-AR" sz="2000" b="0" i="1" smtClean="0">
                        <a:latin typeface="Cambria Math" panose="02040503050406030204" pitchFamily="18" charset="0"/>
                      </a:rPr>
                      <m:t>(</m:t>
                    </m:r>
                    <m:sSub>
                      <m:sSubPr>
                        <m:ctrlPr>
                          <a:rPr lang="es-AR" sz="2000" b="0" i="1" smtClean="0">
                            <a:latin typeface="Cambria Math" panose="02040503050406030204" pitchFamily="18" charset="0"/>
                          </a:rPr>
                        </m:ctrlPr>
                      </m:sSubPr>
                      <m:e>
                        <m:r>
                          <a:rPr lang="es-AR" sz="2000" b="0" i="1" smtClean="0">
                            <a:latin typeface="Cambria Math" panose="02040503050406030204" pitchFamily="18" charset="0"/>
                          </a:rPr>
                          <m:t>𝑥</m:t>
                        </m:r>
                      </m:e>
                      <m:sub>
                        <m:r>
                          <a:rPr lang="es-AR" sz="2000" b="0" i="1" smtClean="0">
                            <a:latin typeface="Cambria Math" panose="02040503050406030204" pitchFamily="18" charset="0"/>
                          </a:rPr>
                          <m:t>1</m:t>
                        </m:r>
                      </m:sub>
                    </m:sSub>
                    <m:r>
                      <a:rPr lang="es-AR" sz="2000" b="0" i="1" smtClean="0">
                        <a:latin typeface="Cambria Math" panose="02040503050406030204" pitchFamily="18" charset="0"/>
                      </a:rPr>
                      <m:t>)=</m:t>
                    </m:r>
                    <m:sSup>
                      <m:sSupPr>
                        <m:ctrlPr>
                          <a:rPr lang="es-AR" sz="2000" i="1">
                            <a:latin typeface="Cambria Math" panose="02040503050406030204" pitchFamily="18" charset="0"/>
                          </a:rPr>
                        </m:ctrlPr>
                      </m:sSupPr>
                      <m:e>
                        <m:r>
                          <a:rPr lang="es-AR" sz="2000" i="1">
                            <a:latin typeface="Cambria Math" panose="02040503050406030204" pitchFamily="18" charset="0"/>
                          </a:rPr>
                          <m:t>𝑆</m:t>
                        </m:r>
                      </m:e>
                      <m:sup>
                        <m:sSup>
                          <m:sSupPr>
                            <m:ctrlPr>
                              <a:rPr lang="es-AR" sz="2000" i="1">
                                <a:latin typeface="Cambria Math" panose="02040503050406030204" pitchFamily="18" charset="0"/>
                              </a:rPr>
                            </m:ctrlPr>
                          </m:sSupPr>
                          <m:e>
                            <m:r>
                              <a:rPr lang="es-AR" sz="2000" b="0" i="1" smtClean="0">
                                <a:latin typeface="Cambria Math" panose="02040503050406030204" pitchFamily="18" charset="0"/>
                              </a:rPr>
                              <m:t>1</m:t>
                            </m:r>
                          </m:e>
                          <m:sup>
                            <m:r>
                              <a:rPr lang="es-AR" sz="2000" i="1">
                                <a:latin typeface="Cambria Math" panose="02040503050406030204" pitchFamily="18" charset="0"/>
                              </a:rPr>
                              <m:t>′</m:t>
                            </m:r>
                          </m:sup>
                        </m:sSup>
                      </m:sup>
                    </m:sSup>
                    <m:r>
                      <a:rPr lang="es-AR" sz="2000" i="1">
                        <a:latin typeface="Cambria Math" panose="02040503050406030204" pitchFamily="18" charset="0"/>
                      </a:rPr>
                      <m:t>(</m:t>
                    </m:r>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i="1">
                            <a:latin typeface="Cambria Math" panose="02040503050406030204" pitchFamily="18" charset="0"/>
                          </a:rPr>
                          <m:t>1</m:t>
                        </m:r>
                      </m:sub>
                    </m:sSub>
                    <m:r>
                      <a:rPr lang="es-AR" sz="2000" i="1">
                        <a:latin typeface="Cambria Math" panose="02040503050406030204" pitchFamily="18" charset="0"/>
                      </a:rPr>
                      <m:t>)</m:t>
                    </m:r>
                  </m:oMath>
                </a14:m>
                <a:endParaRPr lang="es-AR" sz="2000" b="0" dirty="0"/>
              </a:p>
              <a:p>
                <a:pPr>
                  <a:spcBef>
                    <a:spcPct val="20000"/>
                  </a:spcBef>
                  <a:defRPr/>
                </a:pPr>
                <a14:m>
                  <m:oMath xmlns:m="http://schemas.openxmlformats.org/officeDocument/2006/math">
                    <m:sSup>
                      <m:sSupPr>
                        <m:ctrlPr>
                          <a:rPr lang="es-AR" sz="2000" i="1">
                            <a:latin typeface="Cambria Math" panose="02040503050406030204" pitchFamily="18" charset="0"/>
                          </a:rPr>
                        </m:ctrlPr>
                      </m:sSupPr>
                      <m:e>
                        <m:r>
                          <a:rPr lang="es-AR" sz="2000" i="1">
                            <a:latin typeface="Cambria Math" panose="02040503050406030204" pitchFamily="18" charset="0"/>
                          </a:rPr>
                          <m:t>𝑆</m:t>
                        </m:r>
                      </m:e>
                      <m:sup>
                        <m:r>
                          <a:rPr lang="es-AR" sz="2000" i="1">
                            <a:latin typeface="Cambria Math" panose="02040503050406030204" pitchFamily="18" charset="0"/>
                          </a:rPr>
                          <m:t>0</m:t>
                        </m:r>
                      </m:sup>
                    </m:sSup>
                    <m:d>
                      <m:dPr>
                        <m:ctrlPr>
                          <a:rPr lang="es-AR" sz="2000" i="1">
                            <a:latin typeface="Cambria Math" panose="02040503050406030204" pitchFamily="18" charset="0"/>
                          </a:rPr>
                        </m:ctrlPr>
                      </m:dPr>
                      <m:e>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b="0" i="1" smtClean="0">
                                <a:latin typeface="Cambria Math" panose="02040503050406030204" pitchFamily="18" charset="0"/>
                              </a:rPr>
                              <m:t>1</m:t>
                            </m:r>
                          </m:sub>
                        </m:sSub>
                      </m:e>
                    </m:d>
                    <m:r>
                      <a:rPr lang="es-AR" sz="2000" i="1">
                        <a:latin typeface="Cambria Math" panose="02040503050406030204" pitchFamily="18" charset="0"/>
                      </a:rPr>
                      <m:t>=</m:t>
                    </m:r>
                    <m:r>
                      <a:rPr lang="es-AR" sz="2000" i="1">
                        <a:latin typeface="Cambria Math" panose="02040503050406030204" pitchFamily="18" charset="0"/>
                      </a:rPr>
                      <m:t>𝑓</m:t>
                    </m:r>
                    <m:r>
                      <a:rPr lang="es-AR" sz="2000" i="1">
                        <a:latin typeface="Cambria Math" panose="02040503050406030204" pitchFamily="18" charset="0"/>
                      </a:rPr>
                      <m:t>(</m:t>
                    </m:r>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b="0" i="1" smtClean="0">
                            <a:latin typeface="Cambria Math" panose="02040503050406030204" pitchFamily="18" charset="0"/>
                          </a:rPr>
                          <m:t>1</m:t>
                        </m:r>
                      </m:sub>
                    </m:sSub>
                    <m:r>
                      <a:rPr lang="es-AR" sz="2000" i="1">
                        <a:latin typeface="Cambria Math" panose="02040503050406030204" pitchFamily="18" charset="0"/>
                      </a:rPr>
                      <m:t>)</m:t>
                    </m:r>
                  </m:oMath>
                </a14:m>
                <a:r>
                  <a:rPr lang="es-AR" sz="2000" dirty="0"/>
                  <a:t>		</a:t>
                </a:r>
                <a14:m>
                  <m:oMath xmlns:m="http://schemas.openxmlformats.org/officeDocument/2006/math">
                    <m:sSup>
                      <m:sSupPr>
                        <m:ctrlPr>
                          <a:rPr lang="es-AR" sz="2000" i="1">
                            <a:latin typeface="Cambria Math" panose="02040503050406030204" pitchFamily="18" charset="0"/>
                          </a:rPr>
                        </m:ctrlPr>
                      </m:sSupPr>
                      <m:e>
                        <m:r>
                          <a:rPr lang="es-AR" sz="2000" i="1">
                            <a:latin typeface="Cambria Math" panose="02040503050406030204" pitchFamily="18" charset="0"/>
                          </a:rPr>
                          <m:t>𝑆</m:t>
                        </m:r>
                      </m:e>
                      <m:sup>
                        <m:sSup>
                          <m:sSupPr>
                            <m:ctrlPr>
                              <a:rPr lang="es-AR" sz="2000" i="1" smtClean="0">
                                <a:latin typeface="Cambria Math" panose="02040503050406030204" pitchFamily="18" charset="0"/>
                              </a:rPr>
                            </m:ctrlPr>
                          </m:sSupPr>
                          <m:e>
                            <m:r>
                              <a:rPr lang="es-AR" sz="2000" b="0" i="1" smtClean="0">
                                <a:latin typeface="Cambria Math" panose="02040503050406030204" pitchFamily="18" charset="0"/>
                              </a:rPr>
                              <m:t>1</m:t>
                            </m:r>
                          </m:e>
                          <m:sup>
                            <m:r>
                              <a:rPr lang="es-AR" sz="2000" i="1">
                                <a:latin typeface="Cambria Math" panose="02040503050406030204" pitchFamily="18" charset="0"/>
                              </a:rPr>
                              <m:t>′</m:t>
                            </m:r>
                          </m:sup>
                        </m:sSup>
                      </m:sup>
                    </m:sSup>
                    <m:r>
                      <a:rPr lang="es-AR" sz="2000" i="1">
                        <a:latin typeface="Cambria Math" panose="02040503050406030204" pitchFamily="18" charset="0"/>
                      </a:rPr>
                      <m:t>(</m:t>
                    </m:r>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b="0" i="1" smtClean="0">
                            <a:latin typeface="Cambria Math" panose="02040503050406030204" pitchFamily="18" charset="0"/>
                          </a:rPr>
                          <m:t>2</m:t>
                        </m:r>
                      </m:sub>
                    </m:sSub>
                    <m:r>
                      <a:rPr lang="es-AR" sz="2000" i="1">
                        <a:latin typeface="Cambria Math" panose="02040503050406030204" pitchFamily="18" charset="0"/>
                      </a:rPr>
                      <m:t>)=</m:t>
                    </m:r>
                    <m:sSup>
                      <m:sSupPr>
                        <m:ctrlPr>
                          <a:rPr lang="es-AR" sz="2000" i="1">
                            <a:latin typeface="Cambria Math" panose="02040503050406030204" pitchFamily="18" charset="0"/>
                          </a:rPr>
                        </m:ctrlPr>
                      </m:sSupPr>
                      <m:e>
                        <m:r>
                          <a:rPr lang="es-AR" sz="2000" i="1">
                            <a:latin typeface="Cambria Math" panose="02040503050406030204" pitchFamily="18" charset="0"/>
                          </a:rPr>
                          <m:t>𝑆</m:t>
                        </m:r>
                      </m:e>
                      <m:sup>
                        <m:sSup>
                          <m:sSupPr>
                            <m:ctrlPr>
                              <a:rPr lang="es-AR" sz="2000" i="1">
                                <a:latin typeface="Cambria Math" panose="02040503050406030204" pitchFamily="18" charset="0"/>
                              </a:rPr>
                            </m:ctrlPr>
                          </m:sSupPr>
                          <m:e>
                            <m:r>
                              <a:rPr lang="es-AR" sz="2000" b="0" i="1" smtClean="0">
                                <a:latin typeface="Cambria Math" panose="02040503050406030204" pitchFamily="18" charset="0"/>
                              </a:rPr>
                              <m:t>2</m:t>
                            </m:r>
                          </m:e>
                          <m:sup>
                            <m:r>
                              <a:rPr lang="es-AR" sz="2000" i="1">
                                <a:latin typeface="Cambria Math" panose="02040503050406030204" pitchFamily="18" charset="0"/>
                              </a:rPr>
                              <m:t>′</m:t>
                            </m:r>
                          </m:sup>
                        </m:sSup>
                      </m:sup>
                    </m:sSup>
                    <m:r>
                      <a:rPr lang="es-AR" sz="2000" i="1">
                        <a:latin typeface="Cambria Math" panose="02040503050406030204" pitchFamily="18" charset="0"/>
                      </a:rPr>
                      <m:t>(</m:t>
                    </m:r>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b="0" i="1" smtClean="0">
                            <a:latin typeface="Cambria Math" panose="02040503050406030204" pitchFamily="18" charset="0"/>
                          </a:rPr>
                          <m:t>2</m:t>
                        </m:r>
                      </m:sub>
                    </m:sSub>
                    <m:r>
                      <a:rPr lang="es-AR" sz="2000" i="1">
                        <a:latin typeface="Cambria Math" panose="02040503050406030204" pitchFamily="18" charset="0"/>
                      </a:rPr>
                      <m:t>)</m:t>
                    </m:r>
                  </m:oMath>
                </a14:m>
                <a:endParaRPr lang="es-AR" sz="2000" dirty="0"/>
              </a:p>
              <a:p>
                <a:pPr>
                  <a:spcBef>
                    <a:spcPct val="20000"/>
                  </a:spcBef>
                  <a:defRPr/>
                </a:pPr>
                <a14:m>
                  <m:oMathPara xmlns:m="http://schemas.openxmlformats.org/officeDocument/2006/math">
                    <m:oMathParaPr>
                      <m:jc m:val="left"/>
                    </m:oMathParaPr>
                    <m:oMath xmlns:m="http://schemas.openxmlformats.org/officeDocument/2006/math">
                      <m:sSup>
                        <m:sSupPr>
                          <m:ctrlPr>
                            <a:rPr lang="es-AR" sz="2000" i="1">
                              <a:latin typeface="Cambria Math" panose="02040503050406030204" pitchFamily="18" charset="0"/>
                            </a:rPr>
                          </m:ctrlPr>
                        </m:sSupPr>
                        <m:e>
                          <m:r>
                            <a:rPr lang="es-AR" sz="2000" i="1">
                              <a:latin typeface="Cambria Math" panose="02040503050406030204" pitchFamily="18" charset="0"/>
                            </a:rPr>
                            <m:t>𝑆</m:t>
                          </m:r>
                        </m:e>
                        <m:sup>
                          <m:r>
                            <a:rPr lang="es-AR" sz="2000" b="0" i="1" smtClean="0">
                              <a:latin typeface="Cambria Math" panose="02040503050406030204" pitchFamily="18" charset="0"/>
                            </a:rPr>
                            <m:t>1</m:t>
                          </m:r>
                        </m:sup>
                      </m:sSup>
                      <m:d>
                        <m:dPr>
                          <m:ctrlPr>
                            <a:rPr lang="es-AR" sz="2000" i="1">
                              <a:latin typeface="Cambria Math" panose="02040503050406030204" pitchFamily="18" charset="0"/>
                            </a:rPr>
                          </m:ctrlPr>
                        </m:dPr>
                        <m:e>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b="0" i="1" smtClean="0">
                                  <a:latin typeface="Cambria Math" panose="02040503050406030204" pitchFamily="18" charset="0"/>
                                </a:rPr>
                                <m:t>1</m:t>
                              </m:r>
                            </m:sub>
                          </m:sSub>
                        </m:e>
                      </m:d>
                      <m:r>
                        <a:rPr lang="es-AR" sz="2000" i="1">
                          <a:latin typeface="Cambria Math" panose="02040503050406030204" pitchFamily="18" charset="0"/>
                        </a:rPr>
                        <m:t>=</m:t>
                      </m:r>
                      <m:r>
                        <a:rPr lang="es-AR" sz="2000" i="1">
                          <a:latin typeface="Cambria Math" panose="02040503050406030204" pitchFamily="18" charset="0"/>
                        </a:rPr>
                        <m:t>𝑓</m:t>
                      </m:r>
                      <m:r>
                        <a:rPr lang="es-AR" sz="2000" i="1">
                          <a:latin typeface="Cambria Math" panose="02040503050406030204" pitchFamily="18" charset="0"/>
                        </a:rPr>
                        <m:t>(</m:t>
                      </m:r>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b="0" i="1" smtClean="0">
                              <a:latin typeface="Cambria Math" panose="02040503050406030204" pitchFamily="18" charset="0"/>
                            </a:rPr>
                            <m:t>1</m:t>
                          </m:r>
                        </m:sub>
                      </m:sSub>
                      <m:r>
                        <a:rPr lang="es-AR" sz="2000" i="1">
                          <a:latin typeface="Cambria Math" panose="02040503050406030204" pitchFamily="18" charset="0"/>
                        </a:rPr>
                        <m:t>)</m:t>
                      </m:r>
                    </m:oMath>
                  </m:oMathPara>
                </a14:m>
                <a:endParaRPr lang="es-AR" sz="2000" dirty="0"/>
              </a:p>
              <a:p>
                <a:pPr>
                  <a:spcBef>
                    <a:spcPct val="20000"/>
                  </a:spcBef>
                  <a:defRPr/>
                </a:pPr>
                <a14:m>
                  <m:oMath xmlns:m="http://schemas.openxmlformats.org/officeDocument/2006/math">
                    <m:sSup>
                      <m:sSupPr>
                        <m:ctrlPr>
                          <a:rPr lang="es-AR" sz="2000" i="1">
                            <a:latin typeface="Cambria Math" panose="02040503050406030204" pitchFamily="18" charset="0"/>
                          </a:rPr>
                        </m:ctrlPr>
                      </m:sSupPr>
                      <m:e>
                        <m:r>
                          <a:rPr lang="es-AR" sz="2000" i="1">
                            <a:latin typeface="Cambria Math" panose="02040503050406030204" pitchFamily="18" charset="0"/>
                          </a:rPr>
                          <m:t>𝑆</m:t>
                        </m:r>
                      </m:e>
                      <m:sup>
                        <m:r>
                          <a:rPr lang="es-AR" sz="2000" b="0" i="1" smtClean="0">
                            <a:latin typeface="Cambria Math" panose="02040503050406030204" pitchFamily="18" charset="0"/>
                          </a:rPr>
                          <m:t>1</m:t>
                        </m:r>
                      </m:sup>
                    </m:sSup>
                    <m:d>
                      <m:dPr>
                        <m:ctrlPr>
                          <a:rPr lang="es-AR" sz="2000" i="1">
                            <a:latin typeface="Cambria Math" panose="02040503050406030204" pitchFamily="18" charset="0"/>
                          </a:rPr>
                        </m:ctrlPr>
                      </m:dPr>
                      <m:e>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b="0" i="1" smtClean="0">
                                <a:latin typeface="Cambria Math" panose="02040503050406030204" pitchFamily="18" charset="0"/>
                              </a:rPr>
                              <m:t>2</m:t>
                            </m:r>
                          </m:sub>
                        </m:sSub>
                      </m:e>
                    </m:d>
                    <m:r>
                      <a:rPr lang="es-AR" sz="2000" i="1">
                        <a:latin typeface="Cambria Math" panose="02040503050406030204" pitchFamily="18" charset="0"/>
                      </a:rPr>
                      <m:t>=</m:t>
                    </m:r>
                    <m:r>
                      <a:rPr lang="es-AR" sz="2000" i="1">
                        <a:latin typeface="Cambria Math" panose="02040503050406030204" pitchFamily="18" charset="0"/>
                      </a:rPr>
                      <m:t>𝑓</m:t>
                    </m:r>
                    <m:r>
                      <a:rPr lang="es-AR" sz="2000" i="1">
                        <a:latin typeface="Cambria Math" panose="02040503050406030204" pitchFamily="18" charset="0"/>
                      </a:rPr>
                      <m:t>(</m:t>
                    </m:r>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b="0" i="1" smtClean="0">
                            <a:latin typeface="Cambria Math" panose="02040503050406030204" pitchFamily="18" charset="0"/>
                          </a:rPr>
                          <m:t>2</m:t>
                        </m:r>
                      </m:sub>
                    </m:sSub>
                    <m:r>
                      <a:rPr lang="es-AR" sz="2000" i="1">
                        <a:latin typeface="Cambria Math" panose="02040503050406030204" pitchFamily="18" charset="0"/>
                      </a:rPr>
                      <m:t>)</m:t>
                    </m:r>
                  </m:oMath>
                </a14:m>
                <a:r>
                  <a:rPr lang="es-AR" sz="2000" dirty="0"/>
                  <a:t>		Agrego una condición de cierre de las siguientes</a:t>
                </a:r>
              </a:p>
              <a:p>
                <a:pPr>
                  <a:spcBef>
                    <a:spcPct val="20000"/>
                  </a:spcBef>
                  <a:defRPr/>
                </a:pPr>
                <a14:m>
                  <m:oMath xmlns:m="http://schemas.openxmlformats.org/officeDocument/2006/math">
                    <m:sSup>
                      <m:sSupPr>
                        <m:ctrlPr>
                          <a:rPr lang="es-AR" sz="2000" i="1">
                            <a:latin typeface="Cambria Math" panose="02040503050406030204" pitchFamily="18" charset="0"/>
                          </a:rPr>
                        </m:ctrlPr>
                      </m:sSupPr>
                      <m:e>
                        <m:r>
                          <a:rPr lang="es-AR" sz="2000" i="1">
                            <a:latin typeface="Cambria Math" panose="02040503050406030204" pitchFamily="18" charset="0"/>
                          </a:rPr>
                          <m:t>𝑆</m:t>
                        </m:r>
                      </m:e>
                      <m:sup>
                        <m:r>
                          <a:rPr lang="es-AR" sz="2000" b="0" i="1" smtClean="0">
                            <a:latin typeface="Cambria Math" panose="02040503050406030204" pitchFamily="18" charset="0"/>
                          </a:rPr>
                          <m:t>2</m:t>
                        </m:r>
                      </m:sup>
                    </m:sSup>
                    <m:d>
                      <m:dPr>
                        <m:ctrlPr>
                          <a:rPr lang="es-AR" sz="2000" i="1">
                            <a:latin typeface="Cambria Math" panose="02040503050406030204" pitchFamily="18" charset="0"/>
                          </a:rPr>
                        </m:ctrlPr>
                      </m:dPr>
                      <m:e>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b="0" i="1" smtClean="0">
                                <a:latin typeface="Cambria Math" panose="02040503050406030204" pitchFamily="18" charset="0"/>
                              </a:rPr>
                              <m:t>2</m:t>
                            </m:r>
                          </m:sub>
                        </m:sSub>
                      </m:e>
                    </m:d>
                    <m:r>
                      <a:rPr lang="es-AR" sz="2000" i="1">
                        <a:latin typeface="Cambria Math" panose="02040503050406030204" pitchFamily="18" charset="0"/>
                      </a:rPr>
                      <m:t>=</m:t>
                    </m:r>
                    <m:r>
                      <a:rPr lang="es-AR" sz="2000" i="1">
                        <a:latin typeface="Cambria Math" panose="02040503050406030204" pitchFamily="18" charset="0"/>
                      </a:rPr>
                      <m:t>𝑓</m:t>
                    </m:r>
                    <m:r>
                      <a:rPr lang="es-AR" sz="2000" i="1">
                        <a:latin typeface="Cambria Math" panose="02040503050406030204" pitchFamily="18" charset="0"/>
                      </a:rPr>
                      <m:t>(</m:t>
                    </m:r>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b="0" i="1" smtClean="0">
                            <a:latin typeface="Cambria Math" panose="02040503050406030204" pitchFamily="18" charset="0"/>
                          </a:rPr>
                          <m:t>2</m:t>
                        </m:r>
                      </m:sub>
                    </m:sSub>
                    <m:r>
                      <a:rPr lang="es-AR" sz="2000" i="1">
                        <a:latin typeface="Cambria Math" panose="02040503050406030204" pitchFamily="18" charset="0"/>
                      </a:rPr>
                      <m:t>)</m:t>
                    </m:r>
                  </m:oMath>
                </a14:m>
                <a:r>
                  <a:rPr lang="es-AR" sz="2000" dirty="0"/>
                  <a:t>		 </a:t>
                </a:r>
                <a14:m>
                  <m:oMath xmlns:m="http://schemas.openxmlformats.org/officeDocument/2006/math">
                    <m:sSup>
                      <m:sSupPr>
                        <m:ctrlPr>
                          <a:rPr lang="es-AR" sz="2000" i="1">
                            <a:latin typeface="Cambria Math" panose="02040503050406030204" pitchFamily="18" charset="0"/>
                          </a:rPr>
                        </m:ctrlPr>
                      </m:sSupPr>
                      <m:e>
                        <m:r>
                          <a:rPr lang="es-AR" sz="2000" i="1">
                            <a:latin typeface="Cambria Math" panose="02040503050406030204" pitchFamily="18" charset="0"/>
                          </a:rPr>
                          <m:t>𝑆</m:t>
                        </m:r>
                      </m:e>
                      <m:sup>
                        <m:sSup>
                          <m:sSupPr>
                            <m:ctrlPr>
                              <a:rPr lang="es-AR" sz="2000" i="1">
                                <a:latin typeface="Cambria Math" panose="02040503050406030204" pitchFamily="18" charset="0"/>
                              </a:rPr>
                            </m:ctrlPr>
                          </m:sSupPr>
                          <m:e>
                            <m:r>
                              <a:rPr lang="es-AR" sz="2000" i="1">
                                <a:latin typeface="Cambria Math" panose="02040503050406030204" pitchFamily="18" charset="0"/>
                              </a:rPr>
                              <m:t>0</m:t>
                            </m:r>
                          </m:e>
                          <m:sup>
                            <m:r>
                              <a:rPr lang="es-AR" sz="2000" i="1">
                                <a:latin typeface="Cambria Math" panose="02040503050406030204" pitchFamily="18" charset="0"/>
                              </a:rPr>
                              <m:t>′</m:t>
                            </m:r>
                          </m:sup>
                        </m:sSup>
                      </m:sup>
                    </m:sSup>
                    <m:r>
                      <a:rPr lang="es-AR" sz="2000" i="1">
                        <a:latin typeface="Cambria Math" panose="02040503050406030204" pitchFamily="18" charset="0"/>
                      </a:rPr>
                      <m:t>(</m:t>
                    </m:r>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b="0" i="1" smtClean="0">
                            <a:latin typeface="Cambria Math" panose="02040503050406030204" pitchFamily="18" charset="0"/>
                          </a:rPr>
                          <m:t>0</m:t>
                        </m:r>
                      </m:sub>
                    </m:sSub>
                    <m:r>
                      <a:rPr lang="es-AR" sz="2000" i="1">
                        <a:latin typeface="Cambria Math" panose="02040503050406030204" pitchFamily="18" charset="0"/>
                      </a:rPr>
                      <m:t>)=</m:t>
                    </m:r>
                    <m:r>
                      <a:rPr lang="es-AR" sz="2000" i="1" smtClean="0">
                        <a:latin typeface="Cambria Math" panose="02040503050406030204" pitchFamily="18" charset="0"/>
                        <a:ea typeface="Cambria Math" panose="02040503050406030204" pitchFamily="18" charset="0"/>
                      </a:rPr>
                      <m:t>∝</m:t>
                    </m:r>
                  </m:oMath>
                </a14:m>
                <a:r>
                  <a:rPr lang="es-AR" sz="2000" dirty="0"/>
                  <a:t>	 </a:t>
                </a:r>
                <a14:m>
                  <m:oMath xmlns:m="http://schemas.openxmlformats.org/officeDocument/2006/math">
                    <m:sSup>
                      <m:sSupPr>
                        <m:ctrlPr>
                          <a:rPr lang="es-AR" sz="2000" i="1">
                            <a:latin typeface="Cambria Math" panose="02040503050406030204" pitchFamily="18" charset="0"/>
                          </a:rPr>
                        </m:ctrlPr>
                      </m:sSupPr>
                      <m:e>
                        <m:r>
                          <a:rPr lang="es-AR" sz="2000" i="1">
                            <a:latin typeface="Cambria Math" panose="02040503050406030204" pitchFamily="18" charset="0"/>
                          </a:rPr>
                          <m:t>𝑆</m:t>
                        </m:r>
                      </m:e>
                      <m:sup>
                        <m:sSup>
                          <m:sSupPr>
                            <m:ctrlPr>
                              <a:rPr lang="es-AR" sz="2000" i="1">
                                <a:latin typeface="Cambria Math" panose="02040503050406030204" pitchFamily="18" charset="0"/>
                              </a:rPr>
                            </m:ctrlPr>
                          </m:sSupPr>
                          <m:e>
                            <m:r>
                              <a:rPr lang="es-AR" sz="2000" b="0" i="1" smtClean="0">
                                <a:latin typeface="Cambria Math" panose="02040503050406030204" pitchFamily="18" charset="0"/>
                              </a:rPr>
                              <m:t>2</m:t>
                            </m:r>
                          </m:e>
                          <m:sup>
                            <m:r>
                              <a:rPr lang="es-AR" sz="2000" i="1">
                                <a:latin typeface="Cambria Math" panose="02040503050406030204" pitchFamily="18" charset="0"/>
                              </a:rPr>
                              <m:t>′</m:t>
                            </m:r>
                          </m:sup>
                        </m:sSup>
                      </m:sup>
                    </m:sSup>
                    <m:r>
                      <a:rPr lang="es-AR" sz="2000" i="1">
                        <a:latin typeface="Cambria Math" panose="02040503050406030204" pitchFamily="18" charset="0"/>
                      </a:rPr>
                      <m:t>(</m:t>
                    </m:r>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b="0" i="1" smtClean="0">
                            <a:latin typeface="Cambria Math" panose="02040503050406030204" pitchFamily="18" charset="0"/>
                          </a:rPr>
                          <m:t>3</m:t>
                        </m:r>
                      </m:sub>
                    </m:sSub>
                    <m:r>
                      <a:rPr lang="es-AR" sz="2000" i="1">
                        <a:latin typeface="Cambria Math" panose="02040503050406030204" pitchFamily="18" charset="0"/>
                      </a:rPr>
                      <m:t>)=</m:t>
                    </m:r>
                    <m:r>
                      <a:rPr lang="es-AR" sz="2000" i="1">
                        <a:latin typeface="Cambria Math" panose="02040503050406030204" pitchFamily="18" charset="0"/>
                        <a:ea typeface="Cambria Math" panose="02040503050406030204" pitchFamily="18" charset="0"/>
                      </a:rPr>
                      <m:t>∝</m:t>
                    </m:r>
                  </m:oMath>
                </a14:m>
                <a:r>
                  <a:rPr lang="es-AR" sz="2000" dirty="0"/>
                  <a:t>	CB forzada</a:t>
                </a:r>
              </a:p>
              <a:p>
                <a:pPr>
                  <a:spcBef>
                    <a:spcPct val="20000"/>
                  </a:spcBef>
                  <a:defRPr/>
                </a:pPr>
                <a14:m>
                  <m:oMath xmlns:m="http://schemas.openxmlformats.org/officeDocument/2006/math">
                    <m:sSup>
                      <m:sSupPr>
                        <m:ctrlPr>
                          <a:rPr lang="es-AR" sz="2000" i="1">
                            <a:latin typeface="Cambria Math" panose="02040503050406030204" pitchFamily="18" charset="0"/>
                          </a:rPr>
                        </m:ctrlPr>
                      </m:sSupPr>
                      <m:e>
                        <m:r>
                          <a:rPr lang="es-AR" sz="2000" i="1">
                            <a:latin typeface="Cambria Math" panose="02040503050406030204" pitchFamily="18" charset="0"/>
                          </a:rPr>
                          <m:t>𝑆</m:t>
                        </m:r>
                      </m:e>
                      <m:sup>
                        <m:r>
                          <a:rPr lang="es-AR" sz="2000" b="0" i="1" smtClean="0">
                            <a:latin typeface="Cambria Math" panose="02040503050406030204" pitchFamily="18" charset="0"/>
                          </a:rPr>
                          <m:t>2</m:t>
                        </m:r>
                      </m:sup>
                    </m:sSup>
                    <m:d>
                      <m:dPr>
                        <m:ctrlPr>
                          <a:rPr lang="es-AR" sz="2000" i="1">
                            <a:latin typeface="Cambria Math" panose="02040503050406030204" pitchFamily="18" charset="0"/>
                          </a:rPr>
                        </m:ctrlPr>
                      </m:dPr>
                      <m:e>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b="0" i="1" smtClean="0">
                                <a:latin typeface="Cambria Math" panose="02040503050406030204" pitchFamily="18" charset="0"/>
                              </a:rPr>
                              <m:t>3</m:t>
                            </m:r>
                          </m:sub>
                        </m:sSub>
                      </m:e>
                    </m:d>
                    <m:r>
                      <a:rPr lang="es-AR" sz="2000" i="1">
                        <a:latin typeface="Cambria Math" panose="02040503050406030204" pitchFamily="18" charset="0"/>
                      </a:rPr>
                      <m:t>=</m:t>
                    </m:r>
                    <m:r>
                      <a:rPr lang="es-AR" sz="2000" i="1">
                        <a:latin typeface="Cambria Math" panose="02040503050406030204" pitchFamily="18" charset="0"/>
                      </a:rPr>
                      <m:t>𝑓</m:t>
                    </m:r>
                    <m:r>
                      <a:rPr lang="es-AR" sz="2000" i="1">
                        <a:latin typeface="Cambria Math" panose="02040503050406030204" pitchFamily="18" charset="0"/>
                      </a:rPr>
                      <m:t>(</m:t>
                    </m:r>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b="0" i="1" smtClean="0">
                            <a:latin typeface="Cambria Math" panose="02040503050406030204" pitchFamily="18" charset="0"/>
                          </a:rPr>
                          <m:t>3</m:t>
                        </m:r>
                      </m:sub>
                    </m:sSub>
                    <m:r>
                      <a:rPr lang="es-AR" sz="2000" i="1">
                        <a:latin typeface="Cambria Math" panose="02040503050406030204" pitchFamily="18" charset="0"/>
                      </a:rPr>
                      <m:t>)</m:t>
                    </m:r>
                  </m:oMath>
                </a14:m>
                <a:r>
                  <a:rPr lang="es-AR" sz="2000" dirty="0"/>
                  <a:t>		 </a:t>
                </a:r>
                <a14:m>
                  <m:oMath xmlns:m="http://schemas.openxmlformats.org/officeDocument/2006/math">
                    <m:sSup>
                      <m:sSupPr>
                        <m:ctrlPr>
                          <a:rPr lang="es-AR" sz="2000" i="1">
                            <a:latin typeface="Cambria Math" panose="02040503050406030204" pitchFamily="18" charset="0"/>
                          </a:rPr>
                        </m:ctrlPr>
                      </m:sSupPr>
                      <m:e>
                        <m:r>
                          <a:rPr lang="es-AR" sz="2000" i="1">
                            <a:latin typeface="Cambria Math" panose="02040503050406030204" pitchFamily="18" charset="0"/>
                          </a:rPr>
                          <m:t>𝑆</m:t>
                        </m:r>
                      </m:e>
                      <m:sup>
                        <m:sSup>
                          <m:sSupPr>
                            <m:ctrlPr>
                              <a:rPr lang="es-AR" sz="2000" i="1">
                                <a:latin typeface="Cambria Math" panose="02040503050406030204" pitchFamily="18" charset="0"/>
                              </a:rPr>
                            </m:ctrlPr>
                          </m:sSupPr>
                          <m:e>
                            <m:r>
                              <a:rPr lang="es-AR" sz="2000" i="1">
                                <a:latin typeface="Cambria Math" panose="02040503050406030204" pitchFamily="18" charset="0"/>
                              </a:rPr>
                              <m:t>0</m:t>
                            </m:r>
                          </m:e>
                          <m:sup>
                            <m:r>
                              <a:rPr lang="es-AR" sz="2000" i="1">
                                <a:latin typeface="Cambria Math" panose="02040503050406030204" pitchFamily="18" charset="0"/>
                              </a:rPr>
                              <m:t>′</m:t>
                            </m:r>
                            <m:r>
                              <a:rPr lang="es-AR" sz="2000" b="0" i="1" smtClean="0">
                                <a:latin typeface="Cambria Math" panose="02040503050406030204" pitchFamily="18" charset="0"/>
                              </a:rPr>
                              <m:t>′</m:t>
                            </m:r>
                          </m:sup>
                        </m:sSup>
                      </m:sup>
                    </m:sSup>
                    <m:r>
                      <a:rPr lang="es-AR" sz="2000" i="1">
                        <a:latin typeface="Cambria Math" panose="02040503050406030204" pitchFamily="18" charset="0"/>
                      </a:rPr>
                      <m:t>(</m:t>
                    </m:r>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b="0" i="1" smtClean="0">
                            <a:latin typeface="Cambria Math" panose="02040503050406030204" pitchFamily="18" charset="0"/>
                          </a:rPr>
                          <m:t>0</m:t>
                        </m:r>
                      </m:sub>
                    </m:sSub>
                    <m:r>
                      <a:rPr lang="es-AR" sz="2000" i="1">
                        <a:latin typeface="Cambria Math" panose="02040503050406030204" pitchFamily="18" charset="0"/>
                      </a:rPr>
                      <m:t>)=</m:t>
                    </m:r>
                    <m:r>
                      <a:rPr lang="es-AR" sz="2000" b="0" i="1" smtClean="0">
                        <a:latin typeface="Cambria Math" panose="02040503050406030204" pitchFamily="18" charset="0"/>
                      </a:rPr>
                      <m:t>0</m:t>
                    </m:r>
                  </m:oMath>
                </a14:m>
                <a:r>
                  <a:rPr lang="es-AR" sz="2000" dirty="0"/>
                  <a:t>	 </a:t>
                </a:r>
                <a14:m>
                  <m:oMath xmlns:m="http://schemas.openxmlformats.org/officeDocument/2006/math">
                    <m:sSup>
                      <m:sSupPr>
                        <m:ctrlPr>
                          <a:rPr lang="es-AR" sz="2000" i="1">
                            <a:latin typeface="Cambria Math" panose="02040503050406030204" pitchFamily="18" charset="0"/>
                          </a:rPr>
                        </m:ctrlPr>
                      </m:sSupPr>
                      <m:e>
                        <m:r>
                          <a:rPr lang="es-AR" sz="2000" i="1">
                            <a:latin typeface="Cambria Math" panose="02040503050406030204" pitchFamily="18" charset="0"/>
                          </a:rPr>
                          <m:t>𝑆</m:t>
                        </m:r>
                      </m:e>
                      <m:sup>
                        <m:sSup>
                          <m:sSupPr>
                            <m:ctrlPr>
                              <a:rPr lang="es-AR" sz="2000" i="1">
                                <a:latin typeface="Cambria Math" panose="02040503050406030204" pitchFamily="18" charset="0"/>
                              </a:rPr>
                            </m:ctrlPr>
                          </m:sSupPr>
                          <m:e>
                            <m:r>
                              <a:rPr lang="es-AR" sz="2000" i="1">
                                <a:latin typeface="Cambria Math" panose="02040503050406030204" pitchFamily="18" charset="0"/>
                              </a:rPr>
                              <m:t>0</m:t>
                            </m:r>
                          </m:e>
                          <m:sup>
                            <m:r>
                              <a:rPr lang="es-AR" sz="2000" i="1">
                                <a:latin typeface="Cambria Math" panose="02040503050406030204" pitchFamily="18" charset="0"/>
                              </a:rPr>
                              <m:t>′</m:t>
                            </m:r>
                            <m:r>
                              <a:rPr lang="es-AR" sz="2000" b="0" i="1" smtClean="0">
                                <a:latin typeface="Cambria Math" panose="02040503050406030204" pitchFamily="18" charset="0"/>
                              </a:rPr>
                              <m:t>′</m:t>
                            </m:r>
                          </m:sup>
                        </m:sSup>
                      </m:sup>
                    </m:sSup>
                    <m:r>
                      <a:rPr lang="es-AR" sz="2000" i="1">
                        <a:latin typeface="Cambria Math" panose="02040503050406030204" pitchFamily="18" charset="0"/>
                      </a:rPr>
                      <m:t>(</m:t>
                    </m:r>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b="0" i="1" smtClean="0">
                            <a:latin typeface="Cambria Math" panose="02040503050406030204" pitchFamily="18" charset="0"/>
                          </a:rPr>
                          <m:t>3</m:t>
                        </m:r>
                      </m:sub>
                    </m:sSub>
                    <m:r>
                      <a:rPr lang="es-AR" sz="2000" i="1">
                        <a:latin typeface="Cambria Math" panose="02040503050406030204" pitchFamily="18" charset="0"/>
                      </a:rPr>
                      <m:t>)=</m:t>
                    </m:r>
                    <m:r>
                      <a:rPr lang="es-AR" sz="2000" b="0" i="1" smtClean="0">
                        <a:latin typeface="Cambria Math" panose="02040503050406030204" pitchFamily="18" charset="0"/>
                      </a:rPr>
                      <m:t>0</m:t>
                    </m:r>
                  </m:oMath>
                </a14:m>
                <a:r>
                  <a:rPr lang="es-AR" sz="2000" dirty="0"/>
                  <a:t>	CB libre</a:t>
                </a:r>
              </a:p>
              <a:p>
                <a:pPr>
                  <a:spcBef>
                    <a:spcPct val="20000"/>
                  </a:spcBef>
                  <a:defRPr/>
                </a:pPr>
                <a:r>
                  <a:rPr lang="es-AR" sz="2000" dirty="0"/>
                  <a:t>		</a:t>
                </a:r>
              </a:p>
            </p:txBody>
          </p:sp>
        </mc:Choice>
        <mc:Fallback>
          <p:sp>
            <p:nvSpPr>
              <p:cNvPr id="8" name="2 Subtítulo"/>
              <p:cNvSpPr txBox="1">
                <a:spLocks noRot="1" noChangeAspect="1" noMove="1" noResize="1" noEditPoints="1" noAdjustHandles="1" noChangeArrowheads="1" noChangeShapeType="1" noTextEdit="1"/>
              </p:cNvSpPr>
              <p:nvPr/>
            </p:nvSpPr>
            <p:spPr>
              <a:xfrm>
                <a:off x="304800" y="228600"/>
                <a:ext cx="8077200" cy="6400800"/>
              </a:xfrm>
              <a:prstGeom prst="rect">
                <a:avLst/>
              </a:prstGeom>
              <a:blipFill>
                <a:blip r:embed="rId2"/>
                <a:stretch>
                  <a:fillRect l="-1132" t="-762"/>
                </a:stretch>
              </a:blipFill>
            </p:spPr>
            <p:txBody>
              <a:bodyPr/>
              <a:lstStyle/>
              <a:p>
                <a:r>
                  <a:rPr lang="en-US">
                    <a:noFill/>
                  </a:rPr>
                  <a:t> </a:t>
                </a:r>
              </a:p>
            </p:txBody>
          </p:sp>
        </mc:Fallback>
      </mc:AlternateContent>
      <p:grpSp>
        <p:nvGrpSpPr>
          <p:cNvPr id="32" name="Group 31">
            <a:extLst>
              <a:ext uri="{FF2B5EF4-FFF2-40B4-BE49-F238E27FC236}">
                <a16:creationId xmlns:a16="http://schemas.microsoft.com/office/drawing/2014/main" id="{FB9EC823-8176-4564-87EB-342F4155B72E}"/>
              </a:ext>
            </a:extLst>
          </p:cNvPr>
          <p:cNvGrpSpPr/>
          <p:nvPr/>
        </p:nvGrpSpPr>
        <p:grpSpPr>
          <a:xfrm>
            <a:off x="2819400" y="848951"/>
            <a:ext cx="3733800" cy="1741849"/>
            <a:chOff x="2819400" y="2024325"/>
            <a:chExt cx="3733800" cy="1741849"/>
          </a:xfrm>
        </p:grpSpPr>
        <p:cxnSp>
          <p:nvCxnSpPr>
            <p:cNvPr id="3" name="Straight Arrow Connector 2">
              <a:extLst>
                <a:ext uri="{FF2B5EF4-FFF2-40B4-BE49-F238E27FC236}">
                  <a16:creationId xmlns:a16="http://schemas.microsoft.com/office/drawing/2014/main" id="{63FED803-A424-4A45-88EA-0D2270AE8803}"/>
                </a:ext>
              </a:extLst>
            </p:cNvPr>
            <p:cNvCxnSpPr/>
            <p:nvPr/>
          </p:nvCxnSpPr>
          <p:spPr>
            <a:xfrm>
              <a:off x="2819400" y="3429000"/>
              <a:ext cx="3733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09D692A-5DDF-4CF3-B39E-514738DFFD01}"/>
                </a:ext>
              </a:extLst>
            </p:cNvPr>
            <p:cNvCxnSpPr>
              <a:cxnSpLocks/>
            </p:cNvCxnSpPr>
            <p:nvPr/>
          </p:nvCxnSpPr>
          <p:spPr>
            <a:xfrm flipV="1">
              <a:off x="2819400" y="2057400"/>
              <a:ext cx="0" cy="137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BB508267-C5D0-474B-ABFA-9B4743A464F6}"/>
                </a:ext>
              </a:extLst>
            </p:cNvPr>
            <p:cNvSpPr/>
            <p:nvPr/>
          </p:nvSpPr>
          <p:spPr>
            <a:xfrm>
              <a:off x="3276600" y="2743200"/>
              <a:ext cx="76193" cy="761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7CEC3659-3CD8-4150-AD35-D8698759ECFB}"/>
                </a:ext>
              </a:extLst>
            </p:cNvPr>
            <p:cNvSpPr/>
            <p:nvPr/>
          </p:nvSpPr>
          <p:spPr>
            <a:xfrm>
              <a:off x="3842144" y="2348917"/>
              <a:ext cx="92293" cy="89481"/>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A4E52398-9E7D-48D1-AEB8-53E124A1496D}"/>
                </a:ext>
              </a:extLst>
            </p:cNvPr>
            <p:cNvSpPr/>
            <p:nvPr/>
          </p:nvSpPr>
          <p:spPr>
            <a:xfrm>
              <a:off x="4800600" y="2590802"/>
              <a:ext cx="76193" cy="761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EEF2A6EF-4B49-4B4F-94CF-09DD51233F3D}"/>
                </a:ext>
              </a:extLst>
            </p:cNvPr>
            <p:cNvSpPr/>
            <p:nvPr/>
          </p:nvSpPr>
          <p:spPr>
            <a:xfrm>
              <a:off x="5753107" y="2743549"/>
              <a:ext cx="76193" cy="761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7DC2D6D6-A7C1-44BD-89CA-4D4569E43F77}"/>
                </a:ext>
              </a:extLst>
            </p:cNvPr>
            <p:cNvCxnSpPr>
              <a:cxnSpLocks/>
            </p:cNvCxnSpPr>
            <p:nvPr/>
          </p:nvCxnSpPr>
          <p:spPr>
            <a:xfrm>
              <a:off x="3318545" y="2775358"/>
              <a:ext cx="0" cy="65364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CD7D1CC-7FD8-4417-852D-A6650EEEACF6}"/>
                </a:ext>
              </a:extLst>
            </p:cNvPr>
            <p:cNvCxnSpPr>
              <a:cxnSpLocks/>
            </p:cNvCxnSpPr>
            <p:nvPr/>
          </p:nvCxnSpPr>
          <p:spPr>
            <a:xfrm>
              <a:off x="4841140" y="2667000"/>
              <a:ext cx="0" cy="762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62C9CF6-EACB-43C0-AE3F-1B7295A67285}"/>
                </a:ext>
              </a:extLst>
            </p:cNvPr>
            <p:cNvCxnSpPr>
              <a:cxnSpLocks/>
            </p:cNvCxnSpPr>
            <p:nvPr/>
          </p:nvCxnSpPr>
          <p:spPr>
            <a:xfrm>
              <a:off x="5795744" y="2819398"/>
              <a:ext cx="0" cy="60960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3078EC9-5134-4354-B014-50B5122DAA66}"/>
                </a:ext>
              </a:extLst>
            </p:cNvPr>
            <p:cNvCxnSpPr>
              <a:cxnSpLocks/>
            </p:cNvCxnSpPr>
            <p:nvPr/>
          </p:nvCxnSpPr>
          <p:spPr>
            <a:xfrm>
              <a:off x="3884788" y="2448537"/>
              <a:ext cx="0" cy="98046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AEEFFA1-3555-4ABB-A595-F82401FDFC57}"/>
                </a:ext>
              </a:extLst>
            </p:cNvPr>
            <p:cNvSpPr txBox="1"/>
            <p:nvPr/>
          </p:nvSpPr>
          <p:spPr>
            <a:xfrm>
              <a:off x="3140272" y="3396842"/>
              <a:ext cx="381000" cy="369332"/>
            </a:xfrm>
            <a:prstGeom prst="rect">
              <a:avLst/>
            </a:prstGeom>
            <a:noFill/>
          </p:spPr>
          <p:txBody>
            <a:bodyPr wrap="square" rtlCol="0">
              <a:spAutoFit/>
            </a:bodyPr>
            <a:lstStyle/>
            <a:p>
              <a:r>
                <a:rPr lang="es-AR" dirty="0"/>
                <a:t>x</a:t>
              </a:r>
              <a:r>
                <a:rPr lang="es-AR" baseline="-25000" dirty="0"/>
                <a:t>0</a:t>
              </a:r>
              <a:endParaRPr lang="en-US" baseline="-25000" dirty="0"/>
            </a:p>
          </p:txBody>
        </p:sp>
        <p:sp>
          <p:nvSpPr>
            <p:cNvPr id="24" name="TextBox 23">
              <a:extLst>
                <a:ext uri="{FF2B5EF4-FFF2-40B4-BE49-F238E27FC236}">
                  <a16:creationId xmlns:a16="http://schemas.microsoft.com/office/drawing/2014/main" id="{B8D225BA-196E-410B-839F-9E58A1E9FE3F}"/>
                </a:ext>
              </a:extLst>
            </p:cNvPr>
            <p:cNvSpPr txBox="1"/>
            <p:nvPr/>
          </p:nvSpPr>
          <p:spPr>
            <a:xfrm>
              <a:off x="3738345" y="3396734"/>
              <a:ext cx="381000" cy="369332"/>
            </a:xfrm>
            <a:prstGeom prst="rect">
              <a:avLst/>
            </a:prstGeom>
            <a:noFill/>
          </p:spPr>
          <p:txBody>
            <a:bodyPr wrap="square" rtlCol="0">
              <a:spAutoFit/>
            </a:bodyPr>
            <a:lstStyle/>
            <a:p>
              <a:r>
                <a:rPr lang="es-AR" dirty="0"/>
                <a:t>x</a:t>
              </a:r>
              <a:r>
                <a:rPr lang="es-AR" baseline="-25000" dirty="0"/>
                <a:t>1</a:t>
              </a:r>
              <a:endParaRPr lang="en-US" baseline="-25000" dirty="0"/>
            </a:p>
          </p:txBody>
        </p:sp>
        <p:sp>
          <p:nvSpPr>
            <p:cNvPr id="25" name="TextBox 24">
              <a:extLst>
                <a:ext uri="{FF2B5EF4-FFF2-40B4-BE49-F238E27FC236}">
                  <a16:creationId xmlns:a16="http://schemas.microsoft.com/office/drawing/2014/main" id="{3164965E-E19A-4D22-98F2-BF509EDB107F}"/>
                </a:ext>
              </a:extLst>
            </p:cNvPr>
            <p:cNvSpPr txBox="1"/>
            <p:nvPr/>
          </p:nvSpPr>
          <p:spPr>
            <a:xfrm>
              <a:off x="4686300" y="3381945"/>
              <a:ext cx="381000" cy="369332"/>
            </a:xfrm>
            <a:prstGeom prst="rect">
              <a:avLst/>
            </a:prstGeom>
            <a:noFill/>
          </p:spPr>
          <p:txBody>
            <a:bodyPr wrap="square" rtlCol="0">
              <a:spAutoFit/>
            </a:bodyPr>
            <a:lstStyle/>
            <a:p>
              <a:r>
                <a:rPr lang="es-AR" dirty="0"/>
                <a:t>x</a:t>
              </a:r>
              <a:r>
                <a:rPr lang="es-AR" baseline="-25000" dirty="0"/>
                <a:t>2</a:t>
              </a:r>
              <a:endParaRPr lang="en-US" baseline="-25000" dirty="0"/>
            </a:p>
          </p:txBody>
        </p:sp>
        <p:sp>
          <p:nvSpPr>
            <p:cNvPr id="26" name="TextBox 25">
              <a:extLst>
                <a:ext uri="{FF2B5EF4-FFF2-40B4-BE49-F238E27FC236}">
                  <a16:creationId xmlns:a16="http://schemas.microsoft.com/office/drawing/2014/main" id="{2CCDB8A4-D340-4F4F-BDAF-9A1214FDE7B3}"/>
                </a:ext>
              </a:extLst>
            </p:cNvPr>
            <p:cNvSpPr txBox="1"/>
            <p:nvPr/>
          </p:nvSpPr>
          <p:spPr>
            <a:xfrm>
              <a:off x="5646836" y="3386356"/>
              <a:ext cx="381000" cy="369332"/>
            </a:xfrm>
            <a:prstGeom prst="rect">
              <a:avLst/>
            </a:prstGeom>
            <a:noFill/>
          </p:spPr>
          <p:txBody>
            <a:bodyPr wrap="square" rtlCol="0">
              <a:spAutoFit/>
            </a:bodyPr>
            <a:lstStyle/>
            <a:p>
              <a:r>
                <a:rPr lang="es-AR" dirty="0"/>
                <a:t>x</a:t>
              </a:r>
              <a:r>
                <a:rPr lang="es-AR" baseline="-25000" dirty="0"/>
                <a:t>3</a:t>
              </a:r>
              <a:endParaRPr lang="en-US" baseline="-25000" dirty="0"/>
            </a:p>
          </p:txBody>
        </p:sp>
        <p:sp>
          <p:nvSpPr>
            <p:cNvPr id="29" name="TextBox 28">
              <a:extLst>
                <a:ext uri="{FF2B5EF4-FFF2-40B4-BE49-F238E27FC236}">
                  <a16:creationId xmlns:a16="http://schemas.microsoft.com/office/drawing/2014/main" id="{FB9FD337-2791-40BB-BD01-77A5EAF39744}"/>
                </a:ext>
              </a:extLst>
            </p:cNvPr>
            <p:cNvSpPr txBox="1"/>
            <p:nvPr/>
          </p:nvSpPr>
          <p:spPr>
            <a:xfrm>
              <a:off x="3240221" y="2221361"/>
              <a:ext cx="381000" cy="369332"/>
            </a:xfrm>
            <a:prstGeom prst="rect">
              <a:avLst/>
            </a:prstGeom>
            <a:noFill/>
          </p:spPr>
          <p:txBody>
            <a:bodyPr wrap="square" rtlCol="0">
              <a:spAutoFit/>
            </a:bodyPr>
            <a:lstStyle/>
            <a:p>
              <a:r>
                <a:rPr lang="es-AR" dirty="0"/>
                <a:t>S</a:t>
              </a:r>
              <a:r>
                <a:rPr lang="es-AR" baseline="30000" dirty="0"/>
                <a:t>0</a:t>
              </a:r>
              <a:endParaRPr lang="en-US" baseline="30000" dirty="0"/>
            </a:p>
          </p:txBody>
        </p:sp>
        <p:sp>
          <p:nvSpPr>
            <p:cNvPr id="30" name="TextBox 29">
              <a:extLst>
                <a:ext uri="{FF2B5EF4-FFF2-40B4-BE49-F238E27FC236}">
                  <a16:creationId xmlns:a16="http://schemas.microsoft.com/office/drawing/2014/main" id="{8307AD06-7B7B-4043-B6DC-FFE3D1BDAF89}"/>
                </a:ext>
              </a:extLst>
            </p:cNvPr>
            <p:cNvSpPr txBox="1"/>
            <p:nvPr/>
          </p:nvSpPr>
          <p:spPr>
            <a:xfrm>
              <a:off x="4306350" y="2024325"/>
              <a:ext cx="378900" cy="369332"/>
            </a:xfrm>
            <a:prstGeom prst="rect">
              <a:avLst/>
            </a:prstGeom>
            <a:noFill/>
          </p:spPr>
          <p:txBody>
            <a:bodyPr wrap="square" rtlCol="0">
              <a:spAutoFit/>
            </a:bodyPr>
            <a:lstStyle/>
            <a:p>
              <a:r>
                <a:rPr lang="es-AR" dirty="0"/>
                <a:t>S</a:t>
              </a:r>
              <a:r>
                <a:rPr lang="es-AR" baseline="30000" dirty="0"/>
                <a:t>1</a:t>
              </a:r>
              <a:endParaRPr lang="en-US" baseline="30000" dirty="0"/>
            </a:p>
          </p:txBody>
        </p:sp>
        <p:sp>
          <p:nvSpPr>
            <p:cNvPr id="31" name="TextBox 30">
              <a:extLst>
                <a:ext uri="{FF2B5EF4-FFF2-40B4-BE49-F238E27FC236}">
                  <a16:creationId xmlns:a16="http://schemas.microsoft.com/office/drawing/2014/main" id="{01087168-41EA-48C6-9926-F9AD30F1E86D}"/>
                </a:ext>
              </a:extLst>
            </p:cNvPr>
            <p:cNvSpPr txBox="1"/>
            <p:nvPr/>
          </p:nvSpPr>
          <p:spPr>
            <a:xfrm>
              <a:off x="5181601" y="2222814"/>
              <a:ext cx="381000" cy="369332"/>
            </a:xfrm>
            <a:prstGeom prst="rect">
              <a:avLst/>
            </a:prstGeom>
            <a:noFill/>
          </p:spPr>
          <p:txBody>
            <a:bodyPr wrap="square" rtlCol="0">
              <a:spAutoFit/>
            </a:bodyPr>
            <a:lstStyle/>
            <a:p>
              <a:r>
                <a:rPr lang="es-AR" dirty="0"/>
                <a:t>S</a:t>
              </a:r>
              <a:r>
                <a:rPr lang="es-AR" baseline="30000" dirty="0"/>
                <a:t>2</a:t>
              </a:r>
              <a:endParaRPr lang="en-US" baseline="30000" dirty="0"/>
            </a:p>
          </p:txBody>
        </p:sp>
      </p:grpSp>
      <p:sp>
        <p:nvSpPr>
          <p:cNvPr id="7" name="Arc 6">
            <a:extLst>
              <a:ext uri="{FF2B5EF4-FFF2-40B4-BE49-F238E27FC236}">
                <a16:creationId xmlns:a16="http://schemas.microsoft.com/office/drawing/2014/main" id="{8019D46C-DF42-49CA-AAD5-3A17B500C58D}"/>
              </a:ext>
            </a:extLst>
          </p:cNvPr>
          <p:cNvSpPr/>
          <p:nvPr/>
        </p:nvSpPr>
        <p:spPr>
          <a:xfrm rot="17067160">
            <a:off x="3323549" y="1218893"/>
            <a:ext cx="980839" cy="988130"/>
          </a:xfrm>
          <a:prstGeom prst="arc">
            <a:avLst>
              <a:gd name="adj1" fmla="val 16200000"/>
              <a:gd name="adj2" fmla="val 20691257"/>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8" name="Arc 27">
            <a:extLst>
              <a:ext uri="{FF2B5EF4-FFF2-40B4-BE49-F238E27FC236}">
                <a16:creationId xmlns:a16="http://schemas.microsoft.com/office/drawing/2014/main" id="{499600A2-6FFE-40D1-A397-3A8E442DB77B}"/>
              </a:ext>
            </a:extLst>
          </p:cNvPr>
          <p:cNvSpPr/>
          <p:nvPr/>
        </p:nvSpPr>
        <p:spPr>
          <a:xfrm rot="20995100">
            <a:off x="3202095" y="1201566"/>
            <a:ext cx="1740642" cy="1089461"/>
          </a:xfrm>
          <a:prstGeom prst="arc">
            <a:avLst>
              <a:gd name="adj1" fmla="val 16200000"/>
              <a:gd name="adj2" fmla="val 20691257"/>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3" name="Arc 32">
            <a:extLst>
              <a:ext uri="{FF2B5EF4-FFF2-40B4-BE49-F238E27FC236}">
                <a16:creationId xmlns:a16="http://schemas.microsoft.com/office/drawing/2014/main" id="{F66AE352-631F-4018-8B2E-646BE1F56508}"/>
              </a:ext>
            </a:extLst>
          </p:cNvPr>
          <p:cNvSpPr/>
          <p:nvPr/>
        </p:nvSpPr>
        <p:spPr>
          <a:xfrm rot="10216657">
            <a:off x="4775944" y="654178"/>
            <a:ext cx="1728437" cy="988130"/>
          </a:xfrm>
          <a:prstGeom prst="arc">
            <a:avLst>
              <a:gd name="adj1" fmla="val 16200000"/>
              <a:gd name="adj2" fmla="val 20691257"/>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956663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304800" y="228600"/>
            <a:ext cx="8077200" cy="5638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2400" b="1"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mc:AlternateContent xmlns:mc="http://schemas.openxmlformats.org/markup-compatibility/2006">
        <mc:Choice xmlns:a14="http://schemas.microsoft.com/office/drawing/2010/main" Requires="a14">
          <p:sp>
            <p:nvSpPr>
              <p:cNvPr id="8" name="2 Subtítulo"/>
              <p:cNvSpPr txBox="1">
                <a:spLocks/>
              </p:cNvSpPr>
              <p:nvPr/>
            </p:nvSpPr>
            <p:spPr>
              <a:xfrm>
                <a:off x="304800" y="228600"/>
                <a:ext cx="8077200" cy="6400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AR" sz="2400" b="1" dirty="0"/>
                  <a:t>Interpolación segmentaria (</a:t>
                </a:r>
                <a:r>
                  <a:rPr lang="es-AR" sz="2400" b="1" dirty="0" err="1"/>
                  <a:t>splines</a:t>
                </a:r>
                <a:r>
                  <a:rPr lang="es-AR" sz="2400" b="1" dirty="0"/>
                  <a:t>):</a:t>
                </a:r>
                <a:endParaRPr lang="es-AR" sz="1100" b="1" noProof="0" dirty="0"/>
              </a:p>
              <a:p>
                <a:pPr>
                  <a:spcBef>
                    <a:spcPct val="20000"/>
                  </a:spcBef>
                  <a:defRPr/>
                </a:pPr>
                <a:endParaRPr lang="es-AR" sz="2000" dirty="0"/>
              </a:p>
              <a:p>
                <a:pPr>
                  <a:spcBef>
                    <a:spcPct val="20000"/>
                  </a:spcBef>
                  <a:defRPr/>
                </a:pPr>
                <a:endParaRPr lang="es-AR" sz="2000" dirty="0"/>
              </a:p>
              <a:p>
                <a:pPr>
                  <a:spcBef>
                    <a:spcPct val="20000"/>
                  </a:spcBef>
                  <a:defRPr/>
                </a:pPr>
                <a:endParaRPr lang="es-AR" sz="2000" dirty="0"/>
              </a:p>
              <a:p>
                <a:pPr>
                  <a:spcBef>
                    <a:spcPct val="20000"/>
                  </a:spcBef>
                  <a:defRPr/>
                </a:pPr>
                <a:endParaRPr lang="es-AR" sz="2000" dirty="0"/>
              </a:p>
              <a:p>
                <a:pPr>
                  <a:spcBef>
                    <a:spcPct val="20000"/>
                  </a:spcBef>
                  <a:defRPr/>
                </a:pPr>
                <a:endParaRPr lang="es-AR" sz="2000" dirty="0"/>
              </a:p>
              <a:p>
                <a:pPr>
                  <a:spcBef>
                    <a:spcPct val="20000"/>
                  </a:spcBef>
                  <a:defRPr/>
                </a:pPr>
                <a:r>
                  <a:rPr lang="es-AR" sz="2000" dirty="0" err="1"/>
                  <a:t>Spline</a:t>
                </a:r>
                <a:r>
                  <a:rPr lang="es-AR" sz="2000" dirty="0"/>
                  <a:t> cúbico</a:t>
                </a:r>
              </a:p>
              <a:p>
                <a:pPr>
                  <a:spcBef>
                    <a:spcPct val="20000"/>
                  </a:spcBef>
                  <a:defRPr/>
                </a:pPr>
                <a14:m>
                  <m:oMathPara xmlns:m="http://schemas.openxmlformats.org/officeDocument/2006/math">
                    <m:oMathParaPr>
                      <m:jc m:val="centerGroup"/>
                    </m:oMathParaPr>
                    <m:oMath xmlns:m="http://schemas.openxmlformats.org/officeDocument/2006/math">
                      <m:sSup>
                        <m:sSupPr>
                          <m:ctrlPr>
                            <a:rPr lang="es-AR" sz="2000" i="1" smtClean="0">
                              <a:latin typeface="Cambria Math" panose="02040503050406030204" pitchFamily="18" charset="0"/>
                            </a:rPr>
                          </m:ctrlPr>
                        </m:sSupPr>
                        <m:e>
                          <m:r>
                            <a:rPr lang="es-AR" sz="2000" b="0" i="1" smtClean="0">
                              <a:latin typeface="Cambria Math" panose="02040503050406030204" pitchFamily="18" charset="0"/>
                            </a:rPr>
                            <m:t>𝑆</m:t>
                          </m:r>
                        </m:e>
                        <m:sup>
                          <m:r>
                            <a:rPr lang="es-AR" sz="2000" b="0" i="1" smtClean="0">
                              <a:latin typeface="Cambria Math" panose="02040503050406030204" pitchFamily="18" charset="0"/>
                            </a:rPr>
                            <m:t>𝑖</m:t>
                          </m:r>
                        </m:sup>
                      </m:sSup>
                      <m:r>
                        <a:rPr lang="es-AR" sz="2000" b="0" i="1" smtClean="0">
                          <a:latin typeface="Cambria Math" panose="02040503050406030204" pitchFamily="18" charset="0"/>
                        </a:rPr>
                        <m:t>=</m:t>
                      </m:r>
                      <m:sSubSup>
                        <m:sSubSupPr>
                          <m:ctrlPr>
                            <a:rPr lang="es-AR" sz="2000" b="0" i="1" smtClean="0">
                              <a:latin typeface="Cambria Math" panose="02040503050406030204" pitchFamily="18" charset="0"/>
                            </a:rPr>
                          </m:ctrlPr>
                        </m:sSubSupPr>
                        <m:e>
                          <m:r>
                            <a:rPr lang="es-AR" sz="2000" b="0" i="1" smtClean="0">
                              <a:latin typeface="Cambria Math" panose="02040503050406030204" pitchFamily="18" charset="0"/>
                            </a:rPr>
                            <m:t>𝑎</m:t>
                          </m:r>
                        </m:e>
                        <m:sub>
                          <m:r>
                            <a:rPr lang="es-AR" sz="2000" b="0" i="1" smtClean="0">
                              <a:latin typeface="Cambria Math" panose="02040503050406030204" pitchFamily="18" charset="0"/>
                            </a:rPr>
                            <m:t>0</m:t>
                          </m:r>
                        </m:sub>
                        <m:sup>
                          <m:r>
                            <a:rPr lang="es-AR" sz="2000" b="0" i="1" smtClean="0">
                              <a:latin typeface="Cambria Math" panose="02040503050406030204" pitchFamily="18" charset="0"/>
                            </a:rPr>
                            <m:t>𝑖</m:t>
                          </m:r>
                        </m:sup>
                      </m:sSubSup>
                      <m:r>
                        <a:rPr lang="es-AR" sz="2000" b="0" i="1" smtClean="0">
                          <a:latin typeface="Cambria Math" panose="02040503050406030204" pitchFamily="18" charset="0"/>
                        </a:rPr>
                        <m:t>+</m:t>
                      </m:r>
                      <m:sSubSup>
                        <m:sSubSupPr>
                          <m:ctrlPr>
                            <a:rPr lang="es-AR" sz="2000" b="0" i="1" smtClean="0">
                              <a:latin typeface="Cambria Math" panose="02040503050406030204" pitchFamily="18" charset="0"/>
                            </a:rPr>
                          </m:ctrlPr>
                        </m:sSubSupPr>
                        <m:e>
                          <m:r>
                            <a:rPr lang="es-AR" sz="2000" b="0" i="1" smtClean="0">
                              <a:latin typeface="Cambria Math" panose="02040503050406030204" pitchFamily="18" charset="0"/>
                            </a:rPr>
                            <m:t>𝑎</m:t>
                          </m:r>
                        </m:e>
                        <m:sub>
                          <m:r>
                            <a:rPr lang="es-AR" sz="2000" b="0" i="1" smtClean="0">
                              <a:latin typeface="Cambria Math" panose="02040503050406030204" pitchFamily="18" charset="0"/>
                            </a:rPr>
                            <m:t>1</m:t>
                          </m:r>
                        </m:sub>
                        <m:sup>
                          <m:r>
                            <a:rPr lang="es-AR" sz="2000" b="0" i="1" smtClean="0">
                              <a:latin typeface="Cambria Math" panose="02040503050406030204" pitchFamily="18" charset="0"/>
                            </a:rPr>
                            <m:t>𝑖</m:t>
                          </m:r>
                        </m:sup>
                      </m:sSubSup>
                      <m:r>
                        <a:rPr lang="es-AR" sz="2000" b="0" i="1" smtClean="0">
                          <a:latin typeface="Cambria Math" panose="02040503050406030204" pitchFamily="18" charset="0"/>
                        </a:rPr>
                        <m:t>𝑥</m:t>
                      </m:r>
                      <m:r>
                        <a:rPr lang="es-AR" sz="2000" b="0" i="1" smtClean="0">
                          <a:latin typeface="Cambria Math" panose="02040503050406030204" pitchFamily="18" charset="0"/>
                        </a:rPr>
                        <m:t>+</m:t>
                      </m:r>
                      <m:sSubSup>
                        <m:sSubSupPr>
                          <m:ctrlPr>
                            <a:rPr lang="es-AR" sz="2000" b="0" i="1" smtClean="0">
                              <a:latin typeface="Cambria Math" panose="02040503050406030204" pitchFamily="18" charset="0"/>
                            </a:rPr>
                          </m:ctrlPr>
                        </m:sSubSupPr>
                        <m:e>
                          <m:r>
                            <a:rPr lang="es-AR" sz="2000" b="0" i="1" smtClean="0">
                              <a:latin typeface="Cambria Math" panose="02040503050406030204" pitchFamily="18" charset="0"/>
                            </a:rPr>
                            <m:t>𝑎</m:t>
                          </m:r>
                        </m:e>
                        <m:sub>
                          <m:r>
                            <a:rPr lang="es-AR" sz="2000" b="0" i="1" smtClean="0">
                              <a:latin typeface="Cambria Math" panose="02040503050406030204" pitchFamily="18" charset="0"/>
                            </a:rPr>
                            <m:t>2</m:t>
                          </m:r>
                        </m:sub>
                        <m:sup>
                          <m:r>
                            <a:rPr lang="es-AR" sz="2000" b="0" i="1" smtClean="0">
                              <a:latin typeface="Cambria Math" panose="02040503050406030204" pitchFamily="18" charset="0"/>
                            </a:rPr>
                            <m:t>𝑖</m:t>
                          </m:r>
                        </m:sup>
                      </m:sSubSup>
                      <m:sSup>
                        <m:sSupPr>
                          <m:ctrlPr>
                            <a:rPr lang="es-AR" sz="2000" b="0" i="1" smtClean="0">
                              <a:latin typeface="Cambria Math" panose="02040503050406030204" pitchFamily="18" charset="0"/>
                            </a:rPr>
                          </m:ctrlPr>
                        </m:sSupPr>
                        <m:e>
                          <m:r>
                            <a:rPr lang="es-AR" sz="2000" b="0" i="1" smtClean="0">
                              <a:latin typeface="Cambria Math" panose="02040503050406030204" pitchFamily="18" charset="0"/>
                            </a:rPr>
                            <m:t>𝑥</m:t>
                          </m:r>
                        </m:e>
                        <m:sup>
                          <m:r>
                            <a:rPr lang="es-AR" sz="2000" b="0" i="1" smtClean="0">
                              <a:latin typeface="Cambria Math" panose="02040503050406030204" pitchFamily="18" charset="0"/>
                            </a:rPr>
                            <m:t>2</m:t>
                          </m:r>
                        </m:sup>
                      </m:sSup>
                      <m:r>
                        <a:rPr lang="es-AR" sz="2000" i="1">
                          <a:latin typeface="Cambria Math" panose="02040503050406030204" pitchFamily="18" charset="0"/>
                        </a:rPr>
                        <m:t>+</m:t>
                      </m:r>
                      <m:sSubSup>
                        <m:sSubSupPr>
                          <m:ctrlPr>
                            <a:rPr lang="es-AR" sz="2000" i="1">
                              <a:latin typeface="Cambria Math" panose="02040503050406030204" pitchFamily="18" charset="0"/>
                            </a:rPr>
                          </m:ctrlPr>
                        </m:sSubSupPr>
                        <m:e>
                          <m:r>
                            <a:rPr lang="es-AR" sz="2000" i="1">
                              <a:latin typeface="Cambria Math" panose="02040503050406030204" pitchFamily="18" charset="0"/>
                            </a:rPr>
                            <m:t>𝑎</m:t>
                          </m:r>
                        </m:e>
                        <m:sub>
                          <m:r>
                            <a:rPr lang="es-AR" sz="2000" b="0" i="1" smtClean="0">
                              <a:latin typeface="Cambria Math" panose="02040503050406030204" pitchFamily="18" charset="0"/>
                            </a:rPr>
                            <m:t>3</m:t>
                          </m:r>
                        </m:sub>
                        <m:sup>
                          <m:r>
                            <a:rPr lang="es-AR" sz="2000" i="1">
                              <a:latin typeface="Cambria Math" panose="02040503050406030204" pitchFamily="18" charset="0"/>
                            </a:rPr>
                            <m:t>𝑖</m:t>
                          </m:r>
                        </m:sup>
                      </m:sSubSup>
                      <m:sSup>
                        <m:sSupPr>
                          <m:ctrlPr>
                            <a:rPr lang="es-AR" sz="2000" i="1">
                              <a:latin typeface="Cambria Math" panose="02040503050406030204" pitchFamily="18" charset="0"/>
                            </a:rPr>
                          </m:ctrlPr>
                        </m:sSupPr>
                        <m:e>
                          <m:r>
                            <a:rPr lang="es-AR" sz="2000" i="1">
                              <a:latin typeface="Cambria Math" panose="02040503050406030204" pitchFamily="18" charset="0"/>
                            </a:rPr>
                            <m:t>𝑥</m:t>
                          </m:r>
                        </m:e>
                        <m:sup>
                          <m:r>
                            <a:rPr lang="es-AR" sz="2000" b="0" i="1" smtClean="0">
                              <a:latin typeface="Cambria Math" panose="02040503050406030204" pitchFamily="18" charset="0"/>
                            </a:rPr>
                            <m:t>3</m:t>
                          </m:r>
                        </m:sup>
                      </m:sSup>
                      <m:r>
                        <a:rPr lang="es-AR" sz="2000" b="0" i="1" smtClean="0">
                          <a:latin typeface="Cambria Math" panose="02040503050406030204" pitchFamily="18" charset="0"/>
                        </a:rPr>
                        <m:t>         </m:t>
                      </m:r>
                      <m:r>
                        <a:rPr lang="es-AR" sz="2000" b="0" i="1" smtClean="0">
                          <a:latin typeface="Cambria Math" panose="02040503050406030204" pitchFamily="18" charset="0"/>
                        </a:rPr>
                        <m:t>𝑖</m:t>
                      </m:r>
                      <m:r>
                        <a:rPr lang="es-AR" sz="2000" b="0" i="1" smtClean="0">
                          <a:latin typeface="Cambria Math" panose="02040503050406030204" pitchFamily="18" charset="0"/>
                        </a:rPr>
                        <m:t>=0,1,2 →12 </m:t>
                      </m:r>
                      <m:r>
                        <a:rPr lang="es-AR" sz="2000" b="0" i="1" smtClean="0">
                          <a:latin typeface="Cambria Math" panose="02040503050406030204" pitchFamily="18" charset="0"/>
                          <a:ea typeface="Cambria Math" panose="02040503050406030204" pitchFamily="18" charset="0"/>
                        </a:rPr>
                        <m:t>𝑖𝑛𝑐</m:t>
                      </m:r>
                      <m:r>
                        <a:rPr lang="es-AR" sz="2000" b="0" i="1" smtClean="0">
                          <a:latin typeface="Cambria Math" panose="02040503050406030204" pitchFamily="18" charset="0"/>
                          <a:ea typeface="Cambria Math" panose="02040503050406030204" pitchFamily="18" charset="0"/>
                        </a:rPr>
                        <m:t>ó</m:t>
                      </m:r>
                      <m:r>
                        <a:rPr lang="es-AR" sz="2000" b="0" i="1" smtClean="0">
                          <a:latin typeface="Cambria Math" panose="02040503050406030204" pitchFamily="18" charset="0"/>
                          <a:ea typeface="Cambria Math" panose="02040503050406030204" pitchFamily="18" charset="0"/>
                        </a:rPr>
                        <m:t>𝑔𝑛𝑖𝑡𝑎𝑠</m:t>
                      </m:r>
                    </m:oMath>
                  </m:oMathPara>
                </a14:m>
                <a:endParaRPr lang="es-AR" sz="2000" b="0" i="1" dirty="0">
                  <a:latin typeface="Cambria Math" panose="02040503050406030204" pitchFamily="18" charset="0"/>
                  <a:ea typeface="Cambria Math" panose="02040503050406030204" pitchFamily="18" charset="0"/>
                </a:endParaRPr>
              </a:p>
              <a:p>
                <a:pPr>
                  <a:spcBef>
                    <a:spcPct val="20000"/>
                  </a:spcBef>
                  <a:defRPr/>
                </a:pPr>
                <a:endParaRPr lang="es-AR" sz="2000" i="1" dirty="0">
                  <a:latin typeface="Cambria Math" panose="02040503050406030204" pitchFamily="18" charset="0"/>
                </a:endParaRPr>
              </a:p>
              <a:p>
                <a:pPr>
                  <a:spcBef>
                    <a:spcPct val="20000"/>
                  </a:spcBef>
                  <a:defRPr/>
                </a:pPr>
                <a14:m>
                  <m:oMath xmlns:m="http://schemas.openxmlformats.org/officeDocument/2006/math">
                    <m:sSup>
                      <m:sSupPr>
                        <m:ctrlPr>
                          <a:rPr lang="es-AR" sz="2000" i="1" smtClean="0">
                            <a:latin typeface="Cambria Math" panose="02040503050406030204" pitchFamily="18" charset="0"/>
                          </a:rPr>
                        </m:ctrlPr>
                      </m:sSupPr>
                      <m:e>
                        <m:r>
                          <a:rPr lang="es-AR" sz="2000" b="0" i="1" smtClean="0">
                            <a:latin typeface="Cambria Math" panose="02040503050406030204" pitchFamily="18" charset="0"/>
                          </a:rPr>
                          <m:t>𝑆</m:t>
                        </m:r>
                      </m:e>
                      <m:sup>
                        <m:r>
                          <a:rPr lang="es-AR" sz="2000" b="0" i="1" smtClean="0">
                            <a:latin typeface="Cambria Math" panose="02040503050406030204" pitchFamily="18" charset="0"/>
                          </a:rPr>
                          <m:t>0</m:t>
                        </m:r>
                      </m:sup>
                    </m:sSup>
                    <m:d>
                      <m:dPr>
                        <m:ctrlPr>
                          <a:rPr lang="es-AR" sz="2000" b="0" i="1" smtClean="0">
                            <a:latin typeface="Cambria Math" panose="02040503050406030204" pitchFamily="18" charset="0"/>
                          </a:rPr>
                        </m:ctrlPr>
                      </m:dPr>
                      <m:e>
                        <m:sSub>
                          <m:sSubPr>
                            <m:ctrlPr>
                              <a:rPr lang="es-AR" sz="2000" b="0" i="1" smtClean="0">
                                <a:latin typeface="Cambria Math" panose="02040503050406030204" pitchFamily="18" charset="0"/>
                              </a:rPr>
                            </m:ctrlPr>
                          </m:sSubPr>
                          <m:e>
                            <m:r>
                              <a:rPr lang="es-AR" sz="2000" b="0" i="1" smtClean="0">
                                <a:latin typeface="Cambria Math" panose="02040503050406030204" pitchFamily="18" charset="0"/>
                              </a:rPr>
                              <m:t>𝑥</m:t>
                            </m:r>
                          </m:e>
                          <m:sub>
                            <m:r>
                              <a:rPr lang="es-AR" sz="2000" b="0" i="1" smtClean="0">
                                <a:latin typeface="Cambria Math" panose="02040503050406030204" pitchFamily="18" charset="0"/>
                              </a:rPr>
                              <m:t>0</m:t>
                            </m:r>
                          </m:sub>
                        </m:sSub>
                      </m:e>
                    </m:d>
                    <m:r>
                      <a:rPr lang="es-AR" sz="2000" b="0" i="1" smtClean="0">
                        <a:latin typeface="Cambria Math" panose="02040503050406030204" pitchFamily="18" charset="0"/>
                      </a:rPr>
                      <m:t>=</m:t>
                    </m:r>
                    <m:r>
                      <a:rPr lang="es-AR" sz="2000" b="0" i="1" smtClean="0">
                        <a:latin typeface="Cambria Math" panose="02040503050406030204" pitchFamily="18" charset="0"/>
                      </a:rPr>
                      <m:t>𝑓</m:t>
                    </m:r>
                    <m:d>
                      <m:dPr>
                        <m:ctrlPr>
                          <a:rPr lang="es-AR" sz="2000" b="0" i="1" smtClean="0">
                            <a:latin typeface="Cambria Math" panose="02040503050406030204" pitchFamily="18" charset="0"/>
                          </a:rPr>
                        </m:ctrlPr>
                      </m:dPr>
                      <m:e>
                        <m:sSub>
                          <m:sSubPr>
                            <m:ctrlPr>
                              <a:rPr lang="es-AR" sz="2000" b="0" i="1" smtClean="0">
                                <a:latin typeface="Cambria Math" panose="02040503050406030204" pitchFamily="18" charset="0"/>
                              </a:rPr>
                            </m:ctrlPr>
                          </m:sSubPr>
                          <m:e>
                            <m:r>
                              <a:rPr lang="es-AR" sz="2000" b="0" i="1" smtClean="0">
                                <a:latin typeface="Cambria Math" panose="02040503050406030204" pitchFamily="18" charset="0"/>
                              </a:rPr>
                              <m:t>𝑥</m:t>
                            </m:r>
                          </m:e>
                          <m:sub>
                            <m:r>
                              <a:rPr lang="es-AR" sz="2000" b="0" i="1" smtClean="0">
                                <a:latin typeface="Cambria Math" panose="02040503050406030204" pitchFamily="18" charset="0"/>
                              </a:rPr>
                              <m:t>0</m:t>
                            </m:r>
                          </m:sub>
                        </m:sSub>
                      </m:e>
                    </m:d>
                    <m:r>
                      <a:rPr lang="es-AR" sz="2000" b="0" i="1" smtClean="0">
                        <a:latin typeface="Cambria Math" panose="02040503050406030204" pitchFamily="18" charset="0"/>
                      </a:rPr>
                      <m:t>	</m:t>
                    </m:r>
                  </m:oMath>
                </a14:m>
                <a:r>
                  <a:rPr lang="es-AR" sz="2000" b="0" dirty="0"/>
                  <a:t>		</a:t>
                </a:r>
                <a14:m>
                  <m:oMath xmlns:m="http://schemas.openxmlformats.org/officeDocument/2006/math">
                    <m:sSup>
                      <m:sSupPr>
                        <m:ctrlPr>
                          <a:rPr lang="es-AR" sz="2000" b="0" i="1" smtClean="0">
                            <a:latin typeface="Cambria Math" panose="02040503050406030204" pitchFamily="18" charset="0"/>
                          </a:rPr>
                        </m:ctrlPr>
                      </m:sSupPr>
                      <m:e>
                        <m:r>
                          <a:rPr lang="es-AR" sz="2000" b="0" i="1" smtClean="0">
                            <a:latin typeface="Cambria Math" panose="02040503050406030204" pitchFamily="18" charset="0"/>
                          </a:rPr>
                          <m:t>𝑆</m:t>
                        </m:r>
                      </m:e>
                      <m:sup>
                        <m:sSup>
                          <m:sSupPr>
                            <m:ctrlPr>
                              <a:rPr lang="es-AR" sz="2000" b="0" i="1" smtClean="0">
                                <a:latin typeface="Cambria Math" panose="02040503050406030204" pitchFamily="18" charset="0"/>
                              </a:rPr>
                            </m:ctrlPr>
                          </m:sSupPr>
                          <m:e>
                            <m:r>
                              <a:rPr lang="es-AR" sz="2000" b="0" i="1" smtClean="0">
                                <a:latin typeface="Cambria Math" panose="02040503050406030204" pitchFamily="18" charset="0"/>
                              </a:rPr>
                              <m:t>0</m:t>
                            </m:r>
                          </m:e>
                          <m:sup>
                            <m:r>
                              <a:rPr lang="es-AR" sz="2000" b="0" i="1" smtClean="0">
                                <a:latin typeface="Cambria Math" panose="02040503050406030204" pitchFamily="18" charset="0"/>
                              </a:rPr>
                              <m:t>′</m:t>
                            </m:r>
                          </m:sup>
                        </m:sSup>
                      </m:sup>
                    </m:sSup>
                    <m:r>
                      <a:rPr lang="es-AR" sz="2000" b="0" i="1" smtClean="0">
                        <a:latin typeface="Cambria Math" panose="02040503050406030204" pitchFamily="18" charset="0"/>
                      </a:rPr>
                      <m:t>(</m:t>
                    </m:r>
                    <m:sSub>
                      <m:sSubPr>
                        <m:ctrlPr>
                          <a:rPr lang="es-AR" sz="2000" b="0" i="1" smtClean="0">
                            <a:latin typeface="Cambria Math" panose="02040503050406030204" pitchFamily="18" charset="0"/>
                          </a:rPr>
                        </m:ctrlPr>
                      </m:sSubPr>
                      <m:e>
                        <m:r>
                          <a:rPr lang="es-AR" sz="2000" b="0" i="1" smtClean="0">
                            <a:latin typeface="Cambria Math" panose="02040503050406030204" pitchFamily="18" charset="0"/>
                          </a:rPr>
                          <m:t>𝑥</m:t>
                        </m:r>
                      </m:e>
                      <m:sub>
                        <m:r>
                          <a:rPr lang="es-AR" sz="2000" b="0" i="1" smtClean="0">
                            <a:latin typeface="Cambria Math" panose="02040503050406030204" pitchFamily="18" charset="0"/>
                          </a:rPr>
                          <m:t>1</m:t>
                        </m:r>
                      </m:sub>
                    </m:sSub>
                    <m:r>
                      <a:rPr lang="es-AR" sz="2000" b="0" i="1" smtClean="0">
                        <a:latin typeface="Cambria Math" panose="02040503050406030204" pitchFamily="18" charset="0"/>
                      </a:rPr>
                      <m:t>)=</m:t>
                    </m:r>
                    <m:sSup>
                      <m:sSupPr>
                        <m:ctrlPr>
                          <a:rPr lang="es-AR" sz="2000" i="1">
                            <a:latin typeface="Cambria Math" panose="02040503050406030204" pitchFamily="18" charset="0"/>
                          </a:rPr>
                        </m:ctrlPr>
                      </m:sSupPr>
                      <m:e>
                        <m:r>
                          <a:rPr lang="es-AR" sz="2000" i="1">
                            <a:latin typeface="Cambria Math" panose="02040503050406030204" pitchFamily="18" charset="0"/>
                          </a:rPr>
                          <m:t>𝑆</m:t>
                        </m:r>
                      </m:e>
                      <m:sup>
                        <m:sSup>
                          <m:sSupPr>
                            <m:ctrlPr>
                              <a:rPr lang="es-AR" sz="2000" i="1">
                                <a:latin typeface="Cambria Math" panose="02040503050406030204" pitchFamily="18" charset="0"/>
                              </a:rPr>
                            </m:ctrlPr>
                          </m:sSupPr>
                          <m:e>
                            <m:r>
                              <a:rPr lang="es-AR" sz="2000" b="0" i="1" smtClean="0">
                                <a:latin typeface="Cambria Math" panose="02040503050406030204" pitchFamily="18" charset="0"/>
                              </a:rPr>
                              <m:t>1</m:t>
                            </m:r>
                          </m:e>
                          <m:sup>
                            <m:r>
                              <a:rPr lang="es-AR" sz="2000" i="1">
                                <a:latin typeface="Cambria Math" panose="02040503050406030204" pitchFamily="18" charset="0"/>
                              </a:rPr>
                              <m:t>′</m:t>
                            </m:r>
                          </m:sup>
                        </m:sSup>
                      </m:sup>
                    </m:sSup>
                    <m:r>
                      <a:rPr lang="es-AR" sz="2000" i="1">
                        <a:latin typeface="Cambria Math" panose="02040503050406030204" pitchFamily="18" charset="0"/>
                      </a:rPr>
                      <m:t>(</m:t>
                    </m:r>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i="1">
                            <a:latin typeface="Cambria Math" panose="02040503050406030204" pitchFamily="18" charset="0"/>
                          </a:rPr>
                          <m:t>1</m:t>
                        </m:r>
                      </m:sub>
                    </m:sSub>
                    <m:r>
                      <a:rPr lang="es-AR" sz="2000" i="1">
                        <a:latin typeface="Cambria Math" panose="02040503050406030204" pitchFamily="18" charset="0"/>
                      </a:rPr>
                      <m:t>)</m:t>
                    </m:r>
                  </m:oMath>
                </a14:m>
                <a:r>
                  <a:rPr lang="es-AR" sz="2000" dirty="0"/>
                  <a:t>	 </a:t>
                </a:r>
                <a14:m>
                  <m:oMath xmlns:m="http://schemas.openxmlformats.org/officeDocument/2006/math">
                    <m:sSup>
                      <m:sSupPr>
                        <m:ctrlPr>
                          <a:rPr lang="es-AR" sz="2000" i="1">
                            <a:latin typeface="Cambria Math" panose="02040503050406030204" pitchFamily="18" charset="0"/>
                          </a:rPr>
                        </m:ctrlPr>
                      </m:sSupPr>
                      <m:e>
                        <m:r>
                          <a:rPr lang="es-AR" sz="2000" i="1">
                            <a:latin typeface="Cambria Math" panose="02040503050406030204" pitchFamily="18" charset="0"/>
                          </a:rPr>
                          <m:t>𝑆</m:t>
                        </m:r>
                      </m:e>
                      <m:sup>
                        <m:sSup>
                          <m:sSupPr>
                            <m:ctrlPr>
                              <a:rPr lang="es-AR" sz="2000" i="1">
                                <a:latin typeface="Cambria Math" panose="02040503050406030204" pitchFamily="18" charset="0"/>
                              </a:rPr>
                            </m:ctrlPr>
                          </m:sSupPr>
                          <m:e>
                            <m:r>
                              <a:rPr lang="es-AR" sz="2000" i="1">
                                <a:latin typeface="Cambria Math" panose="02040503050406030204" pitchFamily="18" charset="0"/>
                              </a:rPr>
                              <m:t>0</m:t>
                            </m:r>
                          </m:e>
                          <m:sup>
                            <m:r>
                              <a:rPr lang="es-AR" sz="2000" i="1">
                                <a:latin typeface="Cambria Math" panose="02040503050406030204" pitchFamily="18" charset="0"/>
                              </a:rPr>
                              <m:t>′</m:t>
                            </m:r>
                            <m:r>
                              <a:rPr lang="es-AR" sz="2000" b="0" i="1" smtClean="0">
                                <a:latin typeface="Cambria Math" panose="02040503050406030204" pitchFamily="18" charset="0"/>
                              </a:rPr>
                              <m:t>′</m:t>
                            </m:r>
                          </m:sup>
                        </m:sSup>
                      </m:sup>
                    </m:sSup>
                    <m:r>
                      <a:rPr lang="es-AR" sz="2000" i="1">
                        <a:latin typeface="Cambria Math" panose="02040503050406030204" pitchFamily="18" charset="0"/>
                      </a:rPr>
                      <m:t>(</m:t>
                    </m:r>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i="1">
                            <a:latin typeface="Cambria Math" panose="02040503050406030204" pitchFamily="18" charset="0"/>
                          </a:rPr>
                          <m:t>1</m:t>
                        </m:r>
                      </m:sub>
                    </m:sSub>
                    <m:r>
                      <a:rPr lang="es-AR" sz="2000" i="1">
                        <a:latin typeface="Cambria Math" panose="02040503050406030204" pitchFamily="18" charset="0"/>
                      </a:rPr>
                      <m:t>)=</m:t>
                    </m:r>
                    <m:sSup>
                      <m:sSupPr>
                        <m:ctrlPr>
                          <a:rPr lang="es-AR" sz="2000" i="1">
                            <a:latin typeface="Cambria Math" panose="02040503050406030204" pitchFamily="18" charset="0"/>
                          </a:rPr>
                        </m:ctrlPr>
                      </m:sSupPr>
                      <m:e>
                        <m:r>
                          <a:rPr lang="es-AR" sz="2000" i="1">
                            <a:latin typeface="Cambria Math" panose="02040503050406030204" pitchFamily="18" charset="0"/>
                          </a:rPr>
                          <m:t>𝑆</m:t>
                        </m:r>
                      </m:e>
                      <m:sup>
                        <m:sSup>
                          <m:sSupPr>
                            <m:ctrlPr>
                              <a:rPr lang="es-AR" sz="2000" i="1">
                                <a:latin typeface="Cambria Math" panose="02040503050406030204" pitchFamily="18" charset="0"/>
                              </a:rPr>
                            </m:ctrlPr>
                          </m:sSupPr>
                          <m:e>
                            <m:r>
                              <a:rPr lang="es-AR" sz="2000" i="1">
                                <a:latin typeface="Cambria Math" panose="02040503050406030204" pitchFamily="18" charset="0"/>
                              </a:rPr>
                              <m:t>1</m:t>
                            </m:r>
                          </m:e>
                          <m:sup>
                            <m:r>
                              <a:rPr lang="es-AR" sz="2000" i="1">
                                <a:latin typeface="Cambria Math" panose="02040503050406030204" pitchFamily="18" charset="0"/>
                              </a:rPr>
                              <m:t>′</m:t>
                            </m:r>
                            <m:r>
                              <a:rPr lang="es-AR" sz="2000" b="0" i="1" smtClean="0">
                                <a:latin typeface="Cambria Math" panose="02040503050406030204" pitchFamily="18" charset="0"/>
                              </a:rPr>
                              <m:t>′</m:t>
                            </m:r>
                          </m:sup>
                        </m:sSup>
                      </m:sup>
                    </m:sSup>
                    <m:r>
                      <a:rPr lang="es-AR" sz="2000" i="1">
                        <a:latin typeface="Cambria Math" panose="02040503050406030204" pitchFamily="18" charset="0"/>
                      </a:rPr>
                      <m:t>(</m:t>
                    </m:r>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i="1">
                            <a:latin typeface="Cambria Math" panose="02040503050406030204" pitchFamily="18" charset="0"/>
                          </a:rPr>
                          <m:t>1</m:t>
                        </m:r>
                      </m:sub>
                    </m:sSub>
                    <m:r>
                      <a:rPr lang="es-AR" sz="2000" i="1">
                        <a:latin typeface="Cambria Math" panose="02040503050406030204" pitchFamily="18" charset="0"/>
                      </a:rPr>
                      <m:t>)</m:t>
                    </m:r>
                  </m:oMath>
                </a14:m>
                <a:endParaRPr lang="es-AR" sz="2000" b="0" dirty="0"/>
              </a:p>
              <a:p>
                <a:pPr>
                  <a:spcBef>
                    <a:spcPct val="20000"/>
                  </a:spcBef>
                  <a:defRPr/>
                </a:pPr>
                <a14:m>
                  <m:oMath xmlns:m="http://schemas.openxmlformats.org/officeDocument/2006/math">
                    <m:sSup>
                      <m:sSupPr>
                        <m:ctrlPr>
                          <a:rPr lang="es-AR" sz="2000" i="1">
                            <a:latin typeface="Cambria Math" panose="02040503050406030204" pitchFamily="18" charset="0"/>
                          </a:rPr>
                        </m:ctrlPr>
                      </m:sSupPr>
                      <m:e>
                        <m:r>
                          <a:rPr lang="es-AR" sz="2000" i="1">
                            <a:latin typeface="Cambria Math" panose="02040503050406030204" pitchFamily="18" charset="0"/>
                          </a:rPr>
                          <m:t>𝑆</m:t>
                        </m:r>
                      </m:e>
                      <m:sup>
                        <m:r>
                          <a:rPr lang="es-AR" sz="2000" i="1">
                            <a:latin typeface="Cambria Math" panose="02040503050406030204" pitchFamily="18" charset="0"/>
                          </a:rPr>
                          <m:t>0</m:t>
                        </m:r>
                      </m:sup>
                    </m:sSup>
                    <m:d>
                      <m:dPr>
                        <m:ctrlPr>
                          <a:rPr lang="es-AR" sz="2000" i="1">
                            <a:latin typeface="Cambria Math" panose="02040503050406030204" pitchFamily="18" charset="0"/>
                          </a:rPr>
                        </m:ctrlPr>
                      </m:dPr>
                      <m:e>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b="0" i="1" smtClean="0">
                                <a:latin typeface="Cambria Math" panose="02040503050406030204" pitchFamily="18" charset="0"/>
                              </a:rPr>
                              <m:t>1</m:t>
                            </m:r>
                          </m:sub>
                        </m:sSub>
                      </m:e>
                    </m:d>
                    <m:r>
                      <a:rPr lang="es-AR" sz="2000" i="1">
                        <a:latin typeface="Cambria Math" panose="02040503050406030204" pitchFamily="18" charset="0"/>
                      </a:rPr>
                      <m:t>=</m:t>
                    </m:r>
                    <m:r>
                      <a:rPr lang="es-AR" sz="2000" i="1">
                        <a:latin typeface="Cambria Math" panose="02040503050406030204" pitchFamily="18" charset="0"/>
                      </a:rPr>
                      <m:t>𝑓</m:t>
                    </m:r>
                    <m:r>
                      <a:rPr lang="es-AR" sz="2000" i="1">
                        <a:latin typeface="Cambria Math" panose="02040503050406030204" pitchFamily="18" charset="0"/>
                      </a:rPr>
                      <m:t>(</m:t>
                    </m:r>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b="0" i="1" smtClean="0">
                            <a:latin typeface="Cambria Math" panose="02040503050406030204" pitchFamily="18" charset="0"/>
                          </a:rPr>
                          <m:t>1</m:t>
                        </m:r>
                      </m:sub>
                    </m:sSub>
                    <m:r>
                      <a:rPr lang="es-AR" sz="2000" i="1">
                        <a:latin typeface="Cambria Math" panose="02040503050406030204" pitchFamily="18" charset="0"/>
                      </a:rPr>
                      <m:t>)</m:t>
                    </m:r>
                  </m:oMath>
                </a14:m>
                <a:r>
                  <a:rPr lang="es-AR" sz="2000" dirty="0"/>
                  <a:t>		</a:t>
                </a:r>
                <a14:m>
                  <m:oMath xmlns:m="http://schemas.openxmlformats.org/officeDocument/2006/math">
                    <m:sSup>
                      <m:sSupPr>
                        <m:ctrlPr>
                          <a:rPr lang="es-AR" sz="2000" i="1">
                            <a:latin typeface="Cambria Math" panose="02040503050406030204" pitchFamily="18" charset="0"/>
                          </a:rPr>
                        </m:ctrlPr>
                      </m:sSupPr>
                      <m:e>
                        <m:r>
                          <a:rPr lang="es-AR" sz="2000" i="1">
                            <a:latin typeface="Cambria Math" panose="02040503050406030204" pitchFamily="18" charset="0"/>
                          </a:rPr>
                          <m:t>𝑆</m:t>
                        </m:r>
                      </m:e>
                      <m:sup>
                        <m:sSup>
                          <m:sSupPr>
                            <m:ctrlPr>
                              <a:rPr lang="es-AR" sz="2000" i="1" smtClean="0">
                                <a:latin typeface="Cambria Math" panose="02040503050406030204" pitchFamily="18" charset="0"/>
                              </a:rPr>
                            </m:ctrlPr>
                          </m:sSupPr>
                          <m:e>
                            <m:r>
                              <a:rPr lang="es-AR" sz="2000" b="0" i="1" smtClean="0">
                                <a:latin typeface="Cambria Math" panose="02040503050406030204" pitchFamily="18" charset="0"/>
                              </a:rPr>
                              <m:t>1</m:t>
                            </m:r>
                          </m:e>
                          <m:sup>
                            <m:r>
                              <a:rPr lang="es-AR" sz="2000" i="1">
                                <a:latin typeface="Cambria Math" panose="02040503050406030204" pitchFamily="18" charset="0"/>
                              </a:rPr>
                              <m:t>′</m:t>
                            </m:r>
                          </m:sup>
                        </m:sSup>
                      </m:sup>
                    </m:sSup>
                    <m:r>
                      <a:rPr lang="es-AR" sz="2000" i="1">
                        <a:latin typeface="Cambria Math" panose="02040503050406030204" pitchFamily="18" charset="0"/>
                      </a:rPr>
                      <m:t>(</m:t>
                    </m:r>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b="0" i="1" smtClean="0">
                            <a:latin typeface="Cambria Math" panose="02040503050406030204" pitchFamily="18" charset="0"/>
                          </a:rPr>
                          <m:t>2</m:t>
                        </m:r>
                      </m:sub>
                    </m:sSub>
                    <m:r>
                      <a:rPr lang="es-AR" sz="2000" i="1">
                        <a:latin typeface="Cambria Math" panose="02040503050406030204" pitchFamily="18" charset="0"/>
                      </a:rPr>
                      <m:t>)=</m:t>
                    </m:r>
                    <m:sSup>
                      <m:sSupPr>
                        <m:ctrlPr>
                          <a:rPr lang="es-AR" sz="2000" i="1">
                            <a:latin typeface="Cambria Math" panose="02040503050406030204" pitchFamily="18" charset="0"/>
                          </a:rPr>
                        </m:ctrlPr>
                      </m:sSupPr>
                      <m:e>
                        <m:r>
                          <a:rPr lang="es-AR" sz="2000" i="1">
                            <a:latin typeface="Cambria Math" panose="02040503050406030204" pitchFamily="18" charset="0"/>
                          </a:rPr>
                          <m:t>𝑆</m:t>
                        </m:r>
                      </m:e>
                      <m:sup>
                        <m:sSup>
                          <m:sSupPr>
                            <m:ctrlPr>
                              <a:rPr lang="es-AR" sz="2000" i="1">
                                <a:latin typeface="Cambria Math" panose="02040503050406030204" pitchFamily="18" charset="0"/>
                              </a:rPr>
                            </m:ctrlPr>
                          </m:sSupPr>
                          <m:e>
                            <m:r>
                              <a:rPr lang="es-AR" sz="2000" b="0" i="1" smtClean="0">
                                <a:latin typeface="Cambria Math" panose="02040503050406030204" pitchFamily="18" charset="0"/>
                              </a:rPr>
                              <m:t>2</m:t>
                            </m:r>
                          </m:e>
                          <m:sup>
                            <m:r>
                              <a:rPr lang="es-AR" sz="2000" i="1">
                                <a:latin typeface="Cambria Math" panose="02040503050406030204" pitchFamily="18" charset="0"/>
                              </a:rPr>
                              <m:t>′</m:t>
                            </m:r>
                          </m:sup>
                        </m:sSup>
                      </m:sup>
                    </m:sSup>
                    <m:r>
                      <a:rPr lang="es-AR" sz="2000" i="1">
                        <a:latin typeface="Cambria Math" panose="02040503050406030204" pitchFamily="18" charset="0"/>
                      </a:rPr>
                      <m:t>(</m:t>
                    </m:r>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b="0" i="1" smtClean="0">
                            <a:latin typeface="Cambria Math" panose="02040503050406030204" pitchFamily="18" charset="0"/>
                          </a:rPr>
                          <m:t>2</m:t>
                        </m:r>
                      </m:sub>
                    </m:sSub>
                    <m:r>
                      <a:rPr lang="es-AR" sz="2000" i="1">
                        <a:latin typeface="Cambria Math" panose="02040503050406030204" pitchFamily="18" charset="0"/>
                      </a:rPr>
                      <m:t>)</m:t>
                    </m:r>
                  </m:oMath>
                </a14:m>
                <a:r>
                  <a:rPr lang="es-AR" sz="2000" dirty="0"/>
                  <a:t>	 </a:t>
                </a:r>
                <a14:m>
                  <m:oMath xmlns:m="http://schemas.openxmlformats.org/officeDocument/2006/math">
                    <m:sSup>
                      <m:sSupPr>
                        <m:ctrlPr>
                          <a:rPr lang="es-AR" sz="2000" i="1">
                            <a:latin typeface="Cambria Math" panose="02040503050406030204" pitchFamily="18" charset="0"/>
                          </a:rPr>
                        </m:ctrlPr>
                      </m:sSupPr>
                      <m:e>
                        <m:r>
                          <a:rPr lang="es-AR" sz="2000" i="1">
                            <a:latin typeface="Cambria Math" panose="02040503050406030204" pitchFamily="18" charset="0"/>
                          </a:rPr>
                          <m:t>𝑆</m:t>
                        </m:r>
                      </m:e>
                      <m:sup>
                        <m:sSup>
                          <m:sSupPr>
                            <m:ctrlPr>
                              <a:rPr lang="es-AR" sz="2000" i="1">
                                <a:latin typeface="Cambria Math" panose="02040503050406030204" pitchFamily="18" charset="0"/>
                              </a:rPr>
                            </m:ctrlPr>
                          </m:sSupPr>
                          <m:e>
                            <m:r>
                              <a:rPr lang="es-AR" sz="2000" i="1">
                                <a:latin typeface="Cambria Math" panose="02040503050406030204" pitchFamily="18" charset="0"/>
                              </a:rPr>
                              <m:t>1</m:t>
                            </m:r>
                          </m:e>
                          <m:sup>
                            <m:r>
                              <a:rPr lang="es-AR" sz="2000" i="1">
                                <a:latin typeface="Cambria Math" panose="02040503050406030204" pitchFamily="18" charset="0"/>
                              </a:rPr>
                              <m:t>′</m:t>
                            </m:r>
                            <m:r>
                              <a:rPr lang="es-AR" sz="2000" b="0" i="1" smtClean="0">
                                <a:latin typeface="Cambria Math" panose="02040503050406030204" pitchFamily="18" charset="0"/>
                              </a:rPr>
                              <m:t>′</m:t>
                            </m:r>
                          </m:sup>
                        </m:sSup>
                      </m:sup>
                    </m:sSup>
                    <m:r>
                      <a:rPr lang="es-AR" sz="2000" i="1">
                        <a:latin typeface="Cambria Math" panose="02040503050406030204" pitchFamily="18" charset="0"/>
                      </a:rPr>
                      <m:t>(</m:t>
                    </m:r>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i="1">
                            <a:latin typeface="Cambria Math" panose="02040503050406030204" pitchFamily="18" charset="0"/>
                          </a:rPr>
                          <m:t>2</m:t>
                        </m:r>
                      </m:sub>
                    </m:sSub>
                    <m:r>
                      <a:rPr lang="es-AR" sz="2000" i="1">
                        <a:latin typeface="Cambria Math" panose="02040503050406030204" pitchFamily="18" charset="0"/>
                      </a:rPr>
                      <m:t>)=</m:t>
                    </m:r>
                    <m:sSup>
                      <m:sSupPr>
                        <m:ctrlPr>
                          <a:rPr lang="es-AR" sz="2000" i="1">
                            <a:latin typeface="Cambria Math" panose="02040503050406030204" pitchFamily="18" charset="0"/>
                          </a:rPr>
                        </m:ctrlPr>
                      </m:sSupPr>
                      <m:e>
                        <m:r>
                          <a:rPr lang="es-AR" sz="2000" i="1">
                            <a:latin typeface="Cambria Math" panose="02040503050406030204" pitchFamily="18" charset="0"/>
                          </a:rPr>
                          <m:t>𝑆</m:t>
                        </m:r>
                      </m:e>
                      <m:sup>
                        <m:sSup>
                          <m:sSupPr>
                            <m:ctrlPr>
                              <a:rPr lang="es-AR" sz="2000" i="1">
                                <a:latin typeface="Cambria Math" panose="02040503050406030204" pitchFamily="18" charset="0"/>
                              </a:rPr>
                            </m:ctrlPr>
                          </m:sSupPr>
                          <m:e>
                            <m:r>
                              <a:rPr lang="es-AR" sz="2000" i="1">
                                <a:latin typeface="Cambria Math" panose="02040503050406030204" pitchFamily="18" charset="0"/>
                              </a:rPr>
                              <m:t>2</m:t>
                            </m:r>
                          </m:e>
                          <m:sup>
                            <m:r>
                              <a:rPr lang="es-AR" sz="2000" i="1">
                                <a:latin typeface="Cambria Math" panose="02040503050406030204" pitchFamily="18" charset="0"/>
                              </a:rPr>
                              <m:t>′</m:t>
                            </m:r>
                            <m:r>
                              <a:rPr lang="es-AR" sz="2000" b="0" i="1" smtClean="0">
                                <a:latin typeface="Cambria Math" panose="02040503050406030204" pitchFamily="18" charset="0"/>
                              </a:rPr>
                              <m:t>′</m:t>
                            </m:r>
                          </m:sup>
                        </m:sSup>
                      </m:sup>
                    </m:sSup>
                    <m:r>
                      <a:rPr lang="es-AR" sz="2000" i="1">
                        <a:latin typeface="Cambria Math" panose="02040503050406030204" pitchFamily="18" charset="0"/>
                      </a:rPr>
                      <m:t>(</m:t>
                    </m:r>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i="1">
                            <a:latin typeface="Cambria Math" panose="02040503050406030204" pitchFamily="18" charset="0"/>
                          </a:rPr>
                          <m:t>2</m:t>
                        </m:r>
                      </m:sub>
                    </m:sSub>
                    <m:r>
                      <a:rPr lang="es-AR" sz="2000" i="1">
                        <a:latin typeface="Cambria Math" panose="02040503050406030204" pitchFamily="18" charset="0"/>
                      </a:rPr>
                      <m:t>)</m:t>
                    </m:r>
                  </m:oMath>
                </a14:m>
                <a:endParaRPr lang="es-AR" sz="2000" dirty="0"/>
              </a:p>
              <a:p>
                <a:pPr>
                  <a:spcBef>
                    <a:spcPct val="20000"/>
                  </a:spcBef>
                  <a:defRPr/>
                </a:pPr>
                <a14:m>
                  <m:oMathPara xmlns:m="http://schemas.openxmlformats.org/officeDocument/2006/math">
                    <m:oMathParaPr>
                      <m:jc m:val="left"/>
                    </m:oMathParaPr>
                    <m:oMath xmlns:m="http://schemas.openxmlformats.org/officeDocument/2006/math">
                      <m:sSup>
                        <m:sSupPr>
                          <m:ctrlPr>
                            <a:rPr lang="es-AR" sz="2000" i="1">
                              <a:latin typeface="Cambria Math" panose="02040503050406030204" pitchFamily="18" charset="0"/>
                            </a:rPr>
                          </m:ctrlPr>
                        </m:sSupPr>
                        <m:e>
                          <m:r>
                            <a:rPr lang="es-AR" sz="2000" i="1">
                              <a:latin typeface="Cambria Math" panose="02040503050406030204" pitchFamily="18" charset="0"/>
                            </a:rPr>
                            <m:t>𝑆</m:t>
                          </m:r>
                        </m:e>
                        <m:sup>
                          <m:r>
                            <a:rPr lang="es-AR" sz="2000" b="0" i="1" smtClean="0">
                              <a:latin typeface="Cambria Math" panose="02040503050406030204" pitchFamily="18" charset="0"/>
                            </a:rPr>
                            <m:t>1</m:t>
                          </m:r>
                        </m:sup>
                      </m:sSup>
                      <m:d>
                        <m:dPr>
                          <m:ctrlPr>
                            <a:rPr lang="es-AR" sz="2000" i="1">
                              <a:latin typeface="Cambria Math" panose="02040503050406030204" pitchFamily="18" charset="0"/>
                            </a:rPr>
                          </m:ctrlPr>
                        </m:dPr>
                        <m:e>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b="0" i="1" smtClean="0">
                                  <a:latin typeface="Cambria Math" panose="02040503050406030204" pitchFamily="18" charset="0"/>
                                </a:rPr>
                                <m:t>1</m:t>
                              </m:r>
                            </m:sub>
                          </m:sSub>
                        </m:e>
                      </m:d>
                      <m:r>
                        <a:rPr lang="es-AR" sz="2000" i="1">
                          <a:latin typeface="Cambria Math" panose="02040503050406030204" pitchFamily="18" charset="0"/>
                        </a:rPr>
                        <m:t>=</m:t>
                      </m:r>
                      <m:r>
                        <a:rPr lang="es-AR" sz="2000" i="1">
                          <a:latin typeface="Cambria Math" panose="02040503050406030204" pitchFamily="18" charset="0"/>
                        </a:rPr>
                        <m:t>𝑓</m:t>
                      </m:r>
                      <m:r>
                        <a:rPr lang="es-AR" sz="2000" i="1">
                          <a:latin typeface="Cambria Math" panose="02040503050406030204" pitchFamily="18" charset="0"/>
                        </a:rPr>
                        <m:t>(</m:t>
                      </m:r>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b="0" i="1" smtClean="0">
                              <a:latin typeface="Cambria Math" panose="02040503050406030204" pitchFamily="18" charset="0"/>
                            </a:rPr>
                            <m:t>1</m:t>
                          </m:r>
                        </m:sub>
                      </m:sSub>
                      <m:r>
                        <a:rPr lang="es-AR" sz="2000" i="1">
                          <a:latin typeface="Cambria Math" panose="02040503050406030204" pitchFamily="18" charset="0"/>
                        </a:rPr>
                        <m:t>)</m:t>
                      </m:r>
                    </m:oMath>
                  </m:oMathPara>
                </a14:m>
                <a:endParaRPr lang="es-AR" sz="2000" dirty="0"/>
              </a:p>
              <a:p>
                <a:pPr>
                  <a:spcBef>
                    <a:spcPct val="20000"/>
                  </a:spcBef>
                  <a:defRPr/>
                </a:pPr>
                <a14:m>
                  <m:oMath xmlns:m="http://schemas.openxmlformats.org/officeDocument/2006/math">
                    <m:sSup>
                      <m:sSupPr>
                        <m:ctrlPr>
                          <a:rPr lang="es-AR" sz="2000" i="1">
                            <a:latin typeface="Cambria Math" panose="02040503050406030204" pitchFamily="18" charset="0"/>
                          </a:rPr>
                        </m:ctrlPr>
                      </m:sSupPr>
                      <m:e>
                        <m:r>
                          <a:rPr lang="es-AR" sz="2000" i="1">
                            <a:latin typeface="Cambria Math" panose="02040503050406030204" pitchFamily="18" charset="0"/>
                          </a:rPr>
                          <m:t>𝑆</m:t>
                        </m:r>
                      </m:e>
                      <m:sup>
                        <m:r>
                          <a:rPr lang="es-AR" sz="2000" b="0" i="1" smtClean="0">
                            <a:latin typeface="Cambria Math" panose="02040503050406030204" pitchFamily="18" charset="0"/>
                          </a:rPr>
                          <m:t>1</m:t>
                        </m:r>
                      </m:sup>
                    </m:sSup>
                    <m:d>
                      <m:dPr>
                        <m:ctrlPr>
                          <a:rPr lang="es-AR" sz="2000" i="1">
                            <a:latin typeface="Cambria Math" panose="02040503050406030204" pitchFamily="18" charset="0"/>
                          </a:rPr>
                        </m:ctrlPr>
                      </m:dPr>
                      <m:e>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b="0" i="1" smtClean="0">
                                <a:latin typeface="Cambria Math" panose="02040503050406030204" pitchFamily="18" charset="0"/>
                              </a:rPr>
                              <m:t>2</m:t>
                            </m:r>
                          </m:sub>
                        </m:sSub>
                      </m:e>
                    </m:d>
                    <m:r>
                      <a:rPr lang="es-AR" sz="2000" i="1">
                        <a:latin typeface="Cambria Math" panose="02040503050406030204" pitchFamily="18" charset="0"/>
                      </a:rPr>
                      <m:t>=</m:t>
                    </m:r>
                    <m:r>
                      <a:rPr lang="es-AR" sz="2000" i="1">
                        <a:latin typeface="Cambria Math" panose="02040503050406030204" pitchFamily="18" charset="0"/>
                      </a:rPr>
                      <m:t>𝑓</m:t>
                    </m:r>
                    <m:r>
                      <a:rPr lang="es-AR" sz="2000" i="1">
                        <a:latin typeface="Cambria Math" panose="02040503050406030204" pitchFamily="18" charset="0"/>
                      </a:rPr>
                      <m:t>(</m:t>
                    </m:r>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b="0" i="1" smtClean="0">
                            <a:latin typeface="Cambria Math" panose="02040503050406030204" pitchFamily="18" charset="0"/>
                          </a:rPr>
                          <m:t>2</m:t>
                        </m:r>
                      </m:sub>
                    </m:sSub>
                    <m:r>
                      <a:rPr lang="es-AR" sz="2000" i="1">
                        <a:latin typeface="Cambria Math" panose="02040503050406030204" pitchFamily="18" charset="0"/>
                      </a:rPr>
                      <m:t>)</m:t>
                    </m:r>
                  </m:oMath>
                </a14:m>
                <a:r>
                  <a:rPr lang="es-AR" sz="2000" dirty="0"/>
                  <a:t>		Agrego 2 condiciones de cierre de las siguientes:</a:t>
                </a:r>
              </a:p>
              <a:p>
                <a:pPr>
                  <a:spcBef>
                    <a:spcPct val="20000"/>
                  </a:spcBef>
                  <a:defRPr/>
                </a:pPr>
                <a14:m>
                  <m:oMath xmlns:m="http://schemas.openxmlformats.org/officeDocument/2006/math">
                    <m:sSup>
                      <m:sSupPr>
                        <m:ctrlPr>
                          <a:rPr lang="es-AR" sz="2000" i="1">
                            <a:latin typeface="Cambria Math" panose="02040503050406030204" pitchFamily="18" charset="0"/>
                          </a:rPr>
                        </m:ctrlPr>
                      </m:sSupPr>
                      <m:e>
                        <m:r>
                          <a:rPr lang="es-AR" sz="2000" i="1">
                            <a:latin typeface="Cambria Math" panose="02040503050406030204" pitchFamily="18" charset="0"/>
                          </a:rPr>
                          <m:t>𝑆</m:t>
                        </m:r>
                      </m:e>
                      <m:sup>
                        <m:r>
                          <a:rPr lang="es-AR" sz="2000" b="0" i="1" smtClean="0">
                            <a:latin typeface="Cambria Math" panose="02040503050406030204" pitchFamily="18" charset="0"/>
                          </a:rPr>
                          <m:t>2</m:t>
                        </m:r>
                      </m:sup>
                    </m:sSup>
                    <m:d>
                      <m:dPr>
                        <m:ctrlPr>
                          <a:rPr lang="es-AR" sz="2000" i="1">
                            <a:latin typeface="Cambria Math" panose="02040503050406030204" pitchFamily="18" charset="0"/>
                          </a:rPr>
                        </m:ctrlPr>
                      </m:dPr>
                      <m:e>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b="0" i="1" smtClean="0">
                                <a:latin typeface="Cambria Math" panose="02040503050406030204" pitchFamily="18" charset="0"/>
                              </a:rPr>
                              <m:t>2</m:t>
                            </m:r>
                          </m:sub>
                        </m:sSub>
                      </m:e>
                    </m:d>
                    <m:r>
                      <a:rPr lang="es-AR" sz="2000" i="1">
                        <a:latin typeface="Cambria Math" panose="02040503050406030204" pitchFamily="18" charset="0"/>
                      </a:rPr>
                      <m:t>=</m:t>
                    </m:r>
                    <m:r>
                      <a:rPr lang="es-AR" sz="2000" i="1">
                        <a:latin typeface="Cambria Math" panose="02040503050406030204" pitchFamily="18" charset="0"/>
                      </a:rPr>
                      <m:t>𝑓</m:t>
                    </m:r>
                    <m:r>
                      <a:rPr lang="es-AR" sz="2000" i="1">
                        <a:latin typeface="Cambria Math" panose="02040503050406030204" pitchFamily="18" charset="0"/>
                      </a:rPr>
                      <m:t>(</m:t>
                    </m:r>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b="0" i="1" smtClean="0">
                            <a:latin typeface="Cambria Math" panose="02040503050406030204" pitchFamily="18" charset="0"/>
                          </a:rPr>
                          <m:t>2</m:t>
                        </m:r>
                      </m:sub>
                    </m:sSub>
                    <m:r>
                      <a:rPr lang="es-AR" sz="2000" i="1">
                        <a:latin typeface="Cambria Math" panose="02040503050406030204" pitchFamily="18" charset="0"/>
                      </a:rPr>
                      <m:t>)</m:t>
                    </m:r>
                  </m:oMath>
                </a14:m>
                <a:r>
                  <a:rPr lang="es-AR" sz="2000" dirty="0"/>
                  <a:t>		 </a:t>
                </a:r>
                <a14:m>
                  <m:oMath xmlns:m="http://schemas.openxmlformats.org/officeDocument/2006/math">
                    <m:sSup>
                      <m:sSupPr>
                        <m:ctrlPr>
                          <a:rPr lang="es-AR" sz="2000" i="1">
                            <a:latin typeface="Cambria Math" panose="02040503050406030204" pitchFamily="18" charset="0"/>
                          </a:rPr>
                        </m:ctrlPr>
                      </m:sSupPr>
                      <m:e>
                        <m:r>
                          <a:rPr lang="es-AR" sz="2000" i="1">
                            <a:latin typeface="Cambria Math" panose="02040503050406030204" pitchFamily="18" charset="0"/>
                          </a:rPr>
                          <m:t>𝑆</m:t>
                        </m:r>
                      </m:e>
                      <m:sup>
                        <m:sSup>
                          <m:sSupPr>
                            <m:ctrlPr>
                              <a:rPr lang="es-AR" sz="2000" i="1">
                                <a:latin typeface="Cambria Math" panose="02040503050406030204" pitchFamily="18" charset="0"/>
                              </a:rPr>
                            </m:ctrlPr>
                          </m:sSupPr>
                          <m:e>
                            <m:r>
                              <a:rPr lang="es-AR" sz="2000" i="1">
                                <a:latin typeface="Cambria Math" panose="02040503050406030204" pitchFamily="18" charset="0"/>
                              </a:rPr>
                              <m:t>0</m:t>
                            </m:r>
                          </m:e>
                          <m:sup>
                            <m:r>
                              <a:rPr lang="es-AR" sz="2000" i="1">
                                <a:latin typeface="Cambria Math" panose="02040503050406030204" pitchFamily="18" charset="0"/>
                              </a:rPr>
                              <m:t>′</m:t>
                            </m:r>
                          </m:sup>
                        </m:sSup>
                      </m:sup>
                    </m:sSup>
                    <m:r>
                      <a:rPr lang="es-AR" sz="2000" i="1">
                        <a:latin typeface="Cambria Math" panose="02040503050406030204" pitchFamily="18" charset="0"/>
                      </a:rPr>
                      <m:t>(</m:t>
                    </m:r>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b="0" i="1" smtClean="0">
                            <a:latin typeface="Cambria Math" panose="02040503050406030204" pitchFamily="18" charset="0"/>
                          </a:rPr>
                          <m:t>0</m:t>
                        </m:r>
                      </m:sub>
                    </m:sSub>
                    <m:r>
                      <a:rPr lang="es-AR" sz="2000" i="1">
                        <a:latin typeface="Cambria Math" panose="02040503050406030204" pitchFamily="18" charset="0"/>
                      </a:rPr>
                      <m:t>)=</m:t>
                    </m:r>
                    <m:r>
                      <a:rPr lang="es-AR" sz="2000" i="1" smtClean="0">
                        <a:latin typeface="Cambria Math" panose="02040503050406030204" pitchFamily="18" charset="0"/>
                        <a:ea typeface="Cambria Math" panose="02040503050406030204" pitchFamily="18" charset="0"/>
                      </a:rPr>
                      <m:t>∝</m:t>
                    </m:r>
                  </m:oMath>
                </a14:m>
                <a:r>
                  <a:rPr lang="es-AR" sz="2000" dirty="0"/>
                  <a:t>	 </a:t>
                </a:r>
                <a14:m>
                  <m:oMath xmlns:m="http://schemas.openxmlformats.org/officeDocument/2006/math">
                    <m:sSup>
                      <m:sSupPr>
                        <m:ctrlPr>
                          <a:rPr lang="es-AR" sz="2000" i="1">
                            <a:latin typeface="Cambria Math" panose="02040503050406030204" pitchFamily="18" charset="0"/>
                          </a:rPr>
                        </m:ctrlPr>
                      </m:sSupPr>
                      <m:e>
                        <m:r>
                          <a:rPr lang="es-AR" sz="2000" i="1">
                            <a:latin typeface="Cambria Math" panose="02040503050406030204" pitchFamily="18" charset="0"/>
                          </a:rPr>
                          <m:t>𝑆</m:t>
                        </m:r>
                      </m:e>
                      <m:sup>
                        <m:sSup>
                          <m:sSupPr>
                            <m:ctrlPr>
                              <a:rPr lang="es-AR" sz="2000" i="1">
                                <a:latin typeface="Cambria Math" panose="02040503050406030204" pitchFamily="18" charset="0"/>
                              </a:rPr>
                            </m:ctrlPr>
                          </m:sSupPr>
                          <m:e>
                            <m:r>
                              <a:rPr lang="es-AR" sz="2000" b="0" i="1" smtClean="0">
                                <a:latin typeface="Cambria Math" panose="02040503050406030204" pitchFamily="18" charset="0"/>
                              </a:rPr>
                              <m:t>2</m:t>
                            </m:r>
                          </m:e>
                          <m:sup>
                            <m:r>
                              <a:rPr lang="es-AR" sz="2000" i="1">
                                <a:latin typeface="Cambria Math" panose="02040503050406030204" pitchFamily="18" charset="0"/>
                              </a:rPr>
                              <m:t>′</m:t>
                            </m:r>
                          </m:sup>
                        </m:sSup>
                      </m:sup>
                    </m:sSup>
                    <m:r>
                      <a:rPr lang="es-AR" sz="2000" i="1">
                        <a:latin typeface="Cambria Math" panose="02040503050406030204" pitchFamily="18" charset="0"/>
                      </a:rPr>
                      <m:t>(</m:t>
                    </m:r>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b="0" i="1" smtClean="0">
                            <a:latin typeface="Cambria Math" panose="02040503050406030204" pitchFamily="18" charset="0"/>
                          </a:rPr>
                          <m:t>3</m:t>
                        </m:r>
                      </m:sub>
                    </m:sSub>
                    <m:r>
                      <a:rPr lang="es-AR" sz="2000" i="1">
                        <a:latin typeface="Cambria Math" panose="02040503050406030204" pitchFamily="18" charset="0"/>
                      </a:rPr>
                      <m:t>)=</m:t>
                    </m:r>
                    <m:r>
                      <a:rPr lang="es-AR" sz="2000" i="1">
                        <a:latin typeface="Cambria Math" panose="02040503050406030204" pitchFamily="18" charset="0"/>
                        <a:ea typeface="Cambria Math" panose="02040503050406030204" pitchFamily="18" charset="0"/>
                      </a:rPr>
                      <m:t>∝</m:t>
                    </m:r>
                  </m:oMath>
                </a14:m>
                <a:r>
                  <a:rPr lang="es-AR" sz="2000" dirty="0"/>
                  <a:t>	CB forzada</a:t>
                </a:r>
              </a:p>
              <a:p>
                <a:pPr>
                  <a:spcBef>
                    <a:spcPct val="20000"/>
                  </a:spcBef>
                  <a:defRPr/>
                </a:pPr>
                <a14:m>
                  <m:oMath xmlns:m="http://schemas.openxmlformats.org/officeDocument/2006/math">
                    <m:sSup>
                      <m:sSupPr>
                        <m:ctrlPr>
                          <a:rPr lang="es-AR" sz="2000" i="1">
                            <a:latin typeface="Cambria Math" panose="02040503050406030204" pitchFamily="18" charset="0"/>
                          </a:rPr>
                        </m:ctrlPr>
                      </m:sSupPr>
                      <m:e>
                        <m:r>
                          <a:rPr lang="es-AR" sz="2000" i="1">
                            <a:latin typeface="Cambria Math" panose="02040503050406030204" pitchFamily="18" charset="0"/>
                          </a:rPr>
                          <m:t>𝑆</m:t>
                        </m:r>
                      </m:e>
                      <m:sup>
                        <m:r>
                          <a:rPr lang="es-AR" sz="2000" b="0" i="1" smtClean="0">
                            <a:latin typeface="Cambria Math" panose="02040503050406030204" pitchFamily="18" charset="0"/>
                          </a:rPr>
                          <m:t>2</m:t>
                        </m:r>
                      </m:sup>
                    </m:sSup>
                    <m:d>
                      <m:dPr>
                        <m:ctrlPr>
                          <a:rPr lang="es-AR" sz="2000" i="1">
                            <a:latin typeface="Cambria Math" panose="02040503050406030204" pitchFamily="18" charset="0"/>
                          </a:rPr>
                        </m:ctrlPr>
                      </m:dPr>
                      <m:e>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b="0" i="1" smtClean="0">
                                <a:latin typeface="Cambria Math" panose="02040503050406030204" pitchFamily="18" charset="0"/>
                              </a:rPr>
                              <m:t>3</m:t>
                            </m:r>
                          </m:sub>
                        </m:sSub>
                      </m:e>
                    </m:d>
                    <m:r>
                      <a:rPr lang="es-AR" sz="2000" i="1">
                        <a:latin typeface="Cambria Math" panose="02040503050406030204" pitchFamily="18" charset="0"/>
                      </a:rPr>
                      <m:t>=</m:t>
                    </m:r>
                    <m:r>
                      <a:rPr lang="es-AR" sz="2000" i="1">
                        <a:latin typeface="Cambria Math" panose="02040503050406030204" pitchFamily="18" charset="0"/>
                      </a:rPr>
                      <m:t>𝑓</m:t>
                    </m:r>
                    <m:r>
                      <a:rPr lang="es-AR" sz="2000" i="1">
                        <a:latin typeface="Cambria Math" panose="02040503050406030204" pitchFamily="18" charset="0"/>
                      </a:rPr>
                      <m:t>(</m:t>
                    </m:r>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b="0" i="1" smtClean="0">
                            <a:latin typeface="Cambria Math" panose="02040503050406030204" pitchFamily="18" charset="0"/>
                          </a:rPr>
                          <m:t>3</m:t>
                        </m:r>
                      </m:sub>
                    </m:sSub>
                    <m:r>
                      <a:rPr lang="es-AR" sz="2000" i="1">
                        <a:latin typeface="Cambria Math" panose="02040503050406030204" pitchFamily="18" charset="0"/>
                      </a:rPr>
                      <m:t>)</m:t>
                    </m:r>
                  </m:oMath>
                </a14:m>
                <a:r>
                  <a:rPr lang="es-AR" sz="2000" dirty="0"/>
                  <a:t>		 </a:t>
                </a:r>
                <a14:m>
                  <m:oMath xmlns:m="http://schemas.openxmlformats.org/officeDocument/2006/math">
                    <m:sSup>
                      <m:sSupPr>
                        <m:ctrlPr>
                          <a:rPr lang="es-AR" sz="2000" i="1">
                            <a:latin typeface="Cambria Math" panose="02040503050406030204" pitchFamily="18" charset="0"/>
                          </a:rPr>
                        </m:ctrlPr>
                      </m:sSupPr>
                      <m:e>
                        <m:r>
                          <a:rPr lang="es-AR" sz="2000" i="1">
                            <a:latin typeface="Cambria Math" panose="02040503050406030204" pitchFamily="18" charset="0"/>
                          </a:rPr>
                          <m:t>𝑆</m:t>
                        </m:r>
                      </m:e>
                      <m:sup>
                        <m:sSup>
                          <m:sSupPr>
                            <m:ctrlPr>
                              <a:rPr lang="es-AR" sz="2000" i="1">
                                <a:latin typeface="Cambria Math" panose="02040503050406030204" pitchFamily="18" charset="0"/>
                              </a:rPr>
                            </m:ctrlPr>
                          </m:sSupPr>
                          <m:e>
                            <m:r>
                              <a:rPr lang="es-AR" sz="2000" i="1">
                                <a:latin typeface="Cambria Math" panose="02040503050406030204" pitchFamily="18" charset="0"/>
                              </a:rPr>
                              <m:t>0</m:t>
                            </m:r>
                          </m:e>
                          <m:sup>
                            <m:r>
                              <a:rPr lang="es-AR" sz="2000" i="1">
                                <a:latin typeface="Cambria Math" panose="02040503050406030204" pitchFamily="18" charset="0"/>
                              </a:rPr>
                              <m:t>′</m:t>
                            </m:r>
                            <m:r>
                              <a:rPr lang="es-AR" sz="2000" b="0" i="1" smtClean="0">
                                <a:latin typeface="Cambria Math" panose="02040503050406030204" pitchFamily="18" charset="0"/>
                              </a:rPr>
                              <m:t>′</m:t>
                            </m:r>
                          </m:sup>
                        </m:sSup>
                      </m:sup>
                    </m:sSup>
                    <m:r>
                      <a:rPr lang="es-AR" sz="2000" i="1">
                        <a:latin typeface="Cambria Math" panose="02040503050406030204" pitchFamily="18" charset="0"/>
                      </a:rPr>
                      <m:t>(</m:t>
                    </m:r>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b="0" i="1" smtClean="0">
                            <a:latin typeface="Cambria Math" panose="02040503050406030204" pitchFamily="18" charset="0"/>
                          </a:rPr>
                          <m:t>0</m:t>
                        </m:r>
                      </m:sub>
                    </m:sSub>
                    <m:r>
                      <a:rPr lang="es-AR" sz="2000" i="1">
                        <a:latin typeface="Cambria Math" panose="02040503050406030204" pitchFamily="18" charset="0"/>
                      </a:rPr>
                      <m:t>)=</m:t>
                    </m:r>
                    <m:r>
                      <a:rPr lang="es-AR" sz="2000" b="0" i="1" smtClean="0">
                        <a:latin typeface="Cambria Math" panose="02040503050406030204" pitchFamily="18" charset="0"/>
                      </a:rPr>
                      <m:t>0</m:t>
                    </m:r>
                  </m:oMath>
                </a14:m>
                <a:r>
                  <a:rPr lang="es-AR" sz="2000" dirty="0"/>
                  <a:t>	 </a:t>
                </a:r>
                <a14:m>
                  <m:oMath xmlns:m="http://schemas.openxmlformats.org/officeDocument/2006/math">
                    <m:sSup>
                      <m:sSupPr>
                        <m:ctrlPr>
                          <a:rPr lang="es-AR" sz="2000" i="1">
                            <a:latin typeface="Cambria Math" panose="02040503050406030204" pitchFamily="18" charset="0"/>
                          </a:rPr>
                        </m:ctrlPr>
                      </m:sSupPr>
                      <m:e>
                        <m:r>
                          <a:rPr lang="es-AR" sz="2000" i="1">
                            <a:latin typeface="Cambria Math" panose="02040503050406030204" pitchFamily="18" charset="0"/>
                          </a:rPr>
                          <m:t>𝑆</m:t>
                        </m:r>
                      </m:e>
                      <m:sup>
                        <m:sSup>
                          <m:sSupPr>
                            <m:ctrlPr>
                              <a:rPr lang="es-AR" sz="2000" i="1">
                                <a:latin typeface="Cambria Math" panose="02040503050406030204" pitchFamily="18" charset="0"/>
                              </a:rPr>
                            </m:ctrlPr>
                          </m:sSupPr>
                          <m:e>
                            <m:r>
                              <a:rPr lang="es-AR" sz="2000" i="1">
                                <a:latin typeface="Cambria Math" panose="02040503050406030204" pitchFamily="18" charset="0"/>
                              </a:rPr>
                              <m:t>0</m:t>
                            </m:r>
                          </m:e>
                          <m:sup>
                            <m:r>
                              <a:rPr lang="es-AR" sz="2000" i="1">
                                <a:latin typeface="Cambria Math" panose="02040503050406030204" pitchFamily="18" charset="0"/>
                              </a:rPr>
                              <m:t>′</m:t>
                            </m:r>
                            <m:r>
                              <a:rPr lang="es-AR" sz="2000" b="0" i="1" smtClean="0">
                                <a:latin typeface="Cambria Math" panose="02040503050406030204" pitchFamily="18" charset="0"/>
                              </a:rPr>
                              <m:t>′</m:t>
                            </m:r>
                          </m:sup>
                        </m:sSup>
                      </m:sup>
                    </m:sSup>
                    <m:r>
                      <a:rPr lang="es-AR" sz="2000" i="1">
                        <a:latin typeface="Cambria Math" panose="02040503050406030204" pitchFamily="18" charset="0"/>
                      </a:rPr>
                      <m:t>(</m:t>
                    </m:r>
                    <m:sSub>
                      <m:sSubPr>
                        <m:ctrlPr>
                          <a:rPr lang="es-AR" sz="2000" i="1">
                            <a:latin typeface="Cambria Math" panose="02040503050406030204" pitchFamily="18" charset="0"/>
                          </a:rPr>
                        </m:ctrlPr>
                      </m:sSubPr>
                      <m:e>
                        <m:r>
                          <a:rPr lang="es-AR" sz="2000" i="1">
                            <a:latin typeface="Cambria Math" panose="02040503050406030204" pitchFamily="18" charset="0"/>
                          </a:rPr>
                          <m:t>𝑥</m:t>
                        </m:r>
                      </m:e>
                      <m:sub>
                        <m:r>
                          <a:rPr lang="es-AR" sz="2000" b="0" i="1" smtClean="0">
                            <a:latin typeface="Cambria Math" panose="02040503050406030204" pitchFamily="18" charset="0"/>
                          </a:rPr>
                          <m:t>3</m:t>
                        </m:r>
                      </m:sub>
                    </m:sSub>
                    <m:r>
                      <a:rPr lang="es-AR" sz="2000" i="1">
                        <a:latin typeface="Cambria Math" panose="02040503050406030204" pitchFamily="18" charset="0"/>
                      </a:rPr>
                      <m:t>)=</m:t>
                    </m:r>
                    <m:r>
                      <a:rPr lang="es-AR" sz="2000" b="0" i="1" smtClean="0">
                        <a:latin typeface="Cambria Math" panose="02040503050406030204" pitchFamily="18" charset="0"/>
                      </a:rPr>
                      <m:t>0</m:t>
                    </m:r>
                  </m:oMath>
                </a14:m>
                <a:r>
                  <a:rPr lang="es-AR" sz="2000" dirty="0"/>
                  <a:t>	CB libre</a:t>
                </a:r>
              </a:p>
              <a:p>
                <a:pPr>
                  <a:spcBef>
                    <a:spcPct val="20000"/>
                  </a:spcBef>
                  <a:defRPr/>
                </a:pPr>
                <a:r>
                  <a:rPr lang="es-AR" sz="2000" dirty="0"/>
                  <a:t>		</a:t>
                </a:r>
              </a:p>
            </p:txBody>
          </p:sp>
        </mc:Choice>
        <mc:Fallback>
          <p:sp>
            <p:nvSpPr>
              <p:cNvPr id="8" name="2 Subtítulo"/>
              <p:cNvSpPr txBox="1">
                <a:spLocks noRot="1" noChangeAspect="1" noMove="1" noResize="1" noEditPoints="1" noAdjustHandles="1" noChangeArrowheads="1" noChangeShapeType="1" noTextEdit="1"/>
              </p:cNvSpPr>
              <p:nvPr/>
            </p:nvSpPr>
            <p:spPr>
              <a:xfrm>
                <a:off x="304800" y="228600"/>
                <a:ext cx="8077200" cy="6400800"/>
              </a:xfrm>
              <a:prstGeom prst="rect">
                <a:avLst/>
              </a:prstGeom>
              <a:blipFill>
                <a:blip r:embed="rId2"/>
                <a:stretch>
                  <a:fillRect l="-1132" t="-762"/>
                </a:stretch>
              </a:blipFill>
            </p:spPr>
            <p:txBody>
              <a:bodyPr/>
              <a:lstStyle/>
              <a:p>
                <a:r>
                  <a:rPr lang="en-US">
                    <a:noFill/>
                  </a:rPr>
                  <a:t> </a:t>
                </a:r>
              </a:p>
            </p:txBody>
          </p:sp>
        </mc:Fallback>
      </mc:AlternateContent>
      <p:grpSp>
        <p:nvGrpSpPr>
          <p:cNvPr id="32" name="Group 31">
            <a:extLst>
              <a:ext uri="{FF2B5EF4-FFF2-40B4-BE49-F238E27FC236}">
                <a16:creationId xmlns:a16="http://schemas.microsoft.com/office/drawing/2014/main" id="{FB9EC823-8176-4564-87EB-342F4155B72E}"/>
              </a:ext>
            </a:extLst>
          </p:cNvPr>
          <p:cNvGrpSpPr/>
          <p:nvPr/>
        </p:nvGrpSpPr>
        <p:grpSpPr>
          <a:xfrm>
            <a:off x="2819400" y="848951"/>
            <a:ext cx="3733800" cy="1741849"/>
            <a:chOff x="2819400" y="2024325"/>
            <a:chExt cx="3733800" cy="1741849"/>
          </a:xfrm>
        </p:grpSpPr>
        <p:cxnSp>
          <p:nvCxnSpPr>
            <p:cNvPr id="3" name="Straight Arrow Connector 2">
              <a:extLst>
                <a:ext uri="{FF2B5EF4-FFF2-40B4-BE49-F238E27FC236}">
                  <a16:creationId xmlns:a16="http://schemas.microsoft.com/office/drawing/2014/main" id="{63FED803-A424-4A45-88EA-0D2270AE8803}"/>
                </a:ext>
              </a:extLst>
            </p:cNvPr>
            <p:cNvCxnSpPr/>
            <p:nvPr/>
          </p:nvCxnSpPr>
          <p:spPr>
            <a:xfrm>
              <a:off x="2819400" y="3429000"/>
              <a:ext cx="37338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F09D692A-5DDF-4CF3-B39E-514738DFFD01}"/>
                </a:ext>
              </a:extLst>
            </p:cNvPr>
            <p:cNvCxnSpPr>
              <a:cxnSpLocks/>
            </p:cNvCxnSpPr>
            <p:nvPr/>
          </p:nvCxnSpPr>
          <p:spPr>
            <a:xfrm flipV="1">
              <a:off x="2819400" y="2057400"/>
              <a:ext cx="0" cy="137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BB508267-C5D0-474B-ABFA-9B4743A464F6}"/>
                </a:ext>
              </a:extLst>
            </p:cNvPr>
            <p:cNvSpPr/>
            <p:nvPr/>
          </p:nvSpPr>
          <p:spPr>
            <a:xfrm>
              <a:off x="3276600" y="2743200"/>
              <a:ext cx="76193" cy="761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7CEC3659-3CD8-4150-AD35-D8698759ECFB}"/>
                </a:ext>
              </a:extLst>
            </p:cNvPr>
            <p:cNvSpPr/>
            <p:nvPr/>
          </p:nvSpPr>
          <p:spPr>
            <a:xfrm>
              <a:off x="3842144" y="2348917"/>
              <a:ext cx="92293" cy="89481"/>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A4E52398-9E7D-48D1-AEB8-53E124A1496D}"/>
                </a:ext>
              </a:extLst>
            </p:cNvPr>
            <p:cNvSpPr/>
            <p:nvPr/>
          </p:nvSpPr>
          <p:spPr>
            <a:xfrm>
              <a:off x="4800600" y="2590802"/>
              <a:ext cx="76193" cy="761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EEF2A6EF-4B49-4B4F-94CF-09DD51233F3D}"/>
                </a:ext>
              </a:extLst>
            </p:cNvPr>
            <p:cNvSpPr/>
            <p:nvPr/>
          </p:nvSpPr>
          <p:spPr>
            <a:xfrm>
              <a:off x="5753107" y="2743549"/>
              <a:ext cx="76193" cy="76198"/>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7DC2D6D6-A7C1-44BD-89CA-4D4569E43F77}"/>
                </a:ext>
              </a:extLst>
            </p:cNvPr>
            <p:cNvCxnSpPr>
              <a:cxnSpLocks/>
            </p:cNvCxnSpPr>
            <p:nvPr/>
          </p:nvCxnSpPr>
          <p:spPr>
            <a:xfrm>
              <a:off x="3318545" y="2775358"/>
              <a:ext cx="0" cy="65364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CD7D1CC-7FD8-4417-852D-A6650EEEACF6}"/>
                </a:ext>
              </a:extLst>
            </p:cNvPr>
            <p:cNvCxnSpPr>
              <a:cxnSpLocks/>
            </p:cNvCxnSpPr>
            <p:nvPr/>
          </p:nvCxnSpPr>
          <p:spPr>
            <a:xfrm>
              <a:off x="4841140" y="2667000"/>
              <a:ext cx="0" cy="76200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C62C9CF6-EACB-43C0-AE3F-1B7295A67285}"/>
                </a:ext>
              </a:extLst>
            </p:cNvPr>
            <p:cNvCxnSpPr>
              <a:cxnSpLocks/>
            </p:cNvCxnSpPr>
            <p:nvPr/>
          </p:nvCxnSpPr>
          <p:spPr>
            <a:xfrm>
              <a:off x="5795744" y="2819398"/>
              <a:ext cx="0" cy="60960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3078EC9-5134-4354-B014-50B5122DAA66}"/>
                </a:ext>
              </a:extLst>
            </p:cNvPr>
            <p:cNvCxnSpPr>
              <a:cxnSpLocks/>
            </p:cNvCxnSpPr>
            <p:nvPr/>
          </p:nvCxnSpPr>
          <p:spPr>
            <a:xfrm>
              <a:off x="3884788" y="2448537"/>
              <a:ext cx="0" cy="980463"/>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8AEEFFA1-3555-4ABB-A595-F82401FDFC57}"/>
                </a:ext>
              </a:extLst>
            </p:cNvPr>
            <p:cNvSpPr txBox="1"/>
            <p:nvPr/>
          </p:nvSpPr>
          <p:spPr>
            <a:xfrm>
              <a:off x="3140272" y="3396842"/>
              <a:ext cx="381000" cy="369332"/>
            </a:xfrm>
            <a:prstGeom prst="rect">
              <a:avLst/>
            </a:prstGeom>
            <a:noFill/>
          </p:spPr>
          <p:txBody>
            <a:bodyPr wrap="square" rtlCol="0">
              <a:spAutoFit/>
            </a:bodyPr>
            <a:lstStyle/>
            <a:p>
              <a:r>
                <a:rPr lang="es-AR" dirty="0"/>
                <a:t>x</a:t>
              </a:r>
              <a:r>
                <a:rPr lang="es-AR" baseline="-25000" dirty="0"/>
                <a:t>0</a:t>
              </a:r>
              <a:endParaRPr lang="en-US" baseline="-25000" dirty="0"/>
            </a:p>
          </p:txBody>
        </p:sp>
        <p:sp>
          <p:nvSpPr>
            <p:cNvPr id="24" name="TextBox 23">
              <a:extLst>
                <a:ext uri="{FF2B5EF4-FFF2-40B4-BE49-F238E27FC236}">
                  <a16:creationId xmlns:a16="http://schemas.microsoft.com/office/drawing/2014/main" id="{B8D225BA-196E-410B-839F-9E58A1E9FE3F}"/>
                </a:ext>
              </a:extLst>
            </p:cNvPr>
            <p:cNvSpPr txBox="1"/>
            <p:nvPr/>
          </p:nvSpPr>
          <p:spPr>
            <a:xfrm>
              <a:off x="3738345" y="3396734"/>
              <a:ext cx="381000" cy="369332"/>
            </a:xfrm>
            <a:prstGeom prst="rect">
              <a:avLst/>
            </a:prstGeom>
            <a:noFill/>
          </p:spPr>
          <p:txBody>
            <a:bodyPr wrap="square" rtlCol="0">
              <a:spAutoFit/>
            </a:bodyPr>
            <a:lstStyle/>
            <a:p>
              <a:r>
                <a:rPr lang="es-AR" dirty="0"/>
                <a:t>x</a:t>
              </a:r>
              <a:r>
                <a:rPr lang="es-AR" baseline="-25000" dirty="0"/>
                <a:t>1</a:t>
              </a:r>
              <a:endParaRPr lang="en-US" baseline="-25000" dirty="0"/>
            </a:p>
          </p:txBody>
        </p:sp>
        <p:sp>
          <p:nvSpPr>
            <p:cNvPr id="25" name="TextBox 24">
              <a:extLst>
                <a:ext uri="{FF2B5EF4-FFF2-40B4-BE49-F238E27FC236}">
                  <a16:creationId xmlns:a16="http://schemas.microsoft.com/office/drawing/2014/main" id="{3164965E-E19A-4D22-98F2-BF509EDB107F}"/>
                </a:ext>
              </a:extLst>
            </p:cNvPr>
            <p:cNvSpPr txBox="1"/>
            <p:nvPr/>
          </p:nvSpPr>
          <p:spPr>
            <a:xfrm>
              <a:off x="4686300" y="3381945"/>
              <a:ext cx="381000" cy="369332"/>
            </a:xfrm>
            <a:prstGeom prst="rect">
              <a:avLst/>
            </a:prstGeom>
            <a:noFill/>
          </p:spPr>
          <p:txBody>
            <a:bodyPr wrap="square" rtlCol="0">
              <a:spAutoFit/>
            </a:bodyPr>
            <a:lstStyle/>
            <a:p>
              <a:r>
                <a:rPr lang="es-AR" dirty="0"/>
                <a:t>x</a:t>
              </a:r>
              <a:r>
                <a:rPr lang="es-AR" baseline="-25000" dirty="0"/>
                <a:t>2</a:t>
              </a:r>
              <a:endParaRPr lang="en-US" baseline="-25000" dirty="0"/>
            </a:p>
          </p:txBody>
        </p:sp>
        <p:sp>
          <p:nvSpPr>
            <p:cNvPr id="26" name="TextBox 25">
              <a:extLst>
                <a:ext uri="{FF2B5EF4-FFF2-40B4-BE49-F238E27FC236}">
                  <a16:creationId xmlns:a16="http://schemas.microsoft.com/office/drawing/2014/main" id="{2CCDB8A4-D340-4F4F-BDAF-9A1214FDE7B3}"/>
                </a:ext>
              </a:extLst>
            </p:cNvPr>
            <p:cNvSpPr txBox="1"/>
            <p:nvPr/>
          </p:nvSpPr>
          <p:spPr>
            <a:xfrm>
              <a:off x="5646836" y="3386356"/>
              <a:ext cx="381000" cy="369332"/>
            </a:xfrm>
            <a:prstGeom prst="rect">
              <a:avLst/>
            </a:prstGeom>
            <a:noFill/>
          </p:spPr>
          <p:txBody>
            <a:bodyPr wrap="square" rtlCol="0">
              <a:spAutoFit/>
            </a:bodyPr>
            <a:lstStyle/>
            <a:p>
              <a:r>
                <a:rPr lang="es-AR" dirty="0"/>
                <a:t>x</a:t>
              </a:r>
              <a:r>
                <a:rPr lang="es-AR" baseline="-25000" dirty="0"/>
                <a:t>3</a:t>
              </a:r>
              <a:endParaRPr lang="en-US" baseline="-25000" dirty="0"/>
            </a:p>
          </p:txBody>
        </p:sp>
        <p:sp>
          <p:nvSpPr>
            <p:cNvPr id="29" name="TextBox 28">
              <a:extLst>
                <a:ext uri="{FF2B5EF4-FFF2-40B4-BE49-F238E27FC236}">
                  <a16:creationId xmlns:a16="http://schemas.microsoft.com/office/drawing/2014/main" id="{FB9FD337-2791-40BB-BD01-77A5EAF39744}"/>
                </a:ext>
              </a:extLst>
            </p:cNvPr>
            <p:cNvSpPr txBox="1"/>
            <p:nvPr/>
          </p:nvSpPr>
          <p:spPr>
            <a:xfrm>
              <a:off x="3240221" y="2221361"/>
              <a:ext cx="381000" cy="369332"/>
            </a:xfrm>
            <a:prstGeom prst="rect">
              <a:avLst/>
            </a:prstGeom>
            <a:noFill/>
          </p:spPr>
          <p:txBody>
            <a:bodyPr wrap="square" rtlCol="0">
              <a:spAutoFit/>
            </a:bodyPr>
            <a:lstStyle/>
            <a:p>
              <a:r>
                <a:rPr lang="es-AR" dirty="0"/>
                <a:t>S</a:t>
              </a:r>
              <a:r>
                <a:rPr lang="es-AR" baseline="30000" dirty="0"/>
                <a:t>0</a:t>
              </a:r>
              <a:endParaRPr lang="en-US" baseline="30000" dirty="0"/>
            </a:p>
          </p:txBody>
        </p:sp>
        <p:sp>
          <p:nvSpPr>
            <p:cNvPr id="30" name="TextBox 29">
              <a:extLst>
                <a:ext uri="{FF2B5EF4-FFF2-40B4-BE49-F238E27FC236}">
                  <a16:creationId xmlns:a16="http://schemas.microsoft.com/office/drawing/2014/main" id="{8307AD06-7B7B-4043-B6DC-FFE3D1BDAF89}"/>
                </a:ext>
              </a:extLst>
            </p:cNvPr>
            <p:cNvSpPr txBox="1"/>
            <p:nvPr/>
          </p:nvSpPr>
          <p:spPr>
            <a:xfrm>
              <a:off x="4306350" y="2024325"/>
              <a:ext cx="378900" cy="369332"/>
            </a:xfrm>
            <a:prstGeom prst="rect">
              <a:avLst/>
            </a:prstGeom>
            <a:noFill/>
          </p:spPr>
          <p:txBody>
            <a:bodyPr wrap="square" rtlCol="0">
              <a:spAutoFit/>
            </a:bodyPr>
            <a:lstStyle/>
            <a:p>
              <a:r>
                <a:rPr lang="es-AR" dirty="0"/>
                <a:t>S</a:t>
              </a:r>
              <a:r>
                <a:rPr lang="es-AR" baseline="30000" dirty="0"/>
                <a:t>1</a:t>
              </a:r>
              <a:endParaRPr lang="en-US" baseline="30000" dirty="0"/>
            </a:p>
          </p:txBody>
        </p:sp>
        <p:sp>
          <p:nvSpPr>
            <p:cNvPr id="31" name="TextBox 30">
              <a:extLst>
                <a:ext uri="{FF2B5EF4-FFF2-40B4-BE49-F238E27FC236}">
                  <a16:creationId xmlns:a16="http://schemas.microsoft.com/office/drawing/2014/main" id="{01087168-41EA-48C6-9926-F9AD30F1E86D}"/>
                </a:ext>
              </a:extLst>
            </p:cNvPr>
            <p:cNvSpPr txBox="1"/>
            <p:nvPr/>
          </p:nvSpPr>
          <p:spPr>
            <a:xfrm>
              <a:off x="5181601" y="2222814"/>
              <a:ext cx="381000" cy="369332"/>
            </a:xfrm>
            <a:prstGeom prst="rect">
              <a:avLst/>
            </a:prstGeom>
            <a:noFill/>
          </p:spPr>
          <p:txBody>
            <a:bodyPr wrap="square" rtlCol="0">
              <a:spAutoFit/>
            </a:bodyPr>
            <a:lstStyle/>
            <a:p>
              <a:r>
                <a:rPr lang="es-AR" dirty="0"/>
                <a:t>S</a:t>
              </a:r>
              <a:r>
                <a:rPr lang="es-AR" baseline="30000" dirty="0"/>
                <a:t>2</a:t>
              </a:r>
              <a:endParaRPr lang="en-US" baseline="30000" dirty="0"/>
            </a:p>
          </p:txBody>
        </p:sp>
      </p:grpSp>
      <p:sp>
        <p:nvSpPr>
          <p:cNvPr id="19" name="Freeform: Shape 18">
            <a:extLst>
              <a:ext uri="{FF2B5EF4-FFF2-40B4-BE49-F238E27FC236}">
                <a16:creationId xmlns:a16="http://schemas.microsoft.com/office/drawing/2014/main" id="{4C9D9780-463E-44E0-B82F-0F7A6D69F634}"/>
              </a:ext>
            </a:extLst>
          </p:cNvPr>
          <p:cNvSpPr/>
          <p:nvPr/>
        </p:nvSpPr>
        <p:spPr>
          <a:xfrm>
            <a:off x="3347207" y="1214610"/>
            <a:ext cx="2449586" cy="387687"/>
          </a:xfrm>
          <a:custGeom>
            <a:avLst/>
            <a:gdLst>
              <a:gd name="connsiteX0" fmla="*/ 0 w 2449586"/>
              <a:gd name="connsiteY0" fmla="*/ 370909 h 387687"/>
              <a:gd name="connsiteX1" fmla="*/ 553674 w 2449586"/>
              <a:gd name="connsiteY1" fmla="*/ 1794 h 387687"/>
              <a:gd name="connsiteX2" fmla="*/ 1493241 w 2449586"/>
              <a:gd name="connsiteY2" fmla="*/ 236685 h 387687"/>
              <a:gd name="connsiteX3" fmla="*/ 2449586 w 2449586"/>
              <a:gd name="connsiteY3" fmla="*/ 387687 h 387687"/>
            </a:gdLst>
            <a:ahLst/>
            <a:cxnLst>
              <a:cxn ang="0">
                <a:pos x="connsiteX0" y="connsiteY0"/>
              </a:cxn>
              <a:cxn ang="0">
                <a:pos x="connsiteX1" y="connsiteY1"/>
              </a:cxn>
              <a:cxn ang="0">
                <a:pos x="connsiteX2" y="connsiteY2"/>
              </a:cxn>
              <a:cxn ang="0">
                <a:pos x="connsiteX3" y="connsiteY3"/>
              </a:cxn>
            </a:cxnLst>
            <a:rect l="l" t="t" r="r" b="b"/>
            <a:pathLst>
              <a:path w="2449586" h="387687">
                <a:moveTo>
                  <a:pt x="0" y="370909"/>
                </a:moveTo>
                <a:cubicBezTo>
                  <a:pt x="152400" y="197537"/>
                  <a:pt x="304801" y="24165"/>
                  <a:pt x="553674" y="1794"/>
                </a:cubicBezTo>
                <a:cubicBezTo>
                  <a:pt x="802548" y="-20577"/>
                  <a:pt x="1177256" y="172370"/>
                  <a:pt x="1493241" y="236685"/>
                </a:cubicBezTo>
                <a:cubicBezTo>
                  <a:pt x="1809226" y="301000"/>
                  <a:pt x="2157370" y="383493"/>
                  <a:pt x="2449586" y="387687"/>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0990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304800" y="228600"/>
            <a:ext cx="8077200" cy="5638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2400" b="1"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2 Subtítulo"/>
          <p:cNvSpPr txBox="1">
            <a:spLocks/>
          </p:cNvSpPr>
          <p:nvPr/>
        </p:nvSpPr>
        <p:spPr>
          <a:xfrm>
            <a:off x="358066" y="228600"/>
            <a:ext cx="8077200" cy="60960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AR" sz="2400" b="1" dirty="0"/>
              <a:t>Interpolación:</a:t>
            </a:r>
            <a:endParaRPr lang="es-AR" sz="1100" b="1" noProof="0" dirty="0"/>
          </a:p>
          <a:p>
            <a:pPr marL="0" marR="0" lvl="0" indent="0" defTabSz="914400" rtl="0" eaLnBrk="1" fontAlgn="auto" latinLnBrk="0" hangingPunct="1">
              <a:lnSpc>
                <a:spcPct val="100000"/>
              </a:lnSpc>
              <a:spcBef>
                <a:spcPct val="20000"/>
              </a:spcBef>
              <a:spcAft>
                <a:spcPts val="0"/>
              </a:spcAft>
              <a:buClrTx/>
              <a:buSzTx/>
              <a:tabLst/>
              <a:defRPr/>
            </a:pPr>
            <a:r>
              <a:rPr lang="es-AR" sz="2400" dirty="0"/>
              <a:t>En todas las ramas de la ingeniería, existen casos en los cuales se conoce un conjunto de datos experimentales con un cierto intervalo de la variable independiente y se necesita una función que verifique estos datos y permita predecir la existencia de otros valores con la aproximación adecuada.</a:t>
            </a:r>
          </a:p>
          <a:p>
            <a:pPr marL="0" marR="0" lvl="0" indent="0" defTabSz="914400" rtl="0" eaLnBrk="1" fontAlgn="auto" latinLnBrk="0" hangingPunct="1">
              <a:lnSpc>
                <a:spcPct val="100000"/>
              </a:lnSpc>
              <a:spcBef>
                <a:spcPct val="20000"/>
              </a:spcBef>
              <a:spcAft>
                <a:spcPts val="0"/>
              </a:spcAft>
              <a:buClrTx/>
              <a:buSzTx/>
              <a:tabLst/>
              <a:defRPr/>
            </a:pPr>
            <a:endParaRPr kumimoji="0" lang="es-AR"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tabLst/>
              <a:defRPr/>
            </a:pPr>
            <a:r>
              <a:rPr lang="es-AR" sz="2400" dirty="0"/>
              <a:t>Las fórmulas de interpolación permiten calcular de manera aproximada los valores de una función desconocida f(x). Para esto se basa en sustituir a f(x) por una función conocida g(x) que resulte conveniente (simplicidad, operatividad)</a:t>
            </a:r>
          </a:p>
          <a:p>
            <a:pPr marL="0" marR="0" lvl="0" indent="0" defTabSz="914400" rtl="0" eaLnBrk="1" fontAlgn="auto" latinLnBrk="0" hangingPunct="1">
              <a:lnSpc>
                <a:spcPct val="100000"/>
              </a:lnSpc>
              <a:spcBef>
                <a:spcPct val="20000"/>
              </a:spcBef>
              <a:spcAft>
                <a:spcPts val="0"/>
              </a:spcAft>
              <a:buClrTx/>
              <a:buSzTx/>
              <a:tabLst/>
              <a:defRPr/>
            </a:pPr>
            <a:endParaRPr kumimoji="0" lang="es-AR" sz="2400" b="0" i="0" u="none" strike="noStrike" kern="1200" cap="none" spc="0" normalizeH="0" baseline="0" noProof="0" dirty="0">
              <a:ln>
                <a:noFill/>
              </a:ln>
              <a:solidFill>
                <a:schemeClr val="tx1"/>
              </a:solidFill>
              <a:effectLst/>
              <a:uLnTx/>
              <a:uFillTx/>
              <a:latin typeface="+mn-lt"/>
              <a:ea typeface="+mn-ea"/>
              <a:cs typeface="+mn-cs"/>
            </a:endParaRPr>
          </a:p>
          <a:p>
            <a:pPr lvl="0">
              <a:spcBef>
                <a:spcPct val="20000"/>
              </a:spcBef>
              <a:defRPr/>
            </a:pPr>
            <a:r>
              <a:rPr lang="es-AR" sz="2400" dirty="0"/>
              <a:t>Dato 		f(x)	función a interpolar	(x</a:t>
            </a:r>
            <a:r>
              <a:rPr lang="es-AR" sz="2400" baseline="-25000" dirty="0"/>
              <a:t>i</a:t>
            </a:r>
            <a:r>
              <a:rPr lang="es-AR" sz="2400" dirty="0"/>
              <a:t>, f(x</a:t>
            </a:r>
            <a:r>
              <a:rPr lang="es-AR" sz="2400" baseline="-25000" dirty="0"/>
              <a:t>i</a:t>
            </a:r>
            <a:r>
              <a:rPr lang="es-AR" sz="2400" dirty="0"/>
              <a:t>))</a:t>
            </a:r>
          </a:p>
          <a:p>
            <a:pPr lvl="0">
              <a:spcBef>
                <a:spcPct val="20000"/>
              </a:spcBef>
              <a:defRPr/>
            </a:pPr>
            <a:r>
              <a:rPr kumimoji="0" lang="es-AR" sz="2400" b="0" i="0" u="none" strike="noStrike" kern="1200" cap="none" spc="0" normalizeH="0" baseline="0" noProof="0" dirty="0">
                <a:ln>
                  <a:noFill/>
                </a:ln>
                <a:solidFill>
                  <a:schemeClr val="tx1"/>
                </a:solidFill>
                <a:effectLst/>
                <a:uLnTx/>
                <a:uFillTx/>
                <a:latin typeface="+mn-lt"/>
                <a:ea typeface="+mn-ea"/>
                <a:cs typeface="+mn-cs"/>
              </a:rPr>
              <a:t>Incógnita	g(x)	función interpolante</a:t>
            </a:r>
          </a:p>
        </p:txBody>
      </p:sp>
    </p:spTree>
    <p:extLst>
      <p:ext uri="{BB962C8B-B14F-4D97-AF65-F5344CB8AC3E}">
        <p14:creationId xmlns:p14="http://schemas.microsoft.com/office/powerpoint/2010/main" val="2884596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304800" y="228600"/>
            <a:ext cx="8077200" cy="5638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2400" b="1"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2 Subtítulo"/>
          <p:cNvSpPr txBox="1">
            <a:spLocks/>
          </p:cNvSpPr>
          <p:nvPr/>
        </p:nvSpPr>
        <p:spPr>
          <a:xfrm>
            <a:off x="358066" y="228600"/>
            <a:ext cx="8077200" cy="60960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AR" sz="2400" b="1" dirty="0"/>
              <a:t>Interpolación:</a:t>
            </a:r>
            <a:endParaRPr lang="es-AR" sz="1100" b="1" noProof="0" dirty="0"/>
          </a:p>
          <a:p>
            <a:pPr>
              <a:spcBef>
                <a:spcPct val="20000"/>
              </a:spcBef>
              <a:defRPr/>
            </a:pPr>
            <a:r>
              <a:rPr lang="es-AR" sz="2400" dirty="0"/>
              <a:t>Se debe determinar g(x) de modo que se cumplan una serie de condiciones prefijadas en un conjunto de puntos del dominio de la función f(x), que se denominan nodos de la interpolación.</a:t>
            </a:r>
          </a:p>
          <a:p>
            <a:pPr>
              <a:spcBef>
                <a:spcPct val="20000"/>
              </a:spcBef>
              <a:defRPr/>
            </a:pPr>
            <a:endParaRPr lang="es-AR" sz="2400" dirty="0"/>
          </a:p>
          <a:p>
            <a:pPr>
              <a:spcBef>
                <a:spcPct val="20000"/>
              </a:spcBef>
              <a:defRPr/>
            </a:pPr>
            <a:r>
              <a:rPr lang="es-AR" sz="2400" dirty="0"/>
              <a:t>A estas condiciones se las llama condiciones de interpolación y consisten en que los valores que presenta la función a interpolar f(x) coinciden con los valores que produce la función g(x) en los mismos nodos x</a:t>
            </a:r>
            <a:r>
              <a:rPr lang="es-AR" sz="2400" baseline="-25000" dirty="0"/>
              <a:t>i</a:t>
            </a:r>
            <a:r>
              <a:rPr lang="es-AR" sz="2400" dirty="0"/>
              <a:t>.</a:t>
            </a:r>
          </a:p>
          <a:p>
            <a:pPr>
              <a:spcBef>
                <a:spcPct val="20000"/>
              </a:spcBef>
              <a:defRPr/>
            </a:pPr>
            <a:endParaRPr lang="es-AR" sz="2400" dirty="0"/>
          </a:p>
          <a:p>
            <a:pPr>
              <a:spcBef>
                <a:spcPct val="20000"/>
              </a:spcBef>
              <a:defRPr/>
            </a:pPr>
            <a:r>
              <a:rPr lang="es-AR" sz="2400" dirty="0"/>
              <a:t>g(x</a:t>
            </a:r>
            <a:r>
              <a:rPr lang="es-AR" sz="2400" baseline="-25000" dirty="0"/>
              <a:t>i</a:t>
            </a:r>
            <a:r>
              <a:rPr lang="es-AR" sz="2400" dirty="0"/>
              <a:t>)=f(x</a:t>
            </a:r>
            <a:r>
              <a:rPr lang="es-AR" sz="2400" baseline="-25000" dirty="0"/>
              <a:t>i</a:t>
            </a:r>
            <a:r>
              <a:rPr lang="es-AR" sz="2400" dirty="0"/>
              <a:t>)	para i=0, 1, 2, … , n</a:t>
            </a:r>
          </a:p>
          <a:p>
            <a:pPr marL="0" marR="0" lvl="0" indent="0" defTabSz="914400" rtl="0" eaLnBrk="1" fontAlgn="auto" latinLnBrk="0" hangingPunct="1">
              <a:lnSpc>
                <a:spcPct val="100000"/>
              </a:lnSpc>
              <a:spcBef>
                <a:spcPct val="20000"/>
              </a:spcBef>
              <a:spcAft>
                <a:spcPts val="0"/>
              </a:spcAft>
              <a:buClrTx/>
              <a:buSzTx/>
              <a:tabLst/>
              <a:defRPr/>
            </a:pPr>
            <a:endParaRPr lang="es-AR" sz="2400" dirty="0"/>
          </a:p>
          <a:p>
            <a:pPr marL="0" marR="0" lvl="0" indent="0" defTabSz="914400" rtl="0" eaLnBrk="1" fontAlgn="auto" latinLnBrk="0" hangingPunct="1">
              <a:lnSpc>
                <a:spcPct val="100000"/>
              </a:lnSpc>
              <a:spcBef>
                <a:spcPct val="20000"/>
              </a:spcBef>
              <a:spcAft>
                <a:spcPts val="0"/>
              </a:spcAft>
              <a:buClrTx/>
              <a:buSzTx/>
              <a:tabLst/>
              <a:defRPr/>
            </a:pPr>
            <a:endParaRPr lang="es-AR" sz="2400" dirty="0"/>
          </a:p>
          <a:p>
            <a:pPr marL="0" marR="0" lvl="0" indent="0" defTabSz="914400" rtl="0" eaLnBrk="1" fontAlgn="auto" latinLnBrk="0" hangingPunct="1">
              <a:lnSpc>
                <a:spcPct val="100000"/>
              </a:lnSpc>
              <a:spcBef>
                <a:spcPct val="20000"/>
              </a:spcBef>
              <a:spcAft>
                <a:spcPts val="0"/>
              </a:spcAft>
              <a:buClrTx/>
              <a:buSzTx/>
              <a:tabLst/>
              <a:defRPr/>
            </a:pPr>
            <a:endParaRPr lang="es-AR" sz="2400" dirty="0"/>
          </a:p>
        </p:txBody>
      </p:sp>
      <p:pic>
        <p:nvPicPr>
          <p:cNvPr id="14" name="Picture 13">
            <a:extLst>
              <a:ext uri="{FF2B5EF4-FFF2-40B4-BE49-F238E27FC236}">
                <a16:creationId xmlns:a16="http://schemas.microsoft.com/office/drawing/2014/main" id="{86386BAE-923B-4A56-8FDA-8007769E4756}"/>
              </a:ext>
            </a:extLst>
          </p:cNvPr>
          <p:cNvPicPr>
            <a:picLocks noChangeAspect="1"/>
          </p:cNvPicPr>
          <p:nvPr/>
        </p:nvPicPr>
        <p:blipFill rotWithShape="1">
          <a:blip r:embed="rId2"/>
          <a:srcRect l="29167" t="15926" r="52500" b="64815"/>
          <a:stretch/>
        </p:blipFill>
        <p:spPr>
          <a:xfrm>
            <a:off x="5181600" y="3505200"/>
            <a:ext cx="3481754" cy="2057400"/>
          </a:xfrm>
          <a:prstGeom prst="rect">
            <a:avLst/>
          </a:prstGeom>
        </p:spPr>
      </p:pic>
      <p:sp>
        <p:nvSpPr>
          <p:cNvPr id="15" name="TextBox 14">
            <a:extLst>
              <a:ext uri="{FF2B5EF4-FFF2-40B4-BE49-F238E27FC236}">
                <a16:creationId xmlns:a16="http://schemas.microsoft.com/office/drawing/2014/main" id="{D1DA707E-37F4-4133-A914-E4ACE4CC50AA}"/>
              </a:ext>
            </a:extLst>
          </p:cNvPr>
          <p:cNvSpPr txBox="1"/>
          <p:nvPr/>
        </p:nvSpPr>
        <p:spPr>
          <a:xfrm>
            <a:off x="5029200" y="3733800"/>
            <a:ext cx="914400" cy="369332"/>
          </a:xfrm>
          <a:prstGeom prst="rect">
            <a:avLst/>
          </a:prstGeom>
          <a:noFill/>
        </p:spPr>
        <p:txBody>
          <a:bodyPr wrap="square" rtlCol="0">
            <a:spAutoFit/>
          </a:bodyPr>
          <a:lstStyle/>
          <a:p>
            <a:r>
              <a:rPr lang="es-AR" dirty="0"/>
              <a:t>f(x)</a:t>
            </a:r>
            <a:endParaRPr lang="en-US" dirty="0"/>
          </a:p>
        </p:txBody>
      </p:sp>
      <p:sp>
        <p:nvSpPr>
          <p:cNvPr id="16" name="TextBox 15">
            <a:extLst>
              <a:ext uri="{FF2B5EF4-FFF2-40B4-BE49-F238E27FC236}">
                <a16:creationId xmlns:a16="http://schemas.microsoft.com/office/drawing/2014/main" id="{A1DBA71B-8DDB-4869-A530-5C78E930CD8C}"/>
              </a:ext>
            </a:extLst>
          </p:cNvPr>
          <p:cNvSpPr txBox="1"/>
          <p:nvPr/>
        </p:nvSpPr>
        <p:spPr>
          <a:xfrm>
            <a:off x="5334000" y="5029200"/>
            <a:ext cx="914400" cy="369332"/>
          </a:xfrm>
          <a:prstGeom prst="rect">
            <a:avLst/>
          </a:prstGeom>
          <a:noFill/>
        </p:spPr>
        <p:txBody>
          <a:bodyPr wrap="square" rtlCol="0">
            <a:spAutoFit/>
          </a:bodyPr>
          <a:lstStyle/>
          <a:p>
            <a:r>
              <a:rPr lang="es-AR" dirty="0"/>
              <a:t>g(x)</a:t>
            </a:r>
            <a:endParaRPr lang="en-US" dirty="0"/>
          </a:p>
        </p:txBody>
      </p:sp>
    </p:spTree>
    <p:extLst>
      <p:ext uri="{BB962C8B-B14F-4D97-AF65-F5344CB8AC3E}">
        <p14:creationId xmlns:p14="http://schemas.microsoft.com/office/powerpoint/2010/main" val="8945894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304800" y="228600"/>
            <a:ext cx="8077200" cy="5638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2400" b="1"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8" name="2 Subtítulo"/>
              <p:cNvSpPr txBox="1">
                <a:spLocks/>
              </p:cNvSpPr>
              <p:nvPr/>
            </p:nvSpPr>
            <p:spPr>
              <a:xfrm>
                <a:off x="381000" y="228600"/>
                <a:ext cx="8077200" cy="6400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AR" sz="2400" b="1" dirty="0"/>
                  <a:t>Interpolación:</a:t>
                </a:r>
                <a:endParaRPr lang="es-AR" sz="1100" b="1" noProof="0" dirty="0"/>
              </a:p>
              <a:p>
                <a:pPr>
                  <a:spcBef>
                    <a:spcPct val="20000"/>
                  </a:spcBef>
                  <a:defRPr/>
                </a:pPr>
                <a:r>
                  <a:rPr lang="es-AR" sz="2400" dirty="0"/>
                  <a:t>Otra condición de interpolación que se puede pedir es que en los nodos coincidan las derivadas.</a:t>
                </a:r>
              </a:p>
              <a:p>
                <a:pPr>
                  <a:spcBef>
                    <a:spcPct val="20000"/>
                  </a:spcBef>
                  <a:defRPr/>
                </a:pPr>
                <a:r>
                  <a:rPr lang="es-AR" sz="2400" dirty="0"/>
                  <a:t>g’(x</a:t>
                </a:r>
                <a:r>
                  <a:rPr lang="es-AR" sz="2400" baseline="-25000" dirty="0"/>
                  <a:t>i</a:t>
                </a:r>
                <a:r>
                  <a:rPr lang="es-AR" sz="2400" dirty="0"/>
                  <a:t>)=f’(x</a:t>
                </a:r>
                <a:r>
                  <a:rPr lang="es-AR" sz="2400" baseline="-25000" dirty="0"/>
                  <a:t>i</a:t>
                </a:r>
                <a:r>
                  <a:rPr lang="es-AR" sz="2400" dirty="0"/>
                  <a:t>)	para i=0, 1, 2, … , n</a:t>
                </a:r>
              </a:p>
              <a:p>
                <a:pPr marL="0" marR="0" lvl="0" indent="0" defTabSz="914400" rtl="0" eaLnBrk="1" fontAlgn="auto" latinLnBrk="0" hangingPunct="1">
                  <a:lnSpc>
                    <a:spcPct val="100000"/>
                  </a:lnSpc>
                  <a:spcBef>
                    <a:spcPct val="20000"/>
                  </a:spcBef>
                  <a:spcAft>
                    <a:spcPts val="0"/>
                  </a:spcAft>
                  <a:buClrTx/>
                  <a:buSzTx/>
                  <a:tabLst/>
                  <a:defRPr/>
                </a:pPr>
                <a:endParaRPr lang="es-AR" sz="2400" dirty="0"/>
              </a:p>
              <a:p>
                <a:pPr marL="0" marR="0" lvl="0" indent="0" defTabSz="914400" rtl="0" eaLnBrk="1" fontAlgn="auto" latinLnBrk="0" hangingPunct="1">
                  <a:lnSpc>
                    <a:spcPct val="100000"/>
                  </a:lnSpc>
                  <a:spcBef>
                    <a:spcPct val="20000"/>
                  </a:spcBef>
                  <a:spcAft>
                    <a:spcPts val="0"/>
                  </a:spcAft>
                  <a:buClrTx/>
                  <a:buSzTx/>
                  <a:tabLst/>
                  <a:defRPr/>
                </a:pPr>
                <a:r>
                  <a:rPr lang="es-AR" sz="2400" dirty="0"/>
                  <a:t>Como fuera de los nodos de interpolación, por lo general, f(x) es distinta de g(x) aparece un residuo o error de la interpolación:</a:t>
                </a:r>
              </a:p>
              <a:p>
                <a:pPr marL="0" marR="0" lvl="0" indent="0" defTabSz="914400" rtl="0" eaLnBrk="1" fontAlgn="auto" latinLnBrk="0" hangingPunct="1">
                  <a:lnSpc>
                    <a:spcPct val="100000"/>
                  </a:lnSpc>
                  <a:spcBef>
                    <a:spcPct val="20000"/>
                  </a:spcBef>
                  <a:spcAft>
                    <a:spcPts val="0"/>
                  </a:spcAft>
                  <a:buClrTx/>
                  <a:buSzTx/>
                  <a:tabLst/>
                  <a:defRPr/>
                </a:pPr>
                <a:endParaRPr lang="es-AR" sz="2400" dirty="0"/>
              </a:p>
              <a:p>
                <a:pPr marL="0" marR="0" lvl="0" indent="0" defTabSz="914400" rtl="0" eaLnBrk="1" fontAlgn="auto" latinLnBrk="0" hangingPunct="1">
                  <a:lnSpc>
                    <a:spcPct val="100000"/>
                  </a:lnSpc>
                  <a:spcBef>
                    <a:spcPct val="20000"/>
                  </a:spcBef>
                  <a:spcAft>
                    <a:spcPts val="0"/>
                  </a:spcAft>
                  <a:buClrTx/>
                  <a:buSzTx/>
                  <a:tabLst/>
                  <a:defRPr/>
                </a:pPr>
                <a:r>
                  <a:rPr lang="es-AR" sz="2400" dirty="0"/>
                  <a:t>r(x) = g(x) – f(x)</a:t>
                </a:r>
              </a:p>
              <a:p>
                <a:pPr marL="0" marR="0" lvl="0" indent="0" defTabSz="914400" rtl="0" eaLnBrk="1" fontAlgn="auto" latinLnBrk="0" hangingPunct="1">
                  <a:lnSpc>
                    <a:spcPct val="100000"/>
                  </a:lnSpc>
                  <a:spcBef>
                    <a:spcPct val="20000"/>
                  </a:spcBef>
                  <a:spcAft>
                    <a:spcPts val="0"/>
                  </a:spcAft>
                  <a:buClrTx/>
                  <a:buSzTx/>
                  <a:tabLst/>
                  <a:defRPr/>
                </a:pPr>
                <a:endParaRPr lang="es-AR" sz="2400" dirty="0"/>
              </a:p>
              <a:p>
                <a:pPr marL="0" marR="0" lvl="0" indent="0" defTabSz="914400" rtl="0" eaLnBrk="1" fontAlgn="auto" latinLnBrk="0" hangingPunct="1">
                  <a:lnSpc>
                    <a:spcPct val="100000"/>
                  </a:lnSpc>
                  <a:spcBef>
                    <a:spcPct val="20000"/>
                  </a:spcBef>
                  <a:spcAft>
                    <a:spcPts val="0"/>
                  </a:spcAft>
                  <a:buClrTx/>
                  <a:buSzTx/>
                  <a:tabLst/>
                  <a:defRPr/>
                </a:pPr>
                <a:r>
                  <a:rPr lang="es-AR" sz="2400" dirty="0"/>
                  <a:t>Como funciones de interpolación, lo más frecuente es proponer polinomios de la forma   g(x) = </a:t>
                </a:r>
                <a:r>
                  <a:rPr lang="es-AR" sz="2400" dirty="0" err="1"/>
                  <a:t>Pn</a:t>
                </a:r>
                <a:r>
                  <a:rPr lang="es-AR" sz="2400" dirty="0"/>
                  <a:t>(x) = a</a:t>
                </a:r>
                <a:r>
                  <a:rPr lang="es-AR" sz="2400" baseline="-25000" dirty="0"/>
                  <a:t>0</a:t>
                </a:r>
                <a:r>
                  <a:rPr lang="es-AR" sz="2400" dirty="0"/>
                  <a:t> + a</a:t>
                </a:r>
                <a:r>
                  <a:rPr lang="es-AR" sz="2400" baseline="-25000" dirty="0"/>
                  <a:t>1</a:t>
                </a:r>
                <a:r>
                  <a:rPr lang="es-AR" sz="2400" dirty="0"/>
                  <a:t>x +a</a:t>
                </a:r>
                <a:r>
                  <a:rPr lang="es-AR" sz="2400" baseline="-25000" dirty="0"/>
                  <a:t>2</a:t>
                </a:r>
                <a:r>
                  <a:rPr lang="es-AR" sz="2400" dirty="0"/>
                  <a:t>x</a:t>
                </a:r>
                <a:r>
                  <a:rPr lang="es-AR" sz="2400" baseline="30000" dirty="0"/>
                  <a:t>2</a:t>
                </a:r>
                <a:r>
                  <a:rPr lang="es-AR" sz="2400" dirty="0"/>
                  <a:t> + … + a</a:t>
                </a:r>
                <a:r>
                  <a:rPr lang="es-AR" sz="2400" baseline="-25000" dirty="0"/>
                  <a:t>n</a:t>
                </a:r>
                <a:r>
                  <a:rPr lang="es-AR" sz="2400" dirty="0"/>
                  <a:t>x</a:t>
                </a:r>
                <a:r>
                  <a:rPr lang="es-AR" sz="2400" baseline="30000" dirty="0"/>
                  <a:t>n</a:t>
                </a:r>
              </a:p>
              <a:p>
                <a:pPr marL="0" marR="0" lvl="0" indent="0" defTabSz="914400" rtl="0" eaLnBrk="1" fontAlgn="auto" latinLnBrk="0" hangingPunct="1">
                  <a:lnSpc>
                    <a:spcPct val="100000"/>
                  </a:lnSpc>
                  <a:spcBef>
                    <a:spcPct val="20000"/>
                  </a:spcBef>
                  <a:spcAft>
                    <a:spcPts val="0"/>
                  </a:spcAft>
                  <a:buClrTx/>
                  <a:buSzTx/>
                  <a:tabLst/>
                  <a:defRPr/>
                </a:pPr>
                <a:endParaRPr lang="es-AR" sz="2400" dirty="0"/>
              </a:p>
              <a:p>
                <a:pPr marL="0" marR="0" lvl="0" indent="0" defTabSz="914400" rtl="0" eaLnBrk="1" fontAlgn="auto" latinLnBrk="0" hangingPunct="1">
                  <a:lnSpc>
                    <a:spcPct val="100000"/>
                  </a:lnSpc>
                  <a:spcBef>
                    <a:spcPct val="20000"/>
                  </a:spcBef>
                  <a:spcAft>
                    <a:spcPts val="0"/>
                  </a:spcAft>
                  <a:buClrTx/>
                  <a:buSzTx/>
                  <a:tabLst/>
                  <a:defRPr/>
                </a:pPr>
                <a:r>
                  <a:rPr lang="es-AR" sz="2400" dirty="0"/>
                  <a:t>O bien </a:t>
                </a:r>
                <a14:m>
                  <m:oMath xmlns:m="http://schemas.openxmlformats.org/officeDocument/2006/math">
                    <m:r>
                      <a:rPr lang="es-AR" sz="2400" b="0" i="1" smtClean="0">
                        <a:latin typeface="Cambria Math" panose="02040503050406030204" pitchFamily="18" charset="0"/>
                      </a:rPr>
                      <m:t>𝑃𝑛</m:t>
                    </m:r>
                    <m:d>
                      <m:dPr>
                        <m:ctrlPr>
                          <a:rPr lang="es-AR" sz="2400" b="0" i="1" smtClean="0">
                            <a:latin typeface="Cambria Math" panose="02040503050406030204" pitchFamily="18" charset="0"/>
                          </a:rPr>
                        </m:ctrlPr>
                      </m:dPr>
                      <m:e>
                        <m:r>
                          <a:rPr lang="es-AR" sz="2400" b="0" i="1" smtClean="0">
                            <a:latin typeface="Cambria Math" panose="02040503050406030204" pitchFamily="18" charset="0"/>
                          </a:rPr>
                          <m:t>𝑥</m:t>
                        </m:r>
                      </m:e>
                    </m:d>
                    <m:r>
                      <a:rPr lang="es-AR" sz="2400" b="0" i="1" smtClean="0">
                        <a:latin typeface="Cambria Math" panose="02040503050406030204" pitchFamily="18" charset="0"/>
                      </a:rPr>
                      <m:t>=</m:t>
                    </m:r>
                    <m:nary>
                      <m:naryPr>
                        <m:chr m:val="∑"/>
                        <m:ctrlPr>
                          <a:rPr lang="es-AR" sz="2400" b="0" i="1" smtClean="0">
                            <a:latin typeface="Cambria Math" panose="02040503050406030204" pitchFamily="18" charset="0"/>
                          </a:rPr>
                        </m:ctrlPr>
                      </m:naryPr>
                      <m:sub>
                        <m:r>
                          <m:rPr>
                            <m:brk m:alnAt="23"/>
                          </m:rPr>
                          <a:rPr lang="es-AR" sz="2400" b="0" i="1" smtClean="0">
                            <a:latin typeface="Cambria Math" panose="02040503050406030204" pitchFamily="18" charset="0"/>
                          </a:rPr>
                          <m:t>𝑖</m:t>
                        </m:r>
                        <m:r>
                          <a:rPr lang="es-AR" sz="2400" b="0" i="1" smtClean="0">
                            <a:latin typeface="Cambria Math" panose="02040503050406030204" pitchFamily="18" charset="0"/>
                          </a:rPr>
                          <m:t>=0</m:t>
                        </m:r>
                      </m:sub>
                      <m:sup>
                        <m:r>
                          <a:rPr lang="es-AR" sz="2400" b="0" i="1" smtClean="0">
                            <a:latin typeface="Cambria Math" panose="02040503050406030204" pitchFamily="18" charset="0"/>
                          </a:rPr>
                          <m:t>𝑛</m:t>
                        </m:r>
                      </m:sup>
                      <m:e>
                        <m:sSub>
                          <m:sSubPr>
                            <m:ctrlPr>
                              <a:rPr lang="es-AR" sz="2400" b="0" i="1" smtClean="0">
                                <a:latin typeface="Cambria Math" panose="02040503050406030204" pitchFamily="18" charset="0"/>
                              </a:rPr>
                            </m:ctrlPr>
                          </m:sSubPr>
                          <m:e>
                            <m:r>
                              <a:rPr lang="es-AR" sz="2400" b="0" i="1" smtClean="0">
                                <a:latin typeface="Cambria Math" panose="02040503050406030204" pitchFamily="18" charset="0"/>
                              </a:rPr>
                              <m:t>𝑎</m:t>
                            </m:r>
                          </m:e>
                          <m:sub>
                            <m:r>
                              <a:rPr lang="es-AR" sz="2400" b="0" i="1" smtClean="0">
                                <a:latin typeface="Cambria Math" panose="02040503050406030204" pitchFamily="18" charset="0"/>
                              </a:rPr>
                              <m:t>𝑖</m:t>
                            </m:r>
                          </m:sub>
                        </m:sSub>
                      </m:e>
                    </m:nary>
                    <m:sSup>
                      <m:sSupPr>
                        <m:ctrlPr>
                          <a:rPr lang="es-AR" sz="2400" b="0" i="1" smtClean="0">
                            <a:latin typeface="Cambria Math" panose="02040503050406030204" pitchFamily="18" charset="0"/>
                          </a:rPr>
                        </m:ctrlPr>
                      </m:sSupPr>
                      <m:e>
                        <m:r>
                          <a:rPr lang="es-AR" sz="2400" b="0" i="1" smtClean="0">
                            <a:latin typeface="Cambria Math" panose="02040503050406030204" pitchFamily="18" charset="0"/>
                          </a:rPr>
                          <m:t>𝑥</m:t>
                        </m:r>
                      </m:e>
                      <m:sup>
                        <m:r>
                          <a:rPr lang="es-AR" sz="2400" b="0" i="1" smtClean="0">
                            <a:latin typeface="Cambria Math" panose="02040503050406030204" pitchFamily="18" charset="0"/>
                          </a:rPr>
                          <m:t>𝑖</m:t>
                        </m:r>
                      </m:sup>
                    </m:sSup>
                  </m:oMath>
                </a14:m>
                <a:endParaRPr lang="es-AR" sz="2400" dirty="0"/>
              </a:p>
              <a:p>
                <a:pPr marL="0" marR="0" lvl="0" indent="0" defTabSz="914400" rtl="0" eaLnBrk="1" fontAlgn="auto" latinLnBrk="0" hangingPunct="1">
                  <a:lnSpc>
                    <a:spcPct val="100000"/>
                  </a:lnSpc>
                  <a:spcBef>
                    <a:spcPct val="20000"/>
                  </a:spcBef>
                  <a:spcAft>
                    <a:spcPts val="0"/>
                  </a:spcAft>
                  <a:buClrTx/>
                  <a:buSzTx/>
                  <a:tabLst/>
                  <a:defRPr/>
                </a:pPr>
                <a:endParaRPr lang="es-AR" sz="2400" dirty="0"/>
              </a:p>
            </p:txBody>
          </p:sp>
        </mc:Choice>
        <mc:Fallback xmlns="">
          <p:sp>
            <p:nvSpPr>
              <p:cNvPr id="8" name="2 Subtítulo"/>
              <p:cNvSpPr txBox="1">
                <a:spLocks noRot="1" noChangeAspect="1" noMove="1" noResize="1" noEditPoints="1" noAdjustHandles="1" noChangeArrowheads="1" noChangeShapeType="1" noTextEdit="1"/>
              </p:cNvSpPr>
              <p:nvPr/>
            </p:nvSpPr>
            <p:spPr>
              <a:xfrm>
                <a:off x="381000" y="228600"/>
                <a:ext cx="8077200" cy="6400800"/>
              </a:xfrm>
              <a:prstGeom prst="rect">
                <a:avLst/>
              </a:prstGeom>
              <a:blipFill>
                <a:blip r:embed="rId2"/>
                <a:stretch>
                  <a:fillRect l="-1208" t="-762" r="-1736" b="-1048"/>
                </a:stretch>
              </a:blipFill>
            </p:spPr>
            <p:txBody>
              <a:bodyPr/>
              <a:lstStyle/>
              <a:p>
                <a:r>
                  <a:rPr lang="en-US">
                    <a:noFill/>
                  </a:rPr>
                  <a:t> </a:t>
                </a:r>
              </a:p>
            </p:txBody>
          </p:sp>
        </mc:Fallback>
      </mc:AlternateContent>
    </p:spTree>
    <p:extLst>
      <p:ext uri="{BB962C8B-B14F-4D97-AF65-F5344CB8AC3E}">
        <p14:creationId xmlns:p14="http://schemas.microsoft.com/office/powerpoint/2010/main" val="14705457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304800" y="228600"/>
            <a:ext cx="8077200" cy="5638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2400" b="1"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8" name="2 Subtítulo"/>
              <p:cNvSpPr txBox="1">
                <a:spLocks/>
              </p:cNvSpPr>
              <p:nvPr/>
            </p:nvSpPr>
            <p:spPr>
              <a:xfrm>
                <a:off x="457200" y="228600"/>
                <a:ext cx="8077200" cy="6400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AR" sz="2400" b="1" dirty="0"/>
                  <a:t>Interpolación:</a:t>
                </a:r>
                <a:endParaRPr lang="es-AR" sz="1100" b="1" noProof="0" dirty="0"/>
              </a:p>
              <a:p>
                <a:pPr>
                  <a:spcBef>
                    <a:spcPct val="20000"/>
                  </a:spcBef>
                  <a:defRPr/>
                </a:pPr>
                <a:r>
                  <a:rPr lang="es-AR" sz="2400" dirty="0"/>
                  <a:t>Las relaciones de interpolación en los nodos se expresan como:</a:t>
                </a:r>
              </a:p>
              <a:p>
                <a:pPr>
                  <a:spcBef>
                    <a:spcPct val="20000"/>
                  </a:spcBef>
                  <a:defRPr/>
                </a:pPr>
                <a:endParaRPr lang="es-AR" sz="2400" dirty="0"/>
              </a:p>
              <a:p>
                <a:pPr marL="0" marR="0" lvl="0" indent="0" defTabSz="914400" rtl="0" eaLnBrk="1" fontAlgn="auto" latinLnBrk="0" hangingPunct="1">
                  <a:lnSpc>
                    <a:spcPct val="100000"/>
                  </a:lnSpc>
                  <a:spcBef>
                    <a:spcPct val="20000"/>
                  </a:spcBef>
                  <a:spcAft>
                    <a:spcPts val="0"/>
                  </a:spcAft>
                  <a:buClrTx/>
                  <a:buSzTx/>
                  <a:tabLst/>
                  <a:defRPr/>
                </a:pPr>
                <a14:m>
                  <m:oMathPara xmlns:m="http://schemas.openxmlformats.org/officeDocument/2006/math">
                    <m:oMathParaPr>
                      <m:jc m:val="centerGroup"/>
                    </m:oMathParaPr>
                    <m:oMath xmlns:m="http://schemas.openxmlformats.org/officeDocument/2006/math">
                      <m:nary>
                        <m:naryPr>
                          <m:chr m:val="∑"/>
                          <m:ctrlPr>
                            <a:rPr lang="es-AR" sz="2400" b="0" i="1" smtClean="0">
                              <a:latin typeface="Cambria Math" panose="02040503050406030204" pitchFamily="18" charset="0"/>
                            </a:rPr>
                          </m:ctrlPr>
                        </m:naryPr>
                        <m:sub>
                          <m:r>
                            <m:rPr>
                              <m:brk m:alnAt="23"/>
                            </m:rPr>
                            <a:rPr lang="es-AR" sz="2400" b="0" i="1" smtClean="0">
                              <a:latin typeface="Cambria Math" panose="02040503050406030204" pitchFamily="18" charset="0"/>
                            </a:rPr>
                            <m:t>𝑖</m:t>
                          </m:r>
                          <m:r>
                            <a:rPr lang="es-AR" sz="2400" b="0" i="1" smtClean="0">
                              <a:latin typeface="Cambria Math" panose="02040503050406030204" pitchFamily="18" charset="0"/>
                            </a:rPr>
                            <m:t>=0</m:t>
                          </m:r>
                        </m:sub>
                        <m:sup>
                          <m:r>
                            <a:rPr lang="es-AR" sz="2400" b="0" i="1" smtClean="0">
                              <a:latin typeface="Cambria Math" panose="02040503050406030204" pitchFamily="18" charset="0"/>
                            </a:rPr>
                            <m:t>𝑛</m:t>
                          </m:r>
                        </m:sup>
                        <m:e>
                          <m:sSub>
                            <m:sSubPr>
                              <m:ctrlPr>
                                <a:rPr lang="es-AR" sz="2400" b="0" i="1" smtClean="0">
                                  <a:latin typeface="Cambria Math" panose="02040503050406030204" pitchFamily="18" charset="0"/>
                                </a:rPr>
                              </m:ctrlPr>
                            </m:sSubPr>
                            <m:e>
                              <m:r>
                                <a:rPr lang="es-AR" sz="2400" b="0" i="1" smtClean="0">
                                  <a:latin typeface="Cambria Math" panose="02040503050406030204" pitchFamily="18" charset="0"/>
                                </a:rPr>
                                <m:t>𝑎</m:t>
                              </m:r>
                            </m:e>
                            <m:sub>
                              <m:r>
                                <a:rPr lang="es-AR" sz="2400" b="0" i="1" smtClean="0">
                                  <a:latin typeface="Cambria Math" panose="02040503050406030204" pitchFamily="18" charset="0"/>
                                </a:rPr>
                                <m:t>𝑖</m:t>
                              </m:r>
                            </m:sub>
                          </m:sSub>
                          <m:sSubSup>
                            <m:sSubSupPr>
                              <m:ctrlPr>
                                <a:rPr lang="es-AR" sz="2400" b="0" i="1" smtClean="0">
                                  <a:latin typeface="Cambria Math" panose="02040503050406030204" pitchFamily="18" charset="0"/>
                                </a:rPr>
                              </m:ctrlPr>
                            </m:sSubSupPr>
                            <m:e>
                              <m:r>
                                <a:rPr lang="es-AR" sz="2400" b="0" i="1" smtClean="0">
                                  <a:latin typeface="Cambria Math" panose="02040503050406030204" pitchFamily="18" charset="0"/>
                                </a:rPr>
                                <m:t>𝑥</m:t>
                              </m:r>
                            </m:e>
                            <m:sub>
                              <m:r>
                                <a:rPr lang="es-AR" sz="2400" b="0" i="1" smtClean="0">
                                  <a:latin typeface="Cambria Math" panose="02040503050406030204" pitchFamily="18" charset="0"/>
                                </a:rPr>
                                <m:t>𝑘</m:t>
                              </m:r>
                            </m:sub>
                            <m:sup>
                              <m:r>
                                <a:rPr lang="es-AR" sz="2400" b="0" i="1" smtClean="0">
                                  <a:latin typeface="Cambria Math" panose="02040503050406030204" pitchFamily="18" charset="0"/>
                                </a:rPr>
                                <m:t>𝑖</m:t>
                              </m:r>
                            </m:sup>
                          </m:sSubSup>
                          <m:r>
                            <a:rPr lang="es-AR" sz="2400" b="0" i="1" smtClean="0">
                              <a:latin typeface="Cambria Math" panose="02040503050406030204" pitchFamily="18" charset="0"/>
                            </a:rPr>
                            <m:t>=</m:t>
                          </m:r>
                          <m:r>
                            <a:rPr lang="es-AR" sz="2400" b="0" i="1" smtClean="0">
                              <a:latin typeface="Cambria Math" panose="02040503050406030204" pitchFamily="18" charset="0"/>
                            </a:rPr>
                            <m:t>𝑓</m:t>
                          </m:r>
                          <m:d>
                            <m:dPr>
                              <m:ctrlPr>
                                <a:rPr lang="es-AR" sz="2400" b="0" i="1" smtClean="0">
                                  <a:latin typeface="Cambria Math" panose="02040503050406030204" pitchFamily="18" charset="0"/>
                                </a:rPr>
                              </m:ctrlPr>
                            </m:dPr>
                            <m:e>
                              <m:sSub>
                                <m:sSubPr>
                                  <m:ctrlPr>
                                    <a:rPr lang="es-AR" sz="2400" b="0" i="1" smtClean="0">
                                      <a:latin typeface="Cambria Math" panose="02040503050406030204" pitchFamily="18" charset="0"/>
                                    </a:rPr>
                                  </m:ctrlPr>
                                </m:sSubPr>
                                <m:e>
                                  <m:r>
                                    <a:rPr lang="es-AR" sz="2400" b="0" i="1" smtClean="0">
                                      <a:latin typeface="Cambria Math" panose="02040503050406030204" pitchFamily="18" charset="0"/>
                                    </a:rPr>
                                    <m:t>𝑥</m:t>
                                  </m:r>
                                </m:e>
                                <m:sub>
                                  <m:r>
                                    <a:rPr lang="es-AR" sz="2400" b="0" i="1" smtClean="0">
                                      <a:latin typeface="Cambria Math" panose="02040503050406030204" pitchFamily="18" charset="0"/>
                                    </a:rPr>
                                    <m:t>𝑘</m:t>
                                  </m:r>
                                </m:sub>
                              </m:sSub>
                            </m:e>
                          </m:d>
                          <m:r>
                            <a:rPr lang="es-AR" sz="2400" b="0" i="1" smtClean="0">
                              <a:latin typeface="Cambria Math" panose="02040503050406030204" pitchFamily="18" charset="0"/>
                            </a:rPr>
                            <m:t>=</m:t>
                          </m:r>
                          <m:sSub>
                            <m:sSubPr>
                              <m:ctrlPr>
                                <a:rPr lang="es-AR" sz="2400" b="0" i="1" smtClean="0">
                                  <a:latin typeface="Cambria Math" panose="02040503050406030204" pitchFamily="18" charset="0"/>
                                </a:rPr>
                              </m:ctrlPr>
                            </m:sSubPr>
                            <m:e>
                              <m:r>
                                <a:rPr lang="es-AR" sz="2400" b="0" i="1" smtClean="0">
                                  <a:latin typeface="Cambria Math" panose="02040503050406030204" pitchFamily="18" charset="0"/>
                                </a:rPr>
                                <m:t>𝑦</m:t>
                              </m:r>
                            </m:e>
                            <m:sub>
                              <m:r>
                                <a:rPr lang="es-AR" sz="2400" b="0" i="1" smtClean="0">
                                  <a:latin typeface="Cambria Math" panose="02040503050406030204" pitchFamily="18" charset="0"/>
                                </a:rPr>
                                <m:t>𝑘</m:t>
                              </m:r>
                            </m:sub>
                          </m:sSub>
                        </m:e>
                      </m:nary>
                    </m:oMath>
                  </m:oMathPara>
                </a14:m>
                <a:endParaRPr lang="es-AR" sz="2400" dirty="0"/>
              </a:p>
              <a:p>
                <a:pPr marL="0" marR="0" lvl="0" indent="0" defTabSz="914400" rtl="0" eaLnBrk="1" fontAlgn="auto" latinLnBrk="0" hangingPunct="1">
                  <a:lnSpc>
                    <a:spcPct val="100000"/>
                  </a:lnSpc>
                  <a:spcBef>
                    <a:spcPct val="20000"/>
                  </a:spcBef>
                  <a:spcAft>
                    <a:spcPts val="0"/>
                  </a:spcAft>
                  <a:buClrTx/>
                  <a:buSzTx/>
                  <a:tabLst/>
                  <a:defRPr/>
                </a:pPr>
                <a:endParaRPr lang="es-AR" sz="2400" dirty="0"/>
              </a:p>
              <a:p>
                <a:pPr lvl="0">
                  <a:spcBef>
                    <a:spcPct val="20000"/>
                  </a:spcBef>
                  <a:defRPr/>
                </a:pPr>
                <a:r>
                  <a:rPr lang="es-AR" sz="2400" dirty="0"/>
                  <a:t>Donde  x</a:t>
                </a:r>
                <a:r>
                  <a:rPr lang="es-AR" sz="2400" baseline="-25000" dirty="0"/>
                  <a:t>0</a:t>
                </a:r>
                <a:r>
                  <a:rPr lang="es-AR" sz="2400" dirty="0"/>
                  <a:t>, x</a:t>
                </a:r>
                <a:r>
                  <a:rPr lang="es-AR" sz="2400" baseline="-25000" dirty="0"/>
                  <a:t>1</a:t>
                </a:r>
                <a:r>
                  <a:rPr lang="es-AR" sz="2400" dirty="0"/>
                  <a:t>, x</a:t>
                </a:r>
                <a:r>
                  <a:rPr lang="es-AR" sz="2400" baseline="-25000" dirty="0"/>
                  <a:t>2</a:t>
                </a:r>
                <a:r>
                  <a:rPr lang="es-AR" sz="2400" dirty="0"/>
                  <a:t>, … , </a:t>
                </a:r>
                <a:r>
                  <a:rPr lang="es-AR" sz="2400" dirty="0" err="1"/>
                  <a:t>x</a:t>
                </a:r>
                <a:r>
                  <a:rPr lang="es-AR" sz="2400" baseline="-25000" dirty="0" err="1"/>
                  <a:t>n</a:t>
                </a:r>
                <a:r>
                  <a:rPr lang="es-AR" sz="2400" baseline="-25000" dirty="0"/>
                  <a:t> </a:t>
                </a:r>
                <a:r>
                  <a:rPr lang="es-AR" sz="2400" dirty="0"/>
                  <a:t> son los nodos de interpolación</a:t>
                </a:r>
              </a:p>
              <a:p>
                <a:pPr lvl="0">
                  <a:spcBef>
                    <a:spcPct val="20000"/>
                  </a:spcBef>
                  <a:defRPr/>
                </a:pPr>
                <a:endParaRPr lang="es-AR" sz="2400" dirty="0"/>
              </a:p>
              <a:p>
                <a:pPr lvl="0">
                  <a:spcBef>
                    <a:spcPct val="20000"/>
                  </a:spcBef>
                  <a:defRPr/>
                </a:pPr>
                <a:r>
                  <a:rPr lang="es-AR" sz="2400" dirty="0"/>
                  <a:t>Para qué sirve el polinomio interpolante?</a:t>
                </a:r>
              </a:p>
              <a:p>
                <a:pPr marL="342900" lvl="0" indent="-342900">
                  <a:spcBef>
                    <a:spcPct val="20000"/>
                  </a:spcBef>
                  <a:buFontTx/>
                  <a:buChar char="-"/>
                  <a:defRPr/>
                </a:pPr>
                <a:r>
                  <a:rPr lang="es-AR" sz="2400" dirty="0"/>
                  <a:t>Interpolar = construir un dato interno</a:t>
                </a:r>
              </a:p>
              <a:p>
                <a:pPr marL="342900" lvl="0" indent="-342900">
                  <a:spcBef>
                    <a:spcPct val="20000"/>
                  </a:spcBef>
                  <a:buFontTx/>
                  <a:buChar char="-"/>
                  <a:defRPr/>
                </a:pPr>
                <a:r>
                  <a:rPr lang="es-AR" sz="2400" dirty="0"/>
                  <a:t>Extrapola = construir un dato externo</a:t>
                </a:r>
              </a:p>
              <a:p>
                <a:pPr marL="342900" lvl="0" indent="-342900">
                  <a:spcBef>
                    <a:spcPct val="20000"/>
                  </a:spcBef>
                  <a:buFontTx/>
                  <a:buChar char="-"/>
                  <a:defRPr/>
                </a:pPr>
                <a:r>
                  <a:rPr lang="es-AR" sz="2400" dirty="0"/>
                  <a:t>Para aproximar la derivada de una función a partir de valores con la ventaja de que también es un </a:t>
                </a:r>
                <a:r>
                  <a:rPr lang="es-AR" sz="2400" dirty="0" err="1"/>
                  <a:t>polinomino</a:t>
                </a:r>
                <a:endParaRPr lang="es-AR" sz="2400" dirty="0"/>
              </a:p>
              <a:p>
                <a:pPr marL="342900" lvl="0" indent="-342900">
                  <a:spcBef>
                    <a:spcPct val="20000"/>
                  </a:spcBef>
                  <a:buFontTx/>
                  <a:buChar char="-"/>
                  <a:defRPr/>
                </a:pPr>
                <a:r>
                  <a:rPr lang="es-AR" sz="2400" dirty="0"/>
                  <a:t>Para aproximar la integral de una función a partir de valores</a:t>
                </a:r>
              </a:p>
            </p:txBody>
          </p:sp>
        </mc:Choice>
        <mc:Fallback xmlns="">
          <p:sp>
            <p:nvSpPr>
              <p:cNvPr id="8" name="2 Subtítulo"/>
              <p:cNvSpPr txBox="1">
                <a:spLocks noRot="1" noChangeAspect="1" noMove="1" noResize="1" noEditPoints="1" noAdjustHandles="1" noChangeArrowheads="1" noChangeShapeType="1" noTextEdit="1"/>
              </p:cNvSpPr>
              <p:nvPr/>
            </p:nvSpPr>
            <p:spPr>
              <a:xfrm>
                <a:off x="457200" y="228600"/>
                <a:ext cx="8077200" cy="6400800"/>
              </a:xfrm>
              <a:prstGeom prst="rect">
                <a:avLst/>
              </a:prstGeom>
              <a:blipFill>
                <a:blip r:embed="rId2"/>
                <a:stretch>
                  <a:fillRect l="-1208" t="-762" r="-1585"/>
                </a:stretch>
              </a:blipFill>
            </p:spPr>
            <p:txBody>
              <a:bodyPr/>
              <a:lstStyle/>
              <a:p>
                <a:r>
                  <a:rPr lang="en-US">
                    <a:noFill/>
                  </a:rPr>
                  <a:t> </a:t>
                </a:r>
              </a:p>
            </p:txBody>
          </p:sp>
        </mc:Fallback>
      </mc:AlternateContent>
    </p:spTree>
    <p:extLst>
      <p:ext uri="{BB962C8B-B14F-4D97-AF65-F5344CB8AC3E}">
        <p14:creationId xmlns:p14="http://schemas.microsoft.com/office/powerpoint/2010/main" val="9135954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304800" y="228600"/>
            <a:ext cx="8077200" cy="5638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2400" b="1"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mc:AlternateContent xmlns:mc="http://schemas.openxmlformats.org/markup-compatibility/2006" xmlns:a14="http://schemas.microsoft.com/office/drawing/2010/main">
        <mc:Choice Requires="a14">
          <p:sp>
            <p:nvSpPr>
              <p:cNvPr id="8" name="2 Subtítulo"/>
              <p:cNvSpPr txBox="1">
                <a:spLocks/>
              </p:cNvSpPr>
              <p:nvPr/>
            </p:nvSpPr>
            <p:spPr>
              <a:xfrm>
                <a:off x="457200" y="228600"/>
                <a:ext cx="8077200" cy="6400800"/>
              </a:xfrm>
              <a:prstGeom prst="rect">
                <a:avLst/>
              </a:prstGeom>
            </p:spPr>
            <p:txBody>
              <a:bodyPr vert="horz" lIns="91440" tIns="45720" rIns="91440" bIns="45720" rtlCol="0">
                <a:normAutofit lnSpcReduction="10000"/>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AR" sz="2400" b="1" dirty="0"/>
                  <a:t>Interpolación:</a:t>
                </a:r>
                <a:endParaRPr lang="es-AR" sz="1100" b="1" noProof="0" dirty="0"/>
              </a:p>
              <a:p>
                <a:pPr>
                  <a:spcBef>
                    <a:spcPct val="20000"/>
                  </a:spcBef>
                  <a:defRPr/>
                </a:pPr>
                <a:r>
                  <a:rPr lang="es-AR" sz="2400" dirty="0"/>
                  <a:t>Matriz de </a:t>
                </a:r>
                <a:r>
                  <a:rPr lang="es-AR" sz="2400" dirty="0" err="1"/>
                  <a:t>Vandermonde</a:t>
                </a:r>
                <a:endParaRPr lang="es-AR" sz="2400" dirty="0"/>
              </a:p>
              <a:p>
                <a:pPr marL="0" marR="0" lvl="0" indent="0" defTabSz="914400" rtl="0" eaLnBrk="1" fontAlgn="auto" latinLnBrk="0" hangingPunct="1">
                  <a:lnSpc>
                    <a:spcPct val="100000"/>
                  </a:lnSpc>
                  <a:spcBef>
                    <a:spcPct val="20000"/>
                  </a:spcBef>
                  <a:spcAft>
                    <a:spcPts val="0"/>
                  </a:spcAft>
                  <a:buClrTx/>
                  <a:buSzTx/>
                  <a:tabLst/>
                  <a:defRPr/>
                </a:pPr>
                <a:endParaRPr lang="es-AR" sz="2400" dirty="0"/>
              </a:p>
              <a:p>
                <a:pPr marL="0" marR="0" lvl="0" indent="0" defTabSz="914400" rtl="0" eaLnBrk="1" fontAlgn="auto" latinLnBrk="0" hangingPunct="1">
                  <a:lnSpc>
                    <a:spcPct val="100000"/>
                  </a:lnSpc>
                  <a:spcBef>
                    <a:spcPct val="20000"/>
                  </a:spcBef>
                  <a:spcAft>
                    <a:spcPts val="0"/>
                  </a:spcAft>
                  <a:buClrTx/>
                  <a:buSzTx/>
                  <a:tabLst/>
                  <a:defRPr/>
                </a:pPr>
                <a:r>
                  <a:rPr lang="es-AR" sz="2400" dirty="0"/>
                  <a:t>Aplicando las relaciones de identificación en los nodos se tiene:</a:t>
                </a:r>
              </a:p>
              <a:p>
                <a:pPr lvl="0">
                  <a:spcBef>
                    <a:spcPct val="20000"/>
                  </a:spcBef>
                  <a:defRPr/>
                </a:pPr>
                <a:r>
                  <a:rPr lang="es-AR" sz="2400" dirty="0"/>
                  <a:t> </a:t>
                </a:r>
              </a:p>
              <a:p>
                <a:pPr lvl="0">
                  <a:spcBef>
                    <a:spcPct val="20000"/>
                  </a:spcBef>
                  <a:defRPr/>
                </a:pPr>
                <a14:m>
                  <m:oMathPara xmlns:m="http://schemas.openxmlformats.org/officeDocument/2006/math">
                    <m:oMathParaPr>
                      <m:jc m:val="centerGroup"/>
                    </m:oMathParaPr>
                    <m:oMath xmlns:m="http://schemas.openxmlformats.org/officeDocument/2006/math">
                      <m:sSub>
                        <m:sSubPr>
                          <m:ctrlPr>
                            <a:rPr lang="es-AR" sz="2400" i="1" smtClean="0">
                              <a:latin typeface="Cambria Math" panose="02040503050406030204" pitchFamily="18" charset="0"/>
                            </a:rPr>
                          </m:ctrlPr>
                        </m:sSubPr>
                        <m:e>
                          <m:r>
                            <a:rPr lang="es-AR" sz="2400" b="0" i="1" smtClean="0">
                              <a:latin typeface="Cambria Math" panose="02040503050406030204" pitchFamily="18" charset="0"/>
                            </a:rPr>
                            <m:t>𝑎</m:t>
                          </m:r>
                        </m:e>
                        <m:sub>
                          <m:r>
                            <a:rPr lang="es-AR" sz="2400" b="0" i="1" smtClean="0">
                              <a:latin typeface="Cambria Math" panose="02040503050406030204" pitchFamily="18" charset="0"/>
                            </a:rPr>
                            <m:t>0</m:t>
                          </m:r>
                        </m:sub>
                      </m:sSub>
                      <m:r>
                        <a:rPr lang="es-AR" sz="2400" b="0" i="1" smtClean="0">
                          <a:latin typeface="Cambria Math" panose="02040503050406030204" pitchFamily="18" charset="0"/>
                        </a:rPr>
                        <m:t>+</m:t>
                      </m:r>
                      <m:sSub>
                        <m:sSubPr>
                          <m:ctrlPr>
                            <a:rPr lang="es-AR" sz="2400" b="0" i="1" smtClean="0">
                              <a:latin typeface="Cambria Math" panose="02040503050406030204" pitchFamily="18" charset="0"/>
                            </a:rPr>
                          </m:ctrlPr>
                        </m:sSubPr>
                        <m:e>
                          <m:r>
                            <a:rPr lang="es-AR" sz="2400" b="0" i="1" smtClean="0">
                              <a:latin typeface="Cambria Math" panose="02040503050406030204" pitchFamily="18" charset="0"/>
                            </a:rPr>
                            <m:t>𝑎</m:t>
                          </m:r>
                        </m:e>
                        <m:sub>
                          <m:r>
                            <a:rPr lang="es-AR" sz="2400" b="0" i="1" smtClean="0">
                              <a:latin typeface="Cambria Math" panose="02040503050406030204" pitchFamily="18" charset="0"/>
                            </a:rPr>
                            <m:t>1</m:t>
                          </m:r>
                        </m:sub>
                      </m:sSub>
                      <m:sSub>
                        <m:sSubPr>
                          <m:ctrlPr>
                            <a:rPr lang="es-AR" sz="2400" b="0" i="1" smtClean="0">
                              <a:latin typeface="Cambria Math" panose="02040503050406030204" pitchFamily="18" charset="0"/>
                            </a:rPr>
                          </m:ctrlPr>
                        </m:sSubPr>
                        <m:e>
                          <m:r>
                            <a:rPr lang="es-AR" sz="2400" b="0" i="1" smtClean="0">
                              <a:latin typeface="Cambria Math" panose="02040503050406030204" pitchFamily="18" charset="0"/>
                            </a:rPr>
                            <m:t>𝑥</m:t>
                          </m:r>
                        </m:e>
                        <m:sub>
                          <m:r>
                            <a:rPr lang="es-AR" sz="2400" b="0" i="1" smtClean="0">
                              <a:latin typeface="Cambria Math" panose="02040503050406030204" pitchFamily="18" charset="0"/>
                            </a:rPr>
                            <m:t>0</m:t>
                          </m:r>
                        </m:sub>
                      </m:sSub>
                      <m:r>
                        <a:rPr lang="es-AR" sz="2400" b="0" i="1" smtClean="0">
                          <a:latin typeface="Cambria Math" panose="02040503050406030204" pitchFamily="18" charset="0"/>
                        </a:rPr>
                        <m:t>+</m:t>
                      </m:r>
                      <m:sSub>
                        <m:sSubPr>
                          <m:ctrlPr>
                            <a:rPr lang="es-AR" sz="2400" b="0" i="1" smtClean="0">
                              <a:latin typeface="Cambria Math" panose="02040503050406030204" pitchFamily="18" charset="0"/>
                            </a:rPr>
                          </m:ctrlPr>
                        </m:sSubPr>
                        <m:e>
                          <m:r>
                            <a:rPr lang="es-AR" sz="2400" b="0" i="1" smtClean="0">
                              <a:latin typeface="Cambria Math" panose="02040503050406030204" pitchFamily="18" charset="0"/>
                            </a:rPr>
                            <m:t>𝑎</m:t>
                          </m:r>
                        </m:e>
                        <m:sub>
                          <m:r>
                            <a:rPr lang="es-AR" sz="2400" b="0" i="1" smtClean="0">
                              <a:latin typeface="Cambria Math" panose="02040503050406030204" pitchFamily="18" charset="0"/>
                            </a:rPr>
                            <m:t>2</m:t>
                          </m:r>
                        </m:sub>
                      </m:sSub>
                      <m:sSubSup>
                        <m:sSubSupPr>
                          <m:ctrlPr>
                            <a:rPr lang="es-AR" sz="2400" b="0" i="1" smtClean="0">
                              <a:latin typeface="Cambria Math" panose="02040503050406030204" pitchFamily="18" charset="0"/>
                            </a:rPr>
                          </m:ctrlPr>
                        </m:sSubSupPr>
                        <m:e>
                          <m:r>
                            <a:rPr lang="es-AR" sz="2400" b="0" i="1" smtClean="0">
                              <a:latin typeface="Cambria Math" panose="02040503050406030204" pitchFamily="18" charset="0"/>
                            </a:rPr>
                            <m:t>𝑥</m:t>
                          </m:r>
                        </m:e>
                        <m:sub>
                          <m:r>
                            <a:rPr lang="es-AR" sz="2400" b="0" i="1" smtClean="0">
                              <a:latin typeface="Cambria Math" panose="02040503050406030204" pitchFamily="18" charset="0"/>
                            </a:rPr>
                            <m:t>0</m:t>
                          </m:r>
                        </m:sub>
                        <m:sup>
                          <m:r>
                            <a:rPr lang="es-AR" sz="2400" b="0" i="1" smtClean="0">
                              <a:latin typeface="Cambria Math" panose="02040503050406030204" pitchFamily="18" charset="0"/>
                            </a:rPr>
                            <m:t>2</m:t>
                          </m:r>
                        </m:sup>
                      </m:sSubSup>
                      <m:r>
                        <a:rPr lang="es-AR" sz="2400" b="0" i="1" smtClean="0">
                          <a:latin typeface="Cambria Math" panose="02040503050406030204" pitchFamily="18" charset="0"/>
                        </a:rPr>
                        <m:t>+ …+</m:t>
                      </m:r>
                      <m:sSub>
                        <m:sSubPr>
                          <m:ctrlPr>
                            <a:rPr lang="es-AR" sz="2400" i="1">
                              <a:latin typeface="Cambria Math" panose="02040503050406030204" pitchFamily="18" charset="0"/>
                            </a:rPr>
                          </m:ctrlPr>
                        </m:sSubPr>
                        <m:e>
                          <m:r>
                            <a:rPr lang="es-AR" sz="2400" i="1">
                              <a:latin typeface="Cambria Math" panose="02040503050406030204" pitchFamily="18" charset="0"/>
                            </a:rPr>
                            <m:t>𝑎</m:t>
                          </m:r>
                        </m:e>
                        <m:sub>
                          <m:r>
                            <a:rPr lang="es-AR" sz="2400" b="0" i="1" smtClean="0">
                              <a:latin typeface="Cambria Math" panose="02040503050406030204" pitchFamily="18" charset="0"/>
                            </a:rPr>
                            <m:t>𝑛</m:t>
                          </m:r>
                        </m:sub>
                      </m:sSub>
                      <m:sSubSup>
                        <m:sSubSupPr>
                          <m:ctrlPr>
                            <a:rPr lang="es-AR" sz="2400" i="1">
                              <a:latin typeface="Cambria Math" panose="02040503050406030204" pitchFamily="18" charset="0"/>
                            </a:rPr>
                          </m:ctrlPr>
                        </m:sSubSupPr>
                        <m:e>
                          <m:r>
                            <a:rPr lang="es-AR" sz="2400" i="1">
                              <a:latin typeface="Cambria Math" panose="02040503050406030204" pitchFamily="18" charset="0"/>
                            </a:rPr>
                            <m:t>𝑥</m:t>
                          </m:r>
                        </m:e>
                        <m:sub>
                          <m:r>
                            <a:rPr lang="es-AR" sz="2400" i="1">
                              <a:latin typeface="Cambria Math" panose="02040503050406030204" pitchFamily="18" charset="0"/>
                            </a:rPr>
                            <m:t>0</m:t>
                          </m:r>
                        </m:sub>
                        <m:sup>
                          <m:r>
                            <a:rPr lang="es-AR" sz="2400" b="0" i="1" smtClean="0">
                              <a:latin typeface="Cambria Math" panose="02040503050406030204" pitchFamily="18" charset="0"/>
                            </a:rPr>
                            <m:t>𝑛</m:t>
                          </m:r>
                        </m:sup>
                      </m:sSubSup>
                      <m:r>
                        <a:rPr lang="es-AR" sz="2400" b="0" i="1" smtClean="0">
                          <a:latin typeface="Cambria Math" panose="02040503050406030204" pitchFamily="18" charset="0"/>
                        </a:rPr>
                        <m:t>=</m:t>
                      </m:r>
                      <m:sSub>
                        <m:sSubPr>
                          <m:ctrlPr>
                            <a:rPr lang="es-AR" sz="2400" b="0" i="1" smtClean="0">
                              <a:latin typeface="Cambria Math" panose="02040503050406030204" pitchFamily="18" charset="0"/>
                            </a:rPr>
                          </m:ctrlPr>
                        </m:sSubPr>
                        <m:e>
                          <m:r>
                            <a:rPr lang="es-AR" sz="2400" b="0" i="1" smtClean="0">
                              <a:latin typeface="Cambria Math" panose="02040503050406030204" pitchFamily="18" charset="0"/>
                            </a:rPr>
                            <m:t>𝑦</m:t>
                          </m:r>
                        </m:e>
                        <m:sub>
                          <m:r>
                            <a:rPr lang="es-AR" sz="2400" b="0" i="1" smtClean="0">
                              <a:latin typeface="Cambria Math" panose="02040503050406030204" pitchFamily="18" charset="0"/>
                            </a:rPr>
                            <m:t>0</m:t>
                          </m:r>
                        </m:sub>
                      </m:sSub>
                    </m:oMath>
                  </m:oMathPara>
                </a14:m>
                <a:endParaRPr lang="es-AR" sz="2400" b="0" dirty="0"/>
              </a:p>
              <a:p>
                <a:pPr>
                  <a:spcBef>
                    <a:spcPct val="20000"/>
                  </a:spcBef>
                  <a:defRPr/>
                </a:pPr>
                <a14:m>
                  <m:oMathPara xmlns:m="http://schemas.openxmlformats.org/officeDocument/2006/math">
                    <m:oMathParaPr>
                      <m:jc m:val="centerGroup"/>
                    </m:oMathParaPr>
                    <m:oMath xmlns:m="http://schemas.openxmlformats.org/officeDocument/2006/math">
                      <m:sSub>
                        <m:sSubPr>
                          <m:ctrlPr>
                            <a:rPr lang="es-AR" sz="2400" i="1">
                              <a:latin typeface="Cambria Math" panose="02040503050406030204" pitchFamily="18" charset="0"/>
                            </a:rPr>
                          </m:ctrlPr>
                        </m:sSubPr>
                        <m:e>
                          <m:r>
                            <a:rPr lang="es-AR" sz="2400" i="1">
                              <a:latin typeface="Cambria Math" panose="02040503050406030204" pitchFamily="18" charset="0"/>
                            </a:rPr>
                            <m:t>𝑎</m:t>
                          </m:r>
                        </m:e>
                        <m:sub>
                          <m:r>
                            <a:rPr lang="es-AR" sz="2400" i="1">
                              <a:latin typeface="Cambria Math" panose="02040503050406030204" pitchFamily="18" charset="0"/>
                            </a:rPr>
                            <m:t>0</m:t>
                          </m:r>
                        </m:sub>
                      </m:sSub>
                      <m:r>
                        <a:rPr lang="es-AR" sz="2400" i="1">
                          <a:latin typeface="Cambria Math" panose="02040503050406030204" pitchFamily="18" charset="0"/>
                        </a:rPr>
                        <m:t>+</m:t>
                      </m:r>
                      <m:sSub>
                        <m:sSubPr>
                          <m:ctrlPr>
                            <a:rPr lang="es-AR" sz="2400" i="1">
                              <a:latin typeface="Cambria Math" panose="02040503050406030204" pitchFamily="18" charset="0"/>
                            </a:rPr>
                          </m:ctrlPr>
                        </m:sSubPr>
                        <m:e>
                          <m:r>
                            <a:rPr lang="es-AR" sz="2400" i="1">
                              <a:latin typeface="Cambria Math" panose="02040503050406030204" pitchFamily="18" charset="0"/>
                            </a:rPr>
                            <m:t>𝑎</m:t>
                          </m:r>
                        </m:e>
                        <m:sub>
                          <m:r>
                            <a:rPr lang="es-AR" sz="2400" i="1">
                              <a:latin typeface="Cambria Math" panose="02040503050406030204" pitchFamily="18" charset="0"/>
                            </a:rPr>
                            <m:t>1</m:t>
                          </m:r>
                        </m:sub>
                      </m:sSub>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b="0" i="1" smtClean="0">
                              <a:latin typeface="Cambria Math" panose="02040503050406030204" pitchFamily="18" charset="0"/>
                            </a:rPr>
                            <m:t>1</m:t>
                          </m:r>
                        </m:sub>
                      </m:sSub>
                      <m:r>
                        <a:rPr lang="es-AR" sz="2400" i="1">
                          <a:latin typeface="Cambria Math" panose="02040503050406030204" pitchFamily="18" charset="0"/>
                        </a:rPr>
                        <m:t>+</m:t>
                      </m:r>
                      <m:sSub>
                        <m:sSubPr>
                          <m:ctrlPr>
                            <a:rPr lang="es-AR" sz="2400" i="1">
                              <a:latin typeface="Cambria Math" panose="02040503050406030204" pitchFamily="18" charset="0"/>
                            </a:rPr>
                          </m:ctrlPr>
                        </m:sSubPr>
                        <m:e>
                          <m:r>
                            <a:rPr lang="es-AR" sz="2400" i="1">
                              <a:latin typeface="Cambria Math" panose="02040503050406030204" pitchFamily="18" charset="0"/>
                            </a:rPr>
                            <m:t>𝑎</m:t>
                          </m:r>
                        </m:e>
                        <m:sub>
                          <m:r>
                            <a:rPr lang="es-AR" sz="2400" i="1">
                              <a:latin typeface="Cambria Math" panose="02040503050406030204" pitchFamily="18" charset="0"/>
                            </a:rPr>
                            <m:t>2</m:t>
                          </m:r>
                        </m:sub>
                      </m:sSub>
                      <m:sSubSup>
                        <m:sSubSupPr>
                          <m:ctrlPr>
                            <a:rPr lang="es-AR" sz="2400" i="1">
                              <a:latin typeface="Cambria Math" panose="02040503050406030204" pitchFamily="18" charset="0"/>
                            </a:rPr>
                          </m:ctrlPr>
                        </m:sSubSupPr>
                        <m:e>
                          <m:r>
                            <a:rPr lang="es-AR" sz="2400" i="1">
                              <a:latin typeface="Cambria Math" panose="02040503050406030204" pitchFamily="18" charset="0"/>
                            </a:rPr>
                            <m:t>𝑥</m:t>
                          </m:r>
                        </m:e>
                        <m:sub>
                          <m:r>
                            <a:rPr lang="es-AR" sz="2400" b="0" i="1" smtClean="0">
                              <a:latin typeface="Cambria Math" panose="02040503050406030204" pitchFamily="18" charset="0"/>
                            </a:rPr>
                            <m:t>1</m:t>
                          </m:r>
                        </m:sub>
                        <m:sup>
                          <m:r>
                            <a:rPr lang="es-AR" sz="2400" i="1">
                              <a:latin typeface="Cambria Math" panose="02040503050406030204" pitchFamily="18" charset="0"/>
                            </a:rPr>
                            <m:t>2</m:t>
                          </m:r>
                        </m:sup>
                      </m:sSubSup>
                      <m:r>
                        <a:rPr lang="es-AR" sz="2400" i="1">
                          <a:latin typeface="Cambria Math" panose="02040503050406030204" pitchFamily="18" charset="0"/>
                        </a:rPr>
                        <m:t>+ …+</m:t>
                      </m:r>
                      <m:sSub>
                        <m:sSubPr>
                          <m:ctrlPr>
                            <a:rPr lang="es-AR" sz="2400" i="1">
                              <a:latin typeface="Cambria Math" panose="02040503050406030204" pitchFamily="18" charset="0"/>
                            </a:rPr>
                          </m:ctrlPr>
                        </m:sSubPr>
                        <m:e>
                          <m:r>
                            <a:rPr lang="es-AR" sz="2400" i="1">
                              <a:latin typeface="Cambria Math" panose="02040503050406030204" pitchFamily="18" charset="0"/>
                            </a:rPr>
                            <m:t>𝑎</m:t>
                          </m:r>
                        </m:e>
                        <m:sub>
                          <m:r>
                            <a:rPr lang="es-AR" sz="2400" i="1">
                              <a:latin typeface="Cambria Math" panose="02040503050406030204" pitchFamily="18" charset="0"/>
                            </a:rPr>
                            <m:t>𝑛</m:t>
                          </m:r>
                        </m:sub>
                      </m:sSub>
                      <m:sSubSup>
                        <m:sSubSupPr>
                          <m:ctrlPr>
                            <a:rPr lang="es-AR" sz="2400" i="1">
                              <a:latin typeface="Cambria Math" panose="02040503050406030204" pitchFamily="18" charset="0"/>
                            </a:rPr>
                          </m:ctrlPr>
                        </m:sSubSupPr>
                        <m:e>
                          <m:r>
                            <a:rPr lang="es-AR" sz="2400" i="1">
                              <a:latin typeface="Cambria Math" panose="02040503050406030204" pitchFamily="18" charset="0"/>
                            </a:rPr>
                            <m:t>𝑥</m:t>
                          </m:r>
                        </m:e>
                        <m:sub>
                          <m:r>
                            <a:rPr lang="es-AR" sz="2400" b="0" i="1" smtClean="0">
                              <a:latin typeface="Cambria Math" panose="02040503050406030204" pitchFamily="18" charset="0"/>
                            </a:rPr>
                            <m:t>1</m:t>
                          </m:r>
                        </m:sub>
                        <m:sup>
                          <m:r>
                            <a:rPr lang="es-AR" sz="2400" i="1">
                              <a:latin typeface="Cambria Math" panose="02040503050406030204" pitchFamily="18" charset="0"/>
                            </a:rPr>
                            <m:t>𝑛</m:t>
                          </m:r>
                        </m:sup>
                      </m:sSubSup>
                      <m:r>
                        <a:rPr lang="es-AR" sz="2400" i="1">
                          <a:latin typeface="Cambria Math" panose="02040503050406030204" pitchFamily="18" charset="0"/>
                        </a:rPr>
                        <m:t>=</m:t>
                      </m:r>
                      <m:sSub>
                        <m:sSubPr>
                          <m:ctrlPr>
                            <a:rPr lang="es-AR" sz="2400" i="1">
                              <a:latin typeface="Cambria Math" panose="02040503050406030204" pitchFamily="18" charset="0"/>
                            </a:rPr>
                          </m:ctrlPr>
                        </m:sSubPr>
                        <m:e>
                          <m:r>
                            <a:rPr lang="es-AR" sz="2400" i="1">
                              <a:latin typeface="Cambria Math" panose="02040503050406030204" pitchFamily="18" charset="0"/>
                            </a:rPr>
                            <m:t>𝑦</m:t>
                          </m:r>
                        </m:e>
                        <m:sub>
                          <m:r>
                            <a:rPr lang="es-AR" sz="2400" b="0" i="1" smtClean="0">
                              <a:latin typeface="Cambria Math" panose="02040503050406030204" pitchFamily="18" charset="0"/>
                            </a:rPr>
                            <m:t>1</m:t>
                          </m:r>
                        </m:sub>
                      </m:sSub>
                    </m:oMath>
                  </m:oMathPara>
                </a14:m>
                <a:endParaRPr lang="es-AR" sz="2400" dirty="0"/>
              </a:p>
              <a:p>
                <a:pPr lvl="0">
                  <a:spcBef>
                    <a:spcPct val="20000"/>
                  </a:spcBef>
                  <a:defRPr/>
                </a:pPr>
                <a:endParaRPr lang="es-AR" sz="2400" dirty="0"/>
              </a:p>
              <a:p>
                <a:pPr lvl="0">
                  <a:spcBef>
                    <a:spcPct val="20000"/>
                  </a:spcBef>
                  <a:defRPr/>
                </a:pPr>
                <a:endParaRPr lang="es-AR" sz="2400" dirty="0"/>
              </a:p>
              <a:p>
                <a:pPr>
                  <a:spcBef>
                    <a:spcPct val="20000"/>
                  </a:spcBef>
                  <a:defRPr/>
                </a:pPr>
                <a14:m>
                  <m:oMathPara xmlns:m="http://schemas.openxmlformats.org/officeDocument/2006/math">
                    <m:oMathParaPr>
                      <m:jc m:val="centerGroup"/>
                    </m:oMathParaPr>
                    <m:oMath xmlns:m="http://schemas.openxmlformats.org/officeDocument/2006/math">
                      <m:sSub>
                        <m:sSubPr>
                          <m:ctrlPr>
                            <a:rPr lang="es-AR" sz="2400" i="1">
                              <a:latin typeface="Cambria Math" panose="02040503050406030204" pitchFamily="18" charset="0"/>
                            </a:rPr>
                          </m:ctrlPr>
                        </m:sSubPr>
                        <m:e>
                          <m:r>
                            <a:rPr lang="es-AR" sz="2400" i="1">
                              <a:latin typeface="Cambria Math" panose="02040503050406030204" pitchFamily="18" charset="0"/>
                            </a:rPr>
                            <m:t>𝑎</m:t>
                          </m:r>
                        </m:e>
                        <m:sub>
                          <m:r>
                            <a:rPr lang="es-AR" sz="2400" i="1">
                              <a:latin typeface="Cambria Math" panose="02040503050406030204" pitchFamily="18" charset="0"/>
                            </a:rPr>
                            <m:t>0</m:t>
                          </m:r>
                        </m:sub>
                      </m:sSub>
                      <m:r>
                        <a:rPr lang="es-AR" sz="2400" i="1">
                          <a:latin typeface="Cambria Math" panose="02040503050406030204" pitchFamily="18" charset="0"/>
                        </a:rPr>
                        <m:t>+</m:t>
                      </m:r>
                      <m:sSub>
                        <m:sSubPr>
                          <m:ctrlPr>
                            <a:rPr lang="es-AR" sz="2400" i="1">
                              <a:latin typeface="Cambria Math" panose="02040503050406030204" pitchFamily="18" charset="0"/>
                            </a:rPr>
                          </m:ctrlPr>
                        </m:sSubPr>
                        <m:e>
                          <m:r>
                            <a:rPr lang="es-AR" sz="2400" i="1">
                              <a:latin typeface="Cambria Math" panose="02040503050406030204" pitchFamily="18" charset="0"/>
                            </a:rPr>
                            <m:t>𝑎</m:t>
                          </m:r>
                        </m:e>
                        <m:sub>
                          <m:r>
                            <a:rPr lang="es-AR" sz="2400" i="1">
                              <a:latin typeface="Cambria Math" panose="02040503050406030204" pitchFamily="18" charset="0"/>
                            </a:rPr>
                            <m:t>1</m:t>
                          </m:r>
                        </m:sub>
                      </m:sSub>
                      <m:sSub>
                        <m:sSubPr>
                          <m:ctrlPr>
                            <a:rPr lang="es-AR" sz="2400" i="1">
                              <a:latin typeface="Cambria Math" panose="02040503050406030204" pitchFamily="18" charset="0"/>
                            </a:rPr>
                          </m:ctrlPr>
                        </m:sSubPr>
                        <m:e>
                          <m:r>
                            <a:rPr lang="es-AR" sz="2400" i="1">
                              <a:latin typeface="Cambria Math" panose="02040503050406030204" pitchFamily="18" charset="0"/>
                            </a:rPr>
                            <m:t>𝑥</m:t>
                          </m:r>
                        </m:e>
                        <m:sub>
                          <m:r>
                            <a:rPr lang="es-AR" sz="2400" b="0" i="1" smtClean="0">
                              <a:latin typeface="Cambria Math" panose="02040503050406030204" pitchFamily="18" charset="0"/>
                            </a:rPr>
                            <m:t>𝑛</m:t>
                          </m:r>
                        </m:sub>
                      </m:sSub>
                      <m:r>
                        <a:rPr lang="es-AR" sz="2400" i="1">
                          <a:latin typeface="Cambria Math" panose="02040503050406030204" pitchFamily="18" charset="0"/>
                        </a:rPr>
                        <m:t>+</m:t>
                      </m:r>
                      <m:sSub>
                        <m:sSubPr>
                          <m:ctrlPr>
                            <a:rPr lang="es-AR" sz="2400" i="1">
                              <a:latin typeface="Cambria Math" panose="02040503050406030204" pitchFamily="18" charset="0"/>
                            </a:rPr>
                          </m:ctrlPr>
                        </m:sSubPr>
                        <m:e>
                          <m:r>
                            <a:rPr lang="es-AR" sz="2400" i="1">
                              <a:latin typeface="Cambria Math" panose="02040503050406030204" pitchFamily="18" charset="0"/>
                            </a:rPr>
                            <m:t>𝑎</m:t>
                          </m:r>
                        </m:e>
                        <m:sub>
                          <m:r>
                            <a:rPr lang="es-AR" sz="2400" i="1">
                              <a:latin typeface="Cambria Math" panose="02040503050406030204" pitchFamily="18" charset="0"/>
                            </a:rPr>
                            <m:t>2</m:t>
                          </m:r>
                        </m:sub>
                      </m:sSub>
                      <m:sSubSup>
                        <m:sSubSupPr>
                          <m:ctrlPr>
                            <a:rPr lang="es-AR" sz="2400" i="1">
                              <a:latin typeface="Cambria Math" panose="02040503050406030204" pitchFamily="18" charset="0"/>
                            </a:rPr>
                          </m:ctrlPr>
                        </m:sSubSupPr>
                        <m:e>
                          <m:r>
                            <a:rPr lang="es-AR" sz="2400" i="1">
                              <a:latin typeface="Cambria Math" panose="02040503050406030204" pitchFamily="18" charset="0"/>
                            </a:rPr>
                            <m:t>𝑥</m:t>
                          </m:r>
                        </m:e>
                        <m:sub>
                          <m:r>
                            <a:rPr lang="es-AR" sz="2400" b="0" i="1" smtClean="0">
                              <a:latin typeface="Cambria Math" panose="02040503050406030204" pitchFamily="18" charset="0"/>
                            </a:rPr>
                            <m:t>𝑛</m:t>
                          </m:r>
                        </m:sub>
                        <m:sup>
                          <m:r>
                            <a:rPr lang="es-AR" sz="2400" i="1">
                              <a:latin typeface="Cambria Math" panose="02040503050406030204" pitchFamily="18" charset="0"/>
                            </a:rPr>
                            <m:t>2</m:t>
                          </m:r>
                        </m:sup>
                      </m:sSubSup>
                      <m:r>
                        <a:rPr lang="es-AR" sz="2400" i="1">
                          <a:latin typeface="Cambria Math" panose="02040503050406030204" pitchFamily="18" charset="0"/>
                        </a:rPr>
                        <m:t>+ …+</m:t>
                      </m:r>
                      <m:sSub>
                        <m:sSubPr>
                          <m:ctrlPr>
                            <a:rPr lang="es-AR" sz="2400" i="1">
                              <a:latin typeface="Cambria Math" panose="02040503050406030204" pitchFamily="18" charset="0"/>
                            </a:rPr>
                          </m:ctrlPr>
                        </m:sSubPr>
                        <m:e>
                          <m:r>
                            <a:rPr lang="es-AR" sz="2400" i="1">
                              <a:latin typeface="Cambria Math" panose="02040503050406030204" pitchFamily="18" charset="0"/>
                            </a:rPr>
                            <m:t>𝑎</m:t>
                          </m:r>
                        </m:e>
                        <m:sub>
                          <m:r>
                            <a:rPr lang="es-AR" sz="2400" i="1">
                              <a:latin typeface="Cambria Math" panose="02040503050406030204" pitchFamily="18" charset="0"/>
                            </a:rPr>
                            <m:t>𝑛</m:t>
                          </m:r>
                        </m:sub>
                      </m:sSub>
                      <m:sSubSup>
                        <m:sSubSupPr>
                          <m:ctrlPr>
                            <a:rPr lang="es-AR" sz="2400" i="1">
                              <a:latin typeface="Cambria Math" panose="02040503050406030204" pitchFamily="18" charset="0"/>
                            </a:rPr>
                          </m:ctrlPr>
                        </m:sSubSupPr>
                        <m:e>
                          <m:r>
                            <a:rPr lang="es-AR" sz="2400" i="1">
                              <a:latin typeface="Cambria Math" panose="02040503050406030204" pitchFamily="18" charset="0"/>
                            </a:rPr>
                            <m:t>𝑥</m:t>
                          </m:r>
                        </m:e>
                        <m:sub>
                          <m:r>
                            <a:rPr lang="es-AR" sz="2400" b="0" i="1" smtClean="0">
                              <a:latin typeface="Cambria Math" panose="02040503050406030204" pitchFamily="18" charset="0"/>
                            </a:rPr>
                            <m:t>𝑛</m:t>
                          </m:r>
                        </m:sub>
                        <m:sup>
                          <m:r>
                            <a:rPr lang="es-AR" sz="2400" i="1">
                              <a:latin typeface="Cambria Math" panose="02040503050406030204" pitchFamily="18" charset="0"/>
                            </a:rPr>
                            <m:t>𝑛</m:t>
                          </m:r>
                        </m:sup>
                      </m:sSubSup>
                      <m:r>
                        <a:rPr lang="es-AR" sz="2400" i="1">
                          <a:latin typeface="Cambria Math" panose="02040503050406030204" pitchFamily="18" charset="0"/>
                        </a:rPr>
                        <m:t>=</m:t>
                      </m:r>
                      <m:sSub>
                        <m:sSubPr>
                          <m:ctrlPr>
                            <a:rPr lang="es-AR" sz="2400" i="1">
                              <a:latin typeface="Cambria Math" panose="02040503050406030204" pitchFamily="18" charset="0"/>
                            </a:rPr>
                          </m:ctrlPr>
                        </m:sSubPr>
                        <m:e>
                          <m:r>
                            <a:rPr lang="es-AR" sz="2400" i="1">
                              <a:latin typeface="Cambria Math" panose="02040503050406030204" pitchFamily="18" charset="0"/>
                            </a:rPr>
                            <m:t>𝑦</m:t>
                          </m:r>
                        </m:e>
                        <m:sub>
                          <m:r>
                            <a:rPr lang="es-AR" sz="2400" b="0" i="1" smtClean="0">
                              <a:latin typeface="Cambria Math" panose="02040503050406030204" pitchFamily="18" charset="0"/>
                            </a:rPr>
                            <m:t>𝑛</m:t>
                          </m:r>
                        </m:sub>
                      </m:sSub>
                    </m:oMath>
                  </m:oMathPara>
                </a14:m>
                <a:endParaRPr lang="es-AR" sz="2400" dirty="0"/>
              </a:p>
              <a:p>
                <a:pPr lvl="0">
                  <a:spcBef>
                    <a:spcPct val="20000"/>
                  </a:spcBef>
                  <a:defRPr/>
                </a:pPr>
                <a:endParaRPr lang="es-AR" sz="2400" dirty="0"/>
              </a:p>
              <a:p>
                <a:pPr lvl="0">
                  <a:spcBef>
                    <a:spcPct val="20000"/>
                  </a:spcBef>
                  <a:defRPr/>
                </a:pPr>
                <a:r>
                  <a:rPr lang="es-AR" sz="2400" dirty="0"/>
                  <a:t>Matricialmente </a:t>
                </a:r>
                <a14:m>
                  <m:oMath xmlns:m="http://schemas.openxmlformats.org/officeDocument/2006/math">
                    <m:d>
                      <m:dPr>
                        <m:ctrlPr>
                          <a:rPr lang="es-AR" sz="2400" i="1">
                            <a:latin typeface="Cambria Math" panose="02040503050406030204" pitchFamily="18" charset="0"/>
                          </a:rPr>
                        </m:ctrlPr>
                      </m:dPr>
                      <m:e>
                        <m:m>
                          <m:mPr>
                            <m:mcs>
                              <m:mc>
                                <m:mcPr>
                                  <m:count m:val="2"/>
                                  <m:mcJc m:val="center"/>
                                </m:mcPr>
                              </m:mc>
                            </m:mcs>
                            <m:ctrlPr>
                              <a:rPr lang="es-AR" sz="2400" i="1">
                                <a:latin typeface="Cambria Math" panose="02040503050406030204" pitchFamily="18" charset="0"/>
                              </a:rPr>
                            </m:ctrlPr>
                          </m:mPr>
                          <m:mr>
                            <m:e>
                              <m:m>
                                <m:mPr>
                                  <m:mcs>
                                    <m:mc>
                                      <m:mcPr>
                                        <m:count m:val="2"/>
                                        <m:mcJc m:val="center"/>
                                      </m:mcPr>
                                    </m:mc>
                                  </m:mcs>
                                  <m:ctrlPr>
                                    <a:rPr lang="es-AR" sz="2400" i="1">
                                      <a:latin typeface="Cambria Math" panose="02040503050406030204" pitchFamily="18" charset="0"/>
                                    </a:rPr>
                                  </m:ctrlPr>
                                </m:mPr>
                                <m:mr>
                                  <m:e>
                                    <m:r>
                                      <m:rPr>
                                        <m:brk m:alnAt="7"/>
                                      </m:rPr>
                                      <a:rPr lang="es-AR" sz="2400" i="1">
                                        <a:latin typeface="Cambria Math" panose="02040503050406030204" pitchFamily="18" charset="0"/>
                                      </a:rPr>
                                      <m:t>1</m:t>
                                    </m:r>
                                  </m:e>
                                  <m:e>
                                    <m:sSub>
                                      <m:sSubPr>
                                        <m:ctrlPr>
                                          <a:rPr lang="es-AR" sz="2400" i="1" smtClean="0">
                                            <a:latin typeface="Cambria Math" panose="02040503050406030204" pitchFamily="18" charset="0"/>
                                          </a:rPr>
                                        </m:ctrlPr>
                                      </m:sSubPr>
                                      <m:e>
                                        <m:r>
                                          <a:rPr lang="es-AR" sz="2400" b="0" i="1" smtClean="0">
                                            <a:latin typeface="Cambria Math" panose="02040503050406030204" pitchFamily="18" charset="0"/>
                                          </a:rPr>
                                          <m:t>𝑥</m:t>
                                        </m:r>
                                      </m:e>
                                      <m:sub>
                                        <m:r>
                                          <a:rPr lang="es-AR" sz="2400" b="0" i="1" smtClean="0">
                                            <a:latin typeface="Cambria Math" panose="02040503050406030204" pitchFamily="18" charset="0"/>
                                          </a:rPr>
                                          <m:t>0</m:t>
                                        </m:r>
                                      </m:sub>
                                    </m:sSub>
                                  </m:e>
                                </m:mr>
                                <m:mr>
                                  <m:e>
                                    <m:r>
                                      <a:rPr lang="es-AR" sz="2400" b="0" i="1" smtClean="0">
                                        <a:latin typeface="Cambria Math" panose="02040503050406030204" pitchFamily="18" charset="0"/>
                                      </a:rPr>
                                      <m:t>1</m:t>
                                    </m:r>
                                  </m:e>
                                  <m:e>
                                    <m:sSub>
                                      <m:sSubPr>
                                        <m:ctrlPr>
                                          <a:rPr lang="es-AR" sz="2400" i="1" smtClean="0">
                                            <a:latin typeface="Cambria Math" panose="02040503050406030204" pitchFamily="18" charset="0"/>
                                          </a:rPr>
                                        </m:ctrlPr>
                                      </m:sSubPr>
                                      <m:e>
                                        <m:r>
                                          <a:rPr lang="es-AR" sz="2400" b="0" i="1" smtClean="0">
                                            <a:latin typeface="Cambria Math" panose="02040503050406030204" pitchFamily="18" charset="0"/>
                                          </a:rPr>
                                          <m:t>𝑥</m:t>
                                        </m:r>
                                      </m:e>
                                      <m:sub>
                                        <m:r>
                                          <a:rPr lang="es-AR" sz="2400" b="0" i="1" smtClean="0">
                                            <a:latin typeface="Cambria Math" panose="02040503050406030204" pitchFamily="18" charset="0"/>
                                          </a:rPr>
                                          <m:t>1</m:t>
                                        </m:r>
                                      </m:sub>
                                    </m:sSub>
                                  </m:e>
                                </m:mr>
                              </m:m>
                            </m:e>
                            <m:e>
                              <m:m>
                                <m:mPr>
                                  <m:mcs>
                                    <m:mc>
                                      <m:mcPr>
                                        <m:count m:val="2"/>
                                        <m:mcJc m:val="center"/>
                                      </m:mcPr>
                                    </m:mc>
                                  </m:mcs>
                                  <m:ctrlPr>
                                    <a:rPr lang="es-AR" sz="2400" i="1">
                                      <a:latin typeface="Cambria Math" panose="02040503050406030204" pitchFamily="18" charset="0"/>
                                    </a:rPr>
                                  </m:ctrlPr>
                                </m:mPr>
                                <m:mr>
                                  <m:e/>
                                  <m:e>
                                    <m:sSubSup>
                                      <m:sSubSupPr>
                                        <m:ctrlPr>
                                          <a:rPr lang="es-AR" sz="2400" i="1" smtClean="0">
                                            <a:latin typeface="Cambria Math" panose="02040503050406030204" pitchFamily="18" charset="0"/>
                                          </a:rPr>
                                        </m:ctrlPr>
                                      </m:sSubSupPr>
                                      <m:e>
                                        <m:r>
                                          <a:rPr lang="es-AR" sz="2400" b="0" i="1" smtClean="0">
                                            <a:latin typeface="Cambria Math" panose="02040503050406030204" pitchFamily="18" charset="0"/>
                                          </a:rPr>
                                          <m:t>𝑥</m:t>
                                        </m:r>
                                      </m:e>
                                      <m:sub>
                                        <m:r>
                                          <a:rPr lang="es-AR" sz="2400" b="0" i="1" smtClean="0">
                                            <a:latin typeface="Cambria Math" panose="02040503050406030204" pitchFamily="18" charset="0"/>
                                          </a:rPr>
                                          <m:t>0</m:t>
                                        </m:r>
                                      </m:sub>
                                      <m:sup>
                                        <m:r>
                                          <a:rPr lang="es-AR" sz="2400" b="0" i="1" smtClean="0">
                                            <a:latin typeface="Cambria Math" panose="02040503050406030204" pitchFamily="18" charset="0"/>
                                          </a:rPr>
                                          <m:t>𝑛</m:t>
                                        </m:r>
                                      </m:sup>
                                    </m:sSubSup>
                                  </m:e>
                                </m:mr>
                                <m:mr>
                                  <m:e/>
                                  <m:e>
                                    <m:sSubSup>
                                      <m:sSubSupPr>
                                        <m:ctrlPr>
                                          <a:rPr lang="es-AR" sz="2400" i="1" smtClean="0">
                                            <a:latin typeface="Cambria Math" panose="02040503050406030204" pitchFamily="18" charset="0"/>
                                          </a:rPr>
                                        </m:ctrlPr>
                                      </m:sSubSupPr>
                                      <m:e>
                                        <m:r>
                                          <a:rPr lang="es-AR" sz="2400" b="0" i="1" smtClean="0">
                                            <a:latin typeface="Cambria Math" panose="02040503050406030204" pitchFamily="18" charset="0"/>
                                          </a:rPr>
                                          <m:t>𝑥</m:t>
                                        </m:r>
                                      </m:e>
                                      <m:sub>
                                        <m:r>
                                          <a:rPr lang="es-AR" sz="2400" b="0" i="1" smtClean="0">
                                            <a:latin typeface="Cambria Math" panose="02040503050406030204" pitchFamily="18" charset="0"/>
                                          </a:rPr>
                                          <m:t>1</m:t>
                                        </m:r>
                                      </m:sub>
                                      <m:sup>
                                        <m:r>
                                          <a:rPr lang="es-AR" sz="2400" b="0" i="1" smtClean="0">
                                            <a:latin typeface="Cambria Math" panose="02040503050406030204" pitchFamily="18" charset="0"/>
                                          </a:rPr>
                                          <m:t>𝑛</m:t>
                                        </m:r>
                                      </m:sup>
                                    </m:sSubSup>
                                  </m:e>
                                </m:mr>
                              </m:m>
                            </m:e>
                          </m:mr>
                          <m:mr>
                            <m:e>
                              <m:m>
                                <m:mPr>
                                  <m:mcs>
                                    <m:mc>
                                      <m:mcPr>
                                        <m:count m:val="2"/>
                                        <m:mcJc m:val="center"/>
                                      </m:mcPr>
                                    </m:mc>
                                  </m:mcs>
                                  <m:ctrlPr>
                                    <a:rPr lang="es-AR" sz="2400" i="1">
                                      <a:latin typeface="Cambria Math" panose="02040503050406030204" pitchFamily="18" charset="0"/>
                                    </a:rPr>
                                  </m:ctrlPr>
                                </m:mPr>
                                <m:mr>
                                  <m:e/>
                                  <m:e/>
                                </m:mr>
                                <m:mr>
                                  <m:e>
                                    <m:r>
                                      <a:rPr lang="es-AR" sz="2400" b="0" i="1" smtClean="0">
                                        <a:latin typeface="Cambria Math" panose="02040503050406030204" pitchFamily="18" charset="0"/>
                                      </a:rPr>
                                      <m:t>1</m:t>
                                    </m:r>
                                  </m:e>
                                  <m:e>
                                    <m:sSub>
                                      <m:sSubPr>
                                        <m:ctrlPr>
                                          <a:rPr lang="es-AR" sz="2400" i="1" smtClean="0">
                                            <a:latin typeface="Cambria Math" panose="02040503050406030204" pitchFamily="18" charset="0"/>
                                          </a:rPr>
                                        </m:ctrlPr>
                                      </m:sSubPr>
                                      <m:e>
                                        <m:r>
                                          <a:rPr lang="es-AR" sz="2400" b="0" i="1" smtClean="0">
                                            <a:latin typeface="Cambria Math" panose="02040503050406030204" pitchFamily="18" charset="0"/>
                                          </a:rPr>
                                          <m:t>𝑥</m:t>
                                        </m:r>
                                      </m:e>
                                      <m:sub>
                                        <m:r>
                                          <a:rPr lang="es-AR" sz="2400" b="0" i="1" smtClean="0">
                                            <a:latin typeface="Cambria Math" panose="02040503050406030204" pitchFamily="18" charset="0"/>
                                          </a:rPr>
                                          <m:t>𝑛</m:t>
                                        </m:r>
                                      </m:sub>
                                    </m:sSub>
                                  </m:e>
                                </m:mr>
                              </m:m>
                            </m:e>
                            <m:e>
                              <m:m>
                                <m:mPr>
                                  <m:mcs>
                                    <m:mc>
                                      <m:mcPr>
                                        <m:count m:val="2"/>
                                        <m:mcJc m:val="center"/>
                                      </m:mcPr>
                                    </m:mc>
                                  </m:mcs>
                                  <m:ctrlPr>
                                    <a:rPr lang="es-AR" sz="2400" i="1" smtClean="0">
                                      <a:latin typeface="Cambria Math" panose="02040503050406030204" pitchFamily="18" charset="0"/>
                                    </a:rPr>
                                  </m:ctrlPr>
                                </m:mPr>
                                <m:mr>
                                  <m:e/>
                                  <m:e/>
                                </m:mr>
                                <m:mr>
                                  <m:e/>
                                  <m:e>
                                    <m:sSubSup>
                                      <m:sSubSupPr>
                                        <m:ctrlPr>
                                          <a:rPr lang="es-AR" sz="2400" i="1" smtClean="0">
                                            <a:latin typeface="Cambria Math" panose="02040503050406030204" pitchFamily="18" charset="0"/>
                                          </a:rPr>
                                        </m:ctrlPr>
                                      </m:sSubSupPr>
                                      <m:e>
                                        <m:r>
                                          <a:rPr lang="es-AR" sz="2400" b="0" i="1" smtClean="0">
                                            <a:latin typeface="Cambria Math" panose="02040503050406030204" pitchFamily="18" charset="0"/>
                                          </a:rPr>
                                          <m:t>𝑥</m:t>
                                        </m:r>
                                      </m:e>
                                      <m:sub>
                                        <m:r>
                                          <a:rPr lang="es-AR" sz="2400" b="0" i="1" smtClean="0">
                                            <a:latin typeface="Cambria Math" panose="02040503050406030204" pitchFamily="18" charset="0"/>
                                          </a:rPr>
                                          <m:t>𝑛</m:t>
                                        </m:r>
                                      </m:sub>
                                      <m:sup>
                                        <m:r>
                                          <a:rPr lang="es-AR" sz="2400" b="0" i="1" smtClean="0">
                                            <a:latin typeface="Cambria Math" panose="02040503050406030204" pitchFamily="18" charset="0"/>
                                          </a:rPr>
                                          <m:t>𝑛</m:t>
                                        </m:r>
                                      </m:sup>
                                    </m:sSubSup>
                                  </m:e>
                                </m:mr>
                              </m:m>
                            </m:e>
                          </m:mr>
                        </m:m>
                      </m:e>
                    </m:d>
                    <m:d>
                      <m:dPr>
                        <m:ctrlPr>
                          <a:rPr lang="es-AR" sz="2400" i="1">
                            <a:latin typeface="Cambria Math" panose="02040503050406030204" pitchFamily="18" charset="0"/>
                          </a:rPr>
                        </m:ctrlPr>
                      </m:dPr>
                      <m:e>
                        <m:m>
                          <m:mPr>
                            <m:mcs>
                              <m:mc>
                                <m:mcPr>
                                  <m:count m:val="1"/>
                                  <m:mcJc m:val="center"/>
                                </m:mcPr>
                              </m:mc>
                            </m:mcs>
                            <m:ctrlPr>
                              <a:rPr lang="es-AR" sz="2400" i="1">
                                <a:latin typeface="Cambria Math" panose="02040503050406030204" pitchFamily="18" charset="0"/>
                              </a:rPr>
                            </m:ctrlPr>
                          </m:mPr>
                          <m:mr>
                            <m:e>
                              <m:m>
                                <m:mPr>
                                  <m:mcs>
                                    <m:mc>
                                      <m:mcPr>
                                        <m:count m:val="1"/>
                                        <m:mcJc m:val="center"/>
                                      </m:mcPr>
                                    </m:mc>
                                  </m:mcs>
                                  <m:ctrlPr>
                                    <a:rPr lang="es-AR" sz="2400" i="1">
                                      <a:latin typeface="Cambria Math" panose="02040503050406030204" pitchFamily="18" charset="0"/>
                                    </a:rPr>
                                  </m:ctrlPr>
                                </m:mPr>
                                <m:mr>
                                  <m:e>
                                    <m:sSub>
                                      <m:sSubPr>
                                        <m:ctrlPr>
                                          <a:rPr lang="es-AR" sz="2400" i="1">
                                            <a:latin typeface="Cambria Math" panose="02040503050406030204" pitchFamily="18" charset="0"/>
                                          </a:rPr>
                                        </m:ctrlPr>
                                      </m:sSubPr>
                                      <m:e>
                                        <m:r>
                                          <a:rPr lang="es-AR" sz="2400" b="0" i="1" smtClean="0">
                                            <a:latin typeface="Cambria Math" panose="02040503050406030204" pitchFamily="18" charset="0"/>
                                          </a:rPr>
                                          <m:t>𝑎</m:t>
                                        </m:r>
                                      </m:e>
                                      <m:sub>
                                        <m:r>
                                          <a:rPr lang="es-AR" sz="2400" b="0" i="1" smtClean="0">
                                            <a:latin typeface="Cambria Math" panose="02040503050406030204" pitchFamily="18" charset="0"/>
                                          </a:rPr>
                                          <m:t>0</m:t>
                                        </m:r>
                                      </m:sub>
                                    </m:sSub>
                                  </m:e>
                                </m:mr>
                                <m:mr>
                                  <m:e>
                                    <m:sSub>
                                      <m:sSubPr>
                                        <m:ctrlPr>
                                          <a:rPr lang="es-AR" sz="2400" i="1">
                                            <a:latin typeface="Cambria Math" panose="02040503050406030204" pitchFamily="18" charset="0"/>
                                          </a:rPr>
                                        </m:ctrlPr>
                                      </m:sSubPr>
                                      <m:e>
                                        <m:r>
                                          <a:rPr lang="es-AR" sz="2400" b="0" i="1" smtClean="0">
                                            <a:latin typeface="Cambria Math" panose="02040503050406030204" pitchFamily="18" charset="0"/>
                                          </a:rPr>
                                          <m:t>𝑎</m:t>
                                        </m:r>
                                      </m:e>
                                      <m:sub>
                                        <m:r>
                                          <a:rPr lang="es-AR" sz="2400" b="0" i="1" smtClean="0">
                                            <a:latin typeface="Cambria Math" panose="02040503050406030204" pitchFamily="18" charset="0"/>
                                          </a:rPr>
                                          <m:t>1</m:t>
                                        </m:r>
                                      </m:sub>
                                    </m:sSub>
                                  </m:e>
                                </m:mr>
                              </m:m>
                            </m:e>
                          </m:mr>
                          <m:mr>
                            <m:e>
                              <m:m>
                                <m:mPr>
                                  <m:mcs>
                                    <m:mc>
                                      <m:mcPr>
                                        <m:count m:val="1"/>
                                        <m:mcJc m:val="center"/>
                                      </m:mcPr>
                                    </m:mc>
                                  </m:mcs>
                                  <m:ctrlPr>
                                    <a:rPr lang="es-AR" sz="2400" i="1">
                                      <a:latin typeface="Cambria Math" panose="02040503050406030204" pitchFamily="18" charset="0"/>
                                    </a:rPr>
                                  </m:ctrlPr>
                                </m:mPr>
                                <m:mr>
                                  <m:e/>
                                </m:mr>
                                <m:mr>
                                  <m:e>
                                    <m:sSub>
                                      <m:sSubPr>
                                        <m:ctrlPr>
                                          <a:rPr lang="es-AR" sz="2400" i="1">
                                            <a:latin typeface="Cambria Math" panose="02040503050406030204" pitchFamily="18" charset="0"/>
                                          </a:rPr>
                                        </m:ctrlPr>
                                      </m:sSubPr>
                                      <m:e>
                                        <m:r>
                                          <a:rPr lang="es-AR" sz="2400" b="0" i="1" smtClean="0">
                                            <a:latin typeface="Cambria Math" panose="02040503050406030204" pitchFamily="18" charset="0"/>
                                          </a:rPr>
                                          <m:t>𝑎</m:t>
                                        </m:r>
                                      </m:e>
                                      <m:sub>
                                        <m:r>
                                          <a:rPr lang="es-AR" sz="2400" b="0" i="1" smtClean="0">
                                            <a:latin typeface="Cambria Math" panose="02040503050406030204" pitchFamily="18" charset="0"/>
                                          </a:rPr>
                                          <m:t>𝑛</m:t>
                                        </m:r>
                                      </m:sub>
                                    </m:sSub>
                                  </m:e>
                                </m:mr>
                              </m:m>
                            </m:e>
                          </m:mr>
                        </m:m>
                      </m:e>
                    </m:d>
                    <m:r>
                      <a:rPr lang="es-AR" sz="2400" i="1">
                        <a:latin typeface="Cambria Math" panose="02040503050406030204" pitchFamily="18" charset="0"/>
                      </a:rPr>
                      <m:t>=</m:t>
                    </m:r>
                    <m:d>
                      <m:dPr>
                        <m:ctrlPr>
                          <a:rPr lang="es-AR" sz="2400" i="1">
                            <a:latin typeface="Cambria Math" panose="02040503050406030204" pitchFamily="18" charset="0"/>
                          </a:rPr>
                        </m:ctrlPr>
                      </m:dPr>
                      <m:e>
                        <m:m>
                          <m:mPr>
                            <m:mcs>
                              <m:mc>
                                <m:mcPr>
                                  <m:count m:val="1"/>
                                  <m:mcJc m:val="center"/>
                                </m:mcPr>
                              </m:mc>
                            </m:mcs>
                            <m:ctrlPr>
                              <a:rPr lang="es-AR" sz="2400" i="1">
                                <a:latin typeface="Cambria Math" panose="02040503050406030204" pitchFamily="18" charset="0"/>
                              </a:rPr>
                            </m:ctrlPr>
                          </m:mPr>
                          <m:mr>
                            <m:e>
                              <m:m>
                                <m:mPr>
                                  <m:mcs>
                                    <m:mc>
                                      <m:mcPr>
                                        <m:count m:val="1"/>
                                        <m:mcJc m:val="center"/>
                                      </m:mcPr>
                                    </m:mc>
                                  </m:mcs>
                                  <m:ctrlPr>
                                    <a:rPr lang="es-AR" sz="2400" i="1">
                                      <a:latin typeface="Cambria Math" panose="02040503050406030204" pitchFamily="18" charset="0"/>
                                    </a:rPr>
                                  </m:ctrlPr>
                                </m:mPr>
                                <m:mr>
                                  <m:e>
                                    <m:sSub>
                                      <m:sSubPr>
                                        <m:ctrlPr>
                                          <a:rPr lang="es-AR" sz="2400" i="1" smtClean="0">
                                            <a:latin typeface="Cambria Math" panose="02040503050406030204" pitchFamily="18" charset="0"/>
                                          </a:rPr>
                                        </m:ctrlPr>
                                      </m:sSubPr>
                                      <m:e>
                                        <m:r>
                                          <a:rPr lang="es-AR" sz="2400" b="0" i="1" smtClean="0">
                                            <a:latin typeface="Cambria Math" panose="02040503050406030204" pitchFamily="18" charset="0"/>
                                          </a:rPr>
                                          <m:t>𝑦</m:t>
                                        </m:r>
                                      </m:e>
                                      <m:sub>
                                        <m:r>
                                          <a:rPr lang="es-AR" sz="2400" b="0" i="1" smtClean="0">
                                            <a:latin typeface="Cambria Math" panose="02040503050406030204" pitchFamily="18" charset="0"/>
                                          </a:rPr>
                                          <m:t>0</m:t>
                                        </m:r>
                                      </m:sub>
                                    </m:sSub>
                                  </m:e>
                                </m:mr>
                                <m:mr>
                                  <m:e>
                                    <m:sSub>
                                      <m:sSubPr>
                                        <m:ctrlPr>
                                          <a:rPr lang="es-AR" sz="2400" i="1" smtClean="0">
                                            <a:latin typeface="Cambria Math" panose="02040503050406030204" pitchFamily="18" charset="0"/>
                                          </a:rPr>
                                        </m:ctrlPr>
                                      </m:sSubPr>
                                      <m:e>
                                        <m:r>
                                          <a:rPr lang="es-AR" sz="2400" b="0" i="1" smtClean="0">
                                            <a:latin typeface="Cambria Math" panose="02040503050406030204" pitchFamily="18" charset="0"/>
                                          </a:rPr>
                                          <m:t>𝑦</m:t>
                                        </m:r>
                                      </m:e>
                                      <m:sub>
                                        <m:r>
                                          <a:rPr lang="es-AR" sz="2400" b="0" i="1" smtClean="0">
                                            <a:latin typeface="Cambria Math" panose="02040503050406030204" pitchFamily="18" charset="0"/>
                                          </a:rPr>
                                          <m:t>1</m:t>
                                        </m:r>
                                      </m:sub>
                                    </m:sSub>
                                  </m:e>
                                </m:mr>
                              </m:m>
                            </m:e>
                          </m:mr>
                          <m:mr>
                            <m:e>
                              <m:m>
                                <m:mPr>
                                  <m:mcs>
                                    <m:mc>
                                      <m:mcPr>
                                        <m:count m:val="1"/>
                                        <m:mcJc m:val="center"/>
                                      </m:mcPr>
                                    </m:mc>
                                  </m:mcs>
                                  <m:ctrlPr>
                                    <a:rPr lang="es-AR" sz="2400" i="1">
                                      <a:latin typeface="Cambria Math" panose="02040503050406030204" pitchFamily="18" charset="0"/>
                                    </a:rPr>
                                  </m:ctrlPr>
                                </m:mPr>
                                <m:mr>
                                  <m:e/>
                                </m:mr>
                                <m:mr>
                                  <m:e>
                                    <m:sSub>
                                      <m:sSubPr>
                                        <m:ctrlPr>
                                          <a:rPr lang="es-AR" sz="2400" i="1" smtClean="0">
                                            <a:latin typeface="Cambria Math" panose="02040503050406030204" pitchFamily="18" charset="0"/>
                                          </a:rPr>
                                        </m:ctrlPr>
                                      </m:sSubPr>
                                      <m:e>
                                        <m:r>
                                          <a:rPr lang="es-AR" sz="2400" b="0" i="1" smtClean="0">
                                            <a:latin typeface="Cambria Math" panose="02040503050406030204" pitchFamily="18" charset="0"/>
                                          </a:rPr>
                                          <m:t>𝑦</m:t>
                                        </m:r>
                                      </m:e>
                                      <m:sub>
                                        <m:r>
                                          <a:rPr lang="es-AR" sz="2400" b="0" i="1" smtClean="0">
                                            <a:latin typeface="Cambria Math" panose="02040503050406030204" pitchFamily="18" charset="0"/>
                                          </a:rPr>
                                          <m:t>𝑛</m:t>
                                        </m:r>
                                      </m:sub>
                                    </m:sSub>
                                  </m:e>
                                </m:mr>
                              </m:m>
                            </m:e>
                          </m:mr>
                        </m:m>
                      </m:e>
                    </m:d>
                  </m:oMath>
                </a14:m>
                <a:endParaRPr lang="es-AR" sz="2400" dirty="0"/>
              </a:p>
            </p:txBody>
          </p:sp>
        </mc:Choice>
        <mc:Fallback xmlns="">
          <p:sp>
            <p:nvSpPr>
              <p:cNvPr id="8" name="2 Subtítulo"/>
              <p:cNvSpPr txBox="1">
                <a:spLocks noRot="1" noChangeAspect="1" noMove="1" noResize="1" noEditPoints="1" noAdjustHandles="1" noChangeArrowheads="1" noChangeShapeType="1" noTextEdit="1"/>
              </p:cNvSpPr>
              <p:nvPr/>
            </p:nvSpPr>
            <p:spPr>
              <a:xfrm>
                <a:off x="457200" y="228600"/>
                <a:ext cx="8077200" cy="6400800"/>
              </a:xfrm>
              <a:prstGeom prst="rect">
                <a:avLst/>
              </a:prstGeom>
              <a:blipFill>
                <a:blip r:embed="rId2"/>
                <a:stretch>
                  <a:fillRect l="-1132" t="-1333" r="-302"/>
                </a:stretch>
              </a:blipFill>
            </p:spPr>
            <p:txBody>
              <a:bodyPr/>
              <a:lstStyle/>
              <a:p>
                <a:r>
                  <a:rPr lang="en-US">
                    <a:noFill/>
                  </a:rPr>
                  <a:t> </a:t>
                </a:r>
              </a:p>
            </p:txBody>
          </p:sp>
        </mc:Fallback>
      </mc:AlternateContent>
    </p:spTree>
    <p:extLst>
      <p:ext uri="{BB962C8B-B14F-4D97-AF65-F5344CB8AC3E}">
        <p14:creationId xmlns:p14="http://schemas.microsoft.com/office/powerpoint/2010/main" val="3497670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304800" y="228600"/>
            <a:ext cx="8077200" cy="5638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2400" b="1"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2 Subtítulo"/>
          <p:cNvSpPr txBox="1">
            <a:spLocks/>
          </p:cNvSpPr>
          <p:nvPr/>
        </p:nvSpPr>
        <p:spPr>
          <a:xfrm>
            <a:off x="457200" y="228600"/>
            <a:ext cx="8077200" cy="6400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AR" sz="2400" b="1" dirty="0"/>
              <a:t>Interpolación:</a:t>
            </a:r>
            <a:endParaRPr lang="es-AR" sz="1100" b="1" noProof="0" dirty="0"/>
          </a:p>
          <a:p>
            <a:pPr>
              <a:spcBef>
                <a:spcPct val="20000"/>
              </a:spcBef>
              <a:defRPr/>
            </a:pPr>
            <a:r>
              <a:rPr lang="es-AR" sz="2400" dirty="0"/>
              <a:t>Para que un SEL tenga solución y además esta sea única, el sistema debe ser compatible y determinado. Esto implica que todas las x</a:t>
            </a:r>
            <a:r>
              <a:rPr lang="es-AR" sz="2400" baseline="-25000" dirty="0"/>
              <a:t>i</a:t>
            </a:r>
            <a:r>
              <a:rPr lang="es-AR" sz="2400" dirty="0"/>
              <a:t> sean distintas.</a:t>
            </a:r>
          </a:p>
          <a:p>
            <a:pPr>
              <a:spcBef>
                <a:spcPct val="20000"/>
              </a:spcBef>
              <a:defRPr/>
            </a:pPr>
            <a:endParaRPr lang="es-AR" sz="2400" dirty="0"/>
          </a:p>
          <a:p>
            <a:pPr>
              <a:spcBef>
                <a:spcPct val="20000"/>
              </a:spcBef>
              <a:defRPr/>
            </a:pPr>
            <a:r>
              <a:rPr lang="es-AR" sz="2400" dirty="0"/>
              <a:t>Esta condición se cumple, por lo cual la matriz de </a:t>
            </a:r>
            <a:r>
              <a:rPr lang="es-AR" sz="2400" dirty="0" err="1"/>
              <a:t>Vandermonde</a:t>
            </a:r>
            <a:r>
              <a:rPr lang="es-AR" sz="2400" dirty="0"/>
              <a:t> tiene inversa. </a:t>
            </a:r>
            <a:r>
              <a:rPr lang="es-AR" sz="2400" b="1" dirty="0"/>
              <a:t>El polinomio interpolante es único.</a:t>
            </a:r>
          </a:p>
          <a:p>
            <a:pPr>
              <a:spcBef>
                <a:spcPct val="20000"/>
              </a:spcBef>
              <a:defRPr/>
            </a:pPr>
            <a:endParaRPr lang="es-AR" sz="2400" dirty="0"/>
          </a:p>
          <a:p>
            <a:pPr>
              <a:spcBef>
                <a:spcPct val="20000"/>
              </a:spcBef>
              <a:defRPr/>
            </a:pPr>
            <a:r>
              <a:rPr lang="es-AR" sz="2400" dirty="0"/>
              <a:t>Si se analiza la forma y el determinante de la matriz, se verá que si bien admite inversa, la misma está mal condicionada, lo cual significa que pequeñas variaciones en los coeficientes producen grandes cambios en los resultados. Esto hace que en la práctica no se utilice, ya que el error genera un impacto significativo en la calidad del resultado.</a:t>
            </a:r>
          </a:p>
          <a:p>
            <a:pPr lvl="0">
              <a:spcBef>
                <a:spcPct val="20000"/>
              </a:spcBef>
              <a:defRPr/>
            </a:pPr>
            <a:r>
              <a:rPr lang="es-AR" sz="2400" dirty="0"/>
              <a:t> </a:t>
            </a:r>
          </a:p>
        </p:txBody>
      </p:sp>
    </p:spTree>
    <p:extLst>
      <p:ext uri="{BB962C8B-B14F-4D97-AF65-F5344CB8AC3E}">
        <p14:creationId xmlns:p14="http://schemas.microsoft.com/office/powerpoint/2010/main" val="2048311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304800" y="228600"/>
            <a:ext cx="8077200" cy="5638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2400" b="1"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2 Subtítulo"/>
          <p:cNvSpPr txBox="1">
            <a:spLocks/>
          </p:cNvSpPr>
          <p:nvPr/>
        </p:nvSpPr>
        <p:spPr>
          <a:xfrm>
            <a:off x="457200" y="228600"/>
            <a:ext cx="8077200" cy="6400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AR" sz="2400" b="1" dirty="0"/>
              <a:t>Interpolación:</a:t>
            </a:r>
            <a:endParaRPr lang="es-AR" sz="1100" b="1" noProof="0" dirty="0"/>
          </a:p>
          <a:p>
            <a:pPr>
              <a:spcBef>
                <a:spcPct val="20000"/>
              </a:spcBef>
              <a:defRPr/>
            </a:pPr>
            <a:r>
              <a:rPr lang="es-AR" sz="2400" dirty="0"/>
              <a:t>Polinomio de Newton:</a:t>
            </a:r>
          </a:p>
          <a:p>
            <a:pPr>
              <a:spcBef>
                <a:spcPct val="20000"/>
              </a:spcBef>
              <a:defRPr/>
            </a:pPr>
            <a:endParaRPr lang="es-AR" sz="2400" dirty="0"/>
          </a:p>
          <a:p>
            <a:pPr>
              <a:spcBef>
                <a:spcPct val="20000"/>
              </a:spcBef>
              <a:defRPr/>
            </a:pPr>
            <a:r>
              <a:rPr lang="es-AR" sz="2400" dirty="0"/>
              <a:t>Sea </a:t>
            </a:r>
            <a:r>
              <a:rPr lang="es-AR" sz="2400" dirty="0" err="1"/>
              <a:t>Pn</a:t>
            </a:r>
            <a:r>
              <a:rPr lang="es-AR" sz="2400" dirty="0"/>
              <a:t>(x) el n-</a:t>
            </a:r>
            <a:r>
              <a:rPr lang="es-AR" sz="2400" dirty="0" err="1"/>
              <a:t>ésimo</a:t>
            </a:r>
            <a:r>
              <a:rPr lang="es-AR" sz="2400" dirty="0"/>
              <a:t> polinomio interpolante que concuerda con la función f en los n puntos distintos x</a:t>
            </a:r>
            <a:r>
              <a:rPr lang="es-AR" sz="2400" baseline="-25000" dirty="0"/>
              <a:t>0</a:t>
            </a:r>
            <a:r>
              <a:rPr lang="es-AR" sz="2400" dirty="0"/>
              <a:t>, x</a:t>
            </a:r>
            <a:r>
              <a:rPr lang="es-AR" sz="2400" baseline="-25000" dirty="0"/>
              <a:t>1</a:t>
            </a:r>
            <a:r>
              <a:rPr lang="es-AR" sz="2400" dirty="0"/>
              <a:t>, x</a:t>
            </a:r>
            <a:r>
              <a:rPr lang="es-AR" sz="2400" baseline="-25000" dirty="0"/>
              <a:t>2</a:t>
            </a:r>
            <a:r>
              <a:rPr lang="es-AR" sz="2400" dirty="0"/>
              <a:t>, … , </a:t>
            </a:r>
            <a:r>
              <a:rPr lang="es-AR" sz="2400" dirty="0" err="1"/>
              <a:t>x</a:t>
            </a:r>
            <a:r>
              <a:rPr lang="es-AR" sz="2400" baseline="-25000" dirty="0" err="1"/>
              <a:t>n</a:t>
            </a:r>
            <a:r>
              <a:rPr lang="es-AR" sz="2400" baseline="-25000" dirty="0"/>
              <a:t> </a:t>
            </a:r>
          </a:p>
          <a:p>
            <a:pPr>
              <a:spcBef>
                <a:spcPct val="20000"/>
              </a:spcBef>
              <a:defRPr/>
            </a:pPr>
            <a:endParaRPr lang="es-AR" sz="2400" baseline="-25000" dirty="0"/>
          </a:p>
          <a:p>
            <a:pPr lvl="0">
              <a:spcBef>
                <a:spcPct val="20000"/>
              </a:spcBef>
              <a:defRPr/>
            </a:pPr>
            <a:r>
              <a:rPr lang="es-AR" sz="2400" dirty="0"/>
              <a:t> </a:t>
            </a:r>
            <a:r>
              <a:rPr lang="es-AR" sz="2400" dirty="0" err="1"/>
              <a:t>Pn</a:t>
            </a:r>
            <a:r>
              <a:rPr lang="es-AR" sz="2400" dirty="0"/>
              <a:t>(x) = a</a:t>
            </a:r>
            <a:r>
              <a:rPr lang="es-AR" sz="2400" baseline="-25000" dirty="0"/>
              <a:t>0</a:t>
            </a:r>
            <a:r>
              <a:rPr lang="es-AR" sz="2400" dirty="0"/>
              <a:t>+a</a:t>
            </a:r>
            <a:r>
              <a:rPr lang="es-AR" sz="2400" baseline="-25000" dirty="0"/>
              <a:t>1</a:t>
            </a:r>
            <a:r>
              <a:rPr lang="es-AR" sz="2400" dirty="0"/>
              <a:t>(x-x</a:t>
            </a:r>
            <a:r>
              <a:rPr lang="es-AR" sz="2400" baseline="-25000" dirty="0"/>
              <a:t>0</a:t>
            </a:r>
            <a:r>
              <a:rPr lang="es-AR" sz="2400" dirty="0"/>
              <a:t>)+a</a:t>
            </a:r>
            <a:r>
              <a:rPr lang="es-AR" sz="2400" baseline="-25000" dirty="0"/>
              <a:t>2</a:t>
            </a:r>
            <a:r>
              <a:rPr lang="es-AR" sz="2400" dirty="0"/>
              <a:t>(x-x</a:t>
            </a:r>
            <a:r>
              <a:rPr lang="es-AR" sz="2400" baseline="-25000" dirty="0"/>
              <a:t>0</a:t>
            </a:r>
            <a:r>
              <a:rPr lang="es-AR" sz="2400" dirty="0"/>
              <a:t>)(x-x</a:t>
            </a:r>
            <a:r>
              <a:rPr lang="es-AR" sz="2400" baseline="-25000" dirty="0"/>
              <a:t>1</a:t>
            </a:r>
            <a:r>
              <a:rPr lang="es-AR" sz="2400" dirty="0"/>
              <a:t>)+ … + </a:t>
            </a:r>
            <a:r>
              <a:rPr lang="es-AR" sz="2400" dirty="0" err="1"/>
              <a:t>a</a:t>
            </a:r>
            <a:r>
              <a:rPr lang="es-AR" sz="2400" baseline="-25000" dirty="0" err="1"/>
              <a:t>n</a:t>
            </a:r>
            <a:r>
              <a:rPr lang="es-AR" sz="2400" dirty="0"/>
              <a:t>(x-x</a:t>
            </a:r>
            <a:r>
              <a:rPr lang="es-AR" sz="2400" baseline="-25000" dirty="0"/>
              <a:t>0</a:t>
            </a:r>
            <a:r>
              <a:rPr lang="es-AR" sz="2400" dirty="0"/>
              <a:t>)(x-x</a:t>
            </a:r>
            <a:r>
              <a:rPr lang="es-AR" sz="2400" baseline="-25000" dirty="0"/>
              <a:t>1</a:t>
            </a:r>
            <a:r>
              <a:rPr lang="es-AR" sz="2400" dirty="0"/>
              <a:t>) … (x-x</a:t>
            </a:r>
            <a:r>
              <a:rPr lang="es-AR" sz="2400" baseline="-25000" dirty="0"/>
              <a:t>n-1</a:t>
            </a:r>
            <a:r>
              <a:rPr lang="es-AR" sz="2400" dirty="0"/>
              <a:t>)</a:t>
            </a:r>
          </a:p>
          <a:p>
            <a:pPr lvl="0">
              <a:spcBef>
                <a:spcPct val="20000"/>
              </a:spcBef>
              <a:defRPr/>
            </a:pPr>
            <a:endParaRPr lang="es-AR" sz="2400" dirty="0"/>
          </a:p>
          <a:p>
            <a:pPr lvl="0">
              <a:spcBef>
                <a:spcPct val="20000"/>
              </a:spcBef>
              <a:defRPr/>
            </a:pPr>
            <a:r>
              <a:rPr lang="es-AR" sz="2400" dirty="0"/>
              <a:t>Para calcular las constantes se evalúa el polinomio en los distintos puntos:</a:t>
            </a:r>
          </a:p>
          <a:p>
            <a:pPr lvl="0">
              <a:spcBef>
                <a:spcPct val="20000"/>
              </a:spcBef>
              <a:defRPr/>
            </a:pPr>
            <a:endParaRPr lang="es-AR" sz="2400" dirty="0"/>
          </a:p>
          <a:p>
            <a:pPr lvl="0">
              <a:spcBef>
                <a:spcPct val="20000"/>
              </a:spcBef>
              <a:defRPr/>
            </a:pPr>
            <a:r>
              <a:rPr lang="es-AR" sz="2400" dirty="0" err="1"/>
              <a:t>Pn</a:t>
            </a:r>
            <a:r>
              <a:rPr lang="es-AR" sz="2400" dirty="0"/>
              <a:t>(x</a:t>
            </a:r>
            <a:r>
              <a:rPr lang="es-AR" sz="2400" baseline="-25000" dirty="0"/>
              <a:t>0</a:t>
            </a:r>
            <a:r>
              <a:rPr lang="es-AR" sz="2400" dirty="0"/>
              <a:t>) = f (x</a:t>
            </a:r>
            <a:r>
              <a:rPr lang="es-AR" sz="2400" baseline="-25000" dirty="0"/>
              <a:t>0</a:t>
            </a:r>
            <a:r>
              <a:rPr lang="es-AR" sz="2400" dirty="0"/>
              <a:t>) = a</a:t>
            </a:r>
            <a:r>
              <a:rPr lang="es-AR" sz="2400" baseline="-25000" dirty="0"/>
              <a:t>0</a:t>
            </a:r>
          </a:p>
          <a:p>
            <a:pPr lvl="0">
              <a:spcBef>
                <a:spcPct val="20000"/>
              </a:spcBef>
              <a:defRPr/>
            </a:pPr>
            <a:endParaRPr lang="es-AR" sz="2400" baseline="-25000" dirty="0"/>
          </a:p>
          <a:p>
            <a:pPr>
              <a:spcBef>
                <a:spcPct val="20000"/>
              </a:spcBef>
              <a:defRPr/>
            </a:pPr>
            <a:r>
              <a:rPr lang="es-AR" sz="2400" dirty="0" err="1"/>
              <a:t>Pn</a:t>
            </a:r>
            <a:r>
              <a:rPr lang="es-AR" sz="2400" dirty="0"/>
              <a:t>(x</a:t>
            </a:r>
            <a:r>
              <a:rPr lang="es-AR" sz="2400" baseline="-25000" dirty="0"/>
              <a:t>1</a:t>
            </a:r>
            <a:r>
              <a:rPr lang="es-AR" sz="2400" dirty="0"/>
              <a:t>) = f (x</a:t>
            </a:r>
            <a:r>
              <a:rPr lang="es-AR" sz="2400" baseline="-25000" dirty="0"/>
              <a:t>1</a:t>
            </a:r>
            <a:r>
              <a:rPr lang="es-AR" sz="2400" dirty="0"/>
              <a:t>) = f (x</a:t>
            </a:r>
            <a:r>
              <a:rPr lang="es-AR" sz="2400" baseline="-25000" dirty="0"/>
              <a:t>0</a:t>
            </a:r>
            <a:r>
              <a:rPr lang="es-AR" sz="2400" dirty="0"/>
              <a:t>) + a</a:t>
            </a:r>
            <a:r>
              <a:rPr lang="es-AR" sz="2400" baseline="-25000" dirty="0"/>
              <a:t>1</a:t>
            </a:r>
            <a:r>
              <a:rPr lang="es-AR" sz="2400" dirty="0"/>
              <a:t>(x</a:t>
            </a:r>
            <a:r>
              <a:rPr lang="es-AR" sz="2400" baseline="-25000" dirty="0"/>
              <a:t>1</a:t>
            </a:r>
            <a:r>
              <a:rPr lang="es-AR" sz="2400" dirty="0"/>
              <a:t>-x</a:t>
            </a:r>
            <a:r>
              <a:rPr lang="es-AR" sz="2400" baseline="-25000" dirty="0"/>
              <a:t>0</a:t>
            </a:r>
            <a:r>
              <a:rPr lang="es-AR" sz="2400" dirty="0"/>
              <a:t>)   	 a</a:t>
            </a:r>
            <a:r>
              <a:rPr lang="es-AR" sz="2400" baseline="-25000" dirty="0"/>
              <a:t>1</a:t>
            </a:r>
            <a:r>
              <a:rPr lang="es-AR" sz="2400" dirty="0"/>
              <a:t>= (f(x</a:t>
            </a:r>
            <a:r>
              <a:rPr lang="es-AR" sz="2400" baseline="-25000" dirty="0"/>
              <a:t>1</a:t>
            </a:r>
            <a:r>
              <a:rPr lang="es-AR" sz="2400" dirty="0"/>
              <a:t>) - f(x</a:t>
            </a:r>
            <a:r>
              <a:rPr lang="es-AR" sz="2400" baseline="-25000" dirty="0"/>
              <a:t>0</a:t>
            </a:r>
            <a:r>
              <a:rPr lang="es-AR" sz="2400" dirty="0"/>
              <a:t>))/(x</a:t>
            </a:r>
            <a:r>
              <a:rPr lang="es-AR" sz="2400" baseline="-25000" dirty="0"/>
              <a:t>1</a:t>
            </a:r>
            <a:r>
              <a:rPr lang="es-AR" sz="2400" dirty="0"/>
              <a:t>-x</a:t>
            </a:r>
            <a:r>
              <a:rPr lang="es-AR" sz="2400" baseline="-25000" dirty="0"/>
              <a:t>0</a:t>
            </a:r>
            <a:r>
              <a:rPr lang="es-AR" sz="2400" dirty="0"/>
              <a:t>)</a:t>
            </a:r>
          </a:p>
          <a:p>
            <a:pPr lvl="0">
              <a:spcBef>
                <a:spcPct val="20000"/>
              </a:spcBef>
              <a:defRPr/>
            </a:pPr>
            <a:endParaRPr lang="es-AR" sz="2400" dirty="0"/>
          </a:p>
        </p:txBody>
      </p:sp>
    </p:spTree>
    <p:extLst>
      <p:ext uri="{BB962C8B-B14F-4D97-AF65-F5344CB8AC3E}">
        <p14:creationId xmlns:p14="http://schemas.microsoft.com/office/powerpoint/2010/main" val="15152901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2 Subtítulo"/>
          <p:cNvSpPr txBox="1">
            <a:spLocks/>
          </p:cNvSpPr>
          <p:nvPr/>
        </p:nvSpPr>
        <p:spPr>
          <a:xfrm>
            <a:off x="304800" y="228600"/>
            <a:ext cx="8077200" cy="5638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s-AR" sz="2400" b="1"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lang="es-AR" sz="2400" b="1" dirty="0">
              <a:solidFill>
                <a:schemeClr val="tx1">
                  <a:tint val="75000"/>
                </a:schemeClr>
              </a:solidFill>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2 Subtítulo"/>
          <p:cNvSpPr txBox="1">
            <a:spLocks/>
          </p:cNvSpPr>
          <p:nvPr/>
        </p:nvSpPr>
        <p:spPr>
          <a:xfrm>
            <a:off x="457200" y="228600"/>
            <a:ext cx="8077200" cy="6400800"/>
          </a:xfrm>
          <a:prstGeom prst="rect">
            <a:avLst/>
          </a:prstGeom>
        </p:spPr>
        <p:txBody>
          <a:bodyPr vert="horz" lIns="91440" tIns="45720" rIns="91440" bIns="45720" rtlCol="0">
            <a:normAutofit/>
          </a:bodyPr>
          <a:lstStyle/>
          <a:p>
            <a:pPr marL="0" marR="0" lvl="0" indent="0" defTabSz="914400" rtl="0" eaLnBrk="1" fontAlgn="auto" latinLnBrk="0" hangingPunct="1">
              <a:lnSpc>
                <a:spcPct val="100000"/>
              </a:lnSpc>
              <a:spcBef>
                <a:spcPct val="20000"/>
              </a:spcBef>
              <a:spcAft>
                <a:spcPts val="0"/>
              </a:spcAft>
              <a:buClrTx/>
              <a:buSzTx/>
              <a:buFont typeface="Arial" pitchFamily="34" charset="0"/>
              <a:buNone/>
              <a:tabLst/>
              <a:defRPr/>
            </a:pPr>
            <a:r>
              <a:rPr lang="es-AR" sz="2400" b="1" dirty="0"/>
              <a:t>Interpolación:</a:t>
            </a:r>
            <a:endParaRPr lang="es-AR" sz="1100" b="1" noProof="0" dirty="0"/>
          </a:p>
          <a:p>
            <a:pPr>
              <a:spcBef>
                <a:spcPct val="20000"/>
              </a:spcBef>
              <a:defRPr/>
            </a:pPr>
            <a:r>
              <a:rPr lang="es-AR" sz="2400" dirty="0"/>
              <a:t>Diferencias divididas:</a:t>
            </a:r>
          </a:p>
          <a:p>
            <a:pPr>
              <a:spcBef>
                <a:spcPct val="20000"/>
              </a:spcBef>
              <a:defRPr/>
            </a:pPr>
            <a:r>
              <a:rPr lang="es-AR" sz="2400" dirty="0"/>
              <a:t>La diferencia dividida 0 de la función f respecto de x</a:t>
            </a:r>
            <a:r>
              <a:rPr lang="es-AR" sz="2400" baseline="-25000" dirty="0"/>
              <a:t>i</a:t>
            </a:r>
            <a:r>
              <a:rPr lang="es-AR" sz="2400" dirty="0"/>
              <a:t> es f(x</a:t>
            </a:r>
            <a:r>
              <a:rPr lang="es-AR" sz="2400" baseline="-25000" dirty="0"/>
              <a:t>i</a:t>
            </a:r>
            <a:r>
              <a:rPr lang="es-AR" sz="2400" dirty="0"/>
              <a:t>)</a:t>
            </a:r>
            <a:endParaRPr lang="es-AR" sz="2400" baseline="-25000" dirty="0"/>
          </a:p>
          <a:p>
            <a:pPr lvl="0">
              <a:spcBef>
                <a:spcPct val="20000"/>
              </a:spcBef>
              <a:defRPr/>
            </a:pPr>
            <a:r>
              <a:rPr lang="es-AR" sz="2400" dirty="0"/>
              <a:t> f[x</a:t>
            </a:r>
            <a:r>
              <a:rPr lang="es-AR" sz="2400" baseline="-25000" dirty="0"/>
              <a:t>i</a:t>
            </a:r>
            <a:r>
              <a:rPr lang="es-AR" sz="2400" dirty="0"/>
              <a:t>] = f(x</a:t>
            </a:r>
            <a:r>
              <a:rPr lang="es-AR" sz="2400" baseline="-25000" dirty="0"/>
              <a:t>i</a:t>
            </a:r>
            <a:r>
              <a:rPr lang="es-AR" sz="2400" dirty="0"/>
              <a:t>)</a:t>
            </a:r>
          </a:p>
          <a:p>
            <a:pPr lvl="0">
              <a:spcBef>
                <a:spcPct val="20000"/>
              </a:spcBef>
              <a:defRPr/>
            </a:pPr>
            <a:endParaRPr lang="es-AR" sz="2400" dirty="0"/>
          </a:p>
          <a:p>
            <a:pPr lvl="0">
              <a:spcBef>
                <a:spcPct val="20000"/>
              </a:spcBef>
              <a:defRPr/>
            </a:pPr>
            <a:r>
              <a:rPr lang="es-AR" sz="2400" dirty="0"/>
              <a:t>La primera diferencia dividida de f respecto de x</a:t>
            </a:r>
            <a:r>
              <a:rPr lang="es-AR" sz="2400" baseline="-25000" dirty="0"/>
              <a:t>i</a:t>
            </a:r>
            <a:r>
              <a:rPr lang="es-AR" sz="2400" dirty="0"/>
              <a:t> y x</a:t>
            </a:r>
            <a:r>
              <a:rPr lang="es-AR" sz="2400" baseline="-25000" dirty="0"/>
              <a:t>i+1</a:t>
            </a:r>
            <a:r>
              <a:rPr lang="es-AR" sz="2400" dirty="0"/>
              <a:t> es</a:t>
            </a:r>
          </a:p>
          <a:p>
            <a:pPr lvl="0">
              <a:spcBef>
                <a:spcPct val="20000"/>
              </a:spcBef>
              <a:defRPr/>
            </a:pPr>
            <a:r>
              <a:rPr lang="es-AR" sz="2400" dirty="0"/>
              <a:t>f[x</a:t>
            </a:r>
            <a:r>
              <a:rPr lang="es-AR" sz="2400" baseline="-25000" dirty="0"/>
              <a:t>i</a:t>
            </a:r>
            <a:r>
              <a:rPr lang="es-AR" sz="2400" dirty="0"/>
              <a:t> , x</a:t>
            </a:r>
            <a:r>
              <a:rPr lang="es-AR" sz="2400" baseline="-25000" dirty="0"/>
              <a:t>i+1</a:t>
            </a:r>
            <a:r>
              <a:rPr lang="es-AR" sz="2400" dirty="0"/>
              <a:t>] = (f[x</a:t>
            </a:r>
            <a:r>
              <a:rPr lang="es-AR" sz="2400" baseline="-25000" dirty="0"/>
              <a:t>i+1</a:t>
            </a:r>
            <a:r>
              <a:rPr lang="es-AR" sz="2400" dirty="0"/>
              <a:t>] - f[x</a:t>
            </a:r>
            <a:r>
              <a:rPr lang="es-AR" sz="2400" baseline="-25000" dirty="0"/>
              <a:t>i</a:t>
            </a:r>
            <a:r>
              <a:rPr lang="es-AR" sz="2400" dirty="0"/>
              <a:t>])/(x</a:t>
            </a:r>
            <a:r>
              <a:rPr lang="es-AR" sz="2400" baseline="-25000" dirty="0"/>
              <a:t>i+1</a:t>
            </a:r>
            <a:r>
              <a:rPr lang="es-AR" sz="2400" dirty="0"/>
              <a:t> - x</a:t>
            </a:r>
            <a:r>
              <a:rPr lang="es-AR" sz="2400" baseline="-25000" dirty="0"/>
              <a:t>i</a:t>
            </a:r>
            <a:r>
              <a:rPr lang="es-AR" sz="2400" dirty="0"/>
              <a:t>)</a:t>
            </a:r>
          </a:p>
          <a:p>
            <a:pPr lvl="0">
              <a:spcBef>
                <a:spcPct val="20000"/>
              </a:spcBef>
              <a:defRPr/>
            </a:pPr>
            <a:endParaRPr lang="es-AR" sz="2400" dirty="0"/>
          </a:p>
          <a:p>
            <a:pPr lvl="0">
              <a:spcBef>
                <a:spcPct val="20000"/>
              </a:spcBef>
              <a:defRPr/>
            </a:pPr>
            <a:r>
              <a:rPr lang="es-AR" sz="2400" dirty="0"/>
              <a:t>La segunda diferencia dividida de f respecto de x</a:t>
            </a:r>
            <a:r>
              <a:rPr lang="es-AR" sz="2400" baseline="-25000" dirty="0"/>
              <a:t>i</a:t>
            </a:r>
            <a:r>
              <a:rPr lang="es-AR" sz="2400" dirty="0"/>
              <a:t> , x</a:t>
            </a:r>
            <a:r>
              <a:rPr lang="es-AR" sz="2400" baseline="-25000" dirty="0"/>
              <a:t>i+1 </a:t>
            </a:r>
            <a:r>
              <a:rPr lang="es-AR" sz="2400" dirty="0"/>
              <a:t>y x</a:t>
            </a:r>
            <a:r>
              <a:rPr lang="es-AR" sz="2400" baseline="-25000" dirty="0"/>
              <a:t>i+2</a:t>
            </a:r>
            <a:r>
              <a:rPr lang="es-AR" sz="2400" dirty="0"/>
              <a:t> es</a:t>
            </a:r>
          </a:p>
          <a:p>
            <a:pPr lvl="0">
              <a:spcBef>
                <a:spcPct val="20000"/>
              </a:spcBef>
              <a:defRPr/>
            </a:pPr>
            <a:r>
              <a:rPr lang="es-AR" sz="2400" dirty="0"/>
              <a:t>f[x</a:t>
            </a:r>
            <a:r>
              <a:rPr lang="es-AR" sz="2400" baseline="-25000" dirty="0"/>
              <a:t>i</a:t>
            </a:r>
            <a:r>
              <a:rPr lang="es-AR" sz="2400" dirty="0"/>
              <a:t> , x</a:t>
            </a:r>
            <a:r>
              <a:rPr lang="es-AR" sz="2400" baseline="-25000" dirty="0"/>
              <a:t>i+1</a:t>
            </a:r>
            <a:r>
              <a:rPr lang="es-AR" sz="2400" dirty="0"/>
              <a:t>, x</a:t>
            </a:r>
            <a:r>
              <a:rPr lang="es-AR" sz="2400" baseline="-25000" dirty="0"/>
              <a:t>i+2</a:t>
            </a:r>
            <a:r>
              <a:rPr lang="es-AR" sz="2400" dirty="0"/>
              <a:t>] = (f[x</a:t>
            </a:r>
            <a:r>
              <a:rPr lang="es-AR" sz="2400" baseline="-25000" dirty="0"/>
              <a:t>i+1</a:t>
            </a:r>
            <a:r>
              <a:rPr lang="es-AR" sz="2400" dirty="0"/>
              <a:t>, x</a:t>
            </a:r>
            <a:r>
              <a:rPr lang="es-AR" sz="2400" baseline="-25000" dirty="0"/>
              <a:t>i+2</a:t>
            </a:r>
            <a:r>
              <a:rPr lang="es-AR" sz="2400" dirty="0"/>
              <a:t>] - f[x</a:t>
            </a:r>
            <a:r>
              <a:rPr lang="es-AR" sz="2400" baseline="-25000" dirty="0"/>
              <a:t>i</a:t>
            </a:r>
            <a:r>
              <a:rPr lang="es-AR" sz="2400" dirty="0"/>
              <a:t> , x</a:t>
            </a:r>
            <a:r>
              <a:rPr lang="es-AR" sz="2400" baseline="-25000" dirty="0"/>
              <a:t>i+1</a:t>
            </a:r>
            <a:r>
              <a:rPr lang="es-AR" sz="2400" dirty="0"/>
              <a:t>])/(x</a:t>
            </a:r>
            <a:r>
              <a:rPr lang="es-AR" sz="2400" baseline="-25000" dirty="0"/>
              <a:t>i+2</a:t>
            </a:r>
            <a:r>
              <a:rPr lang="es-AR" sz="2400" dirty="0"/>
              <a:t> - x</a:t>
            </a:r>
            <a:r>
              <a:rPr lang="es-AR" sz="2400" baseline="-25000" dirty="0"/>
              <a:t>i</a:t>
            </a:r>
            <a:r>
              <a:rPr lang="es-AR" sz="2400" dirty="0"/>
              <a:t>)</a:t>
            </a:r>
          </a:p>
          <a:p>
            <a:pPr lvl="0">
              <a:spcBef>
                <a:spcPct val="20000"/>
              </a:spcBef>
              <a:defRPr/>
            </a:pPr>
            <a:endParaRPr lang="es-AR" sz="2400" dirty="0"/>
          </a:p>
          <a:p>
            <a:pPr lvl="0">
              <a:spcBef>
                <a:spcPct val="20000"/>
              </a:spcBef>
              <a:defRPr/>
            </a:pPr>
            <a:r>
              <a:rPr lang="es-AR" sz="2400" dirty="0"/>
              <a:t>La n-</a:t>
            </a:r>
            <a:r>
              <a:rPr lang="es-AR" sz="2400" dirty="0" err="1"/>
              <a:t>esima</a:t>
            </a:r>
            <a:r>
              <a:rPr lang="es-AR" sz="2400" dirty="0"/>
              <a:t> diferencia dividida es única e involucra a todos los datos:</a:t>
            </a:r>
          </a:p>
          <a:p>
            <a:pPr>
              <a:spcBef>
                <a:spcPct val="20000"/>
              </a:spcBef>
              <a:defRPr/>
            </a:pPr>
            <a:r>
              <a:rPr lang="es-AR" sz="2400" dirty="0"/>
              <a:t>f[x</a:t>
            </a:r>
            <a:r>
              <a:rPr lang="es-AR" sz="2400" baseline="-25000" dirty="0"/>
              <a:t>0</a:t>
            </a:r>
            <a:r>
              <a:rPr lang="es-AR" sz="2400" dirty="0"/>
              <a:t> , x</a:t>
            </a:r>
            <a:r>
              <a:rPr lang="es-AR" sz="2400" baseline="-25000" dirty="0"/>
              <a:t>1</a:t>
            </a:r>
            <a:r>
              <a:rPr lang="es-AR" sz="2400" dirty="0"/>
              <a:t>, … , </a:t>
            </a:r>
            <a:r>
              <a:rPr lang="es-AR" sz="2400" dirty="0" err="1"/>
              <a:t>x</a:t>
            </a:r>
            <a:r>
              <a:rPr lang="es-AR" sz="2400" baseline="-25000" dirty="0" err="1"/>
              <a:t>n</a:t>
            </a:r>
            <a:r>
              <a:rPr lang="es-AR" sz="2400" dirty="0"/>
              <a:t>] = (f[x</a:t>
            </a:r>
            <a:r>
              <a:rPr lang="es-AR" sz="2400" baseline="-25000" dirty="0"/>
              <a:t>1</a:t>
            </a:r>
            <a:r>
              <a:rPr lang="es-AR" sz="2400" dirty="0"/>
              <a:t>, x</a:t>
            </a:r>
            <a:r>
              <a:rPr lang="es-AR" sz="2400" baseline="-25000" dirty="0"/>
              <a:t>2</a:t>
            </a:r>
            <a:r>
              <a:rPr lang="es-AR" sz="2400" dirty="0"/>
              <a:t> ,… ,</a:t>
            </a:r>
            <a:r>
              <a:rPr lang="es-AR" sz="2400" dirty="0" err="1"/>
              <a:t>x</a:t>
            </a:r>
            <a:r>
              <a:rPr lang="es-AR" sz="2400" baseline="-25000" dirty="0" err="1"/>
              <a:t>n</a:t>
            </a:r>
            <a:r>
              <a:rPr lang="es-AR" sz="2400" dirty="0"/>
              <a:t>] - f[x</a:t>
            </a:r>
            <a:r>
              <a:rPr lang="es-AR" sz="2400" baseline="-25000" dirty="0"/>
              <a:t>0</a:t>
            </a:r>
            <a:r>
              <a:rPr lang="es-AR" sz="2400" dirty="0"/>
              <a:t>, x</a:t>
            </a:r>
            <a:r>
              <a:rPr lang="es-AR" sz="2400" baseline="-25000" dirty="0"/>
              <a:t>1</a:t>
            </a:r>
            <a:r>
              <a:rPr lang="es-AR" sz="2400" dirty="0"/>
              <a:t> ,… ,x</a:t>
            </a:r>
            <a:r>
              <a:rPr lang="es-AR" sz="2400" baseline="-25000" dirty="0"/>
              <a:t>n-1</a:t>
            </a:r>
            <a:r>
              <a:rPr lang="es-AR" sz="2400" dirty="0"/>
              <a:t>])/(</a:t>
            </a:r>
            <a:r>
              <a:rPr lang="es-AR" sz="2400" dirty="0" err="1"/>
              <a:t>x</a:t>
            </a:r>
            <a:r>
              <a:rPr lang="es-AR" sz="2400" baseline="-25000" dirty="0" err="1"/>
              <a:t>n</a:t>
            </a:r>
            <a:r>
              <a:rPr lang="es-AR" sz="2400" dirty="0"/>
              <a:t> – x</a:t>
            </a:r>
            <a:r>
              <a:rPr lang="es-AR" sz="2400" baseline="-25000" dirty="0"/>
              <a:t>0</a:t>
            </a:r>
            <a:r>
              <a:rPr lang="es-AR" sz="2400" dirty="0"/>
              <a:t>)</a:t>
            </a:r>
          </a:p>
          <a:p>
            <a:pPr lvl="0">
              <a:spcBef>
                <a:spcPct val="20000"/>
              </a:spcBef>
              <a:defRPr/>
            </a:pPr>
            <a:endParaRPr lang="es-AR" sz="2400" dirty="0"/>
          </a:p>
        </p:txBody>
      </p:sp>
    </p:spTree>
    <p:extLst>
      <p:ext uri="{BB962C8B-B14F-4D97-AF65-F5344CB8AC3E}">
        <p14:creationId xmlns:p14="http://schemas.microsoft.com/office/powerpoint/2010/main" val="13886700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4255</TotalTime>
  <Words>1794</Words>
  <Application>Microsoft Office PowerPoint</Application>
  <PresentationFormat>On-screen Show (4:3)</PresentationFormat>
  <Paragraphs>262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Cambria Math</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Matemática D1 - UNLP</dc:title>
  <dc:creator>solaer</dc:creator>
  <cp:lastModifiedBy>N3</cp:lastModifiedBy>
  <cp:revision>124</cp:revision>
  <dcterms:created xsi:type="dcterms:W3CDTF">2013-08-22T08:28:22Z</dcterms:created>
  <dcterms:modified xsi:type="dcterms:W3CDTF">2020-05-16T14:15:31Z</dcterms:modified>
</cp:coreProperties>
</file>