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6" r:id="rId4"/>
    <p:sldId id="287" r:id="rId5"/>
    <p:sldId id="288" r:id="rId6"/>
    <p:sldId id="300" r:id="rId7"/>
    <p:sldId id="301" r:id="rId8"/>
    <p:sldId id="302" r:id="rId9"/>
    <p:sldId id="30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60"/>
  </p:normalViewPr>
  <p:slideViewPr>
    <p:cSldViewPr>
      <p:cViewPr varScale="1">
        <p:scale>
          <a:sx n="114" d="100"/>
          <a:sy n="114" d="100"/>
        </p:scale>
        <p:origin x="132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A43DA-094D-491C-AB7F-70360CDA930F}" type="datetimeFigureOut">
              <a:rPr lang="en-US" smtClean="0"/>
              <a:t>5/16/2020</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B8DB0-3E5D-475F-ADA2-F1111B9E08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43000" y="3886200"/>
            <a:ext cx="6858000" cy="1752600"/>
          </a:xfrm>
        </p:spPr>
        <p:txBody>
          <a:bodyPr/>
          <a:lstStyle/>
          <a:p>
            <a:r>
              <a:rPr lang="en-US" dirty="0" err="1">
                <a:solidFill>
                  <a:schemeClr val="tx1"/>
                </a:solidFill>
              </a:rPr>
              <a:t>Ajuste</a:t>
            </a:r>
            <a:r>
              <a:rPr lang="en-US" dirty="0">
                <a:solidFill>
                  <a:schemeClr val="tx1"/>
                </a:solidFill>
              </a:rPr>
              <a:t> de </a:t>
            </a:r>
            <a:r>
              <a:rPr lang="en-US" dirty="0" err="1">
                <a:solidFill>
                  <a:schemeClr val="tx1"/>
                </a:solidFill>
              </a:rPr>
              <a:t>curvas</a:t>
            </a:r>
            <a:endParaRPr lang="en-US" dirty="0">
              <a:solidFill>
                <a:schemeClr val="tx1"/>
              </a:solidFill>
            </a:endParaRPr>
          </a:p>
          <a:p>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9217"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031" y="206324"/>
            <a:ext cx="858838" cy="998538"/>
          </a:xfrm>
          <a:prstGeom prst="rect">
            <a:avLst/>
          </a:prstGeom>
          <a:noFill/>
          <a:extLst>
            <a:ext uri="{909E8E84-426E-40DD-AFC4-6F175D3DCCD1}">
              <a14:hiddenFill xmlns:a14="http://schemas.microsoft.com/office/drawing/2010/main">
                <a:solidFill>
                  <a:srgbClr val="FFFFFF"/>
                </a:solidFill>
              </a14:hiddenFill>
            </a:ext>
          </a:extLst>
        </p:spPr>
      </p:pic>
      <p:sp>
        <p:nvSpPr>
          <p:cNvPr id="8" name="Subtítulo 2"/>
          <p:cNvSpPr txBox="1">
            <a:spLocks/>
          </p:cNvSpPr>
          <p:nvPr/>
        </p:nvSpPr>
        <p:spPr>
          <a:xfrm>
            <a:off x="-33251" y="1705181"/>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AR" dirty="0">
                <a:solidFill>
                  <a:schemeClr val="tx1"/>
                </a:solidFill>
              </a:rPr>
              <a:t>Introducción a la Programación y Análisis Numérico</a:t>
            </a:r>
          </a:p>
          <a:p>
            <a:endParaRPr lang="es-AR" dirty="0">
              <a:solidFill>
                <a:schemeClr val="tx1"/>
              </a:solidFill>
            </a:endParaRPr>
          </a:p>
          <a:p>
            <a:r>
              <a:rPr lang="es-AR" dirty="0">
                <a:solidFill>
                  <a:schemeClr val="tx1"/>
                </a:solidFill>
              </a:rPr>
              <a:t>Facultad de Ingeniería – UNLP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Ajuste de curvas:</a:t>
            </a:r>
            <a:endParaRPr lang="es-AR" sz="1100" b="1" noProof="0" dirty="0"/>
          </a:p>
          <a:p>
            <a:pPr marL="0" marR="0" lvl="0" indent="0" algn="just" defTabSz="914400" rtl="0" eaLnBrk="1" fontAlgn="auto" latinLnBrk="0" hangingPunct="1">
              <a:lnSpc>
                <a:spcPct val="100000"/>
              </a:lnSpc>
              <a:spcBef>
                <a:spcPct val="20000"/>
              </a:spcBef>
              <a:spcAft>
                <a:spcPts val="0"/>
              </a:spcAft>
              <a:buClrTx/>
              <a:buSzTx/>
              <a:tabLst/>
              <a:defRPr/>
            </a:pPr>
            <a:r>
              <a:rPr kumimoji="0" lang="es-AR" sz="2400" b="0" i="0" u="none" strike="noStrike" kern="1200" cap="none" spc="0" normalizeH="0" baseline="0" noProof="0" dirty="0">
                <a:ln>
                  <a:noFill/>
                </a:ln>
                <a:solidFill>
                  <a:schemeClr val="tx1"/>
                </a:solidFill>
                <a:effectLst/>
                <a:uLnTx/>
                <a:uFillTx/>
                <a:latin typeface="+mn-lt"/>
                <a:ea typeface="+mn-ea"/>
                <a:cs typeface="+mn-cs"/>
              </a:rPr>
              <a:t>El origen del problema es el mismo que se planteó para </a:t>
            </a:r>
            <a:r>
              <a:rPr lang="es-AR" sz="2400" dirty="0"/>
              <a:t>la interpolación, con la diferencia que ahora no se exigirá a la nueva función que pase por los puntos dato, si no que muestre la tendencia de estos como conjunto, con algún criterio.</a:t>
            </a:r>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Dato 		f(x)	función a ajustar	(x</a:t>
            </a:r>
            <a:r>
              <a:rPr lang="es-AR" sz="2400" baseline="-25000" dirty="0"/>
              <a:t>i</a:t>
            </a:r>
            <a:r>
              <a:rPr lang="es-AR" sz="2400" dirty="0"/>
              <a:t>, f(x</a:t>
            </a:r>
            <a:r>
              <a:rPr lang="es-AR" sz="2400" baseline="-25000" dirty="0"/>
              <a:t>i</a:t>
            </a:r>
            <a:r>
              <a:rPr lang="es-AR" sz="2400" dirty="0"/>
              <a:t>))</a:t>
            </a: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Incógnita	g(x)	función </a:t>
            </a:r>
            <a:r>
              <a:rPr lang="es-AR" sz="2400" dirty="0"/>
              <a:t>de ajuste</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Como se vio antes, la tendencia al serpenteo de los polinomios de alto grado, hace que los valores predichos por el polinomio interpolante fuera de los puntos dato pueda no ser representativo de los valores esperables para la función f(x). </a:t>
            </a: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8459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2286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Ajuste de curvas:</a:t>
                </a:r>
                <a:endParaRPr lang="es-AR" sz="1100" b="1" noProof="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endParaRPr lang="es-AR" sz="2400" dirty="0"/>
              </a:p>
              <a:p>
                <a:pPr>
                  <a:spcBef>
                    <a:spcPct val="20000"/>
                  </a:spcBef>
                  <a:defRPr/>
                </a:pPr>
                <a:r>
                  <a:rPr lang="es-AR" sz="2400" dirty="0"/>
                  <a:t>Buscamos la “mejor” recta de aproximación posible </a:t>
                </a:r>
                <a:endParaRPr lang="es-AR" sz="2400" b="0" i="0" dirty="0">
                  <a:latin typeface="Cambria Math" panose="02040503050406030204" pitchFamily="18" charset="0"/>
                </a:endParaRPr>
              </a:p>
              <a:p>
                <a:pPr>
                  <a:spcBef>
                    <a:spcPct val="20000"/>
                  </a:spcBef>
                  <a:defRPr/>
                </a:pPr>
                <a14:m>
                  <m:oMathPara xmlns:m="http://schemas.openxmlformats.org/officeDocument/2006/math">
                    <m:oMathParaPr>
                      <m:jc m:val="centerGroup"/>
                    </m:oMathParaPr>
                    <m:oMath xmlns:m="http://schemas.openxmlformats.org/officeDocument/2006/math">
                      <m:r>
                        <m:rPr>
                          <m:sty m:val="p"/>
                        </m:rPr>
                        <a:rPr lang="es-AR" sz="2400" b="0" i="0" smtClean="0">
                          <a:latin typeface="Cambria Math" panose="02040503050406030204" pitchFamily="18" charset="0"/>
                        </a:rPr>
                        <m:t>y</m:t>
                      </m:r>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1</m:t>
                          </m:r>
                        </m:sub>
                      </m:sSub>
                      <m:r>
                        <a:rPr lang="es-AR" sz="2400" b="0" i="1" smtClean="0">
                          <a:latin typeface="Cambria Math" panose="02040503050406030204" pitchFamily="18" charset="0"/>
                        </a:rPr>
                        <m:t>𝑥</m:t>
                      </m:r>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r>
                  <a:rPr lang="es-AR" sz="2400" dirty="0"/>
                  <a:t>El error en los puntos datos será </a:t>
                </a:r>
                <a14:m>
                  <m:oMath xmlns:m="http://schemas.openxmlformats.org/officeDocument/2006/math">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𝐸</m:t>
                        </m:r>
                      </m:e>
                      <m:sub>
                        <m:r>
                          <a:rPr lang="es-AR" sz="2400" b="0" i="1" smtClean="0">
                            <a:latin typeface="Cambria Math" panose="02040503050406030204" pitchFamily="18" charset="0"/>
                          </a:rPr>
                          <m:t>𝑖</m:t>
                        </m:r>
                      </m:sub>
                    </m:sSub>
                    <m:r>
                      <a:rPr lang="es-AR" sz="2400" b="0" i="1" smtClean="0">
                        <a:latin typeface="Cambria Math" panose="02040503050406030204" pitchFamily="18" charset="0"/>
                      </a:rPr>
                      <m:t>=</m:t>
                    </m:r>
                    <m:d>
                      <m:dPr>
                        <m:begChr m:val="|"/>
                        <m:endChr m:val="|"/>
                        <m:ctrlPr>
                          <a:rPr lang="es-AR" sz="2400" b="0" i="1" smtClean="0">
                            <a:latin typeface="Cambria Math" panose="02040503050406030204" pitchFamily="18" charset="0"/>
                          </a:rPr>
                        </m:ctrlPr>
                      </m:dPr>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𝑖</m:t>
                            </m:r>
                          </m:sub>
                        </m:sSub>
                        <m:r>
                          <a:rPr lang="es-AR" sz="2400" b="0" i="1"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0</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1</m:t>
                            </m:r>
                          </m:sub>
                        </m:sSub>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1</m:t>
                            </m:r>
                          </m:sub>
                        </m:sSub>
                        <m:r>
                          <a:rPr lang="es-AR" sz="2400" b="0" i="1" smtClean="0">
                            <a:latin typeface="Cambria Math" panose="02040503050406030204" pitchFamily="18" charset="0"/>
                          </a:rPr>
                          <m:t>)</m:t>
                        </m:r>
                      </m:e>
                    </m:d>
                  </m:oMath>
                </a14:m>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228600" y="228600"/>
                <a:ext cx="8077200" cy="6400800"/>
              </a:xfrm>
              <a:prstGeom prst="rect">
                <a:avLst/>
              </a:prstGeom>
              <a:blipFill>
                <a:blip r:embed="rId2"/>
                <a:stretch>
                  <a:fillRect l="-1208" t="-76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E3BA648-5EFD-469D-9221-99BF41CE48C8}"/>
              </a:ext>
            </a:extLst>
          </p:cNvPr>
          <p:cNvPicPr>
            <a:picLocks noChangeAspect="1"/>
          </p:cNvPicPr>
          <p:nvPr/>
        </p:nvPicPr>
        <p:blipFill rotWithShape="1">
          <a:blip r:embed="rId3"/>
          <a:srcRect l="10000" t="12815" r="6667" b="9999"/>
          <a:stretch/>
        </p:blipFill>
        <p:spPr>
          <a:xfrm>
            <a:off x="609600" y="678110"/>
            <a:ext cx="7620000" cy="3970090"/>
          </a:xfrm>
          <a:prstGeom prst="rect">
            <a:avLst/>
          </a:prstGeom>
        </p:spPr>
      </p:pic>
      <p:pic>
        <p:nvPicPr>
          <p:cNvPr id="6" name="Picture 5">
            <a:extLst>
              <a:ext uri="{FF2B5EF4-FFF2-40B4-BE49-F238E27FC236}">
                <a16:creationId xmlns:a16="http://schemas.microsoft.com/office/drawing/2014/main" id="{DF6BDB25-BA0E-40C3-B262-C84D36F18B48}"/>
              </a:ext>
            </a:extLst>
          </p:cNvPr>
          <p:cNvPicPr>
            <a:picLocks noChangeAspect="1"/>
          </p:cNvPicPr>
          <p:nvPr/>
        </p:nvPicPr>
        <p:blipFill rotWithShape="1">
          <a:blip r:embed="rId4"/>
          <a:srcRect l="10834" t="11481" r="6666" b="11481"/>
          <a:stretch/>
        </p:blipFill>
        <p:spPr>
          <a:xfrm>
            <a:off x="690344" y="678110"/>
            <a:ext cx="7543800" cy="3962400"/>
          </a:xfrm>
          <a:prstGeom prst="rect">
            <a:avLst/>
          </a:prstGeom>
        </p:spPr>
      </p:pic>
      <p:pic>
        <p:nvPicPr>
          <p:cNvPr id="7" name="Picture 6">
            <a:extLst>
              <a:ext uri="{FF2B5EF4-FFF2-40B4-BE49-F238E27FC236}">
                <a16:creationId xmlns:a16="http://schemas.microsoft.com/office/drawing/2014/main" id="{8615CBCE-D10C-4B4E-813A-9EE94A1C83C9}"/>
              </a:ext>
            </a:extLst>
          </p:cNvPr>
          <p:cNvPicPr>
            <a:picLocks noChangeAspect="1"/>
          </p:cNvPicPr>
          <p:nvPr/>
        </p:nvPicPr>
        <p:blipFill rotWithShape="1">
          <a:blip r:embed="rId5"/>
          <a:srcRect l="9950" t="13113" r="7450" b="9999"/>
          <a:stretch/>
        </p:blipFill>
        <p:spPr>
          <a:xfrm>
            <a:off x="605056" y="762000"/>
            <a:ext cx="7552888" cy="3954710"/>
          </a:xfrm>
          <a:prstGeom prst="rect">
            <a:avLst/>
          </a:prstGeom>
        </p:spPr>
      </p:pic>
    </p:spTree>
    <p:extLst>
      <p:ext uri="{BB962C8B-B14F-4D97-AF65-F5344CB8AC3E}">
        <p14:creationId xmlns:p14="http://schemas.microsoft.com/office/powerpoint/2010/main" val="14705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Criterios de selección de ajuste:</a:t>
                </a:r>
                <a:endParaRPr lang="es-AR" sz="1100" b="1" noProof="0" dirty="0"/>
              </a:p>
              <a:p>
                <a:pPr lvl="0">
                  <a:spcBef>
                    <a:spcPct val="20000"/>
                  </a:spcBef>
                  <a:defRPr/>
                </a:pPr>
                <a:endParaRPr lang="es-AR" sz="1100" b="1" dirty="0"/>
              </a:p>
              <a:p>
                <a:pPr lvl="0">
                  <a:spcBef>
                    <a:spcPct val="20000"/>
                  </a:spcBef>
                  <a:defRPr/>
                </a:pPr>
                <a:r>
                  <a:rPr lang="es-AR" sz="2000" dirty="0" err="1"/>
                  <a:t>Minimax</a:t>
                </a:r>
                <a:r>
                  <a:rPr lang="es-AR" sz="2000" dirty="0"/>
                  <a:t>: minimiza </a:t>
                </a:r>
                <a14:m>
                  <m:oMath xmlns:m="http://schemas.openxmlformats.org/officeDocument/2006/math">
                    <m:r>
                      <a:rPr lang="es-AR" sz="2000" b="0" i="1" smtClean="0">
                        <a:latin typeface="Cambria Math" panose="02040503050406030204" pitchFamily="18" charset="0"/>
                      </a:rPr>
                      <m:t>𝐸</m:t>
                    </m:r>
                    <m:r>
                      <a:rPr lang="es-AR" sz="2000" i="1">
                        <a:latin typeface="Cambria Math" panose="02040503050406030204" pitchFamily="18" charset="0"/>
                      </a:rPr>
                      <m:t>=</m:t>
                    </m:r>
                    <m:d>
                      <m:dPr>
                        <m:begChr m:val="|"/>
                        <m:endChr m:val="|"/>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𝑦</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0</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1</m:t>
                            </m:r>
                          </m:sub>
                        </m:sSub>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𝑖</m:t>
                            </m:r>
                          </m:sub>
                        </m:sSub>
                        <m:r>
                          <a:rPr lang="es-AR" sz="2000" i="1">
                            <a:latin typeface="Cambria Math" panose="02040503050406030204" pitchFamily="18" charset="0"/>
                          </a:rPr>
                          <m:t>)</m:t>
                        </m:r>
                      </m:e>
                    </m:d>
                    <m:r>
                      <a:rPr lang="es-AR" sz="2000" b="0" i="1" smtClean="0">
                        <a:latin typeface="Cambria Math" panose="02040503050406030204" pitchFamily="18" charset="0"/>
                      </a:rPr>
                      <m:t>   </m:t>
                    </m:r>
                    <m:r>
                      <a:rPr lang="es-AR" sz="2000" b="0" i="1" smtClean="0">
                        <a:latin typeface="Cambria Math" panose="02040503050406030204" pitchFamily="18" charset="0"/>
                      </a:rPr>
                      <m:t>𝑝𝑎𝑟𝑎</m:t>
                    </m:r>
                    <m:r>
                      <a:rPr lang="es-AR" sz="2000" b="0" i="1" smtClean="0">
                        <a:latin typeface="Cambria Math" panose="02040503050406030204" pitchFamily="18" charset="0"/>
                      </a:rPr>
                      <m:t> </m:t>
                    </m:r>
                    <m:r>
                      <a:rPr lang="es-AR" sz="2000" b="0" i="1" smtClean="0">
                        <a:latin typeface="Cambria Math" panose="02040503050406030204" pitchFamily="18" charset="0"/>
                      </a:rPr>
                      <m:t>𝑖</m:t>
                    </m:r>
                    <m:r>
                      <a:rPr lang="es-AR" sz="2000" b="0" i="1" smtClean="0">
                        <a:latin typeface="Cambria Math" panose="02040503050406030204" pitchFamily="18" charset="0"/>
                      </a:rPr>
                      <m:t>=1, 2, …,</m:t>
                    </m:r>
                    <m:r>
                      <a:rPr lang="es-AR" sz="2000" b="0" i="1" smtClean="0">
                        <a:latin typeface="Cambria Math" panose="02040503050406030204" pitchFamily="18" charset="0"/>
                      </a:rPr>
                      <m:t>𝑛</m:t>
                    </m:r>
                  </m:oMath>
                </a14:m>
                <a:endParaRPr lang="es-AR" sz="2000" b="0" dirty="0"/>
              </a:p>
              <a:p>
                <a:pPr lvl="0">
                  <a:spcBef>
                    <a:spcPct val="20000"/>
                  </a:spcBef>
                  <a:defRPr/>
                </a:pPr>
                <a:endParaRPr lang="es-AR" sz="2000" dirty="0"/>
              </a:p>
              <a:p>
                <a:pPr>
                  <a:spcBef>
                    <a:spcPct val="20000"/>
                  </a:spcBef>
                  <a:defRPr/>
                </a:pPr>
                <a:r>
                  <a:rPr lang="es-AR" sz="2000" dirty="0"/>
                  <a:t>Desviación absoluta: minimiza </a:t>
                </a:r>
                <a14:m>
                  <m:oMath xmlns:m="http://schemas.openxmlformats.org/officeDocument/2006/math">
                    <m:r>
                      <a:rPr lang="es-AR" sz="2000" b="0" i="1" smtClean="0">
                        <a:latin typeface="Cambria Math" panose="02040503050406030204" pitchFamily="18" charset="0"/>
                      </a:rPr>
                      <m:t>𝐸</m:t>
                    </m:r>
                    <m:r>
                      <a:rPr lang="es-AR" sz="2000" i="1">
                        <a:latin typeface="Cambria Math" panose="02040503050406030204" pitchFamily="18" charset="0"/>
                      </a:rPr>
                      <m:t>=</m:t>
                    </m:r>
                    <m:nary>
                      <m:naryPr>
                        <m:chr m:val="∑"/>
                        <m:ctrlPr>
                          <a:rPr lang="es-AR" sz="2000" i="1" smtClean="0">
                            <a:latin typeface="Cambria Math" panose="02040503050406030204" pitchFamily="18" charset="0"/>
                          </a:rPr>
                        </m:ctrlPr>
                      </m:naryPr>
                      <m:sub>
                        <m:r>
                          <m:rPr>
                            <m:brk m:alnAt="23"/>
                          </m:rPr>
                          <a:rPr lang="es-AR" sz="2000" b="0" i="1" smtClean="0">
                            <a:latin typeface="Cambria Math" panose="02040503050406030204" pitchFamily="18" charset="0"/>
                          </a:rPr>
                          <m:t>𝑖</m:t>
                        </m:r>
                        <m:r>
                          <a:rPr lang="es-AR" sz="2000" b="0" i="1" smtClean="0">
                            <a:latin typeface="Cambria Math" panose="02040503050406030204" pitchFamily="18" charset="0"/>
                          </a:rPr>
                          <m:t>=1</m:t>
                        </m:r>
                      </m:sub>
                      <m:sup>
                        <m:r>
                          <a:rPr lang="es-AR" sz="2000" b="0" i="1" smtClean="0">
                            <a:latin typeface="Cambria Math" panose="02040503050406030204" pitchFamily="18" charset="0"/>
                          </a:rPr>
                          <m:t>𝑛</m:t>
                        </m:r>
                      </m:sup>
                      <m:e>
                        <m:d>
                          <m:dPr>
                            <m:begChr m:val="|"/>
                            <m:endChr m:val="|"/>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𝑦</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0</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1</m:t>
                                </m:r>
                              </m:sub>
                            </m:sSub>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𝑖</m:t>
                                </m:r>
                              </m:sub>
                            </m:sSub>
                            <m:r>
                              <a:rPr lang="es-AR" sz="2000" i="1">
                                <a:latin typeface="Cambria Math" panose="02040503050406030204" pitchFamily="18" charset="0"/>
                              </a:rPr>
                              <m:t>)</m:t>
                            </m:r>
                          </m:e>
                        </m:d>
                      </m:e>
                    </m:nary>
                  </m:oMath>
                </a14:m>
                <a:endParaRPr lang="es-AR" sz="2000" dirty="0"/>
              </a:p>
              <a:p>
                <a:pPr>
                  <a:spcBef>
                    <a:spcPct val="20000"/>
                  </a:spcBef>
                  <a:defRPr/>
                </a:pPr>
                <a:endParaRPr lang="es-AR" sz="2000" dirty="0"/>
              </a:p>
              <a:p>
                <a:pPr>
                  <a:spcBef>
                    <a:spcPct val="20000"/>
                  </a:spcBef>
                  <a:defRPr/>
                </a:pPr>
                <a:r>
                  <a:rPr lang="es-AR" sz="2000" dirty="0"/>
                  <a:t>Mínimos cuadrados: minimiza </a:t>
                </a:r>
                <a14:m>
                  <m:oMath xmlns:m="http://schemas.openxmlformats.org/officeDocument/2006/math">
                    <m:r>
                      <a:rPr lang="es-AR" sz="2000" i="1">
                        <a:latin typeface="Cambria Math" panose="02040503050406030204" pitchFamily="18" charset="0"/>
                      </a:rPr>
                      <m:t>𝐸</m:t>
                    </m:r>
                    <m:r>
                      <a:rPr lang="es-AR" sz="2000" i="1">
                        <a:latin typeface="Cambria Math" panose="02040503050406030204" pitchFamily="18" charset="0"/>
                      </a:rPr>
                      <m:t>=</m:t>
                    </m:r>
                    <m:nary>
                      <m:naryPr>
                        <m:chr m:val="∑"/>
                        <m:ctrlPr>
                          <a:rPr lang="es-AR" sz="2000" i="1">
                            <a:latin typeface="Cambria Math" panose="02040503050406030204" pitchFamily="18" charset="0"/>
                          </a:rPr>
                        </m:ctrlPr>
                      </m:naryPr>
                      <m:sub>
                        <m:r>
                          <m:rPr>
                            <m:brk m:alnAt="23"/>
                          </m:rPr>
                          <a:rPr lang="es-AR" sz="2000" i="1">
                            <a:latin typeface="Cambria Math" panose="02040503050406030204" pitchFamily="18" charset="0"/>
                          </a:rPr>
                          <m:t>𝑖</m:t>
                        </m:r>
                        <m:r>
                          <a:rPr lang="es-AR" sz="2000" i="1">
                            <a:latin typeface="Cambria Math" panose="02040503050406030204" pitchFamily="18" charset="0"/>
                          </a:rPr>
                          <m:t>=1</m:t>
                        </m:r>
                      </m:sub>
                      <m:sup>
                        <m:r>
                          <a:rPr lang="es-AR" sz="2000" i="1">
                            <a:latin typeface="Cambria Math" panose="02040503050406030204" pitchFamily="18" charset="0"/>
                          </a:rPr>
                          <m:t>𝑛</m:t>
                        </m:r>
                      </m:sup>
                      <m:e>
                        <m:sSup>
                          <m:sSupPr>
                            <m:ctrlPr>
                              <a:rPr lang="es-AR" sz="2000" i="1">
                                <a:latin typeface="Cambria Math" panose="02040503050406030204" pitchFamily="18" charset="0"/>
                              </a:rPr>
                            </m:ctrlPr>
                          </m:sSupPr>
                          <m:e>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𝑦</m:t>
                                </m:r>
                              </m:e>
                              <m:sub>
                                <m:r>
                                  <a:rPr lang="es-AR" sz="2000" i="1">
                                    <a:latin typeface="Cambria Math" panose="02040503050406030204" pitchFamily="18" charset="0"/>
                                  </a:rPr>
                                  <m:t>𝑖</m:t>
                                </m:r>
                              </m:sub>
                            </m:sSub>
                            <m:r>
                              <a:rPr lang="es-AR" sz="2000" i="1">
                                <a:latin typeface="Cambria Math" panose="02040503050406030204" pitchFamily="18" charset="0"/>
                              </a:rPr>
                              <m:t>−</m:t>
                            </m:r>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0</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𝑎</m:t>
                                    </m:r>
                                  </m:e>
                                  <m:sub>
                                    <m:r>
                                      <a:rPr lang="es-AR" sz="2000" i="1">
                                        <a:latin typeface="Cambria Math" panose="02040503050406030204" pitchFamily="18" charset="0"/>
                                      </a:rPr>
                                      <m:t>1</m:t>
                                    </m:r>
                                  </m:sub>
                                </m:sSub>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𝑖</m:t>
                                    </m:r>
                                  </m:sub>
                                </m:sSub>
                              </m:e>
                            </m:d>
                            <m:r>
                              <a:rPr lang="es-AR" sz="2000" i="1">
                                <a:latin typeface="Cambria Math" panose="02040503050406030204" pitchFamily="18" charset="0"/>
                              </a:rPr>
                              <m:t>)</m:t>
                            </m:r>
                          </m:e>
                          <m:sup>
                            <m:r>
                              <a:rPr lang="es-AR" sz="2000" i="1">
                                <a:latin typeface="Cambria Math" panose="02040503050406030204" pitchFamily="18" charset="0"/>
                              </a:rPr>
                              <m:t>2</m:t>
                            </m:r>
                          </m:sup>
                        </m:sSup>
                      </m:e>
                    </m:nary>
                  </m:oMath>
                </a14:m>
                <a:endParaRPr lang="es-AR" sz="2000" dirty="0"/>
              </a:p>
              <a:p>
                <a:pPr lvl="0">
                  <a:spcBef>
                    <a:spcPct val="20000"/>
                  </a:spcBef>
                  <a:defRPr/>
                </a:pPr>
                <a:endParaRPr lang="es-AR" sz="2000" dirty="0"/>
              </a:p>
              <a:p>
                <a:pPr>
                  <a:spcBef>
                    <a:spcPct val="20000"/>
                  </a:spcBef>
                  <a:defRPr/>
                </a:pPr>
                <a:r>
                  <a:rPr lang="es-AR" sz="2000" dirty="0"/>
                  <a:t>Consideraciones:</a:t>
                </a:r>
              </a:p>
              <a:p>
                <a:pPr>
                  <a:spcBef>
                    <a:spcPct val="20000"/>
                  </a:spcBef>
                  <a:defRPr/>
                </a:pPr>
                <a:r>
                  <a:rPr lang="es-AR" sz="2000" dirty="0" err="1"/>
                  <a:t>Minimax</a:t>
                </a:r>
                <a:r>
                  <a:rPr lang="es-AR" sz="2000" dirty="0"/>
                  <a:t> da demasiado peso a un punto alejado. No es soluble por métodos elementales.</a:t>
                </a:r>
              </a:p>
              <a:p>
                <a:pPr>
                  <a:spcBef>
                    <a:spcPct val="20000"/>
                  </a:spcBef>
                  <a:defRPr/>
                </a:pPr>
                <a:endParaRPr lang="es-AR" sz="2000" dirty="0"/>
              </a:p>
              <a:p>
                <a:pPr>
                  <a:spcBef>
                    <a:spcPct val="20000"/>
                  </a:spcBef>
                  <a:defRPr/>
                </a:pPr>
                <a:r>
                  <a:rPr lang="es-AR" sz="2000" dirty="0"/>
                  <a:t>Desviación absoluta da muy poco peso a puntos fuera de la curva.</a:t>
                </a:r>
              </a:p>
              <a:p>
                <a:pPr>
                  <a:spcBef>
                    <a:spcPct val="20000"/>
                  </a:spcBef>
                  <a:defRPr/>
                </a:pPr>
                <a:endParaRPr lang="es-AR" sz="2000" dirty="0"/>
              </a:p>
              <a:p>
                <a:pPr>
                  <a:spcBef>
                    <a:spcPct val="20000"/>
                  </a:spcBef>
                  <a:defRPr/>
                </a:pPr>
                <a:r>
                  <a:rPr lang="es-AR" sz="2000" dirty="0"/>
                  <a:t>Mínimos cuadrados da peso a puntos fuera de la curva pero no permiten que domine la solución.</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762" r="-679"/>
                </a:stretch>
              </a:blipFill>
            </p:spPr>
            <p:txBody>
              <a:bodyPr/>
              <a:lstStyle/>
              <a:p>
                <a:r>
                  <a:rPr lang="en-US">
                    <a:noFill/>
                  </a:rPr>
                  <a:t> </a:t>
                </a:r>
              </a:p>
            </p:txBody>
          </p:sp>
        </mc:Fallback>
      </mc:AlternateContent>
    </p:spTree>
    <p:extLst>
      <p:ext uri="{BB962C8B-B14F-4D97-AF65-F5344CB8AC3E}">
        <p14:creationId xmlns:p14="http://schemas.microsoft.com/office/powerpoint/2010/main" val="91359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Mínimos cuadrados lineales:</a:t>
                </a:r>
                <a:endParaRPr lang="es-AR" sz="1100" b="1" noProof="0" dirty="0"/>
              </a:p>
              <a:p>
                <a:pPr>
                  <a:spcBef>
                    <a:spcPct val="20000"/>
                  </a:spcBef>
                  <a:defRPr/>
                </a:pPr>
                <a:r>
                  <a:rPr lang="es-AR" dirty="0"/>
                  <a:t>Minimizar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𝐸</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0</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r>
                          <a:rPr lang="es-AR" b="0" i="1" smtClean="0">
                            <a:latin typeface="Cambria Math" panose="02040503050406030204" pitchFamily="18" charset="0"/>
                          </a:rPr>
                          <m:t>)</m:t>
                        </m:r>
                      </m:sub>
                    </m:sSub>
                    <m:r>
                      <a:rPr lang="es-AR" i="1">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r>
                              <a:rPr lang="es-AR" i="1">
                                <a:latin typeface="Cambria Math" panose="02040503050406030204" pitchFamily="18" charset="0"/>
                              </a:rPr>
                              <m:t>)</m:t>
                            </m:r>
                          </m:e>
                          <m:sup>
                            <m:r>
                              <a:rPr lang="es-AR" i="1">
                                <a:latin typeface="Cambria Math" panose="02040503050406030204" pitchFamily="18" charset="0"/>
                              </a:rPr>
                              <m:t>2</m:t>
                            </m:r>
                          </m:sup>
                        </m:sSup>
                      </m:e>
                    </m:nary>
                  </m:oMath>
                </a14:m>
                <a:endParaRPr lang="es-AR" dirty="0"/>
              </a:p>
              <a:p>
                <a:pPr>
                  <a:spcBef>
                    <a:spcPct val="20000"/>
                  </a:spcBef>
                  <a:defRPr/>
                </a:pPr>
                <a:endParaRPr lang="es-AR" dirty="0"/>
              </a:p>
              <a:p>
                <a:pPr lvl="0">
                  <a:spcBef>
                    <a:spcPct val="20000"/>
                  </a:spcBef>
                  <a:defRPr/>
                </a:pPr>
                <a14:m>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𝐸</m:t>
                        </m:r>
                      </m:num>
                      <m:den>
                        <m:r>
                          <a:rPr lang="es-AR" i="1" smtClean="0">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0</m:t>
                            </m:r>
                          </m:sub>
                        </m:sSub>
                      </m:den>
                    </m:f>
                    <m:r>
                      <a:rPr lang="es-AR" b="0" i="1" smtClean="0">
                        <a:latin typeface="Cambria Math" panose="02040503050406030204" pitchFamily="18" charset="0"/>
                      </a:rPr>
                      <m:t>=0</m:t>
                    </m:r>
                  </m:oMath>
                </a14:m>
                <a:r>
                  <a:rPr lang="es-AR" dirty="0"/>
                  <a:t>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𝐸</m:t>
                        </m:r>
                      </m:num>
                      <m:den>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den>
                    </m:f>
                    <m:r>
                      <a:rPr lang="es-AR" i="1">
                        <a:latin typeface="Cambria Math" panose="02040503050406030204" pitchFamily="18" charset="0"/>
                      </a:rPr>
                      <m:t>=0</m:t>
                    </m:r>
                  </m:oMath>
                </a14:m>
                <a:endParaRPr lang="es-AR" dirty="0"/>
              </a:p>
              <a:p>
                <a:pPr lvl="0">
                  <a:spcBef>
                    <a:spcPct val="20000"/>
                  </a:spcBef>
                  <a:defRPr/>
                </a:pPr>
                <a:r>
                  <a:rPr lang="es-AR" dirty="0"/>
                  <a:t> </a:t>
                </a:r>
              </a:p>
              <a:p>
                <a:pPr lvl="0">
                  <a:spcBef>
                    <a:spcPct val="20000"/>
                  </a:spcBef>
                  <a:defRPr/>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0</m:t>
                      </m:r>
                      <m:r>
                        <a:rPr lang="es-AR" i="1">
                          <a:latin typeface="Cambria Math" panose="02040503050406030204" pitchFamily="18" charset="0"/>
                        </a:rPr>
                        <m:t>=</m:t>
                      </m:r>
                      <m:f>
                        <m:fPr>
                          <m:ctrlPr>
                            <a:rPr lang="es-AR" i="1" smtClean="0">
                              <a:latin typeface="Cambria Math" panose="02040503050406030204" pitchFamily="18" charset="0"/>
                            </a:rPr>
                          </m:ctrlPr>
                        </m:fPr>
                        <m:num>
                          <m:r>
                            <a:rPr lang="es-AR" i="1" smtClean="0">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r>
                                    <a:rPr lang="es-AR" i="1">
                                      <a:latin typeface="Cambria Math" panose="02040503050406030204" pitchFamily="18" charset="0"/>
                                    </a:rPr>
                                    <m:t>)</m:t>
                                  </m:r>
                                </m:e>
                                <m:sup>
                                  <m:r>
                                    <a:rPr lang="es-AR" i="1">
                                      <a:latin typeface="Cambria Math" panose="02040503050406030204" pitchFamily="18" charset="0"/>
                                    </a:rPr>
                                    <m:t>2</m:t>
                                  </m:r>
                                </m:sup>
                              </m:sSup>
                            </m:e>
                          </m:nary>
                        </m:num>
                        <m:den>
                          <m:r>
                            <a:rPr lang="es-AR" i="1" smtClean="0">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0</m:t>
                              </m:r>
                            </m:sub>
                          </m:sSub>
                        </m:den>
                      </m:f>
                      <m:r>
                        <a:rPr lang="es-AR" b="0" i="1" smtClean="0">
                          <a:latin typeface="Cambria Math" panose="02040503050406030204" pitchFamily="18" charset="0"/>
                        </a:rPr>
                        <m:t>=2</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r>
                            <a:rPr lang="es-AR" i="1">
                              <a:latin typeface="Cambria Math" panose="02040503050406030204" pitchFamily="18" charset="0"/>
                            </a:rPr>
                            <m:t>)</m:t>
                          </m:r>
                          <m:r>
                            <a:rPr lang="es-AR" b="0" i="1" smtClean="0">
                              <a:latin typeface="Cambria Math" panose="02040503050406030204" pitchFamily="18" charset="0"/>
                            </a:rPr>
                            <m:t>(−1)</m:t>
                          </m:r>
                        </m:e>
                      </m:nary>
                    </m:oMath>
                  </m:oMathPara>
                </a14:m>
                <a:endParaRPr lang="es-AR" dirty="0"/>
              </a:p>
              <a:p>
                <a:pPr lvl="0">
                  <a:spcBef>
                    <a:spcPct val="20000"/>
                  </a:spcBef>
                  <a:defRPr/>
                </a:pPr>
                <a:endParaRPr lang="es-AR" dirty="0"/>
              </a:p>
              <a:p>
                <a:pPr lvl="0">
                  <a:spcBef>
                    <a:spcPct val="20000"/>
                  </a:spcBef>
                  <a:defRPr/>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0</m:t>
                      </m:r>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r>
                                    <a:rPr lang="es-AR" i="1">
                                      <a:latin typeface="Cambria Math" panose="02040503050406030204" pitchFamily="18" charset="0"/>
                                    </a:rPr>
                                    <m:t>)</m:t>
                                  </m:r>
                                </m:e>
                                <m:sup>
                                  <m:r>
                                    <a:rPr lang="es-AR" i="1">
                                      <a:latin typeface="Cambria Math" panose="02040503050406030204" pitchFamily="18" charset="0"/>
                                    </a:rPr>
                                    <m:t>2</m:t>
                                  </m:r>
                                </m:sup>
                              </m:sSup>
                            </m:e>
                          </m:nary>
                        </m:num>
                        <m:den>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den>
                      </m:f>
                      <m:r>
                        <a:rPr lang="es-AR" i="1">
                          <a:latin typeface="Cambria Math" panose="02040503050406030204" pitchFamily="18" charset="0"/>
                        </a:rPr>
                        <m:t>=2</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r>
                            <a:rPr lang="es-AR" i="1">
                              <a:latin typeface="Cambria Math" panose="02040503050406030204" pitchFamily="18" charset="0"/>
                            </a:rPr>
                            <m:t>)</m:t>
                          </m:r>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r>
                            <a:rPr lang="es-AR" i="1">
                              <a:latin typeface="Cambria Math" panose="02040503050406030204" pitchFamily="18" charset="0"/>
                            </a:rPr>
                            <m:t>)</m:t>
                          </m:r>
                        </m:e>
                      </m:nary>
                    </m:oMath>
                  </m:oMathPara>
                </a14:m>
                <a:endParaRPr lang="es-AR" dirty="0"/>
              </a:p>
              <a:p>
                <a:pPr lvl="0">
                  <a:spcBef>
                    <a:spcPct val="20000"/>
                  </a:spcBef>
                  <a:defRPr/>
                </a:pPr>
                <a:endParaRPr lang="es-AR" sz="2400" dirty="0"/>
              </a:p>
              <a:p>
                <a:pPr lvl="0">
                  <a:spcBef>
                    <a:spcPct val="20000"/>
                  </a:spcBef>
                  <a:defRPr/>
                </a:pPr>
                <a:r>
                  <a:rPr lang="es-AR" sz="2400" dirty="0"/>
                  <a:t>Operando se simplifica a la forma:</a:t>
                </a:r>
              </a:p>
              <a:p>
                <a:pPr lvl="0">
                  <a:spcBef>
                    <a:spcPct val="20000"/>
                  </a:spcBef>
                  <a:defRPr/>
                </a:pPr>
                <a:endParaRPr lang="es-AR" sz="16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0</m:t>
                          </m:r>
                        </m:sub>
                      </m:sSub>
                      <m:r>
                        <a:rPr lang="es-AR" b="0" i="1" smtClean="0">
                          <a:latin typeface="Cambria Math" panose="02040503050406030204" pitchFamily="18" charset="0"/>
                        </a:rPr>
                        <m:t>𝑛</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1</m:t>
                          </m:r>
                        </m:sub>
                      </m:sSub>
                      <m:nary>
                        <m:naryPr>
                          <m:chr m:val="∑"/>
                          <m:ctrlPr>
                            <a:rPr lang="es-AR" i="1">
                              <a:latin typeface="Cambria Math" panose="02040503050406030204" pitchFamily="18" charset="0"/>
                            </a:rPr>
                          </m:ctrlPr>
                        </m:naryPr>
                        <m:sub>
                          <m:r>
                            <m:rPr>
                              <m:brk m:alnAt="23"/>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sup>
                        <m:e>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e>
                      </m:nary>
                      <m:r>
                        <a:rPr lang="es-AR" b="0" i="1" smtClean="0">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sup>
                        <m:e>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b="0" i="1" smtClean="0">
                                  <a:latin typeface="Cambria Math" panose="02040503050406030204" pitchFamily="18" charset="0"/>
                                </a:rPr>
                                <m:t>𝑖</m:t>
                              </m:r>
                            </m:sub>
                          </m:sSub>
                        </m:e>
                      </m:nary>
                    </m:oMath>
                  </m:oMathPara>
                </a14:m>
                <a:endParaRPr lang="es-AR" b="0" dirty="0"/>
              </a:p>
              <a:p>
                <a:pPr>
                  <a:spcBef>
                    <a:spcPct val="20000"/>
                  </a:spcBef>
                  <a:defRPr/>
                </a:pPr>
                <a:endParaRPr lang="es-AR"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e>
                      </m:nary>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1</m:t>
                          </m:r>
                        </m:sub>
                      </m:sSub>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bSup>
                            <m:sSubSupPr>
                              <m:ctrlPr>
                                <a:rPr lang="es-AR" i="1" smtClean="0">
                                  <a:latin typeface="Cambria Math" panose="02040503050406030204" pitchFamily="18" charset="0"/>
                                </a:rPr>
                              </m:ctrlPr>
                            </m:sSubSupPr>
                            <m:e>
                              <m:r>
                                <a:rPr lang="es-AR" b="0" i="1" smtClean="0">
                                  <a:latin typeface="Cambria Math" panose="02040503050406030204" pitchFamily="18" charset="0"/>
                                </a:rPr>
                                <m:t>𝑥</m:t>
                              </m:r>
                            </m:e>
                            <m:sub>
                              <m:r>
                                <a:rPr lang="es-AR" b="0" i="1" smtClean="0">
                                  <a:latin typeface="Cambria Math" panose="02040503050406030204" pitchFamily="18" charset="0"/>
                                </a:rPr>
                                <m:t>𝑖</m:t>
                              </m:r>
                            </m:sub>
                            <m:sup>
                              <m:r>
                                <a:rPr lang="es-AR" b="0" i="1" smtClean="0">
                                  <a:latin typeface="Cambria Math" panose="02040503050406030204" pitchFamily="18" charset="0"/>
                                </a:rPr>
                                <m:t>2</m:t>
                              </m:r>
                            </m:sup>
                          </m:sSubSup>
                        </m:e>
                      </m:nary>
                      <m:r>
                        <a:rPr lang="es-AR" i="1">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e>
                      </m:nary>
                    </m:oMath>
                  </m:oMathPara>
                </a14:m>
                <a:endParaRPr lang="es-AR" dirty="0"/>
              </a:p>
              <a:p>
                <a:pPr>
                  <a:spcBef>
                    <a:spcPct val="20000"/>
                  </a:spcBef>
                  <a:defRPr/>
                </a:pPr>
                <a:endParaRPr lang="es-AR" dirty="0"/>
              </a:p>
              <a:p>
                <a:pPr>
                  <a:spcBef>
                    <a:spcPct val="20000"/>
                  </a:spcBef>
                  <a:defRPr/>
                </a:pPr>
                <a:endParaRPr lang="es-AR" dirty="0"/>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981" t="-1238"/>
                </a:stretch>
              </a:blipFill>
            </p:spPr>
            <p:txBody>
              <a:bodyPr/>
              <a:lstStyle/>
              <a:p>
                <a:r>
                  <a:rPr lang="en-US">
                    <a:noFill/>
                  </a:rPr>
                  <a:t> </a:t>
                </a:r>
              </a:p>
            </p:txBody>
          </p:sp>
        </mc:Fallback>
      </mc:AlternateContent>
    </p:spTree>
    <p:extLst>
      <p:ext uri="{BB962C8B-B14F-4D97-AF65-F5344CB8AC3E}">
        <p14:creationId xmlns:p14="http://schemas.microsoft.com/office/powerpoint/2010/main" val="349767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Mínimos cuadrados lineales:</a:t>
                </a:r>
                <a:endParaRPr lang="es-AR" sz="1100" b="1" noProof="0" dirty="0"/>
              </a:p>
              <a:p>
                <a:pPr>
                  <a:spcBef>
                    <a:spcPct val="20000"/>
                  </a:spcBef>
                  <a:defRPr/>
                </a:pPr>
                <a:r>
                  <a:rPr lang="es-AR" sz="2400" dirty="0"/>
                  <a:t>Extendiendo esta metodología a polinomios de orden superior, se obtienen sistemas de ecuaciones que se expresan en forma matricial de la forma:</a:t>
                </a:r>
              </a:p>
              <a:p>
                <a:pPr lvl="0">
                  <a:spcBef>
                    <a:spcPct val="20000"/>
                  </a:spcBef>
                  <a:defRPr/>
                </a:pPr>
                <a:endParaRPr lang="es-AR" sz="2400" dirty="0"/>
              </a:p>
              <a:p>
                <a:pPr lvl="0">
                  <a:spcBef>
                    <a:spcPct val="20000"/>
                  </a:spcBef>
                  <a:defRPr/>
                </a:pPr>
                <a:r>
                  <a:rPr lang="es-AR" sz="2400" dirty="0"/>
                  <a:t> </a:t>
                </a:r>
                <a14:m>
                  <m:oMath xmlns:m="http://schemas.openxmlformats.org/officeDocument/2006/math">
                    <m:d>
                      <m:dPr>
                        <m:ctrlPr>
                          <a:rPr lang="es-AR" sz="2400" i="1">
                            <a:latin typeface="Cambria Math" panose="02040503050406030204" pitchFamily="18" charset="0"/>
                          </a:rPr>
                        </m:ctrlPr>
                      </m:dPr>
                      <m:e>
                        <m:m>
                          <m:mPr>
                            <m:mcs>
                              <m:mc>
                                <m:mcPr>
                                  <m:count m:val="2"/>
                                  <m:mcJc m:val="center"/>
                                </m:mcPr>
                              </m:mc>
                            </m:mcs>
                            <m:ctrlPr>
                              <a:rPr lang="es-AR" sz="2400" i="1">
                                <a:latin typeface="Cambria Math" panose="02040503050406030204" pitchFamily="18" charset="0"/>
                              </a:rPr>
                            </m:ctrlPr>
                          </m:mPr>
                          <m:mr>
                            <m:e>
                              <m:m>
                                <m:mPr>
                                  <m:mcs>
                                    <m:mc>
                                      <m:mcPr>
                                        <m:count m:val="2"/>
                                        <m:mcJc m:val="center"/>
                                      </m:mcPr>
                                    </m:mc>
                                  </m:mcs>
                                  <m:ctrlPr>
                                    <a:rPr lang="es-AR" sz="2400" i="1">
                                      <a:latin typeface="Cambria Math" panose="02040503050406030204" pitchFamily="18" charset="0"/>
                                    </a:rPr>
                                  </m:ctrlPr>
                                </m:mPr>
                                <m:mr>
                                  <m:e>
                                    <m:r>
                                      <m:rPr>
                                        <m:brk m:alnAt="7"/>
                                      </m:rPr>
                                      <a:rPr lang="es-AR" sz="2400" b="0" i="1" smtClean="0">
                                        <a:latin typeface="Cambria Math" panose="02040503050406030204" pitchFamily="18" charset="0"/>
                                      </a:rPr>
                                      <m:t>𝑛</m:t>
                                    </m:r>
                                  </m:e>
                                  <m:e>
                                    <m:nary>
                                      <m:naryPr>
                                        <m:chr m:val="∑"/>
                                        <m:subHide m:val="on"/>
                                        <m:supHide m:val="on"/>
                                        <m:ctrlPr>
                                          <a:rPr lang="es-AR" sz="2400" i="1">
                                            <a:latin typeface="Cambria Math" panose="02040503050406030204" pitchFamily="18" charset="0"/>
                                          </a:rPr>
                                        </m:ctrlPr>
                                      </m:naryPr>
                                      <m:sub/>
                                      <m:sup/>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𝑖</m:t>
                                            </m:r>
                                          </m:sub>
                                        </m:sSub>
                                      </m:e>
                                    </m:nary>
                                  </m:e>
                                </m:mr>
                                <m:mr>
                                  <m:e>
                                    <m:nary>
                                      <m:naryPr>
                                        <m:chr m:val="∑"/>
                                        <m:subHide m:val="on"/>
                                        <m:supHide m:val="on"/>
                                        <m:ctrlPr>
                                          <a:rPr lang="es-AR" sz="2400" b="0" i="1" smtClean="0">
                                            <a:latin typeface="Cambria Math" panose="02040503050406030204" pitchFamily="18" charset="0"/>
                                          </a:rPr>
                                        </m:ctrlPr>
                                      </m:naryPr>
                                      <m:sub/>
                                      <m:sup/>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𝑖</m:t>
                                            </m:r>
                                          </m:sub>
                                        </m:sSub>
                                      </m:e>
                                    </m:nary>
                                  </m:e>
                                  <m:e>
                                    <m:nary>
                                      <m:naryPr>
                                        <m:chr m:val="∑"/>
                                        <m:subHide m:val="on"/>
                                        <m:supHide m:val="on"/>
                                        <m:ctrlPr>
                                          <a:rPr lang="es-AR" sz="2400" i="1">
                                            <a:latin typeface="Cambria Math" panose="02040503050406030204" pitchFamily="18" charset="0"/>
                                          </a:rPr>
                                        </m:ctrlPr>
                                      </m:naryPr>
                                      <m:sub/>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𝑖</m:t>
                                            </m:r>
                                          </m:sub>
                                          <m:sup>
                                            <m:r>
                                              <a:rPr lang="es-AR" sz="2400" b="0" i="1" smtClean="0">
                                                <a:latin typeface="Cambria Math" panose="02040503050406030204" pitchFamily="18" charset="0"/>
                                              </a:rPr>
                                              <m:t>2</m:t>
                                            </m:r>
                                          </m:sup>
                                        </m:sSubSup>
                                      </m:e>
                                    </m:nary>
                                  </m:e>
                                </m:mr>
                              </m:m>
                            </m:e>
                            <m:e>
                              <m:m>
                                <m:mPr>
                                  <m:mcs>
                                    <m:mc>
                                      <m:mcPr>
                                        <m:count m:val="2"/>
                                        <m:mcJc m:val="center"/>
                                      </m:mcPr>
                                    </m:mc>
                                  </m:mcs>
                                  <m:ctrlPr>
                                    <a:rPr lang="es-AR" sz="2400" i="1">
                                      <a:latin typeface="Cambria Math" panose="02040503050406030204" pitchFamily="18" charset="0"/>
                                    </a:rPr>
                                  </m:ctrlPr>
                                </m:mPr>
                                <m:mr>
                                  <m:e/>
                                  <m:e>
                                    <m:nary>
                                      <m:naryPr>
                                        <m:chr m:val="∑"/>
                                        <m:subHide m:val="on"/>
                                        <m:supHide m:val="on"/>
                                        <m:ctrlPr>
                                          <a:rPr lang="es-AR" sz="2400" i="1">
                                            <a:latin typeface="Cambria Math" panose="02040503050406030204" pitchFamily="18" charset="0"/>
                                          </a:rPr>
                                        </m:ctrlPr>
                                      </m:naryPr>
                                      <m:sub/>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𝑖</m:t>
                                            </m:r>
                                          </m:sub>
                                          <m:sup>
                                            <m:r>
                                              <a:rPr lang="es-AR" sz="2400" i="1">
                                                <a:latin typeface="Cambria Math" panose="02040503050406030204" pitchFamily="18" charset="0"/>
                                              </a:rPr>
                                              <m:t>𝑝</m:t>
                                            </m:r>
                                          </m:sup>
                                        </m:sSubSup>
                                      </m:e>
                                    </m:nary>
                                  </m:e>
                                </m:mr>
                                <m:mr>
                                  <m:e/>
                                  <m:e>
                                    <m:nary>
                                      <m:naryPr>
                                        <m:chr m:val="∑"/>
                                        <m:subHide m:val="on"/>
                                        <m:supHide m:val="on"/>
                                        <m:ctrlPr>
                                          <a:rPr lang="es-AR" sz="2400" i="1">
                                            <a:latin typeface="Cambria Math" panose="02040503050406030204" pitchFamily="18" charset="0"/>
                                          </a:rPr>
                                        </m:ctrlPr>
                                      </m:naryPr>
                                      <m:sub/>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𝑖</m:t>
                                            </m:r>
                                          </m:sub>
                                          <m:sup>
                                            <m:r>
                                              <a:rPr lang="es-AR" sz="2400" i="1">
                                                <a:latin typeface="Cambria Math" panose="02040503050406030204" pitchFamily="18" charset="0"/>
                                              </a:rPr>
                                              <m:t>𝑝</m:t>
                                            </m:r>
                                            <m:r>
                                              <a:rPr lang="es-AR" sz="2400" b="0" i="1" smtClean="0">
                                                <a:latin typeface="Cambria Math" panose="02040503050406030204" pitchFamily="18" charset="0"/>
                                              </a:rPr>
                                              <m:t>+1</m:t>
                                            </m:r>
                                          </m:sup>
                                        </m:sSubSup>
                                      </m:e>
                                    </m:nary>
                                  </m:e>
                                </m:mr>
                              </m:m>
                            </m:e>
                          </m:mr>
                          <m:mr>
                            <m:e>
                              <m:m>
                                <m:mPr>
                                  <m:mcs>
                                    <m:mc>
                                      <m:mcPr>
                                        <m:count m:val="2"/>
                                        <m:mcJc m:val="center"/>
                                      </m:mcPr>
                                    </m:mc>
                                  </m:mcs>
                                  <m:ctrlPr>
                                    <a:rPr lang="es-AR" sz="2400" i="1">
                                      <a:latin typeface="Cambria Math" panose="02040503050406030204" pitchFamily="18" charset="0"/>
                                    </a:rPr>
                                  </m:ctrlPr>
                                </m:mPr>
                                <m:mr>
                                  <m:e/>
                                  <m:e/>
                                </m:mr>
                                <m:mr>
                                  <m:e>
                                    <m:nary>
                                      <m:naryPr>
                                        <m:chr m:val="∑"/>
                                        <m:subHide m:val="on"/>
                                        <m:supHide m:val="on"/>
                                        <m:ctrlPr>
                                          <a:rPr lang="es-AR" sz="2400" i="1">
                                            <a:latin typeface="Cambria Math" panose="02040503050406030204" pitchFamily="18" charset="0"/>
                                          </a:rPr>
                                        </m:ctrlPr>
                                      </m:naryPr>
                                      <m:sub/>
                                      <m:sup/>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𝑖</m:t>
                                            </m:r>
                                          </m:sub>
                                          <m:sup>
                                            <m:r>
                                              <a:rPr lang="es-AR" sz="2400" b="0" i="1" smtClean="0">
                                                <a:latin typeface="Cambria Math" panose="02040503050406030204" pitchFamily="18" charset="0"/>
                                              </a:rPr>
                                              <m:t>𝑝</m:t>
                                            </m:r>
                                          </m:sup>
                                        </m:sSubSup>
                                      </m:e>
                                    </m:nary>
                                  </m:e>
                                  <m:e>
                                    <m:nary>
                                      <m:naryPr>
                                        <m:chr m:val="∑"/>
                                        <m:subHide m:val="on"/>
                                        <m:supHide m:val="on"/>
                                        <m:ctrlPr>
                                          <a:rPr lang="es-AR" sz="2400" i="1">
                                            <a:latin typeface="Cambria Math" panose="02040503050406030204" pitchFamily="18" charset="0"/>
                                          </a:rPr>
                                        </m:ctrlPr>
                                      </m:naryPr>
                                      <m:sub/>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𝑖</m:t>
                                            </m:r>
                                          </m:sub>
                                          <m:sup>
                                            <m:r>
                                              <a:rPr lang="es-AR" sz="2400" i="1">
                                                <a:latin typeface="Cambria Math" panose="02040503050406030204" pitchFamily="18" charset="0"/>
                                              </a:rPr>
                                              <m:t>𝑝</m:t>
                                            </m:r>
                                            <m:r>
                                              <a:rPr lang="es-AR" sz="2400" b="0" i="1" smtClean="0">
                                                <a:latin typeface="Cambria Math" panose="02040503050406030204" pitchFamily="18" charset="0"/>
                                              </a:rPr>
                                              <m:t>+1</m:t>
                                            </m:r>
                                          </m:sup>
                                        </m:sSubSup>
                                      </m:e>
                                    </m:nary>
                                  </m:e>
                                </m:mr>
                              </m:m>
                            </m:e>
                            <m:e>
                              <m:m>
                                <m:mPr>
                                  <m:mcs>
                                    <m:mc>
                                      <m:mcPr>
                                        <m:count m:val="2"/>
                                        <m:mcJc m:val="center"/>
                                      </m:mcPr>
                                    </m:mc>
                                  </m:mcs>
                                  <m:ctrlPr>
                                    <a:rPr lang="es-AR" sz="2400" i="1" smtClean="0">
                                      <a:latin typeface="Cambria Math" panose="02040503050406030204" pitchFamily="18" charset="0"/>
                                    </a:rPr>
                                  </m:ctrlPr>
                                </m:mPr>
                                <m:mr>
                                  <m:e/>
                                  <m:e/>
                                </m:mr>
                                <m:mr>
                                  <m:e/>
                                  <m:e>
                                    <m:nary>
                                      <m:naryPr>
                                        <m:chr m:val="∑"/>
                                        <m:subHide m:val="on"/>
                                        <m:supHide m:val="on"/>
                                        <m:ctrlPr>
                                          <a:rPr lang="es-AR" sz="2400" i="1">
                                            <a:latin typeface="Cambria Math" panose="02040503050406030204" pitchFamily="18" charset="0"/>
                                          </a:rPr>
                                        </m:ctrlPr>
                                      </m:naryPr>
                                      <m:sub/>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𝑖</m:t>
                                            </m:r>
                                          </m:sub>
                                          <m:sup>
                                            <m:r>
                                              <a:rPr lang="es-AR" sz="2400" b="0" i="1" smtClean="0">
                                                <a:latin typeface="Cambria Math" panose="02040503050406030204" pitchFamily="18" charset="0"/>
                                              </a:rPr>
                                              <m:t>2</m:t>
                                            </m:r>
                                            <m:r>
                                              <a:rPr lang="es-AR" sz="2400" i="1">
                                                <a:latin typeface="Cambria Math" panose="02040503050406030204" pitchFamily="18" charset="0"/>
                                              </a:rPr>
                                              <m:t>𝑝</m:t>
                                            </m:r>
                                          </m:sup>
                                        </m:sSubSup>
                                      </m:e>
                                    </m:nary>
                                  </m:e>
                                </m:mr>
                              </m:m>
                            </m:e>
                          </m:mr>
                        </m:m>
                      </m:e>
                    </m:d>
                    <m:d>
                      <m:dPr>
                        <m:ctrlPr>
                          <a:rPr lang="es-AR" sz="2400" i="1">
                            <a:latin typeface="Cambria Math" panose="02040503050406030204" pitchFamily="18" charset="0"/>
                          </a:rPr>
                        </m:ctrlPr>
                      </m:dPr>
                      <m:e>
                        <m:m>
                          <m:mPr>
                            <m:mcs>
                              <m:mc>
                                <m:mcPr>
                                  <m:count m:val="1"/>
                                  <m:mcJc m:val="center"/>
                                </m:mcPr>
                              </m:mc>
                            </m:mcs>
                            <m:ctrlPr>
                              <a:rPr lang="es-AR" sz="2400" i="1">
                                <a:latin typeface="Cambria Math" panose="02040503050406030204" pitchFamily="18" charset="0"/>
                              </a:rPr>
                            </m:ctrlPr>
                          </m:mPr>
                          <m:mr>
                            <m:e>
                              <m:m>
                                <m:mPr>
                                  <m:mcs>
                                    <m:mc>
                                      <m:mcPr>
                                        <m:count m:val="1"/>
                                        <m:mcJc m:val="center"/>
                                      </m:mcPr>
                                    </m:mc>
                                  </m:mcs>
                                  <m:ctrlPr>
                                    <a:rPr lang="es-AR" sz="2400" i="1">
                                      <a:latin typeface="Cambria Math" panose="02040503050406030204" pitchFamily="18" charset="0"/>
                                    </a:rPr>
                                  </m:ctrlPr>
                                </m:mP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0</m:t>
                                        </m:r>
                                      </m:sub>
                                    </m:sSub>
                                  </m:e>
                                </m:m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1</m:t>
                                        </m:r>
                                      </m:sub>
                                    </m:sSub>
                                  </m:e>
                                </m:mr>
                              </m:m>
                            </m:e>
                          </m:mr>
                          <m:mr>
                            <m:e>
                              <m:m>
                                <m:mPr>
                                  <m:mcs>
                                    <m:mc>
                                      <m:mcPr>
                                        <m:count m:val="1"/>
                                        <m:mcJc m:val="center"/>
                                      </m:mcPr>
                                    </m:mc>
                                  </m:mcs>
                                  <m:ctrlPr>
                                    <a:rPr lang="es-AR" sz="2400" i="1">
                                      <a:latin typeface="Cambria Math" panose="02040503050406030204" pitchFamily="18" charset="0"/>
                                    </a:rPr>
                                  </m:ctrlPr>
                                </m:mPr>
                                <m:mr>
                                  <m:e/>
                                </m:m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𝑝</m:t>
                                        </m:r>
                                      </m:sub>
                                    </m:sSub>
                                  </m:e>
                                </m:mr>
                              </m:m>
                            </m:e>
                          </m:mr>
                        </m:m>
                      </m:e>
                    </m:d>
                    <m:r>
                      <a:rPr lang="es-AR" sz="2400" i="1">
                        <a:latin typeface="Cambria Math" panose="02040503050406030204" pitchFamily="18" charset="0"/>
                      </a:rPr>
                      <m:t>=</m:t>
                    </m:r>
                    <m:d>
                      <m:dPr>
                        <m:ctrlPr>
                          <a:rPr lang="es-AR" sz="2400" i="1">
                            <a:latin typeface="Cambria Math" panose="02040503050406030204" pitchFamily="18" charset="0"/>
                          </a:rPr>
                        </m:ctrlPr>
                      </m:dPr>
                      <m:e>
                        <m:m>
                          <m:mPr>
                            <m:mcs>
                              <m:mc>
                                <m:mcPr>
                                  <m:count m:val="1"/>
                                  <m:mcJc m:val="center"/>
                                </m:mcPr>
                              </m:mc>
                            </m:mcs>
                            <m:ctrlPr>
                              <a:rPr lang="es-AR" sz="2400" i="1">
                                <a:latin typeface="Cambria Math" panose="02040503050406030204" pitchFamily="18" charset="0"/>
                              </a:rPr>
                            </m:ctrlPr>
                          </m:mPr>
                          <m:mr>
                            <m:e>
                              <m:m>
                                <m:mPr>
                                  <m:mcs>
                                    <m:mc>
                                      <m:mcPr>
                                        <m:count m:val="1"/>
                                        <m:mcJc m:val="center"/>
                                      </m:mcPr>
                                    </m:mc>
                                  </m:mcs>
                                  <m:ctrlPr>
                                    <a:rPr lang="es-AR" sz="2400" i="1">
                                      <a:latin typeface="Cambria Math" panose="02040503050406030204" pitchFamily="18" charset="0"/>
                                    </a:rPr>
                                  </m:ctrlPr>
                                </m:mPr>
                                <m:mr>
                                  <m:e>
                                    <m:nary>
                                      <m:naryPr>
                                        <m:chr m:val="∑"/>
                                        <m:subHide m:val="on"/>
                                        <m:supHide m:val="on"/>
                                        <m:ctrlPr>
                                          <a:rPr lang="es-AR" sz="2400" i="1">
                                            <a:latin typeface="Cambria Math" panose="02040503050406030204" pitchFamily="18" charset="0"/>
                                          </a:rPr>
                                        </m:ctrlPr>
                                      </m:naryPr>
                                      <m:sub/>
                                      <m:sup/>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𝑦</m:t>
                                            </m:r>
                                          </m:e>
                                          <m:sub>
                                            <m:r>
                                              <a:rPr lang="es-AR" sz="2400" i="1">
                                                <a:latin typeface="Cambria Math" panose="02040503050406030204" pitchFamily="18" charset="0"/>
                                              </a:rPr>
                                              <m:t>𝑖</m:t>
                                            </m:r>
                                          </m:sub>
                                        </m:sSub>
                                      </m:e>
                                    </m:nary>
                                  </m:e>
                                </m:mr>
                                <m:mr>
                                  <m:e>
                                    <m:nary>
                                      <m:naryPr>
                                        <m:chr m:val="∑"/>
                                        <m:subHide m:val="on"/>
                                        <m:supHide m:val="on"/>
                                        <m:ctrlPr>
                                          <a:rPr lang="es-AR" sz="2400" i="1">
                                            <a:latin typeface="Cambria Math" panose="02040503050406030204" pitchFamily="18" charset="0"/>
                                          </a:rPr>
                                        </m:ctrlPr>
                                      </m:naryPr>
                                      <m:sub/>
                                      <m:sup/>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𝑖</m:t>
                                            </m:r>
                                          </m:sub>
                                        </m:sSub>
                                      </m:e>
                                    </m:nary>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𝑖</m:t>
                                        </m:r>
                                      </m:sub>
                                    </m:sSub>
                                  </m:e>
                                </m:mr>
                              </m:m>
                            </m:e>
                          </m:mr>
                          <m:mr>
                            <m:e>
                              <m:m>
                                <m:mPr>
                                  <m:mcs>
                                    <m:mc>
                                      <m:mcPr>
                                        <m:count m:val="1"/>
                                        <m:mcJc m:val="center"/>
                                      </m:mcPr>
                                    </m:mc>
                                  </m:mcs>
                                  <m:ctrlPr>
                                    <a:rPr lang="es-AR" sz="2400" i="1">
                                      <a:latin typeface="Cambria Math" panose="02040503050406030204" pitchFamily="18" charset="0"/>
                                    </a:rPr>
                                  </m:ctrlPr>
                                </m:mPr>
                                <m:mr>
                                  <m:e/>
                                </m:mr>
                                <m:mr>
                                  <m:e>
                                    <m:nary>
                                      <m:naryPr>
                                        <m:chr m:val="∑"/>
                                        <m:subHide m:val="on"/>
                                        <m:supHide m:val="on"/>
                                        <m:ctrlPr>
                                          <a:rPr lang="es-AR" sz="2400" i="1">
                                            <a:latin typeface="Cambria Math" panose="02040503050406030204" pitchFamily="18" charset="0"/>
                                          </a:rPr>
                                        </m:ctrlPr>
                                      </m:naryPr>
                                      <m:sub/>
                                      <m:sup/>
                                      <m:e>
                                        <m:sSub>
                                          <m:sSubPr>
                                            <m:ctrlPr>
                                              <a:rPr lang="es-AR" sz="2400" i="1">
                                                <a:latin typeface="Cambria Math" panose="02040503050406030204" pitchFamily="18" charset="0"/>
                                              </a:rPr>
                                            </m:ctrlPr>
                                          </m:sSubPr>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𝑖</m:t>
                                                </m:r>
                                              </m:sub>
                                              <m:sup>
                                                <m:r>
                                                  <a:rPr lang="es-AR" sz="2400" b="0" i="1" smtClean="0">
                                                    <a:latin typeface="Cambria Math" panose="02040503050406030204" pitchFamily="18" charset="0"/>
                                                  </a:rPr>
                                                  <m:t>𝑝</m:t>
                                                </m:r>
                                              </m:sup>
                                            </m:sSubSup>
                                            <m:r>
                                              <a:rPr lang="es-AR" sz="2400" b="0" i="1" smtClean="0">
                                                <a:latin typeface="Cambria Math" panose="02040503050406030204" pitchFamily="18" charset="0"/>
                                              </a:rPr>
                                              <m:t>𝑦</m:t>
                                            </m:r>
                                          </m:e>
                                          <m:sub>
                                            <m:r>
                                              <a:rPr lang="es-AR" sz="2400" i="1">
                                                <a:latin typeface="Cambria Math" panose="02040503050406030204" pitchFamily="18" charset="0"/>
                                              </a:rPr>
                                              <m:t>𝑖</m:t>
                                            </m:r>
                                          </m:sub>
                                        </m:sSub>
                                      </m:e>
                                    </m:nary>
                                  </m:e>
                                </m:mr>
                              </m:m>
                            </m:e>
                          </m:mr>
                        </m:m>
                      </m:e>
                    </m:d>
                  </m:oMath>
                </a14:m>
                <a:endParaRPr lang="es-AR" sz="2400" dirty="0"/>
              </a:p>
              <a:p>
                <a:pPr lvl="0">
                  <a:spcBef>
                    <a:spcPct val="20000"/>
                  </a:spcBef>
                  <a:defRPr/>
                </a:pPr>
                <a:endParaRPr lang="es-AR" sz="2400" dirty="0"/>
              </a:p>
              <a:p>
                <a:pPr lvl="0">
                  <a:spcBef>
                    <a:spcPct val="20000"/>
                  </a:spcBef>
                  <a:defRPr/>
                </a:pPr>
                <a:r>
                  <a:rPr lang="es-AR" sz="2400" dirty="0"/>
                  <a:t>En este caso, el polinomio obtenido es de orden p</a:t>
                </a:r>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762" r="-302"/>
                </a:stretch>
              </a:blipFill>
            </p:spPr>
            <p:txBody>
              <a:bodyPr/>
              <a:lstStyle/>
              <a:p>
                <a:r>
                  <a:rPr lang="en-US">
                    <a:noFill/>
                  </a:rPr>
                  <a:t> </a:t>
                </a:r>
              </a:p>
            </p:txBody>
          </p:sp>
        </mc:Fallback>
      </mc:AlternateContent>
    </p:spTree>
    <p:extLst>
      <p:ext uri="{BB962C8B-B14F-4D97-AF65-F5344CB8AC3E}">
        <p14:creationId xmlns:p14="http://schemas.microsoft.com/office/powerpoint/2010/main" val="348101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000" b="1" dirty="0"/>
                  <a:t>Mínimos cuadrados con funciones exponenciales y potenciales: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1100" b="1" noProof="0" dirty="0"/>
              </a:p>
              <a:p>
                <a:pPr>
                  <a:spcBef>
                    <a:spcPct val="20000"/>
                  </a:spcBef>
                  <a:defRPr/>
                </a:pPr>
                <a14:m>
                  <m:oMath xmlns:m="http://schemas.openxmlformats.org/officeDocument/2006/math">
                    <m:r>
                      <a:rPr lang="es-AR" b="0" i="1" smtClean="0">
                        <a:latin typeface="Cambria Math" panose="02040503050406030204" pitchFamily="18" charset="0"/>
                      </a:rPr>
                      <m:t>𝑦</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𝑏</m:t>
                        </m:r>
                        <m:r>
                          <a:rPr lang="es-AR" b="0" i="1" smtClean="0">
                            <a:latin typeface="Cambria Math" panose="02040503050406030204" pitchFamily="18" charset="0"/>
                          </a:rPr>
                          <m:t>𝑒</m:t>
                        </m:r>
                      </m:e>
                      <m:sup>
                        <m:r>
                          <a:rPr lang="es-AR" b="0" i="1" smtClean="0">
                            <a:latin typeface="Cambria Math" panose="02040503050406030204" pitchFamily="18" charset="0"/>
                          </a:rPr>
                          <m:t>𝑎𝑥</m:t>
                        </m:r>
                      </m:sup>
                    </m:sSup>
                  </m:oMath>
                </a14:m>
                <a:r>
                  <a:rPr lang="es-AR" dirty="0"/>
                  <a:t>		(1)</a:t>
                </a:r>
              </a:p>
              <a:p>
                <a:pPr>
                  <a:spcBef>
                    <a:spcPct val="20000"/>
                  </a:spcBef>
                  <a:defRPr/>
                </a:pPr>
                <a14:m>
                  <m:oMath xmlns:m="http://schemas.openxmlformats.org/officeDocument/2006/math">
                    <m:r>
                      <a:rPr lang="es-AR" i="1">
                        <a:latin typeface="Cambria Math" panose="02040503050406030204" pitchFamily="18" charset="0"/>
                      </a:rPr>
                      <m:t>𝑦</m:t>
                    </m:r>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m:t>
                        </m:r>
                        <m:r>
                          <a:rPr lang="es-AR" b="0" i="1" smtClean="0">
                            <a:latin typeface="Cambria Math" panose="02040503050406030204" pitchFamily="18" charset="0"/>
                          </a:rPr>
                          <m:t>𝑥</m:t>
                        </m:r>
                      </m:e>
                      <m:sup>
                        <m:r>
                          <a:rPr lang="es-AR" i="1">
                            <a:latin typeface="Cambria Math" panose="02040503050406030204" pitchFamily="18" charset="0"/>
                          </a:rPr>
                          <m:t>𝑎</m:t>
                        </m:r>
                      </m:sup>
                    </m:sSup>
                  </m:oMath>
                </a14:m>
                <a:r>
                  <a:rPr lang="es-AR" dirty="0"/>
                  <a:t>		(2)</a:t>
                </a:r>
              </a:p>
              <a:p>
                <a:pPr>
                  <a:spcBef>
                    <a:spcPct val="20000"/>
                  </a:spcBef>
                  <a:defRPr/>
                </a:pPr>
                <a:endParaRPr lang="es-AR" dirty="0"/>
              </a:p>
              <a:p>
                <a:pPr>
                  <a:spcBef>
                    <a:spcPct val="20000"/>
                  </a:spcBef>
                  <a:defRPr/>
                </a:pPr>
                <a:r>
                  <a:rPr lang="es-AR" dirty="0"/>
                  <a:t>Planteamos para (1) </a:t>
                </a:r>
                <a14:m>
                  <m:oMath xmlns:m="http://schemas.openxmlformats.org/officeDocument/2006/math">
                    <m:r>
                      <a:rPr lang="es-AR" i="1">
                        <a:latin typeface="Cambria Math" panose="02040503050406030204" pitchFamily="18" charset="0"/>
                      </a:rPr>
                      <m:t>𝐸</m:t>
                    </m:r>
                    <m:r>
                      <a:rPr lang="es-AR" i="1">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e>
                          <m:sup>
                            <m:r>
                              <a:rPr lang="es-AR" i="1">
                                <a:latin typeface="Cambria Math" panose="02040503050406030204" pitchFamily="18" charset="0"/>
                              </a:rPr>
                              <m:t>2</m:t>
                            </m:r>
                          </m:sup>
                        </m:sSup>
                      </m:e>
                    </m:nary>
                  </m:oMath>
                </a14:m>
                <a:endParaRPr lang="es-AR" dirty="0"/>
              </a:p>
              <a:p>
                <a:pPr lvl="0">
                  <a:spcBef>
                    <a:spcPct val="20000"/>
                  </a:spcBef>
                  <a:defRPr/>
                </a:pPr>
                <a:endParaRPr lang="es-AR" dirty="0"/>
              </a:p>
              <a:p>
                <a:pPr lvl="0">
                  <a:spcBef>
                    <a:spcPct val="20000"/>
                  </a:spcBef>
                  <a:defRPr/>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0</m:t>
                      </m:r>
                      <m:r>
                        <a:rPr lang="es-AR" i="1">
                          <a:latin typeface="Cambria Math" panose="02040503050406030204" pitchFamily="18" charset="0"/>
                        </a:rPr>
                        <m:t>=</m:t>
                      </m:r>
                      <m:f>
                        <m:fPr>
                          <m:ctrlPr>
                            <a:rPr lang="es-AR" i="1" smtClean="0">
                              <a:latin typeface="Cambria Math" panose="02040503050406030204" pitchFamily="18" charset="0"/>
                            </a:rPr>
                          </m:ctrlPr>
                        </m:fPr>
                        <m:num>
                          <m:r>
                            <a:rPr lang="es-AR" i="1" smtClean="0">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e>
                                <m:sup>
                                  <m:r>
                                    <a:rPr lang="es-AR" i="1">
                                      <a:latin typeface="Cambria Math" panose="02040503050406030204" pitchFamily="18" charset="0"/>
                                    </a:rPr>
                                    <m:t>2</m:t>
                                  </m:r>
                                </m:sup>
                              </m:sSup>
                            </m:e>
                          </m:nary>
                        </m:num>
                        <m:den>
                          <m:r>
                            <a:rPr lang="es-AR" i="1" smtClean="0">
                              <a:latin typeface="Cambria Math" panose="02040503050406030204" pitchFamily="18" charset="0"/>
                            </a:rPr>
                            <m:t>𝜕</m:t>
                          </m:r>
                          <m:r>
                            <a:rPr lang="es-AR" i="1" smtClean="0">
                              <a:latin typeface="Cambria Math" panose="02040503050406030204" pitchFamily="18" charset="0"/>
                            </a:rPr>
                            <m:t>𝑏</m:t>
                          </m:r>
                        </m:den>
                      </m:f>
                      <m:r>
                        <a:rPr lang="es-AR" b="0" i="1" smtClean="0">
                          <a:latin typeface="Cambria Math" panose="02040503050406030204" pitchFamily="18" charset="0"/>
                        </a:rPr>
                        <m:t>=2</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r>
                            <a:rPr lang="es-AR" b="0" i="1" smtClean="0">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sup>
                          </m:sSup>
                          <m:r>
                            <a:rPr lang="es-AR" b="0" i="1" smtClean="0">
                              <a:latin typeface="Cambria Math" panose="02040503050406030204" pitchFamily="18" charset="0"/>
                            </a:rPr>
                            <m:t>)</m:t>
                          </m:r>
                        </m:e>
                      </m:nary>
                    </m:oMath>
                  </m:oMathPara>
                </a14:m>
                <a:endParaRPr lang="es-AR" dirty="0"/>
              </a:p>
              <a:p>
                <a:pPr lvl="0">
                  <a:spcBef>
                    <a:spcPct val="20000"/>
                  </a:spcBef>
                  <a:defRPr/>
                </a:pPr>
                <a:endParaRPr lang="es-AR" dirty="0"/>
              </a:p>
              <a:p>
                <a:pPr lvl="0">
                  <a:spcBef>
                    <a:spcPct val="20000"/>
                  </a:spcBef>
                  <a:defRPr/>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0</m:t>
                      </m:r>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e>
                                <m:sup>
                                  <m:r>
                                    <a:rPr lang="es-AR" i="1">
                                      <a:latin typeface="Cambria Math" panose="02040503050406030204" pitchFamily="18" charset="0"/>
                                    </a:rPr>
                                    <m:t>2</m:t>
                                  </m:r>
                                </m:sup>
                              </m:sSup>
                            </m:e>
                          </m:nary>
                        </m:num>
                        <m:den>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den>
                      </m:f>
                      <m:r>
                        <a:rPr lang="es-AR" i="1">
                          <a:latin typeface="Cambria Math" panose="02040503050406030204" pitchFamily="18" charset="0"/>
                        </a:rPr>
                        <m:t>=2</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𝑖</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𝑏𝑒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𝑏𝑥</m:t>
                              </m:r>
                            </m:e>
                            <m:sub>
                              <m:r>
                                <a:rPr lang="es-AR" b="0" i="1" smtClean="0">
                                  <a:latin typeface="Cambria Math" panose="02040503050406030204" pitchFamily="18" charset="0"/>
                                </a:rPr>
                                <m:t>𝑖</m:t>
                              </m:r>
                            </m:sub>
                          </m:sSub>
                          <m:sSup>
                            <m:sSupPr>
                              <m:ctrlPr>
                                <a:rPr lang="es-AR" i="1">
                                  <a:latin typeface="Cambria Math" panose="02040503050406030204" pitchFamily="18" charset="0"/>
                                </a:rPr>
                              </m:ctrlPr>
                            </m:sSupPr>
                            <m:e>
                              <m:r>
                                <a:rPr lang="es-AR" i="1">
                                  <a:latin typeface="Cambria Math" panose="02040503050406030204" pitchFamily="18" charset="0"/>
                                </a:rPr>
                                <m:t>𝑒</m:t>
                              </m:r>
                            </m:e>
                            <m:sup>
                              <m:r>
                                <a:rPr lang="es-AR" i="1">
                                  <a:latin typeface="Cambria Math" panose="02040503050406030204" pitchFamily="18" charset="0"/>
                                </a:rPr>
                                <m:t>𝑎</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sup>
                          </m:sSup>
                          <m:r>
                            <a:rPr lang="es-AR" i="1">
                              <a:latin typeface="Cambria Math" panose="02040503050406030204" pitchFamily="18" charset="0"/>
                            </a:rPr>
                            <m:t>)</m:t>
                          </m:r>
                        </m:e>
                      </m:nary>
                    </m:oMath>
                  </m:oMathPara>
                </a14:m>
                <a:endParaRPr lang="es-AR" dirty="0"/>
              </a:p>
              <a:p>
                <a:pPr lvl="0">
                  <a:spcBef>
                    <a:spcPct val="20000"/>
                  </a:spcBef>
                  <a:defRPr/>
                </a:pPr>
                <a:endParaRPr lang="es-AR" sz="2400" dirty="0"/>
              </a:p>
              <a:p>
                <a:pPr lvl="0" algn="just">
                  <a:spcBef>
                    <a:spcPct val="20000"/>
                  </a:spcBef>
                  <a:defRPr/>
                </a:pPr>
                <a:r>
                  <a:rPr lang="es-AR" sz="2000" dirty="0"/>
                  <a:t>El sistema obtenido es no lineal, su solución permite calcular b y a, que son los parámetros de ajuste de la función exponencial.</a:t>
                </a:r>
              </a:p>
              <a:p>
                <a:pPr lvl="0" algn="just">
                  <a:spcBef>
                    <a:spcPct val="20000"/>
                  </a:spcBef>
                  <a:defRPr/>
                </a:pPr>
                <a:r>
                  <a:rPr lang="es-AR" sz="2000" dirty="0"/>
                  <a:t>De la misma forma se opera con (2) y se llegaría a un resultado similar. </a:t>
                </a:r>
              </a:p>
              <a:p>
                <a:pPr lvl="0" algn="just">
                  <a:spcBef>
                    <a:spcPct val="20000"/>
                  </a:spcBef>
                  <a:defRPr/>
                </a:pPr>
                <a:r>
                  <a:rPr lang="es-AR" sz="2000" dirty="0"/>
                  <a:t>En algunos casos el sistema puede no tener solución o estar mal condicionado.</a:t>
                </a:r>
              </a:p>
              <a:p>
                <a:pPr>
                  <a:spcBef>
                    <a:spcPct val="20000"/>
                  </a:spcBef>
                  <a:defRPr/>
                </a:pPr>
                <a:endParaRPr lang="es-AR" dirty="0"/>
              </a:p>
              <a:p>
                <a:pPr>
                  <a:spcBef>
                    <a:spcPct val="20000"/>
                  </a:spcBef>
                  <a:defRPr/>
                </a:pPr>
                <a:endParaRPr lang="es-AR" dirty="0"/>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755" t="-571" r="-755"/>
                </a:stretch>
              </a:blipFill>
            </p:spPr>
            <p:txBody>
              <a:bodyPr/>
              <a:lstStyle/>
              <a:p>
                <a:r>
                  <a:rPr lang="en-US">
                    <a:noFill/>
                  </a:rPr>
                  <a:t> </a:t>
                </a:r>
              </a:p>
            </p:txBody>
          </p:sp>
        </mc:Fallback>
      </mc:AlternateContent>
    </p:spTree>
    <p:extLst>
      <p:ext uri="{BB962C8B-B14F-4D97-AF65-F5344CB8AC3E}">
        <p14:creationId xmlns:p14="http://schemas.microsoft.com/office/powerpoint/2010/main" val="13090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000" b="1" dirty="0"/>
                  <a:t>Linearización de mínimos cuadrados para (1) y (2):</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1100" b="1" noProof="0" dirty="0"/>
              </a:p>
              <a:p>
                <a:pPr lvl="0">
                  <a:spcBef>
                    <a:spcPct val="20000"/>
                  </a:spcBef>
                  <a:defRPr/>
                </a:pPr>
                <a:r>
                  <a:rPr lang="es-AR" dirty="0"/>
                  <a:t>Aplicamos logaritmos a las funciones originales:</a:t>
                </a:r>
              </a:p>
              <a:p>
                <a:pPr lvl="0">
                  <a:spcBef>
                    <a:spcPct val="20000"/>
                  </a:spcBef>
                  <a:defRPr/>
                </a:pPr>
                <a:endParaRPr lang="es-AR" sz="1100" b="0" i="1" dirty="0">
                  <a:latin typeface="Cambria Math" panose="02040503050406030204" pitchFamily="18" charset="0"/>
                </a:endParaRPr>
              </a:p>
              <a:p>
                <a:pPr lvl="0">
                  <a:spcBef>
                    <a:spcPct val="20000"/>
                  </a:spcBef>
                  <a:defRPr/>
                </a:pPr>
                <a14:m>
                  <m:oMath xmlns:m="http://schemas.openxmlformats.org/officeDocument/2006/math">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𝑦</m:t>
                            </m:r>
                          </m:e>
                        </m:d>
                      </m:e>
                    </m:func>
                    <m:r>
                      <a:rPr lang="es-AR" b="0" i="1" smtClean="0">
                        <a:latin typeface="Cambria Math" panose="02040503050406030204" pitchFamily="18" charset="0"/>
                      </a:rPr>
                      <m:t>=</m:t>
                    </m:r>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𝑏</m:t>
                            </m:r>
                          </m:e>
                        </m:d>
                      </m:e>
                    </m:func>
                    <m:r>
                      <a:rPr lang="es-AR" b="0" i="1" smtClean="0">
                        <a:latin typeface="Cambria Math" panose="02040503050406030204" pitchFamily="18" charset="0"/>
                      </a:rPr>
                      <m:t>+</m:t>
                    </m:r>
                    <m:r>
                      <a:rPr lang="es-AR" b="0" i="1" smtClean="0">
                        <a:latin typeface="Cambria Math" panose="02040503050406030204" pitchFamily="18" charset="0"/>
                      </a:rPr>
                      <m:t>𝑎𝑥</m:t>
                    </m:r>
                  </m:oMath>
                </a14:m>
                <a:r>
                  <a:rPr lang="es-AR" dirty="0"/>
                  <a:t>		 (1)</a:t>
                </a:r>
              </a:p>
              <a:p>
                <a:pPr>
                  <a:spcBef>
                    <a:spcPct val="20000"/>
                  </a:spcBef>
                  <a:defRPr/>
                </a:pPr>
                <a14:m>
                  <m:oMath xmlns:m="http://schemas.openxmlformats.org/officeDocument/2006/math">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i="1">
                                <a:latin typeface="Cambria Math" panose="02040503050406030204" pitchFamily="18" charset="0"/>
                              </a:rPr>
                              <m:t>𝑦</m:t>
                            </m:r>
                          </m:e>
                        </m:d>
                      </m:e>
                    </m:func>
                    <m:r>
                      <a:rPr lang="es-AR" i="1">
                        <a:latin typeface="Cambria Math" panose="02040503050406030204" pitchFamily="18" charset="0"/>
                      </a:rPr>
                      <m:t>=</m:t>
                    </m:r>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𝑏</m:t>
                            </m:r>
                          </m:e>
                        </m:d>
                      </m:e>
                    </m:func>
                    <m:r>
                      <a:rPr lang="es-AR" b="0" i="1" smtClean="0">
                        <a:latin typeface="Cambria Math" panose="02040503050406030204" pitchFamily="18" charset="0"/>
                      </a:rPr>
                      <m:t>+</m:t>
                    </m:r>
                    <m:r>
                      <a:rPr lang="es-AR" b="0" i="1" smtClean="0">
                        <a:latin typeface="Cambria Math" panose="02040503050406030204" pitchFamily="18" charset="0"/>
                      </a:rPr>
                      <m:t>𝑎</m:t>
                    </m:r>
                    <m:r>
                      <a:rPr lang="es-AR" b="0" i="1" smtClean="0">
                        <a:latin typeface="Cambria Math" panose="02040503050406030204" pitchFamily="18" charset="0"/>
                      </a:rPr>
                      <m:t> </m:t>
                    </m:r>
                    <m:r>
                      <m:rPr>
                        <m:sty m:val="p"/>
                      </m:rPr>
                      <a:rPr lang="es-AR" b="0" i="0" smtClean="0">
                        <a:latin typeface="Cambria Math" panose="02040503050406030204" pitchFamily="18" charset="0"/>
                      </a:rPr>
                      <m:t>ln</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 </m:t>
                    </m:r>
                  </m:oMath>
                </a14:m>
                <a:r>
                  <a:rPr lang="es-AR" dirty="0"/>
                  <a:t>	(2)</a:t>
                </a:r>
              </a:p>
              <a:p>
                <a:pPr>
                  <a:spcBef>
                    <a:spcPct val="20000"/>
                  </a:spcBef>
                  <a:defRPr/>
                </a:pPr>
                <a:endParaRPr lang="es-AR" dirty="0"/>
              </a:p>
              <a:p>
                <a:pPr>
                  <a:spcBef>
                    <a:spcPct val="20000"/>
                  </a:spcBef>
                  <a:defRPr/>
                </a:pPr>
                <a:r>
                  <a:rPr lang="es-AR" dirty="0"/>
                  <a:t>Se propone el cambio de variables:</a:t>
                </a:r>
              </a:p>
              <a:p>
                <a:pPr>
                  <a:spcBef>
                    <a:spcPct val="20000"/>
                  </a:spcBef>
                  <a:defRPr/>
                </a:pPr>
                <a:endParaRPr lang="es-AR" dirty="0"/>
              </a:p>
              <a:p>
                <a:pPr>
                  <a:spcBef>
                    <a:spcPct val="20000"/>
                  </a:spcBef>
                  <a:defRPr/>
                </a:pPr>
                <a14:m>
                  <m:oMath xmlns:m="http://schemas.openxmlformats.org/officeDocument/2006/math">
                    <m:func>
                      <m:funcPr>
                        <m:ctrlPr>
                          <a:rPr lang="es-AR" i="1">
                            <a:latin typeface="Cambria Math" panose="02040503050406030204" pitchFamily="18" charset="0"/>
                          </a:rPr>
                        </m:ctrlPr>
                      </m:funcPr>
                      <m:fName>
                        <m:r>
                          <m:rPr>
                            <m:sty m:val="p"/>
                          </m:rPr>
                          <a:rPr lang="es-AR" b="0" i="0" smtClean="0">
                            <a:latin typeface="Cambria Math" panose="02040503050406030204" pitchFamily="18" charset="0"/>
                          </a:rPr>
                          <m:t>Y</m:t>
                        </m:r>
                        <m:r>
                          <a:rPr lang="es-AR" b="0" i="0" smtClean="0">
                            <a:latin typeface="Cambria Math" panose="02040503050406030204" pitchFamily="18" charset="0"/>
                          </a:rPr>
                          <m:t>=</m:t>
                        </m:r>
                        <m:r>
                          <m:rPr>
                            <m:sty m:val="p"/>
                          </m:rPr>
                          <a:rPr lang="es-AR">
                            <a:latin typeface="Cambria Math" panose="02040503050406030204" pitchFamily="18" charset="0"/>
                          </a:rPr>
                          <m:t>ln</m:t>
                        </m:r>
                      </m:fName>
                      <m:e>
                        <m:d>
                          <m:dPr>
                            <m:ctrlPr>
                              <a:rPr lang="es-AR" i="1">
                                <a:latin typeface="Cambria Math" panose="02040503050406030204" pitchFamily="18" charset="0"/>
                              </a:rPr>
                            </m:ctrlPr>
                          </m:dPr>
                          <m:e>
                            <m:r>
                              <a:rPr lang="es-AR" i="1">
                                <a:latin typeface="Cambria Math" panose="02040503050406030204" pitchFamily="18" charset="0"/>
                              </a:rPr>
                              <m:t>𝑦</m:t>
                            </m:r>
                          </m:e>
                        </m:d>
                      </m:e>
                    </m:func>
                  </m:oMath>
                </a14:m>
                <a:r>
                  <a:rPr lang="es-AR" dirty="0"/>
                  <a:t>		 </a:t>
                </a:r>
                <a14:m>
                  <m:oMath xmlns:m="http://schemas.openxmlformats.org/officeDocument/2006/math">
                    <m:func>
                      <m:funcPr>
                        <m:ctrlPr>
                          <a:rPr lang="es-AR" i="1">
                            <a:latin typeface="Cambria Math" panose="02040503050406030204" pitchFamily="18" charset="0"/>
                          </a:rPr>
                        </m:ctrlPr>
                      </m:funcPr>
                      <m:fName>
                        <m:sSub>
                          <m:sSubPr>
                            <m:ctrlPr>
                              <a:rPr lang="es-AR" i="1" smtClean="0">
                                <a:latin typeface="Cambria Math" panose="02040503050406030204" pitchFamily="18" charset="0"/>
                              </a:rPr>
                            </m:ctrlPr>
                          </m:sSubPr>
                          <m:e>
                            <m:r>
                              <a:rPr lang="es-AR" b="0" i="1" smtClean="0">
                                <a:latin typeface="Cambria Math" panose="02040503050406030204" pitchFamily="18" charset="0"/>
                              </a:rPr>
                              <m:t>𝐴</m:t>
                            </m:r>
                          </m:e>
                          <m:sub>
                            <m:r>
                              <a:rPr lang="es-AR" b="0" i="1" smtClean="0">
                                <a:latin typeface="Cambria Math" panose="02040503050406030204" pitchFamily="18" charset="0"/>
                              </a:rPr>
                              <m:t>0</m:t>
                            </m:r>
                          </m:sub>
                        </m:sSub>
                        <m:r>
                          <a:rPr lang="es-AR" b="0" i="1" smtClean="0">
                            <a:latin typeface="Cambria Math" panose="02040503050406030204" pitchFamily="18" charset="0"/>
                          </a:rPr>
                          <m:t>=</m:t>
                        </m:r>
                        <m:r>
                          <m:rPr>
                            <m:sty m:val="p"/>
                          </m:rPr>
                          <a:rPr lang="es-AR">
                            <a:latin typeface="Cambria Math" panose="02040503050406030204" pitchFamily="18" charset="0"/>
                          </a:rPr>
                          <m:t>ln</m:t>
                        </m:r>
                      </m:fName>
                      <m:e>
                        <m:d>
                          <m:dPr>
                            <m:ctrlPr>
                              <a:rPr lang="es-AR" i="1">
                                <a:latin typeface="Cambria Math" panose="02040503050406030204" pitchFamily="18" charset="0"/>
                              </a:rPr>
                            </m:ctrlPr>
                          </m:dPr>
                          <m:e>
                            <m:r>
                              <a:rPr lang="es-AR" b="0" i="1" smtClean="0">
                                <a:latin typeface="Cambria Math" panose="02040503050406030204" pitchFamily="18" charset="0"/>
                              </a:rPr>
                              <m:t>𝑏</m:t>
                            </m:r>
                          </m:e>
                        </m:d>
                      </m:e>
                    </m:func>
                  </m:oMath>
                </a14:m>
                <a:r>
                  <a:rPr lang="es-AR" dirty="0"/>
                  <a:t>	 </a:t>
                </a:r>
                <a14:m>
                  <m:oMath xmlns:m="http://schemas.openxmlformats.org/officeDocument/2006/math">
                    <m:func>
                      <m:funcPr>
                        <m:ctrlPr>
                          <a:rPr lang="es-AR" i="1">
                            <a:latin typeface="Cambria Math" panose="02040503050406030204" pitchFamily="18" charset="0"/>
                          </a:rPr>
                        </m:ctrlPr>
                      </m:funcPr>
                      <m:fName>
                        <m:sSub>
                          <m:sSubPr>
                            <m:ctrlPr>
                              <a:rPr lang="es-AR" i="1" smtClean="0">
                                <a:latin typeface="Cambria Math" panose="02040503050406030204" pitchFamily="18" charset="0"/>
                              </a:rPr>
                            </m:ctrlPr>
                          </m:sSubPr>
                          <m:e>
                            <m:r>
                              <a:rPr lang="es-AR" b="0" i="1" smtClean="0">
                                <a:latin typeface="Cambria Math" panose="02040503050406030204" pitchFamily="18" charset="0"/>
                              </a:rPr>
                              <m:t>𝐴</m:t>
                            </m:r>
                          </m:e>
                          <m:sub>
                            <m:r>
                              <a:rPr lang="es-AR" b="0" i="1" smtClean="0">
                                <a:latin typeface="Cambria Math" panose="02040503050406030204" pitchFamily="18" charset="0"/>
                              </a:rPr>
                              <m:t>1</m:t>
                            </m:r>
                          </m:sub>
                        </m:sSub>
                        <m:r>
                          <a:rPr lang="es-AR" b="0" i="1" smtClean="0">
                            <a:latin typeface="Cambria Math" panose="02040503050406030204" pitchFamily="18" charset="0"/>
                          </a:rPr>
                          <m:t>=</m:t>
                        </m:r>
                      </m:fName>
                      <m:e>
                        <m:r>
                          <a:rPr lang="es-AR" b="0" i="1" smtClean="0">
                            <a:latin typeface="Cambria Math" panose="02040503050406030204" pitchFamily="18" charset="0"/>
                          </a:rPr>
                          <m:t>𝑎</m:t>
                        </m:r>
                        <m:r>
                          <a:rPr lang="es-AR" b="0" i="1" smtClean="0">
                            <a:latin typeface="Cambria Math" panose="02040503050406030204" pitchFamily="18" charset="0"/>
                          </a:rPr>
                          <m:t> </m:t>
                        </m:r>
                      </m:e>
                    </m:func>
                  </m:oMath>
                </a14:m>
                <a:r>
                  <a:rPr lang="es-AR" dirty="0"/>
                  <a:t>		 </a:t>
                </a:r>
                <a14:m>
                  <m:oMath xmlns:m="http://schemas.openxmlformats.org/officeDocument/2006/math">
                    <m:func>
                      <m:funcPr>
                        <m:ctrlPr>
                          <a:rPr lang="es-AR" i="1">
                            <a:latin typeface="Cambria Math" panose="02040503050406030204" pitchFamily="18" charset="0"/>
                          </a:rPr>
                        </m:ctrlPr>
                      </m:funcPr>
                      <m:fName>
                        <m:r>
                          <m:rPr>
                            <m:sty m:val="p"/>
                          </m:rPr>
                          <a:rPr lang="es-AR" b="0" i="0" smtClean="0">
                            <a:latin typeface="Cambria Math" panose="02040503050406030204" pitchFamily="18" charset="0"/>
                          </a:rPr>
                          <m:t>X</m:t>
                        </m:r>
                        <m:r>
                          <a:rPr lang="es-AR" b="0" i="0" smtClean="0">
                            <a:latin typeface="Cambria Math" panose="02040503050406030204" pitchFamily="18" charset="0"/>
                          </a:rPr>
                          <m:t>=</m:t>
                        </m:r>
                        <m:r>
                          <m:rPr>
                            <m:sty m:val="p"/>
                          </m:rPr>
                          <a:rPr lang="es-AR">
                            <a:latin typeface="Cambria Math" panose="02040503050406030204" pitchFamily="18" charset="0"/>
                          </a:rPr>
                          <m:t>ln</m:t>
                        </m:r>
                      </m:fName>
                      <m:e>
                        <m:d>
                          <m:dPr>
                            <m:ctrlPr>
                              <a:rPr lang="es-AR" i="1">
                                <a:latin typeface="Cambria Math" panose="02040503050406030204" pitchFamily="18" charset="0"/>
                              </a:rPr>
                            </m:ctrlPr>
                          </m:dPr>
                          <m:e>
                            <m:r>
                              <a:rPr lang="es-AR" b="0" i="1" smtClean="0">
                                <a:latin typeface="Cambria Math" panose="02040503050406030204" pitchFamily="18" charset="0"/>
                              </a:rPr>
                              <m:t>𝑥</m:t>
                            </m:r>
                          </m:e>
                        </m:d>
                      </m:e>
                    </m:func>
                  </m:oMath>
                </a14:m>
                <a:endParaRPr lang="es-AR" dirty="0"/>
              </a:p>
              <a:p>
                <a:pPr lvl="0">
                  <a:spcBef>
                    <a:spcPct val="20000"/>
                  </a:spcBef>
                  <a:defRPr/>
                </a:pPr>
                <a:endParaRPr lang="es-AR" dirty="0"/>
              </a:p>
              <a:p>
                <a:pPr lvl="0">
                  <a:spcBef>
                    <a:spcPct val="20000"/>
                  </a:spcBef>
                  <a:defRPr/>
                </a:pPr>
                <a:r>
                  <a:rPr lang="es-AR" dirty="0"/>
                  <a:t>Por lo que las ecuaciones (1) y (2) se convierten en:</a:t>
                </a:r>
              </a:p>
              <a:p>
                <a:pPr lvl="0">
                  <a:spcBef>
                    <a:spcPct val="20000"/>
                  </a:spcBef>
                  <a:defRPr/>
                </a:pPr>
                <a:endParaRPr lang="es-AR" dirty="0"/>
              </a:p>
              <a:p>
                <a:pPr lvl="0">
                  <a:spcBef>
                    <a:spcPct val="20000"/>
                  </a:spcBef>
                  <a:defRPr/>
                </a:pPr>
                <a14:m>
                  <m:oMath xmlns:m="http://schemas.openxmlformats.org/officeDocument/2006/math">
                    <m:r>
                      <a:rPr lang="es-AR" b="0" i="1" smtClean="0">
                        <a:latin typeface="Cambria Math" panose="02040503050406030204" pitchFamily="18" charset="0"/>
                      </a:rPr>
                      <m:t>𝑌</m:t>
                    </m:r>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𝐴</m:t>
                        </m:r>
                      </m:e>
                      <m:sub>
                        <m:r>
                          <a:rPr lang="es-AR" b="0" i="1" smtClean="0">
                            <a:latin typeface="Cambria Math" panose="02040503050406030204" pitchFamily="18" charset="0"/>
                          </a:rPr>
                          <m:t>0</m:t>
                        </m:r>
                      </m:sub>
                    </m:sSub>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𝐴</m:t>
                        </m:r>
                      </m:e>
                      <m:sub>
                        <m:r>
                          <a:rPr lang="es-AR" b="0" i="1" smtClean="0">
                            <a:latin typeface="Cambria Math" panose="02040503050406030204" pitchFamily="18" charset="0"/>
                          </a:rPr>
                          <m:t>1</m:t>
                        </m:r>
                      </m:sub>
                    </m:sSub>
                    <m:r>
                      <a:rPr lang="es-AR" i="1">
                        <a:latin typeface="Cambria Math" panose="02040503050406030204" pitchFamily="18" charset="0"/>
                      </a:rPr>
                      <m:t>𝑥</m:t>
                    </m:r>
                  </m:oMath>
                </a14:m>
                <a:r>
                  <a:rPr lang="es-AR" sz="2400" dirty="0"/>
                  <a:t>	 	</a:t>
                </a:r>
                <a:r>
                  <a:rPr lang="es-AR" dirty="0"/>
                  <a:t>(1)</a:t>
                </a:r>
              </a:p>
              <a:p>
                <a:pPr>
                  <a:spcBef>
                    <a:spcPct val="20000"/>
                  </a:spcBef>
                  <a:defRPr/>
                </a:pPr>
                <a14:m>
                  <m:oMath xmlns:m="http://schemas.openxmlformats.org/officeDocument/2006/math">
                    <m:r>
                      <a:rPr lang="es-AR" b="0" i="1" smtClean="0">
                        <a:latin typeface="Cambria Math" panose="02040503050406030204" pitchFamily="18" charset="0"/>
                      </a:rPr>
                      <m:t>𝑌</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𝐴</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𝐴</m:t>
                        </m:r>
                      </m:e>
                      <m:sub>
                        <m:r>
                          <a:rPr lang="es-AR" b="0" i="1" smtClean="0">
                            <a:latin typeface="Cambria Math" panose="02040503050406030204" pitchFamily="18" charset="0"/>
                          </a:rPr>
                          <m:t>1</m:t>
                        </m:r>
                      </m:sub>
                    </m:sSub>
                    <m:r>
                      <a:rPr lang="es-AR" b="0" i="1" smtClean="0">
                        <a:latin typeface="Cambria Math" panose="02040503050406030204" pitchFamily="18" charset="0"/>
                      </a:rPr>
                      <m:t>𝑋</m:t>
                    </m:r>
                    <m:r>
                      <a:rPr lang="es-AR" i="1">
                        <a:latin typeface="Cambria Math" panose="02040503050406030204" pitchFamily="18" charset="0"/>
                      </a:rPr>
                      <m:t> </m:t>
                    </m:r>
                  </m:oMath>
                </a14:m>
                <a:r>
                  <a:rPr lang="es-AR" sz="2400" dirty="0"/>
                  <a:t>		</a:t>
                </a:r>
                <a:r>
                  <a:rPr lang="es-AR" dirty="0"/>
                  <a:t>(2)</a:t>
                </a:r>
              </a:p>
              <a:p>
                <a:pPr lvl="0">
                  <a:spcBef>
                    <a:spcPct val="20000"/>
                  </a:spcBef>
                  <a:defRPr/>
                </a:pPr>
                <a:endParaRPr lang="es-AR" sz="2400" dirty="0"/>
              </a:p>
              <a:p>
                <a:pPr lvl="0">
                  <a:spcBef>
                    <a:spcPct val="20000"/>
                  </a:spcBef>
                  <a:defRPr/>
                </a:pPr>
                <a:r>
                  <a:rPr lang="es-AR" sz="2400" dirty="0"/>
                  <a:t>Este problema ya fue resuelto.</a:t>
                </a:r>
              </a:p>
              <a:p>
                <a:pPr lvl="0">
                  <a:spcBef>
                    <a:spcPct val="20000"/>
                  </a:spcBef>
                  <a:defRPr/>
                </a:pPr>
                <a:r>
                  <a:rPr lang="es-AR" sz="2400" dirty="0"/>
                  <a:t>Precaución: esta no es la solución exacta del problema original.</a:t>
                </a:r>
              </a:p>
              <a:p>
                <a:pPr lvl="0">
                  <a:spcBef>
                    <a:spcPct val="20000"/>
                  </a:spcBef>
                  <a:defRPr/>
                </a:pPr>
                <a:r>
                  <a:rPr lang="es-AR" sz="2400" dirty="0"/>
                  <a:t>Se debe luego hacer </a:t>
                </a:r>
                <a14:m>
                  <m:oMath xmlns:m="http://schemas.openxmlformats.org/officeDocument/2006/math">
                    <m:r>
                      <a:rPr lang="es-AR" sz="2400" b="0" i="1" smtClean="0">
                        <a:latin typeface="Cambria Math" panose="02040503050406030204" pitchFamily="18" charset="0"/>
                      </a:rPr>
                      <m:t>𝑏</m:t>
                    </m:r>
                    <m:r>
                      <a:rPr lang="es-AR" sz="2400" b="0" i="1" smtClean="0">
                        <a:latin typeface="Cambria Math" panose="02040503050406030204" pitchFamily="18" charset="0"/>
                      </a:rPr>
                      <m:t>=</m:t>
                    </m:r>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𝑒</m:t>
                        </m:r>
                      </m:e>
                      <m:sup>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𝐴</m:t>
                            </m:r>
                          </m:e>
                          <m:sub>
                            <m:r>
                              <a:rPr lang="es-AR" sz="2400" b="0" i="1" smtClean="0">
                                <a:latin typeface="Cambria Math" panose="02040503050406030204" pitchFamily="18" charset="0"/>
                              </a:rPr>
                              <m:t>0</m:t>
                            </m:r>
                          </m:sub>
                        </m:sSub>
                      </m:sup>
                    </m:sSup>
                  </m:oMath>
                </a14:m>
                <a:endParaRPr lang="es-AR" sz="2400" dirty="0"/>
              </a:p>
              <a:p>
                <a:pPr lvl="0">
                  <a:spcBef>
                    <a:spcPct val="20000"/>
                  </a:spcBef>
                  <a:defRPr/>
                </a:pPr>
                <a:endParaRPr lang="es-AR" sz="1600" dirty="0"/>
              </a:p>
              <a:p>
                <a:pPr>
                  <a:spcBef>
                    <a:spcPct val="20000"/>
                  </a:spcBef>
                  <a:defRPr/>
                </a:pPr>
                <a:endParaRPr lang="es-AR" dirty="0"/>
              </a:p>
              <a:p>
                <a:pPr>
                  <a:spcBef>
                    <a:spcPct val="20000"/>
                  </a:spcBef>
                  <a:defRPr/>
                </a:pPr>
                <a:endParaRPr lang="es-AR" dirty="0"/>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1048"/>
                </a:stretch>
              </a:blipFill>
            </p:spPr>
            <p:txBody>
              <a:bodyPr/>
              <a:lstStyle/>
              <a:p>
                <a:r>
                  <a:rPr lang="en-US">
                    <a:noFill/>
                  </a:rPr>
                  <a:t> </a:t>
                </a:r>
              </a:p>
            </p:txBody>
          </p:sp>
        </mc:Fallback>
      </mc:AlternateContent>
    </p:spTree>
    <p:extLst>
      <p:ext uri="{BB962C8B-B14F-4D97-AF65-F5344CB8AC3E}">
        <p14:creationId xmlns:p14="http://schemas.microsoft.com/office/powerpoint/2010/main" val="318297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000" b="1" dirty="0"/>
                  <a:t>Criterio objetivo para evaluar la bondad del ajuste: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1100" b="1" noProof="0" dirty="0"/>
              </a:p>
              <a:p>
                <a:pPr lvl="0">
                  <a:spcBef>
                    <a:spcPct val="20000"/>
                  </a:spcBef>
                  <a:defRPr/>
                </a:pPr>
                <a:r>
                  <a:rPr lang="es-AR" dirty="0"/>
                  <a:t>Error cuadrático medio (error RMS = </a:t>
                </a:r>
                <a:r>
                  <a:rPr lang="es-AR" dirty="0" err="1"/>
                  <a:t>root</a:t>
                </a:r>
                <a:r>
                  <a:rPr lang="es-AR" dirty="0"/>
                  <a:t> </a:t>
                </a:r>
                <a:r>
                  <a:rPr lang="es-AR" dirty="0" err="1"/>
                  <a:t>medium</a:t>
                </a:r>
                <a:r>
                  <a:rPr lang="es-AR" dirty="0"/>
                  <a:t> </a:t>
                </a:r>
                <a:r>
                  <a:rPr lang="es-AR" dirty="0" err="1"/>
                  <a:t>square</a:t>
                </a:r>
                <a:r>
                  <a:rPr lang="es-AR" dirty="0"/>
                  <a:t>)</a:t>
                </a:r>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r>
                        <a:rPr lang="es-AR" sz="2400" b="0" i="1" smtClean="0">
                          <a:latin typeface="Cambria Math" panose="02040503050406030204" pitchFamily="18" charset="0"/>
                        </a:rPr>
                        <m:t>𝐸</m:t>
                      </m:r>
                      <m:r>
                        <a:rPr lang="es-AR" sz="2400" b="0" i="1" smtClean="0">
                          <a:latin typeface="Cambria Math" panose="02040503050406030204" pitchFamily="18" charset="0"/>
                        </a:rPr>
                        <m:t>=</m:t>
                      </m:r>
                      <m:rad>
                        <m:radPr>
                          <m:degHide m:val="on"/>
                          <m:ctrlPr>
                            <a:rPr lang="es-AR" sz="2400" b="0" i="1" smtClean="0">
                              <a:latin typeface="Cambria Math" panose="02040503050406030204" pitchFamily="18" charset="0"/>
                            </a:rPr>
                          </m:ctrlPr>
                        </m:radPr>
                        <m:deg/>
                        <m:e>
                          <m:f>
                            <m:fPr>
                              <m:ctrlPr>
                                <a:rPr lang="es-AR" sz="2400" b="0" i="1" smtClean="0">
                                  <a:latin typeface="Cambria Math" panose="02040503050406030204" pitchFamily="18" charset="0"/>
                                </a:rPr>
                              </m:ctrlPr>
                            </m:fPr>
                            <m:num>
                              <m:sSup>
                                <m:sSupPr>
                                  <m:ctrlPr>
                                    <a:rPr lang="es-AR" sz="2400" b="0" i="1" smtClean="0">
                                      <a:latin typeface="Cambria Math" panose="02040503050406030204" pitchFamily="18" charset="0"/>
                                    </a:rPr>
                                  </m:ctrlPr>
                                </m:sSupPr>
                                <m:e>
                                  <m:nary>
                                    <m:naryPr>
                                      <m:chr m:val="∑"/>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𝑖</m:t>
                                      </m:r>
                                      <m:r>
                                        <a:rPr lang="es-AR" sz="2400" b="0" i="1" smtClean="0">
                                          <a:latin typeface="Cambria Math" panose="02040503050406030204" pitchFamily="18" charset="0"/>
                                        </a:rPr>
                                        <m:t>=1</m:t>
                                      </m:r>
                                    </m:sub>
                                    <m:sup>
                                      <m:r>
                                        <a:rPr lang="es-AR" sz="2400" b="0" i="1" smtClean="0">
                                          <a:latin typeface="Cambria Math" panose="02040503050406030204" pitchFamily="18" charset="0"/>
                                        </a:rPr>
                                        <m:t>𝑛</m:t>
                                      </m:r>
                                    </m:sup>
                                    <m:e>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𝑦</m:t>
                                          </m:r>
                                        </m:e>
                                        <m:sub>
                                          <m:r>
                                            <a:rPr lang="es-AR" sz="2400" i="1">
                                              <a:latin typeface="Cambria Math" panose="02040503050406030204" pitchFamily="18" charset="0"/>
                                            </a:rPr>
                                            <m:t>𝑖</m:t>
                                          </m:r>
                                        </m:sub>
                                      </m:sSub>
                                      <m:r>
                                        <a:rPr lang="es-AR" sz="2400" i="1">
                                          <a:latin typeface="Cambria Math" panose="02040503050406030204" pitchFamily="18" charset="0"/>
                                        </a:rPr>
                                        <m:t>−</m:t>
                                      </m:r>
                                      <m:sSubSup>
                                        <m:sSubSupPr>
                                          <m:ctrlPr>
                                            <a:rPr lang="es-AR" sz="2400" i="1">
                                              <a:latin typeface="Cambria Math" panose="02040503050406030204" pitchFamily="18" charset="0"/>
                                            </a:rPr>
                                          </m:ctrlPr>
                                        </m:sSubSupPr>
                                        <m:e>
                                          <m:r>
                                            <a:rPr lang="es-AR" sz="2400" i="1">
                                              <a:latin typeface="Cambria Math" panose="02040503050406030204" pitchFamily="18" charset="0"/>
                                            </a:rPr>
                                            <m:t>𝑦</m:t>
                                          </m:r>
                                        </m:e>
                                        <m:sub>
                                          <m:r>
                                            <a:rPr lang="es-AR" sz="2400" i="1">
                                              <a:latin typeface="Cambria Math" panose="02040503050406030204" pitchFamily="18" charset="0"/>
                                            </a:rPr>
                                            <m:t>𝑖</m:t>
                                          </m:r>
                                        </m:sub>
                                        <m:sup>
                                          <m:r>
                                            <a:rPr lang="es-AR" sz="2400" i="1">
                                              <a:latin typeface="Cambria Math" panose="02040503050406030204" pitchFamily="18" charset="0"/>
                                            </a:rPr>
                                            <m:t>∗</m:t>
                                          </m:r>
                                        </m:sup>
                                      </m:sSubSup>
                                      <m:r>
                                        <a:rPr lang="es-AR" sz="2400" i="1">
                                          <a:latin typeface="Cambria Math" panose="02040503050406030204" pitchFamily="18" charset="0"/>
                                        </a:rPr>
                                        <m:t>)</m:t>
                                      </m:r>
                                    </m:e>
                                  </m:nary>
                                </m:e>
                                <m:sup>
                                  <m:r>
                                    <a:rPr lang="es-AR" sz="2400" b="0" i="1" smtClean="0">
                                      <a:latin typeface="Cambria Math" panose="02040503050406030204" pitchFamily="18" charset="0"/>
                                    </a:rPr>
                                    <m:t>2</m:t>
                                  </m:r>
                                </m:sup>
                              </m:sSup>
                            </m:num>
                            <m:den>
                              <m:r>
                                <a:rPr lang="es-AR" sz="2400" b="0" i="1" smtClean="0">
                                  <a:latin typeface="Cambria Math" panose="02040503050406030204" pitchFamily="18" charset="0"/>
                                </a:rPr>
                                <m:t>𝑛</m:t>
                              </m:r>
                            </m:den>
                          </m:f>
                        </m:e>
                      </m:rad>
                      <m:r>
                        <a:rPr lang="es-AR" sz="2400" b="0" i="1" smtClean="0">
                          <a:latin typeface="Cambria Math" panose="02040503050406030204" pitchFamily="18" charset="0"/>
                        </a:rPr>
                        <m:t>                </m:t>
                      </m:r>
                      <m:sSubSup>
                        <m:sSubSupPr>
                          <m:ctrlPr>
                            <a:rPr lang="es-AR" sz="2400" b="0" i="1" smtClean="0">
                              <a:latin typeface="Cambria Math" panose="02040503050406030204" pitchFamily="18" charset="0"/>
                            </a:rPr>
                          </m:ctrlPr>
                        </m:sSubSupPr>
                        <m:e>
                          <m:r>
                            <a:rPr lang="es-AR" sz="2400" b="0" i="1" smtClean="0">
                              <a:latin typeface="Cambria Math" panose="02040503050406030204" pitchFamily="18" charset="0"/>
                            </a:rPr>
                            <m:t>𝑦</m:t>
                          </m:r>
                        </m:e>
                        <m:sub>
                          <m:r>
                            <a:rPr lang="es-AR" sz="2400" b="0" i="1" smtClean="0">
                              <a:latin typeface="Cambria Math" panose="02040503050406030204" pitchFamily="18" charset="0"/>
                            </a:rPr>
                            <m:t>𝑖</m:t>
                          </m:r>
                        </m:sub>
                        <m:sup>
                          <m:r>
                            <a:rPr lang="es-AR" sz="2400" b="0" i="1" smtClean="0">
                              <a:latin typeface="Cambria Math" panose="02040503050406030204" pitchFamily="18" charset="0"/>
                            </a:rPr>
                            <m:t>∗</m:t>
                          </m:r>
                        </m:sup>
                      </m:sSubSup>
                      <m:r>
                        <a:rPr lang="es-AR" sz="2400" b="0" i="1" smtClean="0">
                          <a:latin typeface="Cambria Math" panose="02040503050406030204" pitchFamily="18" charset="0"/>
                        </a:rPr>
                        <m:t> </m:t>
                      </m:r>
                      <m:r>
                        <a:rPr lang="es-AR" sz="2400" b="0" i="1" smtClean="0">
                          <a:latin typeface="Cambria Math" panose="02040503050406030204" pitchFamily="18" charset="0"/>
                        </a:rPr>
                        <m:t>𝑣𝑎𝑙𝑜𝑟</m:t>
                      </m:r>
                      <m:r>
                        <a:rPr lang="es-AR" sz="2400" b="0" i="1" smtClean="0">
                          <a:latin typeface="Cambria Math" panose="02040503050406030204" pitchFamily="18" charset="0"/>
                        </a:rPr>
                        <m:t> </m:t>
                      </m:r>
                      <m:r>
                        <a:rPr lang="es-AR" sz="2400" b="0" i="1" smtClean="0">
                          <a:latin typeface="Cambria Math" panose="02040503050406030204" pitchFamily="18" charset="0"/>
                        </a:rPr>
                        <m:t>𝑎𝑗𝑢𝑠𝑡𝑎𝑑𝑜</m:t>
                      </m:r>
                    </m:oMath>
                  </m:oMathPara>
                </a14:m>
                <a:endParaRPr lang="es-AR" sz="2400" dirty="0"/>
              </a:p>
              <a:p>
                <a:pPr lvl="0">
                  <a:spcBef>
                    <a:spcPct val="20000"/>
                  </a:spcBef>
                  <a:defRPr/>
                </a:pPr>
                <a:endParaRPr lang="es-AR" sz="1600" dirty="0"/>
              </a:p>
              <a:p>
                <a:pPr>
                  <a:spcBef>
                    <a:spcPct val="20000"/>
                  </a:spcBef>
                  <a:defRPr/>
                </a:pPr>
                <a:endParaRPr lang="es-AR" dirty="0"/>
              </a:p>
              <a:p>
                <a:pPr algn="just">
                  <a:spcBef>
                    <a:spcPct val="20000"/>
                  </a:spcBef>
                  <a:defRPr/>
                </a:pPr>
                <a:r>
                  <a:rPr lang="es-AR" dirty="0"/>
                  <a:t>El error medio cuadrático representa una medición objetiva de la bondad del ajuste, pero debe ser utilizada con precaución, al igual que cualquier otro método objetivo de medición de error, porque puede generar una falsa sensación de calidad en el ajuste. </a:t>
                </a:r>
              </a:p>
              <a:p>
                <a:pPr algn="just">
                  <a:spcBef>
                    <a:spcPct val="20000"/>
                  </a:spcBef>
                  <a:defRPr/>
                </a:pPr>
                <a:endParaRPr lang="es-AR" dirty="0"/>
              </a:p>
              <a:p>
                <a:pPr algn="just">
                  <a:spcBef>
                    <a:spcPct val="20000"/>
                  </a:spcBef>
                  <a:defRPr/>
                </a:pPr>
                <a:r>
                  <a:rPr lang="es-AR" dirty="0"/>
                  <a:t>Como ya se vio, los polinomios de alto grado tienen tendencia al serpenteo, pudiendo estar lejos de representar la tendencia fuera de los puntos dato. Un polinomio interpolante produciría error cero, pero probablemente sea una muy mala línea de tendencia.</a:t>
                </a:r>
              </a:p>
              <a:p>
                <a:pPr algn="just">
                  <a:spcBef>
                    <a:spcPct val="20000"/>
                  </a:spcBef>
                  <a:defRPr/>
                </a:pPr>
                <a:endParaRPr lang="es-AR" dirty="0"/>
              </a:p>
              <a:p>
                <a:pPr algn="just">
                  <a:spcBef>
                    <a:spcPct val="20000"/>
                  </a:spcBef>
                  <a:defRPr/>
                </a:pPr>
                <a:r>
                  <a:rPr lang="es-AR" dirty="0"/>
                  <a:t>El método objetivo debe utilizarse conjuntamente con un método subjetivo, generalmente basado en inspección visual y criterio. </a:t>
                </a:r>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p:txBody>
          </p:sp>
        </mc:Choice>
        <mc:Fallback>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755" t="-1048" r="-604"/>
                </a:stretch>
              </a:blipFill>
            </p:spPr>
            <p:txBody>
              <a:bodyPr/>
              <a:lstStyle/>
              <a:p>
                <a:r>
                  <a:rPr lang="en-US">
                    <a:noFill/>
                  </a:rPr>
                  <a:t> </a:t>
                </a:r>
              </a:p>
            </p:txBody>
          </p:sp>
        </mc:Fallback>
      </mc:AlternateContent>
    </p:spTree>
    <p:extLst>
      <p:ext uri="{BB962C8B-B14F-4D97-AF65-F5344CB8AC3E}">
        <p14:creationId xmlns:p14="http://schemas.microsoft.com/office/powerpoint/2010/main" val="10792736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4346</TotalTime>
  <Words>712</Words>
  <Application>Microsoft Office PowerPoint</Application>
  <PresentationFormat>On-screen Show (4:3)</PresentationFormat>
  <Paragraphs>143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D1 - UNLP</dc:title>
  <dc:creator>solaer</dc:creator>
  <cp:lastModifiedBy>N3</cp:lastModifiedBy>
  <cp:revision>145</cp:revision>
  <dcterms:created xsi:type="dcterms:W3CDTF">2013-08-22T08:28:22Z</dcterms:created>
  <dcterms:modified xsi:type="dcterms:W3CDTF">2020-05-16T14:30:48Z</dcterms:modified>
</cp:coreProperties>
</file>