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>
      <p:cViewPr varScale="1">
        <p:scale>
          <a:sx n="114" d="100"/>
          <a:sy n="114" d="100"/>
        </p:scale>
        <p:origin x="138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CA43DA-094D-491C-AB7F-70360CDA930F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B8DB0-3E5D-475F-ADA2-F1111B9E08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858000" cy="1752600"/>
          </a:xfrm>
        </p:spPr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Sistemas</a:t>
            </a:r>
            <a:r>
              <a:rPr lang="en-US" dirty="0">
                <a:solidFill>
                  <a:schemeClr val="tx1"/>
                </a:solidFill>
              </a:rPr>
              <a:t> de </a:t>
            </a:r>
            <a:r>
              <a:rPr lang="en-US" dirty="0" err="1">
                <a:solidFill>
                  <a:schemeClr val="tx1"/>
                </a:solidFill>
              </a:rPr>
              <a:t>Ecuaciones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Lineales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 err="1">
                <a:solidFill>
                  <a:schemeClr val="tx1"/>
                </a:solidFill>
              </a:rPr>
              <a:t>Métodos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directos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9217" name="Picture 8" descr="Image result for unlp logo image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031" y="206324"/>
            <a:ext cx="858838" cy="998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-33251" y="170518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AR" dirty="0">
                <a:solidFill>
                  <a:schemeClr val="tx1"/>
                </a:solidFill>
              </a:rPr>
              <a:t>Introducción a la Programación y Análisis Numérico</a:t>
            </a:r>
          </a:p>
          <a:p>
            <a:endParaRPr lang="es-AR" dirty="0">
              <a:solidFill>
                <a:schemeClr val="tx1"/>
              </a:solidFill>
            </a:endParaRPr>
          </a:p>
          <a:p>
            <a:r>
              <a:rPr lang="es-AR" dirty="0">
                <a:solidFill>
                  <a:schemeClr val="tx1"/>
                </a:solidFill>
              </a:rPr>
              <a:t>Facultad de Ingeniería – UNLP</a:t>
            </a:r>
          </a:p>
          <a:p>
            <a:endParaRPr lang="es-AR" dirty="0"/>
          </a:p>
          <a:p>
            <a:endParaRPr lang="es-AR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81000" y="3810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En Matlab: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[L,U] = </a:t>
            </a:r>
            <a:r>
              <a:rPr lang="es-AR" sz="2400" dirty="0" err="1"/>
              <a:t>lu</a:t>
            </a:r>
            <a:r>
              <a:rPr lang="es-AR" sz="2400" dirty="0"/>
              <a:t>(A)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----------------------------------------------------------------------------------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El primer paso de eliminación gaussiana era: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Formamos la matriz M</a:t>
            </a:r>
            <a:r>
              <a:rPr lang="es-AR" sz="2400" baseline="30000" dirty="0"/>
              <a:t>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C1D04A-111C-4C10-8AEE-F241FF33E89D}"/>
                  </a:ext>
                </a:extLst>
              </p:cNvPr>
              <p:cNvSpPr txBox="1"/>
              <p:nvPr/>
            </p:nvSpPr>
            <p:spPr>
              <a:xfrm>
                <a:off x="402672" y="1981200"/>
                <a:ext cx="2209800" cy="105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EC1D04A-111C-4C10-8AEE-F241FF33E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72" y="1981200"/>
                <a:ext cx="2209800" cy="1055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05DE7-B0A2-4352-81D3-01C1DC7A2E95}"/>
                  </a:ext>
                </a:extLst>
              </p:cNvPr>
              <p:cNvSpPr txBox="1"/>
              <p:nvPr/>
            </p:nvSpPr>
            <p:spPr>
              <a:xfrm>
                <a:off x="3314700" y="1997978"/>
                <a:ext cx="2209800" cy="105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b="0" dirty="0"/>
                  <a:t>U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405DE7-B0A2-4352-81D3-01C1DC7A2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00" y="1997978"/>
                <a:ext cx="2209800" cy="1055995"/>
              </a:xfrm>
              <a:prstGeom prst="rect">
                <a:avLst/>
              </a:prstGeom>
              <a:blipFill>
                <a:blip r:embed="rId3"/>
                <a:stretch>
                  <a:fillRect l="-2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E17C9C-0FE2-4101-9396-3CABF63DFC56}"/>
                  </a:ext>
                </a:extLst>
              </p:cNvPr>
              <p:cNvSpPr/>
              <p:nvPr/>
            </p:nvSpPr>
            <p:spPr>
              <a:xfrm>
                <a:off x="540256" y="3962400"/>
                <a:ext cx="1934632" cy="517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s-A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7E17C9C-0FE2-4101-9396-3CABF63DF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256" y="3962400"/>
                <a:ext cx="1934632" cy="517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6DCCF6-DE7A-47AD-B596-56FDA302A470}"/>
                  </a:ext>
                </a:extLst>
              </p:cNvPr>
              <p:cNvSpPr/>
              <p:nvPr/>
            </p:nvSpPr>
            <p:spPr>
              <a:xfrm>
                <a:off x="2895600" y="3962400"/>
                <a:ext cx="1247841" cy="7820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𝑖𝑖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D6DCCF6-DE7A-47AD-B596-56FDA302A4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3962400"/>
                <a:ext cx="1247841" cy="7820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/>
              <p:nvPr/>
            </p:nvSpPr>
            <p:spPr>
              <a:xfrm>
                <a:off x="4419600" y="4744409"/>
                <a:ext cx="3011512" cy="11538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dirty="0"/>
                  <a:t>M</a:t>
                </a:r>
                <a:r>
                  <a:rPr lang="es-AR" baseline="30000" dirty="0"/>
                  <a:t>(1)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4744409"/>
                <a:ext cx="3011512" cy="1153842"/>
              </a:xfrm>
              <a:prstGeom prst="rect">
                <a:avLst/>
              </a:prstGeom>
              <a:blipFill>
                <a:blip r:embed="rId6"/>
                <a:stretch>
                  <a:fillRect l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12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81000" y="3810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Luego: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A</a:t>
            </a:r>
            <a:r>
              <a:rPr lang="es-AR" sz="2400" baseline="30000" dirty="0"/>
              <a:t>(2)</a:t>
            </a:r>
            <a:r>
              <a:rPr lang="es-AR" sz="2400" dirty="0"/>
              <a:t>x = M</a:t>
            </a:r>
            <a:r>
              <a:rPr lang="es-AR" sz="2400" baseline="30000" dirty="0"/>
              <a:t>(1)</a:t>
            </a:r>
            <a:r>
              <a:rPr lang="es-AR" sz="2400" dirty="0"/>
              <a:t> A x = M</a:t>
            </a:r>
            <a:r>
              <a:rPr lang="es-AR" sz="2400" baseline="30000" dirty="0"/>
              <a:t>(1)</a:t>
            </a:r>
            <a:r>
              <a:rPr lang="es-AR" sz="2400" dirty="0"/>
              <a:t> b = b</a:t>
            </a:r>
            <a:r>
              <a:rPr lang="es-AR" sz="2400" baseline="30000" dirty="0"/>
              <a:t>(2)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Formamos la matriz M</a:t>
            </a:r>
            <a:r>
              <a:rPr lang="es-AR" sz="2400" baseline="30000" dirty="0"/>
              <a:t>(2)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Luego: 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A</a:t>
            </a:r>
            <a:r>
              <a:rPr lang="es-AR" sz="2400" baseline="30000" dirty="0"/>
              <a:t>(3)</a:t>
            </a:r>
            <a:r>
              <a:rPr lang="es-AR" sz="2400" dirty="0"/>
              <a:t>x = M</a:t>
            </a:r>
            <a:r>
              <a:rPr lang="es-AR" sz="2400" baseline="30000" dirty="0"/>
              <a:t>(2)</a:t>
            </a:r>
            <a:r>
              <a:rPr lang="es-AR" sz="2400" dirty="0"/>
              <a:t> A</a:t>
            </a:r>
            <a:r>
              <a:rPr lang="es-AR" sz="2400" baseline="30000" dirty="0"/>
              <a:t>(2)</a:t>
            </a:r>
            <a:r>
              <a:rPr lang="es-AR" sz="2400" dirty="0"/>
              <a:t> x = M</a:t>
            </a:r>
            <a:r>
              <a:rPr lang="es-AR" sz="2400" baseline="30000" dirty="0"/>
              <a:t>(2)</a:t>
            </a:r>
            <a:r>
              <a:rPr lang="es-AR" sz="2400" dirty="0"/>
              <a:t> b</a:t>
            </a:r>
            <a:r>
              <a:rPr lang="es-AR" sz="2400" baseline="30000" dirty="0"/>
              <a:t>(2)</a:t>
            </a:r>
            <a:r>
              <a:rPr lang="es-AR" sz="2400" dirty="0"/>
              <a:t> = b</a:t>
            </a:r>
            <a:r>
              <a:rPr lang="es-AR" sz="2400" baseline="30000" dirty="0"/>
              <a:t>(3)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/>
              <p:nvPr/>
            </p:nvSpPr>
            <p:spPr>
              <a:xfrm>
                <a:off x="2819400" y="2743200"/>
                <a:ext cx="3011512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dirty="0"/>
                  <a:t>M</a:t>
                </a:r>
                <a:r>
                  <a:rPr lang="es-AR" baseline="30000" dirty="0"/>
                  <a:t>(2)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  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0         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2743200"/>
                <a:ext cx="3011512" cy="1126975"/>
              </a:xfrm>
              <a:prstGeom prst="rect">
                <a:avLst/>
              </a:prstGeom>
              <a:blipFill>
                <a:blip r:embed="rId2"/>
                <a:stretch>
                  <a:fillRect l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7BA71F-DE5A-40A1-844F-E8D6524CE9E1}"/>
                  </a:ext>
                </a:extLst>
              </p:cNvPr>
              <p:cNvSpPr/>
              <p:nvPr/>
            </p:nvSpPr>
            <p:spPr>
              <a:xfrm>
                <a:off x="533400" y="2831898"/>
                <a:ext cx="1280543" cy="8698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7BA71F-DE5A-40A1-844F-E8D6524C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831898"/>
                <a:ext cx="1280543" cy="869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4027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81000" y="3810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Finalmente, se forma la matriz M</a:t>
            </a:r>
            <a:r>
              <a:rPr lang="es-AR" sz="2400" baseline="30000" dirty="0"/>
              <a:t>(3)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Luego: 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A</a:t>
            </a:r>
            <a:r>
              <a:rPr lang="es-AR" sz="2400" baseline="30000" dirty="0"/>
              <a:t>(4)</a:t>
            </a:r>
            <a:r>
              <a:rPr lang="es-AR" sz="2400" dirty="0"/>
              <a:t>x = M</a:t>
            </a:r>
            <a:r>
              <a:rPr lang="es-AR" sz="2400" baseline="30000" dirty="0"/>
              <a:t>(3)</a:t>
            </a:r>
            <a:r>
              <a:rPr lang="es-AR" sz="2400" dirty="0"/>
              <a:t> A</a:t>
            </a:r>
            <a:r>
              <a:rPr lang="es-AR" sz="2400" baseline="30000" dirty="0"/>
              <a:t>(3)</a:t>
            </a:r>
            <a:r>
              <a:rPr lang="es-AR" sz="2400" dirty="0"/>
              <a:t> x = M</a:t>
            </a:r>
            <a:r>
              <a:rPr lang="es-AR" sz="2400" baseline="30000" dirty="0"/>
              <a:t>(3)</a:t>
            </a:r>
            <a:r>
              <a:rPr lang="es-AR" sz="2400" dirty="0"/>
              <a:t> b</a:t>
            </a:r>
            <a:r>
              <a:rPr lang="es-AR" sz="2400" baseline="30000" dirty="0"/>
              <a:t>(3)</a:t>
            </a:r>
            <a:r>
              <a:rPr lang="es-AR" sz="2400" dirty="0"/>
              <a:t> = b</a:t>
            </a:r>
            <a:r>
              <a:rPr lang="es-AR" sz="2400" baseline="30000" dirty="0"/>
              <a:t>(4)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aseline="30000" dirty="0"/>
              <a:t>Generalizando:</a:t>
            </a:r>
          </a:p>
          <a:p>
            <a:pPr>
              <a:spcBef>
                <a:spcPct val="20000"/>
              </a:spcBef>
              <a:defRPr/>
            </a:pPr>
            <a:r>
              <a:rPr lang="es-AR" sz="2400" dirty="0"/>
              <a:t>A</a:t>
            </a:r>
            <a:r>
              <a:rPr lang="es-AR" sz="2400" baseline="30000" dirty="0"/>
              <a:t>(k+1)</a:t>
            </a:r>
            <a:r>
              <a:rPr lang="es-AR" sz="2400" dirty="0"/>
              <a:t>x = M</a:t>
            </a:r>
            <a:r>
              <a:rPr lang="es-AR" sz="2400" baseline="30000" dirty="0"/>
              <a:t>(k)</a:t>
            </a:r>
            <a:r>
              <a:rPr lang="es-AR" sz="2400" dirty="0"/>
              <a:t> A</a:t>
            </a:r>
            <a:r>
              <a:rPr lang="es-AR" sz="2400" baseline="30000" dirty="0"/>
              <a:t>(k)</a:t>
            </a:r>
            <a:r>
              <a:rPr lang="es-AR" sz="2400" dirty="0"/>
              <a:t> x = M</a:t>
            </a:r>
            <a:r>
              <a:rPr lang="es-AR" sz="2400" baseline="30000" dirty="0"/>
              <a:t>(k)</a:t>
            </a:r>
            <a:r>
              <a:rPr lang="es-AR" sz="2400" dirty="0"/>
              <a:t> M</a:t>
            </a:r>
            <a:r>
              <a:rPr lang="es-AR" sz="2400" baseline="30000" dirty="0"/>
              <a:t>(k-1)</a:t>
            </a:r>
            <a:r>
              <a:rPr lang="es-AR" sz="2400" dirty="0"/>
              <a:t>…M</a:t>
            </a:r>
            <a:r>
              <a:rPr lang="es-AR" sz="2400" baseline="30000" dirty="0"/>
              <a:t>(1)</a:t>
            </a:r>
            <a:r>
              <a:rPr lang="es-AR" sz="2400" dirty="0"/>
              <a:t> A x = M</a:t>
            </a:r>
            <a:r>
              <a:rPr lang="es-AR" sz="2400" baseline="30000" dirty="0"/>
              <a:t>(k)</a:t>
            </a:r>
            <a:r>
              <a:rPr lang="es-AR" sz="2400" dirty="0"/>
              <a:t> M</a:t>
            </a:r>
            <a:r>
              <a:rPr lang="es-AR" sz="2400" baseline="30000" dirty="0"/>
              <a:t>(k-1)</a:t>
            </a:r>
            <a:r>
              <a:rPr lang="es-AR" sz="2400" dirty="0"/>
              <a:t>…M</a:t>
            </a:r>
            <a:r>
              <a:rPr lang="es-AR" sz="2400" baseline="30000" dirty="0"/>
              <a:t>(1)</a:t>
            </a:r>
            <a:r>
              <a:rPr lang="es-AR" sz="2400" dirty="0"/>
              <a:t> b = b</a:t>
            </a:r>
            <a:r>
              <a:rPr lang="es-AR" sz="2400" baseline="30000" dirty="0"/>
              <a:t>(k)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Al finalizar el proceso se obtiene: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A</a:t>
            </a:r>
            <a:r>
              <a:rPr lang="es-AR" sz="2400" baseline="30000" dirty="0"/>
              <a:t>(n)</a:t>
            </a:r>
            <a:r>
              <a:rPr lang="es-AR" sz="2400" dirty="0"/>
              <a:t>x = b</a:t>
            </a:r>
            <a:r>
              <a:rPr lang="es-AR" sz="2400" baseline="30000" dirty="0"/>
              <a:t>(n)     </a:t>
            </a:r>
            <a:r>
              <a:rPr lang="es-AR" sz="2400" dirty="0"/>
              <a:t>en este caso particular   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/>
              <p:nvPr/>
            </p:nvSpPr>
            <p:spPr>
              <a:xfrm>
                <a:off x="2438400" y="1325362"/>
                <a:ext cx="3011512" cy="112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dirty="0"/>
                  <a:t>M</a:t>
                </a:r>
                <a:r>
                  <a:rPr lang="es-AR" baseline="30000" dirty="0"/>
                  <a:t>(3)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 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0        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325362"/>
                <a:ext cx="3011512" cy="1126975"/>
              </a:xfrm>
              <a:prstGeom prst="rect">
                <a:avLst/>
              </a:prstGeom>
              <a:blipFill>
                <a:blip r:embed="rId2"/>
                <a:stretch>
                  <a:fillRect l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7BA71F-DE5A-40A1-844F-E8D6524CE9E1}"/>
                  </a:ext>
                </a:extLst>
              </p:cNvPr>
              <p:cNvSpPr/>
              <p:nvPr/>
            </p:nvSpPr>
            <p:spPr>
              <a:xfrm>
                <a:off x="457200" y="1447800"/>
                <a:ext cx="1280543" cy="8821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s-A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(3)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7BA71F-DE5A-40A1-844F-E8D6524CE9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447800"/>
                <a:ext cx="1280543" cy="8821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29B775-D03B-4DD7-B1BC-FE2667F05F92}"/>
                  </a:ext>
                </a:extLst>
              </p:cNvPr>
              <p:cNvSpPr txBox="1"/>
              <p:nvPr/>
            </p:nvSpPr>
            <p:spPr>
              <a:xfrm>
                <a:off x="5250808" y="5213455"/>
                <a:ext cx="3816991" cy="1600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dirty="0"/>
                  <a:t>A</a:t>
                </a:r>
                <a:r>
                  <a:rPr lang="es-AR" baseline="30000" dirty="0"/>
                  <a:t>(4)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23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24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34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  <m:sup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=U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C29B775-D03B-4DD7-B1BC-FE2667F0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08" y="5213455"/>
                <a:ext cx="3816991" cy="1600182"/>
              </a:xfrm>
              <a:prstGeom prst="rect">
                <a:avLst/>
              </a:prstGeom>
              <a:blipFill>
                <a:blip r:embed="rId4"/>
                <a:stretch>
                  <a:fillRect l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317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81000" y="3810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Recordemos que                              para revertir este proceso debemos hacer </a:t>
            </a: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A la matriz resultante se la denomina L</a:t>
            </a:r>
            <a:r>
              <a:rPr lang="es-AR" sz="2400" baseline="30000" dirty="0"/>
              <a:t>(k) </a:t>
            </a:r>
            <a:r>
              <a:rPr lang="es-AR" sz="2400" dirty="0"/>
              <a:t>, a modo de ejemplo: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En la factorización de A, L es el producto de las sucesivas L</a:t>
            </a:r>
            <a:r>
              <a:rPr lang="es-AR" sz="2400" baseline="30000" dirty="0"/>
              <a:t>(k)</a:t>
            </a:r>
            <a:r>
              <a:rPr lang="es-AR" sz="2400" dirty="0"/>
              <a:t> 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L = L</a:t>
            </a:r>
            <a:r>
              <a:rPr lang="es-AR" sz="2400" baseline="30000" dirty="0"/>
              <a:t>(1)</a:t>
            </a:r>
            <a:r>
              <a:rPr lang="es-AR" sz="2400" dirty="0"/>
              <a:t> L</a:t>
            </a:r>
            <a:r>
              <a:rPr lang="es-AR" sz="2400" baseline="30000" dirty="0"/>
              <a:t>(2)</a:t>
            </a:r>
            <a:r>
              <a:rPr lang="es-AR" sz="2400" dirty="0"/>
              <a:t> … L</a:t>
            </a:r>
            <a:r>
              <a:rPr lang="es-AR" sz="2400" baseline="30000" dirty="0"/>
              <a:t>(n-1)</a:t>
            </a:r>
            <a:r>
              <a:rPr lang="es-AR" sz="2400" dirty="0"/>
              <a:t> </a:t>
            </a:r>
            <a:endParaRPr lang="es-AR" sz="2400" baseline="30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/>
              <p:nvPr/>
            </p:nvSpPr>
            <p:spPr>
              <a:xfrm>
                <a:off x="3212138" y="4861366"/>
                <a:ext cx="3011512" cy="1180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dirty="0"/>
                  <a:t>L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  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21</m:t>
                                        </m:r>
                                      </m:sub>
                                    </m:sSub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32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BA09ED-154B-409B-8CC0-DBB7FAD16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138" y="4861366"/>
                <a:ext cx="3011512" cy="1180516"/>
              </a:xfrm>
              <a:prstGeom prst="rect">
                <a:avLst/>
              </a:prstGeom>
              <a:blipFill>
                <a:blip r:embed="rId2"/>
                <a:stretch>
                  <a:fillRect l="-1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624BB2-1048-4EB9-8A0D-F95F7D0C9846}"/>
                  </a:ext>
                </a:extLst>
              </p:cNvPr>
              <p:cNvSpPr/>
              <p:nvPr/>
            </p:nvSpPr>
            <p:spPr>
              <a:xfrm>
                <a:off x="2654845" y="762000"/>
                <a:ext cx="2079865" cy="517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s-A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2624BB2-1048-4EB9-8A0D-F95F7D0C98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845" y="762000"/>
                <a:ext cx="2079865" cy="5175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B0D70C-2443-4F99-8F54-E9C2F107C6FC}"/>
                  </a:ext>
                </a:extLst>
              </p:cNvPr>
              <p:cNvSpPr/>
              <p:nvPr/>
            </p:nvSpPr>
            <p:spPr>
              <a:xfrm>
                <a:off x="2438400" y="1077400"/>
                <a:ext cx="1770549" cy="5175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s-A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A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s-AR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dirty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6B0D70C-2443-4F99-8F54-E9C2F107C6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1077400"/>
                <a:ext cx="1770549" cy="5175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143C75-1B7A-4DD3-87EC-FED1867F6D8A}"/>
                  </a:ext>
                </a:extLst>
              </p:cNvPr>
              <p:cNvSpPr txBox="1"/>
              <p:nvPr/>
            </p:nvSpPr>
            <p:spPr>
              <a:xfrm>
                <a:off x="3066244" y="2637882"/>
                <a:ext cx="3334556" cy="11480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dirty="0"/>
                  <a:t>L</a:t>
                </a:r>
                <a:r>
                  <a:rPr lang="es-AR" baseline="30000" dirty="0"/>
                  <a:t>(3)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1       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es-AR" b="0" i="1" smtClean="0">
                                            <a:latin typeface="Cambria Math" panose="02040503050406030204" pitchFamily="18" charset="0"/>
                                          </a:rPr>
                                          <m:t>43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143C75-1B7A-4DD3-87EC-FED1867F6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6244" y="2637882"/>
                <a:ext cx="3334556" cy="1148071"/>
              </a:xfrm>
              <a:prstGeom prst="rect">
                <a:avLst/>
              </a:prstGeom>
              <a:blipFill>
                <a:blip r:embed="rId5"/>
                <a:stretch>
                  <a:fillRect l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73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81000" y="3810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A x = b     entonces   L U x =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Introducimos y = U x  luego  L y =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Por ser L una matriz triangular inferior, resuelvo </a:t>
            </a:r>
            <a:r>
              <a:rPr lang="es-AR" sz="2400" b="1" dirty="0"/>
              <a:t>y</a:t>
            </a:r>
            <a:r>
              <a:rPr lang="es-AR" sz="2400" dirty="0"/>
              <a:t> con sustitución hacia adelante.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Finalmente, como U x = y, siendo U una matriz triangular superior, resuelvo x con sustitución hacia atrás.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660717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77583"/>
              </p:ext>
            </p:extLst>
          </p:nvPr>
        </p:nvGraphicFramePr>
        <p:xfrm>
          <a:off x="762000" y="1532870"/>
          <a:ext cx="4114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2" name="Equation" r:id="rId3" imgW="2146300" imgH="228600" progId="Equation.3">
                  <p:embed/>
                </p:oleObj>
              </mc:Choice>
              <mc:Fallback>
                <p:oleObj name="Equation" r:id="rId3" imgW="21463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532870"/>
                        <a:ext cx="41148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DE3D278-5474-4DB4-BC88-69570CADA913}"/>
              </a:ext>
            </a:extLst>
          </p:cNvPr>
          <p:cNvGrpSpPr/>
          <p:nvPr/>
        </p:nvGrpSpPr>
        <p:grpSpPr>
          <a:xfrm>
            <a:off x="358066" y="228600"/>
            <a:ext cx="8077200" cy="6096000"/>
            <a:chOff x="358066" y="228600"/>
            <a:chExt cx="8077200" cy="6096000"/>
          </a:xfrm>
        </p:grpSpPr>
        <p:sp>
          <p:nvSpPr>
            <p:cNvPr id="8" name="2 Subtítulo"/>
            <p:cNvSpPr txBox="1">
              <a:spLocks/>
            </p:cNvSpPr>
            <p:nvPr/>
          </p:nvSpPr>
          <p:spPr>
            <a:xfrm>
              <a:off x="358066" y="228600"/>
              <a:ext cx="8077200" cy="60960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s-AR" sz="2400" b="1" noProof="0" dirty="0"/>
                <a:t>Sistema de ecuaciones lineales </a:t>
              </a:r>
              <a:endParaRPr lang="es-AR" sz="1100" b="1" noProof="0" dirty="0"/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s-AR" sz="2400" dirty="0"/>
                <a:t>Como ya se discutió, el planteo de múltiples problemas de ingeniería requiere resolver un sistema del tipo: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s-AR" sz="2400" dirty="0"/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s-AR" sz="2400" dirty="0"/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s-AR" sz="2400" dirty="0"/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s-AR" sz="2400" dirty="0"/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s-AR" sz="2400" dirty="0"/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s-AR" sz="2400" dirty="0"/>
                <a:t>Que puede plantearse matricialmente como: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s-AR" sz="2400" dirty="0"/>
                <a:t>	</a:t>
              </a:r>
              <a:r>
                <a:rPr lang="es-AR" sz="2400" b="1" dirty="0"/>
                <a:t>A</a:t>
              </a:r>
              <a:r>
                <a:rPr lang="es-AR" sz="2400" dirty="0"/>
                <a:t>*x = c 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s-AR" sz="2400" dirty="0"/>
                <a:t>En contraparte a los métodos </a:t>
              </a:r>
              <a:r>
                <a:rPr lang="es-AR" sz="2400" b="1" dirty="0"/>
                <a:t>iterativos</a:t>
              </a:r>
              <a:r>
                <a:rPr lang="es-AR" sz="2400" dirty="0"/>
                <a:t>, que proporcionaban  una solución </a:t>
              </a:r>
              <a:r>
                <a:rPr lang="es-AR" sz="2400" b="1" dirty="0"/>
                <a:t>aproximada</a:t>
              </a:r>
              <a:r>
                <a:rPr lang="es-AR" sz="2400" dirty="0"/>
                <a:t> en un </a:t>
              </a:r>
              <a:r>
                <a:rPr lang="es-AR" sz="2400" b="1" dirty="0"/>
                <a:t>número infinito de pasos</a:t>
              </a:r>
              <a:r>
                <a:rPr lang="es-AR" sz="2400" dirty="0"/>
                <a:t>, con un </a:t>
              </a:r>
              <a:r>
                <a:rPr lang="es-AR" sz="2400" b="1" dirty="0"/>
                <a:t>criterio de paro</a:t>
              </a:r>
              <a:r>
                <a:rPr lang="es-AR" sz="2400" dirty="0"/>
                <a:t>, los métodos </a:t>
              </a:r>
              <a:r>
                <a:rPr lang="es-A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directos</a:t>
              </a:r>
              <a:r>
                <a:rPr lang="es-AR" sz="2400" dirty="0"/>
                <a:t> proveerán una solución </a:t>
              </a:r>
              <a:r>
                <a:rPr lang="es-A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“exacta”</a:t>
              </a:r>
              <a:r>
                <a:rPr lang="es-AR" sz="2400" dirty="0"/>
                <a:t> en un </a:t>
              </a:r>
              <a:r>
                <a:rPr lang="es-AR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número finito de pasos</a:t>
              </a:r>
              <a:r>
                <a:rPr lang="es-AR" sz="2400" dirty="0"/>
                <a:t>.</a:t>
              </a:r>
              <a:endParaRPr kumimoji="0" lang="es-A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5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0550228"/>
                </p:ext>
              </p:extLst>
            </p:nvPr>
          </p:nvGraphicFramePr>
          <p:xfrm>
            <a:off x="815266" y="1990070"/>
            <a:ext cx="411480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3" name="Equation" r:id="rId5" imgW="2171520" imgH="228600" progId="Equation.3">
                    <p:embed/>
                  </p:oleObj>
                </mc:Choice>
                <mc:Fallback>
                  <p:oleObj name="Equation" r:id="rId5" imgW="21715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266" y="1990070"/>
                          <a:ext cx="4114800" cy="433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8793034"/>
                </p:ext>
              </p:extLst>
            </p:nvPr>
          </p:nvGraphicFramePr>
          <p:xfrm>
            <a:off x="739066" y="3056870"/>
            <a:ext cx="4267200" cy="441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" name="Equation" r:id="rId7" imgW="2209800" imgH="228600" progId="Equation.3">
                    <p:embed/>
                  </p:oleObj>
                </mc:Choice>
                <mc:Fallback>
                  <p:oleObj name="Equation" r:id="rId7" imgW="2209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9066" y="3056870"/>
                          <a:ext cx="4267200" cy="441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>
              <a:off x="1752600" y="2371070"/>
              <a:ext cx="1752600" cy="6397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just" eaLnBrk="1" hangingPunct="1"/>
              <a:r>
                <a:rPr lang="en-US" altLang="es-AR" sz="1200" dirty="0">
                  <a:latin typeface="Arial" panose="020B0604020202020204" pitchFamily="34" charset="0"/>
                  <a:cs typeface="Times New Roman" panose="02020603050405020304" pitchFamily="18" charset="0"/>
                </a:rPr>
                <a:t>      .                 .</a:t>
              </a:r>
              <a:endParaRPr lang="en-US" altLang="es-AR" sz="1100" dirty="0">
                <a:latin typeface="Arial" panose="020B0604020202020204" pitchFamily="34" charset="0"/>
              </a:endParaRPr>
            </a:p>
            <a:p>
              <a:pPr algn="just"/>
              <a:r>
                <a:rPr lang="en-US" altLang="es-AR" sz="1200" dirty="0">
                  <a:latin typeface="Arial" panose="020B0604020202020204" pitchFamily="34" charset="0"/>
                  <a:cs typeface="Times New Roman" panose="02020603050405020304" pitchFamily="18" charset="0"/>
                </a:rPr>
                <a:t>      .                 .</a:t>
              </a:r>
              <a:endParaRPr lang="en-US" altLang="es-AR" sz="1100" dirty="0">
                <a:latin typeface="Arial" panose="020B0604020202020204" pitchFamily="34" charset="0"/>
              </a:endParaRPr>
            </a:p>
            <a:p>
              <a:pPr algn="just"/>
              <a:r>
                <a:rPr lang="en-US" altLang="es-AR" sz="1200" dirty="0">
                  <a:latin typeface="Arial" panose="020B0604020202020204" pitchFamily="34" charset="0"/>
                  <a:cs typeface="Times New Roman" panose="02020603050405020304" pitchFamily="18" charset="0"/>
                </a:rPr>
                <a:t>      .                 .</a:t>
              </a:r>
              <a:endParaRPr lang="en-US" altLang="es-AR" sz="1800" dirty="0">
                <a:latin typeface="Arial" panose="020B0604020202020204" pitchFamily="34" charset="0"/>
              </a:endParaRPr>
            </a:p>
          </p:txBody>
        </p:sp>
        <p:sp>
          <p:nvSpPr>
            <p:cNvPr id="2" name="Rectángulo 1"/>
            <p:cNvSpPr/>
            <p:nvPr/>
          </p:nvSpPr>
          <p:spPr>
            <a:xfrm>
              <a:off x="4613364" y="1600200"/>
              <a:ext cx="762000" cy="20415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sp>
          <p:nvSpPr>
            <p:cNvPr id="9" name="CuadroTexto 8"/>
            <p:cNvSpPr txBox="1"/>
            <p:nvPr/>
          </p:nvSpPr>
          <p:spPr>
            <a:xfrm>
              <a:off x="4592682" y="1447800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i="1" dirty="0"/>
                <a:t>c</a:t>
              </a:r>
              <a:r>
                <a:rPr lang="es-AR" sz="2800" i="1" baseline="-25000" dirty="0"/>
                <a:t>1</a:t>
              </a:r>
            </a:p>
          </p:txBody>
        </p:sp>
        <p:sp>
          <p:nvSpPr>
            <p:cNvPr id="10" name="CuadroTexto 9"/>
            <p:cNvSpPr txBox="1"/>
            <p:nvPr/>
          </p:nvSpPr>
          <p:spPr>
            <a:xfrm>
              <a:off x="4592680" y="1907342"/>
              <a:ext cx="533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800" i="1" dirty="0"/>
                <a:t>c</a:t>
              </a:r>
              <a:r>
                <a:rPr lang="es-AR" sz="2800" i="1" baseline="-25000" dirty="0"/>
                <a:t>2</a:t>
              </a:r>
            </a:p>
          </p:txBody>
        </p:sp>
      </p:grpSp>
      <p:sp>
        <p:nvSpPr>
          <p:cNvPr id="11" name="CuadroTexto 10"/>
          <p:cNvSpPr txBox="1"/>
          <p:nvPr/>
        </p:nvSpPr>
        <p:spPr>
          <a:xfrm>
            <a:off x="4610100" y="2974975"/>
            <a:ext cx="53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 err="1"/>
              <a:t>c</a:t>
            </a:r>
            <a:r>
              <a:rPr lang="es-AR" sz="2800" i="1" baseline="-25000" dirty="0" err="1"/>
              <a:t>n</a:t>
            </a:r>
            <a:endParaRPr lang="es-AR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88459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2 Subtítulo"/>
              <p:cNvSpPr txBox="1">
                <a:spLocks/>
              </p:cNvSpPr>
              <p:nvPr/>
            </p:nvSpPr>
            <p:spPr>
              <a:xfrm>
                <a:off x="381000" y="381000"/>
                <a:ext cx="8077200" cy="609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b="1" noProof="0" dirty="0"/>
                  <a:t>Sistema de ecuaciones lineales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dirty="0"/>
                  <a:t>Método de eliminación Gaussiana: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dirty="0"/>
                  <a:t>				</a:t>
                </a: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sz="2400" dirty="0"/>
                  <a:t>          	Fila j es la fila de trabajo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s-AR" sz="2400" dirty="0"/>
                  <a:t>				Fila i es la fila de pívot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dirty="0"/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−5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AR" sz="2400" dirty="0"/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dirty="0"/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s-AR" sz="2400" dirty="0"/>
                  <a:t>El objetivo es generar una matriz triangular</a:t>
                </a:r>
              </a:p>
            </p:txBody>
          </p:sp>
        </mc:Choice>
        <mc:Fallback xmlns="">
          <p:sp>
            <p:nvSpPr>
              <p:cNvPr id="8" name="2 Sub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000"/>
                <a:ext cx="8077200" cy="6096000"/>
              </a:xfrm>
              <a:prstGeom prst="rect">
                <a:avLst/>
              </a:prstGeom>
              <a:blipFill>
                <a:blip r:embed="rId2"/>
                <a:stretch>
                  <a:fillRect l="-1208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24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2 Subtítulo"/>
              <p:cNvSpPr txBox="1">
                <a:spLocks/>
              </p:cNvSpPr>
              <p:nvPr/>
            </p:nvSpPr>
            <p:spPr>
              <a:xfrm>
                <a:off x="304800" y="228600"/>
                <a:ext cx="8077200" cy="609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b="1" noProof="0" dirty="0"/>
                  <a:t>Sistema de ecuaciones lineales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dirty="0"/>
                  <a:t>Para la fila de trabajo 3, con fila de pívot 2:</a:t>
                </a: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s-AR" sz="2400" dirty="0"/>
                  <a:t>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sz="2400" dirty="0"/>
                  <a:t> 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b="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−4−4∗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400" b="0" dirty="0"/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s-AR" sz="2400" i="1">
                        <a:latin typeface="Cambria Math" panose="02040503050406030204" pitchFamily="18" charset="0"/>
                      </a:rPr>
                      <m:t>−4∗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s-AR" sz="2400" dirty="0"/>
                  <a:t>			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s-AR" sz="2400" i="1">
                        <a:latin typeface="Cambria Math" panose="02040503050406030204" pitchFamily="18" charset="0"/>
                      </a:rPr>
                      <m:t>−4∗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dirty="0"/>
                  <a:t>13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15</m:t>
                    </m:r>
                    <m:r>
                      <a:rPr lang="es-AR" sz="2400" i="1">
                        <a:latin typeface="Cambria Math" panose="02040503050406030204" pitchFamily="18" charset="0"/>
                      </a:rPr>
                      <m:t>−4∗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dirty="0"/>
                  <a:t>13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dirty="0"/>
              </a:p>
            </p:txBody>
          </p:sp>
        </mc:Choice>
        <mc:Fallback xmlns="">
          <p:sp>
            <p:nvSpPr>
              <p:cNvPr id="8" name="2 Sub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077200" cy="6096000"/>
              </a:xfrm>
              <a:prstGeom prst="rect">
                <a:avLst/>
              </a:prstGeom>
              <a:blipFill>
                <a:blip r:embed="rId2"/>
                <a:stretch>
                  <a:fillRect l="-1132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11AD3-F196-496D-972D-A77371C29A1D}"/>
                  </a:ext>
                </a:extLst>
              </p:cNvPr>
              <p:cNvSpPr txBox="1"/>
              <p:nvPr/>
            </p:nvSpPr>
            <p:spPr>
              <a:xfrm>
                <a:off x="4114800" y="2898396"/>
                <a:ext cx="4267200" cy="105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11AD3-F196-496D-972D-A77371C2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898396"/>
                <a:ext cx="4267200" cy="105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12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2 Subtítulo"/>
              <p:cNvSpPr txBox="1">
                <a:spLocks/>
              </p:cNvSpPr>
              <p:nvPr/>
            </p:nvSpPr>
            <p:spPr>
              <a:xfrm>
                <a:off x="304800" y="228600"/>
                <a:ext cx="8077200" cy="609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b="1" noProof="0" dirty="0"/>
                  <a:t>Sistema de ecuaciones lineales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dirty="0"/>
                  <a:t>Para la fila de trabajo 4, con fila de pívot 2:</a:t>
                </a: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sub>
                    </m:sSub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42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</m:den>
                    </m:f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400" dirty="0"/>
                  <a:t>-3			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sz="2400" dirty="0"/>
                  <a:t> 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b="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3−(−3)∗</m:t>
                      </m:r>
                      <m:d>
                        <m:dPr>
                          <m:ctrlPr>
                            <a:rPr lang="es-A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AR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sz="2400" b="0" dirty="0"/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3−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(−3)</m:t>
                    </m:r>
                    <m:r>
                      <a:rPr lang="es-AR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s-AR" sz="2400" dirty="0"/>
                  <a:t>			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a:rPr lang="es-AR" sz="24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s-AR" sz="2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s-AR" sz="24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s-A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AR" sz="2400" dirty="0"/>
                  <a:t>13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i="1" dirty="0">
                  <a:latin typeface="Cambria Math" panose="02040503050406030204" pitchFamily="18" charset="0"/>
                </a:endParaRP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r>
                      <a:rPr lang="es-AR" sz="2400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s-AR" sz="240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e>
                    </m:d>
                    <m:r>
                      <a:rPr lang="es-AR" sz="240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e>
                    </m:d>
                    <m:r>
                      <a:rPr lang="es-AR" sz="24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s-AR" sz="2400" dirty="0"/>
                  <a:t>13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dirty="0"/>
              </a:p>
            </p:txBody>
          </p:sp>
        </mc:Choice>
        <mc:Fallback xmlns="">
          <p:sp>
            <p:nvSpPr>
              <p:cNvPr id="8" name="2 Sub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077200" cy="6096000"/>
              </a:xfrm>
              <a:prstGeom prst="rect">
                <a:avLst/>
              </a:prstGeom>
              <a:blipFill>
                <a:blip r:embed="rId2"/>
                <a:stretch>
                  <a:fillRect l="-1132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11AD3-F196-496D-972D-A77371C29A1D}"/>
                  </a:ext>
                </a:extLst>
              </p:cNvPr>
              <p:cNvSpPr txBox="1"/>
              <p:nvPr/>
            </p:nvSpPr>
            <p:spPr>
              <a:xfrm>
                <a:off x="4114800" y="2898396"/>
                <a:ext cx="4267200" cy="105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−13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−13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11AD3-F196-496D-972D-A77371C2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898396"/>
                <a:ext cx="4267200" cy="105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0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304800" y="2286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2 Subtítulo"/>
              <p:cNvSpPr txBox="1">
                <a:spLocks/>
              </p:cNvSpPr>
              <p:nvPr/>
            </p:nvSpPr>
            <p:spPr>
              <a:xfrm>
                <a:off x="304800" y="228600"/>
                <a:ext cx="8077200" cy="609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b="1" noProof="0" dirty="0"/>
                  <a:t>Sistema de ecuaciones lineales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dirty="0"/>
                  <a:t>Para despejar las incógnitas, se realiza un proceso de sustitución hacia atrás (back </a:t>
                </a:r>
                <a:r>
                  <a:rPr lang="es-AR" sz="2400" dirty="0" err="1"/>
                  <a:t>sustitution</a:t>
                </a:r>
                <a:r>
                  <a:rPr lang="es-AR" sz="2400" dirty="0"/>
                  <a:t>):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s-AR" sz="2400" dirty="0"/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s-AR" sz="2400" dirty="0"/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s-AR" sz="2400" dirty="0"/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endParaRPr lang="es-AR" sz="1600" dirty="0"/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A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s-A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sz="2000" b="0" i="0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num>
                        <m:den>
                          <m:r>
                            <a:rPr lang="es-AR" sz="2000" b="0" i="0" smtClean="0">
                              <a:latin typeface="Cambria Math" panose="02040503050406030204" pitchFamily="18" charset="0"/>
                            </a:rPr>
                            <m:t>−13</m:t>
                          </m:r>
                        </m:den>
                      </m:f>
                      <m:r>
                        <a:rPr lang="es-AR" sz="2000" b="0" i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sz="2000" b="0" dirty="0"/>
              </a:p>
              <a:p>
                <a:pPr>
                  <a:spcBef>
                    <a:spcPct val="20000"/>
                  </a:spcBef>
                  <a:defRPr/>
                </a:pPr>
                <a:r>
                  <a:rPr lang="es-AR" sz="200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s-A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  <m:sup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s-AR" sz="2000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s-AR" sz="20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endParaRPr lang="es-AR" sz="2000" dirty="0"/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A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−(13∗1)</m:t>
                        </m:r>
                      </m:num>
                      <m:den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A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000" dirty="0"/>
                  <a:t>0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000" dirty="0"/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A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−7</m:t>
                        </m:r>
                        <m:r>
                          <a:rPr lang="es-AR" sz="200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s-AR" sz="200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−(−5∗1)</m:t>
                        </m:r>
                      </m:num>
                      <m:den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s-A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000" dirty="0"/>
                  <a:t>2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000" dirty="0"/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A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AR" sz="2000" b="0" i="1" smtClean="0">
                            <a:latin typeface="Cambria Math" panose="02040503050406030204" pitchFamily="18" charset="0"/>
                          </a:rPr>
                          <m:t>4−</m:t>
                        </m:r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1∗2</m:t>
                            </m:r>
                          </m:e>
                        </m:d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s-A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AR" sz="2000" b="0" i="0" smtClean="0">
                                <a:latin typeface="Cambria Math" panose="02040503050406030204" pitchFamily="18" charset="0"/>
                              </a:rPr>
                              <m:t>0∗0</m:t>
                            </m:r>
                          </m:e>
                        </m:d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−(3∗1)</m:t>
                        </m:r>
                      </m:num>
                      <m:den>
                        <m:r>
                          <a:rPr lang="es-A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s-AR" sz="20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s-AR" sz="2000" dirty="0"/>
                  <a:t>-1</a:t>
                </a:r>
              </a:p>
            </p:txBody>
          </p:sp>
        </mc:Choice>
        <mc:Fallback xmlns="">
          <p:sp>
            <p:nvSpPr>
              <p:cNvPr id="8" name="2 Sub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28600"/>
                <a:ext cx="8077200" cy="6096000"/>
              </a:xfrm>
              <a:prstGeom prst="rect">
                <a:avLst/>
              </a:prstGeom>
              <a:blipFill>
                <a:blip r:embed="rId2"/>
                <a:stretch>
                  <a:fillRect l="-1132" t="-1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11AD3-F196-496D-972D-A77371C29A1D}"/>
                  </a:ext>
                </a:extLst>
              </p:cNvPr>
              <p:cNvSpPr txBox="1"/>
              <p:nvPr/>
            </p:nvSpPr>
            <p:spPr>
              <a:xfrm>
                <a:off x="1828800" y="1600200"/>
                <a:ext cx="4267200" cy="105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−5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−13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s-AR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s-A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−7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−13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B11AD3-F196-496D-972D-A77371C29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600200"/>
                <a:ext cx="4267200" cy="10560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168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2 Subtítulo"/>
              <p:cNvSpPr txBox="1">
                <a:spLocks/>
              </p:cNvSpPr>
              <p:nvPr/>
            </p:nvSpPr>
            <p:spPr>
              <a:xfrm>
                <a:off x="381000" y="381000"/>
                <a:ext cx="8077200" cy="6096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b="1" noProof="0" dirty="0"/>
                  <a:t>Sistema de ecuaciones lineales 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dirty="0"/>
                  <a:t>Método de Gauss-</a:t>
                </a:r>
                <a:r>
                  <a:rPr lang="es-AR" sz="2400" dirty="0" err="1"/>
                  <a:t>Jordan</a:t>
                </a:r>
                <a:r>
                  <a:rPr lang="es-AR" sz="2400" dirty="0"/>
                  <a:t>: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lang="es-AR" sz="2400" dirty="0"/>
                  <a:t>				</a:t>
                </a:r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s-A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s-AR" sz="2400" i="1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  <m:sSub>
                          <m:sSubPr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groupChr>
                          <m:groupChrPr>
                            <m:chr m:val="→"/>
                            <m:vertJc m:val="bot"/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/>
                        </m:groupChr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s-AR" sz="2400" dirty="0"/>
                  <a:t>          	Fila j es la fila de trabajo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s-AR" sz="2400" dirty="0"/>
                  <a:t>				Fila i es la fila de pívot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dirty="0"/>
              </a:p>
              <a:p>
                <a:pPr lvl="0">
                  <a:spcBef>
                    <a:spcPct val="20000"/>
                  </a:spcBef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s-AR" sz="2400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A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𝑗𝑖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s-AR" sz="2400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s-AR" sz="2400" dirty="0"/>
                  <a:t>	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     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0     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      </m:t>
                                    </m:r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33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44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(4)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s-A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AR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s-AR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s-AR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(2)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sz="24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(3)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  <m:sup>
                                        <m:r>
                                          <a:rPr lang="es-AR" sz="2400" b="0" i="1" smtClean="0">
                                            <a:latin typeface="Cambria Math" panose="02040503050406030204" pitchFamily="18" charset="0"/>
                                          </a:rPr>
                                          <m:t>(4)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s-AR" sz="2400" dirty="0"/>
              </a:p>
              <a:p>
                <a:pPr lvl="0">
                  <a:spcBef>
                    <a:spcPct val="20000"/>
                  </a:spcBef>
                  <a:defRPr/>
                </a:pPr>
                <a:endParaRPr lang="es-AR" sz="2400" dirty="0"/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s-AR" sz="2400" dirty="0"/>
                  <a:t>El objetivo es generar una matriz </a:t>
                </a:r>
                <a:r>
                  <a:rPr lang="es-AR" sz="2400" b="1" dirty="0"/>
                  <a:t>diagonal.</a:t>
                </a:r>
              </a:p>
              <a:p>
                <a:pPr lvl="0">
                  <a:spcBef>
                    <a:spcPct val="20000"/>
                  </a:spcBef>
                  <a:defRPr/>
                </a:pPr>
                <a:r>
                  <a:rPr lang="es-AR" sz="2400" dirty="0"/>
                  <a:t>Se conoce también como método de pivoteo completo.</a:t>
                </a:r>
              </a:p>
            </p:txBody>
          </p:sp>
        </mc:Choice>
        <mc:Fallback>
          <p:sp>
            <p:nvSpPr>
              <p:cNvPr id="8" name="2 Subtítul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81000"/>
                <a:ext cx="8077200" cy="6096000"/>
              </a:xfrm>
              <a:prstGeom prst="rect">
                <a:avLst/>
              </a:prstGeom>
              <a:blipFill>
                <a:blip r:embed="rId2"/>
                <a:stretch>
                  <a:fillRect l="-981" t="-700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4140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81000" y="381000"/>
            <a:ext cx="8077200" cy="60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Precauciones: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s-AR" sz="2400" dirty="0"/>
              <a:t>Los elementos de la diagonal deben ser distintos de cero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s-AR" sz="2400" dirty="0"/>
              <a:t>Si los elementos de la diagonal son muy chicos respecto de los demás elementos de la columna, el error de redondeo puede dominar el problema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r>
              <a:rPr lang="es-AR" sz="2400" dirty="0"/>
              <a:t>Respecto del método de Eliminación Gaussiana, Gauss-</a:t>
            </a:r>
            <a:r>
              <a:rPr lang="es-AR" sz="2400" dirty="0" err="1"/>
              <a:t>Jordan</a:t>
            </a:r>
            <a:r>
              <a:rPr lang="es-AR" sz="2400" dirty="0"/>
              <a:t> es computacionalmente más caro, agregándose un total de n(n-1)(2n+5)/6 operaciones 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  <a:defRPr/>
            </a:pPr>
            <a:endParaRPr lang="es-AR" sz="2400" dirty="0"/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Ventaja: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- Mayor precisión ya que los errores de cálculo de cada incógnita no se propagan a las demás.</a:t>
            </a:r>
          </a:p>
        </p:txBody>
      </p:sp>
    </p:spTree>
    <p:extLst>
      <p:ext uri="{BB962C8B-B14F-4D97-AF65-F5344CB8AC3E}">
        <p14:creationId xmlns:p14="http://schemas.microsoft.com/office/powerpoint/2010/main" val="70633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-1066800" y="76200"/>
            <a:ext cx="8077200" cy="563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s-AR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b="1" dirty="0">
              <a:solidFill>
                <a:schemeClr val="tx1">
                  <a:tint val="75000"/>
                </a:schemeClr>
              </a:solidFill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2 Subtítulo"/>
          <p:cNvSpPr txBox="1">
            <a:spLocks/>
          </p:cNvSpPr>
          <p:nvPr/>
        </p:nvSpPr>
        <p:spPr>
          <a:xfrm>
            <a:off x="381000" y="381000"/>
            <a:ext cx="8077200" cy="6477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b="1" noProof="0" dirty="0"/>
              <a:t>Sistema de ecuaciones lineales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Método LU o de factorización LU: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Partiendo de un sistema A x = b, se busca factorizar la matriz A de forma tal que A = L U, luego L U x = 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Donde:		L es diagonal inferior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		U es diagonal superior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s-AR" sz="2400" dirty="0"/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Proceso de dos pasos: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1)  y = U x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s-AR" sz="2400" dirty="0"/>
              <a:t>     L y = b		O(n</a:t>
            </a:r>
            <a:r>
              <a:rPr lang="es-AR" sz="2400" baseline="30000" dirty="0"/>
              <a:t>2</a:t>
            </a:r>
            <a:r>
              <a:rPr lang="es-AR" sz="2400" dirty="0"/>
              <a:t>) 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endParaRPr lang="es-AR" sz="2400" dirty="0"/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2) Conocido </a:t>
            </a:r>
            <a:r>
              <a:rPr lang="es-AR" sz="2400" b="1" dirty="0"/>
              <a:t>y</a:t>
            </a:r>
            <a:r>
              <a:rPr lang="es-AR" sz="2400" dirty="0"/>
              <a:t>, luego x requiere O(n</a:t>
            </a:r>
            <a:r>
              <a:rPr lang="es-AR" sz="2400" baseline="30000" dirty="0"/>
              <a:t>2</a:t>
            </a:r>
            <a:r>
              <a:rPr lang="es-AR" sz="2400" dirty="0"/>
              <a:t>) operaciones.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 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El proceso requiere O(2n</a:t>
            </a:r>
            <a:r>
              <a:rPr lang="es-AR" sz="2400" baseline="30000" dirty="0"/>
              <a:t>2</a:t>
            </a:r>
            <a:r>
              <a:rPr lang="es-AR" sz="2400" dirty="0"/>
              <a:t>) operaciones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s-AR" sz="2400" dirty="0"/>
              <a:t>				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Pero se debe pagar el costo de factorizar A = LU, que requiere O(n</a:t>
            </a:r>
            <a:r>
              <a:rPr lang="es-AR" sz="2400" baseline="30000" dirty="0"/>
              <a:t>3</a:t>
            </a:r>
            <a:r>
              <a:rPr lang="es-AR" sz="2400" dirty="0"/>
              <a:t>/3)</a:t>
            </a:r>
          </a:p>
          <a:p>
            <a:pPr lvl="0">
              <a:spcBef>
                <a:spcPct val="20000"/>
              </a:spcBef>
              <a:defRPr/>
            </a:pPr>
            <a:r>
              <a:rPr lang="es-AR" sz="2400" dirty="0"/>
              <a:t>La ventaja es que L y U solo dependen de 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CA81E9-2F9C-4C81-8F0F-2009878098F0}"/>
                  </a:ext>
                </a:extLst>
              </p:cNvPr>
              <p:cNvSpPr txBox="1"/>
              <p:nvPr/>
            </p:nvSpPr>
            <p:spPr>
              <a:xfrm>
                <a:off x="4822272" y="1981200"/>
                <a:ext cx="2302428" cy="10541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s-A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?</m:t>
                                      </m:r>
                                    </m:e>
                                    <m:e>
                                      <m:r>
                                        <a:rPr lang="es-A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FCA81E9-2F9C-4C81-8F0F-200987809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272" y="1981200"/>
                <a:ext cx="2302428" cy="10541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E6912-2562-47CF-8E06-023B38731182}"/>
                  </a:ext>
                </a:extLst>
              </p:cNvPr>
              <p:cNvSpPr txBox="1"/>
              <p:nvPr/>
            </p:nvSpPr>
            <p:spPr>
              <a:xfrm>
                <a:off x="7018090" y="1981200"/>
                <a:ext cx="2209800" cy="1055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s-AR" b="0" dirty="0"/>
                  <a:t>U</a:t>
                </a:r>
                <a14:m>
                  <m:oMath xmlns:m="http://schemas.openxmlformats.org/officeDocument/2006/math">
                    <m:r>
                      <a:rPr lang="es-A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A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s-A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s-A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s-AR" b="0" i="1" smtClean="0">
                                        <a:latin typeface="Cambria Math" panose="02040503050406030204" pitchFamily="18" charset="0"/>
                                      </a:rPr>
                                      <m:t>?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E6912-2562-47CF-8E06-023B38731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090" y="1981200"/>
                <a:ext cx="2209800" cy="1055995"/>
              </a:xfrm>
              <a:prstGeom prst="rect">
                <a:avLst/>
              </a:prstGeom>
              <a:blipFill>
                <a:blip r:embed="rId3"/>
                <a:stretch>
                  <a:fillRect l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1316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3730</TotalTime>
  <Words>1031</Words>
  <Application>Microsoft Office PowerPoint</Application>
  <PresentationFormat>On-screen Show (4:3)</PresentationFormat>
  <Paragraphs>225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Tema de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D1 - UNLP</dc:title>
  <dc:creator>solaer</dc:creator>
  <cp:lastModifiedBy>N3</cp:lastModifiedBy>
  <cp:revision>89</cp:revision>
  <dcterms:created xsi:type="dcterms:W3CDTF">2013-08-22T08:28:22Z</dcterms:created>
  <dcterms:modified xsi:type="dcterms:W3CDTF">2020-05-02T14:02:18Z</dcterms:modified>
</cp:coreProperties>
</file>