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7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43DA-094D-491C-AB7F-70360CDA930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8DB0-3E5D-475F-ADA2-F1111B9E08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43DA-094D-491C-AB7F-70360CDA930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8DB0-3E5D-475F-ADA2-F1111B9E08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43DA-094D-491C-AB7F-70360CDA930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8DB0-3E5D-475F-ADA2-F1111B9E08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43DA-094D-491C-AB7F-70360CDA930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8DB0-3E5D-475F-ADA2-F1111B9E08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43DA-094D-491C-AB7F-70360CDA930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8DB0-3E5D-475F-ADA2-F1111B9E08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43DA-094D-491C-AB7F-70360CDA930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8DB0-3E5D-475F-ADA2-F1111B9E08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43DA-094D-491C-AB7F-70360CDA930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8DB0-3E5D-475F-ADA2-F1111B9E08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43DA-094D-491C-AB7F-70360CDA930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8DB0-3E5D-475F-ADA2-F1111B9E08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43DA-094D-491C-AB7F-70360CDA930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8DB0-3E5D-475F-ADA2-F1111B9E08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43DA-094D-491C-AB7F-70360CDA930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8DB0-3E5D-475F-ADA2-F1111B9E08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43DA-094D-491C-AB7F-70360CDA930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8DB0-3E5D-475F-ADA2-F1111B9E08C6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A43DA-094D-491C-AB7F-70360CDA930F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B8DB0-3E5D-475F-ADA2-F1111B9E08C6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1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858000" cy="1752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Sistemas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Ecuaciones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Lineales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err="1" smtClean="0">
                <a:solidFill>
                  <a:schemeClr val="tx1"/>
                </a:solidFill>
              </a:rPr>
              <a:t>Métodos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iterativos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9217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031" y="206324"/>
            <a:ext cx="858838" cy="99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-33251" y="170518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chemeClr val="tx1"/>
                </a:solidFill>
              </a:rPr>
              <a:t>Introducción a la Programación y Análisis Numérico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dirty="0">
                <a:solidFill>
                  <a:schemeClr val="tx1"/>
                </a:solidFill>
              </a:rPr>
              <a:t>Facultad de Ingeniería – UNLP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  <a:p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392870"/>
              </p:ext>
            </p:extLst>
          </p:nvPr>
        </p:nvGraphicFramePr>
        <p:xfrm>
          <a:off x="1219200" y="3913187"/>
          <a:ext cx="6400798" cy="2182813"/>
        </p:xfrm>
        <a:graphic>
          <a:graphicData uri="http://schemas.openxmlformats.org/drawingml/2006/table">
            <a:tbl>
              <a:tblPr/>
              <a:tblGrid>
                <a:gridCol w="913935"/>
                <a:gridCol w="915562"/>
                <a:gridCol w="913935"/>
                <a:gridCol w="913935"/>
                <a:gridCol w="913935"/>
                <a:gridCol w="838898"/>
                <a:gridCol w="990598"/>
              </a:tblGrid>
              <a:tr h="628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Iteration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47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0.50000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0.14679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0.74275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0.94675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0.99177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0.99919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100.00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240.61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80.236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21.546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4.5391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0.74307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4.9000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3.7153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3.1644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3.0281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3.0034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3.0001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100.00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31.889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17.408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4.4996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0.82499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0.10856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3.0923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3.8118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3.9708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3.9971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4.0001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4.0001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67.662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18.876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4.0042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0.65772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0.074383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0.00101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2 Subtítulo"/>
          <p:cNvSpPr txBox="1">
            <a:spLocks/>
          </p:cNvSpPr>
          <p:nvPr/>
        </p:nvSpPr>
        <p:spPr>
          <a:xfrm>
            <a:off x="304800" y="2286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304800" y="228600"/>
            <a:ext cx="8077200" cy="647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b="1" noProof="0" dirty="0" smtClean="0"/>
              <a:t>Sistema de ecuaciones lineales – Método de Gauss - </a:t>
            </a:r>
            <a:r>
              <a:rPr lang="es-AR" sz="2400" b="1" noProof="0" dirty="0" err="1" smtClean="0"/>
              <a:t>Seidel</a:t>
            </a:r>
            <a:endParaRPr lang="es-AR" sz="2400" b="1" noProof="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1100" b="1" noProof="0" dirty="0" smtClean="0"/>
          </a:p>
          <a:p>
            <a:pPr lvl="0">
              <a:spcBef>
                <a:spcPct val="20000"/>
              </a:spcBef>
              <a:defRPr/>
            </a:pPr>
            <a:r>
              <a:rPr lang="es-AR" sz="2200" b="1" dirty="0" err="1" smtClean="0"/>
              <a:t>Preacondicionamiento</a:t>
            </a:r>
            <a:r>
              <a:rPr lang="es-AR" sz="2200" b="1" dirty="0" smtClean="0"/>
              <a:t>: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es-AR" sz="2200" dirty="0" smtClean="0"/>
              <a:t>Reordenando el sistema:</a:t>
            </a:r>
          </a:p>
          <a:p>
            <a:pPr lvl="0" algn="just">
              <a:spcBef>
                <a:spcPct val="20000"/>
              </a:spcBef>
              <a:defRPr/>
            </a:pPr>
            <a:endParaRPr lang="es-AR" sz="2200" dirty="0"/>
          </a:p>
          <a:p>
            <a:pPr lvl="0">
              <a:spcBef>
                <a:spcPct val="20000"/>
              </a:spcBef>
              <a:defRPr/>
            </a:pPr>
            <a:r>
              <a:rPr lang="es-AR" sz="2200" dirty="0" smtClean="0"/>
              <a:t>					         vector solución inicial	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120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12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120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200" dirty="0"/>
              <a:t>Aplicando el método se obtiene: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723020"/>
              </p:ext>
            </p:extLst>
          </p:nvPr>
        </p:nvGraphicFramePr>
        <p:xfrm>
          <a:off x="609600" y="2668588"/>
          <a:ext cx="2149475" cy="373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" name="Equation" r:id="rId3" imgW="1295280" imgH="228600" progId="Equation.3">
                  <p:embed/>
                </p:oleObj>
              </mc:Choice>
              <mc:Fallback>
                <p:oleObj name="Equation" r:id="rId3" imgW="1295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68588"/>
                        <a:ext cx="2149475" cy="3735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609600" y="2215775"/>
          <a:ext cx="2025415" cy="407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Equation" r:id="rId5" imgW="1155600" imgH="228600" progId="Equation.3">
                  <p:embed/>
                </p:oleObj>
              </mc:Choice>
              <mc:Fallback>
                <p:oleObj name="Equation" r:id="rId5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15775"/>
                        <a:ext cx="2025415" cy="407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352610"/>
              </p:ext>
            </p:extLst>
          </p:nvPr>
        </p:nvGraphicFramePr>
        <p:xfrm>
          <a:off x="609600" y="1817915"/>
          <a:ext cx="2051036" cy="391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Equation" r:id="rId7" imgW="1218960" imgH="228600" progId="Equation.3">
                  <p:embed/>
                </p:oleObj>
              </mc:Choice>
              <mc:Fallback>
                <p:oleObj name="Equation" r:id="rId7" imgW="1218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17915"/>
                        <a:ext cx="2051036" cy="3910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191000" y="1807029"/>
          <a:ext cx="1176337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Equation" r:id="rId9" imgW="672840" imgH="711000" progId="Equation.3">
                  <p:embed/>
                </p:oleObj>
              </mc:Choice>
              <mc:Fallback>
                <p:oleObj name="Equation" r:id="rId9" imgW="6728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807029"/>
                        <a:ext cx="1176337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3114675" y="3994150"/>
          <a:ext cx="6826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name="Equation" r:id="rId11" imgW="419040" imgH="253800" progId="Equation.3">
                  <p:embed/>
                </p:oleObj>
              </mc:Choice>
              <mc:Fallback>
                <p:oleObj name="Equation" r:id="rId11" imgW="419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3994150"/>
                        <a:ext cx="6826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228986"/>
              </p:ext>
            </p:extLst>
          </p:nvPr>
        </p:nvGraphicFramePr>
        <p:xfrm>
          <a:off x="5029200" y="4023363"/>
          <a:ext cx="6604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Equation" r:id="rId13" imgW="431640" imgH="253800" progId="Equation.3">
                  <p:embed/>
                </p:oleObj>
              </mc:Choice>
              <mc:Fallback>
                <p:oleObj name="Equation" r:id="rId13" imgW="431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023363"/>
                        <a:ext cx="66040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3828065"/>
              </p:ext>
            </p:extLst>
          </p:nvPr>
        </p:nvGraphicFramePr>
        <p:xfrm>
          <a:off x="6781800" y="4028986"/>
          <a:ext cx="6683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" name="Equation" r:id="rId15" imgW="431640" imgH="253800" progId="Equation.3">
                  <p:embed/>
                </p:oleObj>
              </mc:Choice>
              <mc:Fallback>
                <p:oleObj name="Equation" r:id="rId15" imgW="431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028986"/>
                        <a:ext cx="66833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67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304800" y="2286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304800" y="228600"/>
            <a:ext cx="8077200" cy="647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b="1" noProof="0" dirty="0" smtClean="0"/>
              <a:t>Sistema de ecuaciones lineales – Método de Gauss - </a:t>
            </a:r>
            <a:r>
              <a:rPr lang="es-AR" sz="2400" b="1" noProof="0" dirty="0" err="1" smtClean="0"/>
              <a:t>Seidel</a:t>
            </a:r>
            <a:endParaRPr lang="es-AR" sz="2400" b="1" noProof="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1100" b="1" noProof="0" dirty="0" smtClean="0"/>
          </a:p>
          <a:p>
            <a:pPr lvl="0">
              <a:spcBef>
                <a:spcPct val="20000"/>
              </a:spcBef>
              <a:defRPr/>
            </a:pPr>
            <a:r>
              <a:rPr lang="es-AR" sz="2200" b="1" dirty="0" smtClean="0"/>
              <a:t>Aplicaciones: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es-AR" sz="2200" dirty="0" smtClean="0"/>
              <a:t>El método está vigente y es de aplicación práctica a la mayoría de los esquemas de resolución implícita de ecuaciones diferenciales, como ser: diferencias finitas, elementos finitos, volúmenes finitos (generalmente estacionarios).</a:t>
            </a:r>
          </a:p>
          <a:p>
            <a:pPr lvl="0" algn="just">
              <a:spcBef>
                <a:spcPct val="20000"/>
              </a:spcBef>
              <a:defRPr/>
            </a:pPr>
            <a:endParaRPr lang="es-AR" sz="2200" dirty="0"/>
          </a:p>
          <a:p>
            <a:pPr lvl="0" algn="just">
              <a:spcBef>
                <a:spcPct val="20000"/>
              </a:spcBef>
              <a:defRPr/>
            </a:pPr>
            <a:r>
              <a:rPr lang="es-AR" sz="2200" dirty="0" smtClean="0"/>
              <a:t>También se aplica en casos de ajuste o interpolación particulares (con </a:t>
            </a:r>
            <a:r>
              <a:rPr lang="es-AR" sz="2200" dirty="0" err="1" smtClean="0"/>
              <a:t>precondicionamiento</a:t>
            </a:r>
            <a:r>
              <a:rPr lang="es-AR" sz="2200" dirty="0" smtClean="0"/>
              <a:t>), problemas de </a:t>
            </a:r>
            <a:r>
              <a:rPr lang="es-AR" sz="2200" dirty="0" err="1" smtClean="0"/>
              <a:t>autovalores</a:t>
            </a:r>
            <a:r>
              <a:rPr lang="es-AR" sz="2200" dirty="0" smtClean="0"/>
              <a:t> (análisis de pandeo, frecuencias naturales), análisis modal para dinámica lineal, </a:t>
            </a:r>
            <a:r>
              <a:rPr lang="es-AR" sz="2200" dirty="0" err="1" smtClean="0"/>
              <a:t>etc</a:t>
            </a:r>
            <a:endParaRPr lang="es-AR" sz="2200" dirty="0" smtClean="0"/>
          </a:p>
          <a:p>
            <a:pPr lvl="0" algn="just">
              <a:spcBef>
                <a:spcPct val="20000"/>
              </a:spcBef>
              <a:defRPr/>
            </a:pPr>
            <a:endParaRPr lang="es-AR" sz="2200" dirty="0"/>
          </a:p>
          <a:p>
            <a:pPr lvl="0" algn="just">
              <a:spcBef>
                <a:spcPct val="20000"/>
              </a:spcBef>
              <a:defRPr/>
            </a:pPr>
            <a:r>
              <a:rPr lang="es-AR" sz="2200" dirty="0" smtClean="0"/>
              <a:t>Son preferidos a los métodos directos en casos de gran cantidad de grados de libertad dado su control de error de redondeo y escalamiento de consumo de memoria RAM.</a:t>
            </a:r>
          </a:p>
          <a:p>
            <a:pPr lvl="0" algn="just">
              <a:spcBef>
                <a:spcPct val="20000"/>
              </a:spcBef>
              <a:defRPr/>
            </a:pPr>
            <a:endParaRPr lang="es-AR" sz="2200" dirty="0"/>
          </a:p>
          <a:p>
            <a:pPr lvl="0" algn="just">
              <a:spcBef>
                <a:spcPct val="20000"/>
              </a:spcBef>
              <a:defRPr/>
            </a:pPr>
            <a:r>
              <a:rPr lang="es-AR" sz="2200" dirty="0" smtClean="0"/>
              <a:t>También se aplica a problemas no lineales. </a:t>
            </a:r>
          </a:p>
        </p:txBody>
      </p:sp>
    </p:spTree>
    <p:extLst>
      <p:ext uri="{BB962C8B-B14F-4D97-AF65-F5344CB8AC3E}">
        <p14:creationId xmlns:p14="http://schemas.microsoft.com/office/powerpoint/2010/main" val="246902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304800" y="2286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304800" y="228600"/>
            <a:ext cx="8077200" cy="647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b="1" noProof="0" dirty="0" smtClean="0"/>
              <a:t>Sistema de ecuaciones lineales – Método de Gauss - </a:t>
            </a:r>
            <a:r>
              <a:rPr lang="es-AR" sz="2400" b="1" noProof="0" dirty="0" err="1" smtClean="0"/>
              <a:t>Seidel</a:t>
            </a:r>
            <a:endParaRPr lang="es-AR" sz="2400" b="1" noProof="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1100" b="1" noProof="0" dirty="0" smtClean="0"/>
          </a:p>
          <a:p>
            <a:pPr lvl="0">
              <a:spcBef>
                <a:spcPct val="20000"/>
              </a:spcBef>
              <a:defRPr/>
            </a:pPr>
            <a:r>
              <a:rPr lang="es-AR" sz="2200" b="1" dirty="0" smtClean="0"/>
              <a:t>Ejemplos de aplicación comercial: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es-AR" sz="2200" dirty="0"/>
              <a:t>	</a:t>
            </a:r>
            <a:r>
              <a:rPr lang="es-AR" sz="2200" dirty="0" smtClean="0"/>
              <a:t>		</a:t>
            </a:r>
          </a:p>
          <a:p>
            <a:pPr lvl="0" algn="just">
              <a:spcBef>
                <a:spcPct val="20000"/>
              </a:spcBef>
              <a:defRPr/>
            </a:pPr>
            <a:endParaRPr lang="es-AR" sz="22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es-AR" sz="2200" dirty="0" smtClean="0"/>
              <a:t>			ECLIPSE - diferencias finitas aplicadas a flujo   .                                          trifásico en medios porosos</a:t>
            </a:r>
          </a:p>
          <a:p>
            <a:pPr lvl="0" algn="just">
              <a:spcBef>
                <a:spcPct val="20000"/>
              </a:spcBef>
              <a:defRPr/>
            </a:pPr>
            <a:endParaRPr lang="es-AR" sz="2200" dirty="0"/>
          </a:p>
          <a:p>
            <a:pPr lvl="0" algn="just">
              <a:spcBef>
                <a:spcPct val="20000"/>
              </a:spcBef>
              <a:defRPr/>
            </a:pPr>
            <a:endParaRPr lang="es-AR" sz="2200" dirty="0" smtClean="0"/>
          </a:p>
          <a:p>
            <a:pPr lvl="0" algn="just">
              <a:spcBef>
                <a:spcPct val="20000"/>
              </a:spcBef>
              <a:defRPr/>
            </a:pPr>
            <a:r>
              <a:rPr lang="es-AR" sz="2200" dirty="0" err="1" smtClean="0"/>
              <a:t>Abaqus</a:t>
            </a:r>
            <a:r>
              <a:rPr lang="es-AR" sz="2200" dirty="0" smtClean="0"/>
              <a:t> – elementos finitos aplicados a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es-AR" sz="2200" dirty="0"/>
              <a:t>p</a:t>
            </a:r>
            <a:r>
              <a:rPr lang="es-AR" sz="2200" dirty="0" smtClean="0"/>
              <a:t>roblemas </a:t>
            </a:r>
            <a:r>
              <a:rPr lang="es-AR" sz="2200" dirty="0" err="1" smtClean="0"/>
              <a:t>multifísicos</a:t>
            </a:r>
            <a:r>
              <a:rPr lang="es-AR" sz="2200" dirty="0" smtClean="0"/>
              <a:t>. </a:t>
            </a:r>
          </a:p>
          <a:p>
            <a:pPr lvl="0" algn="just">
              <a:spcBef>
                <a:spcPct val="20000"/>
              </a:spcBef>
              <a:defRPr/>
            </a:pPr>
            <a:endParaRPr lang="es-AR" sz="2200" dirty="0"/>
          </a:p>
          <a:p>
            <a:pPr lvl="0" algn="just">
              <a:spcBef>
                <a:spcPct val="20000"/>
              </a:spcBef>
              <a:defRPr/>
            </a:pPr>
            <a:endParaRPr lang="es-AR" sz="2200" dirty="0" smtClean="0"/>
          </a:p>
          <a:p>
            <a:pPr lvl="0" algn="just">
              <a:spcBef>
                <a:spcPct val="20000"/>
              </a:spcBef>
              <a:defRPr/>
            </a:pPr>
            <a:endParaRPr lang="es-AR" sz="2200" dirty="0"/>
          </a:p>
          <a:p>
            <a:pPr lvl="0" algn="just">
              <a:spcBef>
                <a:spcPct val="20000"/>
              </a:spcBef>
              <a:defRPr/>
            </a:pPr>
            <a:r>
              <a:rPr lang="es-AR" sz="2200" dirty="0" smtClean="0"/>
              <a:t>			</a:t>
            </a:r>
            <a:r>
              <a:rPr lang="es-AR" sz="2200" dirty="0" err="1" smtClean="0"/>
              <a:t>Isight</a:t>
            </a:r>
            <a:r>
              <a:rPr lang="es-AR" sz="2200" dirty="0" smtClean="0"/>
              <a:t> – ajuste de superficie de solución a        .                                          Problema </a:t>
            </a:r>
            <a:r>
              <a:rPr lang="es-AR" sz="2200" dirty="0" err="1" smtClean="0"/>
              <a:t>multi</a:t>
            </a:r>
            <a:r>
              <a:rPr lang="es-AR" sz="2200" dirty="0" smtClean="0"/>
              <a:t> variable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47800"/>
            <a:ext cx="2521131" cy="1700298"/>
          </a:xfrm>
          <a:prstGeom prst="rect">
            <a:avLst/>
          </a:prstGeom>
        </p:spPr>
      </p:pic>
      <p:grpSp>
        <p:nvGrpSpPr>
          <p:cNvPr id="7" name="Group 2"/>
          <p:cNvGrpSpPr>
            <a:grpSpLocks noChangeAspect="1"/>
          </p:cNvGrpSpPr>
          <p:nvPr/>
        </p:nvGrpSpPr>
        <p:grpSpPr bwMode="auto">
          <a:xfrm>
            <a:off x="4950123" y="2950357"/>
            <a:ext cx="2822277" cy="2612243"/>
            <a:chOff x="1213" y="2709"/>
            <a:chExt cx="8995" cy="8326"/>
          </a:xfrm>
        </p:grpSpPr>
        <p:pic>
          <p:nvPicPr>
            <p:cNvPr id="9" name="Picture 3" descr="S11"/>
            <p:cNvPicPr>
              <a:picLocks noChangeAspect="1" noChangeArrowheads="1"/>
            </p:cNvPicPr>
            <p:nvPr/>
          </p:nvPicPr>
          <p:blipFill>
            <a:blip r:embed="rId3" cstate="print"/>
            <a:srcRect l="50565" t="4817" r="11208" b="15047"/>
            <a:stretch>
              <a:fillRect/>
            </a:stretch>
          </p:blipFill>
          <p:spPr bwMode="auto">
            <a:xfrm>
              <a:off x="1213" y="2709"/>
              <a:ext cx="5249" cy="8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4" descr="S11"/>
            <p:cNvPicPr>
              <a:picLocks noChangeAspect="1" noChangeArrowheads="1"/>
            </p:cNvPicPr>
            <p:nvPr/>
          </p:nvPicPr>
          <p:blipFill>
            <a:blip r:embed="rId3" cstate="print"/>
            <a:srcRect l="13655" t="4807" r="61299" b="15105"/>
            <a:stretch>
              <a:fillRect/>
            </a:stretch>
          </p:blipFill>
          <p:spPr bwMode="auto">
            <a:xfrm>
              <a:off x="6855" y="2890"/>
              <a:ext cx="3353" cy="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/>
          <a:srcRect l="15000" t="27778" r="50000" b="18889"/>
          <a:stretch/>
        </p:blipFill>
        <p:spPr>
          <a:xfrm>
            <a:off x="406037" y="4669660"/>
            <a:ext cx="2375263" cy="203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1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304800" y="2286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304800" y="228600"/>
            <a:ext cx="8077200" cy="670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b="1" noProof="0" dirty="0" smtClean="0"/>
              <a:t>Sistema de ecuaciones lineales – Método de Gauss - </a:t>
            </a:r>
            <a:r>
              <a:rPr lang="es-AR" sz="2400" b="1" noProof="0" dirty="0" err="1" smtClean="0"/>
              <a:t>Seidel</a:t>
            </a:r>
            <a:endParaRPr lang="es-AR" sz="2400" b="1" noProof="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1100" b="1" noProof="0" dirty="0" smtClean="0"/>
          </a:p>
          <a:p>
            <a:pPr lvl="0">
              <a:spcBef>
                <a:spcPct val="20000"/>
              </a:spcBef>
              <a:defRPr/>
            </a:pPr>
            <a:r>
              <a:rPr lang="es-AR" sz="2200" b="1" dirty="0" smtClean="0"/>
              <a:t>Implementación computacional:</a:t>
            </a:r>
            <a:r>
              <a:rPr lang="es-AR" sz="2200" dirty="0" smtClean="0"/>
              <a:t>	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es-AR" sz="2200" dirty="0" smtClean="0"/>
              <a:t>En problemas de grandes dimensiones:</a:t>
            </a:r>
          </a:p>
          <a:p>
            <a:pPr marL="342900" lvl="0" indent="-342900" algn="just">
              <a:spcBef>
                <a:spcPct val="20000"/>
              </a:spcBef>
              <a:buFontTx/>
              <a:buChar char="-"/>
              <a:defRPr/>
            </a:pPr>
            <a:r>
              <a:rPr lang="es-AR" sz="2200" dirty="0" smtClean="0"/>
              <a:t>Gauss-</a:t>
            </a:r>
            <a:r>
              <a:rPr lang="es-AR" sz="2200" dirty="0" err="1" smtClean="0"/>
              <a:t>Seidel</a:t>
            </a:r>
            <a:r>
              <a:rPr lang="es-AR" sz="2200" dirty="0" smtClean="0"/>
              <a:t> es eficiente trabajando con álgebra dispersa, logrando escalamiento lineal de RAM.</a:t>
            </a:r>
          </a:p>
          <a:p>
            <a:pPr marL="342900" lvl="0" indent="-342900" algn="just">
              <a:spcBef>
                <a:spcPct val="20000"/>
              </a:spcBef>
              <a:buFontTx/>
              <a:buChar char="-"/>
              <a:defRPr/>
            </a:pPr>
            <a:r>
              <a:rPr lang="es-AR" sz="2200" dirty="0" smtClean="0"/>
              <a:t>Preferido por precisión y velocidad en sistemas de doble precisión con más de 2E6 D.O.F. </a:t>
            </a:r>
          </a:p>
          <a:p>
            <a:pPr marL="342900" lvl="0" indent="-342900" algn="just">
              <a:spcBef>
                <a:spcPct val="20000"/>
              </a:spcBef>
              <a:buFontTx/>
              <a:buChar char="-"/>
              <a:defRPr/>
            </a:pPr>
            <a:endParaRPr lang="es-AR" sz="800" dirty="0"/>
          </a:p>
          <a:p>
            <a:pPr lvl="0" algn="just">
              <a:spcBef>
                <a:spcPct val="20000"/>
              </a:spcBef>
              <a:defRPr/>
            </a:pPr>
            <a:r>
              <a:rPr lang="es-AR" sz="2200" dirty="0"/>
              <a:t>En problemas de </a:t>
            </a:r>
            <a:r>
              <a:rPr lang="es-AR" sz="2200" dirty="0" smtClean="0"/>
              <a:t>dimensiones acotadas:</a:t>
            </a:r>
            <a:endParaRPr lang="es-AR" sz="2200" dirty="0"/>
          </a:p>
          <a:p>
            <a:pPr marL="342900" lvl="0" indent="-342900" algn="just">
              <a:spcBef>
                <a:spcPct val="20000"/>
              </a:spcBef>
              <a:buFontTx/>
              <a:buChar char="-"/>
              <a:defRPr/>
            </a:pPr>
            <a:r>
              <a:rPr lang="es-AR" sz="2200" dirty="0"/>
              <a:t>Gauss-</a:t>
            </a:r>
            <a:r>
              <a:rPr lang="es-AR" sz="2200" dirty="0" err="1"/>
              <a:t>Seidel</a:t>
            </a:r>
            <a:r>
              <a:rPr lang="es-AR" sz="2200" dirty="0"/>
              <a:t> es eficiente trabajando con álgebra </a:t>
            </a:r>
            <a:r>
              <a:rPr lang="es-AR" sz="2200" dirty="0" smtClean="0"/>
              <a:t>convencional, </a:t>
            </a:r>
            <a:r>
              <a:rPr lang="es-AR" sz="2200" dirty="0"/>
              <a:t>logrando escalamiento </a:t>
            </a:r>
            <a:r>
              <a:rPr lang="es-AR" sz="2200" dirty="0" smtClean="0"/>
              <a:t>cuadrático </a:t>
            </a:r>
            <a:r>
              <a:rPr lang="es-AR" sz="2200" dirty="0"/>
              <a:t>de </a:t>
            </a:r>
            <a:r>
              <a:rPr lang="es-AR" sz="2200" dirty="0" smtClean="0"/>
              <a:t>RAM.</a:t>
            </a:r>
            <a:endParaRPr lang="es-AR" sz="2200" dirty="0"/>
          </a:p>
          <a:p>
            <a:pPr marL="342900" lvl="0" indent="-342900" algn="just">
              <a:spcBef>
                <a:spcPct val="20000"/>
              </a:spcBef>
              <a:buFontTx/>
              <a:buChar char="-"/>
              <a:defRPr/>
            </a:pPr>
            <a:r>
              <a:rPr lang="es-AR" sz="2200" dirty="0"/>
              <a:t>Preferido por </a:t>
            </a:r>
            <a:r>
              <a:rPr lang="es-AR" sz="2200" dirty="0" smtClean="0"/>
              <a:t>baja demanda de recursos en nodos de cómputo compartidos.</a:t>
            </a:r>
          </a:p>
          <a:p>
            <a:pPr marL="342900" lvl="0" indent="-342900" algn="just">
              <a:spcBef>
                <a:spcPct val="20000"/>
              </a:spcBef>
              <a:buFontTx/>
              <a:buChar char="-"/>
              <a:defRPr/>
            </a:pPr>
            <a:endParaRPr lang="es-AR" sz="800" dirty="0"/>
          </a:p>
          <a:p>
            <a:pPr lvl="0" algn="just">
              <a:spcBef>
                <a:spcPct val="20000"/>
              </a:spcBef>
              <a:defRPr/>
            </a:pPr>
            <a:r>
              <a:rPr lang="es-AR" sz="2200" b="1" dirty="0" smtClean="0"/>
              <a:t>Ventaja general: </a:t>
            </a:r>
            <a:r>
              <a:rPr lang="es-AR" sz="2200" dirty="0" smtClean="0"/>
              <a:t>la posibilidad de introducir un vector solución de partida arbitrario.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es-AR" sz="2200" b="1" dirty="0" smtClean="0"/>
              <a:t>Velocidad de convergencia:</a:t>
            </a:r>
            <a:r>
              <a:rPr lang="es-AR" sz="2200" dirty="0" smtClean="0"/>
              <a:t> Superior a </a:t>
            </a:r>
            <a:r>
              <a:rPr lang="es-AR" sz="2200" dirty="0" err="1" smtClean="0"/>
              <a:t>Jacobi</a:t>
            </a:r>
            <a:r>
              <a:rPr lang="es-AR" sz="2200" dirty="0" smtClean="0"/>
              <a:t> e inferior a SOR</a:t>
            </a:r>
          </a:p>
        </p:txBody>
      </p:sp>
    </p:spTree>
    <p:extLst>
      <p:ext uri="{BB962C8B-B14F-4D97-AF65-F5344CB8AC3E}">
        <p14:creationId xmlns:p14="http://schemas.microsoft.com/office/powerpoint/2010/main" val="11703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304800" y="2286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304800" y="228600"/>
            <a:ext cx="8077200" cy="662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b="1" noProof="0" dirty="0" smtClean="0"/>
              <a:t>Sistema de ecuaciones lineales – Método de Gauss - </a:t>
            </a:r>
            <a:r>
              <a:rPr lang="es-AR" sz="2400" b="1" noProof="0" dirty="0" err="1" smtClean="0"/>
              <a:t>Seidel</a:t>
            </a:r>
            <a:endParaRPr lang="es-AR" sz="2400" b="1" noProof="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1100" b="1" noProof="0" dirty="0" smtClean="0"/>
          </a:p>
          <a:p>
            <a:pPr lvl="0">
              <a:spcBef>
                <a:spcPct val="20000"/>
              </a:spcBef>
              <a:defRPr/>
            </a:pPr>
            <a:r>
              <a:rPr lang="es-AR" sz="2200" b="1" dirty="0" smtClean="0"/>
              <a:t>Ejemplo de aplicación:</a:t>
            </a:r>
          </a:p>
          <a:p>
            <a:pPr lvl="0">
              <a:spcBef>
                <a:spcPct val="20000"/>
              </a:spcBef>
              <a:defRPr/>
            </a:pPr>
            <a:r>
              <a:rPr lang="es-AR" sz="2200" dirty="0" smtClean="0"/>
              <a:t>		</a:t>
            </a:r>
          </a:p>
          <a:p>
            <a:pPr lvl="0">
              <a:spcBef>
                <a:spcPct val="20000"/>
              </a:spcBef>
              <a:defRPr/>
            </a:pPr>
            <a:endParaRPr lang="es-AR" sz="2200" dirty="0"/>
          </a:p>
          <a:p>
            <a:pPr lvl="0">
              <a:spcBef>
                <a:spcPct val="20000"/>
              </a:spcBef>
              <a:defRPr/>
            </a:pPr>
            <a:endParaRPr lang="es-AR" sz="2200" dirty="0" smtClean="0"/>
          </a:p>
          <a:p>
            <a:pPr lvl="0">
              <a:spcBef>
                <a:spcPct val="20000"/>
              </a:spcBef>
              <a:defRPr/>
            </a:pPr>
            <a:endParaRPr lang="es-AR" sz="2200" dirty="0"/>
          </a:p>
          <a:p>
            <a:pPr lvl="0">
              <a:spcBef>
                <a:spcPct val="20000"/>
              </a:spcBef>
              <a:defRPr/>
            </a:pPr>
            <a:endParaRPr lang="es-AR" sz="2200" dirty="0" smtClean="0"/>
          </a:p>
          <a:p>
            <a:pPr lvl="0">
              <a:spcBef>
                <a:spcPct val="20000"/>
              </a:spcBef>
              <a:defRPr/>
            </a:pPr>
            <a:endParaRPr lang="es-AR" sz="2200" dirty="0" smtClean="0"/>
          </a:p>
          <a:p>
            <a:pPr lvl="0">
              <a:spcBef>
                <a:spcPct val="20000"/>
              </a:spcBef>
              <a:defRPr/>
            </a:pPr>
            <a:endParaRPr lang="es-AR" sz="2200" dirty="0"/>
          </a:p>
          <a:p>
            <a:pPr lvl="0">
              <a:spcBef>
                <a:spcPct val="20000"/>
              </a:spcBef>
              <a:defRPr/>
            </a:pPr>
            <a:endParaRPr lang="es-AR" sz="2200" dirty="0" smtClean="0"/>
          </a:p>
          <a:p>
            <a:pPr lvl="0">
              <a:spcBef>
                <a:spcPct val="20000"/>
              </a:spcBef>
              <a:defRPr/>
            </a:pPr>
            <a:endParaRPr lang="es-AR" sz="2200" dirty="0"/>
          </a:p>
          <a:p>
            <a:pPr lvl="0">
              <a:spcBef>
                <a:spcPct val="20000"/>
              </a:spcBef>
              <a:defRPr/>
            </a:pPr>
            <a:endParaRPr lang="es-AR" sz="2200" dirty="0" smtClean="0"/>
          </a:p>
          <a:p>
            <a:pPr lvl="0">
              <a:spcBef>
                <a:spcPct val="20000"/>
              </a:spcBef>
              <a:defRPr/>
            </a:pPr>
            <a:endParaRPr lang="es-AR" sz="2200" dirty="0"/>
          </a:p>
          <a:p>
            <a:pPr lvl="0">
              <a:spcBef>
                <a:spcPct val="20000"/>
              </a:spcBef>
              <a:defRPr/>
            </a:pPr>
            <a:r>
              <a:rPr lang="es-AR" sz="2200" dirty="0" smtClean="0"/>
              <a:t>Se plantea la solución por diferencias finitas y se resuelve el sistema resultante por Gauss - </a:t>
            </a:r>
            <a:r>
              <a:rPr lang="es-AR" sz="2200" dirty="0" err="1" smtClean="0"/>
              <a:t>Seidel</a:t>
            </a:r>
            <a:endParaRPr lang="es-AR" sz="2200" dirty="0" smtClean="0"/>
          </a:p>
          <a:p>
            <a:pPr lvl="0">
              <a:spcBef>
                <a:spcPct val="20000"/>
              </a:spcBef>
              <a:defRPr/>
            </a:pPr>
            <a:r>
              <a:rPr lang="es-AR" sz="2200" dirty="0" smtClean="0"/>
              <a:t>Se presenta directamente la solución en </a:t>
            </a:r>
            <a:r>
              <a:rPr lang="es-AR" sz="2200" dirty="0" err="1" smtClean="0"/>
              <a:t>Octave</a:t>
            </a:r>
            <a:r>
              <a:rPr lang="es-AR" sz="2200" dirty="0" smtClean="0"/>
              <a:t>.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306977" y="1371600"/>
            <a:ext cx="8458200" cy="1524000"/>
            <a:chOff x="609600" y="1752600"/>
            <a:chExt cx="7988300" cy="1295400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 rotWithShape="1">
            <a:blip r:embed="rId2"/>
            <a:srcRect l="12500" t="30741" r="25834" b="51481"/>
            <a:stretch/>
          </p:blipFill>
          <p:spPr>
            <a:xfrm>
              <a:off x="609600" y="1752600"/>
              <a:ext cx="7988300" cy="1295400"/>
            </a:xfrm>
            <a:prstGeom prst="rect">
              <a:avLst/>
            </a:prstGeom>
          </p:spPr>
        </p:pic>
        <p:sp>
          <p:nvSpPr>
            <p:cNvPr id="3" name="Rectángulo 2"/>
            <p:cNvSpPr/>
            <p:nvPr/>
          </p:nvSpPr>
          <p:spPr>
            <a:xfrm>
              <a:off x="609600" y="1752600"/>
              <a:ext cx="15240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6666" t="10001" r="5000" b="9999"/>
          <a:stretch/>
        </p:blipFill>
        <p:spPr>
          <a:xfrm>
            <a:off x="1600200" y="2891246"/>
            <a:ext cx="5638800" cy="287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304800" y="2286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304800" y="228600"/>
            <a:ext cx="8077200" cy="662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b="1" noProof="0" dirty="0" smtClean="0"/>
              <a:t>Sistema de ecuaciones lineales – Método de Gauss - </a:t>
            </a:r>
            <a:r>
              <a:rPr lang="es-AR" sz="2400" b="1" noProof="0" dirty="0" err="1" smtClean="0"/>
              <a:t>Seidel</a:t>
            </a:r>
            <a:endParaRPr lang="es-AR" sz="2400" b="1" noProof="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1100" b="1" noProof="0" dirty="0" smtClean="0"/>
          </a:p>
          <a:p>
            <a:pPr lvl="0">
              <a:spcBef>
                <a:spcPct val="20000"/>
              </a:spcBef>
              <a:defRPr/>
            </a:pPr>
            <a:r>
              <a:rPr lang="es-AR" sz="2200" b="1" dirty="0" smtClean="0"/>
              <a:t>Ejemplo de aplicación:</a:t>
            </a:r>
          </a:p>
          <a:p>
            <a:pPr lvl="0">
              <a:spcBef>
                <a:spcPct val="20000"/>
              </a:spcBef>
              <a:defRPr/>
            </a:pPr>
            <a:endParaRPr lang="es-AR" sz="2200" b="1" dirty="0"/>
          </a:p>
          <a:p>
            <a:pPr lvl="0">
              <a:spcBef>
                <a:spcPct val="20000"/>
              </a:spcBef>
              <a:defRPr/>
            </a:pPr>
            <a:endParaRPr lang="es-AR" sz="2200" b="1" dirty="0" smtClean="0"/>
          </a:p>
          <a:p>
            <a:pPr lvl="0">
              <a:spcBef>
                <a:spcPct val="20000"/>
              </a:spcBef>
              <a:defRPr/>
            </a:pPr>
            <a:r>
              <a:rPr lang="es-AR" sz="2200" dirty="0" smtClean="0"/>
              <a:t>		</a:t>
            </a:r>
          </a:p>
          <a:p>
            <a:pPr lvl="0">
              <a:spcBef>
                <a:spcPct val="20000"/>
              </a:spcBef>
              <a:defRPr/>
            </a:pPr>
            <a:endParaRPr lang="es-AR" sz="2200" dirty="0"/>
          </a:p>
          <a:p>
            <a:pPr lvl="0">
              <a:spcBef>
                <a:spcPct val="20000"/>
              </a:spcBef>
              <a:defRPr/>
            </a:pPr>
            <a:endParaRPr lang="es-AR" sz="2200" dirty="0" smtClean="0"/>
          </a:p>
          <a:p>
            <a:pPr lvl="0">
              <a:spcBef>
                <a:spcPct val="20000"/>
              </a:spcBef>
              <a:defRPr/>
            </a:pPr>
            <a:endParaRPr lang="es-AR" sz="2200" dirty="0"/>
          </a:p>
          <a:p>
            <a:pPr lvl="0">
              <a:spcBef>
                <a:spcPct val="20000"/>
              </a:spcBef>
              <a:defRPr/>
            </a:pPr>
            <a:endParaRPr lang="es-AR" sz="2200" dirty="0" smtClean="0"/>
          </a:p>
          <a:p>
            <a:pPr lvl="0">
              <a:spcBef>
                <a:spcPct val="20000"/>
              </a:spcBef>
              <a:defRPr/>
            </a:pPr>
            <a:endParaRPr lang="es-AR" sz="2200" dirty="0" smtClean="0"/>
          </a:p>
          <a:p>
            <a:pPr lvl="0">
              <a:spcBef>
                <a:spcPct val="20000"/>
              </a:spcBef>
              <a:defRPr/>
            </a:pPr>
            <a:endParaRPr lang="es-AR" sz="2200" dirty="0"/>
          </a:p>
          <a:p>
            <a:pPr lvl="0">
              <a:spcBef>
                <a:spcPct val="20000"/>
              </a:spcBef>
              <a:defRPr/>
            </a:pPr>
            <a:endParaRPr lang="es-AR" sz="2200" dirty="0" smtClean="0"/>
          </a:p>
          <a:p>
            <a:pPr lvl="0">
              <a:spcBef>
                <a:spcPct val="20000"/>
              </a:spcBef>
              <a:defRPr/>
            </a:pPr>
            <a:r>
              <a:rPr lang="es-AR" sz="2200" dirty="0" smtClean="0"/>
              <a:t>               	función </a:t>
            </a:r>
            <a:r>
              <a:rPr lang="es-AR" sz="2200" dirty="0" err="1" smtClean="0"/>
              <a:t>inv</a:t>
            </a:r>
            <a:r>
              <a:rPr lang="es-AR" sz="2200" dirty="0" smtClean="0"/>
              <a:t>()			Gauss - </a:t>
            </a:r>
            <a:r>
              <a:rPr lang="es-AR" sz="2200" dirty="0" err="1" smtClean="0"/>
              <a:t>Seidel</a:t>
            </a:r>
            <a:endParaRPr lang="es-AR" sz="2200" dirty="0"/>
          </a:p>
          <a:p>
            <a:pPr lvl="0">
              <a:spcBef>
                <a:spcPct val="20000"/>
              </a:spcBef>
              <a:defRPr/>
            </a:pPr>
            <a:endParaRPr lang="es-AR" sz="2200" dirty="0" smtClean="0"/>
          </a:p>
          <a:p>
            <a:pPr lvl="0">
              <a:spcBef>
                <a:spcPct val="20000"/>
              </a:spcBef>
              <a:defRPr/>
            </a:pPr>
            <a:endParaRPr lang="es-AR" sz="2200" dirty="0"/>
          </a:p>
        </p:txBody>
      </p:sp>
      <p:pic>
        <p:nvPicPr>
          <p:cNvPr id="9" name="Imagen 8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2" t="50090" r="55703" b="19433"/>
          <a:stretch/>
        </p:blipFill>
        <p:spPr bwMode="auto">
          <a:xfrm>
            <a:off x="1013914" y="2247900"/>
            <a:ext cx="3964305" cy="2743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2" t="50090" r="55703" b="19433"/>
          <a:stretch/>
        </p:blipFill>
        <p:spPr bwMode="auto">
          <a:xfrm>
            <a:off x="4411164" y="2247900"/>
            <a:ext cx="3964305" cy="2743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479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304800" y="2286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304800" y="228600"/>
            <a:ext cx="8077200" cy="662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b="1" noProof="0" dirty="0" smtClean="0"/>
              <a:t>Sistema de ecuaciones lineales – Método de Gauss - </a:t>
            </a:r>
            <a:r>
              <a:rPr lang="es-AR" sz="2400" b="1" noProof="0" dirty="0" err="1" smtClean="0"/>
              <a:t>Seidel</a:t>
            </a:r>
            <a:endParaRPr lang="es-AR" sz="2400" b="1" noProof="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1100" b="1" noProof="0" dirty="0" smtClean="0"/>
          </a:p>
          <a:p>
            <a:pPr lvl="0">
              <a:spcBef>
                <a:spcPct val="20000"/>
              </a:spcBef>
              <a:defRPr/>
            </a:pPr>
            <a:r>
              <a:rPr lang="es-AR" sz="2200" b="1" dirty="0" smtClean="0"/>
              <a:t>Ejemplo de aplicación:</a:t>
            </a:r>
          </a:p>
          <a:p>
            <a:pPr lvl="0">
              <a:spcBef>
                <a:spcPct val="20000"/>
              </a:spcBef>
              <a:defRPr/>
            </a:pPr>
            <a:endParaRPr lang="es-AR" sz="2200" b="1" dirty="0"/>
          </a:p>
          <a:p>
            <a:pPr lvl="0">
              <a:spcBef>
                <a:spcPct val="20000"/>
              </a:spcBef>
              <a:defRPr/>
            </a:pPr>
            <a:endParaRPr lang="es-AR" sz="2200" b="1" dirty="0" smtClean="0"/>
          </a:p>
          <a:p>
            <a:pPr lvl="0">
              <a:spcBef>
                <a:spcPct val="20000"/>
              </a:spcBef>
              <a:defRPr/>
            </a:pPr>
            <a:r>
              <a:rPr lang="es-AR" sz="2200" dirty="0" smtClean="0"/>
              <a:t>		</a:t>
            </a:r>
          </a:p>
          <a:p>
            <a:pPr lvl="0">
              <a:spcBef>
                <a:spcPct val="20000"/>
              </a:spcBef>
              <a:defRPr/>
            </a:pPr>
            <a:endParaRPr lang="es-AR" sz="2200" dirty="0"/>
          </a:p>
          <a:p>
            <a:pPr lvl="0">
              <a:spcBef>
                <a:spcPct val="20000"/>
              </a:spcBef>
              <a:defRPr/>
            </a:pPr>
            <a:endParaRPr lang="es-AR" sz="2200" dirty="0" smtClean="0"/>
          </a:p>
          <a:p>
            <a:pPr lvl="0">
              <a:spcBef>
                <a:spcPct val="20000"/>
              </a:spcBef>
              <a:defRPr/>
            </a:pPr>
            <a:endParaRPr lang="es-AR" sz="2200" dirty="0"/>
          </a:p>
          <a:p>
            <a:pPr lvl="0">
              <a:spcBef>
                <a:spcPct val="20000"/>
              </a:spcBef>
              <a:defRPr/>
            </a:pPr>
            <a:endParaRPr lang="es-AR" sz="2200" dirty="0" smtClean="0"/>
          </a:p>
          <a:p>
            <a:pPr lvl="0">
              <a:spcBef>
                <a:spcPct val="20000"/>
              </a:spcBef>
              <a:defRPr/>
            </a:pPr>
            <a:endParaRPr lang="es-AR" sz="2200" dirty="0" smtClean="0"/>
          </a:p>
          <a:p>
            <a:pPr lvl="0">
              <a:spcBef>
                <a:spcPct val="20000"/>
              </a:spcBef>
              <a:defRPr/>
            </a:pPr>
            <a:endParaRPr lang="es-AR" sz="2200" dirty="0"/>
          </a:p>
          <a:p>
            <a:pPr lvl="0">
              <a:spcBef>
                <a:spcPct val="20000"/>
              </a:spcBef>
              <a:defRPr/>
            </a:pPr>
            <a:endParaRPr lang="es-AR" sz="2200" dirty="0" smtClean="0"/>
          </a:p>
          <a:p>
            <a:pPr lvl="0">
              <a:spcBef>
                <a:spcPct val="20000"/>
              </a:spcBef>
              <a:defRPr/>
            </a:pPr>
            <a:r>
              <a:rPr lang="es-AR" sz="2200" dirty="0" smtClean="0"/>
              <a:t>               	       función </a:t>
            </a:r>
            <a:r>
              <a:rPr lang="es-AR" sz="2200" dirty="0" err="1" smtClean="0"/>
              <a:t>inv</a:t>
            </a:r>
            <a:r>
              <a:rPr lang="es-AR" sz="2200" dirty="0" smtClean="0"/>
              <a:t>() vs Gauss - </a:t>
            </a:r>
            <a:r>
              <a:rPr lang="es-AR" sz="2200" dirty="0" err="1" smtClean="0"/>
              <a:t>Seidel</a:t>
            </a:r>
            <a:endParaRPr lang="es-AR" sz="2200" dirty="0"/>
          </a:p>
          <a:p>
            <a:pPr lvl="0">
              <a:spcBef>
                <a:spcPct val="20000"/>
              </a:spcBef>
              <a:defRPr/>
            </a:pPr>
            <a:endParaRPr lang="es-AR" sz="2200" dirty="0" smtClean="0"/>
          </a:p>
          <a:p>
            <a:pPr lvl="0">
              <a:spcBef>
                <a:spcPct val="20000"/>
              </a:spcBef>
              <a:defRPr/>
            </a:pPr>
            <a:endParaRPr lang="es-AR" sz="2200" dirty="0"/>
          </a:p>
        </p:txBody>
      </p:sp>
      <p:pic>
        <p:nvPicPr>
          <p:cNvPr id="6" name="Imagen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3" t="41642" r="54855" b="19432"/>
          <a:stretch/>
        </p:blipFill>
        <p:spPr bwMode="auto">
          <a:xfrm>
            <a:off x="1981200" y="1447800"/>
            <a:ext cx="4852987" cy="37049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688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304800" y="2286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304800" y="228600"/>
            <a:ext cx="8077200" cy="662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b="1" noProof="0" dirty="0" smtClean="0"/>
              <a:t>Sistema de ecuaciones lineales – Método de Gauss - </a:t>
            </a:r>
            <a:r>
              <a:rPr lang="es-AR" sz="2400" b="1" noProof="0" dirty="0" err="1" smtClean="0"/>
              <a:t>Seidel</a:t>
            </a:r>
            <a:endParaRPr lang="es-AR" sz="2400" b="1" noProof="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1100" b="1" noProof="0" dirty="0" smtClean="0"/>
          </a:p>
          <a:p>
            <a:pPr lvl="0">
              <a:spcBef>
                <a:spcPct val="20000"/>
              </a:spcBef>
              <a:defRPr/>
            </a:pPr>
            <a:r>
              <a:rPr lang="es-AR" sz="2200" b="1" dirty="0" smtClean="0"/>
              <a:t>Ejemplo de aplicación:</a:t>
            </a:r>
          </a:p>
          <a:p>
            <a:pPr lvl="0">
              <a:spcBef>
                <a:spcPct val="20000"/>
              </a:spcBef>
              <a:defRPr/>
            </a:pPr>
            <a:endParaRPr lang="es-AR" sz="2200" b="1" dirty="0"/>
          </a:p>
          <a:p>
            <a:pPr lvl="0">
              <a:spcBef>
                <a:spcPct val="20000"/>
              </a:spcBef>
              <a:defRPr/>
            </a:pPr>
            <a:endParaRPr lang="es-AR" sz="2200" b="1" dirty="0" smtClean="0"/>
          </a:p>
          <a:p>
            <a:pPr lvl="0">
              <a:spcBef>
                <a:spcPct val="20000"/>
              </a:spcBef>
              <a:defRPr/>
            </a:pPr>
            <a:r>
              <a:rPr lang="es-AR" sz="2200" dirty="0" smtClean="0"/>
              <a:t>		</a:t>
            </a:r>
          </a:p>
          <a:p>
            <a:pPr lvl="0">
              <a:spcBef>
                <a:spcPct val="20000"/>
              </a:spcBef>
              <a:defRPr/>
            </a:pPr>
            <a:endParaRPr lang="es-AR" sz="2200" dirty="0"/>
          </a:p>
          <a:p>
            <a:pPr lvl="0">
              <a:spcBef>
                <a:spcPct val="20000"/>
              </a:spcBef>
              <a:defRPr/>
            </a:pPr>
            <a:endParaRPr lang="es-AR" sz="2200" dirty="0" smtClean="0"/>
          </a:p>
          <a:p>
            <a:pPr lvl="0">
              <a:spcBef>
                <a:spcPct val="20000"/>
              </a:spcBef>
              <a:defRPr/>
            </a:pPr>
            <a:endParaRPr lang="es-AR" sz="2200" dirty="0"/>
          </a:p>
          <a:p>
            <a:pPr lvl="0">
              <a:spcBef>
                <a:spcPct val="20000"/>
              </a:spcBef>
              <a:defRPr/>
            </a:pPr>
            <a:endParaRPr lang="es-AR" sz="2200" dirty="0" smtClean="0"/>
          </a:p>
          <a:p>
            <a:pPr lvl="0">
              <a:spcBef>
                <a:spcPct val="20000"/>
              </a:spcBef>
              <a:defRPr/>
            </a:pPr>
            <a:endParaRPr lang="es-AR" sz="2200" dirty="0" smtClean="0"/>
          </a:p>
          <a:p>
            <a:pPr lvl="0">
              <a:spcBef>
                <a:spcPct val="20000"/>
              </a:spcBef>
              <a:defRPr/>
            </a:pPr>
            <a:r>
              <a:rPr lang="es-AR" sz="2200" dirty="0" smtClean="0"/>
              <a:t>                             efecto de la modificación de parámetros</a:t>
            </a:r>
            <a:endParaRPr lang="es-AR" sz="2200" dirty="0"/>
          </a:p>
          <a:p>
            <a:pPr lvl="0">
              <a:spcBef>
                <a:spcPct val="20000"/>
              </a:spcBef>
              <a:defRPr/>
            </a:pPr>
            <a:endParaRPr lang="es-AR" sz="2200" dirty="0" smtClean="0"/>
          </a:p>
          <a:p>
            <a:pPr lvl="0">
              <a:spcBef>
                <a:spcPct val="20000"/>
              </a:spcBef>
              <a:defRPr/>
            </a:pPr>
            <a:endParaRPr lang="es-AR" sz="22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769469"/>
              </p:ext>
            </p:extLst>
          </p:nvPr>
        </p:nvGraphicFramePr>
        <p:xfrm>
          <a:off x="990600" y="2362200"/>
          <a:ext cx="7010400" cy="19687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0450"/>
                <a:gridCol w="1311404"/>
                <a:gridCol w="1726101"/>
                <a:gridCol w="1892445"/>
              </a:tblGrid>
              <a:tr h="6662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 </a:t>
                      </a:r>
                      <a:endParaRPr lang="es-A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Tiempo INV() [seg]</a:t>
                      </a:r>
                      <a:endParaRPr lang="es-A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Tiempo GS  xsol=0 [s / iter]</a:t>
                      </a:r>
                      <a:endParaRPr lang="es-A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Tiempo GS xsol=aprox [s / iter]</a:t>
                      </a:r>
                      <a:endParaRPr lang="es-A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56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Malla fina,  tol=1E-5</a:t>
                      </a:r>
                      <a:endParaRPr lang="es-A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0.013</a:t>
                      </a:r>
                      <a:endParaRPr lang="es-A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541.31 / 466</a:t>
                      </a:r>
                      <a:endParaRPr lang="es-A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399.43 / 395</a:t>
                      </a:r>
                      <a:endParaRPr lang="es-A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56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Malla gruesa, tol=1E-5</a:t>
                      </a:r>
                      <a:endParaRPr lang="es-A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0.001</a:t>
                      </a:r>
                      <a:endParaRPr lang="es-A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0.312 / 50</a:t>
                      </a:r>
                      <a:endParaRPr lang="es-A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0.237 / 39</a:t>
                      </a:r>
                      <a:endParaRPr lang="es-A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56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Malla fina,  tol=1E-4</a:t>
                      </a:r>
                      <a:endParaRPr lang="es-A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0.013</a:t>
                      </a:r>
                      <a:endParaRPr lang="es-A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434.99 / 373</a:t>
                      </a:r>
                      <a:endParaRPr lang="es-A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293.86 / 252</a:t>
                      </a:r>
                      <a:endParaRPr lang="es-A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561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Malla gruesa, tol=1E-4</a:t>
                      </a:r>
                      <a:endParaRPr lang="es-A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0.001</a:t>
                      </a:r>
                      <a:endParaRPr lang="es-A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0.26 / 42</a:t>
                      </a:r>
                      <a:endParaRPr lang="es-A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0.192 / 31</a:t>
                      </a:r>
                      <a:endParaRPr lang="es-A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4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Subtítulo"/>
          <p:cNvSpPr txBox="1">
            <a:spLocks/>
          </p:cNvSpPr>
          <p:nvPr/>
        </p:nvSpPr>
        <p:spPr>
          <a:xfrm>
            <a:off x="304800" y="228600"/>
            <a:ext cx="807720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b="1" noProof="0" dirty="0" smtClean="0"/>
              <a:t>Sistema de ecuaciones lineales </a:t>
            </a:r>
            <a:endParaRPr lang="es-AR" sz="1100" b="1" noProof="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400" dirty="0" smtClean="0"/>
              <a:t>El planteo de múltiples problemas de ingeniería requiere para su solución resolver un sistema de ecuaciones lineales del tipo: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4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40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4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40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4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40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4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400" dirty="0" smtClean="0"/>
              <a:t>Que puede plantearse matricialmente como: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400" dirty="0" smtClean="0"/>
              <a:t>	</a:t>
            </a:r>
            <a:r>
              <a:rPr lang="es-AR" sz="2400" b="1" dirty="0" smtClean="0"/>
              <a:t>A</a:t>
            </a:r>
            <a:r>
              <a:rPr lang="es-AR" sz="2400" dirty="0" smtClean="0"/>
              <a:t>*x = c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Donde </a:t>
            </a:r>
            <a:r>
              <a:rPr kumimoji="0" lang="es-A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s-AR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es la matriz de coeficientes del</a:t>
            </a:r>
            <a:r>
              <a:rPr kumimoji="0" lang="es-A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sistema.</a:t>
            </a:r>
            <a:endParaRPr kumimoji="0" lang="es-A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304800" y="2286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024606"/>
              </p:ext>
            </p:extLst>
          </p:nvPr>
        </p:nvGraphicFramePr>
        <p:xfrm>
          <a:off x="762000" y="2057400"/>
          <a:ext cx="4114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3" imgW="2146300" imgH="228600" progId="Equation.3">
                  <p:embed/>
                </p:oleObj>
              </mc:Choice>
              <mc:Fallback>
                <p:oleObj name="Equation" r:id="rId3" imgW="214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057400"/>
                        <a:ext cx="41148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618084"/>
              </p:ext>
            </p:extLst>
          </p:nvPr>
        </p:nvGraphicFramePr>
        <p:xfrm>
          <a:off x="762000" y="2514600"/>
          <a:ext cx="41148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5" imgW="2171520" imgH="228600" progId="Equation.3">
                  <p:embed/>
                </p:oleObj>
              </mc:Choice>
              <mc:Fallback>
                <p:oleObj name="Equation" r:id="rId5" imgW="21715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4600"/>
                        <a:ext cx="41148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053992"/>
              </p:ext>
            </p:extLst>
          </p:nvPr>
        </p:nvGraphicFramePr>
        <p:xfrm>
          <a:off x="685800" y="3581400"/>
          <a:ext cx="4267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7" imgW="2209800" imgH="228600" progId="Equation.3">
                  <p:embed/>
                </p:oleObj>
              </mc:Choice>
              <mc:Fallback>
                <p:oleObj name="Equation" r:id="rId7" imgW="220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42672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52600" y="2895600"/>
            <a:ext cx="1752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s-AR" sz="1200" dirty="0">
                <a:latin typeface="Arial" panose="020B0604020202020204" pitchFamily="34" charset="0"/>
                <a:cs typeface="Times New Roman" panose="02020603050405020304" pitchFamily="18" charset="0"/>
              </a:rPr>
              <a:t>      .                 .</a:t>
            </a:r>
            <a:endParaRPr lang="en-US" altLang="es-AR" sz="1100" dirty="0">
              <a:latin typeface="Arial" panose="020B0604020202020204" pitchFamily="34" charset="0"/>
            </a:endParaRPr>
          </a:p>
          <a:p>
            <a:pPr algn="just"/>
            <a:r>
              <a:rPr lang="en-US" altLang="es-AR" sz="1200" dirty="0">
                <a:latin typeface="Arial" panose="020B0604020202020204" pitchFamily="34" charset="0"/>
                <a:cs typeface="Times New Roman" panose="02020603050405020304" pitchFamily="18" charset="0"/>
              </a:rPr>
              <a:t>      .                 .</a:t>
            </a:r>
            <a:endParaRPr lang="en-US" altLang="es-AR" sz="1100" dirty="0">
              <a:latin typeface="Arial" panose="020B0604020202020204" pitchFamily="34" charset="0"/>
            </a:endParaRPr>
          </a:p>
          <a:p>
            <a:pPr algn="just"/>
            <a:r>
              <a:rPr lang="en-US" altLang="es-AR" sz="1200" dirty="0">
                <a:latin typeface="Arial" panose="020B0604020202020204" pitchFamily="34" charset="0"/>
                <a:cs typeface="Times New Roman" panose="02020603050405020304" pitchFamily="18" charset="0"/>
              </a:rPr>
              <a:t>      .                 .</a:t>
            </a:r>
            <a:endParaRPr lang="en-US" altLang="es-AR" sz="1800" dirty="0">
              <a:latin typeface="Arial" panose="020B060402020202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613364" y="1981200"/>
            <a:ext cx="762000" cy="204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/>
          <p:cNvSpPr txBox="1"/>
          <p:nvPr/>
        </p:nvSpPr>
        <p:spPr>
          <a:xfrm>
            <a:off x="4592682" y="197233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 smtClean="0"/>
              <a:t>c</a:t>
            </a:r>
            <a:r>
              <a:rPr lang="es-AR" sz="2800" i="1" baseline="-25000" dirty="0" smtClean="0"/>
              <a:t>1</a:t>
            </a:r>
            <a:endParaRPr lang="es-AR" sz="2800" i="1" baseline="-25000" dirty="0"/>
          </a:p>
        </p:txBody>
      </p:sp>
      <p:sp>
        <p:nvSpPr>
          <p:cNvPr id="10" name="CuadroTexto 9"/>
          <p:cNvSpPr txBox="1"/>
          <p:nvPr/>
        </p:nvSpPr>
        <p:spPr>
          <a:xfrm>
            <a:off x="4592680" y="2431872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 smtClean="0"/>
              <a:t>c</a:t>
            </a:r>
            <a:r>
              <a:rPr lang="es-AR" sz="2800" i="1" baseline="-25000" dirty="0"/>
              <a:t>2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4610100" y="3499505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 err="1" smtClean="0"/>
              <a:t>c</a:t>
            </a:r>
            <a:r>
              <a:rPr lang="es-AR" sz="2800" i="1" baseline="-25000" dirty="0" err="1"/>
              <a:t>n</a:t>
            </a:r>
            <a:endParaRPr lang="es-AR" sz="2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88459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304800" y="2286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304800" y="228600"/>
            <a:ext cx="807720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b="1" noProof="0" dirty="0" smtClean="0"/>
              <a:t>Sistema de ecuaciones lineales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 smtClean="0"/>
              <a:t>Despejando cada ecuación para las distintas incógnitas, el sistema puede reescribirse de la forma: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837119"/>
              </p:ext>
            </p:extLst>
          </p:nvPr>
        </p:nvGraphicFramePr>
        <p:xfrm>
          <a:off x="750887" y="2139950"/>
          <a:ext cx="3505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3" imgW="2171700" imgH="444500" progId="Equation.3">
                  <p:embed/>
                </p:oleObj>
              </mc:Choice>
              <mc:Fallback>
                <p:oleObj name="Equation" r:id="rId3" imgW="21717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7" y="2139950"/>
                        <a:ext cx="3505200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888896"/>
              </p:ext>
            </p:extLst>
          </p:nvPr>
        </p:nvGraphicFramePr>
        <p:xfrm>
          <a:off x="750887" y="3124200"/>
          <a:ext cx="5268913" cy="248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5" imgW="3390840" imgH="1600200" progId="Equation.3">
                  <p:embed/>
                </p:oleObj>
              </mc:Choice>
              <mc:Fallback>
                <p:oleObj name="Equation" r:id="rId5" imgW="339084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7" y="3124200"/>
                        <a:ext cx="5268913" cy="248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24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304800" y="2286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304800" y="228600"/>
            <a:ext cx="807720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b="1" noProof="0" dirty="0" smtClean="0"/>
              <a:t>Sistema de ecuaciones lineales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 smtClean="0"/>
              <a:t>En notación compacta, el sistema queda representado por: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68095"/>
              </p:ext>
            </p:extLst>
          </p:nvPr>
        </p:nvGraphicFramePr>
        <p:xfrm>
          <a:off x="1314994" y="1702752"/>
          <a:ext cx="2362200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3" imgW="1129810" imgH="761669" progId="Equation.3">
                  <p:embed/>
                </p:oleObj>
              </mc:Choice>
              <mc:Fallback>
                <p:oleObj name="Equation" r:id="rId3" imgW="1129810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994" y="1702752"/>
                        <a:ext cx="2362200" cy="158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143000" y="4267200"/>
          <a:ext cx="251460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Equation" r:id="rId5" imgW="1180588" imgH="761669" progId="Equation.3">
                  <p:embed/>
                </p:oleObj>
              </mc:Choice>
              <mc:Fallback>
                <p:oleObj name="Equation" r:id="rId5" imgW="1180588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267200"/>
                        <a:ext cx="2514600" cy="162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56836"/>
              </p:ext>
            </p:extLst>
          </p:nvPr>
        </p:nvGraphicFramePr>
        <p:xfrm>
          <a:off x="4518297" y="1685290"/>
          <a:ext cx="3022600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Equation" r:id="rId7" imgW="1447560" imgH="774360" progId="Equation.3">
                  <p:embed/>
                </p:oleObj>
              </mc:Choice>
              <mc:Fallback>
                <p:oleObj name="Equation" r:id="rId7" imgW="1447560" imgH="774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8297" y="1685290"/>
                        <a:ext cx="3022600" cy="160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4800600" y="4038600"/>
          <a:ext cx="289560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9" imgW="1167893" imgH="761669" progId="Equation.3">
                  <p:embed/>
                </p:oleObj>
              </mc:Choice>
              <mc:Fallback>
                <p:oleObj name="Equation" r:id="rId9" imgW="1167893" imgH="76166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038600"/>
                        <a:ext cx="2895600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812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304800" y="2286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304800" y="228600"/>
            <a:ext cx="8077200" cy="6477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b="1" noProof="0" dirty="0" smtClean="0"/>
              <a:t>Sistema de ecuaciones lineales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 smtClean="0"/>
              <a:t>De forma genérica, para la fila </a:t>
            </a:r>
            <a:r>
              <a:rPr lang="es-AR" sz="2400" b="1" i="1" dirty="0" smtClean="0"/>
              <a:t>i</a:t>
            </a:r>
            <a:r>
              <a:rPr lang="es-AR" sz="2400" dirty="0" smtClean="0"/>
              <a:t>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4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40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400" dirty="0" smtClean="0"/>
              <a:t>							   </a:t>
            </a:r>
            <a:endParaRPr lang="es-AR" sz="24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400" dirty="0" smtClean="0"/>
              <a:t>							    (1)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40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400" dirty="0" smtClean="0"/>
              <a:t>Se hace evidente que los </a:t>
            </a:r>
            <a:r>
              <a:rPr lang="es-AR" sz="3200" dirty="0" smtClean="0">
                <a:latin typeface="Monotype Corsiva" panose="03010101010201010101" pitchFamily="66" charset="0"/>
              </a:rPr>
              <a:t>a</a:t>
            </a:r>
            <a:r>
              <a:rPr lang="es-AR" sz="3200" baseline="-25000" dirty="0" smtClean="0">
                <a:latin typeface="Monotype Corsiva" panose="03010101010201010101" pitchFamily="66" charset="0"/>
              </a:rPr>
              <a:t>ii</a:t>
            </a:r>
            <a:r>
              <a:rPr lang="es-AR" sz="2400" dirty="0" smtClean="0"/>
              <a:t> tienen que ser distintos de cero.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400" dirty="0" smtClean="0"/>
              <a:t>Para que el método sea convergente, será condición suficiente que la matriz de coeficientes A sea estrictamente diagonal dominante: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4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40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400" dirty="0"/>
          </a:p>
          <a:p>
            <a:pPr>
              <a:spcBef>
                <a:spcPct val="20000"/>
              </a:spcBef>
              <a:defRPr/>
            </a:pPr>
            <a:r>
              <a:rPr lang="es-AR" sz="2400" dirty="0" smtClean="0"/>
              <a:t>	para todo </a:t>
            </a:r>
            <a:r>
              <a:rPr lang="es-AR" sz="3200" dirty="0">
                <a:latin typeface="Monotype Corsiva" panose="03010101010201010101" pitchFamily="66" charset="0"/>
              </a:rPr>
              <a:t>i</a:t>
            </a:r>
            <a:r>
              <a:rPr lang="es-AR" sz="2400" dirty="0" smtClean="0"/>
              <a:t>		          para al menos una fila </a:t>
            </a:r>
            <a:r>
              <a:rPr lang="es-AR" sz="3200" dirty="0">
                <a:latin typeface="Monotype Corsiva" panose="03010101010201010101" pitchFamily="66" charset="0"/>
              </a:rPr>
              <a:t>i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400" dirty="0" smtClean="0"/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78274"/>
              </p:ext>
            </p:extLst>
          </p:nvPr>
        </p:nvGraphicFramePr>
        <p:xfrm>
          <a:off x="2438400" y="1447800"/>
          <a:ext cx="4114800" cy="1655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3" imgW="1892300" imgH="762000" progId="Equation.3">
                  <p:embed/>
                </p:oleObj>
              </mc:Choice>
              <mc:Fallback>
                <p:oleObj name="Equation" r:id="rId3" imgW="1892300" imgH="76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47800"/>
                        <a:ext cx="4114800" cy="16552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670690"/>
              </p:ext>
            </p:extLst>
          </p:nvPr>
        </p:nvGraphicFramePr>
        <p:xfrm>
          <a:off x="1219200" y="5007787"/>
          <a:ext cx="1500187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1" name="Equation" r:id="rId5" imgW="761760" imgH="545760" progId="Equation.3">
                  <p:embed/>
                </p:oleObj>
              </mc:Choice>
              <mc:Fallback>
                <p:oleObj name="Equation" r:id="rId5" imgW="7617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07787"/>
                        <a:ext cx="1500187" cy="1071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282130"/>
              </p:ext>
            </p:extLst>
          </p:nvPr>
        </p:nvGraphicFramePr>
        <p:xfrm>
          <a:off x="5181600" y="4929205"/>
          <a:ext cx="17240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2" name="Equation" r:id="rId7" imgW="761760" imgH="545760" progId="Equation.3">
                  <p:embed/>
                </p:oleObj>
              </mc:Choice>
              <mc:Fallback>
                <p:oleObj name="Equation" r:id="rId7" imgW="76176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929205"/>
                        <a:ext cx="1724025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726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304800" y="2286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304800" y="228600"/>
            <a:ext cx="8077200" cy="647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b="1" noProof="0" dirty="0" smtClean="0"/>
              <a:t>Sistema de ecuaciones lineales – Método de Gauss - </a:t>
            </a:r>
            <a:r>
              <a:rPr lang="es-AR" sz="2400" b="1" noProof="0" dirty="0" err="1" smtClean="0"/>
              <a:t>Seidel</a:t>
            </a:r>
            <a:endParaRPr lang="es-AR" sz="2400" b="1" noProof="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1100" b="1" noProof="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400" dirty="0" smtClean="0"/>
              <a:t>Algoritmo de Gauss-</a:t>
            </a:r>
            <a:r>
              <a:rPr lang="es-AR" sz="2400" dirty="0" err="1" smtClean="0"/>
              <a:t>Seidel</a:t>
            </a:r>
            <a:r>
              <a:rPr lang="es-AR" sz="2400" dirty="0" smtClean="0"/>
              <a:t>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1200" dirty="0"/>
          </a:p>
          <a:p>
            <a:pPr marL="342900" indent="-342900">
              <a:spcBef>
                <a:spcPct val="20000"/>
              </a:spcBef>
              <a:buAutoNum type="arabicParenR"/>
              <a:defRPr/>
            </a:pPr>
            <a:r>
              <a:rPr lang="es-AR" dirty="0" smtClean="0"/>
              <a:t>Se propone un vector solución arbitrario x</a:t>
            </a:r>
            <a:r>
              <a:rPr lang="es-AR" baseline="-25000" dirty="0" smtClean="0"/>
              <a:t>1</a:t>
            </a:r>
            <a:r>
              <a:rPr lang="es-AR" baseline="30000" dirty="0" smtClean="0"/>
              <a:t>(0)</a:t>
            </a:r>
            <a:r>
              <a:rPr lang="es-AR" dirty="0" smtClean="0"/>
              <a:t>, x</a:t>
            </a:r>
            <a:r>
              <a:rPr lang="es-AR" baseline="-25000" dirty="0" smtClean="0"/>
              <a:t>2</a:t>
            </a:r>
            <a:r>
              <a:rPr lang="es-AR" baseline="30000" dirty="0" smtClean="0"/>
              <a:t>(0)</a:t>
            </a:r>
            <a:r>
              <a:rPr lang="es-AR" dirty="0" smtClean="0"/>
              <a:t>, x</a:t>
            </a:r>
            <a:r>
              <a:rPr lang="es-AR" baseline="-25000" dirty="0" smtClean="0"/>
              <a:t>3</a:t>
            </a:r>
            <a:r>
              <a:rPr lang="es-AR" baseline="30000" dirty="0" smtClean="0"/>
              <a:t>(0)</a:t>
            </a:r>
            <a:r>
              <a:rPr lang="es-AR" dirty="0" smtClean="0"/>
              <a:t>, … , </a:t>
            </a:r>
            <a:r>
              <a:rPr lang="es-AR" dirty="0" err="1" smtClean="0"/>
              <a:t>x</a:t>
            </a:r>
            <a:r>
              <a:rPr lang="es-AR" baseline="-25000" dirty="0" err="1" smtClean="0"/>
              <a:t>n</a:t>
            </a:r>
            <a:r>
              <a:rPr lang="es-AR" baseline="30000" dirty="0" smtClean="0"/>
              <a:t>(0)</a:t>
            </a:r>
          </a:p>
          <a:p>
            <a:pPr>
              <a:spcBef>
                <a:spcPct val="20000"/>
              </a:spcBef>
              <a:defRPr/>
            </a:pPr>
            <a:endParaRPr lang="es-AR" dirty="0"/>
          </a:p>
          <a:p>
            <a:pPr>
              <a:spcBef>
                <a:spcPct val="20000"/>
              </a:spcBef>
              <a:defRPr/>
            </a:pPr>
            <a:r>
              <a:rPr lang="es-AR" dirty="0" smtClean="0"/>
              <a:t>Si se cumple la condición de convergencia, la cercanía del vector solución inicial al real solo modificará la velocidad de la convergencia.</a:t>
            </a:r>
          </a:p>
          <a:p>
            <a:pPr>
              <a:spcBef>
                <a:spcPct val="20000"/>
              </a:spcBef>
              <a:defRPr/>
            </a:pPr>
            <a:endParaRPr lang="es-AR" dirty="0"/>
          </a:p>
          <a:p>
            <a:pPr>
              <a:spcBef>
                <a:spcPct val="20000"/>
              </a:spcBef>
              <a:defRPr/>
            </a:pPr>
            <a:r>
              <a:rPr lang="es-AR" dirty="0" smtClean="0"/>
              <a:t>2) Se utiliza la ecuación (1) para calcular x</a:t>
            </a:r>
            <a:r>
              <a:rPr lang="es-AR" baseline="-25000" dirty="0" smtClean="0"/>
              <a:t>1</a:t>
            </a:r>
            <a:r>
              <a:rPr lang="es-AR" baseline="30000" dirty="0" smtClean="0"/>
              <a:t>(1)</a:t>
            </a:r>
            <a:r>
              <a:rPr lang="es-AR" dirty="0" smtClean="0"/>
              <a:t> basados en los x</a:t>
            </a:r>
            <a:r>
              <a:rPr lang="es-AR" sz="1900" baseline="-25000" dirty="0" smtClean="0">
                <a:latin typeface="Monotype Corsiva" panose="03010101010201010101" pitchFamily="66" charset="0"/>
              </a:rPr>
              <a:t>i</a:t>
            </a:r>
            <a:r>
              <a:rPr lang="es-AR" baseline="30000" dirty="0" smtClean="0"/>
              <a:t>(0)</a:t>
            </a:r>
          </a:p>
          <a:p>
            <a:pPr>
              <a:spcBef>
                <a:spcPct val="20000"/>
              </a:spcBef>
              <a:defRPr/>
            </a:pPr>
            <a:endParaRPr lang="es-AR" baseline="30000" dirty="0"/>
          </a:p>
          <a:p>
            <a:pPr>
              <a:spcBef>
                <a:spcPct val="20000"/>
              </a:spcBef>
              <a:defRPr/>
            </a:pPr>
            <a:r>
              <a:rPr lang="es-AR" dirty="0" smtClean="0"/>
              <a:t>3) </a:t>
            </a:r>
            <a:r>
              <a:rPr lang="es-AR" dirty="0"/>
              <a:t>Se utiliza la ecuación (1) para calcular </a:t>
            </a:r>
            <a:r>
              <a:rPr lang="es-AR" dirty="0" smtClean="0"/>
              <a:t>x</a:t>
            </a:r>
            <a:r>
              <a:rPr lang="es-AR" baseline="-25000" dirty="0" smtClean="0"/>
              <a:t>2</a:t>
            </a:r>
            <a:r>
              <a:rPr lang="es-AR" baseline="30000" dirty="0" smtClean="0"/>
              <a:t>(1</a:t>
            </a:r>
            <a:r>
              <a:rPr lang="es-AR" baseline="30000" dirty="0"/>
              <a:t>)</a:t>
            </a:r>
            <a:r>
              <a:rPr lang="es-AR" dirty="0"/>
              <a:t> </a:t>
            </a:r>
            <a:r>
              <a:rPr lang="es-AR" dirty="0" smtClean="0"/>
              <a:t>utilizando x</a:t>
            </a:r>
            <a:r>
              <a:rPr lang="es-AR" baseline="-25000" dirty="0" smtClean="0"/>
              <a:t>1</a:t>
            </a:r>
            <a:r>
              <a:rPr lang="es-AR" baseline="30000" dirty="0" smtClean="0"/>
              <a:t>(1)</a:t>
            </a:r>
            <a:r>
              <a:rPr lang="es-AR" dirty="0" smtClean="0"/>
              <a:t>, x</a:t>
            </a:r>
            <a:r>
              <a:rPr lang="es-AR" baseline="-25000" dirty="0" smtClean="0"/>
              <a:t>3</a:t>
            </a:r>
            <a:r>
              <a:rPr lang="es-AR" baseline="30000" dirty="0" smtClean="0"/>
              <a:t>(0)</a:t>
            </a:r>
            <a:r>
              <a:rPr lang="es-AR" dirty="0" smtClean="0"/>
              <a:t>, … , </a:t>
            </a:r>
            <a:r>
              <a:rPr lang="es-AR" dirty="0" err="1" smtClean="0"/>
              <a:t>x</a:t>
            </a:r>
            <a:r>
              <a:rPr lang="es-AR" sz="1900" baseline="-25000" dirty="0" err="1" smtClean="0">
                <a:latin typeface="Monotype Corsiva" panose="03010101010201010101" pitchFamily="66" charset="0"/>
              </a:rPr>
              <a:t>n</a:t>
            </a:r>
            <a:r>
              <a:rPr lang="es-AR" baseline="30000" dirty="0" smtClean="0"/>
              <a:t>(0</a:t>
            </a:r>
            <a:r>
              <a:rPr lang="es-AR" baseline="30000" dirty="0"/>
              <a:t>)</a:t>
            </a:r>
            <a:endParaRPr lang="es-AR" dirty="0"/>
          </a:p>
          <a:p>
            <a:pPr>
              <a:spcBef>
                <a:spcPct val="20000"/>
              </a:spcBef>
              <a:defRPr/>
            </a:pPr>
            <a:endParaRPr lang="es-AR" baseline="30000" dirty="0"/>
          </a:p>
          <a:p>
            <a:pPr>
              <a:spcBef>
                <a:spcPct val="20000"/>
              </a:spcBef>
              <a:defRPr/>
            </a:pPr>
            <a:r>
              <a:rPr lang="es-AR" dirty="0"/>
              <a:t>3) Se utiliza la ecuación (1) para calcular </a:t>
            </a:r>
            <a:r>
              <a:rPr lang="es-AR" dirty="0" smtClean="0"/>
              <a:t>x</a:t>
            </a:r>
            <a:r>
              <a:rPr lang="es-AR" baseline="-25000" dirty="0" smtClean="0"/>
              <a:t>3</a:t>
            </a:r>
            <a:r>
              <a:rPr lang="es-AR" baseline="30000" dirty="0" smtClean="0"/>
              <a:t>(1</a:t>
            </a:r>
            <a:r>
              <a:rPr lang="es-AR" baseline="30000" dirty="0"/>
              <a:t>)</a:t>
            </a:r>
            <a:r>
              <a:rPr lang="es-AR" dirty="0"/>
              <a:t> utilizando x</a:t>
            </a:r>
            <a:r>
              <a:rPr lang="es-AR" baseline="-25000" dirty="0"/>
              <a:t>1</a:t>
            </a:r>
            <a:r>
              <a:rPr lang="es-AR" baseline="30000" dirty="0"/>
              <a:t>(1)</a:t>
            </a:r>
            <a:r>
              <a:rPr lang="es-AR" dirty="0"/>
              <a:t>, </a:t>
            </a:r>
            <a:r>
              <a:rPr lang="es-AR" dirty="0" smtClean="0"/>
              <a:t>x</a:t>
            </a:r>
            <a:r>
              <a:rPr lang="es-AR" baseline="-25000" dirty="0" smtClean="0"/>
              <a:t>2</a:t>
            </a:r>
            <a:r>
              <a:rPr lang="es-AR" baseline="30000" dirty="0" smtClean="0"/>
              <a:t>(1</a:t>
            </a:r>
            <a:r>
              <a:rPr lang="es-AR" baseline="30000" dirty="0"/>
              <a:t>)</a:t>
            </a:r>
            <a:r>
              <a:rPr lang="es-AR" dirty="0"/>
              <a:t>, </a:t>
            </a:r>
            <a:r>
              <a:rPr lang="es-AR" dirty="0" smtClean="0"/>
              <a:t>x</a:t>
            </a:r>
            <a:r>
              <a:rPr lang="es-AR" baseline="-25000" dirty="0" smtClean="0"/>
              <a:t>4</a:t>
            </a:r>
            <a:r>
              <a:rPr lang="es-AR" baseline="30000" dirty="0" smtClean="0"/>
              <a:t>(0</a:t>
            </a:r>
            <a:r>
              <a:rPr lang="es-AR" baseline="30000" dirty="0"/>
              <a:t>)</a:t>
            </a:r>
            <a:r>
              <a:rPr lang="es-AR" dirty="0"/>
              <a:t>, … , </a:t>
            </a:r>
            <a:r>
              <a:rPr lang="es-AR" dirty="0" err="1"/>
              <a:t>x</a:t>
            </a:r>
            <a:r>
              <a:rPr lang="es-AR" sz="1900" baseline="-25000" dirty="0" err="1">
                <a:latin typeface="Monotype Corsiva" panose="03010101010201010101" pitchFamily="66" charset="0"/>
              </a:rPr>
              <a:t>n</a:t>
            </a:r>
            <a:r>
              <a:rPr lang="es-AR" baseline="30000" dirty="0"/>
              <a:t>(0)</a:t>
            </a:r>
            <a:endParaRPr lang="es-AR" dirty="0"/>
          </a:p>
          <a:p>
            <a:pPr>
              <a:spcBef>
                <a:spcPct val="20000"/>
              </a:spcBef>
              <a:defRPr/>
            </a:pPr>
            <a:r>
              <a:rPr lang="es-AR" dirty="0"/>
              <a:t>.</a:t>
            </a:r>
          </a:p>
          <a:p>
            <a:pPr>
              <a:spcBef>
                <a:spcPct val="20000"/>
              </a:spcBef>
              <a:defRPr/>
            </a:pPr>
            <a:r>
              <a:rPr lang="es-AR" dirty="0" smtClean="0"/>
              <a:t>.</a:t>
            </a:r>
            <a:endParaRPr lang="es-AR" dirty="0"/>
          </a:p>
          <a:p>
            <a:pPr>
              <a:spcBef>
                <a:spcPct val="20000"/>
              </a:spcBef>
              <a:defRPr/>
            </a:pPr>
            <a:r>
              <a:rPr lang="es-AR" dirty="0" smtClean="0"/>
              <a:t>.</a:t>
            </a:r>
            <a:endParaRPr lang="es-AR" dirty="0"/>
          </a:p>
          <a:p>
            <a:pPr>
              <a:spcBef>
                <a:spcPct val="20000"/>
              </a:spcBef>
              <a:defRPr/>
            </a:pPr>
            <a:r>
              <a:rPr lang="es-AR" dirty="0" smtClean="0"/>
              <a:t>n) </a:t>
            </a:r>
            <a:r>
              <a:rPr lang="es-AR" dirty="0"/>
              <a:t>Se utiliza la ecuación (1) para calcular </a:t>
            </a:r>
            <a:r>
              <a:rPr lang="es-AR" dirty="0" err="1" smtClean="0"/>
              <a:t>x</a:t>
            </a:r>
            <a:r>
              <a:rPr lang="es-AR" sz="1900" baseline="-25000" dirty="0" err="1" smtClean="0">
                <a:latin typeface="Monotype Corsiva" panose="03010101010201010101" pitchFamily="66" charset="0"/>
              </a:rPr>
              <a:t>n</a:t>
            </a:r>
            <a:r>
              <a:rPr lang="es-AR" baseline="30000" dirty="0" smtClean="0"/>
              <a:t>(1)</a:t>
            </a:r>
            <a:r>
              <a:rPr lang="es-AR" dirty="0" smtClean="0"/>
              <a:t> </a:t>
            </a:r>
            <a:r>
              <a:rPr lang="es-AR" dirty="0"/>
              <a:t>utilizando x</a:t>
            </a:r>
            <a:r>
              <a:rPr lang="es-AR" baseline="-25000" dirty="0"/>
              <a:t>1</a:t>
            </a:r>
            <a:r>
              <a:rPr lang="es-AR" baseline="30000" dirty="0"/>
              <a:t>(1)</a:t>
            </a:r>
            <a:r>
              <a:rPr lang="es-AR" dirty="0"/>
              <a:t>, x</a:t>
            </a:r>
            <a:r>
              <a:rPr lang="es-AR" baseline="-25000" dirty="0"/>
              <a:t>2</a:t>
            </a:r>
            <a:r>
              <a:rPr lang="es-AR" baseline="30000" dirty="0"/>
              <a:t>(1)</a:t>
            </a:r>
            <a:r>
              <a:rPr lang="es-AR" dirty="0"/>
              <a:t>, </a:t>
            </a:r>
            <a:r>
              <a:rPr lang="es-AR" dirty="0" smtClean="0"/>
              <a:t>… </a:t>
            </a:r>
            <a:r>
              <a:rPr lang="es-AR" dirty="0"/>
              <a:t>, </a:t>
            </a:r>
            <a:r>
              <a:rPr lang="es-AR" dirty="0" smtClean="0"/>
              <a:t>x</a:t>
            </a:r>
            <a:r>
              <a:rPr lang="es-AR" sz="1900" baseline="-25000" dirty="0" smtClean="0">
                <a:latin typeface="Monotype Corsiva" panose="03010101010201010101" pitchFamily="66" charset="0"/>
              </a:rPr>
              <a:t>n-1</a:t>
            </a:r>
            <a:r>
              <a:rPr lang="es-AR" baseline="30000" dirty="0" smtClean="0"/>
              <a:t>(1)</a:t>
            </a:r>
            <a:endParaRPr lang="es-AR" dirty="0"/>
          </a:p>
          <a:p>
            <a:pPr>
              <a:spcBef>
                <a:spcPct val="20000"/>
              </a:spcBef>
              <a:defRPr/>
            </a:pPr>
            <a:endParaRPr lang="es-AR" dirty="0" smtClean="0"/>
          </a:p>
          <a:p>
            <a:pPr>
              <a:spcBef>
                <a:spcPct val="20000"/>
              </a:spcBef>
              <a:defRPr/>
            </a:pPr>
            <a:r>
              <a:rPr lang="es-AR" dirty="0" smtClean="0"/>
              <a:t>Finalizada la iteración 1, se inicia nuevamente el proceso proponiendo los x</a:t>
            </a:r>
            <a:r>
              <a:rPr lang="es-AR" sz="1900" baseline="-25000" dirty="0" smtClean="0">
                <a:latin typeface="Monotype Corsiva" panose="03010101010201010101" pitchFamily="66" charset="0"/>
              </a:rPr>
              <a:t>i</a:t>
            </a:r>
            <a:r>
              <a:rPr lang="es-AR" baseline="30000" dirty="0" smtClean="0"/>
              <a:t>(1)</a:t>
            </a:r>
            <a:r>
              <a:rPr lang="es-AR" dirty="0" smtClean="0"/>
              <a:t> como vector solución obteniéndose los x</a:t>
            </a:r>
            <a:r>
              <a:rPr lang="es-AR" sz="1900" baseline="-25000" dirty="0" smtClean="0">
                <a:latin typeface="Monotype Corsiva" panose="03010101010201010101" pitchFamily="66" charset="0"/>
              </a:rPr>
              <a:t>i</a:t>
            </a:r>
            <a:r>
              <a:rPr lang="es-AR" baseline="30000" dirty="0" smtClean="0"/>
              <a:t>(2)</a:t>
            </a:r>
            <a:r>
              <a:rPr lang="es-AR" dirty="0" smtClean="0"/>
              <a:t>.</a:t>
            </a:r>
            <a:endParaRPr lang="es-AR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400" dirty="0" smtClean="0"/>
              <a:t>							</a:t>
            </a:r>
            <a:endParaRPr lang="es-AR" sz="24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400" dirty="0" smtClean="0"/>
              <a:t>							    </a:t>
            </a:r>
          </a:p>
        </p:txBody>
      </p:sp>
    </p:spTree>
    <p:extLst>
      <p:ext uri="{BB962C8B-B14F-4D97-AF65-F5344CB8AC3E}">
        <p14:creationId xmlns:p14="http://schemas.microsoft.com/office/powerpoint/2010/main" val="217566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304800" y="2286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304800" y="228600"/>
            <a:ext cx="8077200" cy="647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b="1" noProof="0" dirty="0" smtClean="0"/>
              <a:t>Sistema de ecuaciones lineales – Método de </a:t>
            </a:r>
            <a:r>
              <a:rPr lang="es-AR" sz="2400" b="1" noProof="0" dirty="0" err="1" smtClean="0"/>
              <a:t>Jacobi</a:t>
            </a:r>
            <a:endParaRPr lang="es-AR" sz="2400" b="1" noProof="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1100" b="1" noProof="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400" dirty="0" smtClean="0"/>
              <a:t>Algoritmo de </a:t>
            </a:r>
            <a:r>
              <a:rPr lang="es-AR" sz="2400" dirty="0" err="1" smtClean="0"/>
              <a:t>Jacobi</a:t>
            </a:r>
            <a:r>
              <a:rPr lang="es-AR" sz="2400" dirty="0" smtClean="0"/>
              <a:t>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1200" dirty="0"/>
          </a:p>
          <a:p>
            <a:pPr marL="342900" indent="-342900">
              <a:spcBef>
                <a:spcPct val="20000"/>
              </a:spcBef>
              <a:buAutoNum type="arabicParenR"/>
              <a:defRPr/>
            </a:pPr>
            <a:r>
              <a:rPr lang="es-AR" dirty="0" smtClean="0"/>
              <a:t>Se propone un vector solución arbitrario x</a:t>
            </a:r>
            <a:r>
              <a:rPr lang="es-AR" baseline="-25000" dirty="0" smtClean="0"/>
              <a:t>1</a:t>
            </a:r>
            <a:r>
              <a:rPr lang="es-AR" baseline="30000" dirty="0" smtClean="0"/>
              <a:t>(0)</a:t>
            </a:r>
            <a:r>
              <a:rPr lang="es-AR" dirty="0" smtClean="0"/>
              <a:t>, x</a:t>
            </a:r>
            <a:r>
              <a:rPr lang="es-AR" baseline="-25000" dirty="0" smtClean="0"/>
              <a:t>2</a:t>
            </a:r>
            <a:r>
              <a:rPr lang="es-AR" baseline="30000" dirty="0" smtClean="0"/>
              <a:t>(0)</a:t>
            </a:r>
            <a:r>
              <a:rPr lang="es-AR" dirty="0" smtClean="0"/>
              <a:t>, x</a:t>
            </a:r>
            <a:r>
              <a:rPr lang="es-AR" baseline="-25000" dirty="0" smtClean="0"/>
              <a:t>3</a:t>
            </a:r>
            <a:r>
              <a:rPr lang="es-AR" baseline="30000" dirty="0" smtClean="0"/>
              <a:t>(0)</a:t>
            </a:r>
            <a:r>
              <a:rPr lang="es-AR" dirty="0" smtClean="0"/>
              <a:t>, … , </a:t>
            </a:r>
            <a:r>
              <a:rPr lang="es-AR" dirty="0" err="1" smtClean="0"/>
              <a:t>x</a:t>
            </a:r>
            <a:r>
              <a:rPr lang="es-AR" baseline="-25000" dirty="0" err="1" smtClean="0"/>
              <a:t>n</a:t>
            </a:r>
            <a:r>
              <a:rPr lang="es-AR" baseline="30000" dirty="0" smtClean="0"/>
              <a:t>(0)</a:t>
            </a:r>
          </a:p>
          <a:p>
            <a:pPr>
              <a:spcBef>
                <a:spcPct val="20000"/>
              </a:spcBef>
              <a:defRPr/>
            </a:pPr>
            <a:endParaRPr lang="es-AR" dirty="0"/>
          </a:p>
          <a:p>
            <a:pPr>
              <a:spcBef>
                <a:spcPct val="20000"/>
              </a:spcBef>
              <a:defRPr/>
            </a:pPr>
            <a:r>
              <a:rPr lang="es-AR" dirty="0" smtClean="0"/>
              <a:t>Si se cumple la condición de convergencia, la cercanía del vector solución inicial al real solo modificará la velocidad de la convergencia.</a:t>
            </a:r>
          </a:p>
          <a:p>
            <a:pPr>
              <a:spcBef>
                <a:spcPct val="20000"/>
              </a:spcBef>
              <a:defRPr/>
            </a:pPr>
            <a:endParaRPr lang="es-AR" dirty="0"/>
          </a:p>
          <a:p>
            <a:pPr>
              <a:spcBef>
                <a:spcPct val="20000"/>
              </a:spcBef>
              <a:defRPr/>
            </a:pPr>
            <a:r>
              <a:rPr lang="es-AR" dirty="0" smtClean="0"/>
              <a:t>2) Se utiliza la ecuación (1) para calcular x</a:t>
            </a:r>
            <a:r>
              <a:rPr lang="es-AR" baseline="-25000" dirty="0" smtClean="0"/>
              <a:t>1</a:t>
            </a:r>
            <a:r>
              <a:rPr lang="es-AR" baseline="30000" dirty="0" smtClean="0"/>
              <a:t>(1)</a:t>
            </a:r>
            <a:r>
              <a:rPr lang="es-AR" dirty="0" smtClean="0"/>
              <a:t> basados en los x</a:t>
            </a:r>
            <a:r>
              <a:rPr lang="es-AR" sz="1900" baseline="-25000" dirty="0" smtClean="0">
                <a:latin typeface="Monotype Corsiva" panose="03010101010201010101" pitchFamily="66" charset="0"/>
              </a:rPr>
              <a:t>i</a:t>
            </a:r>
            <a:r>
              <a:rPr lang="es-AR" baseline="30000" dirty="0" smtClean="0"/>
              <a:t>(0)</a:t>
            </a:r>
          </a:p>
          <a:p>
            <a:pPr>
              <a:spcBef>
                <a:spcPct val="20000"/>
              </a:spcBef>
              <a:defRPr/>
            </a:pPr>
            <a:endParaRPr lang="es-AR" baseline="30000" dirty="0"/>
          </a:p>
          <a:p>
            <a:pPr>
              <a:spcBef>
                <a:spcPct val="20000"/>
              </a:spcBef>
              <a:defRPr/>
            </a:pPr>
            <a:r>
              <a:rPr lang="es-AR" dirty="0" smtClean="0"/>
              <a:t>3) </a:t>
            </a:r>
            <a:r>
              <a:rPr lang="es-AR" dirty="0"/>
              <a:t>Se utiliza la ecuación (1) para calcular </a:t>
            </a:r>
            <a:r>
              <a:rPr lang="es-AR" dirty="0" smtClean="0"/>
              <a:t>x</a:t>
            </a:r>
            <a:r>
              <a:rPr lang="es-AR" baseline="-25000" dirty="0" smtClean="0"/>
              <a:t>2</a:t>
            </a:r>
            <a:r>
              <a:rPr lang="es-AR" baseline="30000" dirty="0" smtClean="0"/>
              <a:t>(1</a:t>
            </a:r>
            <a:r>
              <a:rPr lang="es-AR" baseline="30000" dirty="0"/>
              <a:t>)</a:t>
            </a:r>
            <a:r>
              <a:rPr lang="es-AR" dirty="0"/>
              <a:t> </a:t>
            </a:r>
            <a:r>
              <a:rPr lang="es-AR" dirty="0" smtClean="0"/>
              <a:t>utilizando x</a:t>
            </a:r>
            <a:r>
              <a:rPr lang="es-AR" baseline="-25000" dirty="0" smtClean="0">
                <a:latin typeface="Monotype Corsiva" panose="03010101010201010101" pitchFamily="66" charset="0"/>
              </a:rPr>
              <a:t>i </a:t>
            </a:r>
            <a:r>
              <a:rPr lang="es-AR" baseline="30000" dirty="0" smtClean="0"/>
              <a:t>(0)</a:t>
            </a:r>
            <a:endParaRPr lang="es-AR" dirty="0"/>
          </a:p>
          <a:p>
            <a:pPr>
              <a:spcBef>
                <a:spcPct val="20000"/>
              </a:spcBef>
              <a:defRPr/>
            </a:pPr>
            <a:endParaRPr lang="es-AR" baseline="30000" dirty="0"/>
          </a:p>
          <a:p>
            <a:pPr>
              <a:spcBef>
                <a:spcPct val="20000"/>
              </a:spcBef>
              <a:defRPr/>
            </a:pPr>
            <a:r>
              <a:rPr lang="es-AR" dirty="0"/>
              <a:t>3) Se utiliza la ecuación (1) para calcular </a:t>
            </a:r>
            <a:r>
              <a:rPr lang="es-AR" dirty="0" smtClean="0"/>
              <a:t>x</a:t>
            </a:r>
            <a:r>
              <a:rPr lang="es-AR" baseline="-25000" dirty="0" smtClean="0"/>
              <a:t>3</a:t>
            </a:r>
            <a:r>
              <a:rPr lang="es-AR" baseline="30000" dirty="0" smtClean="0"/>
              <a:t>(1</a:t>
            </a:r>
            <a:r>
              <a:rPr lang="es-AR" baseline="30000" dirty="0"/>
              <a:t>)</a:t>
            </a:r>
            <a:r>
              <a:rPr lang="es-AR" dirty="0"/>
              <a:t> utilizando </a:t>
            </a:r>
            <a:r>
              <a:rPr lang="es-AR" dirty="0" smtClean="0"/>
              <a:t>x</a:t>
            </a:r>
            <a:r>
              <a:rPr lang="es-AR" baseline="-25000" dirty="0" smtClean="0">
                <a:latin typeface="Monotype Corsiva" panose="03010101010201010101" pitchFamily="66" charset="0"/>
              </a:rPr>
              <a:t>i </a:t>
            </a:r>
            <a:r>
              <a:rPr lang="es-AR" baseline="30000" dirty="0" smtClean="0"/>
              <a:t>(0)</a:t>
            </a:r>
            <a:endParaRPr lang="es-AR" dirty="0"/>
          </a:p>
          <a:p>
            <a:pPr>
              <a:spcBef>
                <a:spcPct val="20000"/>
              </a:spcBef>
              <a:defRPr/>
            </a:pPr>
            <a:r>
              <a:rPr lang="es-AR" dirty="0"/>
              <a:t>.</a:t>
            </a:r>
          </a:p>
          <a:p>
            <a:pPr>
              <a:spcBef>
                <a:spcPct val="20000"/>
              </a:spcBef>
              <a:defRPr/>
            </a:pPr>
            <a:r>
              <a:rPr lang="es-AR" dirty="0" smtClean="0"/>
              <a:t>.</a:t>
            </a:r>
            <a:endParaRPr lang="es-AR" dirty="0"/>
          </a:p>
          <a:p>
            <a:pPr>
              <a:spcBef>
                <a:spcPct val="20000"/>
              </a:spcBef>
              <a:defRPr/>
            </a:pPr>
            <a:r>
              <a:rPr lang="es-AR" dirty="0" smtClean="0"/>
              <a:t>.</a:t>
            </a:r>
            <a:endParaRPr lang="es-AR" dirty="0"/>
          </a:p>
          <a:p>
            <a:pPr>
              <a:spcBef>
                <a:spcPct val="20000"/>
              </a:spcBef>
              <a:defRPr/>
            </a:pPr>
            <a:r>
              <a:rPr lang="es-AR" dirty="0" smtClean="0"/>
              <a:t>n) </a:t>
            </a:r>
            <a:r>
              <a:rPr lang="es-AR" dirty="0"/>
              <a:t>Se utiliza la ecuación (1) para calcular </a:t>
            </a:r>
            <a:r>
              <a:rPr lang="es-AR" dirty="0" err="1" smtClean="0"/>
              <a:t>x</a:t>
            </a:r>
            <a:r>
              <a:rPr lang="es-AR" sz="1900" baseline="-25000" dirty="0" err="1" smtClean="0">
                <a:latin typeface="Monotype Corsiva" panose="03010101010201010101" pitchFamily="66" charset="0"/>
              </a:rPr>
              <a:t>n</a:t>
            </a:r>
            <a:r>
              <a:rPr lang="es-AR" baseline="30000" dirty="0" smtClean="0"/>
              <a:t>(1)</a:t>
            </a:r>
            <a:r>
              <a:rPr lang="es-AR" dirty="0" smtClean="0"/>
              <a:t> </a:t>
            </a:r>
            <a:r>
              <a:rPr lang="es-AR" dirty="0"/>
              <a:t>utilizando </a:t>
            </a:r>
            <a:r>
              <a:rPr lang="es-AR" dirty="0" smtClean="0"/>
              <a:t>x</a:t>
            </a:r>
            <a:r>
              <a:rPr lang="es-AR" baseline="-25000" dirty="0" smtClean="0">
                <a:latin typeface="Monotype Corsiva" panose="03010101010201010101" pitchFamily="66" charset="0"/>
              </a:rPr>
              <a:t>i</a:t>
            </a:r>
            <a:r>
              <a:rPr lang="es-AR" baseline="30000" dirty="0" smtClean="0"/>
              <a:t>(0)</a:t>
            </a:r>
            <a:endParaRPr lang="es-AR" dirty="0"/>
          </a:p>
          <a:p>
            <a:pPr>
              <a:spcBef>
                <a:spcPct val="20000"/>
              </a:spcBef>
              <a:defRPr/>
            </a:pPr>
            <a:endParaRPr lang="es-AR" dirty="0" smtClean="0"/>
          </a:p>
          <a:p>
            <a:pPr>
              <a:spcBef>
                <a:spcPct val="20000"/>
              </a:spcBef>
              <a:defRPr/>
            </a:pPr>
            <a:r>
              <a:rPr lang="es-AR" dirty="0" smtClean="0"/>
              <a:t>Finalizada la iteración 1, se inicia nuevamente el proceso proponiendo los x</a:t>
            </a:r>
            <a:r>
              <a:rPr lang="es-AR" sz="1900" baseline="-25000" dirty="0" smtClean="0">
                <a:latin typeface="Monotype Corsiva" panose="03010101010201010101" pitchFamily="66" charset="0"/>
              </a:rPr>
              <a:t>i</a:t>
            </a:r>
            <a:r>
              <a:rPr lang="es-AR" baseline="30000" dirty="0" smtClean="0"/>
              <a:t>(1)</a:t>
            </a:r>
            <a:r>
              <a:rPr lang="es-AR" dirty="0" smtClean="0"/>
              <a:t> como vector solución obteniéndose los x</a:t>
            </a:r>
            <a:r>
              <a:rPr lang="es-AR" sz="1900" baseline="-25000" dirty="0" smtClean="0">
                <a:latin typeface="Monotype Corsiva" panose="03010101010201010101" pitchFamily="66" charset="0"/>
              </a:rPr>
              <a:t>i</a:t>
            </a:r>
            <a:r>
              <a:rPr lang="es-AR" baseline="30000" dirty="0" smtClean="0"/>
              <a:t>(2)</a:t>
            </a:r>
            <a:r>
              <a:rPr lang="es-AR" dirty="0" smtClean="0"/>
              <a:t>.</a:t>
            </a:r>
            <a:endParaRPr lang="es-AR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400" dirty="0" smtClean="0"/>
              <a:t>							</a:t>
            </a:r>
            <a:endParaRPr lang="es-AR" sz="24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400" dirty="0" smtClean="0"/>
              <a:t>							    </a:t>
            </a:r>
          </a:p>
        </p:txBody>
      </p:sp>
    </p:spTree>
    <p:extLst>
      <p:ext uri="{BB962C8B-B14F-4D97-AF65-F5344CB8AC3E}">
        <p14:creationId xmlns:p14="http://schemas.microsoft.com/office/powerpoint/2010/main" val="4192524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304800" y="2286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304800" y="228600"/>
            <a:ext cx="8077200" cy="647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b="1" noProof="0" dirty="0" smtClean="0"/>
              <a:t>Sistema de ecuaciones lineales – Método de Gauss - </a:t>
            </a:r>
            <a:r>
              <a:rPr lang="es-AR" sz="2400" b="1" noProof="0" dirty="0" err="1" smtClean="0"/>
              <a:t>Seidel</a:t>
            </a:r>
            <a:endParaRPr lang="es-AR" sz="2400" b="1" noProof="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1100" b="1" noProof="0" dirty="0" smtClean="0"/>
          </a:p>
          <a:p>
            <a:pPr lvl="0">
              <a:spcBef>
                <a:spcPct val="20000"/>
              </a:spcBef>
              <a:defRPr/>
            </a:pPr>
            <a:r>
              <a:rPr lang="es-AR" sz="2200" dirty="0" smtClean="0"/>
              <a:t>La ecuación (2) representa la notación compacta para el cálculo de x</a:t>
            </a:r>
            <a:r>
              <a:rPr lang="es-AR" sz="2200" baseline="-25000" dirty="0" smtClean="0">
                <a:latin typeface="Monotype Corsiva" panose="03010101010201010101" pitchFamily="66" charset="0"/>
              </a:rPr>
              <a:t>i</a:t>
            </a:r>
            <a:r>
              <a:rPr lang="es-AR" sz="2200" baseline="30000" dirty="0" smtClean="0"/>
              <a:t>(</a:t>
            </a:r>
            <a:r>
              <a:rPr lang="es-AR" sz="2200" i="1" baseline="30000" dirty="0" smtClean="0"/>
              <a:t>k</a:t>
            </a:r>
            <a:r>
              <a:rPr lang="es-AR" sz="2200" baseline="30000" dirty="0" smtClean="0"/>
              <a:t>)</a:t>
            </a:r>
            <a:r>
              <a:rPr lang="es-AR" sz="2200" dirty="0" smtClean="0"/>
              <a:t> </a:t>
            </a:r>
          </a:p>
          <a:p>
            <a:pPr lvl="0">
              <a:spcBef>
                <a:spcPct val="20000"/>
              </a:spcBef>
              <a:defRPr/>
            </a:pPr>
            <a:r>
              <a:rPr lang="es-AR" sz="2200" dirty="0" smtClean="0"/>
              <a:t>							(2)</a:t>
            </a:r>
            <a:endParaRPr lang="es-AR" sz="2200" dirty="0"/>
          </a:p>
          <a:p>
            <a:pPr lvl="0">
              <a:spcBef>
                <a:spcPct val="20000"/>
              </a:spcBef>
              <a:defRPr/>
            </a:pPr>
            <a:endParaRPr lang="es-AR" sz="2200" dirty="0" smtClean="0"/>
          </a:p>
          <a:p>
            <a:pPr lvl="0">
              <a:spcBef>
                <a:spcPct val="20000"/>
              </a:spcBef>
              <a:defRPr/>
            </a:pPr>
            <a:r>
              <a:rPr lang="es-AR" sz="2200" b="1" dirty="0" smtClean="0"/>
              <a:t>Error y criterio de paro: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es-AR" sz="2200" dirty="0" smtClean="0"/>
              <a:t>Una ventaja importante del método es que el error de redondeo no se acumula ni propaga más allá de la iteración en curso.</a:t>
            </a:r>
          </a:p>
          <a:p>
            <a:pPr lvl="0" algn="just">
              <a:spcBef>
                <a:spcPct val="20000"/>
              </a:spcBef>
              <a:defRPr/>
            </a:pPr>
            <a:endParaRPr lang="es-AR" sz="2200" dirty="0"/>
          </a:p>
          <a:p>
            <a:pPr algn="just">
              <a:spcBef>
                <a:spcPct val="20000"/>
              </a:spcBef>
              <a:defRPr/>
            </a:pPr>
            <a:r>
              <a:rPr lang="es-AR" sz="2200" dirty="0" smtClean="0"/>
              <a:t>El criterio de paro se puede establecer sobre las diferencias absolutas entre </a:t>
            </a:r>
            <a:r>
              <a:rPr lang="es-AR" sz="2200" dirty="0"/>
              <a:t>x</a:t>
            </a:r>
            <a:r>
              <a:rPr lang="es-AR" sz="2200" baseline="-25000" dirty="0">
                <a:latin typeface="Monotype Corsiva" panose="03010101010201010101" pitchFamily="66" charset="0"/>
              </a:rPr>
              <a:t>i</a:t>
            </a:r>
            <a:r>
              <a:rPr lang="es-AR" sz="2200" baseline="30000" dirty="0"/>
              <a:t>(</a:t>
            </a:r>
            <a:r>
              <a:rPr lang="es-AR" sz="2200" i="1" baseline="30000" dirty="0"/>
              <a:t>k</a:t>
            </a:r>
            <a:r>
              <a:rPr lang="es-AR" sz="2200" baseline="30000" dirty="0"/>
              <a:t>)</a:t>
            </a:r>
            <a:r>
              <a:rPr lang="es-AR" sz="2200" dirty="0"/>
              <a:t> </a:t>
            </a:r>
            <a:r>
              <a:rPr lang="es-AR" sz="2200" dirty="0" smtClean="0"/>
              <a:t>y x</a:t>
            </a:r>
            <a:r>
              <a:rPr lang="es-AR" sz="2200" baseline="-25000" dirty="0" smtClean="0">
                <a:latin typeface="Monotype Corsiva" panose="03010101010201010101" pitchFamily="66" charset="0"/>
              </a:rPr>
              <a:t>i</a:t>
            </a:r>
            <a:r>
              <a:rPr lang="es-AR" sz="2200" baseline="30000" dirty="0" smtClean="0"/>
              <a:t>(</a:t>
            </a:r>
            <a:r>
              <a:rPr lang="es-AR" sz="2200" i="1" baseline="30000" dirty="0" smtClean="0"/>
              <a:t>k-1</a:t>
            </a:r>
            <a:r>
              <a:rPr lang="es-AR" sz="2200" baseline="30000" dirty="0" smtClean="0"/>
              <a:t>)</a:t>
            </a:r>
            <a:r>
              <a:rPr lang="es-AR" sz="2200" dirty="0" smtClean="0"/>
              <a:t> o sobre sus valores relativos, pero sea cual sea el caso, la iteración se detendrá cuando todas las componentes del vector solución presenten una variación por debajo de una tolerancia predefinida.</a:t>
            </a:r>
            <a:endParaRPr lang="es-AR" sz="2200" dirty="0"/>
          </a:p>
          <a:p>
            <a:pPr>
              <a:spcBef>
                <a:spcPct val="20000"/>
              </a:spcBef>
              <a:defRPr/>
            </a:pPr>
            <a:r>
              <a:rPr lang="es-AR" sz="2200" dirty="0" smtClean="0"/>
              <a:t>						error relativo</a:t>
            </a:r>
            <a:endParaRPr lang="es-AR" sz="2200" dirty="0"/>
          </a:p>
          <a:p>
            <a:pPr lvl="0">
              <a:spcBef>
                <a:spcPct val="20000"/>
              </a:spcBef>
              <a:defRPr/>
            </a:pPr>
            <a:r>
              <a:rPr lang="es-AR" sz="2200" dirty="0" smtClean="0"/>
              <a:t>							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1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7500" t="48518" r="59167" b="45556"/>
          <a:stretch/>
        </p:blipFill>
        <p:spPr>
          <a:xfrm>
            <a:off x="1905000" y="1371600"/>
            <a:ext cx="4800600" cy="685800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2933700" y="1485900"/>
            <a:ext cx="457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sz="2000" i="1" dirty="0" smtClean="0"/>
              <a:t>c</a:t>
            </a:r>
            <a:r>
              <a:rPr lang="es-AR" sz="2000" baseline="-25000" dirty="0" smtClean="0">
                <a:latin typeface="Monotype Corsiva" panose="03010101010201010101" pitchFamily="66" charset="0"/>
              </a:rPr>
              <a:t>i </a:t>
            </a:r>
            <a:r>
              <a:rPr lang="es-AR" sz="2000" dirty="0" smtClean="0">
                <a:latin typeface="Monotype Corsiva" panose="03010101010201010101" pitchFamily="66" charset="0"/>
              </a:rPr>
              <a:t>-</a:t>
            </a:r>
            <a:endParaRPr lang="es-AR" sz="2000" i="1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433932"/>
              </p:ext>
            </p:extLst>
          </p:nvPr>
        </p:nvGraphicFramePr>
        <p:xfrm>
          <a:off x="2286000" y="5390094"/>
          <a:ext cx="3352800" cy="1126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4" imgW="1434960" imgH="482400" progId="Equation.3">
                  <p:embed/>
                </p:oleObj>
              </mc:Choice>
              <mc:Fallback>
                <p:oleObj name="Equation" r:id="rId4" imgW="14349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390094"/>
                        <a:ext cx="3352800" cy="11260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136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304800" y="2286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304800" y="228600"/>
            <a:ext cx="8077200" cy="647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b="1" noProof="0" dirty="0" smtClean="0"/>
              <a:t>Sistema de ecuaciones lineales – Método de Gauss - </a:t>
            </a:r>
            <a:r>
              <a:rPr lang="es-AR" sz="2400" b="1" noProof="0" dirty="0" err="1" smtClean="0"/>
              <a:t>Seidel</a:t>
            </a:r>
            <a:endParaRPr lang="es-AR" sz="2400" b="1" noProof="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1100" b="1" noProof="0" dirty="0" smtClean="0"/>
          </a:p>
          <a:p>
            <a:pPr lvl="0">
              <a:spcBef>
                <a:spcPct val="20000"/>
              </a:spcBef>
              <a:defRPr/>
            </a:pPr>
            <a:r>
              <a:rPr lang="es-AR" sz="2200" b="1" dirty="0" err="1" smtClean="0"/>
              <a:t>Preacondicionamiento</a:t>
            </a:r>
            <a:r>
              <a:rPr lang="es-AR" sz="2200" b="1" dirty="0" smtClean="0"/>
              <a:t>:</a:t>
            </a:r>
          </a:p>
          <a:p>
            <a:pPr lvl="0" algn="just">
              <a:spcBef>
                <a:spcPct val="20000"/>
              </a:spcBef>
              <a:defRPr/>
            </a:pPr>
            <a:r>
              <a:rPr lang="es-AR" sz="2200" dirty="0" smtClean="0"/>
              <a:t>Considérese el sistema:</a:t>
            </a:r>
          </a:p>
          <a:p>
            <a:pPr lvl="0" algn="just">
              <a:spcBef>
                <a:spcPct val="20000"/>
              </a:spcBef>
              <a:defRPr/>
            </a:pPr>
            <a:endParaRPr lang="es-AR" sz="2200" dirty="0"/>
          </a:p>
          <a:p>
            <a:pPr lvl="0">
              <a:spcBef>
                <a:spcPct val="20000"/>
              </a:spcBef>
              <a:defRPr/>
            </a:pPr>
            <a:r>
              <a:rPr lang="es-AR" sz="2200" dirty="0" smtClean="0"/>
              <a:t>					         vector solución inicial	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120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12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1200" dirty="0" smtClean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200" dirty="0"/>
              <a:t>Aplicando el método se obtiene:</a:t>
            </a:r>
          </a:p>
        </p:txBody>
      </p:sp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873032"/>
              </p:ext>
            </p:extLst>
          </p:nvPr>
        </p:nvGraphicFramePr>
        <p:xfrm>
          <a:off x="593725" y="1752600"/>
          <a:ext cx="2149475" cy="373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" name="Equation" r:id="rId3" imgW="1295280" imgH="228600" progId="Equation.3">
                  <p:embed/>
                </p:oleObj>
              </mc:Choice>
              <mc:Fallback>
                <p:oleObj name="Equation" r:id="rId3" imgW="1295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752600"/>
                        <a:ext cx="2149475" cy="3735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136819"/>
              </p:ext>
            </p:extLst>
          </p:nvPr>
        </p:nvGraphicFramePr>
        <p:xfrm>
          <a:off x="609600" y="2215775"/>
          <a:ext cx="2025415" cy="407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0" name="Equation" r:id="rId5" imgW="1155600" imgH="228600" progId="Equation.3">
                  <p:embed/>
                </p:oleObj>
              </mc:Choice>
              <mc:Fallback>
                <p:oleObj name="Equation" r:id="rId5" imgW="1155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15775"/>
                        <a:ext cx="2025415" cy="407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907495"/>
              </p:ext>
            </p:extLst>
          </p:nvPr>
        </p:nvGraphicFramePr>
        <p:xfrm>
          <a:off x="607285" y="2757419"/>
          <a:ext cx="2051036" cy="391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1" name="Equation" r:id="rId7" imgW="1218960" imgH="228600" progId="Equation.3">
                  <p:embed/>
                </p:oleObj>
              </mc:Choice>
              <mc:Fallback>
                <p:oleObj name="Equation" r:id="rId7" imgW="1218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85" y="2757419"/>
                        <a:ext cx="2051036" cy="3910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427211"/>
              </p:ext>
            </p:extLst>
          </p:nvPr>
        </p:nvGraphicFramePr>
        <p:xfrm>
          <a:off x="4191000" y="1807029"/>
          <a:ext cx="1176337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Equation" r:id="rId9" imgW="672840" imgH="711000" progId="Equation.3">
                  <p:embed/>
                </p:oleObj>
              </mc:Choice>
              <mc:Fallback>
                <p:oleObj name="Equation" r:id="rId9" imgW="6728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807029"/>
                        <a:ext cx="1176337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945986"/>
              </p:ext>
            </p:extLst>
          </p:nvPr>
        </p:nvGraphicFramePr>
        <p:xfrm>
          <a:off x="624702" y="3986916"/>
          <a:ext cx="7848600" cy="2209800"/>
        </p:xfrm>
        <a:graphic>
          <a:graphicData uri="http://schemas.openxmlformats.org/drawingml/2006/table">
            <a:tbl>
              <a:tblPr/>
              <a:tblGrid>
                <a:gridCol w="941832"/>
                <a:gridCol w="1439111"/>
                <a:gridCol w="836983"/>
                <a:gridCol w="1285342"/>
                <a:gridCol w="912266"/>
                <a:gridCol w="1453660"/>
                <a:gridCol w="979406"/>
              </a:tblGrid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Iteration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14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21.000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−196.15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−1995.0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−20149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2.0364×10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−2.0579×10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95.238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110.71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109.83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109.90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109.89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109.89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0.80000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14.421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−116.02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1204.6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−12140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1.2272×10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100.00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94.453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112.43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109.63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109.92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109.89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50.680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−462.30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4718.1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−47636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4.8144×10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−4.8653×10</a:t>
                      </a:r>
                      <a:r>
                        <a:rPr kumimoji="0" lang="en-US" sz="18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98.027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110.96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109.80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109.90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109.89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109.89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5691910"/>
              </p:ext>
            </p:extLst>
          </p:nvPr>
        </p:nvGraphicFramePr>
        <p:xfrm>
          <a:off x="3114675" y="3994150"/>
          <a:ext cx="6826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Equation" r:id="rId11" imgW="419040" imgH="253800" progId="Equation.3">
                  <p:embed/>
                </p:oleObj>
              </mc:Choice>
              <mc:Fallback>
                <p:oleObj name="Equation" r:id="rId11" imgW="419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3994150"/>
                        <a:ext cx="6826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512899"/>
              </p:ext>
            </p:extLst>
          </p:nvPr>
        </p:nvGraphicFramePr>
        <p:xfrm>
          <a:off x="5294090" y="4023363"/>
          <a:ext cx="6604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4" name="Equation" r:id="rId13" imgW="431640" imgH="253800" progId="Equation.3">
                  <p:embed/>
                </p:oleObj>
              </mc:Choice>
              <mc:Fallback>
                <p:oleObj name="Equation" r:id="rId13" imgW="431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4090" y="4023363"/>
                        <a:ext cx="66040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898399"/>
              </p:ext>
            </p:extLst>
          </p:nvPr>
        </p:nvGraphicFramePr>
        <p:xfrm>
          <a:off x="7713662" y="4028986"/>
          <a:ext cx="6683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5" name="Equation" r:id="rId15" imgW="431640" imgH="253800" progId="Equation.3">
                  <p:embed/>
                </p:oleObj>
              </mc:Choice>
              <mc:Fallback>
                <p:oleObj name="Equation" r:id="rId15" imgW="431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3662" y="4028986"/>
                        <a:ext cx="66833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4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3154</TotalTime>
  <Words>846</Words>
  <Application>Microsoft Office PowerPoint</Application>
  <PresentationFormat>Presentación en pantalla (4:3)</PresentationFormat>
  <Paragraphs>371</Paragraphs>
  <Slides>17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Calibri</vt:lpstr>
      <vt:lpstr>Monotype Corsiva</vt:lpstr>
      <vt:lpstr>Tahoma</vt:lpstr>
      <vt:lpstr>Times New Roman</vt:lpstr>
      <vt:lpstr>Wingdings</vt:lpstr>
      <vt:lpstr>Tema de Office</vt:lpstr>
      <vt:lpstr>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D1 - UNLP</dc:title>
  <dc:creator>solaer</dc:creator>
  <cp:lastModifiedBy>Ricardo Ramos</cp:lastModifiedBy>
  <cp:revision>60</cp:revision>
  <dcterms:created xsi:type="dcterms:W3CDTF">2013-08-22T08:28:22Z</dcterms:created>
  <dcterms:modified xsi:type="dcterms:W3CDTF">2019-10-14T17:17:50Z</dcterms:modified>
</cp:coreProperties>
</file>