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FF1-85FE-472F-AFCD-BE5D38DC6F4A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DB39-6DA5-4F39-8978-2205A7460E0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125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FF1-85FE-472F-AFCD-BE5D38DC6F4A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DB39-6DA5-4F39-8978-2205A7460E0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965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FF1-85FE-472F-AFCD-BE5D38DC6F4A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DB39-6DA5-4F39-8978-2205A7460E0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461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FF1-85FE-472F-AFCD-BE5D38DC6F4A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DB39-6DA5-4F39-8978-2205A7460E0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7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FF1-85FE-472F-AFCD-BE5D38DC6F4A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DB39-6DA5-4F39-8978-2205A7460E0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991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FF1-85FE-472F-AFCD-BE5D38DC6F4A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DB39-6DA5-4F39-8978-2205A7460E0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413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FF1-85FE-472F-AFCD-BE5D38DC6F4A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DB39-6DA5-4F39-8978-2205A7460E0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527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FF1-85FE-472F-AFCD-BE5D38DC6F4A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DB39-6DA5-4F39-8978-2205A7460E0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547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FF1-85FE-472F-AFCD-BE5D38DC6F4A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DB39-6DA5-4F39-8978-2205A7460E0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827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FF1-85FE-472F-AFCD-BE5D38DC6F4A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DB39-6DA5-4F39-8978-2205A7460E0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93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FF1-85FE-472F-AFCD-BE5D38DC6F4A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DB39-6DA5-4F39-8978-2205A7460E0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189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D9FF1-85FE-472F-AFCD-BE5D38DC6F4A}" type="datetimeFigureOut">
              <a:rPr lang="es-AR" smtClean="0"/>
              <a:t>11/4/2020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DB39-6DA5-4F39-8978-2205A7460E0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323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9701" y="389711"/>
            <a:ext cx="9144000" cy="1017670"/>
          </a:xfrm>
        </p:spPr>
        <p:txBody>
          <a:bodyPr>
            <a:normAutofit/>
          </a:bodyPr>
          <a:lstStyle/>
          <a:p>
            <a:r>
              <a:rPr lang="es-AR" sz="3200" dirty="0"/>
              <a:t>Introducción a la Programación y Análisis Numérico </a:t>
            </a:r>
            <a:endParaRPr lang="es-AR" dirty="0"/>
          </a:p>
          <a:p>
            <a:r>
              <a:rPr lang="es-AR" dirty="0"/>
              <a:t>Solución de ecuaciones no lineales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pic>
        <p:nvPicPr>
          <p:cNvPr id="4" name="Picture 8" descr="Image result for unlp logo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79" y="82078"/>
            <a:ext cx="858740" cy="9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8657" y="1637062"/>
            <a:ext cx="1201937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Sea y=f(x) una ecuación no lineal en un dominio [</a:t>
            </a:r>
            <a:r>
              <a:rPr lang="es-AR" dirty="0" err="1"/>
              <a:t>a,b</a:t>
            </a:r>
            <a:r>
              <a:rPr lang="es-AR" dirty="0"/>
              <a:t>]. </a:t>
            </a:r>
          </a:p>
          <a:p>
            <a:r>
              <a:rPr lang="es-AR" dirty="0"/>
              <a:t>Si </a:t>
            </a:r>
            <a:r>
              <a:rPr lang="es-AR" dirty="0" err="1"/>
              <a:t>xr</a:t>
            </a:r>
            <a:r>
              <a:rPr lang="es-AR" dirty="0"/>
              <a:t> es una raíz de y en ese dominio, entonces </a:t>
            </a:r>
            <a:r>
              <a:rPr lang="es-AR" dirty="0" err="1"/>
              <a:t>yr</a:t>
            </a:r>
            <a:r>
              <a:rPr lang="es-AR" dirty="0"/>
              <a:t> = f(</a:t>
            </a:r>
            <a:r>
              <a:rPr lang="es-AR" dirty="0" err="1"/>
              <a:t>xr</a:t>
            </a:r>
            <a:r>
              <a:rPr lang="es-AR" dirty="0"/>
              <a:t>) = 0</a:t>
            </a:r>
          </a:p>
          <a:p>
            <a:endParaRPr lang="es-AR" dirty="0"/>
          </a:p>
          <a:p>
            <a:r>
              <a:rPr lang="es-AR" dirty="0"/>
              <a:t>En muchos casos el procedimiento analítico de igualar a cero y despejar x se vuelve complejo por la forma que puede tomar f(x), para lo cual se desarrollaron métodos numéricos que buscan aproximar esta solución con una cota de error definida como aceptable.</a:t>
            </a:r>
          </a:p>
          <a:p>
            <a:endParaRPr lang="es-AR" dirty="0"/>
          </a:p>
          <a:p>
            <a:r>
              <a:rPr lang="es-AR" dirty="0"/>
              <a:t>Los métodos más sencillos e intuitivos de llevar adelante si se dispone de una computadora son la inspección visual directa y el tanteo.</a:t>
            </a:r>
          </a:p>
          <a:p>
            <a:r>
              <a:rPr lang="es-AR" dirty="0"/>
              <a:t>Inspección visual directa: se grafica la función y se busca el cruce por cero de la misma</a:t>
            </a:r>
          </a:p>
          <a:p>
            <a:r>
              <a:rPr lang="es-AR" dirty="0"/>
              <a:t>Tanteo: se grafica la función para comprender la forma de la misma y determinar el entorno de la raíz, luego se proponen valores que son modificados a criterio del operador en función del resultado anterior.</a:t>
            </a:r>
          </a:p>
          <a:p>
            <a:endParaRPr lang="es-AR" dirty="0"/>
          </a:p>
          <a:p>
            <a:r>
              <a:rPr lang="es-AR" dirty="0"/>
              <a:t>Ninguno de los dos métodos es sistemático ni programable, pero la sistematización del tanteo da lugar al primer método a estudiar, el método de bisección.</a:t>
            </a:r>
          </a:p>
          <a:p>
            <a:endParaRPr lang="es-AR" dirty="0"/>
          </a:p>
          <a:p>
            <a:r>
              <a:rPr lang="es-AR" dirty="0"/>
              <a:t>En los casos en los que hay interacción con el usuario, cosa que no se da cuando la solución de la raíz es parte de un código mayor o se está corriendo algo en automático, es recomendable la gráfica de la función para analizar el dominio.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0928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9701" y="389711"/>
            <a:ext cx="9144000" cy="1017670"/>
          </a:xfrm>
        </p:spPr>
        <p:txBody>
          <a:bodyPr>
            <a:normAutofit/>
          </a:bodyPr>
          <a:lstStyle/>
          <a:p>
            <a:r>
              <a:rPr lang="es-AR" sz="3200" dirty="0"/>
              <a:t>Introducción a la Programación y Análisis Numérico </a:t>
            </a:r>
            <a:endParaRPr lang="es-AR" dirty="0"/>
          </a:p>
          <a:p>
            <a:r>
              <a:rPr lang="es-AR" dirty="0"/>
              <a:t>Solución de ecuaciones no lineales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pic>
        <p:nvPicPr>
          <p:cNvPr id="4" name="Picture 8" descr="Image result for unlp logo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79" y="82078"/>
            <a:ext cx="858740" cy="9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8657" y="1637062"/>
            <a:ext cx="1201937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Ejemplo:</a:t>
            </a:r>
          </a:p>
          <a:p>
            <a:endParaRPr lang="es-AR" dirty="0"/>
          </a:p>
          <a:p>
            <a:r>
              <a:rPr lang="es-AR" dirty="0"/>
              <a:t>f(x) = x^3 - x – 1</a:t>
            </a:r>
          </a:p>
          <a:p>
            <a:r>
              <a:rPr lang="es-AR" dirty="0"/>
              <a:t>f’(x) = 3x^2 - 1</a:t>
            </a:r>
          </a:p>
          <a:p>
            <a:endParaRPr lang="es-AR" dirty="0"/>
          </a:p>
          <a:p>
            <a:r>
              <a:rPr lang="es-AR" dirty="0"/>
              <a:t>Buscamos la solución para f(x) = 0 con un error menor a 0.001</a:t>
            </a:r>
          </a:p>
          <a:p>
            <a:endParaRPr lang="es-AR" dirty="0"/>
          </a:p>
          <a:p>
            <a:r>
              <a:rPr lang="es-AR" dirty="0"/>
              <a:t>ALGORITMO</a:t>
            </a:r>
          </a:p>
          <a:p>
            <a:endParaRPr lang="es-AR" dirty="0"/>
          </a:p>
          <a:p>
            <a:pPr marL="342900" indent="-342900">
              <a:buAutoNum type="arabicParenR"/>
            </a:pPr>
            <a:r>
              <a:rPr lang="es-AR" dirty="0"/>
              <a:t>Proponemos x</a:t>
            </a:r>
            <a:r>
              <a:rPr lang="es-AR" baseline="-25000" dirty="0"/>
              <a:t>0 </a:t>
            </a:r>
            <a:r>
              <a:rPr lang="es-AR" dirty="0"/>
              <a:t>= 1 como solución de f(x)=0</a:t>
            </a:r>
            <a:endParaRPr lang="es-AR" baseline="-25000" dirty="0"/>
          </a:p>
          <a:p>
            <a:pPr marL="342900" indent="-342900">
              <a:buAutoNum type="arabicParenR"/>
            </a:pPr>
            <a:r>
              <a:rPr lang="es-AR" dirty="0"/>
              <a:t>x</a:t>
            </a:r>
            <a:r>
              <a:rPr lang="es-AR" baseline="-25000" dirty="0"/>
              <a:t>1</a:t>
            </a:r>
            <a:r>
              <a:rPr lang="es-AR" dirty="0"/>
              <a:t>=x</a:t>
            </a:r>
            <a:r>
              <a:rPr lang="es-AR" baseline="-25000" dirty="0"/>
              <a:t>0</a:t>
            </a:r>
            <a:r>
              <a:rPr lang="es-AR" dirty="0"/>
              <a:t> - f(x</a:t>
            </a:r>
            <a:r>
              <a:rPr lang="es-AR" baseline="-25000" dirty="0"/>
              <a:t>0</a:t>
            </a:r>
            <a:r>
              <a:rPr lang="es-AR" dirty="0"/>
              <a:t>)/f’(x</a:t>
            </a:r>
            <a:r>
              <a:rPr lang="es-AR" baseline="-25000" dirty="0"/>
              <a:t>0</a:t>
            </a:r>
            <a:r>
              <a:rPr lang="es-AR" dirty="0"/>
              <a:t>) = 1 – (1^3 – 1 – 1)/(3*1^2 – 1) = 1.5</a:t>
            </a:r>
            <a:endParaRPr lang="es-AR" baseline="-25000" dirty="0"/>
          </a:p>
          <a:p>
            <a:pPr marL="342900" indent="-342900">
              <a:buAutoNum type="arabicParenR"/>
            </a:pPr>
            <a:r>
              <a:rPr lang="es-AR" dirty="0"/>
              <a:t>x</a:t>
            </a:r>
            <a:r>
              <a:rPr lang="es-AR" baseline="-25000" dirty="0"/>
              <a:t>2</a:t>
            </a:r>
            <a:r>
              <a:rPr lang="es-AR" dirty="0"/>
              <a:t>=x</a:t>
            </a:r>
            <a:r>
              <a:rPr lang="es-AR" baseline="-25000" dirty="0"/>
              <a:t>1</a:t>
            </a:r>
            <a:r>
              <a:rPr lang="es-AR" dirty="0"/>
              <a:t> - f(x</a:t>
            </a:r>
            <a:r>
              <a:rPr lang="es-AR" baseline="-25000" dirty="0"/>
              <a:t>1</a:t>
            </a:r>
            <a:r>
              <a:rPr lang="es-AR" dirty="0"/>
              <a:t>)/f’(x</a:t>
            </a:r>
            <a:r>
              <a:rPr lang="es-AR" baseline="-25000" dirty="0"/>
              <a:t>1</a:t>
            </a:r>
            <a:r>
              <a:rPr lang="es-AR" dirty="0"/>
              <a:t>) = 1.5 - (1.5^3 – 1.5 – 1)/(3*1.5^2 – 1) = 1.34782                			Error = 0.15218</a:t>
            </a:r>
            <a:endParaRPr lang="es-AR" baseline="-25000" dirty="0"/>
          </a:p>
          <a:p>
            <a:pPr marL="342900" indent="-342900">
              <a:buFontTx/>
              <a:buAutoNum type="arabicParenR"/>
            </a:pPr>
            <a:r>
              <a:rPr lang="es-AR" dirty="0"/>
              <a:t>x</a:t>
            </a:r>
            <a:r>
              <a:rPr lang="es-AR" baseline="-25000" dirty="0"/>
              <a:t>3</a:t>
            </a:r>
            <a:r>
              <a:rPr lang="es-AR" dirty="0"/>
              <a:t>=x</a:t>
            </a:r>
            <a:r>
              <a:rPr lang="es-AR" baseline="-25000" dirty="0"/>
              <a:t>2</a:t>
            </a:r>
            <a:r>
              <a:rPr lang="es-AR" dirty="0"/>
              <a:t> - f(x</a:t>
            </a:r>
            <a:r>
              <a:rPr lang="es-AR" baseline="-25000" dirty="0"/>
              <a:t>2</a:t>
            </a:r>
            <a:r>
              <a:rPr lang="es-AR" dirty="0"/>
              <a:t>)/f’(x</a:t>
            </a:r>
            <a:r>
              <a:rPr lang="es-AR" baseline="-25000" dirty="0"/>
              <a:t>2</a:t>
            </a:r>
            <a:r>
              <a:rPr lang="es-AR" dirty="0"/>
              <a:t>) = 1.34782 - (1.34782^3 – 1.34782 – 1)/(3*1.34782^2 – 1) = 1.3252		Error = 0.02262</a:t>
            </a:r>
          </a:p>
          <a:p>
            <a:pPr marL="342900" indent="-342900">
              <a:buFontTx/>
              <a:buAutoNum type="arabicParenR"/>
            </a:pPr>
            <a:r>
              <a:rPr lang="es-AR" dirty="0"/>
              <a:t>x</a:t>
            </a:r>
            <a:r>
              <a:rPr lang="es-AR" baseline="-25000" dirty="0"/>
              <a:t>4</a:t>
            </a:r>
            <a:r>
              <a:rPr lang="es-AR" dirty="0"/>
              <a:t>=x</a:t>
            </a:r>
            <a:r>
              <a:rPr lang="es-AR" baseline="-25000" dirty="0"/>
              <a:t>3</a:t>
            </a:r>
            <a:r>
              <a:rPr lang="es-AR" dirty="0"/>
              <a:t> - f(x</a:t>
            </a:r>
            <a:r>
              <a:rPr lang="es-AR" baseline="-25000" dirty="0"/>
              <a:t>3</a:t>
            </a:r>
            <a:r>
              <a:rPr lang="es-AR" dirty="0"/>
              <a:t>)/f’(x</a:t>
            </a:r>
            <a:r>
              <a:rPr lang="es-AR" baseline="-25000" dirty="0"/>
              <a:t>3</a:t>
            </a:r>
            <a:r>
              <a:rPr lang="es-AR" dirty="0"/>
              <a:t>) = 1.3252 - ((1.3552^3 – 1.3252 – 1)/(3*1.3252^2 – 1) = 1.3257	</a:t>
            </a:r>
            <a:r>
              <a:rPr lang="es-AR"/>
              <a:t>	Error = 0.0005</a:t>
            </a:r>
            <a:endParaRPr lang="es-AR" baseline="-25000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8197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9701" y="389711"/>
            <a:ext cx="9144000" cy="1017670"/>
          </a:xfrm>
        </p:spPr>
        <p:txBody>
          <a:bodyPr>
            <a:normAutofit/>
          </a:bodyPr>
          <a:lstStyle/>
          <a:p>
            <a:r>
              <a:rPr lang="es-AR" sz="3200" dirty="0"/>
              <a:t>Introducción a la Programación y Análisis Numérico </a:t>
            </a:r>
            <a:endParaRPr lang="es-AR" dirty="0"/>
          </a:p>
          <a:p>
            <a:r>
              <a:rPr lang="es-AR" dirty="0"/>
              <a:t>Solución de ecuaciones no lineales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pic>
        <p:nvPicPr>
          <p:cNvPr id="4" name="Picture 8" descr="Image result for unlp logo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79" y="82078"/>
            <a:ext cx="858740" cy="9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8657" y="1637062"/>
            <a:ext cx="120193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Método de bisección:</a:t>
            </a:r>
          </a:p>
          <a:p>
            <a:r>
              <a:rPr lang="es-AR" dirty="0"/>
              <a:t>Como se dijo, es una sistematización del tanteo. Un algoritmo sin intervención del operador (pero condicionado por este en la selección del intervalo), puede formalizarse de la siguiente manera:</a:t>
            </a:r>
          </a:p>
          <a:p>
            <a:endParaRPr lang="es-AR" dirty="0"/>
          </a:p>
          <a:p>
            <a:r>
              <a:rPr lang="es-AR" dirty="0"/>
              <a:t>1) Definir y=f(x)</a:t>
            </a:r>
          </a:p>
          <a:p>
            <a:r>
              <a:rPr lang="es-AR" dirty="0"/>
              <a:t>2) Definir el intervalo [</a:t>
            </a:r>
            <a:r>
              <a:rPr lang="es-AR" dirty="0" err="1"/>
              <a:t>a,b</a:t>
            </a:r>
            <a:r>
              <a:rPr lang="es-AR" dirty="0"/>
              <a:t>] dentro del cual se buscará raíz</a:t>
            </a:r>
          </a:p>
          <a:p>
            <a:r>
              <a:rPr lang="es-AR" dirty="0"/>
              <a:t>3) Definir tolerancia de error en la raíz buscada</a:t>
            </a:r>
          </a:p>
          <a:p>
            <a:r>
              <a:rPr lang="es-AR" dirty="0"/>
              <a:t>4) Evaluar f(a)</a:t>
            </a:r>
          </a:p>
          <a:p>
            <a:r>
              <a:rPr lang="es-AR" dirty="0"/>
              <a:t>5) Evaluar f(b)</a:t>
            </a:r>
          </a:p>
          <a:p>
            <a:endParaRPr lang="es-AR" dirty="0"/>
          </a:p>
          <a:p>
            <a:r>
              <a:rPr lang="es-AR" dirty="0"/>
              <a:t>………………………….</a:t>
            </a:r>
          </a:p>
          <a:p>
            <a:endParaRPr lang="es-AR" dirty="0"/>
          </a:p>
          <a:p>
            <a:r>
              <a:rPr lang="es-AR" dirty="0"/>
              <a:t>6) Evaluar f(m) siendo m = (</a:t>
            </a:r>
            <a:r>
              <a:rPr lang="es-AR" dirty="0" err="1"/>
              <a:t>a+b</a:t>
            </a:r>
            <a:r>
              <a:rPr lang="es-AR" dirty="0"/>
              <a:t>)/2</a:t>
            </a:r>
          </a:p>
          <a:p>
            <a:r>
              <a:rPr lang="es-AR" dirty="0"/>
              <a:t>7) Si f(a)*f(m)</a:t>
            </a:r>
            <a:r>
              <a:rPr lang="en-US" dirty="0"/>
              <a:t>&lt;0 </a:t>
            </a:r>
            <a:r>
              <a:rPr lang="en-US" dirty="0" err="1"/>
              <a:t>entonces</a:t>
            </a:r>
            <a:r>
              <a:rPr lang="en-US" dirty="0"/>
              <a:t> b = m ; </a:t>
            </a:r>
            <a:r>
              <a:rPr lang="en-US" dirty="0" err="1"/>
              <a:t>si</a:t>
            </a:r>
            <a:r>
              <a:rPr lang="en-US" dirty="0"/>
              <a:t> no a = m</a:t>
            </a:r>
          </a:p>
          <a:p>
            <a:r>
              <a:rPr lang="en-US" dirty="0"/>
              <a:t>8) </a:t>
            </a:r>
            <a:r>
              <a:rPr lang="en-US" dirty="0" err="1"/>
              <a:t>Evaluar</a:t>
            </a:r>
            <a:r>
              <a:rPr lang="en-US" dirty="0"/>
              <a:t> f(m), </a:t>
            </a:r>
            <a:r>
              <a:rPr lang="en-US" dirty="0" err="1"/>
              <a:t>si</a:t>
            </a:r>
            <a:r>
              <a:rPr lang="en-US" dirty="0"/>
              <a:t> f(m) &lt; </a:t>
            </a:r>
            <a:r>
              <a:rPr lang="en-US" dirty="0" err="1"/>
              <a:t>tolerancia</a:t>
            </a:r>
            <a:r>
              <a:rPr lang="en-US" dirty="0"/>
              <a:t> </a:t>
            </a:r>
            <a:r>
              <a:rPr lang="en-US" dirty="0" err="1"/>
              <a:t>entonces</a:t>
            </a:r>
            <a:r>
              <a:rPr lang="en-US" dirty="0"/>
              <a:t> STOP; </a:t>
            </a:r>
            <a:r>
              <a:rPr lang="en-US" dirty="0" err="1"/>
              <a:t>si</a:t>
            </a:r>
            <a:r>
              <a:rPr lang="en-US" dirty="0"/>
              <a:t> no </a:t>
            </a:r>
            <a:r>
              <a:rPr lang="en-US" dirty="0" err="1"/>
              <a:t>repetir</a:t>
            </a:r>
            <a:r>
              <a:rPr lang="en-US" dirty="0"/>
              <a:t> </a:t>
            </a:r>
            <a:r>
              <a:rPr lang="en-US" dirty="0" err="1"/>
              <a:t>pasos</a:t>
            </a:r>
            <a:r>
              <a:rPr lang="en-US" dirty="0"/>
              <a:t> 6 a 8 </a:t>
            </a:r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8703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9701" y="389711"/>
            <a:ext cx="9144000" cy="1017670"/>
          </a:xfrm>
        </p:spPr>
        <p:txBody>
          <a:bodyPr>
            <a:normAutofit/>
          </a:bodyPr>
          <a:lstStyle/>
          <a:p>
            <a:r>
              <a:rPr lang="es-AR" sz="3200" dirty="0"/>
              <a:t>Introducción a la Programación y Análisis Numérico </a:t>
            </a:r>
            <a:endParaRPr lang="es-AR" dirty="0"/>
          </a:p>
          <a:p>
            <a:r>
              <a:rPr lang="es-AR" dirty="0"/>
              <a:t>Solución de ecuaciones no lineales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pic>
        <p:nvPicPr>
          <p:cNvPr id="4" name="Picture 8" descr="Image result for unlp logo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79" y="82078"/>
            <a:ext cx="858740" cy="9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8657" y="1637062"/>
            <a:ext cx="1201937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Método de punto fijo:</a:t>
            </a:r>
          </a:p>
          <a:p>
            <a:r>
              <a:rPr lang="es-AR" dirty="0"/>
              <a:t>Sea y=f(x) una ecuación no lineal definida en los reales.</a:t>
            </a:r>
          </a:p>
          <a:p>
            <a:endParaRPr lang="es-AR" dirty="0"/>
          </a:p>
          <a:p>
            <a:r>
              <a:rPr lang="es-AR" dirty="0"/>
              <a:t>Definición: un punto x se llama punto fijo si g(x)=x</a:t>
            </a:r>
          </a:p>
          <a:p>
            <a:endParaRPr lang="es-AR" dirty="0"/>
          </a:p>
          <a:p>
            <a:r>
              <a:rPr lang="es-AR" dirty="0"/>
              <a:t>Proponemos hallar raíces de f(x) = 0 al resolver una función alternativa que tiene un punto fijo en x.</a:t>
            </a:r>
          </a:p>
          <a:p>
            <a:r>
              <a:rPr lang="es-AR" dirty="0"/>
              <a:t>	f(x) = 0   entonces g(x) = x</a:t>
            </a:r>
          </a:p>
          <a:p>
            <a:endParaRPr lang="es-AR" dirty="0"/>
          </a:p>
          <a:p>
            <a:pPr marL="342900" indent="-342900">
              <a:buAutoNum type="arabicParenR"/>
            </a:pPr>
            <a:r>
              <a:rPr lang="es-AR" dirty="0"/>
              <a:t>Proponemos x</a:t>
            </a:r>
            <a:r>
              <a:rPr lang="es-AR" baseline="-25000" dirty="0"/>
              <a:t>0</a:t>
            </a:r>
          </a:p>
          <a:p>
            <a:pPr marL="342900" indent="-342900">
              <a:buAutoNum type="arabicParenR"/>
            </a:pPr>
            <a:r>
              <a:rPr lang="es-AR" dirty="0"/>
              <a:t>g(x</a:t>
            </a:r>
            <a:r>
              <a:rPr lang="es-AR" baseline="-25000" dirty="0"/>
              <a:t>0</a:t>
            </a:r>
            <a:r>
              <a:rPr lang="es-AR" dirty="0"/>
              <a:t>)=x</a:t>
            </a:r>
            <a:r>
              <a:rPr lang="es-AR" baseline="-25000" dirty="0"/>
              <a:t>1</a:t>
            </a:r>
          </a:p>
          <a:p>
            <a:pPr marL="342900" indent="-342900">
              <a:buAutoNum type="arabicParenR"/>
            </a:pPr>
            <a:r>
              <a:rPr lang="es-AR" dirty="0"/>
              <a:t>g(x</a:t>
            </a:r>
            <a:r>
              <a:rPr lang="es-AR" baseline="-25000" dirty="0"/>
              <a:t>1</a:t>
            </a:r>
            <a:r>
              <a:rPr lang="es-AR" dirty="0"/>
              <a:t>)=x</a:t>
            </a:r>
            <a:r>
              <a:rPr lang="es-AR" baseline="-25000" dirty="0"/>
              <a:t>2</a:t>
            </a:r>
          </a:p>
          <a:p>
            <a:pPr marL="342900" indent="-342900">
              <a:buAutoNum type="arabicParenR"/>
            </a:pPr>
            <a:r>
              <a:rPr lang="es-AR" dirty="0"/>
              <a:t>g(x</a:t>
            </a:r>
            <a:r>
              <a:rPr lang="es-AR" baseline="-25000" dirty="0"/>
              <a:t>2</a:t>
            </a:r>
            <a:r>
              <a:rPr lang="es-AR" dirty="0"/>
              <a:t>)=x</a:t>
            </a:r>
            <a:r>
              <a:rPr lang="es-AR" baseline="-25000" dirty="0"/>
              <a:t>3</a:t>
            </a:r>
          </a:p>
          <a:p>
            <a:r>
              <a:rPr lang="es-AR" dirty="0"/>
              <a:t>.</a:t>
            </a:r>
          </a:p>
          <a:p>
            <a:r>
              <a:rPr lang="es-AR" dirty="0"/>
              <a:t>.</a:t>
            </a:r>
          </a:p>
          <a:p>
            <a:r>
              <a:rPr lang="es-AR" dirty="0"/>
              <a:t>.</a:t>
            </a:r>
          </a:p>
          <a:p>
            <a:r>
              <a:rPr lang="es-AR" dirty="0"/>
              <a:t>n)  g(x</a:t>
            </a:r>
            <a:r>
              <a:rPr lang="es-AR" baseline="-25000" dirty="0"/>
              <a:t>n-2</a:t>
            </a:r>
            <a:r>
              <a:rPr lang="es-AR" dirty="0"/>
              <a:t>)=g(x</a:t>
            </a:r>
            <a:r>
              <a:rPr lang="es-AR" baseline="-25000" dirty="0"/>
              <a:t>n-1</a:t>
            </a:r>
            <a:r>
              <a:rPr lang="es-AR" dirty="0"/>
              <a:t>)</a:t>
            </a:r>
          </a:p>
          <a:p>
            <a:endParaRPr lang="es-AR" dirty="0"/>
          </a:p>
          <a:p>
            <a:r>
              <a:rPr lang="es-AR" dirty="0"/>
              <a:t>Criterio de paro:   ABS(g(x</a:t>
            </a:r>
            <a:r>
              <a:rPr lang="es-AR" baseline="-25000" dirty="0"/>
              <a:t>i-1</a:t>
            </a:r>
            <a:r>
              <a:rPr lang="es-AR" dirty="0"/>
              <a:t>)-x</a:t>
            </a:r>
            <a:r>
              <a:rPr lang="es-AR" baseline="-25000" dirty="0"/>
              <a:t>i</a:t>
            </a:r>
            <a:r>
              <a:rPr lang="es-AR" dirty="0"/>
              <a:t>)</a:t>
            </a:r>
            <a:r>
              <a:rPr lang="en-US" dirty="0"/>
              <a:t> &lt;</a:t>
            </a:r>
            <a:r>
              <a:rPr lang="en-US" dirty="0" err="1"/>
              <a:t>tolerancia</a:t>
            </a:r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367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9701" y="389711"/>
            <a:ext cx="9144000" cy="1017670"/>
          </a:xfrm>
        </p:spPr>
        <p:txBody>
          <a:bodyPr>
            <a:normAutofit/>
          </a:bodyPr>
          <a:lstStyle/>
          <a:p>
            <a:r>
              <a:rPr lang="es-AR" sz="3200" dirty="0"/>
              <a:t>Introducción a la Programación y Análisis Numérico </a:t>
            </a:r>
            <a:endParaRPr lang="es-AR" dirty="0"/>
          </a:p>
          <a:p>
            <a:r>
              <a:rPr lang="es-AR" dirty="0"/>
              <a:t>Solución de ecuaciones no lineales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pic>
        <p:nvPicPr>
          <p:cNvPr id="4" name="Picture 8" descr="Image result for unlp logo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79" y="82078"/>
            <a:ext cx="858740" cy="9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D63B96-E570-4B7E-A356-D139AD8931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36" t="39823" r="33743" b="25437"/>
          <a:stretch/>
        </p:blipFill>
        <p:spPr>
          <a:xfrm>
            <a:off x="2684477" y="2036556"/>
            <a:ext cx="6428332" cy="382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2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9701" y="389711"/>
            <a:ext cx="9144000" cy="1017670"/>
          </a:xfrm>
        </p:spPr>
        <p:txBody>
          <a:bodyPr>
            <a:normAutofit/>
          </a:bodyPr>
          <a:lstStyle/>
          <a:p>
            <a:r>
              <a:rPr lang="es-AR" sz="3200" dirty="0"/>
              <a:t>Introducción a la Programación y Análisis Numérico </a:t>
            </a:r>
            <a:endParaRPr lang="es-AR" dirty="0"/>
          </a:p>
          <a:p>
            <a:r>
              <a:rPr lang="es-AR" dirty="0"/>
              <a:t>Solución de ecuaciones no lineales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pic>
        <p:nvPicPr>
          <p:cNvPr id="4" name="Picture 8" descr="Image result for unlp logo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79" y="82078"/>
            <a:ext cx="858740" cy="9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58657" y="1637062"/>
                <a:ext cx="12019373" cy="5539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Por qué funciona?</a:t>
                </a:r>
              </a:p>
              <a:p>
                <a:r>
                  <a:rPr lang="es-AR" dirty="0"/>
                  <a:t>Cómo asegurar convergencia?</a:t>
                </a:r>
              </a:p>
              <a:p>
                <a:r>
                  <a:rPr lang="es-AR" dirty="0" err="1"/>
                  <a:t>Cömo</a:t>
                </a:r>
                <a:r>
                  <a:rPr lang="es-AR" dirty="0"/>
                  <a:t> saber el grado?</a:t>
                </a:r>
              </a:p>
              <a:p>
                <a:endParaRPr lang="es-AR" dirty="0"/>
              </a:p>
              <a:p>
                <a:r>
                  <a:rPr lang="es-AR" dirty="0"/>
                  <a:t>Aplicando el teorema de punto medio a g(x) en el intervalo [x</a:t>
                </a:r>
                <a:r>
                  <a:rPr lang="es-AR" baseline="-25000" dirty="0"/>
                  <a:t>i-1;</a:t>
                </a:r>
                <a:r>
                  <a:rPr lang="es-AR" dirty="0"/>
                  <a:t>x</a:t>
                </a:r>
                <a:r>
                  <a:rPr lang="es-AR" baseline="-25000" dirty="0"/>
                  <a:t>i</a:t>
                </a:r>
                <a:r>
                  <a:rPr lang="es-AR" dirty="0"/>
                  <a:t>]</a:t>
                </a:r>
              </a:p>
              <a:p>
                <a:endParaRPr lang="es-AR" dirty="0"/>
              </a:p>
              <a:p>
                <a:r>
                  <a:rPr lang="es-AR" dirty="0"/>
                  <a:t>(g(x</a:t>
                </a:r>
                <a:r>
                  <a:rPr lang="es-AR" baseline="-25000" dirty="0"/>
                  <a:t>i</a:t>
                </a:r>
                <a:r>
                  <a:rPr lang="es-AR" dirty="0"/>
                  <a:t>)-g(x</a:t>
                </a:r>
                <a:r>
                  <a:rPr lang="es-AR" baseline="-25000" dirty="0"/>
                  <a:t>i-1</a:t>
                </a:r>
                <a:r>
                  <a:rPr lang="es-AR" dirty="0"/>
                  <a:t>))/(x</a:t>
                </a:r>
                <a:r>
                  <a:rPr lang="es-AR" baseline="-25000" dirty="0"/>
                  <a:t>i</a:t>
                </a:r>
                <a:r>
                  <a:rPr lang="es-AR" dirty="0"/>
                  <a:t>-x</a:t>
                </a:r>
                <a:r>
                  <a:rPr lang="es-AR" baseline="-25000" dirty="0"/>
                  <a:t>i-1</a:t>
                </a:r>
                <a:r>
                  <a:rPr lang="es-AR" dirty="0"/>
                  <a:t>) = g’(</a:t>
                </a:r>
                <a:r>
                  <a:rPr lang="el-GR" dirty="0"/>
                  <a:t>α</a:t>
                </a:r>
                <a:r>
                  <a:rPr lang="es-AR" dirty="0"/>
                  <a:t>)		con </a:t>
                </a:r>
                <a:r>
                  <a:rPr lang="el-GR" dirty="0"/>
                  <a:t>α</a:t>
                </a:r>
                <a:r>
                  <a:rPr lang="es-AR" dirty="0"/>
                  <a:t> perteneciendo al intervalo [x</a:t>
                </a:r>
                <a:r>
                  <a:rPr lang="es-AR" baseline="-25000" dirty="0"/>
                  <a:t>i-1;</a:t>
                </a:r>
                <a:r>
                  <a:rPr lang="es-AR" dirty="0"/>
                  <a:t>x</a:t>
                </a:r>
                <a:r>
                  <a:rPr lang="es-AR" baseline="-25000" dirty="0"/>
                  <a:t>i</a:t>
                </a:r>
                <a:r>
                  <a:rPr lang="es-AR" dirty="0"/>
                  <a:t>]</a:t>
                </a:r>
              </a:p>
              <a:p>
                <a:endParaRPr lang="es-AR" dirty="0"/>
              </a:p>
              <a:p>
                <a:r>
                  <a:rPr lang="es-AR" dirty="0"/>
                  <a:t>Como g(x</a:t>
                </a:r>
                <a:r>
                  <a:rPr lang="es-AR" baseline="-25000" dirty="0"/>
                  <a:t>i</a:t>
                </a:r>
                <a:r>
                  <a:rPr lang="es-AR" dirty="0"/>
                  <a:t>)=x</a:t>
                </a:r>
                <a:r>
                  <a:rPr lang="es-AR" baseline="-25000" dirty="0"/>
                  <a:t>i+1	</a:t>
                </a:r>
                <a:r>
                  <a:rPr lang="es-AR" dirty="0"/>
                  <a:t>y 	 g(x</a:t>
                </a:r>
                <a:r>
                  <a:rPr lang="es-AR" baseline="-25000" dirty="0"/>
                  <a:t>i-1</a:t>
                </a:r>
                <a:r>
                  <a:rPr lang="es-AR" dirty="0"/>
                  <a:t>)=x</a:t>
                </a:r>
                <a:r>
                  <a:rPr lang="es-AR" baseline="-25000" dirty="0"/>
                  <a:t>i</a:t>
                </a:r>
              </a:p>
              <a:p>
                <a:endParaRPr lang="es-AR" baseline="-25000" dirty="0"/>
              </a:p>
              <a:p>
                <a:r>
                  <a:rPr lang="es-AR" dirty="0"/>
                  <a:t>Sustituyendo, reordenando y tomando valor absoluto:</a:t>
                </a:r>
              </a:p>
              <a:p>
                <a:endParaRPr lang="es-A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m:rPr>
                              <m:nor/>
                            </m:rPr>
                            <a:rPr lang="es-AR" baseline="-25000" dirty="0"/>
                            <m:t>i</m:t>
                          </m:r>
                          <m:r>
                            <m:rPr>
                              <m:nor/>
                            </m:rPr>
                            <a:rPr lang="es-AR" baseline="-25000" dirty="0"/>
                            <m:t>+1−</m:t>
                          </m:r>
                          <m:r>
                            <m:rPr>
                              <m:nor/>
                            </m:rPr>
                            <a:rPr lang="es-AR" dirty="0"/>
                            <m:t>xi</m:t>
                          </m:r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m:rPr>
                              <m:nor/>
                            </m:rPr>
                            <a:rPr lang="el-GR" dirty="0"/>
                            <m:t>α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m:rPr>
                              <m:nor/>
                            </m:rPr>
                            <a:rPr lang="es-AR" baseline="-25000" dirty="0"/>
                            <m:t>i</m:t>
                          </m:r>
                          <m:r>
                            <m:rPr>
                              <m:nor/>
                            </m:rPr>
                            <a:rPr lang="es-AR" dirty="0"/>
                            <m:t>−</m:t>
                          </m:r>
                          <m:r>
                            <m:rPr>
                              <m:nor/>
                            </m:rPr>
                            <a:rPr lang="es-AR" dirty="0"/>
                            <m:t>xi</m:t>
                          </m:r>
                          <m:r>
                            <m:rPr>
                              <m:nor/>
                            </m:rPr>
                            <a:rPr lang="es-AR" baseline="-25000" dirty="0"/>
                            <m:t>−1</m:t>
                          </m:r>
                        </m:e>
                      </m:d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r>
                  <a:rPr lang="es-AR" dirty="0"/>
                  <a:t>Para cada intervalo:</a:t>
                </a:r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m:rPr>
                              <m:nor/>
                            </m:rPr>
                            <a:rPr lang="es-AR" b="0" i="0" baseline="-25000" dirty="0" smtClean="0"/>
                            <m:t>2</m:t>
                          </m:r>
                          <m:r>
                            <m:rPr>
                              <m:nor/>
                            </m:rPr>
                            <a:rPr lang="es-AR" dirty="0"/>
                            <m:t>−</m:t>
                          </m:r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a:rPr lang="es-AR" b="0" i="1" baseline="-250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m:rPr>
                              <m:nor/>
                            </m:rPr>
                            <a:rPr lang="el-GR" dirty="0"/>
                            <m:t>α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m:rPr>
                              <m:nor/>
                            </m:rPr>
                            <a:rPr lang="es-AR" b="0" i="0" baseline="-25000" dirty="0" smtClean="0"/>
                            <m:t>1</m:t>
                          </m:r>
                          <m:r>
                            <m:rPr>
                              <m:nor/>
                            </m:rPr>
                            <a:rPr lang="es-AR" dirty="0"/>
                            <m:t>−</m:t>
                          </m:r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m:rPr>
                              <m:nor/>
                            </m:rPr>
                            <a:rPr lang="es-AR" b="0" i="0" baseline="-25000" dirty="0" smtClean="0"/>
                            <m:t>0</m:t>
                          </m:r>
                        </m:e>
                      </m:d>
                    </m:oMath>
                  </m:oMathPara>
                </a14:m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m:rPr>
                              <m:nor/>
                            </m:rPr>
                            <a:rPr lang="es-AR" b="0" i="0" baseline="-25000" dirty="0" smtClean="0"/>
                            <m:t>3</m:t>
                          </m:r>
                          <m:r>
                            <m:rPr>
                              <m:nor/>
                            </m:rPr>
                            <a:rPr lang="es-AR" dirty="0"/>
                            <m:t>−</m:t>
                          </m:r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a:rPr lang="es-AR" b="0" i="1" baseline="-250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m:rPr>
                              <m:nor/>
                            </m:rPr>
                            <a:rPr lang="el-GR" dirty="0"/>
                            <m:t>α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m:rPr>
                              <m:nor/>
                            </m:rPr>
                            <a:rPr lang="es-AR" b="0" i="0" baseline="-25000" dirty="0" smtClean="0"/>
                            <m:t>2</m:t>
                          </m:r>
                          <m:r>
                            <m:rPr>
                              <m:nor/>
                            </m:rPr>
                            <a:rPr lang="es-AR" dirty="0"/>
                            <m:t>−</m:t>
                          </m:r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m:rPr>
                              <m:nor/>
                            </m:rPr>
                            <a:rPr lang="es-AR" b="0" i="0" baseline="-25000" dirty="0" smtClean="0"/>
                            <m:t>1</m:t>
                          </m:r>
                        </m:e>
                      </m:d>
                    </m:oMath>
                  </m:oMathPara>
                </a14:m>
                <a:endParaRPr lang="es-AR" dirty="0"/>
              </a:p>
              <a:p>
                <a:r>
                  <a:rPr lang="es-AR" dirty="0"/>
                  <a:t>.</a:t>
                </a: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7" y="1637062"/>
                <a:ext cx="12019373" cy="5539978"/>
              </a:xfrm>
              <a:prstGeom prst="rect">
                <a:avLst/>
              </a:prstGeom>
              <a:blipFill>
                <a:blip r:embed="rId3"/>
                <a:stretch>
                  <a:fillRect l="-457" t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04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9701" y="389711"/>
            <a:ext cx="9144000" cy="1017670"/>
          </a:xfrm>
        </p:spPr>
        <p:txBody>
          <a:bodyPr>
            <a:normAutofit/>
          </a:bodyPr>
          <a:lstStyle/>
          <a:p>
            <a:r>
              <a:rPr lang="es-AR" sz="3200" dirty="0"/>
              <a:t>Introducción a la Programación y Análisis Numérico </a:t>
            </a:r>
            <a:endParaRPr lang="es-AR" dirty="0"/>
          </a:p>
          <a:p>
            <a:r>
              <a:rPr lang="es-AR" dirty="0"/>
              <a:t>Solución de ecuaciones no lineales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pic>
        <p:nvPicPr>
          <p:cNvPr id="4" name="Picture 8" descr="Image result for unlp logo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79" y="82078"/>
            <a:ext cx="858740" cy="9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58657" y="1637062"/>
                <a:ext cx="12019373" cy="5071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Si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dirty="0"/>
                  <a:t> en el intervalo [x</a:t>
                </a:r>
                <a:r>
                  <a:rPr lang="es-AR" baseline="-25000" dirty="0"/>
                  <a:t>i-1;</a:t>
                </a:r>
                <a:r>
                  <a:rPr lang="es-AR" dirty="0"/>
                  <a:t>x</a:t>
                </a:r>
                <a:r>
                  <a:rPr lang="es-AR" baseline="-25000" dirty="0"/>
                  <a:t>i</a:t>
                </a:r>
                <a:r>
                  <a:rPr lang="es-AR" dirty="0"/>
                  <a:t>] decimos que está acotada con cota M</a:t>
                </a:r>
              </a:p>
              <a:p>
                <a:endParaRPr lang="es-AR" dirty="0"/>
              </a:p>
              <a:p>
                <a:r>
                  <a:rPr lang="es-AR" dirty="0"/>
                  <a:t>entonces</a:t>
                </a:r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m:rPr>
                              <m:nor/>
                            </m:rPr>
                            <a:rPr lang="es-AR" b="0" i="0" baseline="-25000" dirty="0" smtClean="0"/>
                            <m:t>2</m:t>
                          </m:r>
                          <m:r>
                            <m:rPr>
                              <m:nor/>
                            </m:rPr>
                            <a:rPr lang="es-AR" dirty="0"/>
                            <m:t>−</m:t>
                          </m:r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a:rPr lang="es-AR" b="0" i="1" baseline="-2500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|"/>
                          <m:endChr m:val="|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m:rPr>
                              <m:nor/>
                            </m:rPr>
                            <a:rPr lang="es-AR" b="0" i="0" baseline="-25000" dirty="0" smtClean="0"/>
                            <m:t>1</m:t>
                          </m:r>
                          <m:r>
                            <m:rPr>
                              <m:nor/>
                            </m:rPr>
                            <a:rPr lang="es-AR" dirty="0"/>
                            <m:t>−</m:t>
                          </m:r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m:rPr>
                              <m:nor/>
                            </m:rPr>
                            <a:rPr lang="es-AR" b="0" i="0" baseline="-25000" dirty="0" smtClean="0"/>
                            <m:t>0</m:t>
                          </m:r>
                        </m:e>
                      </m:d>
                    </m:oMath>
                  </m:oMathPara>
                </a14:m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m:rPr>
                              <m:nor/>
                            </m:rPr>
                            <a:rPr lang="es-AR" b="0" i="0" baseline="-25000" dirty="0" smtClean="0"/>
                            <m:t>3</m:t>
                          </m:r>
                          <m:r>
                            <m:rPr>
                              <m:nor/>
                            </m:rPr>
                            <a:rPr lang="es-AR" dirty="0"/>
                            <m:t>−</m:t>
                          </m:r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a:rPr lang="es-AR" b="0" i="1" baseline="-250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|"/>
                          <m:endChr m:val="|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m:rPr>
                              <m:nor/>
                            </m:rPr>
                            <a:rPr lang="es-AR" b="0" i="0" baseline="-25000" dirty="0" smtClean="0"/>
                            <m:t>2</m:t>
                          </m:r>
                          <m:r>
                            <m:rPr>
                              <m:nor/>
                            </m:rPr>
                            <a:rPr lang="es-AR" dirty="0"/>
                            <m:t>−</m:t>
                          </m:r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m:rPr>
                              <m:nor/>
                            </m:rPr>
                            <a:rPr lang="es-AR" b="0" i="0" baseline="-25000" dirty="0" smtClean="0"/>
                            <m:t>1</m:t>
                          </m:r>
                        </m:e>
                      </m:d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r>
                  <a:rPr lang="es-AR" dirty="0"/>
                  <a:t>Sustituyendo la primera desigualdad en la segunda se obtiene:</a:t>
                </a:r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m:rPr>
                              <m:nor/>
                            </m:rPr>
                            <a:rPr lang="es-AR" baseline="-25000" dirty="0"/>
                            <m:t>3</m:t>
                          </m:r>
                          <m:r>
                            <m:rPr>
                              <m:nor/>
                            </m:rPr>
                            <a:rPr lang="es-AR" dirty="0"/>
                            <m:t>−</m:t>
                          </m:r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a:rPr lang="es-AR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|"/>
                          <m:endChr m:val="|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m:rPr>
                              <m:nor/>
                            </m:rPr>
                            <a:rPr lang="es-AR" baseline="-25000" dirty="0"/>
                            <m:t>2</m:t>
                          </m:r>
                          <m:r>
                            <m:rPr>
                              <m:nor/>
                            </m:rPr>
                            <a:rPr lang="es-AR" dirty="0"/>
                            <m:t>−</m:t>
                          </m:r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m:rPr>
                              <m:nor/>
                            </m:rPr>
                            <a:rPr lang="es-AR" baseline="-25000" dirty="0"/>
                            <m:t>1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𝑀𝑀</m:t>
                      </m:r>
                      <m:d>
                        <m:dPr>
                          <m:begChr m:val="|"/>
                          <m:endChr m:val="|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m:rPr>
                              <m:nor/>
                            </m:rPr>
                            <a:rPr lang="es-AR" b="0" i="0" baseline="-25000" dirty="0" smtClean="0"/>
                            <m:t>1</m:t>
                          </m:r>
                          <m:r>
                            <m:rPr>
                              <m:nor/>
                            </m:rPr>
                            <a:rPr lang="es-AR" dirty="0"/>
                            <m:t>−</m:t>
                          </m:r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m:rPr>
                              <m:nor/>
                            </m:rPr>
                            <a:rPr lang="es-AR" b="0" i="0" baseline="-25000" dirty="0" smtClean="0"/>
                            <m:t>0</m:t>
                          </m:r>
                        </m:e>
                      </m:d>
                    </m:oMath>
                  </m:oMathPara>
                </a14:m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m:rPr>
                              <m:nor/>
                            </m:rPr>
                            <a:rPr lang="es-AR" baseline="-25000" dirty="0"/>
                            <m:t>3</m:t>
                          </m:r>
                          <m:r>
                            <m:rPr>
                              <m:nor/>
                            </m:rPr>
                            <a:rPr lang="es-AR" dirty="0"/>
                            <m:t>−</m:t>
                          </m:r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a:rPr lang="es-AR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AR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|"/>
                          <m:endChr m:val="|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m:rPr>
                              <m:nor/>
                            </m:rPr>
                            <a:rPr lang="es-AR" b="0" i="0" baseline="-25000" dirty="0" smtClean="0"/>
                            <m:t>1</m:t>
                          </m:r>
                          <m:r>
                            <m:rPr>
                              <m:nor/>
                            </m:rPr>
                            <a:rPr lang="es-AR" dirty="0"/>
                            <m:t>−</m:t>
                          </m:r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m:rPr>
                              <m:nor/>
                            </m:rPr>
                            <a:rPr lang="es-AR" b="0" i="0" baseline="-25000" dirty="0" smtClean="0"/>
                            <m:t>0</m:t>
                          </m:r>
                        </m:e>
                      </m:d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r>
                  <a:rPr lang="es-AR" dirty="0"/>
                  <a:t>De la misma forma:</a:t>
                </a:r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m:rPr>
                              <m:nor/>
                            </m:rPr>
                            <a:rPr lang="es-AR" b="0" i="0" baseline="-25000" dirty="0" smtClean="0"/>
                            <m:t>4</m:t>
                          </m:r>
                          <m:r>
                            <m:rPr>
                              <m:nor/>
                            </m:rPr>
                            <a:rPr lang="es-AR" dirty="0"/>
                            <m:t>−</m:t>
                          </m:r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a:rPr lang="es-AR" b="0" i="1" baseline="-2500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AR" b="0" i="1" baseline="30000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begChr m:val="|"/>
                          <m:endChr m:val="|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m:rPr>
                              <m:nor/>
                            </m:rPr>
                            <a:rPr lang="es-AR" baseline="-25000" dirty="0"/>
                            <m:t>1</m:t>
                          </m:r>
                          <m:r>
                            <m:rPr>
                              <m:nor/>
                            </m:rPr>
                            <a:rPr lang="es-AR" dirty="0"/>
                            <m:t>−</m:t>
                          </m:r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m:rPr>
                              <m:nor/>
                            </m:rPr>
                            <a:rPr lang="es-AR" baseline="-25000" dirty="0"/>
                            <m:t>0</m:t>
                          </m:r>
                        </m:e>
                      </m:d>
                    </m:oMath>
                  </m:oMathPara>
                </a14:m>
                <a:endParaRPr lang="es-AR" baseline="-25000" dirty="0"/>
              </a:p>
              <a:p>
                <a:r>
                  <a:rPr lang="es-AR" dirty="0"/>
                  <a:t>.</a:t>
                </a:r>
              </a:p>
              <a:p>
                <a:r>
                  <a:rPr lang="es-AR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m:rPr>
                              <m:nor/>
                            </m:rPr>
                            <a:rPr lang="es-AR" b="0" i="0" baseline="-25000" dirty="0" smtClean="0"/>
                            <m:t>i</m:t>
                          </m:r>
                          <m:r>
                            <m:rPr>
                              <m:nor/>
                            </m:rPr>
                            <a:rPr lang="es-AR" b="0" i="0" baseline="-25000" dirty="0" smtClean="0"/>
                            <m:t>+1−</m:t>
                          </m:r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a:rPr lang="es-AR" b="0" i="1" baseline="-25000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𝑀𝑖</m:t>
                      </m:r>
                      <m:d>
                        <m:dPr>
                          <m:begChr m:val="|"/>
                          <m:endChr m:val="|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m:rPr>
                              <m:nor/>
                            </m:rPr>
                            <a:rPr lang="es-AR" baseline="-25000" dirty="0"/>
                            <m:t>1</m:t>
                          </m:r>
                          <m:r>
                            <m:rPr>
                              <m:nor/>
                            </m:rPr>
                            <a:rPr lang="es-AR" dirty="0"/>
                            <m:t>−</m:t>
                          </m:r>
                          <m:r>
                            <m:rPr>
                              <m:nor/>
                            </m:rPr>
                            <a:rPr lang="es-AR" dirty="0"/>
                            <m:t>x</m:t>
                          </m:r>
                          <m:r>
                            <m:rPr>
                              <m:nor/>
                            </m:rPr>
                            <a:rPr lang="es-AR" baseline="-25000" dirty="0"/>
                            <m:t>0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7" y="1637062"/>
                <a:ext cx="12019373" cy="5071966"/>
              </a:xfrm>
              <a:prstGeom prst="rect">
                <a:avLst/>
              </a:prstGeom>
              <a:blipFill>
                <a:blip r:embed="rId3"/>
                <a:stretch>
                  <a:fillRect l="-457" t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83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9701" y="389711"/>
            <a:ext cx="9144000" cy="1017670"/>
          </a:xfrm>
        </p:spPr>
        <p:txBody>
          <a:bodyPr>
            <a:normAutofit/>
          </a:bodyPr>
          <a:lstStyle/>
          <a:p>
            <a:r>
              <a:rPr lang="es-AR" sz="3200" dirty="0"/>
              <a:t>Introducción a la Programación y Análisis Numérico </a:t>
            </a:r>
            <a:endParaRPr lang="es-AR" dirty="0"/>
          </a:p>
          <a:p>
            <a:r>
              <a:rPr lang="es-AR" dirty="0"/>
              <a:t>Solución de ecuaciones no lineales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pic>
        <p:nvPicPr>
          <p:cNvPr id="4" name="Picture 8" descr="Image result for unlp logo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79" y="82078"/>
            <a:ext cx="858740" cy="9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58657" y="1637062"/>
                <a:ext cx="1201937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Si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dirty="0"/>
                  <a:t> en el intervalo [x</a:t>
                </a:r>
                <a:r>
                  <a:rPr lang="es-AR" baseline="-25000" dirty="0"/>
                  <a:t>i-1;</a:t>
                </a:r>
                <a:r>
                  <a:rPr lang="es-AR" dirty="0"/>
                  <a:t>x</a:t>
                </a:r>
                <a:r>
                  <a:rPr lang="es-AR" baseline="-25000" dirty="0"/>
                  <a:t>i</a:t>
                </a:r>
                <a:r>
                  <a:rPr lang="es-AR" dirty="0"/>
                  <a:t>] el proceso es convergente</a:t>
                </a:r>
              </a:p>
              <a:p>
                <a:r>
                  <a:rPr lang="es-AR" dirty="0"/>
                  <a:t>entonces</a:t>
                </a:r>
              </a:p>
              <a:p>
                <a:endParaRPr lang="es-AR" dirty="0"/>
              </a:p>
              <a:p>
                <a:r>
                  <a:rPr lang="es-AR" dirty="0"/>
                  <a:t>Para asegurar convergencia se buscan g(x) de forma tal que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AR" dirty="0"/>
                  <a:t>, cuanto más cerca de cero mejor, más rápida será la convergencia. </a:t>
                </a:r>
                <a:endParaRPr lang="es-AR" baseline="-25000" dirty="0"/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7" y="1637062"/>
                <a:ext cx="12019373" cy="1754326"/>
              </a:xfrm>
              <a:prstGeom prst="rect">
                <a:avLst/>
              </a:prstGeom>
              <a:blipFill>
                <a:blip r:embed="rId3"/>
                <a:stretch>
                  <a:fillRect l="-457" t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9701" y="389711"/>
            <a:ext cx="9144000" cy="1017670"/>
          </a:xfrm>
        </p:spPr>
        <p:txBody>
          <a:bodyPr>
            <a:normAutofit/>
          </a:bodyPr>
          <a:lstStyle/>
          <a:p>
            <a:r>
              <a:rPr lang="es-AR" sz="3200" dirty="0"/>
              <a:t>Introducción a la Programación y Análisis Numérico </a:t>
            </a:r>
            <a:endParaRPr lang="es-AR" dirty="0"/>
          </a:p>
          <a:p>
            <a:r>
              <a:rPr lang="es-AR" dirty="0"/>
              <a:t>Solución de ecuaciones no lineales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pic>
        <p:nvPicPr>
          <p:cNvPr id="4" name="Picture 8" descr="Image result for unlp logo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79" y="82078"/>
            <a:ext cx="858740" cy="9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8657" y="1637062"/>
            <a:ext cx="120193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Método de Newton-Raphson:</a:t>
            </a:r>
          </a:p>
          <a:p>
            <a:r>
              <a:rPr lang="es-AR" dirty="0"/>
              <a:t>Sea y=f(x) una ecuación no lineal definida y derivable en los reales.</a:t>
            </a:r>
          </a:p>
          <a:p>
            <a:endParaRPr lang="es-AR" dirty="0"/>
          </a:p>
          <a:p>
            <a:r>
              <a:rPr lang="es-AR" dirty="0"/>
              <a:t>ALGORITMO</a:t>
            </a:r>
          </a:p>
          <a:p>
            <a:endParaRPr lang="es-AR" dirty="0"/>
          </a:p>
          <a:p>
            <a:pPr marL="342900" indent="-342900">
              <a:buAutoNum type="arabicParenR"/>
            </a:pPr>
            <a:r>
              <a:rPr lang="es-AR" dirty="0"/>
              <a:t>Proponemos x</a:t>
            </a:r>
            <a:r>
              <a:rPr lang="es-AR" baseline="-25000" dirty="0"/>
              <a:t>0 </a:t>
            </a:r>
            <a:r>
              <a:rPr lang="es-AR" dirty="0"/>
              <a:t>como solución de f(x)=0</a:t>
            </a:r>
            <a:endParaRPr lang="es-AR" baseline="-25000" dirty="0"/>
          </a:p>
          <a:p>
            <a:pPr marL="342900" indent="-342900">
              <a:buAutoNum type="arabicParenR"/>
            </a:pPr>
            <a:r>
              <a:rPr lang="es-AR" dirty="0"/>
              <a:t>x</a:t>
            </a:r>
            <a:r>
              <a:rPr lang="es-AR" baseline="-25000" dirty="0"/>
              <a:t>1</a:t>
            </a:r>
            <a:r>
              <a:rPr lang="es-AR" dirty="0"/>
              <a:t>=x</a:t>
            </a:r>
            <a:r>
              <a:rPr lang="es-AR" baseline="-25000" dirty="0"/>
              <a:t>0</a:t>
            </a:r>
            <a:r>
              <a:rPr lang="es-AR" dirty="0"/>
              <a:t> - f(x</a:t>
            </a:r>
            <a:r>
              <a:rPr lang="es-AR" baseline="-25000" dirty="0"/>
              <a:t>0</a:t>
            </a:r>
            <a:r>
              <a:rPr lang="es-AR" dirty="0"/>
              <a:t>)/f’(x</a:t>
            </a:r>
            <a:r>
              <a:rPr lang="es-AR" baseline="-25000" dirty="0"/>
              <a:t>0</a:t>
            </a:r>
            <a:r>
              <a:rPr lang="es-AR" dirty="0"/>
              <a:t>) 	si f’(x</a:t>
            </a:r>
            <a:r>
              <a:rPr lang="es-AR" baseline="-25000" dirty="0"/>
              <a:t>0</a:t>
            </a:r>
            <a:r>
              <a:rPr lang="es-AR" dirty="0"/>
              <a:t>) ≠ 0  </a:t>
            </a:r>
            <a:endParaRPr lang="es-AR" baseline="-25000" dirty="0"/>
          </a:p>
          <a:p>
            <a:pPr marL="342900" indent="-342900">
              <a:buAutoNum type="arabicParenR"/>
            </a:pPr>
            <a:r>
              <a:rPr lang="es-AR" dirty="0"/>
              <a:t>x</a:t>
            </a:r>
            <a:r>
              <a:rPr lang="es-AR" baseline="-25000" dirty="0"/>
              <a:t>2</a:t>
            </a:r>
            <a:r>
              <a:rPr lang="es-AR" dirty="0"/>
              <a:t>=x</a:t>
            </a:r>
            <a:r>
              <a:rPr lang="es-AR" baseline="-25000" dirty="0"/>
              <a:t>1</a:t>
            </a:r>
            <a:r>
              <a:rPr lang="es-AR" dirty="0"/>
              <a:t> - f(x</a:t>
            </a:r>
            <a:r>
              <a:rPr lang="es-AR" baseline="-25000" dirty="0"/>
              <a:t>1</a:t>
            </a:r>
            <a:r>
              <a:rPr lang="es-AR" dirty="0"/>
              <a:t>)/f’(x</a:t>
            </a:r>
            <a:r>
              <a:rPr lang="es-AR" baseline="-25000" dirty="0"/>
              <a:t>1</a:t>
            </a:r>
            <a:r>
              <a:rPr lang="es-AR" dirty="0"/>
              <a:t>) 	si f’(x</a:t>
            </a:r>
            <a:r>
              <a:rPr lang="es-AR" baseline="-25000" dirty="0"/>
              <a:t>1</a:t>
            </a:r>
            <a:r>
              <a:rPr lang="es-AR" dirty="0"/>
              <a:t>) ≠ 0  </a:t>
            </a:r>
            <a:endParaRPr lang="es-AR" baseline="-25000" dirty="0"/>
          </a:p>
          <a:p>
            <a:pPr marL="342900" indent="-342900">
              <a:buFontTx/>
              <a:buAutoNum type="arabicParenR"/>
            </a:pPr>
            <a:r>
              <a:rPr lang="es-AR" dirty="0"/>
              <a:t>x</a:t>
            </a:r>
            <a:r>
              <a:rPr lang="es-AR" baseline="-25000" dirty="0"/>
              <a:t>3</a:t>
            </a:r>
            <a:r>
              <a:rPr lang="es-AR" dirty="0"/>
              <a:t>=x</a:t>
            </a:r>
            <a:r>
              <a:rPr lang="es-AR" baseline="-25000" dirty="0"/>
              <a:t>2</a:t>
            </a:r>
            <a:r>
              <a:rPr lang="es-AR" dirty="0"/>
              <a:t> - f(x</a:t>
            </a:r>
            <a:r>
              <a:rPr lang="es-AR" baseline="-25000" dirty="0"/>
              <a:t>2</a:t>
            </a:r>
            <a:r>
              <a:rPr lang="es-AR" dirty="0"/>
              <a:t>)/f’(x</a:t>
            </a:r>
            <a:r>
              <a:rPr lang="es-AR" baseline="-25000" dirty="0"/>
              <a:t>2</a:t>
            </a:r>
            <a:r>
              <a:rPr lang="es-AR" dirty="0"/>
              <a:t>) 	si f’(x</a:t>
            </a:r>
            <a:r>
              <a:rPr lang="es-AR" baseline="-25000" dirty="0"/>
              <a:t>2</a:t>
            </a:r>
            <a:r>
              <a:rPr lang="es-AR" dirty="0"/>
              <a:t>) ≠ 0  </a:t>
            </a:r>
            <a:endParaRPr lang="es-AR" baseline="-25000" dirty="0"/>
          </a:p>
          <a:p>
            <a:pPr marL="342900" indent="-342900">
              <a:buAutoNum type="arabicParenR"/>
            </a:pPr>
            <a:endParaRPr lang="es-AR" baseline="-25000" dirty="0"/>
          </a:p>
          <a:p>
            <a:r>
              <a:rPr lang="es-AR" dirty="0"/>
              <a:t>.</a:t>
            </a:r>
          </a:p>
          <a:p>
            <a:r>
              <a:rPr lang="es-AR" dirty="0"/>
              <a:t>.</a:t>
            </a:r>
          </a:p>
          <a:p>
            <a:r>
              <a:rPr lang="es-AR" dirty="0"/>
              <a:t>.</a:t>
            </a:r>
          </a:p>
          <a:p>
            <a:r>
              <a:rPr lang="es-AR" dirty="0"/>
              <a:t>n) x</a:t>
            </a:r>
            <a:r>
              <a:rPr lang="es-AR" baseline="-25000" dirty="0"/>
              <a:t>n-1 </a:t>
            </a:r>
            <a:r>
              <a:rPr lang="es-AR" dirty="0"/>
              <a:t>= x</a:t>
            </a:r>
            <a:r>
              <a:rPr lang="es-AR" baseline="-25000" dirty="0"/>
              <a:t>n-2</a:t>
            </a:r>
            <a:r>
              <a:rPr lang="es-AR" dirty="0"/>
              <a:t> - f(x</a:t>
            </a:r>
            <a:r>
              <a:rPr lang="es-AR" baseline="-25000" dirty="0"/>
              <a:t>n-2</a:t>
            </a:r>
            <a:r>
              <a:rPr lang="es-AR" dirty="0"/>
              <a:t>)/f’(x</a:t>
            </a:r>
            <a:r>
              <a:rPr lang="es-AR" baseline="-25000" dirty="0"/>
              <a:t>n-2</a:t>
            </a:r>
            <a:r>
              <a:rPr lang="es-AR" dirty="0"/>
              <a:t>) 	si f’(x</a:t>
            </a:r>
            <a:r>
              <a:rPr lang="es-AR" baseline="-25000" dirty="0"/>
              <a:t>n-2</a:t>
            </a:r>
            <a:r>
              <a:rPr lang="es-AR" dirty="0"/>
              <a:t>) ≠ 0  </a:t>
            </a:r>
            <a:endParaRPr lang="es-AR" baseline="-25000" dirty="0"/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Criterio de paro:   ABS(x</a:t>
            </a:r>
            <a:r>
              <a:rPr lang="es-AR" baseline="-25000" dirty="0"/>
              <a:t>i-1</a:t>
            </a:r>
            <a:r>
              <a:rPr lang="es-AR" dirty="0"/>
              <a:t>-x</a:t>
            </a:r>
            <a:r>
              <a:rPr lang="es-AR" baseline="-25000" dirty="0"/>
              <a:t>i</a:t>
            </a:r>
            <a:r>
              <a:rPr lang="es-AR" dirty="0"/>
              <a:t>)</a:t>
            </a:r>
            <a:r>
              <a:rPr lang="en-US" dirty="0"/>
              <a:t> &lt; </a:t>
            </a:r>
            <a:r>
              <a:rPr lang="en-US" dirty="0" err="1"/>
              <a:t>tolerancia</a:t>
            </a:r>
            <a:endParaRPr lang="es-AR" dirty="0"/>
          </a:p>
          <a:p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0930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96CD52C-4ED9-4938-8FD9-8C4003860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7EE12-8B28-4893-9D8C-F6944A763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34" t="10397" r="7544" b="11437"/>
          <a:stretch/>
        </p:blipFill>
        <p:spPr>
          <a:xfrm>
            <a:off x="61024" y="165682"/>
            <a:ext cx="12130976" cy="652663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C96420-056B-4E7E-B686-4B9AC1294FF7}"/>
              </a:ext>
            </a:extLst>
          </p:cNvPr>
          <p:cNvCxnSpPr/>
          <p:nvPr/>
        </p:nvCxnSpPr>
        <p:spPr>
          <a:xfrm>
            <a:off x="453006" y="5536734"/>
            <a:ext cx="114090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878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1149</Words>
  <Application>Microsoft Office PowerPoint</Application>
  <PresentationFormat>Widescreen</PresentationFormat>
  <Paragraphs>146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Ramos</dc:creator>
  <cp:lastModifiedBy>N3</cp:lastModifiedBy>
  <cp:revision>37</cp:revision>
  <dcterms:created xsi:type="dcterms:W3CDTF">2019-09-13T04:37:35Z</dcterms:created>
  <dcterms:modified xsi:type="dcterms:W3CDTF">2020-04-11T10:51:13Z</dcterms:modified>
</cp:coreProperties>
</file>