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00" r:id="rId4"/>
    <p:sldId id="301" r:id="rId5"/>
    <p:sldId id="302" r:id="rId6"/>
    <p:sldId id="326" r:id="rId7"/>
    <p:sldId id="303" r:id="rId8"/>
    <p:sldId id="304" r:id="rId9"/>
    <p:sldId id="305" r:id="rId10"/>
    <p:sldId id="306" r:id="rId11"/>
    <p:sldId id="307" r:id="rId12"/>
    <p:sldId id="308" r:id="rId13"/>
    <p:sldId id="309" r:id="rId14"/>
    <p:sldId id="310" r:id="rId15"/>
    <p:sldId id="312" r:id="rId16"/>
    <p:sldId id="313" r:id="rId17"/>
    <p:sldId id="314" r:id="rId18"/>
    <p:sldId id="315" r:id="rId19"/>
    <p:sldId id="316" r:id="rId20"/>
    <p:sldId id="317" r:id="rId21"/>
    <p:sldId id="318" r:id="rId22"/>
    <p:sldId id="319" r:id="rId23"/>
    <p:sldId id="320" r:id="rId24"/>
    <p:sldId id="321" r:id="rId25"/>
    <p:sldId id="322" r:id="rId26"/>
    <p:sldId id="323" r:id="rId27"/>
    <p:sldId id="324" r:id="rId28"/>
    <p:sldId id="32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p:cViewPr varScale="1">
        <p:scale>
          <a:sx n="86" d="100"/>
          <a:sy n="86" d="100"/>
        </p:scale>
        <p:origin x="1243"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3 Marcador de fecha"/>
          <p:cNvSpPr>
            <a:spLocks noGrp="1"/>
          </p:cNvSpPr>
          <p:nvPr>
            <p:ph type="dt" sz="half" idx="10"/>
          </p:nvPr>
        </p:nvSpPr>
        <p:spPr/>
        <p:txBody>
          <a:bodyPr/>
          <a:lstStyle/>
          <a:p>
            <a:fld id="{1DCA43DA-094D-491C-AB7F-70360CDA930F}" type="datetimeFigureOut">
              <a:rPr lang="en-US" smtClean="0"/>
              <a:t>10/21/2023</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148B8DB0-3E5D-475F-ADA2-F1111B9E08C6}" type="slidenum">
              <a:rPr lang="en-US" smtClean="0"/>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10"/>
          </p:nvPr>
        </p:nvSpPr>
        <p:spPr/>
        <p:txBody>
          <a:bodyPr/>
          <a:lstStyle/>
          <a:p>
            <a:fld id="{1DCA43DA-094D-491C-AB7F-70360CDA930F}" type="datetimeFigureOut">
              <a:rPr lang="en-US" smtClean="0"/>
              <a:t>10/21/2023</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148B8DB0-3E5D-475F-ADA2-F1111B9E08C6}" type="slidenum">
              <a:rPr lang="en-US" smtClean="0"/>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10"/>
          </p:nvPr>
        </p:nvSpPr>
        <p:spPr/>
        <p:txBody>
          <a:bodyPr/>
          <a:lstStyle/>
          <a:p>
            <a:fld id="{1DCA43DA-094D-491C-AB7F-70360CDA930F}" type="datetimeFigureOut">
              <a:rPr lang="en-US" smtClean="0"/>
              <a:t>10/21/2023</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148B8DB0-3E5D-475F-ADA2-F1111B9E08C6}" type="slidenum">
              <a:rPr lang="en-US" smtClean="0"/>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10"/>
          </p:nvPr>
        </p:nvSpPr>
        <p:spPr/>
        <p:txBody>
          <a:bodyPr/>
          <a:lstStyle/>
          <a:p>
            <a:fld id="{1DCA43DA-094D-491C-AB7F-70360CDA930F}" type="datetimeFigureOut">
              <a:rPr lang="en-US" smtClean="0"/>
              <a:t>10/21/2023</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148B8DB0-3E5D-475F-ADA2-F1111B9E08C6}" type="slidenum">
              <a:rPr lang="en-US" smtClean="0"/>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1DCA43DA-094D-491C-AB7F-70360CDA930F}" type="datetimeFigureOut">
              <a:rPr lang="en-US" smtClean="0"/>
              <a:t>10/21/2023</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148B8DB0-3E5D-475F-ADA2-F1111B9E08C6}" type="slidenum">
              <a:rPr lang="en-US" smtClean="0"/>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4 Marcador de fecha"/>
          <p:cNvSpPr>
            <a:spLocks noGrp="1"/>
          </p:cNvSpPr>
          <p:nvPr>
            <p:ph type="dt" sz="half" idx="10"/>
          </p:nvPr>
        </p:nvSpPr>
        <p:spPr/>
        <p:txBody>
          <a:bodyPr/>
          <a:lstStyle/>
          <a:p>
            <a:fld id="{1DCA43DA-094D-491C-AB7F-70360CDA930F}" type="datetimeFigureOut">
              <a:rPr lang="en-US" smtClean="0"/>
              <a:t>10/21/2023</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148B8DB0-3E5D-475F-ADA2-F1111B9E08C6}" type="slidenum">
              <a:rPr lang="en-US" smtClean="0"/>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6 Marcador de fecha"/>
          <p:cNvSpPr>
            <a:spLocks noGrp="1"/>
          </p:cNvSpPr>
          <p:nvPr>
            <p:ph type="dt" sz="half" idx="10"/>
          </p:nvPr>
        </p:nvSpPr>
        <p:spPr/>
        <p:txBody>
          <a:bodyPr/>
          <a:lstStyle/>
          <a:p>
            <a:fld id="{1DCA43DA-094D-491C-AB7F-70360CDA930F}" type="datetimeFigureOut">
              <a:rPr lang="en-US" smtClean="0"/>
              <a:t>10/21/2023</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148B8DB0-3E5D-475F-ADA2-F1111B9E08C6}" type="slidenum">
              <a:rPr lang="en-US" smtClean="0"/>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fecha"/>
          <p:cNvSpPr>
            <a:spLocks noGrp="1"/>
          </p:cNvSpPr>
          <p:nvPr>
            <p:ph type="dt" sz="half" idx="10"/>
          </p:nvPr>
        </p:nvSpPr>
        <p:spPr/>
        <p:txBody>
          <a:bodyPr/>
          <a:lstStyle/>
          <a:p>
            <a:fld id="{1DCA43DA-094D-491C-AB7F-70360CDA930F}" type="datetimeFigureOut">
              <a:rPr lang="en-US" smtClean="0"/>
              <a:t>10/21/2023</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148B8DB0-3E5D-475F-ADA2-F1111B9E08C6}" type="slidenum">
              <a:rPr lang="en-US" smtClean="0"/>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DCA43DA-094D-491C-AB7F-70360CDA930F}" type="datetimeFigureOut">
              <a:rPr lang="en-US" smtClean="0"/>
              <a:t>10/21/2023</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148B8DB0-3E5D-475F-ADA2-F1111B9E08C6}" type="slidenum">
              <a:rPr lang="en-US" smtClean="0"/>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1DCA43DA-094D-491C-AB7F-70360CDA930F}" type="datetimeFigureOut">
              <a:rPr lang="en-US" smtClean="0"/>
              <a:t>10/21/2023</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148B8DB0-3E5D-475F-ADA2-F1111B9E08C6}" type="slidenum">
              <a:rPr lang="en-US" smtClean="0"/>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1DCA43DA-094D-491C-AB7F-70360CDA930F}" type="datetimeFigureOut">
              <a:rPr lang="en-US" smtClean="0"/>
              <a:t>10/21/2023</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148B8DB0-3E5D-475F-ADA2-F1111B9E08C6}" type="slidenum">
              <a:rPr lang="en-US" smtClean="0"/>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CA43DA-094D-491C-AB7F-70360CDA930F}" type="datetimeFigureOut">
              <a:rPr lang="en-US" smtClean="0"/>
              <a:t>10/21/2023</a:t>
            </a:fld>
            <a:endParaRPr lang="en-U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8B8DB0-3E5D-475F-ADA2-F1111B9E08C6}" type="slidenum">
              <a:rPr lang="en-US" smtClean="0"/>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143000" y="3886200"/>
            <a:ext cx="6858000" cy="1752600"/>
          </a:xfrm>
        </p:spPr>
        <p:txBody>
          <a:bodyPr/>
          <a:lstStyle/>
          <a:p>
            <a:r>
              <a:rPr lang="es-AR" dirty="0">
                <a:solidFill>
                  <a:schemeClr val="tx1"/>
                </a:solidFill>
              </a:rPr>
              <a:t>D</a:t>
            </a:r>
            <a:r>
              <a:rPr lang="en-US" dirty="0" err="1">
                <a:solidFill>
                  <a:schemeClr val="tx1"/>
                </a:solidFill>
              </a:rPr>
              <a:t>erivación</a:t>
            </a:r>
            <a:r>
              <a:rPr lang="en-US" dirty="0">
                <a:solidFill>
                  <a:schemeClr val="tx1"/>
                </a:solidFill>
              </a:rPr>
              <a:t> e </a:t>
            </a:r>
            <a:r>
              <a:rPr lang="en-US" dirty="0" err="1">
                <a:solidFill>
                  <a:schemeClr val="tx1"/>
                </a:solidFill>
              </a:rPr>
              <a:t>integración</a:t>
            </a:r>
            <a:r>
              <a:rPr lang="en-US" dirty="0">
                <a:solidFill>
                  <a:schemeClr val="tx1"/>
                </a:solidFill>
              </a:rPr>
              <a:t> </a:t>
            </a:r>
            <a:r>
              <a:rPr lang="en-US" dirty="0" err="1">
                <a:solidFill>
                  <a:schemeClr val="tx1"/>
                </a:solidFill>
              </a:rPr>
              <a:t>numérica</a:t>
            </a:r>
            <a:endParaRPr lang="en-US" dirty="0">
              <a:solidFill>
                <a:schemeClr val="tx1"/>
              </a:solidFill>
            </a:endParaRPr>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pic>
        <p:nvPicPr>
          <p:cNvPr id="9217" name="Picture 8" descr="Image result for unlp logo image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8031" y="206324"/>
            <a:ext cx="858838" cy="998538"/>
          </a:xfrm>
          <a:prstGeom prst="rect">
            <a:avLst/>
          </a:prstGeom>
          <a:noFill/>
          <a:extLst>
            <a:ext uri="{909E8E84-426E-40DD-AFC4-6F175D3DCCD1}">
              <a14:hiddenFill xmlns:a14="http://schemas.microsoft.com/office/drawing/2010/main">
                <a:solidFill>
                  <a:srgbClr val="FFFFFF"/>
                </a:solidFill>
              </a14:hiddenFill>
            </a:ext>
          </a:extLst>
        </p:spPr>
      </p:pic>
      <p:sp>
        <p:nvSpPr>
          <p:cNvPr id="8" name="Subtítulo 2"/>
          <p:cNvSpPr txBox="1">
            <a:spLocks/>
          </p:cNvSpPr>
          <p:nvPr/>
        </p:nvSpPr>
        <p:spPr>
          <a:xfrm>
            <a:off x="-33251" y="1705181"/>
            <a:ext cx="9144000" cy="1655762"/>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AR" dirty="0">
                <a:solidFill>
                  <a:schemeClr val="tx1"/>
                </a:solidFill>
              </a:rPr>
              <a:t>Introducción a la Programación y Análisis Numérico</a:t>
            </a:r>
          </a:p>
          <a:p>
            <a:endParaRPr lang="es-AR" dirty="0">
              <a:solidFill>
                <a:schemeClr val="tx1"/>
              </a:solidFill>
            </a:endParaRPr>
          </a:p>
          <a:p>
            <a:r>
              <a:rPr lang="es-AR" dirty="0">
                <a:solidFill>
                  <a:schemeClr val="tx1"/>
                </a:solidFill>
              </a:rPr>
              <a:t>Facultad de Ingeniería – UNLP</a:t>
            </a:r>
          </a:p>
          <a:p>
            <a:endParaRPr lang="es-AR" dirty="0"/>
          </a:p>
          <a:p>
            <a:endParaRPr lang="es-A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28600"/>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8" name="2 Subtítulo"/>
              <p:cNvSpPr txBox="1">
                <a:spLocks/>
              </p:cNvSpPr>
              <p:nvPr/>
            </p:nvSpPr>
            <p:spPr>
              <a:xfrm>
                <a:off x="358066" y="228600"/>
                <a:ext cx="8077200" cy="66294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b="1" dirty="0"/>
                  <a:t>Integración numérica – Métodos de Newton-Cotes:</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dirty="0"/>
                  <a:t>Donde:</a:t>
                </a:r>
              </a:p>
              <a:p>
                <a:pPr lvl="0">
                  <a:spcBef>
                    <a:spcPct val="20000"/>
                  </a:spcBef>
                  <a:defRPr/>
                </a:pPr>
                <a14:m>
                  <m:oMath xmlns:m="http://schemas.openxmlformats.org/officeDocument/2006/math">
                    <m:sSub>
                      <m:sSubPr>
                        <m:ctrlPr>
                          <a:rPr lang="es-AR" sz="2400" i="1">
                            <a:latin typeface="Cambria Math" panose="02040503050406030204" pitchFamily="18" charset="0"/>
                          </a:rPr>
                        </m:ctrlPr>
                      </m:sSubPr>
                      <m:e>
                        <m:r>
                          <a:rPr lang="es-AR" sz="2400" i="1">
                            <a:latin typeface="Cambria Math" panose="02040503050406030204" pitchFamily="18" charset="0"/>
                            <a:ea typeface="Cambria Math" panose="02040503050406030204" pitchFamily="18" charset="0"/>
                          </a:rPr>
                          <m:t>∆</m:t>
                        </m:r>
                        <m:r>
                          <a:rPr lang="es-AR" sz="2400" i="1">
                            <a:latin typeface="Cambria Math" panose="02040503050406030204" pitchFamily="18" charset="0"/>
                            <a:ea typeface="Cambria Math" panose="02040503050406030204" pitchFamily="18" charset="0"/>
                          </a:rPr>
                          <m:t>𝑦</m:t>
                        </m:r>
                      </m:e>
                      <m:sub>
                        <m:r>
                          <a:rPr lang="es-AR" sz="2400" i="1">
                            <a:latin typeface="Cambria Math" panose="02040503050406030204" pitchFamily="18" charset="0"/>
                          </a:rPr>
                          <m:t>0</m:t>
                        </m:r>
                      </m:sub>
                    </m:sSub>
                    <m:r>
                      <a:rPr lang="es-AR" sz="2400" b="0" i="0" smtClean="0">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ea typeface="Cambria Math" panose="02040503050406030204" pitchFamily="18" charset="0"/>
                          </a:rPr>
                          <m:t>𝑦</m:t>
                        </m:r>
                      </m:e>
                      <m:sub>
                        <m:r>
                          <a:rPr lang="es-AR" sz="2400" b="0" i="1" smtClean="0">
                            <a:latin typeface="Cambria Math" panose="02040503050406030204" pitchFamily="18" charset="0"/>
                          </a:rPr>
                          <m:t>1</m:t>
                        </m:r>
                      </m:sub>
                    </m:sSub>
                    <m:sSub>
                      <m:sSubPr>
                        <m:ctrlPr>
                          <a:rPr lang="es-AR" sz="2400" i="1">
                            <a:latin typeface="Cambria Math" panose="02040503050406030204" pitchFamily="18" charset="0"/>
                          </a:rPr>
                        </m:ctrlPr>
                      </m:sSubPr>
                      <m:e>
                        <m:r>
                          <a:rPr lang="es-AR" sz="2400" b="0" i="1" smtClean="0">
                            <a:latin typeface="Cambria Math" panose="02040503050406030204" pitchFamily="18" charset="0"/>
                          </a:rPr>
                          <m:t>−</m:t>
                        </m:r>
                        <m:r>
                          <a:rPr lang="es-AR" sz="2400" i="1">
                            <a:latin typeface="Cambria Math" panose="02040503050406030204" pitchFamily="18" charset="0"/>
                            <a:ea typeface="Cambria Math" panose="02040503050406030204" pitchFamily="18" charset="0"/>
                          </a:rPr>
                          <m:t>𝑦</m:t>
                        </m:r>
                      </m:e>
                      <m:sub>
                        <m:r>
                          <a:rPr lang="es-AR" sz="2400" i="1">
                            <a:latin typeface="Cambria Math" panose="02040503050406030204" pitchFamily="18" charset="0"/>
                          </a:rPr>
                          <m:t>0</m:t>
                        </m:r>
                      </m:sub>
                    </m:sSub>
                  </m:oMath>
                </a14:m>
                <a:r>
                  <a:rPr lang="es-AR" sz="2400" dirty="0"/>
                  <a:t>      	primer diferencia en </a:t>
                </a:r>
                <a14:m>
                  <m:oMath xmlns:m="http://schemas.openxmlformats.org/officeDocument/2006/math">
                    <m:sSub>
                      <m:sSubPr>
                        <m:ctrlPr>
                          <a:rPr lang="es-AR" sz="2400" i="1">
                            <a:latin typeface="Cambria Math" panose="02040503050406030204" pitchFamily="18" charset="0"/>
                          </a:rPr>
                        </m:ctrlPr>
                      </m:sSubPr>
                      <m:e>
                        <m:r>
                          <a:rPr lang="es-AR" sz="2400" i="1">
                            <a:latin typeface="Cambria Math" panose="02040503050406030204" pitchFamily="18" charset="0"/>
                            <a:ea typeface="Cambria Math" panose="02040503050406030204" pitchFamily="18" charset="0"/>
                          </a:rPr>
                          <m:t>𝑦</m:t>
                        </m:r>
                      </m:e>
                      <m:sub>
                        <m:r>
                          <a:rPr lang="es-AR" sz="2400" i="1">
                            <a:latin typeface="Cambria Math" panose="02040503050406030204" pitchFamily="18" charset="0"/>
                          </a:rPr>
                          <m:t>0</m:t>
                        </m:r>
                      </m:sub>
                    </m:sSub>
                  </m:oMath>
                </a14:m>
                <a:endParaRPr lang="es-AR" sz="2400" dirty="0"/>
              </a:p>
              <a:p>
                <a:pPr lvl="0">
                  <a:spcBef>
                    <a:spcPct val="20000"/>
                  </a:spcBef>
                  <a:defRPr/>
                </a:pPr>
                <a14:m>
                  <m:oMath xmlns:m="http://schemas.openxmlformats.org/officeDocument/2006/math">
                    <m:sSub>
                      <m:sSubPr>
                        <m:ctrlPr>
                          <a:rPr lang="es-AR" sz="2400" i="1">
                            <a:latin typeface="Cambria Math" panose="02040503050406030204" pitchFamily="18" charset="0"/>
                          </a:rPr>
                        </m:ctrlPr>
                      </m:sSubPr>
                      <m:e>
                        <m:r>
                          <a:rPr lang="es-AR" sz="2400" i="1">
                            <a:latin typeface="Cambria Math" panose="02040503050406030204" pitchFamily="18" charset="0"/>
                            <a:ea typeface="Cambria Math" panose="02040503050406030204" pitchFamily="18" charset="0"/>
                          </a:rPr>
                          <m:t>∆</m:t>
                        </m:r>
                        <m:r>
                          <a:rPr lang="es-AR" sz="2400" b="0" i="1" baseline="30000" smtClean="0">
                            <a:latin typeface="Cambria Math" panose="02040503050406030204" pitchFamily="18" charset="0"/>
                            <a:ea typeface="Cambria Math" panose="02040503050406030204" pitchFamily="18" charset="0"/>
                          </a:rPr>
                          <m:t>2</m:t>
                        </m:r>
                        <m:r>
                          <a:rPr lang="es-AR" sz="2400" i="1">
                            <a:latin typeface="Cambria Math" panose="02040503050406030204" pitchFamily="18" charset="0"/>
                            <a:ea typeface="Cambria Math" panose="02040503050406030204" pitchFamily="18" charset="0"/>
                          </a:rPr>
                          <m:t>𝑦</m:t>
                        </m:r>
                      </m:e>
                      <m:sub>
                        <m:r>
                          <a:rPr lang="es-AR" sz="2400" i="1">
                            <a:latin typeface="Cambria Math" panose="02040503050406030204" pitchFamily="18" charset="0"/>
                          </a:rPr>
                          <m:t>0</m:t>
                        </m:r>
                      </m:sub>
                    </m:sSub>
                    <m:r>
                      <a:rPr lang="es-AR" sz="2400">
                        <a:latin typeface="Cambria Math" panose="02040503050406030204" pitchFamily="18" charset="0"/>
                      </a:rPr>
                      <m:t>=</m:t>
                    </m:r>
                    <m:sSub>
                      <m:sSubPr>
                        <m:ctrlPr>
                          <a:rPr lang="es-AR" sz="2400" i="1">
                            <a:latin typeface="Cambria Math" panose="02040503050406030204" pitchFamily="18" charset="0"/>
                          </a:rPr>
                        </m:ctrlPr>
                      </m:sSubPr>
                      <m:e>
                        <m:r>
                          <a:rPr lang="es-AR" sz="2400" i="1" smtClean="0">
                            <a:latin typeface="Cambria Math" panose="02040503050406030204" pitchFamily="18" charset="0"/>
                            <a:ea typeface="Cambria Math" panose="02040503050406030204" pitchFamily="18" charset="0"/>
                          </a:rPr>
                          <m:t>∆</m:t>
                        </m:r>
                        <m:r>
                          <a:rPr lang="es-AR" sz="2400" i="1">
                            <a:latin typeface="Cambria Math" panose="02040503050406030204" pitchFamily="18" charset="0"/>
                            <a:ea typeface="Cambria Math" panose="02040503050406030204" pitchFamily="18" charset="0"/>
                          </a:rPr>
                          <m:t>𝑦</m:t>
                        </m:r>
                      </m:e>
                      <m:sub>
                        <m:r>
                          <a:rPr lang="es-AR" sz="2400" i="1">
                            <a:latin typeface="Cambria Math" panose="02040503050406030204" pitchFamily="18" charset="0"/>
                          </a:rPr>
                          <m:t>1</m:t>
                        </m:r>
                      </m:sub>
                    </m:sSub>
                    <m:sSub>
                      <m:sSubPr>
                        <m:ctrlPr>
                          <a:rPr lang="es-AR" sz="2400" i="1">
                            <a:latin typeface="Cambria Math" panose="02040503050406030204" pitchFamily="18" charset="0"/>
                          </a:rPr>
                        </m:ctrlPr>
                      </m:sSubPr>
                      <m:e>
                        <m:r>
                          <a:rPr lang="es-AR" sz="2400" i="1">
                            <a:latin typeface="Cambria Math" panose="02040503050406030204" pitchFamily="18" charset="0"/>
                          </a:rPr>
                          <m:t>−</m:t>
                        </m:r>
                        <m:r>
                          <a:rPr lang="es-AR" sz="2400" i="1" smtClean="0">
                            <a:latin typeface="Cambria Math" panose="02040503050406030204" pitchFamily="18" charset="0"/>
                            <a:ea typeface="Cambria Math" panose="02040503050406030204" pitchFamily="18" charset="0"/>
                          </a:rPr>
                          <m:t>∆</m:t>
                        </m:r>
                        <m:r>
                          <a:rPr lang="es-AR" sz="2400" i="1">
                            <a:latin typeface="Cambria Math" panose="02040503050406030204" pitchFamily="18" charset="0"/>
                            <a:ea typeface="Cambria Math" panose="02040503050406030204" pitchFamily="18" charset="0"/>
                          </a:rPr>
                          <m:t>𝑦</m:t>
                        </m:r>
                      </m:e>
                      <m:sub>
                        <m:r>
                          <a:rPr lang="es-AR" sz="2400" i="1">
                            <a:latin typeface="Cambria Math" panose="02040503050406030204" pitchFamily="18" charset="0"/>
                          </a:rPr>
                          <m:t>0</m:t>
                        </m:r>
                      </m:sub>
                    </m:sSub>
                  </m:oMath>
                </a14:m>
                <a:r>
                  <a:rPr lang="es-AR" sz="2400" dirty="0"/>
                  <a:t>      	segunda diferencia en </a:t>
                </a:r>
                <a14:m>
                  <m:oMath xmlns:m="http://schemas.openxmlformats.org/officeDocument/2006/math">
                    <m:sSub>
                      <m:sSubPr>
                        <m:ctrlPr>
                          <a:rPr lang="es-AR" sz="2400" i="1">
                            <a:latin typeface="Cambria Math" panose="02040503050406030204" pitchFamily="18" charset="0"/>
                          </a:rPr>
                        </m:ctrlPr>
                      </m:sSubPr>
                      <m:e>
                        <m:r>
                          <a:rPr lang="es-AR" sz="2400" i="1">
                            <a:latin typeface="Cambria Math" panose="02040503050406030204" pitchFamily="18" charset="0"/>
                            <a:ea typeface="Cambria Math" panose="02040503050406030204" pitchFamily="18" charset="0"/>
                          </a:rPr>
                          <m:t>𝑦</m:t>
                        </m:r>
                      </m:e>
                      <m:sub>
                        <m:r>
                          <a:rPr lang="es-AR" sz="2400" i="1">
                            <a:latin typeface="Cambria Math" panose="02040503050406030204" pitchFamily="18" charset="0"/>
                          </a:rPr>
                          <m:t>0</m:t>
                        </m:r>
                      </m:sub>
                    </m:sSub>
                  </m:oMath>
                </a14:m>
                <a:endParaRPr lang="es-AR" sz="2400" dirty="0"/>
              </a:p>
              <a:p>
                <a:pPr marL="0" marR="0" lvl="0" indent="0" defTabSz="914400" rtl="0" eaLnBrk="1" fontAlgn="auto" latinLnBrk="0" hangingPunct="1">
                  <a:lnSpc>
                    <a:spcPct val="100000"/>
                  </a:lnSpc>
                  <a:spcBef>
                    <a:spcPct val="20000"/>
                  </a:spcBef>
                  <a:spcAft>
                    <a:spcPts val="0"/>
                  </a:spcAft>
                  <a:buClrTx/>
                  <a:buSzTx/>
                  <a:tabLst/>
                  <a:defRPr/>
                </a:pPr>
                <a:endParaRPr lang="es-AR" sz="2400" dirty="0"/>
              </a:p>
              <a:p>
                <a:pPr marL="0" marR="0" lvl="0" indent="0" defTabSz="914400" rtl="0" eaLnBrk="1" fontAlgn="auto" latinLnBrk="0" hangingPunct="1">
                  <a:lnSpc>
                    <a:spcPct val="100000"/>
                  </a:lnSpc>
                  <a:spcBef>
                    <a:spcPct val="20000"/>
                  </a:spcBef>
                  <a:spcAft>
                    <a:spcPts val="0"/>
                  </a:spcAft>
                  <a:buClrTx/>
                  <a:buSzTx/>
                  <a:tabLst/>
                  <a:defRPr/>
                </a:pPr>
                <a:r>
                  <a:rPr lang="es-AR" sz="2400" dirty="0"/>
                  <a:t>Podemos calcular la posición de cualquier x a partir de x</a:t>
                </a:r>
                <a:r>
                  <a:rPr lang="es-AR" sz="2400" baseline="-25000" dirty="0"/>
                  <a:t>0</a:t>
                </a:r>
                <a:r>
                  <a:rPr lang="es-AR" sz="2400" dirty="0"/>
                  <a:t> y la cantidad de intervalos s a la que se encuentre x de x</a:t>
                </a:r>
                <a:r>
                  <a:rPr lang="es-AR" sz="2400" baseline="-25000" dirty="0"/>
                  <a:t>0</a:t>
                </a:r>
                <a:r>
                  <a:rPr lang="es-AR" sz="2400" dirty="0"/>
                  <a:t>:</a:t>
                </a:r>
              </a:p>
              <a:p>
                <a:pPr>
                  <a:spcBef>
                    <a:spcPct val="20000"/>
                  </a:spcBef>
                  <a:defRPr/>
                </a:pPr>
                <a:r>
                  <a:rPr lang="es-AR" sz="2400" dirty="0"/>
                  <a:t>x = x</a:t>
                </a:r>
                <a:r>
                  <a:rPr lang="es-AR" sz="2400" baseline="-25000" dirty="0"/>
                  <a:t>0 </a:t>
                </a:r>
                <a:r>
                  <a:rPr lang="es-AR" sz="2400" dirty="0"/>
                  <a:t>+ </a:t>
                </a:r>
                <a:r>
                  <a:rPr lang="es-AR" sz="2400" dirty="0" err="1"/>
                  <a:t>sh</a:t>
                </a:r>
                <a:r>
                  <a:rPr lang="es-AR" sz="2400" dirty="0"/>
                  <a:t>   por ejemplo x</a:t>
                </a:r>
                <a:r>
                  <a:rPr lang="es-AR" sz="2400" baseline="-25000" dirty="0"/>
                  <a:t>3</a:t>
                </a:r>
                <a:r>
                  <a:rPr lang="es-AR" sz="2400" dirty="0"/>
                  <a:t> = x</a:t>
                </a:r>
                <a:r>
                  <a:rPr lang="es-AR" sz="2400" baseline="-25000" dirty="0"/>
                  <a:t>0 </a:t>
                </a:r>
                <a:r>
                  <a:rPr lang="es-AR" sz="2400" dirty="0"/>
                  <a:t>+ 3h</a:t>
                </a:r>
              </a:p>
              <a:p>
                <a:pPr lvl="0">
                  <a:spcBef>
                    <a:spcPct val="20000"/>
                  </a:spcBef>
                  <a:defRPr/>
                </a:pPr>
                <a:endParaRPr lang="es-AR" sz="2400" dirty="0"/>
              </a:p>
              <a:p>
                <a:pPr lvl="0">
                  <a:spcBef>
                    <a:spcPct val="20000"/>
                  </a:spcBef>
                  <a:defRPr/>
                </a:pPr>
                <a:r>
                  <a:rPr lang="es-AR" sz="2400" dirty="0"/>
                  <a:t>Teniendo esto en cuenta, podemos escribir:</a:t>
                </a:r>
              </a:p>
              <a:p>
                <a:pPr lvl="0">
                  <a:spcBef>
                    <a:spcPct val="20000"/>
                  </a:spcBef>
                  <a:defRPr/>
                </a:pPr>
                <a:endParaRPr lang="es-AR" sz="2400" dirty="0"/>
              </a:p>
              <a:p>
                <a:pPr>
                  <a:spcBef>
                    <a:spcPct val="20000"/>
                  </a:spcBef>
                  <a:defRPr/>
                </a:pPr>
                <a14:m>
                  <m:oMathPara xmlns:m="http://schemas.openxmlformats.org/officeDocument/2006/math">
                    <m:oMathParaPr>
                      <m:jc m:val="centerGroup"/>
                    </m:oMathParaPr>
                    <m:oMath xmlns:m="http://schemas.openxmlformats.org/officeDocument/2006/math">
                      <m:sSub>
                        <m:sSubPr>
                          <m:ctrlPr>
                            <a:rPr lang="es-AR" i="1" smtClean="0">
                              <a:latin typeface="Cambria Math" panose="02040503050406030204" pitchFamily="18" charset="0"/>
                            </a:rPr>
                          </m:ctrlPr>
                        </m:sSubPr>
                        <m:e>
                          <m:r>
                            <a:rPr lang="es-AR" b="0" i="1" smtClean="0">
                              <a:latin typeface="Cambria Math" panose="02040503050406030204" pitchFamily="18" charset="0"/>
                            </a:rPr>
                            <m:t>𝑓</m:t>
                          </m:r>
                        </m:e>
                        <m:sub>
                          <m:r>
                            <a:rPr lang="es-AR" b="0" i="1" smtClean="0">
                              <a:latin typeface="Cambria Math" panose="02040503050406030204" pitchFamily="18" charset="0"/>
                            </a:rPr>
                            <m:t>(</m:t>
                          </m:r>
                          <m:r>
                            <a:rPr lang="es-AR" b="0" i="1" smtClean="0">
                              <a:latin typeface="Cambria Math" panose="02040503050406030204" pitchFamily="18" charset="0"/>
                            </a:rPr>
                            <m:t>𝑥</m:t>
                          </m:r>
                          <m:r>
                            <a:rPr lang="es-AR" b="0" i="1" smtClean="0">
                              <a:latin typeface="Cambria Math" panose="02040503050406030204" pitchFamily="18" charset="0"/>
                            </a:rPr>
                            <m:t>)</m:t>
                          </m:r>
                        </m:sub>
                      </m:sSub>
                      <m:r>
                        <a:rPr lang="es-AR" i="1" smtClean="0">
                          <a:latin typeface="Cambria Math" panose="02040503050406030204" pitchFamily="18" charset="0"/>
                          <a:ea typeface="Cambria Math" panose="02040503050406030204" pitchFamily="18" charset="0"/>
                        </a:rPr>
                        <m:t>≅</m:t>
                      </m:r>
                      <m:r>
                        <a:rPr lang="es-AR" i="1">
                          <a:latin typeface="Cambria Math" panose="02040503050406030204" pitchFamily="18" charset="0"/>
                        </a:rPr>
                        <m:t>𝑃𝑛</m:t>
                      </m:r>
                      <m:d>
                        <m:dPr>
                          <m:ctrlPr>
                            <a:rPr lang="es-AR" i="1">
                              <a:latin typeface="Cambria Math" panose="02040503050406030204" pitchFamily="18" charset="0"/>
                            </a:rPr>
                          </m:ctrlPr>
                        </m:dPr>
                        <m:e>
                          <m:r>
                            <a:rPr lang="es-AR" i="1">
                              <a:latin typeface="Cambria Math" panose="02040503050406030204" pitchFamily="18" charset="0"/>
                            </a:rPr>
                            <m:t>𝑥</m:t>
                          </m:r>
                        </m:e>
                      </m:d>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𝑓</m:t>
                          </m:r>
                        </m:e>
                        <m:sub>
                          <m:d>
                            <m:dPr>
                              <m:ctrlPr>
                                <a:rPr lang="es-AR" b="0" i="1" smtClean="0">
                                  <a:latin typeface="Cambria Math" panose="02040503050406030204" pitchFamily="18" charset="0"/>
                                </a:rPr>
                              </m:ctrlPr>
                            </m:dPr>
                            <m:e>
                              <m:sSub>
                                <m:sSubPr>
                                  <m:ctrlPr>
                                    <a:rPr lang="es-AR" b="0" i="1" smtClean="0">
                                      <a:latin typeface="Cambria Math" panose="02040503050406030204" pitchFamily="18" charset="0"/>
                                    </a:rPr>
                                  </m:ctrlPr>
                                </m:sSubPr>
                                <m:e>
                                  <m:r>
                                    <a:rPr lang="es-AR" b="0" i="1" smtClean="0">
                                      <a:latin typeface="Cambria Math" panose="02040503050406030204" pitchFamily="18" charset="0"/>
                                    </a:rPr>
                                    <m:t>𝑥</m:t>
                                  </m:r>
                                </m:e>
                                <m:sub>
                                  <m:r>
                                    <a:rPr lang="es-AR" b="0" i="1" smtClean="0">
                                      <a:latin typeface="Cambria Math" panose="02040503050406030204" pitchFamily="18" charset="0"/>
                                    </a:rPr>
                                    <m:t>0</m:t>
                                  </m:r>
                                </m:sub>
                              </m:sSub>
                            </m:e>
                          </m:d>
                        </m:sub>
                      </m:sSub>
                      <m:r>
                        <a:rPr lang="es-AR" b="0" i="1" smtClean="0">
                          <a:latin typeface="Cambria Math" panose="02040503050406030204" pitchFamily="18" charset="0"/>
                        </a:rPr>
                        <m:t>+</m:t>
                      </m:r>
                      <m:r>
                        <m:rPr>
                          <m:sty m:val="p"/>
                        </m:rPr>
                        <a:rPr lang="es-AR" b="0" i="0" smtClean="0">
                          <a:latin typeface="Cambria Math" panose="02040503050406030204" pitchFamily="18" charset="0"/>
                        </a:rPr>
                        <m:t>s</m:t>
                      </m:r>
                      <m:sSub>
                        <m:sSubPr>
                          <m:ctrlPr>
                            <a:rPr lang="es-AR" i="1">
                              <a:latin typeface="Cambria Math" panose="02040503050406030204" pitchFamily="18" charset="0"/>
                            </a:rPr>
                          </m:ctrlPr>
                        </m:sSubPr>
                        <m:e>
                          <m:r>
                            <a:rPr lang="es-AR" i="1" smtClean="0">
                              <a:latin typeface="Cambria Math" panose="02040503050406030204" pitchFamily="18" charset="0"/>
                              <a:ea typeface="Cambria Math" panose="02040503050406030204" pitchFamily="18" charset="0"/>
                            </a:rPr>
                            <m:t>∆</m:t>
                          </m:r>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0</m:t>
                                  </m:r>
                                </m:sub>
                              </m:sSub>
                            </m:e>
                          </m:d>
                        </m:sub>
                      </m:sSub>
                      <m:r>
                        <a:rPr lang="es-AR" b="0" i="1" smtClean="0">
                          <a:latin typeface="Cambria Math" panose="02040503050406030204" pitchFamily="18" charset="0"/>
                        </a:rPr>
                        <m:t>+</m:t>
                      </m:r>
                      <m:f>
                        <m:fPr>
                          <m:ctrlPr>
                            <a:rPr lang="es-AR" b="0" i="1" smtClean="0">
                              <a:latin typeface="Cambria Math" panose="02040503050406030204" pitchFamily="18" charset="0"/>
                            </a:rPr>
                          </m:ctrlPr>
                        </m:fPr>
                        <m:num>
                          <m:r>
                            <a:rPr lang="es-AR" b="0" i="1" smtClean="0">
                              <a:latin typeface="Cambria Math" panose="02040503050406030204" pitchFamily="18" charset="0"/>
                            </a:rPr>
                            <m:t>𝑠</m:t>
                          </m:r>
                          <m:d>
                            <m:dPr>
                              <m:ctrlPr>
                                <a:rPr lang="es-AR" b="0" i="1" smtClean="0">
                                  <a:latin typeface="Cambria Math" panose="02040503050406030204" pitchFamily="18" charset="0"/>
                                </a:rPr>
                              </m:ctrlPr>
                            </m:dPr>
                            <m:e>
                              <m:r>
                                <a:rPr lang="es-AR" b="0" i="1" smtClean="0">
                                  <a:latin typeface="Cambria Math" panose="02040503050406030204" pitchFamily="18" charset="0"/>
                                </a:rPr>
                                <m:t>𝑠</m:t>
                              </m:r>
                              <m:r>
                                <a:rPr lang="es-AR" b="0" i="1" smtClean="0">
                                  <a:latin typeface="Cambria Math" panose="02040503050406030204" pitchFamily="18" charset="0"/>
                                </a:rPr>
                                <m:t>−1</m:t>
                              </m:r>
                            </m:e>
                          </m:d>
                        </m:num>
                        <m:den>
                          <m:r>
                            <a:rPr lang="es-AR" b="0" i="1" smtClean="0">
                              <a:latin typeface="Cambria Math" panose="02040503050406030204" pitchFamily="18" charset="0"/>
                            </a:rPr>
                            <m:t>2!</m:t>
                          </m:r>
                        </m:den>
                      </m:f>
                      <m:sSub>
                        <m:sSubPr>
                          <m:ctrlPr>
                            <a:rPr lang="es-AR" i="1">
                              <a:latin typeface="Cambria Math" panose="02040503050406030204" pitchFamily="18" charset="0"/>
                            </a:rPr>
                          </m:ctrlPr>
                        </m:sSubPr>
                        <m:e>
                          <m:r>
                            <a:rPr lang="es-AR" i="1" smtClean="0">
                              <a:latin typeface="Cambria Math" panose="02040503050406030204" pitchFamily="18" charset="0"/>
                              <a:ea typeface="Cambria Math" panose="02040503050406030204" pitchFamily="18" charset="0"/>
                            </a:rPr>
                            <m:t>∆</m:t>
                          </m:r>
                          <m:r>
                            <a:rPr lang="es-AR" b="0" i="1" baseline="30000" smtClean="0">
                              <a:latin typeface="Cambria Math" panose="02040503050406030204" pitchFamily="18" charset="0"/>
                              <a:ea typeface="Cambria Math" panose="02040503050406030204" pitchFamily="18" charset="0"/>
                            </a:rPr>
                            <m:t>2</m:t>
                          </m:r>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0</m:t>
                                  </m:r>
                                </m:sub>
                              </m:sSub>
                            </m:e>
                          </m:d>
                        </m:sub>
                      </m:sSub>
                      <m:r>
                        <a:rPr lang="es-AR" i="1">
                          <a:latin typeface="Cambria Math" panose="02040503050406030204" pitchFamily="18" charset="0"/>
                        </a:rPr>
                        <m:t>+</m:t>
                      </m:r>
                      <m:f>
                        <m:fPr>
                          <m:ctrlPr>
                            <a:rPr lang="es-AR" i="1">
                              <a:latin typeface="Cambria Math" panose="02040503050406030204" pitchFamily="18" charset="0"/>
                            </a:rPr>
                          </m:ctrlPr>
                        </m:fPr>
                        <m:num>
                          <m:r>
                            <a:rPr lang="es-AR" i="1">
                              <a:latin typeface="Cambria Math" panose="02040503050406030204" pitchFamily="18" charset="0"/>
                            </a:rPr>
                            <m:t>𝑠</m:t>
                          </m:r>
                          <m:d>
                            <m:dPr>
                              <m:ctrlPr>
                                <a:rPr lang="es-AR" i="1">
                                  <a:latin typeface="Cambria Math" panose="02040503050406030204" pitchFamily="18" charset="0"/>
                                </a:rPr>
                              </m:ctrlPr>
                            </m:dPr>
                            <m:e>
                              <m:r>
                                <a:rPr lang="es-AR" i="1">
                                  <a:latin typeface="Cambria Math" panose="02040503050406030204" pitchFamily="18" charset="0"/>
                                </a:rPr>
                                <m:t>𝑠</m:t>
                              </m:r>
                              <m:r>
                                <a:rPr lang="es-AR" i="1">
                                  <a:latin typeface="Cambria Math" panose="02040503050406030204" pitchFamily="18" charset="0"/>
                                </a:rPr>
                                <m:t>−1</m:t>
                              </m:r>
                            </m:e>
                          </m:d>
                          <m:d>
                            <m:dPr>
                              <m:ctrlPr>
                                <a:rPr lang="es-AR" b="0" i="1" smtClean="0">
                                  <a:latin typeface="Cambria Math" panose="02040503050406030204" pitchFamily="18" charset="0"/>
                                </a:rPr>
                              </m:ctrlPr>
                            </m:dPr>
                            <m:e>
                              <m:r>
                                <a:rPr lang="es-AR" b="0" i="1" smtClean="0">
                                  <a:latin typeface="Cambria Math" panose="02040503050406030204" pitchFamily="18" charset="0"/>
                                </a:rPr>
                                <m:t>𝑠</m:t>
                              </m:r>
                              <m:r>
                                <a:rPr lang="es-AR" b="0" i="1" smtClean="0">
                                  <a:latin typeface="Cambria Math" panose="02040503050406030204" pitchFamily="18" charset="0"/>
                                </a:rPr>
                                <m:t>−2</m:t>
                              </m:r>
                            </m:e>
                          </m:d>
                        </m:num>
                        <m:den>
                          <m:r>
                            <a:rPr lang="es-AR" b="0" i="1" smtClean="0">
                              <a:latin typeface="Cambria Math" panose="02040503050406030204" pitchFamily="18" charset="0"/>
                            </a:rPr>
                            <m:t>3</m:t>
                          </m:r>
                          <m:r>
                            <a:rPr lang="es-AR" i="1">
                              <a:latin typeface="Cambria Math" panose="02040503050406030204" pitchFamily="18" charset="0"/>
                            </a:rPr>
                            <m:t>!</m:t>
                          </m:r>
                        </m:den>
                      </m:f>
                      <m:sSub>
                        <m:sSubPr>
                          <m:ctrlPr>
                            <a:rPr lang="es-AR" i="1">
                              <a:latin typeface="Cambria Math" panose="02040503050406030204" pitchFamily="18" charset="0"/>
                            </a:rPr>
                          </m:ctrlPr>
                        </m:sSubPr>
                        <m:e>
                          <m:r>
                            <a:rPr lang="es-AR" i="1">
                              <a:latin typeface="Cambria Math" panose="02040503050406030204" pitchFamily="18" charset="0"/>
                              <a:ea typeface="Cambria Math" panose="02040503050406030204" pitchFamily="18" charset="0"/>
                            </a:rPr>
                            <m:t>∆</m:t>
                          </m:r>
                          <m:r>
                            <a:rPr lang="es-AR" b="0" i="1" baseline="30000" smtClean="0">
                              <a:latin typeface="Cambria Math" panose="02040503050406030204" pitchFamily="18" charset="0"/>
                              <a:ea typeface="Cambria Math" panose="02040503050406030204" pitchFamily="18" charset="0"/>
                            </a:rPr>
                            <m:t>3</m:t>
                          </m:r>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0</m:t>
                                  </m:r>
                                </m:sub>
                              </m:sSub>
                            </m:e>
                          </m:d>
                        </m:sub>
                      </m:sSub>
                      <m:r>
                        <a:rPr lang="es-AR" b="0" i="1" smtClean="0">
                          <a:latin typeface="Cambria Math" panose="02040503050406030204" pitchFamily="18" charset="0"/>
                        </a:rPr>
                        <m:t>+…</m:t>
                      </m:r>
                    </m:oMath>
                  </m:oMathPara>
                </a14:m>
                <a:endParaRPr lang="es-AR" dirty="0"/>
              </a:p>
              <a:p>
                <a:pPr lvl="0">
                  <a:spcBef>
                    <a:spcPct val="20000"/>
                  </a:spcBef>
                  <a:defRPr/>
                </a:pPr>
                <a:endParaRPr lang="es-AR" sz="2400" dirty="0"/>
              </a:p>
              <a:p>
                <a:pPr lvl="0">
                  <a:spcBef>
                    <a:spcPct val="20000"/>
                  </a:spcBef>
                  <a:defRPr/>
                </a:pPr>
                <a:r>
                  <a:rPr lang="es-AR" sz="2400" dirty="0"/>
                  <a:t>El término de error vendrá dado por</a:t>
                </a:r>
                <a:r>
                  <a:rPr lang="es-AR" sz="2000" dirty="0"/>
                  <a:t> </a:t>
                </a:r>
                <a14:m>
                  <m:oMath xmlns:m="http://schemas.openxmlformats.org/officeDocument/2006/math">
                    <m:sSub>
                      <m:sSubPr>
                        <m:ctrlPr>
                          <a:rPr lang="es-AR" sz="2000" i="1" smtClean="0">
                            <a:latin typeface="Cambria Math" panose="02040503050406030204" pitchFamily="18" charset="0"/>
                          </a:rPr>
                        </m:ctrlPr>
                      </m:sSubPr>
                      <m:e>
                        <m:r>
                          <a:rPr lang="es-AR" sz="2000" b="0" i="1" smtClean="0">
                            <a:latin typeface="Cambria Math" panose="02040503050406030204" pitchFamily="18" charset="0"/>
                          </a:rPr>
                          <m:t>𝐸</m:t>
                        </m:r>
                      </m:e>
                      <m:sub>
                        <m:r>
                          <a:rPr lang="es-AR" sz="2000" b="0" i="1" smtClean="0">
                            <a:latin typeface="Cambria Math" panose="02040503050406030204" pitchFamily="18" charset="0"/>
                          </a:rPr>
                          <m:t>(</m:t>
                        </m:r>
                        <m:r>
                          <a:rPr lang="es-AR" sz="2000" b="0" i="1" smtClean="0">
                            <a:latin typeface="Cambria Math" panose="02040503050406030204" pitchFamily="18" charset="0"/>
                          </a:rPr>
                          <m:t>𝑥</m:t>
                        </m:r>
                        <m:r>
                          <a:rPr lang="es-AR" sz="2000" b="0" i="1" smtClean="0">
                            <a:latin typeface="Cambria Math" panose="02040503050406030204" pitchFamily="18" charset="0"/>
                          </a:rPr>
                          <m:t>)</m:t>
                        </m:r>
                      </m:sub>
                    </m:sSub>
                    <m:r>
                      <a:rPr lang="es-AR" sz="2000" b="0" i="1" smtClean="0">
                        <a:latin typeface="Cambria Math" panose="02040503050406030204" pitchFamily="18" charset="0"/>
                      </a:rPr>
                      <m:t>=</m:t>
                    </m:r>
                    <m:nary>
                      <m:naryPr>
                        <m:chr m:val="∏"/>
                        <m:ctrlPr>
                          <a:rPr lang="es-AR" sz="2000" b="0" i="1" smtClean="0">
                            <a:latin typeface="Cambria Math" panose="02040503050406030204" pitchFamily="18" charset="0"/>
                          </a:rPr>
                        </m:ctrlPr>
                      </m:naryPr>
                      <m:sub>
                        <m:r>
                          <m:rPr>
                            <m:brk m:alnAt="23"/>
                          </m:rPr>
                          <a:rPr lang="es-AR" sz="2000" b="0" i="1" smtClean="0">
                            <a:latin typeface="Cambria Math" panose="02040503050406030204" pitchFamily="18" charset="0"/>
                          </a:rPr>
                          <m:t>𝑘</m:t>
                        </m:r>
                        <m:r>
                          <a:rPr lang="es-AR" sz="2000" b="0" i="1" smtClean="0">
                            <a:latin typeface="Cambria Math" panose="02040503050406030204" pitchFamily="18" charset="0"/>
                          </a:rPr>
                          <m:t>=0</m:t>
                        </m:r>
                      </m:sub>
                      <m:sup>
                        <m:r>
                          <a:rPr lang="es-AR" sz="2000" b="0" i="1" smtClean="0">
                            <a:latin typeface="Cambria Math" panose="02040503050406030204" pitchFamily="18" charset="0"/>
                          </a:rPr>
                          <m:t>𝑛</m:t>
                        </m:r>
                      </m:sup>
                      <m:e>
                        <m:r>
                          <a:rPr lang="es-AR" sz="2000" b="0" i="1" smtClean="0">
                            <a:latin typeface="Cambria Math" panose="02040503050406030204" pitchFamily="18" charset="0"/>
                          </a:rPr>
                          <m:t>(</m:t>
                        </m:r>
                        <m:r>
                          <a:rPr lang="es-AR" sz="2000" b="0" i="1" smtClean="0">
                            <a:latin typeface="Cambria Math" panose="02040503050406030204" pitchFamily="18" charset="0"/>
                          </a:rPr>
                          <m:t>𝑥</m:t>
                        </m:r>
                        <m:r>
                          <a:rPr lang="es-AR" sz="2000" b="0" i="1" smtClean="0">
                            <a:latin typeface="Cambria Math" panose="02040503050406030204" pitchFamily="18" charset="0"/>
                          </a:rPr>
                          <m:t>−</m:t>
                        </m:r>
                        <m:sSub>
                          <m:sSubPr>
                            <m:ctrlPr>
                              <a:rPr lang="es-AR" sz="2000" b="0" i="1" smtClean="0">
                                <a:latin typeface="Cambria Math" panose="02040503050406030204" pitchFamily="18" charset="0"/>
                              </a:rPr>
                            </m:ctrlPr>
                          </m:sSubPr>
                          <m:e>
                            <m:r>
                              <a:rPr lang="es-AR" sz="2000" b="0" i="1" smtClean="0">
                                <a:latin typeface="Cambria Math" panose="02040503050406030204" pitchFamily="18" charset="0"/>
                              </a:rPr>
                              <m:t>𝑥</m:t>
                            </m:r>
                          </m:e>
                          <m:sub>
                            <m:r>
                              <a:rPr lang="es-AR" sz="2000" b="0" i="1" smtClean="0">
                                <a:latin typeface="Cambria Math" panose="02040503050406030204" pitchFamily="18" charset="0"/>
                              </a:rPr>
                              <m:t>𝑘</m:t>
                            </m:r>
                          </m:sub>
                        </m:sSub>
                        <m:r>
                          <a:rPr lang="es-AR" sz="2000" b="0" i="1" smtClean="0">
                            <a:latin typeface="Cambria Math" panose="02040503050406030204" pitchFamily="18" charset="0"/>
                          </a:rPr>
                          <m:t>)</m:t>
                        </m:r>
                        <m:f>
                          <m:fPr>
                            <m:ctrlPr>
                              <a:rPr lang="es-AR" sz="2000" b="0" i="1" smtClean="0">
                                <a:latin typeface="Cambria Math" panose="02040503050406030204" pitchFamily="18" charset="0"/>
                              </a:rPr>
                            </m:ctrlPr>
                          </m:fPr>
                          <m:num>
                            <m:sSubSup>
                              <m:sSubSupPr>
                                <m:ctrlPr>
                                  <a:rPr lang="es-AR" sz="2000" b="0" i="1" smtClean="0">
                                    <a:latin typeface="Cambria Math" panose="02040503050406030204" pitchFamily="18" charset="0"/>
                                  </a:rPr>
                                </m:ctrlPr>
                              </m:sSubSupPr>
                              <m:e>
                                <m:r>
                                  <a:rPr lang="es-AR" sz="2000" b="0" i="1" smtClean="0">
                                    <a:latin typeface="Cambria Math" panose="02040503050406030204" pitchFamily="18" charset="0"/>
                                  </a:rPr>
                                  <m:t>𝑓</m:t>
                                </m:r>
                              </m:e>
                              <m:sub>
                                <m:r>
                                  <a:rPr lang="es-AR" sz="2000" b="0" i="1" smtClean="0">
                                    <a:latin typeface="Cambria Math" panose="02040503050406030204" pitchFamily="18" charset="0"/>
                                  </a:rPr>
                                  <m:t>(</m:t>
                                </m:r>
                                <m:r>
                                  <a:rPr lang="es-AR" sz="2000" b="0" i="1" smtClean="0">
                                    <a:latin typeface="Cambria Math" panose="02040503050406030204" pitchFamily="18" charset="0"/>
                                    <a:ea typeface="Cambria Math" panose="02040503050406030204" pitchFamily="18" charset="0"/>
                                  </a:rPr>
                                  <m:t>𝜉</m:t>
                                </m:r>
                                <m:r>
                                  <a:rPr lang="es-AR" sz="2000" b="0" i="1" smtClean="0">
                                    <a:latin typeface="Cambria Math" panose="02040503050406030204" pitchFamily="18" charset="0"/>
                                  </a:rPr>
                                  <m:t>)</m:t>
                                </m:r>
                              </m:sub>
                              <m:sup>
                                <m:r>
                                  <a:rPr lang="es-AR" sz="2000" b="0" i="1" smtClean="0">
                                    <a:latin typeface="Cambria Math" panose="02040503050406030204" pitchFamily="18" charset="0"/>
                                  </a:rPr>
                                  <m:t>(</m:t>
                                </m:r>
                                <m:r>
                                  <a:rPr lang="es-AR" sz="2000" b="0" i="1" smtClean="0">
                                    <a:latin typeface="Cambria Math" panose="02040503050406030204" pitchFamily="18" charset="0"/>
                                  </a:rPr>
                                  <m:t>𝑛</m:t>
                                </m:r>
                                <m:r>
                                  <a:rPr lang="es-AR" sz="2000" b="0" i="1" smtClean="0">
                                    <a:latin typeface="Cambria Math" panose="02040503050406030204" pitchFamily="18" charset="0"/>
                                  </a:rPr>
                                  <m:t>+1)</m:t>
                                </m:r>
                              </m:sup>
                            </m:sSubSup>
                          </m:num>
                          <m:den>
                            <m:d>
                              <m:dPr>
                                <m:ctrlPr>
                                  <a:rPr lang="es-AR" sz="2000" b="0" i="1" smtClean="0">
                                    <a:latin typeface="Cambria Math" panose="02040503050406030204" pitchFamily="18" charset="0"/>
                                  </a:rPr>
                                </m:ctrlPr>
                              </m:dPr>
                              <m:e>
                                <m:r>
                                  <a:rPr lang="es-AR" sz="2000" b="0" i="1" smtClean="0">
                                    <a:latin typeface="Cambria Math" panose="02040503050406030204" pitchFamily="18" charset="0"/>
                                  </a:rPr>
                                  <m:t>𝑛</m:t>
                                </m:r>
                                <m:r>
                                  <a:rPr lang="es-AR" sz="2000" b="0" i="1" smtClean="0">
                                    <a:latin typeface="Cambria Math" panose="02040503050406030204" pitchFamily="18" charset="0"/>
                                  </a:rPr>
                                  <m:t>+1</m:t>
                                </m:r>
                              </m:e>
                            </m:d>
                            <m:r>
                              <a:rPr lang="es-AR" sz="2000" b="0" i="1" smtClean="0">
                                <a:latin typeface="Cambria Math" panose="02040503050406030204" pitchFamily="18" charset="0"/>
                              </a:rPr>
                              <m:t>!</m:t>
                            </m:r>
                          </m:den>
                        </m:f>
                      </m:e>
                    </m:nary>
                  </m:oMath>
                </a14:m>
                <a:endParaRPr lang="es-AR" sz="2000" dirty="0"/>
              </a:p>
              <a:p>
                <a:pPr>
                  <a:spcBef>
                    <a:spcPct val="20000"/>
                  </a:spcBef>
                  <a:defRPr/>
                </a:pPr>
                <a:endParaRPr lang="es-AR" sz="2400" dirty="0"/>
              </a:p>
              <a:p>
                <a:pPr>
                  <a:spcBef>
                    <a:spcPct val="20000"/>
                  </a:spcBef>
                  <a:defRPr/>
                </a:pPr>
                <a:endParaRPr lang="es-AR" sz="2400" dirty="0"/>
              </a:p>
              <a:p>
                <a:pPr marL="0" marR="0" lvl="0" indent="0" defTabSz="914400" rtl="0" eaLnBrk="1" fontAlgn="auto" latinLnBrk="0" hangingPunct="1">
                  <a:lnSpc>
                    <a:spcPct val="100000"/>
                  </a:lnSpc>
                  <a:spcBef>
                    <a:spcPct val="20000"/>
                  </a:spcBef>
                  <a:spcAft>
                    <a:spcPts val="0"/>
                  </a:spcAft>
                  <a:buClrTx/>
                  <a:buSzTx/>
                  <a:tabLst/>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p:txBody>
          </p:sp>
        </mc:Choice>
        <mc:Fallback xmlns="">
          <p:sp>
            <p:nvSpPr>
              <p:cNvPr id="8" name="2 Subtítulo"/>
              <p:cNvSpPr txBox="1">
                <a:spLocks noRot="1" noChangeAspect="1" noMove="1" noResize="1" noEditPoints="1" noAdjustHandles="1" noChangeArrowheads="1" noChangeShapeType="1" noTextEdit="1"/>
              </p:cNvSpPr>
              <p:nvPr/>
            </p:nvSpPr>
            <p:spPr>
              <a:xfrm>
                <a:off x="358066" y="228600"/>
                <a:ext cx="8077200" cy="6629400"/>
              </a:xfrm>
              <a:prstGeom prst="rect">
                <a:avLst/>
              </a:prstGeom>
              <a:blipFill>
                <a:blip r:embed="rId2"/>
                <a:stretch>
                  <a:fillRect l="-1208" t="-736"/>
                </a:stretch>
              </a:blipFill>
            </p:spPr>
            <p:txBody>
              <a:bodyPr/>
              <a:lstStyle/>
              <a:p>
                <a:r>
                  <a:rPr lang="en-US">
                    <a:noFill/>
                  </a:rPr>
                  <a:t> </a:t>
                </a:r>
              </a:p>
            </p:txBody>
          </p:sp>
        </mc:Fallback>
      </mc:AlternateContent>
    </p:spTree>
    <p:extLst>
      <p:ext uri="{BB962C8B-B14F-4D97-AF65-F5344CB8AC3E}">
        <p14:creationId xmlns:p14="http://schemas.microsoft.com/office/powerpoint/2010/main" val="1615173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96B88637-D404-45BD-A85F-05910E0F25D9}"/>
              </a:ext>
            </a:extLst>
          </p:cNvPr>
          <p:cNvSpPr/>
          <p:nvPr/>
        </p:nvSpPr>
        <p:spPr>
          <a:xfrm>
            <a:off x="5268286" y="1476462"/>
            <a:ext cx="906011" cy="964734"/>
          </a:xfrm>
          <a:custGeom>
            <a:avLst/>
            <a:gdLst>
              <a:gd name="connsiteX0" fmla="*/ 0 w 906011"/>
              <a:gd name="connsiteY0" fmla="*/ 964734 h 964734"/>
              <a:gd name="connsiteX1" fmla="*/ 8389 w 906011"/>
              <a:gd name="connsiteY1" fmla="*/ 285226 h 964734"/>
              <a:gd name="connsiteX2" fmla="*/ 897622 w 906011"/>
              <a:gd name="connsiteY2" fmla="*/ 0 h 964734"/>
              <a:gd name="connsiteX3" fmla="*/ 906011 w 906011"/>
              <a:gd name="connsiteY3" fmla="*/ 964734 h 964734"/>
              <a:gd name="connsiteX4" fmla="*/ 0 w 906011"/>
              <a:gd name="connsiteY4" fmla="*/ 964734 h 964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6011" h="964734">
                <a:moveTo>
                  <a:pt x="0" y="964734"/>
                </a:moveTo>
                <a:lnTo>
                  <a:pt x="8389" y="285226"/>
                </a:lnTo>
                <a:lnTo>
                  <a:pt x="897622" y="0"/>
                </a:lnTo>
                <a:cubicBezTo>
                  <a:pt x="900418" y="321578"/>
                  <a:pt x="903215" y="643156"/>
                  <a:pt x="906011" y="964734"/>
                </a:cubicBezTo>
                <a:lnTo>
                  <a:pt x="0" y="964734"/>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2 Subtítulo"/>
          <p:cNvSpPr txBox="1">
            <a:spLocks/>
          </p:cNvSpPr>
          <p:nvPr/>
        </p:nvSpPr>
        <p:spPr>
          <a:xfrm>
            <a:off x="304800" y="228600"/>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8" name="2 Subtítulo"/>
              <p:cNvSpPr txBox="1">
                <a:spLocks/>
              </p:cNvSpPr>
              <p:nvPr/>
            </p:nvSpPr>
            <p:spPr>
              <a:xfrm>
                <a:off x="358066" y="228600"/>
                <a:ext cx="8077200" cy="6629400"/>
              </a:xfrm>
              <a:prstGeom prst="rect">
                <a:avLst/>
              </a:prstGeom>
            </p:spPr>
            <p:txBody>
              <a:bodyPr vert="horz" lIns="91440" tIns="45720" rIns="91440" bIns="45720" rtlCol="0">
                <a:normAutofit fontScale="925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b="1" dirty="0"/>
                  <a:t>Integración numérica – Métodos de Newton-Cotes:</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dirty="0"/>
                  <a:t>Caso más simple:</a:t>
                </a:r>
              </a:p>
              <a:p>
                <a:pPr>
                  <a:spcBef>
                    <a:spcPct val="20000"/>
                  </a:spcBef>
                  <a:defRPr/>
                </a:pPr>
                <a:endParaRPr lang="es-AR" i="1" dirty="0">
                  <a:latin typeface="Cambria Math" panose="02040503050406030204" pitchFamily="18" charset="0"/>
                </a:endParaRPr>
              </a:p>
              <a:p>
                <a:pPr>
                  <a:spcBef>
                    <a:spcPct val="20000"/>
                  </a:spcBef>
                  <a:defRPr/>
                </a:pPr>
                <a14:m>
                  <m:oMathPara xmlns:m="http://schemas.openxmlformats.org/officeDocument/2006/math">
                    <m:oMathParaPr>
                      <m:jc m:val="left"/>
                    </m:oMathParaPr>
                    <m:oMath xmlns:m="http://schemas.openxmlformats.org/officeDocument/2006/math">
                      <m:sSub>
                        <m:sSubPr>
                          <m:ctrlPr>
                            <a:rPr lang="es-AR" i="1" smtClean="0">
                              <a:latin typeface="Cambria Math" panose="02040503050406030204" pitchFamily="18" charset="0"/>
                            </a:rPr>
                          </m:ctrlPr>
                        </m:sSubPr>
                        <m:e>
                          <m:r>
                            <a:rPr lang="es-AR" b="0" i="1" smtClean="0">
                              <a:latin typeface="Cambria Math" panose="02040503050406030204" pitchFamily="18" charset="0"/>
                            </a:rPr>
                            <m:t>𝑓</m:t>
                          </m:r>
                        </m:e>
                        <m:sub>
                          <m:r>
                            <a:rPr lang="es-AR" b="0" i="1" smtClean="0">
                              <a:latin typeface="Cambria Math" panose="02040503050406030204" pitchFamily="18" charset="0"/>
                            </a:rPr>
                            <m:t>(</m:t>
                          </m:r>
                          <m:r>
                            <a:rPr lang="es-AR" b="0" i="1" smtClean="0">
                              <a:latin typeface="Cambria Math" panose="02040503050406030204" pitchFamily="18" charset="0"/>
                            </a:rPr>
                            <m:t>𝑥</m:t>
                          </m:r>
                          <m:r>
                            <a:rPr lang="es-AR" b="0" i="1" smtClean="0">
                              <a:latin typeface="Cambria Math" panose="02040503050406030204" pitchFamily="18" charset="0"/>
                            </a:rPr>
                            <m:t>)</m:t>
                          </m:r>
                        </m:sub>
                      </m:sSub>
                      <m:r>
                        <a:rPr lang="es-AR" i="1" smtClean="0">
                          <a:latin typeface="Cambria Math" panose="02040503050406030204" pitchFamily="18" charset="0"/>
                          <a:ea typeface="Cambria Math" panose="02040503050406030204" pitchFamily="18" charset="0"/>
                        </a:rPr>
                        <m:t>≅</m:t>
                      </m:r>
                      <m:r>
                        <a:rPr lang="es-AR" i="1">
                          <a:latin typeface="Cambria Math" panose="02040503050406030204" pitchFamily="18" charset="0"/>
                        </a:rPr>
                        <m:t>𝑃</m:t>
                      </m:r>
                      <m:r>
                        <a:rPr lang="es-AR" b="0" i="1" smtClean="0">
                          <a:latin typeface="Cambria Math" panose="02040503050406030204" pitchFamily="18" charset="0"/>
                        </a:rPr>
                        <m:t>1</m:t>
                      </m:r>
                      <m:d>
                        <m:dPr>
                          <m:ctrlPr>
                            <a:rPr lang="es-AR" i="1">
                              <a:latin typeface="Cambria Math" panose="02040503050406030204" pitchFamily="18" charset="0"/>
                            </a:rPr>
                          </m:ctrlPr>
                        </m:dPr>
                        <m:e>
                          <m:r>
                            <a:rPr lang="es-AR" i="1">
                              <a:latin typeface="Cambria Math" panose="02040503050406030204" pitchFamily="18" charset="0"/>
                            </a:rPr>
                            <m:t>𝑥</m:t>
                          </m:r>
                        </m:e>
                      </m:d>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𝑓</m:t>
                          </m:r>
                        </m:e>
                        <m:sub>
                          <m:d>
                            <m:dPr>
                              <m:ctrlPr>
                                <a:rPr lang="es-AR" b="0" i="1" smtClean="0">
                                  <a:latin typeface="Cambria Math" panose="02040503050406030204" pitchFamily="18" charset="0"/>
                                </a:rPr>
                              </m:ctrlPr>
                            </m:dPr>
                            <m:e>
                              <m:sSub>
                                <m:sSubPr>
                                  <m:ctrlPr>
                                    <a:rPr lang="es-AR" b="0" i="1" smtClean="0">
                                      <a:latin typeface="Cambria Math" panose="02040503050406030204" pitchFamily="18" charset="0"/>
                                    </a:rPr>
                                  </m:ctrlPr>
                                </m:sSubPr>
                                <m:e>
                                  <m:r>
                                    <a:rPr lang="es-AR" b="0" i="1" smtClean="0">
                                      <a:latin typeface="Cambria Math" panose="02040503050406030204" pitchFamily="18" charset="0"/>
                                    </a:rPr>
                                    <m:t>𝑥</m:t>
                                  </m:r>
                                </m:e>
                                <m:sub>
                                  <m:r>
                                    <a:rPr lang="es-AR" b="0" i="1" smtClean="0">
                                      <a:latin typeface="Cambria Math" panose="02040503050406030204" pitchFamily="18" charset="0"/>
                                    </a:rPr>
                                    <m:t>0</m:t>
                                  </m:r>
                                </m:sub>
                              </m:sSub>
                            </m:e>
                          </m:d>
                        </m:sub>
                      </m:sSub>
                      <m:r>
                        <a:rPr lang="es-AR" b="0" i="1" smtClean="0">
                          <a:latin typeface="Cambria Math" panose="02040503050406030204" pitchFamily="18" charset="0"/>
                        </a:rPr>
                        <m:t>+</m:t>
                      </m:r>
                      <m:r>
                        <m:rPr>
                          <m:sty m:val="p"/>
                        </m:rPr>
                        <a:rPr lang="es-AR" b="0" i="0" smtClean="0">
                          <a:latin typeface="Cambria Math" panose="02040503050406030204" pitchFamily="18" charset="0"/>
                        </a:rPr>
                        <m:t>s</m:t>
                      </m:r>
                      <m:sSub>
                        <m:sSubPr>
                          <m:ctrlPr>
                            <a:rPr lang="es-AR" i="1">
                              <a:latin typeface="Cambria Math" panose="02040503050406030204" pitchFamily="18" charset="0"/>
                            </a:rPr>
                          </m:ctrlPr>
                        </m:sSubPr>
                        <m:e>
                          <m:r>
                            <a:rPr lang="es-AR" i="1" smtClean="0">
                              <a:latin typeface="Cambria Math" panose="02040503050406030204" pitchFamily="18" charset="0"/>
                              <a:ea typeface="Cambria Math" panose="02040503050406030204" pitchFamily="18" charset="0"/>
                            </a:rPr>
                            <m:t>∆</m:t>
                          </m:r>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0</m:t>
                                  </m:r>
                                </m:sub>
                              </m:sSub>
                            </m:e>
                          </m:d>
                        </m:sub>
                      </m:sSub>
                    </m:oMath>
                  </m:oMathPara>
                </a14:m>
                <a:endParaRPr lang="es-AR" dirty="0"/>
              </a:p>
              <a:p>
                <a:pPr lvl="0">
                  <a:spcBef>
                    <a:spcPct val="20000"/>
                  </a:spcBef>
                  <a:defRPr/>
                </a:pPr>
                <a14:m>
                  <m:oMathPara xmlns:m="http://schemas.openxmlformats.org/officeDocument/2006/math">
                    <m:oMathParaPr>
                      <m:jc m:val="left"/>
                    </m:oMathParaPr>
                    <m:oMath xmlns:m="http://schemas.openxmlformats.org/officeDocument/2006/math">
                      <m:sSub>
                        <m:sSubPr>
                          <m:ctrlPr>
                            <a:rPr lang="es-AR" sz="2000" i="1" smtClean="0">
                              <a:latin typeface="Cambria Math" panose="02040503050406030204" pitchFamily="18" charset="0"/>
                            </a:rPr>
                          </m:ctrlPr>
                        </m:sSubPr>
                        <m:e>
                          <m:r>
                            <a:rPr lang="es-AR" sz="2000" b="0" i="1" smtClean="0">
                              <a:latin typeface="Cambria Math" panose="02040503050406030204" pitchFamily="18" charset="0"/>
                            </a:rPr>
                            <m:t>𝐸</m:t>
                          </m:r>
                        </m:e>
                        <m:sub>
                          <m:r>
                            <a:rPr lang="es-AR" sz="2000" b="0" i="1" smtClean="0">
                              <a:latin typeface="Cambria Math" panose="02040503050406030204" pitchFamily="18" charset="0"/>
                            </a:rPr>
                            <m:t>(</m:t>
                          </m:r>
                          <m:r>
                            <a:rPr lang="es-AR" sz="2000" b="0" i="1" smtClean="0">
                              <a:latin typeface="Cambria Math" panose="02040503050406030204" pitchFamily="18" charset="0"/>
                            </a:rPr>
                            <m:t>𝑥</m:t>
                          </m:r>
                          <m:r>
                            <a:rPr lang="es-AR" sz="2000" b="0" i="1" smtClean="0">
                              <a:latin typeface="Cambria Math" panose="02040503050406030204" pitchFamily="18" charset="0"/>
                            </a:rPr>
                            <m:t>)</m:t>
                          </m:r>
                        </m:sub>
                      </m:sSub>
                      <m:r>
                        <a:rPr lang="es-AR" sz="2000" b="0" i="1" smtClean="0">
                          <a:latin typeface="Cambria Math" panose="02040503050406030204" pitchFamily="18" charset="0"/>
                        </a:rPr>
                        <m:t>=</m:t>
                      </m:r>
                      <m:sSup>
                        <m:sSupPr>
                          <m:ctrlPr>
                            <a:rPr lang="es-AR" sz="2000" b="0" i="1" smtClean="0">
                              <a:latin typeface="Cambria Math" panose="02040503050406030204" pitchFamily="18" charset="0"/>
                            </a:rPr>
                          </m:ctrlPr>
                        </m:sSupPr>
                        <m:e>
                          <m:r>
                            <a:rPr lang="es-AR" sz="2000" b="0" i="1" smtClean="0">
                              <a:latin typeface="Cambria Math" panose="02040503050406030204" pitchFamily="18" charset="0"/>
                            </a:rPr>
                            <m:t>h</m:t>
                          </m:r>
                        </m:e>
                        <m:sup>
                          <m:r>
                            <a:rPr lang="es-AR" sz="2000" b="0" i="1" smtClean="0">
                              <a:latin typeface="Cambria Math" panose="02040503050406030204" pitchFamily="18" charset="0"/>
                            </a:rPr>
                            <m:t>2</m:t>
                          </m:r>
                        </m:sup>
                      </m:sSup>
                      <m:r>
                        <a:rPr lang="es-AR" sz="2000" b="0" i="1" smtClean="0">
                          <a:latin typeface="Cambria Math" panose="02040503050406030204" pitchFamily="18" charset="0"/>
                        </a:rPr>
                        <m:t>𝑠</m:t>
                      </m:r>
                      <m:r>
                        <a:rPr lang="es-AR" sz="2000" b="0" i="1" smtClean="0">
                          <a:latin typeface="Cambria Math" panose="02040503050406030204" pitchFamily="18" charset="0"/>
                        </a:rPr>
                        <m:t>(</m:t>
                      </m:r>
                      <m:r>
                        <a:rPr lang="es-AR" sz="2000" b="0" i="1" smtClean="0">
                          <a:latin typeface="Cambria Math" panose="02040503050406030204" pitchFamily="18" charset="0"/>
                        </a:rPr>
                        <m:t>𝑠</m:t>
                      </m:r>
                      <m:r>
                        <a:rPr lang="es-AR" sz="2000" b="0" i="1" smtClean="0">
                          <a:latin typeface="Cambria Math" panose="02040503050406030204" pitchFamily="18" charset="0"/>
                        </a:rPr>
                        <m:t>−1)</m:t>
                      </m:r>
                      <m:f>
                        <m:fPr>
                          <m:ctrlPr>
                            <a:rPr lang="es-AR" sz="2000" i="1">
                              <a:latin typeface="Cambria Math" panose="02040503050406030204" pitchFamily="18" charset="0"/>
                            </a:rPr>
                          </m:ctrlPr>
                        </m:fPr>
                        <m:num>
                          <m:sSubSup>
                            <m:sSubSupPr>
                              <m:ctrlPr>
                                <a:rPr lang="es-AR" sz="2000" i="1">
                                  <a:latin typeface="Cambria Math" panose="02040503050406030204" pitchFamily="18" charset="0"/>
                                </a:rPr>
                              </m:ctrlPr>
                            </m:sSubSupPr>
                            <m:e>
                              <m:r>
                                <a:rPr lang="es-AR" sz="2000" i="1">
                                  <a:latin typeface="Cambria Math" panose="02040503050406030204" pitchFamily="18" charset="0"/>
                                </a:rPr>
                                <m:t>𝑓</m:t>
                              </m:r>
                            </m:e>
                            <m:sub>
                              <m:r>
                                <a:rPr lang="es-AR" sz="2000" i="1">
                                  <a:latin typeface="Cambria Math" panose="02040503050406030204" pitchFamily="18" charset="0"/>
                                </a:rPr>
                                <m:t>(</m:t>
                              </m:r>
                              <m:r>
                                <a:rPr lang="es-AR" sz="2000" i="1">
                                  <a:latin typeface="Cambria Math" panose="02040503050406030204" pitchFamily="18" charset="0"/>
                                  <a:ea typeface="Cambria Math" panose="02040503050406030204" pitchFamily="18" charset="0"/>
                                </a:rPr>
                                <m:t>𝜉</m:t>
                              </m:r>
                              <m:r>
                                <a:rPr lang="es-AR" sz="2000" i="1">
                                  <a:latin typeface="Cambria Math" panose="02040503050406030204" pitchFamily="18" charset="0"/>
                                </a:rPr>
                                <m:t>)</m:t>
                              </m:r>
                            </m:sub>
                            <m:sup>
                              <m:r>
                                <a:rPr lang="es-AR" sz="2000" i="1">
                                  <a:latin typeface="Cambria Math" panose="02040503050406030204" pitchFamily="18" charset="0"/>
                                </a:rPr>
                                <m:t>′′</m:t>
                              </m:r>
                            </m:sup>
                          </m:sSubSup>
                        </m:num>
                        <m:den>
                          <m:r>
                            <a:rPr lang="es-AR" sz="2000" i="1">
                              <a:latin typeface="Cambria Math" panose="02040503050406030204" pitchFamily="18" charset="0"/>
                            </a:rPr>
                            <m:t>2!</m:t>
                          </m:r>
                        </m:den>
                      </m:f>
                    </m:oMath>
                  </m:oMathPara>
                </a14:m>
                <a:endParaRPr lang="es-AR" sz="2000" dirty="0"/>
              </a:p>
              <a:p>
                <a:pPr>
                  <a:spcBef>
                    <a:spcPct val="20000"/>
                  </a:spcBef>
                  <a:defRPr/>
                </a:pPr>
                <a:endParaRPr lang="es-AR" sz="2400" dirty="0"/>
              </a:p>
              <a:p>
                <a:pPr>
                  <a:spcBef>
                    <a:spcPct val="20000"/>
                  </a:spcBef>
                  <a:defRPr/>
                </a:pPr>
                <a14:m>
                  <m:oMathPara xmlns:m="http://schemas.openxmlformats.org/officeDocument/2006/math">
                    <m:oMathParaPr>
                      <m:jc m:val="left"/>
                    </m:oMathParaPr>
                    <m:oMath xmlns:m="http://schemas.openxmlformats.org/officeDocument/2006/math">
                      <m:r>
                        <a:rPr lang="es-AR" sz="2000" b="0" i="1" smtClean="0">
                          <a:latin typeface="Cambria Math" panose="02040503050406030204" pitchFamily="18" charset="0"/>
                        </a:rPr>
                        <m:t>𝑑𝑠</m:t>
                      </m:r>
                      <m:r>
                        <a:rPr lang="es-AR" sz="2000" b="0" i="1" smtClean="0">
                          <a:latin typeface="Cambria Math" panose="02040503050406030204" pitchFamily="18" charset="0"/>
                        </a:rPr>
                        <m:t>=</m:t>
                      </m:r>
                      <m:f>
                        <m:fPr>
                          <m:ctrlPr>
                            <a:rPr lang="es-AR" sz="2000" b="0" i="1" smtClean="0">
                              <a:latin typeface="Cambria Math" panose="02040503050406030204" pitchFamily="18" charset="0"/>
                            </a:rPr>
                          </m:ctrlPr>
                        </m:fPr>
                        <m:num>
                          <m:r>
                            <a:rPr lang="es-AR" sz="2000" b="0" i="1" smtClean="0">
                              <a:latin typeface="Cambria Math" panose="02040503050406030204" pitchFamily="18" charset="0"/>
                            </a:rPr>
                            <m:t>𝑑𝑥</m:t>
                          </m:r>
                        </m:num>
                        <m:den>
                          <m:r>
                            <a:rPr lang="es-AR" sz="2000" b="0" i="1" smtClean="0">
                              <a:latin typeface="Cambria Math" panose="02040503050406030204" pitchFamily="18" charset="0"/>
                            </a:rPr>
                            <m:t>h</m:t>
                          </m:r>
                        </m:den>
                      </m:f>
                      <m:r>
                        <a:rPr lang="es-AR" sz="2000" b="0" i="1" smtClean="0">
                          <a:latin typeface="Cambria Math" panose="02040503050406030204" pitchFamily="18" charset="0"/>
                        </a:rPr>
                        <m:t>      </m:t>
                      </m:r>
                      <m:r>
                        <a:rPr lang="es-AR" sz="2000" b="0" i="1" smtClean="0">
                          <a:latin typeface="Cambria Math" panose="02040503050406030204" pitchFamily="18" charset="0"/>
                          <a:ea typeface="Cambria Math" panose="02040503050406030204" pitchFamily="18" charset="0"/>
                        </a:rPr>
                        <m:t>→    </m:t>
                      </m:r>
                      <m:r>
                        <a:rPr lang="es-AR" sz="2000" b="0" i="1" smtClean="0">
                          <a:latin typeface="Cambria Math" panose="02040503050406030204" pitchFamily="18" charset="0"/>
                          <a:ea typeface="Cambria Math" panose="02040503050406030204" pitchFamily="18" charset="0"/>
                        </a:rPr>
                        <m:t>𝑑𝑥</m:t>
                      </m:r>
                      <m:r>
                        <a:rPr lang="es-AR" sz="2000" b="0" i="1" smtClean="0">
                          <a:latin typeface="Cambria Math" panose="02040503050406030204" pitchFamily="18" charset="0"/>
                          <a:ea typeface="Cambria Math" panose="02040503050406030204" pitchFamily="18" charset="0"/>
                        </a:rPr>
                        <m:t>=</m:t>
                      </m:r>
                      <m:r>
                        <a:rPr lang="es-AR" sz="2000" b="0" i="1" smtClean="0">
                          <a:latin typeface="Cambria Math" panose="02040503050406030204" pitchFamily="18" charset="0"/>
                          <a:ea typeface="Cambria Math" panose="02040503050406030204" pitchFamily="18" charset="0"/>
                        </a:rPr>
                        <m:t>h</m:t>
                      </m:r>
                      <m:r>
                        <a:rPr lang="es-AR" sz="2000" b="0" i="1" smtClean="0">
                          <a:latin typeface="Cambria Math" panose="02040503050406030204" pitchFamily="18" charset="0"/>
                          <a:ea typeface="Cambria Math" panose="02040503050406030204" pitchFamily="18" charset="0"/>
                        </a:rPr>
                        <m:t> </m:t>
                      </m:r>
                      <m:r>
                        <a:rPr lang="es-AR" sz="2000" b="0" i="1" smtClean="0">
                          <a:latin typeface="Cambria Math" panose="02040503050406030204" pitchFamily="18" charset="0"/>
                          <a:ea typeface="Cambria Math" panose="02040503050406030204" pitchFamily="18" charset="0"/>
                        </a:rPr>
                        <m:t>𝑑𝑠</m:t>
                      </m:r>
                    </m:oMath>
                  </m:oMathPara>
                </a14:m>
                <a:endParaRPr lang="es-AR" sz="2000" b="0" dirty="0">
                  <a:ea typeface="Cambria Math" panose="02040503050406030204" pitchFamily="18" charset="0"/>
                </a:endParaRPr>
              </a:p>
              <a:p>
                <a:pPr>
                  <a:spcBef>
                    <a:spcPct val="20000"/>
                  </a:spcBef>
                  <a:defRPr/>
                </a:pPr>
                <a:endParaRPr lang="es-AR" sz="2400" dirty="0"/>
              </a:p>
              <a:p>
                <a:pPr>
                  <a:spcBef>
                    <a:spcPct val="20000"/>
                  </a:spcBef>
                  <a:defRPr/>
                </a:pPr>
                <a:r>
                  <a:rPr lang="es-AR" sz="2400" dirty="0"/>
                  <a:t>La integral queda entonces:</a:t>
                </a:r>
              </a:p>
              <a:p>
                <a:pPr>
                  <a:spcBef>
                    <a:spcPct val="20000"/>
                  </a:spcBef>
                  <a:defRPr/>
                </a:pPr>
                <a:endParaRPr lang="es-AR" sz="2400" dirty="0"/>
              </a:p>
              <a:p>
                <a:pPr>
                  <a:spcBef>
                    <a:spcPct val="20000"/>
                  </a:spcBef>
                  <a:defRPr/>
                </a:pPr>
                <a14:m>
                  <m:oMathPara xmlns:m="http://schemas.openxmlformats.org/officeDocument/2006/math">
                    <m:oMathParaPr>
                      <m:jc m:val="centerGroup"/>
                    </m:oMathParaPr>
                    <m:oMath xmlns:m="http://schemas.openxmlformats.org/officeDocument/2006/math">
                      <m:nary>
                        <m:naryPr>
                          <m:ctrlPr>
                            <a:rPr lang="es-AR" sz="2400" i="1">
                              <a:latin typeface="Cambria Math" panose="02040503050406030204" pitchFamily="18" charset="0"/>
                            </a:rPr>
                          </m:ctrlPr>
                        </m:naryPr>
                        <m:sub>
                          <m:r>
                            <m:rPr>
                              <m:brk m:alnAt="23"/>
                            </m:rPr>
                            <a:rPr lang="es-AR" sz="2400" i="1">
                              <a:latin typeface="Cambria Math" panose="02040503050406030204" pitchFamily="18" charset="0"/>
                            </a:rPr>
                            <m:t>𝑎</m:t>
                          </m:r>
                        </m:sub>
                        <m:sup>
                          <m:r>
                            <a:rPr lang="es-AR" sz="2400" i="1">
                              <a:latin typeface="Cambria Math" panose="02040503050406030204" pitchFamily="18" charset="0"/>
                            </a:rPr>
                            <m:t>𝑏</m:t>
                          </m:r>
                        </m:sup>
                        <m:e>
                          <m:sSub>
                            <m:sSubPr>
                              <m:ctrlPr>
                                <a:rPr lang="es-AR" sz="2400" i="1">
                                  <a:latin typeface="Cambria Math" panose="02040503050406030204" pitchFamily="18" charset="0"/>
                                </a:rPr>
                              </m:ctrlPr>
                            </m:sSubPr>
                            <m:e>
                              <m:r>
                                <a:rPr lang="es-AR" sz="2400" i="1">
                                  <a:latin typeface="Cambria Math" panose="02040503050406030204" pitchFamily="18" charset="0"/>
                                </a:rPr>
                                <m:t>𝑓</m:t>
                              </m:r>
                            </m:e>
                            <m:sub>
                              <m:r>
                                <a:rPr lang="es-AR" sz="2400" i="1">
                                  <a:latin typeface="Cambria Math" panose="02040503050406030204" pitchFamily="18" charset="0"/>
                                </a:rPr>
                                <m:t>(</m:t>
                              </m:r>
                              <m:r>
                                <a:rPr lang="es-AR" sz="2400" i="1">
                                  <a:latin typeface="Cambria Math" panose="02040503050406030204" pitchFamily="18" charset="0"/>
                                </a:rPr>
                                <m:t>𝑥</m:t>
                              </m:r>
                              <m:r>
                                <a:rPr lang="es-AR" sz="2400" i="1">
                                  <a:latin typeface="Cambria Math" panose="02040503050406030204" pitchFamily="18" charset="0"/>
                                </a:rPr>
                                <m:t>)</m:t>
                              </m:r>
                            </m:sub>
                          </m:sSub>
                          <m:r>
                            <a:rPr lang="es-AR" sz="2400" i="1">
                              <a:latin typeface="Cambria Math" panose="02040503050406030204" pitchFamily="18" charset="0"/>
                            </a:rPr>
                            <m:t>𝑑𝑥</m:t>
                          </m:r>
                          <m:r>
                            <a:rPr lang="es-AR" sz="2400" i="1">
                              <a:latin typeface="Cambria Math" panose="02040503050406030204" pitchFamily="18" charset="0"/>
                            </a:rPr>
                            <m:t>=</m:t>
                          </m:r>
                          <m:nary>
                            <m:naryPr>
                              <m:ctrlPr>
                                <a:rPr lang="es-AR" sz="2400" i="1">
                                  <a:latin typeface="Cambria Math" panose="02040503050406030204" pitchFamily="18" charset="0"/>
                                </a:rPr>
                              </m:ctrlPr>
                            </m:naryPr>
                            <m:sub>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0</m:t>
                                  </m:r>
                                </m:sub>
                              </m:sSub>
                            </m:sub>
                            <m:sup>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b="0" i="1" smtClean="0">
                                      <a:latin typeface="Cambria Math" panose="02040503050406030204" pitchFamily="18" charset="0"/>
                                    </a:rPr>
                                    <m:t>1</m:t>
                                  </m:r>
                                </m:sub>
                              </m:sSub>
                            </m:sup>
                            <m:e>
                              <m:sSub>
                                <m:sSubPr>
                                  <m:ctrlPr>
                                    <a:rPr lang="es-AR" sz="2400" i="1">
                                      <a:latin typeface="Cambria Math" panose="02040503050406030204" pitchFamily="18" charset="0"/>
                                    </a:rPr>
                                  </m:ctrlPr>
                                </m:sSubPr>
                                <m:e>
                                  <m:r>
                                    <a:rPr lang="es-AR" sz="2400" b="0" i="1" smtClean="0">
                                      <a:latin typeface="Cambria Math" panose="02040503050406030204" pitchFamily="18" charset="0"/>
                                    </a:rPr>
                                    <m:t>(</m:t>
                                  </m:r>
                                  <m:r>
                                    <a:rPr lang="es-AR" sz="2400" i="1">
                                      <a:latin typeface="Cambria Math" panose="02040503050406030204" pitchFamily="18" charset="0"/>
                                    </a:rPr>
                                    <m:t>𝑃</m:t>
                                  </m:r>
                                  <m:r>
                                    <a:rPr lang="es-AR" sz="2400" b="0" i="1" smtClean="0">
                                      <a:latin typeface="Cambria Math" panose="02040503050406030204" pitchFamily="18" charset="0"/>
                                    </a:rPr>
                                    <m:t>1</m:t>
                                  </m:r>
                                </m:e>
                                <m:sub>
                                  <m:r>
                                    <a:rPr lang="es-AR" sz="2400" i="1">
                                      <a:latin typeface="Cambria Math" panose="02040503050406030204" pitchFamily="18" charset="0"/>
                                    </a:rPr>
                                    <m:t>(</m:t>
                                  </m:r>
                                  <m:r>
                                    <a:rPr lang="es-AR" sz="2400" i="1">
                                      <a:latin typeface="Cambria Math" panose="02040503050406030204" pitchFamily="18" charset="0"/>
                                    </a:rPr>
                                    <m:t>𝑥</m:t>
                                  </m:r>
                                  <m:r>
                                    <a:rPr lang="es-AR" sz="2400" i="1">
                                      <a:latin typeface="Cambria Math" panose="02040503050406030204" pitchFamily="18" charset="0"/>
                                    </a:rPr>
                                    <m:t>)</m:t>
                                  </m:r>
                                </m:sub>
                              </m:sSub>
                              <m:r>
                                <a:rPr lang="es-AR" sz="2400" b="0" i="1" smtClean="0">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rPr>
                                    <m:t>𝐸</m:t>
                                  </m:r>
                                </m:e>
                                <m:sub>
                                  <m:r>
                                    <a:rPr lang="es-AR" sz="2400" i="1">
                                      <a:latin typeface="Cambria Math" panose="02040503050406030204" pitchFamily="18" charset="0"/>
                                    </a:rPr>
                                    <m:t>(</m:t>
                                  </m:r>
                                  <m:r>
                                    <a:rPr lang="es-AR" sz="2400" i="1">
                                      <a:latin typeface="Cambria Math" panose="02040503050406030204" pitchFamily="18" charset="0"/>
                                    </a:rPr>
                                    <m:t>𝑥</m:t>
                                  </m:r>
                                  <m:r>
                                    <a:rPr lang="es-AR" sz="2400" i="1">
                                      <a:latin typeface="Cambria Math" panose="02040503050406030204" pitchFamily="18" charset="0"/>
                                    </a:rPr>
                                    <m:t>)</m:t>
                                  </m:r>
                                </m:sub>
                              </m:sSub>
                              <m:r>
                                <a:rPr lang="es-AR" sz="2400" b="0" i="1" smtClean="0">
                                  <a:latin typeface="Cambria Math" panose="02040503050406030204" pitchFamily="18" charset="0"/>
                                </a:rPr>
                                <m:t>)</m:t>
                              </m:r>
                              <m:r>
                                <a:rPr lang="es-AR" sz="2400" i="1">
                                  <a:latin typeface="Cambria Math" panose="02040503050406030204" pitchFamily="18" charset="0"/>
                                </a:rPr>
                                <m:t>𝑑𝑥</m:t>
                              </m:r>
                            </m:e>
                          </m:nary>
                          <m:r>
                            <a:rPr lang="es-AR" sz="2400" i="1">
                              <a:latin typeface="Cambria Math" panose="02040503050406030204" pitchFamily="18" charset="0"/>
                            </a:rPr>
                            <m:t>=</m:t>
                          </m:r>
                          <m:nary>
                            <m:naryPr>
                              <m:ctrlPr>
                                <a:rPr lang="es-AR" sz="2400" i="1">
                                  <a:latin typeface="Cambria Math" panose="02040503050406030204" pitchFamily="18" charset="0"/>
                                </a:rPr>
                              </m:ctrlPr>
                            </m:naryPr>
                            <m:sub>
                              <m:r>
                                <a:rPr lang="es-AR" sz="2400" b="0" i="1" smtClean="0">
                                  <a:latin typeface="Cambria Math" panose="02040503050406030204" pitchFamily="18" charset="0"/>
                                </a:rPr>
                                <m:t>0</m:t>
                              </m:r>
                            </m:sub>
                            <m:sup>
                              <m:r>
                                <a:rPr lang="es-AR" sz="2400" b="0" i="1" smtClean="0">
                                  <a:latin typeface="Cambria Math" panose="02040503050406030204" pitchFamily="18" charset="0"/>
                                </a:rPr>
                                <m:t>1</m:t>
                              </m:r>
                            </m:sup>
                            <m:e>
                              <m:sSub>
                                <m:sSubPr>
                                  <m:ctrlPr>
                                    <a:rPr lang="es-AR" sz="2400" i="1">
                                      <a:latin typeface="Cambria Math" panose="02040503050406030204" pitchFamily="18" charset="0"/>
                                    </a:rPr>
                                  </m:ctrlPr>
                                </m:sSubPr>
                                <m:e>
                                  <m:r>
                                    <a:rPr lang="es-AR" sz="2400" i="1">
                                      <a:latin typeface="Cambria Math" panose="02040503050406030204" pitchFamily="18" charset="0"/>
                                    </a:rPr>
                                    <m:t>(</m:t>
                                  </m:r>
                                  <m:r>
                                    <a:rPr lang="es-AR" sz="2400" i="1">
                                      <a:latin typeface="Cambria Math" panose="02040503050406030204" pitchFamily="18" charset="0"/>
                                    </a:rPr>
                                    <m:t>𝑃</m:t>
                                  </m:r>
                                  <m:r>
                                    <a:rPr lang="es-AR" sz="2400" i="1">
                                      <a:latin typeface="Cambria Math" panose="02040503050406030204" pitchFamily="18" charset="0"/>
                                    </a:rPr>
                                    <m:t>1</m:t>
                                  </m:r>
                                </m:e>
                                <m:sub>
                                  <m:r>
                                    <a:rPr lang="es-AR" sz="2400" i="1">
                                      <a:latin typeface="Cambria Math" panose="02040503050406030204" pitchFamily="18" charset="0"/>
                                    </a:rPr>
                                    <m:t>(</m:t>
                                  </m:r>
                                  <m:r>
                                    <a:rPr lang="es-AR" sz="2400" i="1">
                                      <a:latin typeface="Cambria Math" panose="02040503050406030204" pitchFamily="18" charset="0"/>
                                    </a:rPr>
                                    <m:t>𝑥</m:t>
                                  </m:r>
                                  <m:r>
                                    <a:rPr lang="es-AR" sz="2400" b="0" i="1" baseline="-25000" smtClean="0">
                                      <a:latin typeface="Cambria Math" panose="02040503050406030204" pitchFamily="18" charset="0"/>
                                    </a:rPr>
                                    <m:t>0</m:t>
                                  </m:r>
                                  <m:r>
                                    <a:rPr lang="es-AR" sz="2400" b="0" i="1" smtClean="0">
                                      <a:latin typeface="Cambria Math" panose="02040503050406030204" pitchFamily="18" charset="0"/>
                                    </a:rPr>
                                    <m:t>+</m:t>
                                  </m:r>
                                  <m:r>
                                    <a:rPr lang="es-AR" sz="2400" b="0" i="1" smtClean="0">
                                      <a:latin typeface="Cambria Math" panose="02040503050406030204" pitchFamily="18" charset="0"/>
                                    </a:rPr>
                                    <m:t>𝑠h</m:t>
                                  </m:r>
                                  <m:r>
                                    <a:rPr lang="es-AR" sz="2400" i="1">
                                      <a:latin typeface="Cambria Math" panose="02040503050406030204" pitchFamily="18" charset="0"/>
                                    </a:rPr>
                                    <m:t>)</m:t>
                                  </m:r>
                                </m:sub>
                              </m:sSub>
                              <m:r>
                                <a:rPr lang="es-AR" sz="2400" i="1">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rPr>
                                    <m:t>𝐸</m:t>
                                  </m:r>
                                </m:e>
                                <m:sub>
                                  <m:r>
                                    <a:rPr lang="es-AR" sz="2400" i="1">
                                      <a:latin typeface="Cambria Math" panose="02040503050406030204" pitchFamily="18" charset="0"/>
                                    </a:rPr>
                                    <m:t>(</m:t>
                                  </m:r>
                                  <m:r>
                                    <a:rPr lang="es-AR" sz="2400" i="1">
                                      <a:latin typeface="Cambria Math" panose="02040503050406030204" pitchFamily="18" charset="0"/>
                                    </a:rPr>
                                    <m:t>𝑥</m:t>
                                  </m:r>
                                  <m:r>
                                    <a:rPr lang="es-AR" sz="2400" i="1" baseline="-25000">
                                      <a:latin typeface="Cambria Math" panose="02040503050406030204" pitchFamily="18" charset="0"/>
                                    </a:rPr>
                                    <m:t>0</m:t>
                                  </m:r>
                                  <m:r>
                                    <a:rPr lang="es-AR" sz="2400" i="1">
                                      <a:latin typeface="Cambria Math" panose="02040503050406030204" pitchFamily="18" charset="0"/>
                                    </a:rPr>
                                    <m:t>+</m:t>
                                  </m:r>
                                  <m:r>
                                    <a:rPr lang="es-AR" sz="2400" i="1">
                                      <a:latin typeface="Cambria Math" panose="02040503050406030204" pitchFamily="18" charset="0"/>
                                    </a:rPr>
                                    <m:t>𝑠h</m:t>
                                  </m:r>
                                  <m:r>
                                    <a:rPr lang="es-AR" sz="2400" i="1">
                                      <a:latin typeface="Cambria Math" panose="02040503050406030204" pitchFamily="18" charset="0"/>
                                    </a:rPr>
                                    <m:t>)</m:t>
                                  </m:r>
                                </m:sub>
                              </m:sSub>
                              <m:r>
                                <a:rPr lang="es-AR" sz="2400" i="1">
                                  <a:latin typeface="Cambria Math" panose="02040503050406030204" pitchFamily="18" charset="0"/>
                                </a:rPr>
                                <m:t>)</m:t>
                              </m:r>
                              <m:r>
                                <a:rPr lang="es-AR" sz="2400" b="0" i="1" smtClean="0">
                                  <a:latin typeface="Cambria Math" panose="02040503050406030204" pitchFamily="18" charset="0"/>
                                </a:rPr>
                                <m:t>h</m:t>
                              </m:r>
                              <m:r>
                                <a:rPr lang="es-AR" sz="2400" b="0" i="1" smtClean="0">
                                  <a:latin typeface="Cambria Math" panose="02040503050406030204" pitchFamily="18" charset="0"/>
                                </a:rPr>
                                <m:t> </m:t>
                              </m:r>
                              <m:r>
                                <a:rPr lang="es-AR" sz="2400" i="1">
                                  <a:latin typeface="Cambria Math" panose="02040503050406030204" pitchFamily="18" charset="0"/>
                                </a:rPr>
                                <m:t>𝑑</m:t>
                              </m:r>
                              <m:r>
                                <a:rPr lang="es-AR" sz="2400" b="0" i="1" smtClean="0">
                                  <a:latin typeface="Cambria Math" panose="02040503050406030204" pitchFamily="18" charset="0"/>
                                </a:rPr>
                                <m:t>𝑠</m:t>
                              </m:r>
                            </m:e>
                          </m:nary>
                        </m:e>
                      </m:nary>
                    </m:oMath>
                  </m:oMathPara>
                </a14:m>
                <a:endParaRPr lang="es-AR" sz="2400" dirty="0"/>
              </a:p>
              <a:p>
                <a:pPr>
                  <a:spcBef>
                    <a:spcPct val="20000"/>
                  </a:spcBef>
                  <a:defRPr/>
                </a:pPr>
                <a:endParaRPr lang="es-AR" sz="2400" i="1" dirty="0">
                  <a:latin typeface="Cambria Math" panose="02040503050406030204" pitchFamily="18" charset="0"/>
                </a:endParaRPr>
              </a:p>
              <a:p>
                <a:pPr>
                  <a:spcBef>
                    <a:spcPct val="20000"/>
                  </a:spcBef>
                  <a:defRPr/>
                </a:pPr>
                <a14:m>
                  <m:oMathPara xmlns:m="http://schemas.openxmlformats.org/officeDocument/2006/math">
                    <m:oMathParaPr>
                      <m:jc m:val="left"/>
                    </m:oMathParaPr>
                    <m:oMath xmlns:m="http://schemas.openxmlformats.org/officeDocument/2006/math">
                      <m:nary>
                        <m:naryPr>
                          <m:ctrlPr>
                            <a:rPr lang="es-AR" sz="2200" i="1">
                              <a:latin typeface="Cambria Math" panose="02040503050406030204" pitchFamily="18" charset="0"/>
                            </a:rPr>
                          </m:ctrlPr>
                        </m:naryPr>
                        <m:sub>
                          <m:r>
                            <a:rPr lang="es-AR" sz="2200" i="1">
                              <a:latin typeface="Cambria Math" panose="02040503050406030204" pitchFamily="18" charset="0"/>
                            </a:rPr>
                            <m:t>0</m:t>
                          </m:r>
                        </m:sub>
                        <m:sup>
                          <m:r>
                            <a:rPr lang="es-AR" sz="2200" i="1">
                              <a:latin typeface="Cambria Math" panose="02040503050406030204" pitchFamily="18" charset="0"/>
                            </a:rPr>
                            <m:t>1</m:t>
                          </m:r>
                        </m:sup>
                        <m:e>
                          <m:sSub>
                            <m:sSubPr>
                              <m:ctrlPr>
                                <a:rPr lang="es-AR" sz="2200" i="1">
                                  <a:latin typeface="Cambria Math" panose="02040503050406030204" pitchFamily="18" charset="0"/>
                                </a:rPr>
                              </m:ctrlPr>
                            </m:sSubPr>
                            <m:e>
                              <m:r>
                                <a:rPr lang="es-AR" sz="2200" i="1">
                                  <a:latin typeface="Cambria Math" panose="02040503050406030204" pitchFamily="18" charset="0"/>
                                </a:rPr>
                                <m:t>𝑃</m:t>
                              </m:r>
                              <m:r>
                                <a:rPr lang="es-AR" sz="2200" i="1">
                                  <a:latin typeface="Cambria Math" panose="02040503050406030204" pitchFamily="18" charset="0"/>
                                </a:rPr>
                                <m:t>1</m:t>
                              </m:r>
                            </m:e>
                            <m:sub>
                              <m:r>
                                <a:rPr lang="es-AR" sz="2200" i="1">
                                  <a:latin typeface="Cambria Math" panose="02040503050406030204" pitchFamily="18" charset="0"/>
                                </a:rPr>
                                <m:t>(</m:t>
                              </m:r>
                              <m:r>
                                <a:rPr lang="es-AR" sz="2200" i="1">
                                  <a:latin typeface="Cambria Math" panose="02040503050406030204" pitchFamily="18" charset="0"/>
                                </a:rPr>
                                <m:t>𝑥</m:t>
                              </m:r>
                              <m:r>
                                <a:rPr lang="es-AR" sz="2200" i="1" baseline="-25000">
                                  <a:latin typeface="Cambria Math" panose="02040503050406030204" pitchFamily="18" charset="0"/>
                                </a:rPr>
                                <m:t>0</m:t>
                              </m:r>
                              <m:r>
                                <a:rPr lang="es-AR" sz="2200" i="1">
                                  <a:latin typeface="Cambria Math" panose="02040503050406030204" pitchFamily="18" charset="0"/>
                                </a:rPr>
                                <m:t>+</m:t>
                              </m:r>
                              <m:r>
                                <a:rPr lang="es-AR" sz="2200" i="1">
                                  <a:latin typeface="Cambria Math" panose="02040503050406030204" pitchFamily="18" charset="0"/>
                                </a:rPr>
                                <m:t>𝑠h</m:t>
                              </m:r>
                              <m:r>
                                <a:rPr lang="es-AR" sz="2200" i="1">
                                  <a:latin typeface="Cambria Math" panose="02040503050406030204" pitchFamily="18" charset="0"/>
                                </a:rPr>
                                <m:t>)</m:t>
                              </m:r>
                            </m:sub>
                          </m:sSub>
                          <m:r>
                            <a:rPr lang="es-AR" sz="2200" i="1">
                              <a:latin typeface="Cambria Math" panose="02040503050406030204" pitchFamily="18" charset="0"/>
                            </a:rPr>
                            <m:t>h</m:t>
                          </m:r>
                          <m:r>
                            <a:rPr lang="es-AR" sz="2200" i="1">
                              <a:latin typeface="Cambria Math" panose="02040503050406030204" pitchFamily="18" charset="0"/>
                            </a:rPr>
                            <m:t> </m:t>
                          </m:r>
                          <m:r>
                            <a:rPr lang="es-AR" sz="2200" i="1">
                              <a:latin typeface="Cambria Math" panose="02040503050406030204" pitchFamily="18" charset="0"/>
                            </a:rPr>
                            <m:t>𝑑𝑠</m:t>
                          </m:r>
                          <m:r>
                            <a:rPr lang="es-AR" sz="2200" b="0" i="1" smtClean="0">
                              <a:latin typeface="Cambria Math" panose="02040503050406030204" pitchFamily="18" charset="0"/>
                            </a:rPr>
                            <m:t>=</m:t>
                          </m:r>
                          <m:r>
                            <a:rPr lang="es-AR" sz="2200" b="0" i="1" smtClean="0">
                              <a:latin typeface="Cambria Math" panose="02040503050406030204" pitchFamily="18" charset="0"/>
                            </a:rPr>
                            <m:t>h</m:t>
                          </m:r>
                          <m:nary>
                            <m:naryPr>
                              <m:ctrlPr>
                                <a:rPr lang="es-AR" sz="2200" i="1">
                                  <a:latin typeface="Cambria Math" panose="02040503050406030204" pitchFamily="18" charset="0"/>
                                </a:rPr>
                              </m:ctrlPr>
                            </m:naryPr>
                            <m:sub>
                              <m:r>
                                <a:rPr lang="es-AR" sz="2200" i="1">
                                  <a:latin typeface="Cambria Math" panose="02040503050406030204" pitchFamily="18" charset="0"/>
                                </a:rPr>
                                <m:t>0</m:t>
                              </m:r>
                            </m:sub>
                            <m:sup>
                              <m:r>
                                <a:rPr lang="es-AR" sz="2200" i="1">
                                  <a:latin typeface="Cambria Math" panose="02040503050406030204" pitchFamily="18" charset="0"/>
                                </a:rPr>
                                <m:t>1</m:t>
                              </m:r>
                            </m:sup>
                            <m:e>
                              <m:r>
                                <a:rPr lang="es-AR" sz="2200" b="0" i="1" smtClean="0">
                                  <a:latin typeface="Cambria Math" panose="02040503050406030204" pitchFamily="18" charset="0"/>
                                </a:rPr>
                                <m:t>(</m:t>
                              </m:r>
                              <m:sSub>
                                <m:sSubPr>
                                  <m:ctrlPr>
                                    <a:rPr lang="es-AR" sz="2200" i="1">
                                      <a:latin typeface="Cambria Math" panose="02040503050406030204" pitchFamily="18" charset="0"/>
                                    </a:rPr>
                                  </m:ctrlPr>
                                </m:sSubPr>
                                <m:e>
                                  <m:r>
                                    <a:rPr lang="es-AR" sz="2200" i="1">
                                      <a:latin typeface="Cambria Math" panose="02040503050406030204" pitchFamily="18" charset="0"/>
                                    </a:rPr>
                                    <m:t>𝑓</m:t>
                                  </m:r>
                                </m:e>
                                <m:sub>
                                  <m:d>
                                    <m:dPr>
                                      <m:ctrlPr>
                                        <a:rPr lang="es-AR" sz="2200" i="1">
                                          <a:latin typeface="Cambria Math" panose="02040503050406030204" pitchFamily="18" charset="0"/>
                                        </a:rPr>
                                      </m:ctrlPr>
                                    </m:dPr>
                                    <m:e>
                                      <m:sSub>
                                        <m:sSubPr>
                                          <m:ctrlPr>
                                            <a:rPr lang="es-AR" sz="2200" i="1">
                                              <a:latin typeface="Cambria Math" panose="02040503050406030204" pitchFamily="18" charset="0"/>
                                            </a:rPr>
                                          </m:ctrlPr>
                                        </m:sSubPr>
                                        <m:e>
                                          <m:r>
                                            <a:rPr lang="es-AR" sz="2200" i="1">
                                              <a:latin typeface="Cambria Math" panose="02040503050406030204" pitchFamily="18" charset="0"/>
                                            </a:rPr>
                                            <m:t>𝑥</m:t>
                                          </m:r>
                                        </m:e>
                                        <m:sub>
                                          <m:r>
                                            <a:rPr lang="es-AR" sz="2200" i="1">
                                              <a:latin typeface="Cambria Math" panose="02040503050406030204" pitchFamily="18" charset="0"/>
                                            </a:rPr>
                                            <m:t>0</m:t>
                                          </m:r>
                                        </m:sub>
                                      </m:sSub>
                                    </m:e>
                                  </m:d>
                                </m:sub>
                              </m:sSub>
                              <m:r>
                                <a:rPr lang="es-AR" sz="2200" i="1">
                                  <a:latin typeface="Cambria Math" panose="02040503050406030204" pitchFamily="18" charset="0"/>
                                </a:rPr>
                                <m:t>+</m:t>
                              </m:r>
                              <m:r>
                                <m:rPr>
                                  <m:sty m:val="p"/>
                                </m:rPr>
                                <a:rPr lang="es-AR" sz="2200">
                                  <a:latin typeface="Cambria Math" panose="02040503050406030204" pitchFamily="18" charset="0"/>
                                </a:rPr>
                                <m:t>s</m:t>
                              </m:r>
                              <m:sSub>
                                <m:sSubPr>
                                  <m:ctrlPr>
                                    <a:rPr lang="es-AR" sz="2200" i="1">
                                      <a:latin typeface="Cambria Math" panose="02040503050406030204" pitchFamily="18" charset="0"/>
                                    </a:rPr>
                                  </m:ctrlPr>
                                </m:sSubPr>
                                <m:e>
                                  <m:r>
                                    <a:rPr lang="es-AR" sz="2200" i="1">
                                      <a:latin typeface="Cambria Math" panose="02040503050406030204" pitchFamily="18" charset="0"/>
                                      <a:ea typeface="Cambria Math" panose="02040503050406030204" pitchFamily="18" charset="0"/>
                                    </a:rPr>
                                    <m:t>∆</m:t>
                                  </m:r>
                                  <m:r>
                                    <a:rPr lang="es-AR" sz="2200" i="1">
                                      <a:latin typeface="Cambria Math" panose="02040503050406030204" pitchFamily="18" charset="0"/>
                                    </a:rPr>
                                    <m:t>𝑓</m:t>
                                  </m:r>
                                </m:e>
                                <m:sub>
                                  <m:d>
                                    <m:dPr>
                                      <m:ctrlPr>
                                        <a:rPr lang="es-AR" sz="2200" i="1">
                                          <a:latin typeface="Cambria Math" panose="02040503050406030204" pitchFamily="18" charset="0"/>
                                        </a:rPr>
                                      </m:ctrlPr>
                                    </m:dPr>
                                    <m:e>
                                      <m:sSub>
                                        <m:sSubPr>
                                          <m:ctrlPr>
                                            <a:rPr lang="es-AR" sz="2200" i="1">
                                              <a:latin typeface="Cambria Math" panose="02040503050406030204" pitchFamily="18" charset="0"/>
                                            </a:rPr>
                                          </m:ctrlPr>
                                        </m:sSubPr>
                                        <m:e>
                                          <m:r>
                                            <a:rPr lang="es-AR" sz="2200" i="1">
                                              <a:latin typeface="Cambria Math" panose="02040503050406030204" pitchFamily="18" charset="0"/>
                                            </a:rPr>
                                            <m:t>𝑥</m:t>
                                          </m:r>
                                        </m:e>
                                        <m:sub>
                                          <m:r>
                                            <a:rPr lang="es-AR" sz="2200" i="1">
                                              <a:latin typeface="Cambria Math" panose="02040503050406030204" pitchFamily="18" charset="0"/>
                                            </a:rPr>
                                            <m:t>0</m:t>
                                          </m:r>
                                        </m:sub>
                                      </m:sSub>
                                    </m:e>
                                  </m:d>
                                </m:sub>
                              </m:sSub>
                              <m:r>
                                <a:rPr lang="es-AR" sz="2200" i="1">
                                  <a:latin typeface="Cambria Math" panose="02040503050406030204" pitchFamily="18" charset="0"/>
                                </a:rPr>
                                <m:t>) </m:t>
                              </m:r>
                              <m:r>
                                <a:rPr lang="es-AR" sz="2200" i="1">
                                  <a:latin typeface="Cambria Math" panose="02040503050406030204" pitchFamily="18" charset="0"/>
                                </a:rPr>
                                <m:t>𝑑𝑠</m:t>
                              </m:r>
                            </m:e>
                          </m:nary>
                        </m:e>
                      </m:nary>
                      <m:r>
                        <a:rPr lang="es-AR" sz="2200" b="0" i="1" smtClean="0">
                          <a:latin typeface="Cambria Math" panose="02040503050406030204" pitchFamily="18" charset="0"/>
                        </a:rPr>
                        <m:t>=</m:t>
                      </m:r>
                      <m:r>
                        <a:rPr lang="es-AR" sz="2200" b="0" i="1" smtClean="0">
                          <a:latin typeface="Cambria Math" panose="02040503050406030204" pitchFamily="18" charset="0"/>
                        </a:rPr>
                        <m:t>h</m:t>
                      </m:r>
                      <m:sSubSup>
                        <m:sSubSupPr>
                          <m:ctrlPr>
                            <a:rPr lang="es-AR" sz="2200" b="0" i="1" smtClean="0">
                              <a:latin typeface="Cambria Math" panose="02040503050406030204" pitchFamily="18" charset="0"/>
                            </a:rPr>
                          </m:ctrlPr>
                        </m:sSubSupPr>
                        <m:e>
                          <m:d>
                            <m:dPr>
                              <m:begChr m:val="["/>
                              <m:endChr m:val="]"/>
                              <m:ctrlPr>
                                <a:rPr lang="es-AR" sz="2200" b="0" i="1" smtClean="0">
                                  <a:latin typeface="Cambria Math" panose="02040503050406030204" pitchFamily="18" charset="0"/>
                                </a:rPr>
                              </m:ctrlPr>
                            </m:dPr>
                            <m:e>
                              <m:sSub>
                                <m:sSubPr>
                                  <m:ctrlPr>
                                    <a:rPr lang="es-AR" sz="2200" i="1">
                                      <a:latin typeface="Cambria Math" panose="02040503050406030204" pitchFamily="18" charset="0"/>
                                    </a:rPr>
                                  </m:ctrlPr>
                                </m:sSubPr>
                                <m:e>
                                  <m:r>
                                    <a:rPr lang="es-AR" sz="2200" b="0" i="1" smtClean="0">
                                      <a:latin typeface="Cambria Math" panose="02040503050406030204" pitchFamily="18" charset="0"/>
                                    </a:rPr>
                                    <m:t>𝑠</m:t>
                                  </m:r>
                                  <m:r>
                                    <a:rPr lang="es-AR" sz="2200" i="1">
                                      <a:latin typeface="Cambria Math" panose="02040503050406030204" pitchFamily="18" charset="0"/>
                                    </a:rPr>
                                    <m:t>𝑓</m:t>
                                  </m:r>
                                </m:e>
                                <m:sub>
                                  <m:d>
                                    <m:dPr>
                                      <m:ctrlPr>
                                        <a:rPr lang="es-AR" sz="2200" i="1">
                                          <a:latin typeface="Cambria Math" panose="02040503050406030204" pitchFamily="18" charset="0"/>
                                        </a:rPr>
                                      </m:ctrlPr>
                                    </m:dPr>
                                    <m:e>
                                      <m:sSub>
                                        <m:sSubPr>
                                          <m:ctrlPr>
                                            <a:rPr lang="es-AR" sz="2200" i="1">
                                              <a:latin typeface="Cambria Math" panose="02040503050406030204" pitchFamily="18" charset="0"/>
                                            </a:rPr>
                                          </m:ctrlPr>
                                        </m:sSubPr>
                                        <m:e>
                                          <m:r>
                                            <a:rPr lang="es-AR" sz="2200" i="1">
                                              <a:latin typeface="Cambria Math" panose="02040503050406030204" pitchFamily="18" charset="0"/>
                                            </a:rPr>
                                            <m:t>𝑥</m:t>
                                          </m:r>
                                        </m:e>
                                        <m:sub>
                                          <m:r>
                                            <a:rPr lang="es-AR" sz="2200" i="1">
                                              <a:latin typeface="Cambria Math" panose="02040503050406030204" pitchFamily="18" charset="0"/>
                                            </a:rPr>
                                            <m:t>0</m:t>
                                          </m:r>
                                        </m:sub>
                                      </m:sSub>
                                    </m:e>
                                  </m:d>
                                </m:sub>
                              </m:sSub>
                              <m:r>
                                <a:rPr lang="es-AR" sz="2200" b="0" i="1" smtClean="0">
                                  <a:latin typeface="Cambria Math" panose="02040503050406030204" pitchFamily="18" charset="0"/>
                                </a:rPr>
                                <m:t>+</m:t>
                              </m:r>
                              <m:f>
                                <m:fPr>
                                  <m:ctrlPr>
                                    <a:rPr lang="es-AR" sz="2200" b="0" i="1" smtClean="0">
                                      <a:latin typeface="Cambria Math" panose="02040503050406030204" pitchFamily="18" charset="0"/>
                                    </a:rPr>
                                  </m:ctrlPr>
                                </m:fPr>
                                <m:num>
                                  <m:sSup>
                                    <m:sSupPr>
                                      <m:ctrlPr>
                                        <a:rPr lang="es-AR" sz="2200" b="0" i="1" smtClean="0">
                                          <a:latin typeface="Cambria Math" panose="02040503050406030204" pitchFamily="18" charset="0"/>
                                        </a:rPr>
                                      </m:ctrlPr>
                                    </m:sSupPr>
                                    <m:e>
                                      <m:r>
                                        <a:rPr lang="es-AR" sz="2200" b="0" i="1" smtClean="0">
                                          <a:latin typeface="Cambria Math" panose="02040503050406030204" pitchFamily="18" charset="0"/>
                                        </a:rPr>
                                        <m:t>𝑠</m:t>
                                      </m:r>
                                    </m:e>
                                    <m:sup>
                                      <m:r>
                                        <a:rPr lang="es-AR" sz="2200" b="0" i="1" smtClean="0">
                                          <a:latin typeface="Cambria Math" panose="02040503050406030204" pitchFamily="18" charset="0"/>
                                        </a:rPr>
                                        <m:t>2</m:t>
                                      </m:r>
                                    </m:sup>
                                  </m:sSup>
                                  <m:sSub>
                                    <m:sSubPr>
                                      <m:ctrlPr>
                                        <a:rPr lang="es-AR" sz="2200" i="1">
                                          <a:latin typeface="Cambria Math" panose="02040503050406030204" pitchFamily="18" charset="0"/>
                                        </a:rPr>
                                      </m:ctrlPr>
                                    </m:sSubPr>
                                    <m:e>
                                      <m:r>
                                        <a:rPr lang="es-AR" sz="2200" i="1">
                                          <a:latin typeface="Cambria Math" panose="02040503050406030204" pitchFamily="18" charset="0"/>
                                          <a:ea typeface="Cambria Math" panose="02040503050406030204" pitchFamily="18" charset="0"/>
                                        </a:rPr>
                                        <m:t>∆</m:t>
                                      </m:r>
                                      <m:r>
                                        <a:rPr lang="es-AR" sz="2200" i="1">
                                          <a:latin typeface="Cambria Math" panose="02040503050406030204" pitchFamily="18" charset="0"/>
                                        </a:rPr>
                                        <m:t>𝑓</m:t>
                                      </m:r>
                                    </m:e>
                                    <m:sub>
                                      <m:d>
                                        <m:dPr>
                                          <m:ctrlPr>
                                            <a:rPr lang="es-AR" sz="2200" i="1">
                                              <a:latin typeface="Cambria Math" panose="02040503050406030204" pitchFamily="18" charset="0"/>
                                            </a:rPr>
                                          </m:ctrlPr>
                                        </m:dPr>
                                        <m:e>
                                          <m:sSub>
                                            <m:sSubPr>
                                              <m:ctrlPr>
                                                <a:rPr lang="es-AR" sz="2200" i="1">
                                                  <a:latin typeface="Cambria Math" panose="02040503050406030204" pitchFamily="18" charset="0"/>
                                                </a:rPr>
                                              </m:ctrlPr>
                                            </m:sSubPr>
                                            <m:e>
                                              <m:r>
                                                <a:rPr lang="es-AR" sz="2200" i="1">
                                                  <a:latin typeface="Cambria Math" panose="02040503050406030204" pitchFamily="18" charset="0"/>
                                                </a:rPr>
                                                <m:t>𝑥</m:t>
                                              </m:r>
                                            </m:e>
                                            <m:sub>
                                              <m:r>
                                                <a:rPr lang="es-AR" sz="2200" i="1">
                                                  <a:latin typeface="Cambria Math" panose="02040503050406030204" pitchFamily="18" charset="0"/>
                                                </a:rPr>
                                                <m:t>0</m:t>
                                              </m:r>
                                            </m:sub>
                                          </m:sSub>
                                        </m:e>
                                      </m:d>
                                    </m:sub>
                                  </m:sSub>
                                </m:num>
                                <m:den>
                                  <m:r>
                                    <a:rPr lang="es-AR" sz="2200" b="0" i="1" smtClean="0">
                                      <a:latin typeface="Cambria Math" panose="02040503050406030204" pitchFamily="18" charset="0"/>
                                    </a:rPr>
                                    <m:t>2</m:t>
                                  </m:r>
                                </m:den>
                              </m:f>
                            </m:e>
                          </m:d>
                        </m:e>
                        <m:sub>
                          <m:r>
                            <a:rPr lang="es-AR" sz="2200" b="0" i="1" smtClean="0">
                              <a:latin typeface="Cambria Math" panose="02040503050406030204" pitchFamily="18" charset="0"/>
                            </a:rPr>
                            <m:t>0</m:t>
                          </m:r>
                        </m:sub>
                        <m:sup>
                          <m:r>
                            <a:rPr lang="es-AR" sz="2200" b="0" i="1" smtClean="0">
                              <a:latin typeface="Cambria Math" panose="02040503050406030204" pitchFamily="18" charset="0"/>
                            </a:rPr>
                            <m:t>1</m:t>
                          </m:r>
                        </m:sup>
                      </m:sSubSup>
                    </m:oMath>
                  </m:oMathPara>
                </a14:m>
                <a:endParaRPr lang="es-AR" sz="2200" dirty="0"/>
              </a:p>
              <a:p>
                <a:pPr marL="0" marR="0" lvl="0" indent="0" defTabSz="914400" rtl="0" eaLnBrk="1" fontAlgn="auto" latinLnBrk="0" hangingPunct="1">
                  <a:lnSpc>
                    <a:spcPct val="100000"/>
                  </a:lnSpc>
                  <a:spcBef>
                    <a:spcPct val="20000"/>
                  </a:spcBef>
                  <a:spcAft>
                    <a:spcPts val="0"/>
                  </a:spcAft>
                  <a:buClrTx/>
                  <a:buSzTx/>
                  <a:tabLst/>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p:txBody>
          </p:sp>
        </mc:Choice>
        <mc:Fallback xmlns="">
          <p:sp>
            <p:nvSpPr>
              <p:cNvPr id="8" name="2 Subtítulo"/>
              <p:cNvSpPr txBox="1">
                <a:spLocks noRot="1" noChangeAspect="1" noMove="1" noResize="1" noEditPoints="1" noAdjustHandles="1" noChangeArrowheads="1" noChangeShapeType="1" noTextEdit="1"/>
              </p:cNvSpPr>
              <p:nvPr/>
            </p:nvSpPr>
            <p:spPr>
              <a:xfrm>
                <a:off x="358066" y="228600"/>
                <a:ext cx="8077200" cy="6629400"/>
              </a:xfrm>
              <a:prstGeom prst="rect">
                <a:avLst/>
              </a:prstGeom>
              <a:blipFill>
                <a:blip r:embed="rId2"/>
                <a:stretch>
                  <a:fillRect l="-981" t="-644"/>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8BA7A593-5718-415C-8EE0-910195E9471D}"/>
              </a:ext>
            </a:extLst>
          </p:cNvPr>
          <p:cNvCxnSpPr/>
          <p:nvPr/>
        </p:nvCxnSpPr>
        <p:spPr>
          <a:xfrm flipV="1">
            <a:off x="4648200" y="914400"/>
            <a:ext cx="0" cy="160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884BD92A-1799-4B4F-893D-D0F902D2A6C3}"/>
              </a:ext>
            </a:extLst>
          </p:cNvPr>
          <p:cNvCxnSpPr/>
          <p:nvPr/>
        </p:nvCxnSpPr>
        <p:spPr>
          <a:xfrm>
            <a:off x="4495800" y="2438400"/>
            <a:ext cx="2133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Freeform: Shape 6">
            <a:extLst>
              <a:ext uri="{FF2B5EF4-FFF2-40B4-BE49-F238E27FC236}">
                <a16:creationId xmlns:a16="http://schemas.microsoft.com/office/drawing/2014/main" id="{6BEEF4B6-265F-4B30-9FDF-51F7361B56B7}"/>
              </a:ext>
            </a:extLst>
          </p:cNvPr>
          <p:cNvSpPr/>
          <p:nvPr/>
        </p:nvSpPr>
        <p:spPr>
          <a:xfrm>
            <a:off x="5034309" y="1456244"/>
            <a:ext cx="1407250" cy="390521"/>
          </a:xfrm>
          <a:custGeom>
            <a:avLst/>
            <a:gdLst>
              <a:gd name="connsiteX0" fmla="*/ 0 w 1954635"/>
              <a:gd name="connsiteY0" fmla="*/ 1119961 h 1119961"/>
              <a:gd name="connsiteX1" fmla="*/ 1073791 w 1954635"/>
              <a:gd name="connsiteY1" fmla="*/ 113283 h 1119961"/>
              <a:gd name="connsiteX2" fmla="*/ 1954635 w 1954635"/>
              <a:gd name="connsiteY2" fmla="*/ 37782 h 1119961"/>
            </a:gdLst>
            <a:ahLst/>
            <a:cxnLst>
              <a:cxn ang="0">
                <a:pos x="connsiteX0" y="connsiteY0"/>
              </a:cxn>
              <a:cxn ang="0">
                <a:pos x="connsiteX1" y="connsiteY1"/>
              </a:cxn>
              <a:cxn ang="0">
                <a:pos x="connsiteX2" y="connsiteY2"/>
              </a:cxn>
            </a:cxnLst>
            <a:rect l="l" t="t" r="r" b="b"/>
            <a:pathLst>
              <a:path w="1954635" h="1119961">
                <a:moveTo>
                  <a:pt x="0" y="1119961"/>
                </a:moveTo>
                <a:cubicBezTo>
                  <a:pt x="374009" y="706803"/>
                  <a:pt x="748019" y="293646"/>
                  <a:pt x="1073791" y="113283"/>
                </a:cubicBezTo>
                <a:cubicBezTo>
                  <a:pt x="1399563" y="-67080"/>
                  <a:pt x="1716947" y="16810"/>
                  <a:pt x="1954635" y="3778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BBDED478-FFC7-4E69-83AF-93AC67178762}"/>
              </a:ext>
            </a:extLst>
          </p:cNvPr>
          <p:cNvCxnSpPr/>
          <p:nvPr/>
        </p:nvCxnSpPr>
        <p:spPr>
          <a:xfrm>
            <a:off x="6172200" y="1116420"/>
            <a:ext cx="0" cy="139818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A2E5585-6156-438A-9923-93009D367A5C}"/>
              </a:ext>
            </a:extLst>
          </p:cNvPr>
          <p:cNvSpPr txBox="1"/>
          <p:nvPr/>
        </p:nvSpPr>
        <p:spPr>
          <a:xfrm>
            <a:off x="5958367" y="2457168"/>
            <a:ext cx="615715" cy="369332"/>
          </a:xfrm>
          <a:prstGeom prst="rect">
            <a:avLst/>
          </a:prstGeom>
          <a:noFill/>
        </p:spPr>
        <p:txBody>
          <a:bodyPr wrap="square" rtlCol="0">
            <a:spAutoFit/>
          </a:bodyPr>
          <a:lstStyle/>
          <a:p>
            <a:r>
              <a:rPr lang="es-AR" dirty="0"/>
              <a:t>x</a:t>
            </a:r>
            <a:r>
              <a:rPr lang="es-AR" baseline="-25000" dirty="0"/>
              <a:t>1</a:t>
            </a:r>
            <a:endParaRPr lang="en-US" baseline="-25000" dirty="0"/>
          </a:p>
        </p:txBody>
      </p:sp>
      <p:cxnSp>
        <p:nvCxnSpPr>
          <p:cNvPr id="13" name="Straight Connector 12">
            <a:extLst>
              <a:ext uri="{FF2B5EF4-FFF2-40B4-BE49-F238E27FC236}">
                <a16:creationId xmlns:a16="http://schemas.microsoft.com/office/drawing/2014/main" id="{8A28D591-4FB8-4EB2-8BA4-00630598CD20}"/>
              </a:ext>
            </a:extLst>
          </p:cNvPr>
          <p:cNvCxnSpPr>
            <a:cxnSpLocks/>
          </p:cNvCxnSpPr>
          <p:nvPr/>
        </p:nvCxnSpPr>
        <p:spPr>
          <a:xfrm>
            <a:off x="5257497" y="1436132"/>
            <a:ext cx="0" cy="107846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BA5217B-12AE-4912-A107-EFAFAF86F42A}"/>
              </a:ext>
            </a:extLst>
          </p:cNvPr>
          <p:cNvSpPr txBox="1"/>
          <p:nvPr/>
        </p:nvSpPr>
        <p:spPr>
          <a:xfrm>
            <a:off x="5122219" y="2461735"/>
            <a:ext cx="615715" cy="369332"/>
          </a:xfrm>
          <a:prstGeom prst="rect">
            <a:avLst/>
          </a:prstGeom>
          <a:noFill/>
        </p:spPr>
        <p:txBody>
          <a:bodyPr wrap="square" rtlCol="0">
            <a:spAutoFit/>
          </a:bodyPr>
          <a:lstStyle/>
          <a:p>
            <a:r>
              <a:rPr lang="es-AR" dirty="0"/>
              <a:t>x</a:t>
            </a:r>
            <a:r>
              <a:rPr lang="es-AR" baseline="-25000" dirty="0"/>
              <a:t>0</a:t>
            </a:r>
            <a:endParaRPr lang="en-US" baseline="-25000" dirty="0"/>
          </a:p>
        </p:txBody>
      </p:sp>
      <p:cxnSp>
        <p:nvCxnSpPr>
          <p:cNvPr id="15" name="Straight Connector 14">
            <a:extLst>
              <a:ext uri="{FF2B5EF4-FFF2-40B4-BE49-F238E27FC236}">
                <a16:creationId xmlns:a16="http://schemas.microsoft.com/office/drawing/2014/main" id="{1071D587-F91C-4B4F-8A24-63DDB6FA962F}"/>
              </a:ext>
            </a:extLst>
          </p:cNvPr>
          <p:cNvCxnSpPr>
            <a:cxnSpLocks/>
          </p:cNvCxnSpPr>
          <p:nvPr/>
        </p:nvCxnSpPr>
        <p:spPr>
          <a:xfrm flipV="1">
            <a:off x="5188583" y="1432910"/>
            <a:ext cx="1038980" cy="337658"/>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2AC96F2E-7830-44C6-9FA0-DB83CF28F453}"/>
              </a:ext>
            </a:extLst>
          </p:cNvPr>
          <p:cNvSpPr txBox="1"/>
          <p:nvPr/>
        </p:nvSpPr>
        <p:spPr>
          <a:xfrm>
            <a:off x="6383277" y="1248244"/>
            <a:ext cx="703625" cy="369332"/>
          </a:xfrm>
          <a:prstGeom prst="rect">
            <a:avLst/>
          </a:prstGeom>
          <a:noFill/>
        </p:spPr>
        <p:txBody>
          <a:bodyPr wrap="square" rtlCol="0">
            <a:spAutoFit/>
          </a:bodyPr>
          <a:lstStyle/>
          <a:p>
            <a:r>
              <a:rPr lang="es-AR" dirty="0"/>
              <a:t>f(x)</a:t>
            </a:r>
            <a:endParaRPr lang="en-US" baseline="-25000" dirty="0"/>
          </a:p>
        </p:txBody>
      </p:sp>
    </p:spTree>
    <p:extLst>
      <p:ext uri="{BB962C8B-B14F-4D97-AF65-F5344CB8AC3E}">
        <p14:creationId xmlns:p14="http://schemas.microsoft.com/office/powerpoint/2010/main" val="3400616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28600"/>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8" name="2 Subtítulo"/>
              <p:cNvSpPr txBox="1">
                <a:spLocks/>
              </p:cNvSpPr>
              <p:nvPr/>
            </p:nvSpPr>
            <p:spPr>
              <a:xfrm>
                <a:off x="304800" y="228600"/>
                <a:ext cx="8077200" cy="66294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b="1" dirty="0"/>
                  <a:t>Integración numérica – Métodos de Newton-Cotes:</a:t>
                </a:r>
              </a:p>
              <a:p>
                <a:pPr>
                  <a:spcBef>
                    <a:spcPct val="20000"/>
                  </a:spcBef>
                  <a:defRPr/>
                </a:pPr>
                <a:endParaRPr lang="es-AR" sz="2400" i="1" dirty="0">
                  <a:latin typeface="Cambria Math" panose="02040503050406030204" pitchFamily="18" charset="0"/>
                </a:endParaRPr>
              </a:p>
              <a:p>
                <a:pPr>
                  <a:spcBef>
                    <a:spcPct val="20000"/>
                  </a:spcBef>
                  <a:defRPr/>
                </a:pPr>
                <a14:m>
                  <m:oMathPara xmlns:m="http://schemas.openxmlformats.org/officeDocument/2006/math">
                    <m:oMathParaPr>
                      <m:jc m:val="left"/>
                    </m:oMathParaPr>
                    <m:oMath xmlns:m="http://schemas.openxmlformats.org/officeDocument/2006/math">
                      <m:nary>
                        <m:naryPr>
                          <m:ctrlPr>
                            <a:rPr lang="es-AR" sz="2200" i="1">
                              <a:latin typeface="Cambria Math" panose="02040503050406030204" pitchFamily="18" charset="0"/>
                            </a:rPr>
                          </m:ctrlPr>
                        </m:naryPr>
                        <m:sub>
                          <m:r>
                            <a:rPr lang="es-AR" sz="2200" i="1">
                              <a:latin typeface="Cambria Math" panose="02040503050406030204" pitchFamily="18" charset="0"/>
                            </a:rPr>
                            <m:t>0</m:t>
                          </m:r>
                        </m:sub>
                        <m:sup>
                          <m:r>
                            <a:rPr lang="es-AR" sz="2200" i="1">
                              <a:latin typeface="Cambria Math" panose="02040503050406030204" pitchFamily="18" charset="0"/>
                            </a:rPr>
                            <m:t>1</m:t>
                          </m:r>
                        </m:sup>
                        <m:e>
                          <m:sSub>
                            <m:sSubPr>
                              <m:ctrlPr>
                                <a:rPr lang="es-AR" sz="2200" i="1">
                                  <a:latin typeface="Cambria Math" panose="02040503050406030204" pitchFamily="18" charset="0"/>
                                </a:rPr>
                              </m:ctrlPr>
                            </m:sSubPr>
                            <m:e>
                              <m:r>
                                <a:rPr lang="es-AR" sz="2200" i="1">
                                  <a:latin typeface="Cambria Math" panose="02040503050406030204" pitchFamily="18" charset="0"/>
                                </a:rPr>
                                <m:t>𝑃</m:t>
                              </m:r>
                              <m:r>
                                <a:rPr lang="es-AR" sz="2200" i="1">
                                  <a:latin typeface="Cambria Math" panose="02040503050406030204" pitchFamily="18" charset="0"/>
                                </a:rPr>
                                <m:t>1</m:t>
                              </m:r>
                            </m:e>
                            <m:sub>
                              <m:r>
                                <a:rPr lang="es-AR" sz="2200" i="1">
                                  <a:latin typeface="Cambria Math" panose="02040503050406030204" pitchFamily="18" charset="0"/>
                                </a:rPr>
                                <m:t>(</m:t>
                              </m:r>
                              <m:r>
                                <a:rPr lang="es-AR" sz="2200" i="1">
                                  <a:latin typeface="Cambria Math" panose="02040503050406030204" pitchFamily="18" charset="0"/>
                                </a:rPr>
                                <m:t>𝑥</m:t>
                              </m:r>
                              <m:r>
                                <a:rPr lang="es-AR" sz="2200" i="1" baseline="-25000">
                                  <a:latin typeface="Cambria Math" panose="02040503050406030204" pitchFamily="18" charset="0"/>
                                </a:rPr>
                                <m:t>0</m:t>
                              </m:r>
                              <m:r>
                                <a:rPr lang="es-AR" sz="2200" i="1">
                                  <a:latin typeface="Cambria Math" panose="02040503050406030204" pitchFamily="18" charset="0"/>
                                </a:rPr>
                                <m:t>+</m:t>
                              </m:r>
                              <m:r>
                                <a:rPr lang="es-AR" sz="2200" i="1">
                                  <a:latin typeface="Cambria Math" panose="02040503050406030204" pitchFamily="18" charset="0"/>
                                </a:rPr>
                                <m:t>𝑠h</m:t>
                              </m:r>
                              <m:r>
                                <a:rPr lang="es-AR" sz="2200" i="1">
                                  <a:latin typeface="Cambria Math" panose="02040503050406030204" pitchFamily="18" charset="0"/>
                                </a:rPr>
                                <m:t>)</m:t>
                              </m:r>
                            </m:sub>
                          </m:sSub>
                          <m:r>
                            <a:rPr lang="es-AR" sz="2200" i="1">
                              <a:latin typeface="Cambria Math" panose="02040503050406030204" pitchFamily="18" charset="0"/>
                            </a:rPr>
                            <m:t>h</m:t>
                          </m:r>
                          <m:r>
                            <a:rPr lang="es-AR" sz="2200" i="1">
                              <a:latin typeface="Cambria Math" panose="02040503050406030204" pitchFamily="18" charset="0"/>
                            </a:rPr>
                            <m:t> </m:t>
                          </m:r>
                          <m:r>
                            <a:rPr lang="es-AR" sz="2200" i="1">
                              <a:latin typeface="Cambria Math" panose="02040503050406030204" pitchFamily="18" charset="0"/>
                            </a:rPr>
                            <m:t>𝑑𝑠</m:t>
                          </m:r>
                          <m:r>
                            <a:rPr lang="es-AR" sz="2200" b="0" i="1" smtClean="0">
                              <a:latin typeface="Cambria Math" panose="02040503050406030204" pitchFamily="18" charset="0"/>
                            </a:rPr>
                            <m:t>=</m:t>
                          </m:r>
                        </m:e>
                      </m:nary>
                      <m:r>
                        <a:rPr lang="es-AR" sz="2200" b="0" i="1" smtClean="0">
                          <a:latin typeface="Cambria Math" panose="02040503050406030204" pitchFamily="18" charset="0"/>
                        </a:rPr>
                        <m:t>h</m:t>
                      </m:r>
                      <m:d>
                        <m:dPr>
                          <m:ctrlPr>
                            <a:rPr lang="es-AR" sz="2200" b="0" i="1" smtClean="0">
                              <a:latin typeface="Cambria Math" panose="02040503050406030204" pitchFamily="18" charset="0"/>
                            </a:rPr>
                          </m:ctrlPr>
                        </m:dPr>
                        <m:e>
                          <m:sSub>
                            <m:sSubPr>
                              <m:ctrlPr>
                                <a:rPr lang="es-AR" sz="2200" i="1">
                                  <a:latin typeface="Cambria Math" panose="02040503050406030204" pitchFamily="18" charset="0"/>
                                </a:rPr>
                              </m:ctrlPr>
                            </m:sSubPr>
                            <m:e>
                              <m:r>
                                <a:rPr lang="es-AR" sz="2200" i="1">
                                  <a:latin typeface="Cambria Math" panose="02040503050406030204" pitchFamily="18" charset="0"/>
                                </a:rPr>
                                <m:t>𝑓</m:t>
                              </m:r>
                            </m:e>
                            <m:sub>
                              <m:d>
                                <m:dPr>
                                  <m:ctrlPr>
                                    <a:rPr lang="es-AR" sz="2200" i="1">
                                      <a:latin typeface="Cambria Math" panose="02040503050406030204" pitchFamily="18" charset="0"/>
                                    </a:rPr>
                                  </m:ctrlPr>
                                </m:dPr>
                                <m:e>
                                  <m:sSub>
                                    <m:sSubPr>
                                      <m:ctrlPr>
                                        <a:rPr lang="es-AR" sz="2200" i="1">
                                          <a:latin typeface="Cambria Math" panose="02040503050406030204" pitchFamily="18" charset="0"/>
                                        </a:rPr>
                                      </m:ctrlPr>
                                    </m:sSubPr>
                                    <m:e>
                                      <m:r>
                                        <a:rPr lang="es-AR" sz="2200" i="1">
                                          <a:latin typeface="Cambria Math" panose="02040503050406030204" pitchFamily="18" charset="0"/>
                                        </a:rPr>
                                        <m:t>𝑥</m:t>
                                      </m:r>
                                    </m:e>
                                    <m:sub>
                                      <m:r>
                                        <a:rPr lang="es-AR" sz="2200" i="1">
                                          <a:latin typeface="Cambria Math" panose="02040503050406030204" pitchFamily="18" charset="0"/>
                                        </a:rPr>
                                        <m:t>0</m:t>
                                      </m:r>
                                    </m:sub>
                                  </m:sSub>
                                </m:e>
                              </m:d>
                            </m:sub>
                          </m:sSub>
                          <m:r>
                            <a:rPr lang="es-AR" sz="2200" i="1">
                              <a:latin typeface="Cambria Math" panose="02040503050406030204" pitchFamily="18" charset="0"/>
                            </a:rPr>
                            <m:t>+</m:t>
                          </m:r>
                          <m:f>
                            <m:fPr>
                              <m:ctrlPr>
                                <a:rPr lang="es-AR" sz="2200" i="1">
                                  <a:latin typeface="Cambria Math" panose="02040503050406030204" pitchFamily="18" charset="0"/>
                                </a:rPr>
                              </m:ctrlPr>
                            </m:fPr>
                            <m:num>
                              <m:sSub>
                                <m:sSubPr>
                                  <m:ctrlPr>
                                    <a:rPr lang="es-AR" sz="2200" i="1">
                                      <a:latin typeface="Cambria Math" panose="02040503050406030204" pitchFamily="18" charset="0"/>
                                    </a:rPr>
                                  </m:ctrlPr>
                                </m:sSubPr>
                                <m:e>
                                  <m:r>
                                    <a:rPr lang="es-AR" sz="2200" i="1">
                                      <a:latin typeface="Cambria Math" panose="02040503050406030204" pitchFamily="18" charset="0"/>
                                      <a:ea typeface="Cambria Math" panose="02040503050406030204" pitchFamily="18" charset="0"/>
                                    </a:rPr>
                                    <m:t>∆</m:t>
                                  </m:r>
                                  <m:r>
                                    <a:rPr lang="es-AR" sz="2200" i="1">
                                      <a:latin typeface="Cambria Math" panose="02040503050406030204" pitchFamily="18" charset="0"/>
                                    </a:rPr>
                                    <m:t>𝑓</m:t>
                                  </m:r>
                                </m:e>
                                <m:sub>
                                  <m:d>
                                    <m:dPr>
                                      <m:ctrlPr>
                                        <a:rPr lang="es-AR" sz="2200" i="1">
                                          <a:latin typeface="Cambria Math" panose="02040503050406030204" pitchFamily="18" charset="0"/>
                                        </a:rPr>
                                      </m:ctrlPr>
                                    </m:dPr>
                                    <m:e>
                                      <m:sSub>
                                        <m:sSubPr>
                                          <m:ctrlPr>
                                            <a:rPr lang="es-AR" sz="2200" i="1">
                                              <a:latin typeface="Cambria Math" panose="02040503050406030204" pitchFamily="18" charset="0"/>
                                            </a:rPr>
                                          </m:ctrlPr>
                                        </m:sSubPr>
                                        <m:e>
                                          <m:r>
                                            <a:rPr lang="es-AR" sz="2200" i="1">
                                              <a:latin typeface="Cambria Math" panose="02040503050406030204" pitchFamily="18" charset="0"/>
                                            </a:rPr>
                                            <m:t>𝑥</m:t>
                                          </m:r>
                                        </m:e>
                                        <m:sub>
                                          <m:r>
                                            <a:rPr lang="es-AR" sz="2200" i="1">
                                              <a:latin typeface="Cambria Math" panose="02040503050406030204" pitchFamily="18" charset="0"/>
                                            </a:rPr>
                                            <m:t>0</m:t>
                                          </m:r>
                                        </m:sub>
                                      </m:sSub>
                                    </m:e>
                                  </m:d>
                                </m:sub>
                              </m:sSub>
                            </m:num>
                            <m:den>
                              <m:r>
                                <a:rPr lang="es-AR" sz="2200" i="1">
                                  <a:latin typeface="Cambria Math" panose="02040503050406030204" pitchFamily="18" charset="0"/>
                                </a:rPr>
                                <m:t>2</m:t>
                              </m:r>
                            </m:den>
                          </m:f>
                        </m:e>
                      </m:d>
                      <m:r>
                        <a:rPr lang="es-AR" sz="2200" b="0" i="1" smtClean="0">
                          <a:latin typeface="Cambria Math" panose="02040503050406030204" pitchFamily="18" charset="0"/>
                        </a:rPr>
                        <m:t>=</m:t>
                      </m:r>
                      <m:r>
                        <a:rPr lang="es-AR" sz="2200" i="1">
                          <a:latin typeface="Cambria Math" panose="02040503050406030204" pitchFamily="18" charset="0"/>
                        </a:rPr>
                        <m:t>h</m:t>
                      </m:r>
                      <m:d>
                        <m:dPr>
                          <m:ctrlPr>
                            <a:rPr lang="es-AR" sz="2200" i="1">
                              <a:latin typeface="Cambria Math" panose="02040503050406030204" pitchFamily="18" charset="0"/>
                            </a:rPr>
                          </m:ctrlPr>
                        </m:dPr>
                        <m:e>
                          <m:sSub>
                            <m:sSubPr>
                              <m:ctrlPr>
                                <a:rPr lang="es-AR" sz="2200" i="1">
                                  <a:latin typeface="Cambria Math" panose="02040503050406030204" pitchFamily="18" charset="0"/>
                                </a:rPr>
                              </m:ctrlPr>
                            </m:sSubPr>
                            <m:e>
                              <m:r>
                                <a:rPr lang="es-AR" sz="2200" i="1">
                                  <a:latin typeface="Cambria Math" panose="02040503050406030204" pitchFamily="18" charset="0"/>
                                </a:rPr>
                                <m:t>𝑓</m:t>
                              </m:r>
                            </m:e>
                            <m:sub>
                              <m:d>
                                <m:dPr>
                                  <m:ctrlPr>
                                    <a:rPr lang="es-AR" sz="2200" i="1">
                                      <a:latin typeface="Cambria Math" panose="02040503050406030204" pitchFamily="18" charset="0"/>
                                    </a:rPr>
                                  </m:ctrlPr>
                                </m:dPr>
                                <m:e>
                                  <m:sSub>
                                    <m:sSubPr>
                                      <m:ctrlPr>
                                        <a:rPr lang="es-AR" sz="2200" i="1">
                                          <a:latin typeface="Cambria Math" panose="02040503050406030204" pitchFamily="18" charset="0"/>
                                        </a:rPr>
                                      </m:ctrlPr>
                                    </m:sSubPr>
                                    <m:e>
                                      <m:r>
                                        <a:rPr lang="es-AR" sz="2200" i="1">
                                          <a:latin typeface="Cambria Math" panose="02040503050406030204" pitchFamily="18" charset="0"/>
                                        </a:rPr>
                                        <m:t>𝑥</m:t>
                                      </m:r>
                                    </m:e>
                                    <m:sub>
                                      <m:r>
                                        <a:rPr lang="es-AR" sz="2200" i="1">
                                          <a:latin typeface="Cambria Math" panose="02040503050406030204" pitchFamily="18" charset="0"/>
                                        </a:rPr>
                                        <m:t>0</m:t>
                                      </m:r>
                                    </m:sub>
                                  </m:sSub>
                                </m:e>
                              </m:d>
                            </m:sub>
                          </m:sSub>
                          <m:r>
                            <a:rPr lang="es-AR" sz="2200" i="1">
                              <a:latin typeface="Cambria Math" panose="02040503050406030204" pitchFamily="18" charset="0"/>
                            </a:rPr>
                            <m:t>+</m:t>
                          </m:r>
                          <m:f>
                            <m:fPr>
                              <m:ctrlPr>
                                <a:rPr lang="es-AR" sz="2200" i="1">
                                  <a:latin typeface="Cambria Math" panose="02040503050406030204" pitchFamily="18" charset="0"/>
                                </a:rPr>
                              </m:ctrlPr>
                            </m:fPr>
                            <m:num>
                              <m:sSub>
                                <m:sSubPr>
                                  <m:ctrlPr>
                                    <a:rPr lang="es-AR" sz="2200" i="1">
                                      <a:latin typeface="Cambria Math" panose="02040503050406030204" pitchFamily="18" charset="0"/>
                                    </a:rPr>
                                  </m:ctrlPr>
                                </m:sSubPr>
                                <m:e>
                                  <m:r>
                                    <a:rPr lang="es-AR" sz="2200" i="1">
                                      <a:latin typeface="Cambria Math" panose="02040503050406030204" pitchFamily="18" charset="0"/>
                                    </a:rPr>
                                    <m:t>𝑓</m:t>
                                  </m:r>
                                </m:e>
                                <m:sub>
                                  <m:d>
                                    <m:dPr>
                                      <m:ctrlPr>
                                        <a:rPr lang="es-AR" sz="2200" i="1">
                                          <a:latin typeface="Cambria Math" panose="02040503050406030204" pitchFamily="18" charset="0"/>
                                        </a:rPr>
                                      </m:ctrlPr>
                                    </m:dPr>
                                    <m:e>
                                      <m:sSub>
                                        <m:sSubPr>
                                          <m:ctrlPr>
                                            <a:rPr lang="es-AR" sz="2200" i="1">
                                              <a:latin typeface="Cambria Math" panose="02040503050406030204" pitchFamily="18" charset="0"/>
                                            </a:rPr>
                                          </m:ctrlPr>
                                        </m:sSubPr>
                                        <m:e>
                                          <m:r>
                                            <a:rPr lang="es-AR" sz="2200" i="1">
                                              <a:latin typeface="Cambria Math" panose="02040503050406030204" pitchFamily="18" charset="0"/>
                                            </a:rPr>
                                            <m:t>𝑥</m:t>
                                          </m:r>
                                        </m:e>
                                        <m:sub>
                                          <m:r>
                                            <a:rPr lang="es-AR" sz="2200" b="0" i="1" smtClean="0">
                                              <a:latin typeface="Cambria Math" panose="02040503050406030204" pitchFamily="18" charset="0"/>
                                            </a:rPr>
                                            <m:t>1</m:t>
                                          </m:r>
                                        </m:sub>
                                      </m:sSub>
                                    </m:e>
                                  </m:d>
                                </m:sub>
                              </m:sSub>
                              <m:r>
                                <a:rPr lang="es-AR" sz="2200" b="0" i="1" smtClean="0">
                                  <a:latin typeface="Cambria Math" panose="02040503050406030204" pitchFamily="18" charset="0"/>
                                </a:rPr>
                                <m:t>−</m:t>
                              </m:r>
                              <m:sSub>
                                <m:sSubPr>
                                  <m:ctrlPr>
                                    <a:rPr lang="es-AR" sz="2200" i="1">
                                      <a:latin typeface="Cambria Math" panose="02040503050406030204" pitchFamily="18" charset="0"/>
                                    </a:rPr>
                                  </m:ctrlPr>
                                </m:sSubPr>
                                <m:e>
                                  <m:r>
                                    <a:rPr lang="es-AR" sz="2200" i="1">
                                      <a:latin typeface="Cambria Math" panose="02040503050406030204" pitchFamily="18" charset="0"/>
                                    </a:rPr>
                                    <m:t>𝑓</m:t>
                                  </m:r>
                                </m:e>
                                <m:sub>
                                  <m:d>
                                    <m:dPr>
                                      <m:ctrlPr>
                                        <a:rPr lang="es-AR" sz="2200" i="1">
                                          <a:latin typeface="Cambria Math" panose="02040503050406030204" pitchFamily="18" charset="0"/>
                                        </a:rPr>
                                      </m:ctrlPr>
                                    </m:dPr>
                                    <m:e>
                                      <m:sSub>
                                        <m:sSubPr>
                                          <m:ctrlPr>
                                            <a:rPr lang="es-AR" sz="2200" i="1">
                                              <a:latin typeface="Cambria Math" panose="02040503050406030204" pitchFamily="18" charset="0"/>
                                            </a:rPr>
                                          </m:ctrlPr>
                                        </m:sSubPr>
                                        <m:e>
                                          <m:r>
                                            <a:rPr lang="es-AR" sz="2200" i="1">
                                              <a:latin typeface="Cambria Math" panose="02040503050406030204" pitchFamily="18" charset="0"/>
                                            </a:rPr>
                                            <m:t>𝑥</m:t>
                                          </m:r>
                                        </m:e>
                                        <m:sub>
                                          <m:r>
                                            <a:rPr lang="es-AR" sz="2200" i="1">
                                              <a:latin typeface="Cambria Math" panose="02040503050406030204" pitchFamily="18" charset="0"/>
                                            </a:rPr>
                                            <m:t>0</m:t>
                                          </m:r>
                                        </m:sub>
                                      </m:sSub>
                                    </m:e>
                                  </m:d>
                                </m:sub>
                              </m:sSub>
                            </m:num>
                            <m:den>
                              <m:r>
                                <a:rPr lang="es-AR" sz="2200" i="1">
                                  <a:latin typeface="Cambria Math" panose="02040503050406030204" pitchFamily="18" charset="0"/>
                                </a:rPr>
                                <m:t>2</m:t>
                              </m:r>
                            </m:den>
                          </m:f>
                        </m:e>
                      </m:d>
                    </m:oMath>
                  </m:oMathPara>
                </a14:m>
                <a:endParaRPr lang="es-AR" sz="2200" dirty="0"/>
              </a:p>
              <a:p>
                <a:pPr marL="0" marR="0" lvl="0" indent="0" defTabSz="914400" rtl="0" eaLnBrk="1" fontAlgn="auto" latinLnBrk="0" hangingPunct="1">
                  <a:lnSpc>
                    <a:spcPct val="100000"/>
                  </a:lnSpc>
                  <a:spcBef>
                    <a:spcPct val="20000"/>
                  </a:spcBef>
                  <a:spcAft>
                    <a:spcPts val="0"/>
                  </a:spcAft>
                  <a:buClrTx/>
                  <a:buSzTx/>
                  <a:tabLst/>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a:p>
                <a:pPr>
                  <a:spcBef>
                    <a:spcPct val="20000"/>
                  </a:spcBef>
                  <a:defRPr/>
                </a:pPr>
                <a14:m>
                  <m:oMathPara xmlns:m="http://schemas.openxmlformats.org/officeDocument/2006/math">
                    <m:oMathParaPr>
                      <m:jc m:val="left"/>
                    </m:oMathParaPr>
                    <m:oMath xmlns:m="http://schemas.openxmlformats.org/officeDocument/2006/math">
                      <m:nary>
                        <m:naryPr>
                          <m:ctrlPr>
                            <a:rPr lang="es-AR" sz="2400" i="1">
                              <a:latin typeface="Cambria Math" panose="02040503050406030204" pitchFamily="18" charset="0"/>
                            </a:rPr>
                          </m:ctrlPr>
                        </m:naryPr>
                        <m:sub>
                          <m:r>
                            <a:rPr lang="es-AR" sz="2400" i="1">
                              <a:latin typeface="Cambria Math" panose="02040503050406030204" pitchFamily="18" charset="0"/>
                            </a:rPr>
                            <m:t>0</m:t>
                          </m:r>
                        </m:sub>
                        <m:sup>
                          <m:r>
                            <a:rPr lang="es-AR" sz="2400" i="1">
                              <a:latin typeface="Cambria Math" panose="02040503050406030204" pitchFamily="18" charset="0"/>
                            </a:rPr>
                            <m:t>1</m:t>
                          </m:r>
                        </m:sup>
                        <m:e>
                          <m:sSub>
                            <m:sSubPr>
                              <m:ctrlPr>
                                <a:rPr lang="es-AR" sz="2400" i="1">
                                  <a:latin typeface="Cambria Math" panose="02040503050406030204" pitchFamily="18" charset="0"/>
                                </a:rPr>
                              </m:ctrlPr>
                            </m:sSubPr>
                            <m:e>
                              <m:r>
                                <a:rPr lang="es-AR" sz="2400" i="1">
                                  <a:latin typeface="Cambria Math" panose="02040503050406030204" pitchFamily="18" charset="0"/>
                                </a:rPr>
                                <m:t>𝑃</m:t>
                              </m:r>
                              <m:r>
                                <a:rPr lang="es-AR" sz="2400" i="1">
                                  <a:latin typeface="Cambria Math" panose="02040503050406030204" pitchFamily="18" charset="0"/>
                                </a:rPr>
                                <m:t>1</m:t>
                              </m:r>
                            </m:e>
                            <m:sub>
                              <m:r>
                                <a:rPr lang="es-AR" sz="2400" i="1">
                                  <a:latin typeface="Cambria Math" panose="02040503050406030204" pitchFamily="18" charset="0"/>
                                </a:rPr>
                                <m:t>(</m:t>
                              </m:r>
                              <m:r>
                                <a:rPr lang="es-AR" sz="2400" i="1">
                                  <a:latin typeface="Cambria Math" panose="02040503050406030204" pitchFamily="18" charset="0"/>
                                </a:rPr>
                                <m:t>𝑥</m:t>
                              </m:r>
                              <m:r>
                                <a:rPr lang="es-AR" sz="2400" i="1" baseline="-25000">
                                  <a:latin typeface="Cambria Math" panose="02040503050406030204" pitchFamily="18" charset="0"/>
                                </a:rPr>
                                <m:t>0</m:t>
                              </m:r>
                              <m:r>
                                <a:rPr lang="es-AR" sz="2400" i="1">
                                  <a:latin typeface="Cambria Math" panose="02040503050406030204" pitchFamily="18" charset="0"/>
                                </a:rPr>
                                <m:t>+</m:t>
                              </m:r>
                              <m:r>
                                <a:rPr lang="es-AR" sz="2400" i="1">
                                  <a:latin typeface="Cambria Math" panose="02040503050406030204" pitchFamily="18" charset="0"/>
                                </a:rPr>
                                <m:t>𝑠h</m:t>
                              </m:r>
                              <m:r>
                                <a:rPr lang="es-AR" sz="2400" i="1">
                                  <a:latin typeface="Cambria Math" panose="02040503050406030204" pitchFamily="18" charset="0"/>
                                </a:rPr>
                                <m:t>)</m:t>
                              </m:r>
                            </m:sub>
                          </m:sSub>
                          <m:r>
                            <a:rPr lang="es-AR" sz="2400" i="1">
                              <a:latin typeface="Cambria Math" panose="02040503050406030204" pitchFamily="18" charset="0"/>
                            </a:rPr>
                            <m:t>h</m:t>
                          </m:r>
                          <m:r>
                            <a:rPr lang="es-AR" sz="2400" i="1">
                              <a:latin typeface="Cambria Math" panose="02040503050406030204" pitchFamily="18" charset="0"/>
                            </a:rPr>
                            <m:t> </m:t>
                          </m:r>
                          <m:r>
                            <a:rPr lang="es-AR" sz="2400" i="1">
                              <a:latin typeface="Cambria Math" panose="02040503050406030204" pitchFamily="18" charset="0"/>
                            </a:rPr>
                            <m:t>𝑑𝑠</m:t>
                          </m:r>
                          <m:r>
                            <a:rPr lang="es-AR" sz="2400" i="1">
                              <a:latin typeface="Cambria Math" panose="02040503050406030204" pitchFamily="18" charset="0"/>
                            </a:rPr>
                            <m:t>=</m:t>
                          </m:r>
                        </m:e>
                      </m:nary>
                      <m:f>
                        <m:fPr>
                          <m:ctrlPr>
                            <a:rPr lang="es-AR" sz="2400" i="1" smtClean="0">
                              <a:latin typeface="Cambria Math" panose="02040503050406030204" pitchFamily="18" charset="0"/>
                            </a:rPr>
                          </m:ctrlPr>
                        </m:fPr>
                        <m:num>
                          <m:r>
                            <a:rPr lang="es-AR" sz="2400" b="0" i="1" smtClean="0">
                              <a:latin typeface="Cambria Math" panose="02040503050406030204" pitchFamily="18" charset="0"/>
                            </a:rPr>
                            <m:t>h</m:t>
                          </m:r>
                        </m:num>
                        <m:den>
                          <m:r>
                            <a:rPr lang="es-AR" sz="2400" b="0" i="1" smtClean="0">
                              <a:latin typeface="Cambria Math" panose="02040503050406030204" pitchFamily="18" charset="0"/>
                            </a:rPr>
                            <m:t>2</m:t>
                          </m:r>
                        </m:den>
                      </m:f>
                      <m:d>
                        <m:dPr>
                          <m:ctrlPr>
                            <a:rPr lang="es-AR" sz="2400" i="1">
                              <a:latin typeface="Cambria Math" panose="02040503050406030204" pitchFamily="18" charset="0"/>
                            </a:rPr>
                          </m:ctrlPr>
                        </m:dPr>
                        <m:e>
                          <m:sSub>
                            <m:sSubPr>
                              <m:ctrlPr>
                                <a:rPr lang="es-AR" sz="2400" i="1">
                                  <a:latin typeface="Cambria Math" panose="02040503050406030204" pitchFamily="18" charset="0"/>
                                </a:rPr>
                              </m:ctrlPr>
                            </m:sSubPr>
                            <m:e>
                              <m:r>
                                <a:rPr lang="es-AR" sz="2400" i="1">
                                  <a:latin typeface="Cambria Math" panose="02040503050406030204" pitchFamily="18" charset="0"/>
                                </a:rPr>
                                <m:t>𝑓</m:t>
                              </m:r>
                            </m:e>
                            <m:sub>
                              <m:d>
                                <m:dPr>
                                  <m:ctrlPr>
                                    <a:rPr lang="es-AR" sz="2400" i="1">
                                      <a:latin typeface="Cambria Math" panose="02040503050406030204" pitchFamily="18" charset="0"/>
                                    </a:rPr>
                                  </m:ctrlPr>
                                </m:dPr>
                                <m:e>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0</m:t>
                                      </m:r>
                                    </m:sub>
                                  </m:sSub>
                                </m:e>
                              </m:d>
                            </m:sub>
                          </m:sSub>
                          <m:r>
                            <a:rPr lang="es-AR" sz="2400" i="1">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rPr>
                                <m:t>𝑓</m:t>
                              </m:r>
                            </m:e>
                            <m:sub>
                              <m:d>
                                <m:dPr>
                                  <m:ctrlPr>
                                    <a:rPr lang="es-AR" sz="2400" i="1">
                                      <a:latin typeface="Cambria Math" panose="02040503050406030204" pitchFamily="18" charset="0"/>
                                    </a:rPr>
                                  </m:ctrlPr>
                                </m:dPr>
                                <m:e>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b="0" i="1" smtClean="0">
                                          <a:latin typeface="Cambria Math" panose="02040503050406030204" pitchFamily="18" charset="0"/>
                                        </a:rPr>
                                        <m:t>1</m:t>
                                      </m:r>
                                    </m:sub>
                                  </m:sSub>
                                </m:e>
                              </m:d>
                            </m:sub>
                          </m:sSub>
                        </m:e>
                      </m:d>
                    </m:oMath>
                  </m:oMathPara>
                </a14:m>
                <a:endParaRPr lang="es-AR" sz="2400" dirty="0"/>
              </a:p>
              <a:p>
                <a:pPr>
                  <a:spcBef>
                    <a:spcPct val="20000"/>
                  </a:spcBef>
                  <a:defRPr/>
                </a:pPr>
                <a:endParaRPr lang="es-AR" sz="2400" dirty="0"/>
              </a:p>
              <a:p>
                <a:pPr>
                  <a:spcBef>
                    <a:spcPct val="20000"/>
                  </a:spcBef>
                  <a:defRPr/>
                </a:pPr>
                <a:r>
                  <a:rPr lang="es-AR" sz="2400" dirty="0"/>
                  <a:t>Esta es la fórmula del área de un trapecio.</a:t>
                </a:r>
              </a:p>
              <a:p>
                <a:pPr>
                  <a:spcBef>
                    <a:spcPct val="20000"/>
                  </a:spcBef>
                  <a:defRPr/>
                </a:pPr>
                <a:endParaRPr lang="es-AR" sz="2400" dirty="0"/>
              </a:p>
              <a:p>
                <a:pPr>
                  <a:spcBef>
                    <a:spcPct val="20000"/>
                  </a:spcBef>
                  <a:defRPr/>
                </a:pPr>
                <a:r>
                  <a:rPr lang="es-AR" sz="2400" dirty="0"/>
                  <a:t>Operando con el mismo procedimiento con la integral del error se llega a: </a:t>
                </a:r>
              </a:p>
              <a:p>
                <a:pPr>
                  <a:spcBef>
                    <a:spcPct val="20000"/>
                  </a:spcBef>
                  <a:defRPr/>
                </a:pPr>
                <a:endParaRPr lang="es-AR" sz="2400" dirty="0"/>
              </a:p>
              <a:p>
                <a:pPr>
                  <a:spcBef>
                    <a:spcPct val="20000"/>
                  </a:spcBef>
                  <a:defRPr/>
                </a:pPr>
                <a14:m>
                  <m:oMath xmlns:m="http://schemas.openxmlformats.org/officeDocument/2006/math">
                    <m:r>
                      <a:rPr lang="es-AR" sz="2400" b="0" i="1" smtClean="0">
                        <a:latin typeface="Cambria Math" panose="02040503050406030204" pitchFamily="18" charset="0"/>
                      </a:rPr>
                      <m:t>𝐸</m:t>
                    </m:r>
                    <m:r>
                      <a:rPr lang="es-AR" sz="2400" b="0" i="1" smtClean="0">
                        <a:latin typeface="Cambria Math" panose="02040503050406030204" pitchFamily="18" charset="0"/>
                      </a:rPr>
                      <m:t>=−</m:t>
                    </m:r>
                    <m:f>
                      <m:fPr>
                        <m:ctrlPr>
                          <a:rPr lang="es-AR" sz="2400" b="0" i="1" smtClean="0">
                            <a:latin typeface="Cambria Math" panose="02040503050406030204" pitchFamily="18" charset="0"/>
                          </a:rPr>
                        </m:ctrlPr>
                      </m:fPr>
                      <m:num>
                        <m:sSup>
                          <m:sSupPr>
                            <m:ctrlPr>
                              <a:rPr lang="es-AR" sz="2400" b="0" i="1" smtClean="0">
                                <a:latin typeface="Cambria Math" panose="02040503050406030204" pitchFamily="18" charset="0"/>
                              </a:rPr>
                            </m:ctrlPr>
                          </m:sSupPr>
                          <m:e>
                            <m:r>
                              <a:rPr lang="es-AR" sz="2400" b="0" i="1" smtClean="0">
                                <a:latin typeface="Cambria Math" panose="02040503050406030204" pitchFamily="18" charset="0"/>
                              </a:rPr>
                              <m:t>h</m:t>
                            </m:r>
                          </m:e>
                          <m:sup>
                            <m:r>
                              <a:rPr lang="es-AR" sz="2400" b="0" i="1" smtClean="0">
                                <a:latin typeface="Cambria Math" panose="02040503050406030204" pitchFamily="18" charset="0"/>
                              </a:rPr>
                              <m:t>3</m:t>
                            </m:r>
                          </m:sup>
                        </m:sSup>
                      </m:num>
                      <m:den>
                        <m:r>
                          <a:rPr lang="es-AR" sz="2400" b="0" i="1" smtClean="0">
                            <a:latin typeface="Cambria Math" panose="02040503050406030204" pitchFamily="18" charset="0"/>
                          </a:rPr>
                          <m:t>12</m:t>
                        </m:r>
                      </m:den>
                    </m:f>
                    <m:sSubSup>
                      <m:sSubSupPr>
                        <m:ctrlPr>
                          <a:rPr lang="es-AR" sz="2400" b="0" i="1" smtClean="0">
                            <a:latin typeface="Cambria Math" panose="02040503050406030204" pitchFamily="18" charset="0"/>
                          </a:rPr>
                        </m:ctrlPr>
                      </m:sSubSupPr>
                      <m:e>
                        <m:r>
                          <a:rPr lang="es-AR" sz="2400" b="0" i="1" smtClean="0">
                            <a:latin typeface="Cambria Math" panose="02040503050406030204" pitchFamily="18" charset="0"/>
                          </a:rPr>
                          <m:t>𝑓</m:t>
                        </m:r>
                      </m:e>
                      <m:sub>
                        <m:r>
                          <a:rPr lang="es-AR" sz="2400" b="0" i="1" smtClean="0">
                            <a:latin typeface="Cambria Math" panose="02040503050406030204" pitchFamily="18" charset="0"/>
                          </a:rPr>
                          <m:t>(</m:t>
                        </m:r>
                        <m:r>
                          <a:rPr lang="es-AR" sz="2400" b="0" i="1" smtClean="0">
                            <a:latin typeface="Cambria Math" panose="02040503050406030204" pitchFamily="18" charset="0"/>
                            <a:ea typeface="Cambria Math" panose="02040503050406030204" pitchFamily="18" charset="0"/>
                          </a:rPr>
                          <m:t>𝜉</m:t>
                        </m:r>
                        <m:r>
                          <a:rPr lang="es-AR" sz="2400" b="0" i="1" smtClean="0">
                            <a:latin typeface="Cambria Math" panose="02040503050406030204" pitchFamily="18" charset="0"/>
                          </a:rPr>
                          <m:t>)</m:t>
                        </m:r>
                      </m:sub>
                      <m:sup>
                        <m:r>
                          <a:rPr lang="es-AR" sz="2400" b="0" i="1" smtClean="0">
                            <a:latin typeface="Cambria Math" panose="02040503050406030204" pitchFamily="18" charset="0"/>
                          </a:rPr>
                          <m:t>′′</m:t>
                        </m:r>
                      </m:sup>
                    </m:sSubSup>
                  </m:oMath>
                </a14:m>
                <a:r>
                  <a:rPr lang="es-AR" sz="2400" dirty="0"/>
                  <a:t> </a:t>
                </a:r>
              </a:p>
              <a:p>
                <a:pPr marL="0" marR="0" lvl="0" indent="0" defTabSz="914400" rtl="0" eaLnBrk="1" fontAlgn="auto" latinLnBrk="0" hangingPunct="1">
                  <a:lnSpc>
                    <a:spcPct val="100000"/>
                  </a:lnSpc>
                  <a:spcBef>
                    <a:spcPct val="20000"/>
                  </a:spcBef>
                  <a:spcAft>
                    <a:spcPts val="0"/>
                  </a:spcAft>
                  <a:buClrTx/>
                  <a:buSzTx/>
                  <a:tabLst/>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p:txBody>
          </p:sp>
        </mc:Choice>
        <mc:Fallback xmlns="">
          <p:sp>
            <p:nvSpPr>
              <p:cNvPr id="8" name="2 Subtítulo"/>
              <p:cNvSpPr txBox="1">
                <a:spLocks noRot="1" noChangeAspect="1" noMove="1" noResize="1" noEditPoints="1" noAdjustHandles="1" noChangeArrowheads="1" noChangeShapeType="1" noTextEdit="1"/>
              </p:cNvSpPr>
              <p:nvPr/>
            </p:nvSpPr>
            <p:spPr>
              <a:xfrm>
                <a:off x="304800" y="228600"/>
                <a:ext cx="8077200" cy="6629400"/>
              </a:xfrm>
              <a:prstGeom prst="rect">
                <a:avLst/>
              </a:prstGeom>
              <a:blipFill>
                <a:blip r:embed="rId2"/>
                <a:stretch>
                  <a:fillRect l="-1132" t="-736" r="-604"/>
                </a:stretch>
              </a:blipFill>
            </p:spPr>
            <p:txBody>
              <a:bodyPr/>
              <a:lstStyle/>
              <a:p>
                <a:r>
                  <a:rPr lang="en-US">
                    <a:noFill/>
                  </a:rPr>
                  <a:t> </a:t>
                </a:r>
              </a:p>
            </p:txBody>
          </p:sp>
        </mc:Fallback>
      </mc:AlternateContent>
    </p:spTree>
    <p:extLst>
      <p:ext uri="{BB962C8B-B14F-4D97-AF65-F5344CB8AC3E}">
        <p14:creationId xmlns:p14="http://schemas.microsoft.com/office/powerpoint/2010/main" val="2072995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28600"/>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8" name="2 Subtítulo"/>
              <p:cNvSpPr txBox="1">
                <a:spLocks/>
              </p:cNvSpPr>
              <p:nvPr/>
            </p:nvSpPr>
            <p:spPr>
              <a:xfrm>
                <a:off x="304800" y="114300"/>
                <a:ext cx="8077200" cy="6629400"/>
              </a:xfrm>
              <a:prstGeom prst="rect">
                <a:avLst/>
              </a:prstGeom>
            </p:spPr>
            <p:txBody>
              <a:bodyPr vert="horz" lIns="91440" tIns="45720" rIns="91440" bIns="45720" rtlCol="0">
                <a:normAutofit fontScale="925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b="1" dirty="0"/>
                  <a:t>Integración numérica – Métodos de Newton-Cotes:</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dirty="0"/>
                  <a:t>Subamos ahora el grado del polinomio:</a:t>
                </a:r>
              </a:p>
              <a:p>
                <a:pPr>
                  <a:spcBef>
                    <a:spcPct val="20000"/>
                  </a:spcBef>
                  <a:defRPr/>
                </a:pPr>
                <a:endParaRPr lang="es-AR" i="1" dirty="0">
                  <a:latin typeface="Cambria Math" panose="02040503050406030204" pitchFamily="18" charset="0"/>
                </a:endParaRPr>
              </a:p>
              <a:p>
                <a:pPr>
                  <a:spcBef>
                    <a:spcPct val="20000"/>
                  </a:spcBef>
                  <a:defRPr/>
                </a:pPr>
                <a14:m>
                  <m:oMathPara xmlns:m="http://schemas.openxmlformats.org/officeDocument/2006/math">
                    <m:oMathParaPr>
                      <m:jc m:val="left"/>
                    </m:oMathParaPr>
                    <m:oMath xmlns:m="http://schemas.openxmlformats.org/officeDocument/2006/math">
                      <m:sSub>
                        <m:sSubPr>
                          <m:ctrlPr>
                            <a:rPr lang="es-AR" i="1" smtClean="0">
                              <a:latin typeface="Cambria Math" panose="02040503050406030204" pitchFamily="18" charset="0"/>
                            </a:rPr>
                          </m:ctrlPr>
                        </m:sSubPr>
                        <m:e>
                          <m:r>
                            <a:rPr lang="es-AR" b="0" i="1" smtClean="0">
                              <a:latin typeface="Cambria Math" panose="02040503050406030204" pitchFamily="18" charset="0"/>
                            </a:rPr>
                            <m:t>𝑓</m:t>
                          </m:r>
                        </m:e>
                        <m:sub>
                          <m:r>
                            <a:rPr lang="es-AR" b="0" i="1" smtClean="0">
                              <a:latin typeface="Cambria Math" panose="02040503050406030204" pitchFamily="18" charset="0"/>
                            </a:rPr>
                            <m:t>(</m:t>
                          </m:r>
                          <m:r>
                            <a:rPr lang="es-AR" b="0" i="1" smtClean="0">
                              <a:latin typeface="Cambria Math" panose="02040503050406030204" pitchFamily="18" charset="0"/>
                            </a:rPr>
                            <m:t>𝑥</m:t>
                          </m:r>
                          <m:r>
                            <a:rPr lang="es-AR" b="0" i="1" smtClean="0">
                              <a:latin typeface="Cambria Math" panose="02040503050406030204" pitchFamily="18" charset="0"/>
                            </a:rPr>
                            <m:t>)</m:t>
                          </m:r>
                        </m:sub>
                      </m:sSub>
                      <m:r>
                        <a:rPr lang="es-AR" i="1" smtClean="0">
                          <a:latin typeface="Cambria Math" panose="02040503050406030204" pitchFamily="18" charset="0"/>
                          <a:ea typeface="Cambria Math" panose="02040503050406030204" pitchFamily="18" charset="0"/>
                        </a:rPr>
                        <m:t>≅</m:t>
                      </m:r>
                      <m:r>
                        <a:rPr lang="es-AR" i="1">
                          <a:latin typeface="Cambria Math" panose="02040503050406030204" pitchFamily="18" charset="0"/>
                        </a:rPr>
                        <m:t>𝑃</m:t>
                      </m:r>
                      <m:r>
                        <a:rPr lang="es-AR" b="0" i="1" smtClean="0">
                          <a:latin typeface="Cambria Math" panose="02040503050406030204" pitchFamily="18" charset="0"/>
                        </a:rPr>
                        <m:t>2</m:t>
                      </m:r>
                      <m:d>
                        <m:dPr>
                          <m:ctrlPr>
                            <a:rPr lang="es-AR" i="1">
                              <a:latin typeface="Cambria Math" panose="02040503050406030204" pitchFamily="18" charset="0"/>
                            </a:rPr>
                          </m:ctrlPr>
                        </m:dPr>
                        <m:e>
                          <m:r>
                            <a:rPr lang="es-AR" i="1">
                              <a:latin typeface="Cambria Math" panose="02040503050406030204" pitchFamily="18" charset="0"/>
                            </a:rPr>
                            <m:t>𝑥</m:t>
                          </m:r>
                        </m:e>
                      </m:d>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𝑓</m:t>
                          </m:r>
                        </m:e>
                        <m:sub>
                          <m:d>
                            <m:dPr>
                              <m:ctrlPr>
                                <a:rPr lang="es-AR" b="0" i="1" smtClean="0">
                                  <a:latin typeface="Cambria Math" panose="02040503050406030204" pitchFamily="18" charset="0"/>
                                </a:rPr>
                              </m:ctrlPr>
                            </m:dPr>
                            <m:e>
                              <m:sSub>
                                <m:sSubPr>
                                  <m:ctrlPr>
                                    <a:rPr lang="es-AR" b="0" i="1" smtClean="0">
                                      <a:latin typeface="Cambria Math" panose="02040503050406030204" pitchFamily="18" charset="0"/>
                                    </a:rPr>
                                  </m:ctrlPr>
                                </m:sSubPr>
                                <m:e>
                                  <m:r>
                                    <a:rPr lang="es-AR" b="0" i="1" smtClean="0">
                                      <a:latin typeface="Cambria Math" panose="02040503050406030204" pitchFamily="18" charset="0"/>
                                    </a:rPr>
                                    <m:t>𝑥</m:t>
                                  </m:r>
                                </m:e>
                                <m:sub>
                                  <m:r>
                                    <a:rPr lang="es-AR" b="0" i="1" smtClean="0">
                                      <a:latin typeface="Cambria Math" panose="02040503050406030204" pitchFamily="18" charset="0"/>
                                    </a:rPr>
                                    <m:t>0</m:t>
                                  </m:r>
                                </m:sub>
                              </m:sSub>
                            </m:e>
                          </m:d>
                        </m:sub>
                      </m:sSub>
                      <m:r>
                        <a:rPr lang="es-AR" b="0" i="1" smtClean="0">
                          <a:latin typeface="Cambria Math" panose="02040503050406030204" pitchFamily="18" charset="0"/>
                        </a:rPr>
                        <m:t>+</m:t>
                      </m:r>
                      <m:r>
                        <m:rPr>
                          <m:sty m:val="p"/>
                        </m:rPr>
                        <a:rPr lang="es-AR" b="0" i="0" smtClean="0">
                          <a:latin typeface="Cambria Math" panose="02040503050406030204" pitchFamily="18" charset="0"/>
                        </a:rPr>
                        <m:t>s</m:t>
                      </m:r>
                      <m:sSub>
                        <m:sSubPr>
                          <m:ctrlPr>
                            <a:rPr lang="es-AR" i="1">
                              <a:latin typeface="Cambria Math" panose="02040503050406030204" pitchFamily="18" charset="0"/>
                            </a:rPr>
                          </m:ctrlPr>
                        </m:sSubPr>
                        <m:e>
                          <m:r>
                            <a:rPr lang="es-AR" i="1" smtClean="0">
                              <a:latin typeface="Cambria Math" panose="02040503050406030204" pitchFamily="18" charset="0"/>
                              <a:ea typeface="Cambria Math" panose="02040503050406030204" pitchFamily="18" charset="0"/>
                            </a:rPr>
                            <m:t>∆</m:t>
                          </m:r>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0</m:t>
                                  </m:r>
                                </m:sub>
                              </m:sSub>
                            </m:e>
                          </m:d>
                        </m:sub>
                      </m:sSub>
                      <m:r>
                        <a:rPr lang="es-AR" i="1">
                          <a:latin typeface="Cambria Math" panose="02040503050406030204" pitchFamily="18" charset="0"/>
                        </a:rPr>
                        <m:t>+</m:t>
                      </m:r>
                      <m:f>
                        <m:fPr>
                          <m:ctrlPr>
                            <a:rPr lang="es-AR" i="1">
                              <a:latin typeface="Cambria Math" panose="02040503050406030204" pitchFamily="18" charset="0"/>
                            </a:rPr>
                          </m:ctrlPr>
                        </m:fPr>
                        <m:num>
                          <m:r>
                            <a:rPr lang="es-AR" i="1">
                              <a:latin typeface="Cambria Math" panose="02040503050406030204" pitchFamily="18" charset="0"/>
                            </a:rPr>
                            <m:t>𝑠</m:t>
                          </m:r>
                          <m:d>
                            <m:dPr>
                              <m:ctrlPr>
                                <a:rPr lang="es-AR" i="1">
                                  <a:latin typeface="Cambria Math" panose="02040503050406030204" pitchFamily="18" charset="0"/>
                                </a:rPr>
                              </m:ctrlPr>
                            </m:dPr>
                            <m:e>
                              <m:r>
                                <a:rPr lang="es-AR" i="1">
                                  <a:latin typeface="Cambria Math" panose="02040503050406030204" pitchFamily="18" charset="0"/>
                                </a:rPr>
                                <m:t>𝑠</m:t>
                              </m:r>
                              <m:r>
                                <a:rPr lang="es-AR" i="1">
                                  <a:latin typeface="Cambria Math" panose="02040503050406030204" pitchFamily="18" charset="0"/>
                                </a:rPr>
                                <m:t>−1</m:t>
                              </m:r>
                            </m:e>
                          </m:d>
                        </m:num>
                        <m:den>
                          <m:r>
                            <a:rPr lang="es-AR" i="1">
                              <a:latin typeface="Cambria Math" panose="02040503050406030204" pitchFamily="18" charset="0"/>
                            </a:rPr>
                            <m:t>2!</m:t>
                          </m:r>
                        </m:den>
                      </m:f>
                      <m:sSub>
                        <m:sSubPr>
                          <m:ctrlPr>
                            <a:rPr lang="es-AR" i="1">
                              <a:latin typeface="Cambria Math" panose="02040503050406030204" pitchFamily="18" charset="0"/>
                            </a:rPr>
                          </m:ctrlPr>
                        </m:sSubPr>
                        <m:e>
                          <m:r>
                            <a:rPr lang="es-AR" i="1">
                              <a:latin typeface="Cambria Math" panose="02040503050406030204" pitchFamily="18" charset="0"/>
                              <a:ea typeface="Cambria Math" panose="02040503050406030204" pitchFamily="18" charset="0"/>
                            </a:rPr>
                            <m:t>∆</m:t>
                          </m:r>
                          <m:r>
                            <a:rPr lang="es-AR" i="1" baseline="30000">
                              <a:latin typeface="Cambria Math" panose="02040503050406030204" pitchFamily="18" charset="0"/>
                              <a:ea typeface="Cambria Math" panose="02040503050406030204" pitchFamily="18" charset="0"/>
                            </a:rPr>
                            <m:t>2</m:t>
                          </m:r>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0</m:t>
                                  </m:r>
                                </m:sub>
                              </m:sSub>
                            </m:e>
                          </m:d>
                        </m:sub>
                      </m:sSub>
                    </m:oMath>
                  </m:oMathPara>
                </a14:m>
                <a:endParaRPr lang="es-AR" dirty="0"/>
              </a:p>
              <a:p>
                <a:pPr lvl="0">
                  <a:spcBef>
                    <a:spcPct val="20000"/>
                  </a:spcBef>
                  <a:defRPr/>
                </a:pPr>
                <a14:m>
                  <m:oMathPara xmlns:m="http://schemas.openxmlformats.org/officeDocument/2006/math">
                    <m:oMathParaPr>
                      <m:jc m:val="left"/>
                    </m:oMathParaPr>
                    <m:oMath xmlns:m="http://schemas.openxmlformats.org/officeDocument/2006/math">
                      <m:sSub>
                        <m:sSubPr>
                          <m:ctrlPr>
                            <a:rPr lang="es-AR" sz="2000" i="1" smtClean="0">
                              <a:latin typeface="Cambria Math" panose="02040503050406030204" pitchFamily="18" charset="0"/>
                            </a:rPr>
                          </m:ctrlPr>
                        </m:sSubPr>
                        <m:e>
                          <m:r>
                            <a:rPr lang="es-AR" sz="2000" b="0" i="1" smtClean="0">
                              <a:latin typeface="Cambria Math" panose="02040503050406030204" pitchFamily="18" charset="0"/>
                            </a:rPr>
                            <m:t>𝐸</m:t>
                          </m:r>
                        </m:e>
                        <m:sub>
                          <m:r>
                            <a:rPr lang="es-AR" sz="2000" b="0" i="1" smtClean="0">
                              <a:latin typeface="Cambria Math" panose="02040503050406030204" pitchFamily="18" charset="0"/>
                            </a:rPr>
                            <m:t>(</m:t>
                          </m:r>
                          <m:r>
                            <a:rPr lang="es-AR" sz="2000" b="0" i="1" smtClean="0">
                              <a:latin typeface="Cambria Math" panose="02040503050406030204" pitchFamily="18" charset="0"/>
                            </a:rPr>
                            <m:t>𝑥</m:t>
                          </m:r>
                          <m:r>
                            <a:rPr lang="es-AR" sz="2000" b="0" i="1" smtClean="0">
                              <a:latin typeface="Cambria Math" panose="02040503050406030204" pitchFamily="18" charset="0"/>
                            </a:rPr>
                            <m:t>)</m:t>
                          </m:r>
                        </m:sub>
                      </m:sSub>
                      <m:r>
                        <a:rPr lang="es-AR" sz="2000" b="0" i="1" smtClean="0">
                          <a:latin typeface="Cambria Math" panose="02040503050406030204" pitchFamily="18" charset="0"/>
                        </a:rPr>
                        <m:t>=</m:t>
                      </m:r>
                      <m:sSup>
                        <m:sSupPr>
                          <m:ctrlPr>
                            <a:rPr lang="es-AR" sz="2000" b="0" i="1" smtClean="0">
                              <a:latin typeface="Cambria Math" panose="02040503050406030204" pitchFamily="18" charset="0"/>
                            </a:rPr>
                          </m:ctrlPr>
                        </m:sSupPr>
                        <m:e>
                          <m:r>
                            <a:rPr lang="es-AR" sz="2000" b="0" i="1" smtClean="0">
                              <a:latin typeface="Cambria Math" panose="02040503050406030204" pitchFamily="18" charset="0"/>
                            </a:rPr>
                            <m:t>h</m:t>
                          </m:r>
                        </m:e>
                        <m:sup>
                          <m:r>
                            <a:rPr lang="es-AR" sz="2000" b="0" i="1" smtClean="0">
                              <a:latin typeface="Cambria Math" panose="02040503050406030204" pitchFamily="18" charset="0"/>
                            </a:rPr>
                            <m:t>3</m:t>
                          </m:r>
                        </m:sup>
                      </m:sSup>
                      <m:r>
                        <a:rPr lang="es-AR" sz="2000" b="0" i="1" smtClean="0">
                          <a:latin typeface="Cambria Math" panose="02040503050406030204" pitchFamily="18" charset="0"/>
                        </a:rPr>
                        <m:t>𝑠</m:t>
                      </m:r>
                      <m:r>
                        <a:rPr lang="es-AR" sz="2000" b="0" i="1" smtClean="0">
                          <a:latin typeface="Cambria Math" panose="02040503050406030204" pitchFamily="18" charset="0"/>
                        </a:rPr>
                        <m:t>(</m:t>
                      </m:r>
                      <m:r>
                        <a:rPr lang="es-AR" sz="2000" b="0" i="1" smtClean="0">
                          <a:latin typeface="Cambria Math" panose="02040503050406030204" pitchFamily="18" charset="0"/>
                        </a:rPr>
                        <m:t>𝑠</m:t>
                      </m:r>
                      <m:r>
                        <a:rPr lang="es-AR" sz="2000" b="0" i="1" smtClean="0">
                          <a:latin typeface="Cambria Math" panose="02040503050406030204" pitchFamily="18" charset="0"/>
                        </a:rPr>
                        <m:t>−1)(</m:t>
                      </m:r>
                      <m:r>
                        <a:rPr lang="es-AR" sz="2000" i="1">
                          <a:latin typeface="Cambria Math" panose="02040503050406030204" pitchFamily="18" charset="0"/>
                        </a:rPr>
                        <m:t>𝑠</m:t>
                      </m:r>
                      <m:r>
                        <a:rPr lang="es-AR" sz="2000" i="1">
                          <a:latin typeface="Cambria Math" panose="02040503050406030204" pitchFamily="18" charset="0"/>
                        </a:rPr>
                        <m:t>−2)</m:t>
                      </m:r>
                      <m:f>
                        <m:fPr>
                          <m:ctrlPr>
                            <a:rPr lang="es-AR" sz="2000" i="1">
                              <a:latin typeface="Cambria Math" panose="02040503050406030204" pitchFamily="18" charset="0"/>
                            </a:rPr>
                          </m:ctrlPr>
                        </m:fPr>
                        <m:num>
                          <m:sSubSup>
                            <m:sSubSupPr>
                              <m:ctrlPr>
                                <a:rPr lang="es-AR" sz="2000" i="1">
                                  <a:latin typeface="Cambria Math" panose="02040503050406030204" pitchFamily="18" charset="0"/>
                                </a:rPr>
                              </m:ctrlPr>
                            </m:sSubSupPr>
                            <m:e>
                              <m:r>
                                <a:rPr lang="es-AR" sz="2000" i="1">
                                  <a:latin typeface="Cambria Math" panose="02040503050406030204" pitchFamily="18" charset="0"/>
                                </a:rPr>
                                <m:t>𝑓</m:t>
                              </m:r>
                            </m:e>
                            <m:sub>
                              <m:r>
                                <a:rPr lang="es-AR" sz="2000" i="1">
                                  <a:latin typeface="Cambria Math" panose="02040503050406030204" pitchFamily="18" charset="0"/>
                                </a:rPr>
                                <m:t>(</m:t>
                              </m:r>
                              <m:r>
                                <a:rPr lang="es-AR" sz="2000" i="1">
                                  <a:latin typeface="Cambria Math" panose="02040503050406030204" pitchFamily="18" charset="0"/>
                                  <a:ea typeface="Cambria Math" panose="02040503050406030204" pitchFamily="18" charset="0"/>
                                </a:rPr>
                                <m:t>𝜉</m:t>
                              </m:r>
                              <m:r>
                                <a:rPr lang="es-AR" sz="2000" i="1">
                                  <a:latin typeface="Cambria Math" panose="02040503050406030204" pitchFamily="18" charset="0"/>
                                </a:rPr>
                                <m:t>)</m:t>
                              </m:r>
                            </m:sub>
                            <m:sup>
                              <m:r>
                                <a:rPr lang="es-AR" sz="2000" i="1">
                                  <a:latin typeface="Cambria Math" panose="02040503050406030204" pitchFamily="18" charset="0"/>
                                </a:rPr>
                                <m:t>′′</m:t>
                              </m:r>
                              <m:r>
                                <a:rPr lang="es-AR" sz="2000" b="0" i="1" smtClean="0">
                                  <a:latin typeface="Cambria Math" panose="02040503050406030204" pitchFamily="18" charset="0"/>
                                </a:rPr>
                                <m:t>′</m:t>
                              </m:r>
                            </m:sup>
                          </m:sSubSup>
                        </m:num>
                        <m:den>
                          <m:r>
                            <a:rPr lang="es-AR" sz="2000" b="0" i="1" smtClean="0">
                              <a:latin typeface="Cambria Math" panose="02040503050406030204" pitchFamily="18" charset="0"/>
                            </a:rPr>
                            <m:t>3</m:t>
                          </m:r>
                          <m:r>
                            <a:rPr lang="es-AR" sz="2000" i="1">
                              <a:latin typeface="Cambria Math" panose="02040503050406030204" pitchFamily="18" charset="0"/>
                            </a:rPr>
                            <m:t>!</m:t>
                          </m:r>
                        </m:den>
                      </m:f>
                    </m:oMath>
                  </m:oMathPara>
                </a14:m>
                <a:endParaRPr lang="es-AR" sz="2000" dirty="0"/>
              </a:p>
              <a:p>
                <a:pPr>
                  <a:spcBef>
                    <a:spcPct val="20000"/>
                  </a:spcBef>
                  <a:defRPr/>
                </a:pPr>
                <a:endParaRPr lang="es-AR" sz="2400" dirty="0"/>
              </a:p>
              <a:p>
                <a:pPr>
                  <a:spcBef>
                    <a:spcPct val="20000"/>
                  </a:spcBef>
                  <a:defRPr/>
                </a:pPr>
                <a14:m>
                  <m:oMathPara xmlns:m="http://schemas.openxmlformats.org/officeDocument/2006/math">
                    <m:oMathParaPr>
                      <m:jc m:val="left"/>
                    </m:oMathParaPr>
                    <m:oMath xmlns:m="http://schemas.openxmlformats.org/officeDocument/2006/math">
                      <m:r>
                        <a:rPr lang="es-AR" sz="2000" b="0" i="1" smtClean="0">
                          <a:latin typeface="Cambria Math" panose="02040503050406030204" pitchFamily="18" charset="0"/>
                        </a:rPr>
                        <m:t>𝑑𝑠</m:t>
                      </m:r>
                      <m:r>
                        <a:rPr lang="es-AR" sz="2000" b="0" i="1" smtClean="0">
                          <a:latin typeface="Cambria Math" panose="02040503050406030204" pitchFamily="18" charset="0"/>
                        </a:rPr>
                        <m:t>=</m:t>
                      </m:r>
                      <m:f>
                        <m:fPr>
                          <m:ctrlPr>
                            <a:rPr lang="es-AR" sz="2000" b="0" i="1" smtClean="0">
                              <a:latin typeface="Cambria Math" panose="02040503050406030204" pitchFamily="18" charset="0"/>
                            </a:rPr>
                          </m:ctrlPr>
                        </m:fPr>
                        <m:num>
                          <m:r>
                            <a:rPr lang="es-AR" sz="2000" b="0" i="1" smtClean="0">
                              <a:latin typeface="Cambria Math" panose="02040503050406030204" pitchFamily="18" charset="0"/>
                            </a:rPr>
                            <m:t>𝑑𝑥</m:t>
                          </m:r>
                        </m:num>
                        <m:den>
                          <m:r>
                            <a:rPr lang="es-AR" sz="2000" b="0" i="1" smtClean="0">
                              <a:latin typeface="Cambria Math" panose="02040503050406030204" pitchFamily="18" charset="0"/>
                            </a:rPr>
                            <m:t>h</m:t>
                          </m:r>
                        </m:den>
                      </m:f>
                      <m:r>
                        <a:rPr lang="es-AR" sz="2000" b="0" i="1" smtClean="0">
                          <a:latin typeface="Cambria Math" panose="02040503050406030204" pitchFamily="18" charset="0"/>
                        </a:rPr>
                        <m:t>      </m:t>
                      </m:r>
                      <m:r>
                        <a:rPr lang="es-AR" sz="2000" b="0" i="1" smtClean="0">
                          <a:latin typeface="Cambria Math" panose="02040503050406030204" pitchFamily="18" charset="0"/>
                          <a:ea typeface="Cambria Math" panose="02040503050406030204" pitchFamily="18" charset="0"/>
                        </a:rPr>
                        <m:t>→    </m:t>
                      </m:r>
                      <m:r>
                        <a:rPr lang="es-AR" sz="2000" b="0" i="1" smtClean="0">
                          <a:latin typeface="Cambria Math" panose="02040503050406030204" pitchFamily="18" charset="0"/>
                          <a:ea typeface="Cambria Math" panose="02040503050406030204" pitchFamily="18" charset="0"/>
                        </a:rPr>
                        <m:t>𝑑𝑥</m:t>
                      </m:r>
                      <m:r>
                        <a:rPr lang="es-AR" sz="2000" b="0" i="1" smtClean="0">
                          <a:latin typeface="Cambria Math" panose="02040503050406030204" pitchFamily="18" charset="0"/>
                          <a:ea typeface="Cambria Math" panose="02040503050406030204" pitchFamily="18" charset="0"/>
                        </a:rPr>
                        <m:t>=</m:t>
                      </m:r>
                      <m:r>
                        <a:rPr lang="es-AR" sz="2000" b="0" i="1" smtClean="0">
                          <a:latin typeface="Cambria Math" panose="02040503050406030204" pitchFamily="18" charset="0"/>
                          <a:ea typeface="Cambria Math" panose="02040503050406030204" pitchFamily="18" charset="0"/>
                        </a:rPr>
                        <m:t>h</m:t>
                      </m:r>
                      <m:r>
                        <a:rPr lang="es-AR" sz="2000" b="0" i="1" smtClean="0">
                          <a:latin typeface="Cambria Math" panose="02040503050406030204" pitchFamily="18" charset="0"/>
                          <a:ea typeface="Cambria Math" panose="02040503050406030204" pitchFamily="18" charset="0"/>
                        </a:rPr>
                        <m:t> </m:t>
                      </m:r>
                      <m:r>
                        <a:rPr lang="es-AR" sz="2000" b="0" i="1" smtClean="0">
                          <a:latin typeface="Cambria Math" panose="02040503050406030204" pitchFamily="18" charset="0"/>
                          <a:ea typeface="Cambria Math" panose="02040503050406030204" pitchFamily="18" charset="0"/>
                        </a:rPr>
                        <m:t>𝑑𝑠</m:t>
                      </m:r>
                    </m:oMath>
                  </m:oMathPara>
                </a14:m>
                <a:endParaRPr lang="es-AR" sz="2000" b="0" dirty="0">
                  <a:ea typeface="Cambria Math" panose="02040503050406030204" pitchFamily="18" charset="0"/>
                </a:endParaRPr>
              </a:p>
              <a:p>
                <a:pPr>
                  <a:spcBef>
                    <a:spcPct val="20000"/>
                  </a:spcBef>
                  <a:defRPr/>
                </a:pPr>
                <a:endParaRPr lang="es-AR" sz="2400" dirty="0"/>
              </a:p>
              <a:p>
                <a:pPr>
                  <a:spcBef>
                    <a:spcPct val="20000"/>
                  </a:spcBef>
                  <a:defRPr/>
                </a:pPr>
                <a:r>
                  <a:rPr lang="es-AR" sz="2400" dirty="0"/>
                  <a:t>La integral queda entonces:</a:t>
                </a:r>
              </a:p>
              <a:p>
                <a:pPr>
                  <a:spcBef>
                    <a:spcPct val="20000"/>
                  </a:spcBef>
                  <a:defRPr/>
                </a:pPr>
                <a:endParaRPr lang="es-AR" sz="2400" dirty="0"/>
              </a:p>
              <a:p>
                <a:pPr>
                  <a:spcBef>
                    <a:spcPct val="20000"/>
                  </a:spcBef>
                  <a:defRPr/>
                </a:pPr>
                <a14:m>
                  <m:oMathPara xmlns:m="http://schemas.openxmlformats.org/officeDocument/2006/math">
                    <m:oMathParaPr>
                      <m:jc m:val="centerGroup"/>
                    </m:oMathParaPr>
                    <m:oMath xmlns:m="http://schemas.openxmlformats.org/officeDocument/2006/math">
                      <m:nary>
                        <m:naryPr>
                          <m:ctrlPr>
                            <a:rPr lang="es-AR" sz="2400" i="1">
                              <a:latin typeface="Cambria Math" panose="02040503050406030204" pitchFamily="18" charset="0"/>
                            </a:rPr>
                          </m:ctrlPr>
                        </m:naryPr>
                        <m:sub>
                          <m:r>
                            <m:rPr>
                              <m:brk m:alnAt="23"/>
                            </m:rPr>
                            <a:rPr lang="es-AR" sz="2400" i="1">
                              <a:latin typeface="Cambria Math" panose="02040503050406030204" pitchFamily="18" charset="0"/>
                            </a:rPr>
                            <m:t>𝑎</m:t>
                          </m:r>
                        </m:sub>
                        <m:sup>
                          <m:r>
                            <a:rPr lang="es-AR" sz="2400" i="1">
                              <a:latin typeface="Cambria Math" panose="02040503050406030204" pitchFamily="18" charset="0"/>
                            </a:rPr>
                            <m:t>𝑏</m:t>
                          </m:r>
                        </m:sup>
                        <m:e>
                          <m:sSub>
                            <m:sSubPr>
                              <m:ctrlPr>
                                <a:rPr lang="es-AR" sz="2400" i="1">
                                  <a:latin typeface="Cambria Math" panose="02040503050406030204" pitchFamily="18" charset="0"/>
                                </a:rPr>
                              </m:ctrlPr>
                            </m:sSubPr>
                            <m:e>
                              <m:r>
                                <a:rPr lang="es-AR" sz="2400" i="1">
                                  <a:latin typeface="Cambria Math" panose="02040503050406030204" pitchFamily="18" charset="0"/>
                                </a:rPr>
                                <m:t>𝑓</m:t>
                              </m:r>
                            </m:e>
                            <m:sub>
                              <m:r>
                                <a:rPr lang="es-AR" sz="2400" i="1">
                                  <a:latin typeface="Cambria Math" panose="02040503050406030204" pitchFamily="18" charset="0"/>
                                </a:rPr>
                                <m:t>(</m:t>
                              </m:r>
                              <m:r>
                                <a:rPr lang="es-AR" sz="2400" i="1">
                                  <a:latin typeface="Cambria Math" panose="02040503050406030204" pitchFamily="18" charset="0"/>
                                </a:rPr>
                                <m:t>𝑥</m:t>
                              </m:r>
                              <m:r>
                                <a:rPr lang="es-AR" sz="2400" i="1">
                                  <a:latin typeface="Cambria Math" panose="02040503050406030204" pitchFamily="18" charset="0"/>
                                </a:rPr>
                                <m:t>)</m:t>
                              </m:r>
                            </m:sub>
                          </m:sSub>
                          <m:r>
                            <a:rPr lang="es-AR" sz="2400" i="1">
                              <a:latin typeface="Cambria Math" panose="02040503050406030204" pitchFamily="18" charset="0"/>
                            </a:rPr>
                            <m:t>𝑑𝑥</m:t>
                          </m:r>
                          <m:r>
                            <a:rPr lang="es-AR" sz="2400" i="1">
                              <a:latin typeface="Cambria Math" panose="02040503050406030204" pitchFamily="18" charset="0"/>
                            </a:rPr>
                            <m:t>=</m:t>
                          </m:r>
                          <m:nary>
                            <m:naryPr>
                              <m:ctrlPr>
                                <a:rPr lang="es-AR" sz="2400" i="1">
                                  <a:latin typeface="Cambria Math" panose="02040503050406030204" pitchFamily="18" charset="0"/>
                                </a:rPr>
                              </m:ctrlPr>
                            </m:naryPr>
                            <m:sub>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0</m:t>
                                  </m:r>
                                </m:sub>
                              </m:sSub>
                            </m:sub>
                            <m:sup>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b="0" i="1" smtClean="0">
                                      <a:latin typeface="Cambria Math" panose="02040503050406030204" pitchFamily="18" charset="0"/>
                                    </a:rPr>
                                    <m:t>2</m:t>
                                  </m:r>
                                </m:sub>
                              </m:sSub>
                            </m:sup>
                            <m:e>
                              <m:sSub>
                                <m:sSubPr>
                                  <m:ctrlPr>
                                    <a:rPr lang="es-AR" sz="2400" i="1">
                                      <a:latin typeface="Cambria Math" panose="02040503050406030204" pitchFamily="18" charset="0"/>
                                    </a:rPr>
                                  </m:ctrlPr>
                                </m:sSubPr>
                                <m:e>
                                  <m:r>
                                    <a:rPr lang="es-AR" sz="2400" b="0" i="1" smtClean="0">
                                      <a:latin typeface="Cambria Math" panose="02040503050406030204" pitchFamily="18" charset="0"/>
                                    </a:rPr>
                                    <m:t>(</m:t>
                                  </m:r>
                                  <m:r>
                                    <a:rPr lang="es-AR" sz="2400" i="1">
                                      <a:latin typeface="Cambria Math" panose="02040503050406030204" pitchFamily="18" charset="0"/>
                                    </a:rPr>
                                    <m:t>𝑃</m:t>
                                  </m:r>
                                  <m:r>
                                    <a:rPr lang="es-AR" sz="2400" b="0" i="1" smtClean="0">
                                      <a:latin typeface="Cambria Math" panose="02040503050406030204" pitchFamily="18" charset="0"/>
                                    </a:rPr>
                                    <m:t>2</m:t>
                                  </m:r>
                                </m:e>
                                <m:sub>
                                  <m:r>
                                    <a:rPr lang="es-AR" sz="2400" i="1">
                                      <a:latin typeface="Cambria Math" panose="02040503050406030204" pitchFamily="18" charset="0"/>
                                    </a:rPr>
                                    <m:t>(</m:t>
                                  </m:r>
                                  <m:r>
                                    <a:rPr lang="es-AR" sz="2400" i="1">
                                      <a:latin typeface="Cambria Math" panose="02040503050406030204" pitchFamily="18" charset="0"/>
                                    </a:rPr>
                                    <m:t>𝑥</m:t>
                                  </m:r>
                                  <m:r>
                                    <a:rPr lang="es-AR" sz="2400" i="1">
                                      <a:latin typeface="Cambria Math" panose="02040503050406030204" pitchFamily="18" charset="0"/>
                                    </a:rPr>
                                    <m:t>)</m:t>
                                  </m:r>
                                </m:sub>
                              </m:sSub>
                              <m:r>
                                <a:rPr lang="es-AR" sz="2400" b="0" i="1" smtClean="0">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rPr>
                                    <m:t>𝐸</m:t>
                                  </m:r>
                                </m:e>
                                <m:sub>
                                  <m:r>
                                    <a:rPr lang="es-AR" sz="2400" i="1">
                                      <a:latin typeface="Cambria Math" panose="02040503050406030204" pitchFamily="18" charset="0"/>
                                    </a:rPr>
                                    <m:t>(</m:t>
                                  </m:r>
                                  <m:r>
                                    <a:rPr lang="es-AR" sz="2400" i="1">
                                      <a:latin typeface="Cambria Math" panose="02040503050406030204" pitchFamily="18" charset="0"/>
                                    </a:rPr>
                                    <m:t>𝑥</m:t>
                                  </m:r>
                                  <m:r>
                                    <a:rPr lang="es-AR" sz="2400" i="1">
                                      <a:latin typeface="Cambria Math" panose="02040503050406030204" pitchFamily="18" charset="0"/>
                                    </a:rPr>
                                    <m:t>)</m:t>
                                  </m:r>
                                </m:sub>
                              </m:sSub>
                              <m:r>
                                <a:rPr lang="es-AR" sz="2400" b="0" i="1" smtClean="0">
                                  <a:latin typeface="Cambria Math" panose="02040503050406030204" pitchFamily="18" charset="0"/>
                                </a:rPr>
                                <m:t>)</m:t>
                              </m:r>
                              <m:r>
                                <a:rPr lang="es-AR" sz="2400" i="1">
                                  <a:latin typeface="Cambria Math" panose="02040503050406030204" pitchFamily="18" charset="0"/>
                                </a:rPr>
                                <m:t>𝑑𝑥</m:t>
                              </m:r>
                            </m:e>
                          </m:nary>
                          <m:r>
                            <a:rPr lang="es-AR" sz="2400" i="1">
                              <a:latin typeface="Cambria Math" panose="02040503050406030204" pitchFamily="18" charset="0"/>
                            </a:rPr>
                            <m:t>=</m:t>
                          </m:r>
                          <m:nary>
                            <m:naryPr>
                              <m:ctrlPr>
                                <a:rPr lang="es-AR" sz="2400" i="1">
                                  <a:latin typeface="Cambria Math" panose="02040503050406030204" pitchFamily="18" charset="0"/>
                                </a:rPr>
                              </m:ctrlPr>
                            </m:naryPr>
                            <m:sub>
                              <m:r>
                                <a:rPr lang="es-AR" sz="2400" b="0" i="1" smtClean="0">
                                  <a:latin typeface="Cambria Math" panose="02040503050406030204" pitchFamily="18" charset="0"/>
                                </a:rPr>
                                <m:t>0</m:t>
                              </m:r>
                            </m:sub>
                            <m:sup>
                              <m:r>
                                <a:rPr lang="es-AR" sz="2400" b="0" i="1" smtClean="0">
                                  <a:latin typeface="Cambria Math" panose="02040503050406030204" pitchFamily="18" charset="0"/>
                                </a:rPr>
                                <m:t>2</m:t>
                              </m:r>
                            </m:sup>
                            <m:e>
                              <m:sSub>
                                <m:sSubPr>
                                  <m:ctrlPr>
                                    <a:rPr lang="es-AR" sz="2400" i="1">
                                      <a:latin typeface="Cambria Math" panose="02040503050406030204" pitchFamily="18" charset="0"/>
                                    </a:rPr>
                                  </m:ctrlPr>
                                </m:sSubPr>
                                <m:e>
                                  <m:r>
                                    <a:rPr lang="es-AR" sz="2400" i="1">
                                      <a:latin typeface="Cambria Math" panose="02040503050406030204" pitchFamily="18" charset="0"/>
                                    </a:rPr>
                                    <m:t>(</m:t>
                                  </m:r>
                                  <m:r>
                                    <a:rPr lang="es-AR" sz="2400" i="1">
                                      <a:latin typeface="Cambria Math" panose="02040503050406030204" pitchFamily="18" charset="0"/>
                                    </a:rPr>
                                    <m:t>𝑃</m:t>
                                  </m:r>
                                  <m:r>
                                    <a:rPr lang="es-AR" sz="2400" b="0" i="1" smtClean="0">
                                      <a:latin typeface="Cambria Math" panose="02040503050406030204" pitchFamily="18" charset="0"/>
                                    </a:rPr>
                                    <m:t>2</m:t>
                                  </m:r>
                                </m:e>
                                <m:sub>
                                  <m:r>
                                    <a:rPr lang="es-AR" sz="2400" i="1">
                                      <a:latin typeface="Cambria Math" panose="02040503050406030204" pitchFamily="18" charset="0"/>
                                    </a:rPr>
                                    <m:t>(</m:t>
                                  </m:r>
                                  <m:r>
                                    <a:rPr lang="es-AR" sz="2400" i="1">
                                      <a:latin typeface="Cambria Math" panose="02040503050406030204" pitchFamily="18" charset="0"/>
                                    </a:rPr>
                                    <m:t>𝑥</m:t>
                                  </m:r>
                                  <m:r>
                                    <a:rPr lang="es-AR" sz="2400" b="0" i="1" baseline="-25000" smtClean="0">
                                      <a:latin typeface="Cambria Math" panose="02040503050406030204" pitchFamily="18" charset="0"/>
                                    </a:rPr>
                                    <m:t>0</m:t>
                                  </m:r>
                                  <m:r>
                                    <a:rPr lang="es-AR" sz="2400" b="0" i="1" smtClean="0">
                                      <a:latin typeface="Cambria Math" panose="02040503050406030204" pitchFamily="18" charset="0"/>
                                    </a:rPr>
                                    <m:t>+</m:t>
                                  </m:r>
                                  <m:r>
                                    <a:rPr lang="es-AR" sz="2400" b="0" i="1" smtClean="0">
                                      <a:latin typeface="Cambria Math" panose="02040503050406030204" pitchFamily="18" charset="0"/>
                                    </a:rPr>
                                    <m:t>𝑠h</m:t>
                                  </m:r>
                                  <m:r>
                                    <a:rPr lang="es-AR" sz="2400" i="1">
                                      <a:latin typeface="Cambria Math" panose="02040503050406030204" pitchFamily="18" charset="0"/>
                                    </a:rPr>
                                    <m:t>)</m:t>
                                  </m:r>
                                </m:sub>
                              </m:sSub>
                              <m:r>
                                <a:rPr lang="es-AR" sz="2400" i="1">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rPr>
                                    <m:t>𝐸</m:t>
                                  </m:r>
                                </m:e>
                                <m:sub>
                                  <m:r>
                                    <a:rPr lang="es-AR" sz="2400" i="1">
                                      <a:latin typeface="Cambria Math" panose="02040503050406030204" pitchFamily="18" charset="0"/>
                                    </a:rPr>
                                    <m:t>(</m:t>
                                  </m:r>
                                  <m:r>
                                    <a:rPr lang="es-AR" sz="2400" i="1">
                                      <a:latin typeface="Cambria Math" panose="02040503050406030204" pitchFamily="18" charset="0"/>
                                    </a:rPr>
                                    <m:t>𝑥</m:t>
                                  </m:r>
                                  <m:r>
                                    <a:rPr lang="es-AR" sz="2400" i="1" baseline="-25000">
                                      <a:latin typeface="Cambria Math" panose="02040503050406030204" pitchFamily="18" charset="0"/>
                                    </a:rPr>
                                    <m:t>0</m:t>
                                  </m:r>
                                  <m:r>
                                    <a:rPr lang="es-AR" sz="2400" i="1">
                                      <a:latin typeface="Cambria Math" panose="02040503050406030204" pitchFamily="18" charset="0"/>
                                    </a:rPr>
                                    <m:t>+</m:t>
                                  </m:r>
                                  <m:r>
                                    <a:rPr lang="es-AR" sz="2400" i="1">
                                      <a:latin typeface="Cambria Math" panose="02040503050406030204" pitchFamily="18" charset="0"/>
                                    </a:rPr>
                                    <m:t>𝑠h</m:t>
                                  </m:r>
                                  <m:r>
                                    <a:rPr lang="es-AR" sz="2400" i="1">
                                      <a:latin typeface="Cambria Math" panose="02040503050406030204" pitchFamily="18" charset="0"/>
                                    </a:rPr>
                                    <m:t>)</m:t>
                                  </m:r>
                                </m:sub>
                              </m:sSub>
                              <m:r>
                                <a:rPr lang="es-AR" sz="2400" i="1">
                                  <a:latin typeface="Cambria Math" panose="02040503050406030204" pitchFamily="18" charset="0"/>
                                </a:rPr>
                                <m:t>)</m:t>
                              </m:r>
                              <m:r>
                                <a:rPr lang="es-AR" sz="2400" b="0" i="1" smtClean="0">
                                  <a:latin typeface="Cambria Math" panose="02040503050406030204" pitchFamily="18" charset="0"/>
                                </a:rPr>
                                <m:t>h</m:t>
                              </m:r>
                              <m:r>
                                <a:rPr lang="es-AR" sz="2400" b="0" i="1" smtClean="0">
                                  <a:latin typeface="Cambria Math" panose="02040503050406030204" pitchFamily="18" charset="0"/>
                                </a:rPr>
                                <m:t> </m:t>
                              </m:r>
                              <m:r>
                                <a:rPr lang="es-AR" sz="2400" i="1">
                                  <a:latin typeface="Cambria Math" panose="02040503050406030204" pitchFamily="18" charset="0"/>
                                </a:rPr>
                                <m:t>𝑑</m:t>
                              </m:r>
                              <m:r>
                                <a:rPr lang="es-AR" sz="2400" b="0" i="1" smtClean="0">
                                  <a:latin typeface="Cambria Math" panose="02040503050406030204" pitchFamily="18" charset="0"/>
                                </a:rPr>
                                <m:t>𝑠</m:t>
                              </m:r>
                            </m:e>
                          </m:nary>
                        </m:e>
                      </m:nary>
                    </m:oMath>
                  </m:oMathPara>
                </a14:m>
                <a:endParaRPr lang="es-AR" sz="2400" dirty="0"/>
              </a:p>
              <a:p>
                <a:pPr>
                  <a:spcBef>
                    <a:spcPct val="20000"/>
                  </a:spcBef>
                  <a:defRPr/>
                </a:pPr>
                <a:endParaRPr lang="es-AR" sz="2400" i="1" dirty="0">
                  <a:latin typeface="Cambria Math" panose="02040503050406030204" pitchFamily="18" charset="0"/>
                </a:endParaRPr>
              </a:p>
              <a:p>
                <a:pPr>
                  <a:spcBef>
                    <a:spcPct val="20000"/>
                  </a:spcBef>
                  <a:defRPr/>
                </a:pPr>
                <a14:m>
                  <m:oMathPara xmlns:m="http://schemas.openxmlformats.org/officeDocument/2006/math">
                    <m:oMathParaPr>
                      <m:jc m:val="left"/>
                    </m:oMathParaPr>
                    <m:oMath xmlns:m="http://schemas.openxmlformats.org/officeDocument/2006/math">
                      <m:nary>
                        <m:naryPr>
                          <m:ctrlPr>
                            <a:rPr lang="es-AR" sz="2200" i="1">
                              <a:latin typeface="Cambria Math" panose="02040503050406030204" pitchFamily="18" charset="0"/>
                            </a:rPr>
                          </m:ctrlPr>
                        </m:naryPr>
                        <m:sub>
                          <m:r>
                            <a:rPr lang="es-AR" sz="2200" i="1">
                              <a:latin typeface="Cambria Math" panose="02040503050406030204" pitchFamily="18" charset="0"/>
                            </a:rPr>
                            <m:t>0</m:t>
                          </m:r>
                        </m:sub>
                        <m:sup>
                          <m:r>
                            <a:rPr lang="es-AR" sz="2200" b="0" i="1" smtClean="0">
                              <a:latin typeface="Cambria Math" panose="02040503050406030204" pitchFamily="18" charset="0"/>
                            </a:rPr>
                            <m:t>2</m:t>
                          </m:r>
                        </m:sup>
                        <m:e>
                          <m:sSub>
                            <m:sSubPr>
                              <m:ctrlPr>
                                <a:rPr lang="es-AR" sz="2200" i="1">
                                  <a:latin typeface="Cambria Math" panose="02040503050406030204" pitchFamily="18" charset="0"/>
                                </a:rPr>
                              </m:ctrlPr>
                            </m:sSubPr>
                            <m:e>
                              <m:r>
                                <a:rPr lang="es-AR" sz="2200" i="1">
                                  <a:latin typeface="Cambria Math" panose="02040503050406030204" pitchFamily="18" charset="0"/>
                                </a:rPr>
                                <m:t>𝑃</m:t>
                              </m:r>
                              <m:r>
                                <a:rPr lang="es-AR" sz="2200" b="0" i="1" smtClean="0">
                                  <a:latin typeface="Cambria Math" panose="02040503050406030204" pitchFamily="18" charset="0"/>
                                </a:rPr>
                                <m:t>2</m:t>
                              </m:r>
                            </m:e>
                            <m:sub>
                              <m:r>
                                <a:rPr lang="es-AR" sz="2200" i="1">
                                  <a:latin typeface="Cambria Math" panose="02040503050406030204" pitchFamily="18" charset="0"/>
                                </a:rPr>
                                <m:t>(</m:t>
                              </m:r>
                              <m:r>
                                <a:rPr lang="es-AR" sz="2200" i="1">
                                  <a:latin typeface="Cambria Math" panose="02040503050406030204" pitchFamily="18" charset="0"/>
                                </a:rPr>
                                <m:t>𝑥</m:t>
                              </m:r>
                              <m:r>
                                <a:rPr lang="es-AR" sz="2200" i="1" baseline="-25000">
                                  <a:latin typeface="Cambria Math" panose="02040503050406030204" pitchFamily="18" charset="0"/>
                                </a:rPr>
                                <m:t>0</m:t>
                              </m:r>
                              <m:r>
                                <a:rPr lang="es-AR" sz="2200" i="1">
                                  <a:latin typeface="Cambria Math" panose="02040503050406030204" pitchFamily="18" charset="0"/>
                                </a:rPr>
                                <m:t>+</m:t>
                              </m:r>
                              <m:r>
                                <a:rPr lang="es-AR" sz="2200" i="1">
                                  <a:latin typeface="Cambria Math" panose="02040503050406030204" pitchFamily="18" charset="0"/>
                                </a:rPr>
                                <m:t>𝑠h</m:t>
                              </m:r>
                              <m:r>
                                <a:rPr lang="es-AR" sz="2200" i="1">
                                  <a:latin typeface="Cambria Math" panose="02040503050406030204" pitchFamily="18" charset="0"/>
                                </a:rPr>
                                <m:t>)</m:t>
                              </m:r>
                            </m:sub>
                          </m:sSub>
                          <m:r>
                            <a:rPr lang="es-AR" sz="2200" i="1">
                              <a:latin typeface="Cambria Math" panose="02040503050406030204" pitchFamily="18" charset="0"/>
                            </a:rPr>
                            <m:t>h</m:t>
                          </m:r>
                          <m:r>
                            <a:rPr lang="es-AR" sz="2200" i="1">
                              <a:latin typeface="Cambria Math" panose="02040503050406030204" pitchFamily="18" charset="0"/>
                            </a:rPr>
                            <m:t> </m:t>
                          </m:r>
                          <m:r>
                            <a:rPr lang="es-AR" sz="2200" i="1">
                              <a:latin typeface="Cambria Math" panose="02040503050406030204" pitchFamily="18" charset="0"/>
                            </a:rPr>
                            <m:t>𝑑𝑠</m:t>
                          </m:r>
                          <m:r>
                            <a:rPr lang="es-AR" sz="2200" b="0" i="1" smtClean="0">
                              <a:latin typeface="Cambria Math" panose="02040503050406030204" pitchFamily="18" charset="0"/>
                            </a:rPr>
                            <m:t>=</m:t>
                          </m:r>
                          <m:r>
                            <a:rPr lang="es-AR" sz="2200" b="0" i="1" smtClean="0">
                              <a:latin typeface="Cambria Math" panose="02040503050406030204" pitchFamily="18" charset="0"/>
                            </a:rPr>
                            <m:t>h</m:t>
                          </m:r>
                          <m:nary>
                            <m:naryPr>
                              <m:ctrlPr>
                                <a:rPr lang="es-AR" sz="2200" i="1">
                                  <a:latin typeface="Cambria Math" panose="02040503050406030204" pitchFamily="18" charset="0"/>
                                </a:rPr>
                              </m:ctrlPr>
                            </m:naryPr>
                            <m:sub>
                              <m:r>
                                <a:rPr lang="es-AR" sz="2200" i="1">
                                  <a:latin typeface="Cambria Math" panose="02040503050406030204" pitchFamily="18" charset="0"/>
                                </a:rPr>
                                <m:t>0</m:t>
                              </m:r>
                            </m:sub>
                            <m:sup>
                              <m:r>
                                <a:rPr lang="es-AR" sz="2200" b="0" i="1" smtClean="0">
                                  <a:latin typeface="Cambria Math" panose="02040503050406030204" pitchFamily="18" charset="0"/>
                                </a:rPr>
                                <m:t>2</m:t>
                              </m:r>
                            </m:sup>
                            <m:e>
                              <m:r>
                                <a:rPr lang="es-AR" sz="2200" b="0" i="1" smtClean="0">
                                  <a:latin typeface="Cambria Math" panose="02040503050406030204" pitchFamily="18" charset="0"/>
                                </a:rPr>
                                <m:t>(</m:t>
                              </m:r>
                              <m:sSub>
                                <m:sSubPr>
                                  <m:ctrlPr>
                                    <a:rPr lang="es-AR" sz="2200" i="1">
                                      <a:latin typeface="Cambria Math" panose="02040503050406030204" pitchFamily="18" charset="0"/>
                                    </a:rPr>
                                  </m:ctrlPr>
                                </m:sSubPr>
                                <m:e>
                                  <m:r>
                                    <a:rPr lang="es-AR" sz="2200" i="1">
                                      <a:latin typeface="Cambria Math" panose="02040503050406030204" pitchFamily="18" charset="0"/>
                                    </a:rPr>
                                    <m:t>𝑓</m:t>
                                  </m:r>
                                </m:e>
                                <m:sub>
                                  <m:d>
                                    <m:dPr>
                                      <m:ctrlPr>
                                        <a:rPr lang="es-AR" sz="2200" i="1">
                                          <a:latin typeface="Cambria Math" panose="02040503050406030204" pitchFamily="18" charset="0"/>
                                        </a:rPr>
                                      </m:ctrlPr>
                                    </m:dPr>
                                    <m:e>
                                      <m:sSub>
                                        <m:sSubPr>
                                          <m:ctrlPr>
                                            <a:rPr lang="es-AR" sz="2200" i="1">
                                              <a:latin typeface="Cambria Math" panose="02040503050406030204" pitchFamily="18" charset="0"/>
                                            </a:rPr>
                                          </m:ctrlPr>
                                        </m:sSubPr>
                                        <m:e>
                                          <m:r>
                                            <a:rPr lang="es-AR" sz="2200" i="1">
                                              <a:latin typeface="Cambria Math" panose="02040503050406030204" pitchFamily="18" charset="0"/>
                                            </a:rPr>
                                            <m:t>𝑥</m:t>
                                          </m:r>
                                        </m:e>
                                        <m:sub>
                                          <m:r>
                                            <a:rPr lang="es-AR" sz="2200" i="1">
                                              <a:latin typeface="Cambria Math" panose="02040503050406030204" pitchFamily="18" charset="0"/>
                                            </a:rPr>
                                            <m:t>0</m:t>
                                          </m:r>
                                        </m:sub>
                                      </m:sSub>
                                    </m:e>
                                  </m:d>
                                </m:sub>
                              </m:sSub>
                              <m:r>
                                <a:rPr lang="es-AR" sz="2200" i="1">
                                  <a:latin typeface="Cambria Math" panose="02040503050406030204" pitchFamily="18" charset="0"/>
                                </a:rPr>
                                <m:t>+</m:t>
                              </m:r>
                              <m:r>
                                <m:rPr>
                                  <m:sty m:val="p"/>
                                </m:rPr>
                                <a:rPr lang="es-AR" sz="2200">
                                  <a:latin typeface="Cambria Math" panose="02040503050406030204" pitchFamily="18" charset="0"/>
                                </a:rPr>
                                <m:t>s</m:t>
                              </m:r>
                              <m:sSub>
                                <m:sSubPr>
                                  <m:ctrlPr>
                                    <a:rPr lang="es-AR" sz="2200" i="1">
                                      <a:latin typeface="Cambria Math" panose="02040503050406030204" pitchFamily="18" charset="0"/>
                                    </a:rPr>
                                  </m:ctrlPr>
                                </m:sSubPr>
                                <m:e>
                                  <m:r>
                                    <a:rPr lang="es-AR" sz="2200" i="1">
                                      <a:latin typeface="Cambria Math" panose="02040503050406030204" pitchFamily="18" charset="0"/>
                                      <a:ea typeface="Cambria Math" panose="02040503050406030204" pitchFamily="18" charset="0"/>
                                    </a:rPr>
                                    <m:t>∆</m:t>
                                  </m:r>
                                  <m:r>
                                    <a:rPr lang="es-AR" sz="2200" i="1">
                                      <a:latin typeface="Cambria Math" panose="02040503050406030204" pitchFamily="18" charset="0"/>
                                    </a:rPr>
                                    <m:t>𝑓</m:t>
                                  </m:r>
                                </m:e>
                                <m:sub>
                                  <m:d>
                                    <m:dPr>
                                      <m:ctrlPr>
                                        <a:rPr lang="es-AR" sz="2200" i="1">
                                          <a:latin typeface="Cambria Math" panose="02040503050406030204" pitchFamily="18" charset="0"/>
                                        </a:rPr>
                                      </m:ctrlPr>
                                    </m:dPr>
                                    <m:e>
                                      <m:sSub>
                                        <m:sSubPr>
                                          <m:ctrlPr>
                                            <a:rPr lang="es-AR" sz="2200" i="1">
                                              <a:latin typeface="Cambria Math" panose="02040503050406030204" pitchFamily="18" charset="0"/>
                                            </a:rPr>
                                          </m:ctrlPr>
                                        </m:sSubPr>
                                        <m:e>
                                          <m:r>
                                            <a:rPr lang="es-AR" sz="2200" i="1">
                                              <a:latin typeface="Cambria Math" panose="02040503050406030204" pitchFamily="18" charset="0"/>
                                            </a:rPr>
                                            <m:t>𝑥</m:t>
                                          </m:r>
                                        </m:e>
                                        <m:sub>
                                          <m:r>
                                            <a:rPr lang="es-AR" sz="2200" i="1">
                                              <a:latin typeface="Cambria Math" panose="02040503050406030204" pitchFamily="18" charset="0"/>
                                            </a:rPr>
                                            <m:t>0</m:t>
                                          </m:r>
                                        </m:sub>
                                      </m:sSub>
                                    </m:e>
                                  </m:d>
                                </m:sub>
                              </m:sSub>
                              <m:f>
                                <m:fPr>
                                  <m:ctrlPr>
                                    <a:rPr lang="es-AR" sz="2400" i="1">
                                      <a:latin typeface="Cambria Math" panose="02040503050406030204" pitchFamily="18" charset="0"/>
                                    </a:rPr>
                                  </m:ctrlPr>
                                </m:fPr>
                                <m:num>
                                  <m:d>
                                    <m:dPr>
                                      <m:ctrlPr>
                                        <a:rPr lang="es-AR" sz="2400" i="1">
                                          <a:latin typeface="Cambria Math" panose="02040503050406030204" pitchFamily="18" charset="0"/>
                                        </a:rPr>
                                      </m:ctrlPr>
                                    </m:dPr>
                                    <m:e>
                                      <m:r>
                                        <a:rPr lang="es-AR" sz="2400" i="1">
                                          <a:latin typeface="Cambria Math" panose="02040503050406030204" pitchFamily="18" charset="0"/>
                                        </a:rPr>
                                        <m:t>𝑠</m:t>
                                      </m:r>
                                      <m:r>
                                        <a:rPr lang="es-AR" sz="2400" b="0" i="1" baseline="30000" smtClean="0">
                                          <a:latin typeface="Cambria Math" panose="02040503050406030204" pitchFamily="18" charset="0"/>
                                        </a:rPr>
                                        <m:t>2</m:t>
                                      </m:r>
                                      <m:r>
                                        <a:rPr lang="es-AR" sz="2400" i="1">
                                          <a:latin typeface="Cambria Math" panose="02040503050406030204" pitchFamily="18" charset="0"/>
                                        </a:rPr>
                                        <m:t>−</m:t>
                                      </m:r>
                                      <m:r>
                                        <a:rPr lang="es-AR" sz="2400" b="0" i="1" smtClean="0">
                                          <a:latin typeface="Cambria Math" panose="02040503050406030204" pitchFamily="18" charset="0"/>
                                        </a:rPr>
                                        <m:t>𝑠</m:t>
                                      </m:r>
                                    </m:e>
                                  </m:d>
                                </m:num>
                                <m:den>
                                  <m:r>
                                    <a:rPr lang="es-AR" sz="2400" i="1">
                                      <a:latin typeface="Cambria Math" panose="02040503050406030204" pitchFamily="18" charset="0"/>
                                    </a:rPr>
                                    <m:t>2!</m:t>
                                  </m:r>
                                </m:den>
                              </m:f>
                              <m:sSub>
                                <m:sSubPr>
                                  <m:ctrlPr>
                                    <a:rPr lang="es-AR" sz="2400" i="1">
                                      <a:latin typeface="Cambria Math" panose="02040503050406030204" pitchFamily="18" charset="0"/>
                                    </a:rPr>
                                  </m:ctrlPr>
                                </m:sSubPr>
                                <m:e>
                                  <m:r>
                                    <a:rPr lang="es-AR" sz="2400" i="1">
                                      <a:latin typeface="Cambria Math" panose="02040503050406030204" pitchFamily="18" charset="0"/>
                                      <a:ea typeface="Cambria Math" panose="02040503050406030204" pitchFamily="18" charset="0"/>
                                    </a:rPr>
                                    <m:t>∆</m:t>
                                  </m:r>
                                  <m:r>
                                    <a:rPr lang="es-AR" sz="2400" i="1" baseline="30000">
                                      <a:latin typeface="Cambria Math" panose="02040503050406030204" pitchFamily="18" charset="0"/>
                                      <a:ea typeface="Cambria Math" panose="02040503050406030204" pitchFamily="18" charset="0"/>
                                    </a:rPr>
                                    <m:t>2</m:t>
                                  </m:r>
                                  <m:r>
                                    <a:rPr lang="es-AR" sz="2400" i="1">
                                      <a:latin typeface="Cambria Math" panose="02040503050406030204" pitchFamily="18" charset="0"/>
                                    </a:rPr>
                                    <m:t>𝑓</m:t>
                                  </m:r>
                                </m:e>
                                <m:sub>
                                  <m:d>
                                    <m:dPr>
                                      <m:ctrlPr>
                                        <a:rPr lang="es-AR" sz="2400" i="1">
                                          <a:latin typeface="Cambria Math" panose="02040503050406030204" pitchFamily="18" charset="0"/>
                                        </a:rPr>
                                      </m:ctrlPr>
                                    </m:dPr>
                                    <m:e>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0</m:t>
                                          </m:r>
                                        </m:sub>
                                      </m:sSub>
                                    </m:e>
                                  </m:d>
                                </m:sub>
                              </m:sSub>
                              <m:r>
                                <a:rPr lang="es-AR" sz="2200" i="1">
                                  <a:latin typeface="Cambria Math" panose="02040503050406030204" pitchFamily="18" charset="0"/>
                                </a:rPr>
                                <m:t>) </m:t>
                              </m:r>
                              <m:r>
                                <a:rPr lang="es-AR" sz="2200" i="1">
                                  <a:latin typeface="Cambria Math" panose="02040503050406030204" pitchFamily="18" charset="0"/>
                                </a:rPr>
                                <m:t>𝑑𝑠</m:t>
                              </m:r>
                            </m:e>
                          </m:nary>
                        </m:e>
                      </m:nary>
                    </m:oMath>
                  </m:oMathPara>
                </a14:m>
                <a:endParaRPr lang="es-AR" sz="2200" dirty="0"/>
              </a:p>
              <a:p>
                <a:pPr marL="0" marR="0" lvl="0" indent="0" defTabSz="914400" rtl="0" eaLnBrk="1" fontAlgn="auto" latinLnBrk="0" hangingPunct="1">
                  <a:lnSpc>
                    <a:spcPct val="100000"/>
                  </a:lnSpc>
                  <a:spcBef>
                    <a:spcPct val="20000"/>
                  </a:spcBef>
                  <a:spcAft>
                    <a:spcPts val="0"/>
                  </a:spcAft>
                  <a:buClrTx/>
                  <a:buSzTx/>
                  <a:tabLst/>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p:txBody>
          </p:sp>
        </mc:Choice>
        <mc:Fallback xmlns="">
          <p:sp>
            <p:nvSpPr>
              <p:cNvPr id="8" name="2 Subtítulo"/>
              <p:cNvSpPr txBox="1">
                <a:spLocks noRot="1" noChangeAspect="1" noMove="1" noResize="1" noEditPoints="1" noAdjustHandles="1" noChangeArrowheads="1" noChangeShapeType="1" noTextEdit="1"/>
              </p:cNvSpPr>
              <p:nvPr/>
            </p:nvSpPr>
            <p:spPr>
              <a:xfrm>
                <a:off x="304800" y="114300"/>
                <a:ext cx="8077200" cy="6629400"/>
              </a:xfrm>
              <a:prstGeom prst="rect">
                <a:avLst/>
              </a:prstGeom>
              <a:blipFill>
                <a:blip r:embed="rId2"/>
                <a:stretch>
                  <a:fillRect l="-981" t="-644"/>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8BA7A593-5718-415C-8EE0-910195E9471D}"/>
              </a:ext>
            </a:extLst>
          </p:cNvPr>
          <p:cNvCxnSpPr/>
          <p:nvPr/>
        </p:nvCxnSpPr>
        <p:spPr>
          <a:xfrm flipV="1">
            <a:off x="5797492" y="1114338"/>
            <a:ext cx="0" cy="160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884BD92A-1799-4B4F-893D-D0F902D2A6C3}"/>
              </a:ext>
            </a:extLst>
          </p:cNvPr>
          <p:cNvCxnSpPr/>
          <p:nvPr/>
        </p:nvCxnSpPr>
        <p:spPr>
          <a:xfrm>
            <a:off x="5645092" y="2638338"/>
            <a:ext cx="2133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Freeform: Shape 6">
            <a:extLst>
              <a:ext uri="{FF2B5EF4-FFF2-40B4-BE49-F238E27FC236}">
                <a16:creationId xmlns:a16="http://schemas.microsoft.com/office/drawing/2014/main" id="{6BEEF4B6-265F-4B30-9FDF-51F7361B56B7}"/>
              </a:ext>
            </a:extLst>
          </p:cNvPr>
          <p:cNvSpPr/>
          <p:nvPr/>
        </p:nvSpPr>
        <p:spPr>
          <a:xfrm>
            <a:off x="6183601" y="1656182"/>
            <a:ext cx="1407250" cy="390521"/>
          </a:xfrm>
          <a:custGeom>
            <a:avLst/>
            <a:gdLst>
              <a:gd name="connsiteX0" fmla="*/ 0 w 1954635"/>
              <a:gd name="connsiteY0" fmla="*/ 1119961 h 1119961"/>
              <a:gd name="connsiteX1" fmla="*/ 1073791 w 1954635"/>
              <a:gd name="connsiteY1" fmla="*/ 113283 h 1119961"/>
              <a:gd name="connsiteX2" fmla="*/ 1954635 w 1954635"/>
              <a:gd name="connsiteY2" fmla="*/ 37782 h 1119961"/>
            </a:gdLst>
            <a:ahLst/>
            <a:cxnLst>
              <a:cxn ang="0">
                <a:pos x="connsiteX0" y="connsiteY0"/>
              </a:cxn>
              <a:cxn ang="0">
                <a:pos x="connsiteX1" y="connsiteY1"/>
              </a:cxn>
              <a:cxn ang="0">
                <a:pos x="connsiteX2" y="connsiteY2"/>
              </a:cxn>
            </a:cxnLst>
            <a:rect l="l" t="t" r="r" b="b"/>
            <a:pathLst>
              <a:path w="1954635" h="1119961">
                <a:moveTo>
                  <a:pt x="0" y="1119961"/>
                </a:moveTo>
                <a:cubicBezTo>
                  <a:pt x="374009" y="706803"/>
                  <a:pt x="748019" y="293646"/>
                  <a:pt x="1073791" y="113283"/>
                </a:cubicBezTo>
                <a:cubicBezTo>
                  <a:pt x="1399563" y="-67080"/>
                  <a:pt x="1716947" y="16810"/>
                  <a:pt x="1954635" y="3778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BBDED478-FFC7-4E69-83AF-93AC67178762}"/>
              </a:ext>
            </a:extLst>
          </p:cNvPr>
          <p:cNvCxnSpPr/>
          <p:nvPr/>
        </p:nvCxnSpPr>
        <p:spPr>
          <a:xfrm>
            <a:off x="7321492" y="1316358"/>
            <a:ext cx="0" cy="139818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A2E5585-6156-438A-9923-93009D367A5C}"/>
              </a:ext>
            </a:extLst>
          </p:cNvPr>
          <p:cNvSpPr txBox="1"/>
          <p:nvPr/>
        </p:nvSpPr>
        <p:spPr>
          <a:xfrm>
            <a:off x="7107659" y="2657106"/>
            <a:ext cx="615715" cy="369332"/>
          </a:xfrm>
          <a:prstGeom prst="rect">
            <a:avLst/>
          </a:prstGeom>
          <a:noFill/>
        </p:spPr>
        <p:txBody>
          <a:bodyPr wrap="square" rtlCol="0">
            <a:spAutoFit/>
          </a:bodyPr>
          <a:lstStyle/>
          <a:p>
            <a:r>
              <a:rPr lang="es-AR" dirty="0"/>
              <a:t>x</a:t>
            </a:r>
            <a:r>
              <a:rPr lang="es-AR" baseline="-25000" dirty="0"/>
              <a:t>2</a:t>
            </a:r>
            <a:endParaRPr lang="en-US" baseline="-25000" dirty="0"/>
          </a:p>
        </p:txBody>
      </p:sp>
      <p:cxnSp>
        <p:nvCxnSpPr>
          <p:cNvPr id="13" name="Straight Connector 12">
            <a:extLst>
              <a:ext uri="{FF2B5EF4-FFF2-40B4-BE49-F238E27FC236}">
                <a16:creationId xmlns:a16="http://schemas.microsoft.com/office/drawing/2014/main" id="{8A28D591-4FB8-4EB2-8BA4-00630598CD20}"/>
              </a:ext>
            </a:extLst>
          </p:cNvPr>
          <p:cNvCxnSpPr>
            <a:cxnSpLocks/>
          </p:cNvCxnSpPr>
          <p:nvPr/>
        </p:nvCxnSpPr>
        <p:spPr>
          <a:xfrm>
            <a:off x="6406789" y="1636070"/>
            <a:ext cx="0" cy="107846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BA5217B-12AE-4912-A107-EFAFAF86F42A}"/>
              </a:ext>
            </a:extLst>
          </p:cNvPr>
          <p:cNvSpPr txBox="1"/>
          <p:nvPr/>
        </p:nvSpPr>
        <p:spPr>
          <a:xfrm>
            <a:off x="6271511" y="2661673"/>
            <a:ext cx="615715" cy="369332"/>
          </a:xfrm>
          <a:prstGeom prst="rect">
            <a:avLst/>
          </a:prstGeom>
          <a:noFill/>
        </p:spPr>
        <p:txBody>
          <a:bodyPr wrap="square" rtlCol="0">
            <a:spAutoFit/>
          </a:bodyPr>
          <a:lstStyle/>
          <a:p>
            <a:r>
              <a:rPr lang="es-AR" dirty="0"/>
              <a:t>x</a:t>
            </a:r>
            <a:r>
              <a:rPr lang="es-AR" baseline="-25000" dirty="0"/>
              <a:t>0</a:t>
            </a:r>
            <a:endParaRPr lang="en-US" baseline="-25000" dirty="0"/>
          </a:p>
        </p:txBody>
      </p:sp>
      <p:sp>
        <p:nvSpPr>
          <p:cNvPr id="16" name="TextBox 15">
            <a:extLst>
              <a:ext uri="{FF2B5EF4-FFF2-40B4-BE49-F238E27FC236}">
                <a16:creationId xmlns:a16="http://schemas.microsoft.com/office/drawing/2014/main" id="{2AC96F2E-7830-44C6-9FA0-DB83CF28F453}"/>
              </a:ext>
            </a:extLst>
          </p:cNvPr>
          <p:cNvSpPr txBox="1"/>
          <p:nvPr/>
        </p:nvSpPr>
        <p:spPr>
          <a:xfrm>
            <a:off x="7532569" y="1448182"/>
            <a:ext cx="703625" cy="369332"/>
          </a:xfrm>
          <a:prstGeom prst="rect">
            <a:avLst/>
          </a:prstGeom>
          <a:noFill/>
        </p:spPr>
        <p:txBody>
          <a:bodyPr wrap="square" rtlCol="0">
            <a:spAutoFit/>
          </a:bodyPr>
          <a:lstStyle/>
          <a:p>
            <a:r>
              <a:rPr lang="es-AR" dirty="0"/>
              <a:t>f(x)</a:t>
            </a:r>
            <a:endParaRPr lang="en-US" baseline="-25000" dirty="0"/>
          </a:p>
        </p:txBody>
      </p:sp>
      <p:sp>
        <p:nvSpPr>
          <p:cNvPr id="3" name="Freeform: Shape 2">
            <a:extLst>
              <a:ext uri="{FF2B5EF4-FFF2-40B4-BE49-F238E27FC236}">
                <a16:creationId xmlns:a16="http://schemas.microsoft.com/office/drawing/2014/main" id="{52544156-6096-4F5C-88CD-2471E45FFADD}"/>
              </a:ext>
            </a:extLst>
          </p:cNvPr>
          <p:cNvSpPr/>
          <p:nvPr/>
        </p:nvSpPr>
        <p:spPr>
          <a:xfrm>
            <a:off x="6392411" y="1662846"/>
            <a:ext cx="922789" cy="307169"/>
          </a:xfrm>
          <a:custGeom>
            <a:avLst/>
            <a:gdLst>
              <a:gd name="connsiteX0" fmla="*/ 0 w 922789"/>
              <a:gd name="connsiteY0" fmla="*/ 307169 h 307169"/>
              <a:gd name="connsiteX1" fmla="*/ 453006 w 922789"/>
              <a:gd name="connsiteY1" fmla="*/ 80666 h 307169"/>
              <a:gd name="connsiteX2" fmla="*/ 922789 w 922789"/>
              <a:gd name="connsiteY2" fmla="*/ 13554 h 307169"/>
            </a:gdLst>
            <a:ahLst/>
            <a:cxnLst>
              <a:cxn ang="0">
                <a:pos x="connsiteX0" y="connsiteY0"/>
              </a:cxn>
              <a:cxn ang="0">
                <a:pos x="connsiteX1" y="connsiteY1"/>
              </a:cxn>
              <a:cxn ang="0">
                <a:pos x="connsiteX2" y="connsiteY2"/>
              </a:cxn>
            </a:cxnLst>
            <a:rect l="l" t="t" r="r" b="b"/>
            <a:pathLst>
              <a:path w="922789" h="307169">
                <a:moveTo>
                  <a:pt x="0" y="307169"/>
                </a:moveTo>
                <a:cubicBezTo>
                  <a:pt x="149604" y="218385"/>
                  <a:pt x="299208" y="129602"/>
                  <a:pt x="453006" y="80666"/>
                </a:cubicBezTo>
                <a:cubicBezTo>
                  <a:pt x="606804" y="31730"/>
                  <a:pt x="831908" y="-26993"/>
                  <a:pt x="922789" y="13554"/>
                </a:cubicBezTo>
              </a:path>
            </a:pathLst>
          </a:cu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Freeform: Shape 8">
            <a:extLst>
              <a:ext uri="{FF2B5EF4-FFF2-40B4-BE49-F238E27FC236}">
                <a16:creationId xmlns:a16="http://schemas.microsoft.com/office/drawing/2014/main" id="{353B2BAF-8614-4067-BFB3-B17126739B65}"/>
              </a:ext>
            </a:extLst>
          </p:cNvPr>
          <p:cNvSpPr/>
          <p:nvPr/>
        </p:nvSpPr>
        <p:spPr>
          <a:xfrm>
            <a:off x="6400800" y="1676400"/>
            <a:ext cx="931178" cy="964734"/>
          </a:xfrm>
          <a:custGeom>
            <a:avLst/>
            <a:gdLst>
              <a:gd name="connsiteX0" fmla="*/ 0 w 931178"/>
              <a:gd name="connsiteY0" fmla="*/ 964734 h 964734"/>
              <a:gd name="connsiteX1" fmla="*/ 8389 w 931178"/>
              <a:gd name="connsiteY1" fmla="*/ 310393 h 964734"/>
              <a:gd name="connsiteX2" fmla="*/ 226503 w 931178"/>
              <a:gd name="connsiteY2" fmla="*/ 176169 h 964734"/>
              <a:gd name="connsiteX3" fmla="*/ 469784 w 931178"/>
              <a:gd name="connsiteY3" fmla="*/ 67112 h 964734"/>
              <a:gd name="connsiteX4" fmla="*/ 662731 w 931178"/>
              <a:gd name="connsiteY4" fmla="*/ 8389 h 964734"/>
              <a:gd name="connsiteX5" fmla="*/ 830510 w 931178"/>
              <a:gd name="connsiteY5" fmla="*/ 0 h 964734"/>
              <a:gd name="connsiteX6" fmla="*/ 931178 w 931178"/>
              <a:gd name="connsiteY6" fmla="*/ 0 h 964734"/>
              <a:gd name="connsiteX7" fmla="*/ 931178 w 931178"/>
              <a:gd name="connsiteY7" fmla="*/ 964734 h 964734"/>
              <a:gd name="connsiteX8" fmla="*/ 0 w 931178"/>
              <a:gd name="connsiteY8" fmla="*/ 964734 h 964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1178" h="964734">
                <a:moveTo>
                  <a:pt x="0" y="964734"/>
                </a:moveTo>
                <a:lnTo>
                  <a:pt x="8389" y="310393"/>
                </a:lnTo>
                <a:lnTo>
                  <a:pt x="226503" y="176169"/>
                </a:lnTo>
                <a:lnTo>
                  <a:pt x="469784" y="67112"/>
                </a:lnTo>
                <a:lnTo>
                  <a:pt x="662731" y="8389"/>
                </a:lnTo>
                <a:lnTo>
                  <a:pt x="830510" y="0"/>
                </a:lnTo>
                <a:lnTo>
                  <a:pt x="931178" y="0"/>
                </a:lnTo>
                <a:lnTo>
                  <a:pt x="931178" y="964734"/>
                </a:lnTo>
                <a:lnTo>
                  <a:pt x="0" y="964734"/>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C21F60AA-E399-4F53-B5A8-5F2ECC6817B1}"/>
              </a:ext>
            </a:extLst>
          </p:cNvPr>
          <p:cNvCxnSpPr>
            <a:cxnSpLocks/>
          </p:cNvCxnSpPr>
          <p:nvPr/>
        </p:nvCxnSpPr>
        <p:spPr>
          <a:xfrm>
            <a:off x="6858000" y="1600200"/>
            <a:ext cx="0" cy="107846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C1174D0-05E4-4486-9B58-219A23D85512}"/>
              </a:ext>
            </a:extLst>
          </p:cNvPr>
          <p:cNvSpPr txBox="1"/>
          <p:nvPr/>
        </p:nvSpPr>
        <p:spPr>
          <a:xfrm>
            <a:off x="6707264" y="2649160"/>
            <a:ext cx="615715" cy="369332"/>
          </a:xfrm>
          <a:prstGeom prst="rect">
            <a:avLst/>
          </a:prstGeom>
          <a:noFill/>
        </p:spPr>
        <p:txBody>
          <a:bodyPr wrap="square" rtlCol="0">
            <a:spAutoFit/>
          </a:bodyPr>
          <a:lstStyle/>
          <a:p>
            <a:r>
              <a:rPr lang="es-AR" dirty="0"/>
              <a:t>x</a:t>
            </a:r>
            <a:r>
              <a:rPr lang="es-AR" baseline="-25000" dirty="0"/>
              <a:t>1</a:t>
            </a:r>
            <a:endParaRPr lang="en-US" baseline="-25000" dirty="0"/>
          </a:p>
        </p:txBody>
      </p:sp>
    </p:spTree>
    <p:extLst>
      <p:ext uri="{BB962C8B-B14F-4D97-AF65-F5344CB8AC3E}">
        <p14:creationId xmlns:p14="http://schemas.microsoft.com/office/powerpoint/2010/main" val="3227598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28600"/>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8" name="2 Subtítulo"/>
              <p:cNvSpPr txBox="1">
                <a:spLocks/>
              </p:cNvSpPr>
              <p:nvPr/>
            </p:nvSpPr>
            <p:spPr>
              <a:xfrm>
                <a:off x="304800" y="114300"/>
                <a:ext cx="8077200" cy="66294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b="1" dirty="0"/>
                  <a:t>Integración numérica – Métodos de Newton-Cotes:</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dirty="0"/>
                  <a:t>Operando de forma análoga a la utilizada para P1, se llega a:</a:t>
                </a:r>
              </a:p>
              <a:p>
                <a:pPr>
                  <a:spcBef>
                    <a:spcPct val="20000"/>
                  </a:spcBef>
                  <a:defRPr/>
                </a:pPr>
                <a:endParaRPr lang="es-AR" sz="2400" i="1" dirty="0">
                  <a:latin typeface="Cambria Math" panose="02040503050406030204" pitchFamily="18" charset="0"/>
                </a:endParaRPr>
              </a:p>
              <a:p>
                <a:pPr>
                  <a:spcBef>
                    <a:spcPct val="20000"/>
                  </a:spcBef>
                  <a:defRPr/>
                </a:pPr>
                <a14:m>
                  <m:oMathPara xmlns:m="http://schemas.openxmlformats.org/officeDocument/2006/math">
                    <m:oMathParaPr>
                      <m:jc m:val="left"/>
                    </m:oMathParaPr>
                    <m:oMath xmlns:m="http://schemas.openxmlformats.org/officeDocument/2006/math">
                      <m:nary>
                        <m:naryPr>
                          <m:ctrlPr>
                            <a:rPr lang="es-AR" sz="2200" i="1">
                              <a:latin typeface="Cambria Math" panose="02040503050406030204" pitchFamily="18" charset="0"/>
                            </a:rPr>
                          </m:ctrlPr>
                        </m:naryPr>
                        <m:sub>
                          <m:r>
                            <a:rPr lang="es-AR" sz="2200" i="1">
                              <a:latin typeface="Cambria Math" panose="02040503050406030204" pitchFamily="18" charset="0"/>
                            </a:rPr>
                            <m:t>0</m:t>
                          </m:r>
                        </m:sub>
                        <m:sup>
                          <m:r>
                            <a:rPr lang="es-AR" sz="2200" b="0" i="1" smtClean="0">
                              <a:latin typeface="Cambria Math" panose="02040503050406030204" pitchFamily="18" charset="0"/>
                            </a:rPr>
                            <m:t>2</m:t>
                          </m:r>
                        </m:sup>
                        <m:e>
                          <m:sSub>
                            <m:sSubPr>
                              <m:ctrlPr>
                                <a:rPr lang="es-AR" sz="2200" i="1">
                                  <a:latin typeface="Cambria Math" panose="02040503050406030204" pitchFamily="18" charset="0"/>
                                </a:rPr>
                              </m:ctrlPr>
                            </m:sSubPr>
                            <m:e>
                              <m:r>
                                <a:rPr lang="es-AR" sz="2200" i="1">
                                  <a:latin typeface="Cambria Math" panose="02040503050406030204" pitchFamily="18" charset="0"/>
                                </a:rPr>
                                <m:t>𝑃</m:t>
                              </m:r>
                              <m:r>
                                <a:rPr lang="es-AR" sz="2200" b="0" i="1" smtClean="0">
                                  <a:latin typeface="Cambria Math" panose="02040503050406030204" pitchFamily="18" charset="0"/>
                                </a:rPr>
                                <m:t>2</m:t>
                              </m:r>
                            </m:e>
                            <m:sub>
                              <m:r>
                                <a:rPr lang="es-AR" sz="2200" i="1">
                                  <a:latin typeface="Cambria Math" panose="02040503050406030204" pitchFamily="18" charset="0"/>
                                </a:rPr>
                                <m:t>(</m:t>
                              </m:r>
                              <m:r>
                                <a:rPr lang="es-AR" sz="2200" i="1">
                                  <a:latin typeface="Cambria Math" panose="02040503050406030204" pitchFamily="18" charset="0"/>
                                </a:rPr>
                                <m:t>𝑥</m:t>
                              </m:r>
                              <m:r>
                                <a:rPr lang="es-AR" sz="2200" i="1" baseline="-25000">
                                  <a:latin typeface="Cambria Math" panose="02040503050406030204" pitchFamily="18" charset="0"/>
                                </a:rPr>
                                <m:t>0</m:t>
                              </m:r>
                              <m:r>
                                <a:rPr lang="es-AR" sz="2200" i="1">
                                  <a:latin typeface="Cambria Math" panose="02040503050406030204" pitchFamily="18" charset="0"/>
                                </a:rPr>
                                <m:t>+</m:t>
                              </m:r>
                              <m:r>
                                <a:rPr lang="es-AR" sz="2200" i="1">
                                  <a:latin typeface="Cambria Math" panose="02040503050406030204" pitchFamily="18" charset="0"/>
                                </a:rPr>
                                <m:t>𝑠h</m:t>
                              </m:r>
                              <m:r>
                                <a:rPr lang="es-AR" sz="2200" i="1">
                                  <a:latin typeface="Cambria Math" panose="02040503050406030204" pitchFamily="18" charset="0"/>
                                </a:rPr>
                                <m:t>)</m:t>
                              </m:r>
                            </m:sub>
                          </m:sSub>
                          <m:r>
                            <a:rPr lang="es-AR" sz="2200" i="1">
                              <a:latin typeface="Cambria Math" panose="02040503050406030204" pitchFamily="18" charset="0"/>
                            </a:rPr>
                            <m:t>h</m:t>
                          </m:r>
                          <m:r>
                            <a:rPr lang="es-AR" sz="2200" i="1">
                              <a:latin typeface="Cambria Math" panose="02040503050406030204" pitchFamily="18" charset="0"/>
                            </a:rPr>
                            <m:t> </m:t>
                          </m:r>
                          <m:r>
                            <a:rPr lang="es-AR" sz="2200" i="1">
                              <a:latin typeface="Cambria Math" panose="02040503050406030204" pitchFamily="18" charset="0"/>
                            </a:rPr>
                            <m:t>𝑑𝑠</m:t>
                          </m:r>
                          <m:r>
                            <a:rPr lang="es-AR" sz="2200" b="0" i="1" smtClean="0">
                              <a:latin typeface="Cambria Math" panose="02040503050406030204" pitchFamily="18" charset="0"/>
                            </a:rPr>
                            <m:t>=</m:t>
                          </m:r>
                          <m:f>
                            <m:fPr>
                              <m:ctrlPr>
                                <a:rPr lang="es-AR" sz="2200" b="0" i="1" smtClean="0">
                                  <a:latin typeface="Cambria Math" panose="02040503050406030204" pitchFamily="18" charset="0"/>
                                </a:rPr>
                              </m:ctrlPr>
                            </m:fPr>
                            <m:num>
                              <m:r>
                                <a:rPr lang="es-AR" sz="2200" b="0" i="1" smtClean="0">
                                  <a:latin typeface="Cambria Math" panose="02040503050406030204" pitchFamily="18" charset="0"/>
                                </a:rPr>
                                <m:t>h</m:t>
                              </m:r>
                            </m:num>
                            <m:den>
                              <m:r>
                                <a:rPr lang="es-AR" sz="2200" b="0" i="1" smtClean="0">
                                  <a:latin typeface="Cambria Math" panose="02040503050406030204" pitchFamily="18" charset="0"/>
                                </a:rPr>
                                <m:t>3</m:t>
                              </m:r>
                            </m:den>
                          </m:f>
                          <m:r>
                            <a:rPr lang="es-AR" sz="2200" b="0" i="1" smtClean="0">
                              <a:latin typeface="Cambria Math" panose="02040503050406030204" pitchFamily="18" charset="0"/>
                            </a:rPr>
                            <m:t>(</m:t>
                          </m:r>
                          <m:sSub>
                            <m:sSubPr>
                              <m:ctrlPr>
                                <a:rPr lang="es-AR" sz="2200" i="1">
                                  <a:latin typeface="Cambria Math" panose="02040503050406030204" pitchFamily="18" charset="0"/>
                                </a:rPr>
                              </m:ctrlPr>
                            </m:sSubPr>
                            <m:e>
                              <m:r>
                                <a:rPr lang="es-AR" sz="2200" i="1">
                                  <a:latin typeface="Cambria Math" panose="02040503050406030204" pitchFamily="18" charset="0"/>
                                </a:rPr>
                                <m:t>𝑓</m:t>
                              </m:r>
                            </m:e>
                            <m:sub>
                              <m:d>
                                <m:dPr>
                                  <m:ctrlPr>
                                    <a:rPr lang="es-AR" sz="2200" i="1">
                                      <a:latin typeface="Cambria Math" panose="02040503050406030204" pitchFamily="18" charset="0"/>
                                    </a:rPr>
                                  </m:ctrlPr>
                                </m:dPr>
                                <m:e>
                                  <m:sSub>
                                    <m:sSubPr>
                                      <m:ctrlPr>
                                        <a:rPr lang="es-AR" sz="2200" i="1">
                                          <a:latin typeface="Cambria Math" panose="02040503050406030204" pitchFamily="18" charset="0"/>
                                        </a:rPr>
                                      </m:ctrlPr>
                                    </m:sSubPr>
                                    <m:e>
                                      <m:r>
                                        <a:rPr lang="es-AR" sz="2200" i="1">
                                          <a:latin typeface="Cambria Math" panose="02040503050406030204" pitchFamily="18" charset="0"/>
                                        </a:rPr>
                                        <m:t>𝑥</m:t>
                                      </m:r>
                                    </m:e>
                                    <m:sub>
                                      <m:r>
                                        <a:rPr lang="es-AR" sz="2200" i="1">
                                          <a:latin typeface="Cambria Math" panose="02040503050406030204" pitchFamily="18" charset="0"/>
                                        </a:rPr>
                                        <m:t>0</m:t>
                                      </m:r>
                                    </m:sub>
                                  </m:sSub>
                                </m:e>
                              </m:d>
                            </m:sub>
                          </m:sSub>
                          <m:r>
                            <a:rPr lang="es-AR" sz="2200" b="0" i="1" smtClean="0">
                              <a:latin typeface="Cambria Math" panose="02040503050406030204" pitchFamily="18" charset="0"/>
                            </a:rPr>
                            <m:t>+4</m:t>
                          </m:r>
                          <m:sSub>
                            <m:sSubPr>
                              <m:ctrlPr>
                                <a:rPr lang="es-AR" sz="2200" i="1">
                                  <a:latin typeface="Cambria Math" panose="02040503050406030204" pitchFamily="18" charset="0"/>
                                </a:rPr>
                              </m:ctrlPr>
                            </m:sSubPr>
                            <m:e>
                              <m:r>
                                <a:rPr lang="es-AR" sz="2200" i="1">
                                  <a:latin typeface="Cambria Math" panose="02040503050406030204" pitchFamily="18" charset="0"/>
                                </a:rPr>
                                <m:t>𝑓</m:t>
                              </m:r>
                            </m:e>
                            <m:sub>
                              <m:d>
                                <m:dPr>
                                  <m:ctrlPr>
                                    <a:rPr lang="es-AR" sz="2200" i="1">
                                      <a:latin typeface="Cambria Math" panose="02040503050406030204" pitchFamily="18" charset="0"/>
                                    </a:rPr>
                                  </m:ctrlPr>
                                </m:dPr>
                                <m:e>
                                  <m:sSub>
                                    <m:sSubPr>
                                      <m:ctrlPr>
                                        <a:rPr lang="es-AR" sz="2200" i="1">
                                          <a:latin typeface="Cambria Math" panose="02040503050406030204" pitchFamily="18" charset="0"/>
                                        </a:rPr>
                                      </m:ctrlPr>
                                    </m:sSubPr>
                                    <m:e>
                                      <m:r>
                                        <a:rPr lang="es-AR" sz="2200" i="1">
                                          <a:latin typeface="Cambria Math" panose="02040503050406030204" pitchFamily="18" charset="0"/>
                                        </a:rPr>
                                        <m:t>𝑥</m:t>
                                      </m:r>
                                    </m:e>
                                    <m:sub>
                                      <m:r>
                                        <a:rPr lang="es-AR" sz="2200" b="0" i="1" smtClean="0">
                                          <a:latin typeface="Cambria Math" panose="02040503050406030204" pitchFamily="18" charset="0"/>
                                        </a:rPr>
                                        <m:t>1</m:t>
                                      </m:r>
                                    </m:sub>
                                  </m:sSub>
                                </m:e>
                              </m:d>
                            </m:sub>
                          </m:sSub>
                          <m:r>
                            <a:rPr lang="es-AR" sz="2200" b="0" i="1" smtClean="0">
                              <a:latin typeface="Cambria Math" panose="02040503050406030204" pitchFamily="18" charset="0"/>
                            </a:rPr>
                            <m:t>+</m:t>
                          </m:r>
                          <m:sSub>
                            <m:sSubPr>
                              <m:ctrlPr>
                                <a:rPr lang="es-AR" sz="2200" i="1">
                                  <a:latin typeface="Cambria Math" panose="02040503050406030204" pitchFamily="18" charset="0"/>
                                </a:rPr>
                              </m:ctrlPr>
                            </m:sSubPr>
                            <m:e>
                              <m:r>
                                <a:rPr lang="es-AR" sz="2200" i="1">
                                  <a:latin typeface="Cambria Math" panose="02040503050406030204" pitchFamily="18" charset="0"/>
                                </a:rPr>
                                <m:t>𝑓</m:t>
                              </m:r>
                            </m:e>
                            <m:sub>
                              <m:d>
                                <m:dPr>
                                  <m:ctrlPr>
                                    <a:rPr lang="es-AR" sz="2200" i="1">
                                      <a:latin typeface="Cambria Math" panose="02040503050406030204" pitchFamily="18" charset="0"/>
                                    </a:rPr>
                                  </m:ctrlPr>
                                </m:dPr>
                                <m:e>
                                  <m:sSub>
                                    <m:sSubPr>
                                      <m:ctrlPr>
                                        <a:rPr lang="es-AR" sz="2200" i="1">
                                          <a:latin typeface="Cambria Math" panose="02040503050406030204" pitchFamily="18" charset="0"/>
                                        </a:rPr>
                                      </m:ctrlPr>
                                    </m:sSubPr>
                                    <m:e>
                                      <m:r>
                                        <a:rPr lang="es-AR" sz="2200" i="1">
                                          <a:latin typeface="Cambria Math" panose="02040503050406030204" pitchFamily="18" charset="0"/>
                                        </a:rPr>
                                        <m:t>𝑥</m:t>
                                      </m:r>
                                    </m:e>
                                    <m:sub>
                                      <m:r>
                                        <a:rPr lang="es-AR" sz="2200" b="0" i="1" smtClean="0">
                                          <a:latin typeface="Cambria Math" panose="02040503050406030204" pitchFamily="18" charset="0"/>
                                        </a:rPr>
                                        <m:t>2</m:t>
                                      </m:r>
                                    </m:sub>
                                  </m:sSub>
                                </m:e>
                              </m:d>
                            </m:sub>
                          </m:sSub>
                          <m:r>
                            <a:rPr lang="es-AR" sz="2200" b="0" i="1" smtClean="0">
                              <a:latin typeface="Cambria Math" panose="02040503050406030204" pitchFamily="18" charset="0"/>
                            </a:rPr>
                            <m:t>)</m:t>
                          </m:r>
                        </m:e>
                      </m:nary>
                    </m:oMath>
                  </m:oMathPara>
                </a14:m>
                <a:endParaRPr lang="es-AR" sz="2200" dirty="0"/>
              </a:p>
              <a:p>
                <a:pPr marL="0" marR="0" lvl="0" indent="0" defTabSz="914400" rtl="0" eaLnBrk="1" fontAlgn="auto" latinLnBrk="0" hangingPunct="1">
                  <a:lnSpc>
                    <a:spcPct val="100000"/>
                  </a:lnSpc>
                  <a:spcBef>
                    <a:spcPct val="20000"/>
                  </a:spcBef>
                  <a:spcAft>
                    <a:spcPts val="0"/>
                  </a:spcAft>
                  <a:buClrTx/>
                  <a:buSzTx/>
                  <a:tabLst/>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tabLst/>
                  <a:defRPr/>
                </a:pPr>
                <a:r>
                  <a:rPr lang="es-AR" sz="2400" dirty="0"/>
                  <a:t>Esta fórmula se conoce como fórmula de Simpson de 1/3</a:t>
                </a:r>
              </a:p>
              <a:p>
                <a:pPr>
                  <a:spcBef>
                    <a:spcPct val="20000"/>
                  </a:spcBef>
                  <a:defRPr/>
                </a:pPr>
                <a:r>
                  <a:rPr lang="es-AR" sz="2400" dirty="0"/>
                  <a:t>Su término de error vale </a:t>
                </a:r>
                <a14:m>
                  <m:oMath xmlns:m="http://schemas.openxmlformats.org/officeDocument/2006/math">
                    <m:r>
                      <a:rPr lang="es-AR" sz="2400" i="1">
                        <a:latin typeface="Cambria Math" panose="02040503050406030204" pitchFamily="18" charset="0"/>
                      </a:rPr>
                      <m:t>𝐸</m:t>
                    </m:r>
                    <m:r>
                      <a:rPr lang="es-AR" sz="2400" i="1">
                        <a:latin typeface="Cambria Math" panose="02040503050406030204" pitchFamily="18" charset="0"/>
                      </a:rPr>
                      <m:t>=−</m:t>
                    </m:r>
                    <m:f>
                      <m:fPr>
                        <m:ctrlPr>
                          <a:rPr lang="es-AR" sz="2400" i="1">
                            <a:latin typeface="Cambria Math" panose="02040503050406030204" pitchFamily="18" charset="0"/>
                          </a:rPr>
                        </m:ctrlPr>
                      </m:fPr>
                      <m:num>
                        <m:sSup>
                          <m:sSupPr>
                            <m:ctrlPr>
                              <a:rPr lang="es-AR" sz="2400" i="1">
                                <a:latin typeface="Cambria Math" panose="02040503050406030204" pitchFamily="18" charset="0"/>
                              </a:rPr>
                            </m:ctrlPr>
                          </m:sSupPr>
                          <m:e>
                            <m:r>
                              <a:rPr lang="es-AR" sz="2400" i="1">
                                <a:latin typeface="Cambria Math" panose="02040503050406030204" pitchFamily="18" charset="0"/>
                              </a:rPr>
                              <m:t>h</m:t>
                            </m:r>
                          </m:e>
                          <m:sup>
                            <m:r>
                              <a:rPr lang="es-AR" sz="2400" b="0" i="1" smtClean="0">
                                <a:latin typeface="Cambria Math" panose="02040503050406030204" pitchFamily="18" charset="0"/>
                              </a:rPr>
                              <m:t>5</m:t>
                            </m:r>
                          </m:sup>
                        </m:sSup>
                      </m:num>
                      <m:den>
                        <m:r>
                          <a:rPr lang="es-AR" sz="2400" b="0" i="1" smtClean="0">
                            <a:latin typeface="Cambria Math" panose="02040503050406030204" pitchFamily="18" charset="0"/>
                          </a:rPr>
                          <m:t>90</m:t>
                        </m:r>
                      </m:den>
                    </m:f>
                    <m:sSubSup>
                      <m:sSubSupPr>
                        <m:ctrlPr>
                          <a:rPr lang="es-AR" sz="2400" i="1">
                            <a:latin typeface="Cambria Math" panose="02040503050406030204" pitchFamily="18" charset="0"/>
                          </a:rPr>
                        </m:ctrlPr>
                      </m:sSubSupPr>
                      <m:e>
                        <m:r>
                          <a:rPr lang="es-AR" sz="2400" i="1">
                            <a:latin typeface="Cambria Math" panose="02040503050406030204" pitchFamily="18" charset="0"/>
                          </a:rPr>
                          <m:t>𝑓</m:t>
                        </m:r>
                      </m:e>
                      <m:sub>
                        <m:r>
                          <a:rPr lang="es-AR" sz="2400" i="1">
                            <a:latin typeface="Cambria Math" panose="02040503050406030204" pitchFamily="18" charset="0"/>
                          </a:rPr>
                          <m:t>(</m:t>
                        </m:r>
                        <m:r>
                          <a:rPr lang="es-AR" sz="2400" i="1">
                            <a:latin typeface="Cambria Math" panose="02040503050406030204" pitchFamily="18" charset="0"/>
                            <a:ea typeface="Cambria Math" panose="02040503050406030204" pitchFamily="18" charset="0"/>
                          </a:rPr>
                          <m:t>𝜉</m:t>
                        </m:r>
                        <m:r>
                          <a:rPr lang="es-AR" sz="2400" i="1">
                            <a:latin typeface="Cambria Math" panose="02040503050406030204" pitchFamily="18" charset="0"/>
                          </a:rPr>
                          <m:t>)</m:t>
                        </m:r>
                      </m:sub>
                      <m:sup>
                        <m:r>
                          <a:rPr lang="es-AR" sz="2400" b="0" i="1" smtClean="0">
                            <a:latin typeface="Cambria Math" panose="02040503050406030204" pitchFamily="18" charset="0"/>
                          </a:rPr>
                          <m:t>𝐼𝑉</m:t>
                        </m:r>
                      </m:sup>
                    </m:sSubSup>
                  </m:oMath>
                </a14:m>
                <a:r>
                  <a:rPr lang="es-AR" sz="2400" dirty="0"/>
                  <a:t> </a:t>
                </a:r>
              </a:p>
              <a:p>
                <a:pPr>
                  <a:spcBef>
                    <a:spcPct val="20000"/>
                  </a:spcBef>
                  <a:defRPr/>
                </a:pPr>
                <a:endParaRPr lang="es-AR" sz="2400" dirty="0"/>
              </a:p>
              <a:p>
                <a:pPr>
                  <a:spcBef>
                    <a:spcPct val="20000"/>
                  </a:spcBef>
                  <a:defRPr/>
                </a:pPr>
                <a:r>
                  <a:rPr lang="es-AR" sz="2400" dirty="0"/>
                  <a:t>En general, en los métodos de Newton-Cotes, podemos decir que reemplazamos la integral por una sumatoria del tipo:</a:t>
                </a:r>
              </a:p>
              <a:p>
                <a:pPr>
                  <a:spcBef>
                    <a:spcPct val="20000"/>
                  </a:spcBef>
                  <a:defRPr/>
                </a:pPr>
                <a:endParaRPr lang="es-AR" sz="2400" dirty="0"/>
              </a:p>
              <a:p>
                <a:pPr>
                  <a:spcBef>
                    <a:spcPct val="20000"/>
                  </a:spcBef>
                  <a:defRPr/>
                </a:pPr>
                <a14:m>
                  <m:oMathPara xmlns:m="http://schemas.openxmlformats.org/officeDocument/2006/math">
                    <m:oMathParaPr>
                      <m:jc m:val="centerGroup"/>
                    </m:oMathParaPr>
                    <m:oMath xmlns:m="http://schemas.openxmlformats.org/officeDocument/2006/math">
                      <m:nary>
                        <m:naryPr>
                          <m:ctrlPr>
                            <a:rPr lang="es-AR" sz="2400" i="1">
                              <a:latin typeface="Cambria Math" panose="02040503050406030204" pitchFamily="18" charset="0"/>
                            </a:rPr>
                          </m:ctrlPr>
                        </m:naryPr>
                        <m:sub>
                          <m:r>
                            <m:rPr>
                              <m:brk m:alnAt="23"/>
                            </m:rPr>
                            <a:rPr lang="es-AR" sz="2400" i="1">
                              <a:latin typeface="Cambria Math" panose="02040503050406030204" pitchFamily="18" charset="0"/>
                            </a:rPr>
                            <m:t>𝑎</m:t>
                          </m:r>
                        </m:sub>
                        <m:sup>
                          <m:r>
                            <a:rPr lang="es-AR" sz="2400" i="1">
                              <a:latin typeface="Cambria Math" panose="02040503050406030204" pitchFamily="18" charset="0"/>
                            </a:rPr>
                            <m:t>𝑏</m:t>
                          </m:r>
                        </m:sup>
                        <m:e>
                          <m:sSub>
                            <m:sSubPr>
                              <m:ctrlPr>
                                <a:rPr lang="es-AR" sz="2400" i="1">
                                  <a:latin typeface="Cambria Math" panose="02040503050406030204" pitchFamily="18" charset="0"/>
                                </a:rPr>
                              </m:ctrlPr>
                            </m:sSubPr>
                            <m:e>
                              <m:r>
                                <a:rPr lang="es-AR" sz="2400" i="1">
                                  <a:latin typeface="Cambria Math" panose="02040503050406030204" pitchFamily="18" charset="0"/>
                                </a:rPr>
                                <m:t>𝑓</m:t>
                              </m:r>
                            </m:e>
                            <m:sub>
                              <m:r>
                                <a:rPr lang="es-AR" sz="2400" i="1">
                                  <a:latin typeface="Cambria Math" panose="02040503050406030204" pitchFamily="18" charset="0"/>
                                </a:rPr>
                                <m:t>(</m:t>
                              </m:r>
                              <m:r>
                                <a:rPr lang="es-AR" sz="2400" i="1">
                                  <a:latin typeface="Cambria Math" panose="02040503050406030204" pitchFamily="18" charset="0"/>
                                </a:rPr>
                                <m:t>𝑥</m:t>
                              </m:r>
                              <m:r>
                                <a:rPr lang="es-AR" sz="2400" i="1">
                                  <a:latin typeface="Cambria Math" panose="02040503050406030204" pitchFamily="18" charset="0"/>
                                </a:rPr>
                                <m:t>)</m:t>
                              </m:r>
                            </m:sub>
                          </m:sSub>
                          <m:r>
                            <a:rPr lang="es-AR" sz="2400" i="1">
                              <a:latin typeface="Cambria Math" panose="02040503050406030204" pitchFamily="18" charset="0"/>
                            </a:rPr>
                            <m:t>𝑑𝑥</m:t>
                          </m:r>
                          <m:r>
                            <a:rPr lang="es-AR" sz="2400" i="1">
                              <a:latin typeface="Cambria Math" panose="02040503050406030204" pitchFamily="18" charset="0"/>
                            </a:rPr>
                            <m:t>=</m:t>
                          </m:r>
                          <m:r>
                            <a:rPr lang="es-AR" sz="2400" b="0" i="1" smtClean="0">
                              <a:latin typeface="Cambria Math" panose="02040503050406030204" pitchFamily="18" charset="0"/>
                            </a:rPr>
                            <m:t>h</m:t>
                          </m:r>
                          <m:nary>
                            <m:naryPr>
                              <m:chr m:val="∑"/>
                              <m:ctrlPr>
                                <a:rPr lang="es-AR" sz="2400" i="1" smtClean="0">
                                  <a:latin typeface="Cambria Math" panose="02040503050406030204" pitchFamily="18" charset="0"/>
                                </a:rPr>
                              </m:ctrlPr>
                            </m:naryPr>
                            <m:sub>
                              <m:r>
                                <m:rPr>
                                  <m:brk m:alnAt="23"/>
                                </m:rPr>
                                <a:rPr lang="es-AR" sz="2400" b="0" i="1" smtClean="0">
                                  <a:latin typeface="Cambria Math" panose="02040503050406030204" pitchFamily="18" charset="0"/>
                                </a:rPr>
                                <m:t>𝑘</m:t>
                              </m:r>
                              <m:r>
                                <a:rPr lang="es-AR" sz="2400" b="0" i="1" smtClean="0">
                                  <a:latin typeface="Cambria Math" panose="02040503050406030204" pitchFamily="18" charset="0"/>
                                </a:rPr>
                                <m:t>=0</m:t>
                              </m:r>
                            </m:sub>
                            <m:sup>
                              <m:r>
                                <a:rPr lang="es-AR" sz="2400" b="0" i="1" smtClean="0">
                                  <a:latin typeface="Cambria Math" panose="02040503050406030204" pitchFamily="18" charset="0"/>
                                </a:rPr>
                                <m:t>𝑛</m:t>
                              </m:r>
                            </m:sup>
                            <m:e>
                              <m:sSubSup>
                                <m:sSubSupPr>
                                  <m:ctrlPr>
                                    <a:rPr lang="es-AR" sz="2400" i="1" smtClean="0">
                                      <a:latin typeface="Cambria Math" panose="02040503050406030204" pitchFamily="18" charset="0"/>
                                    </a:rPr>
                                  </m:ctrlPr>
                                </m:sSubSupPr>
                                <m:e>
                                  <m:r>
                                    <a:rPr lang="es-AR" sz="2400" b="0" i="1" smtClean="0">
                                      <a:latin typeface="Cambria Math" panose="02040503050406030204" pitchFamily="18" charset="0"/>
                                    </a:rPr>
                                    <m:t>𝐶</m:t>
                                  </m:r>
                                </m:e>
                                <m:sub>
                                  <m:r>
                                    <a:rPr lang="es-AR" sz="2400" b="0" i="1" smtClean="0">
                                      <a:latin typeface="Cambria Math" panose="02040503050406030204" pitchFamily="18" charset="0"/>
                                    </a:rPr>
                                    <m:t>𝑘</m:t>
                                  </m:r>
                                </m:sub>
                                <m:sup>
                                  <m:r>
                                    <a:rPr lang="es-AR" sz="2400" b="0" i="1" smtClean="0">
                                      <a:latin typeface="Cambria Math" panose="02040503050406030204" pitchFamily="18" charset="0"/>
                                    </a:rPr>
                                    <m:t>(</m:t>
                                  </m:r>
                                  <m:r>
                                    <a:rPr lang="es-AR" sz="2400" b="0" i="1" smtClean="0">
                                      <a:latin typeface="Cambria Math" panose="02040503050406030204" pitchFamily="18" charset="0"/>
                                    </a:rPr>
                                    <m:t>𝑛</m:t>
                                  </m:r>
                                  <m:r>
                                    <a:rPr lang="es-AR" sz="2400" b="0" i="1" smtClean="0">
                                      <a:latin typeface="Cambria Math" panose="02040503050406030204" pitchFamily="18" charset="0"/>
                                    </a:rPr>
                                    <m:t>)</m:t>
                                  </m:r>
                                </m:sup>
                              </m:sSubSup>
                              <m:sSub>
                                <m:sSubPr>
                                  <m:ctrlPr>
                                    <a:rPr lang="es-AR" sz="2400" i="1">
                                      <a:latin typeface="Cambria Math" panose="02040503050406030204" pitchFamily="18" charset="0"/>
                                    </a:rPr>
                                  </m:ctrlPr>
                                </m:sSubPr>
                                <m:e>
                                  <m:r>
                                    <a:rPr lang="es-AR" sz="2400" i="1">
                                      <a:latin typeface="Cambria Math" panose="02040503050406030204" pitchFamily="18" charset="0"/>
                                    </a:rPr>
                                    <m:t>𝑓</m:t>
                                  </m:r>
                                </m:e>
                                <m:sub>
                                  <m:r>
                                    <a:rPr lang="es-AR" sz="2400" i="1">
                                      <a:latin typeface="Cambria Math" panose="02040503050406030204" pitchFamily="18" charset="0"/>
                                    </a:rPr>
                                    <m:t>(</m:t>
                                  </m:r>
                                  <m:sSub>
                                    <m:sSubPr>
                                      <m:ctrlPr>
                                        <a:rPr lang="es-AR" sz="2400" i="1" smtClean="0">
                                          <a:latin typeface="Cambria Math" panose="02040503050406030204" pitchFamily="18" charset="0"/>
                                        </a:rPr>
                                      </m:ctrlPr>
                                    </m:sSubPr>
                                    <m:e>
                                      <m:r>
                                        <a:rPr lang="es-AR" sz="2400" b="0" i="1" smtClean="0">
                                          <a:latin typeface="Cambria Math" panose="02040503050406030204" pitchFamily="18" charset="0"/>
                                        </a:rPr>
                                        <m:t>𝑥</m:t>
                                      </m:r>
                                    </m:e>
                                    <m:sub>
                                      <m:r>
                                        <a:rPr lang="es-AR" sz="2400" b="0" i="1" smtClean="0">
                                          <a:latin typeface="Cambria Math" panose="02040503050406030204" pitchFamily="18" charset="0"/>
                                        </a:rPr>
                                        <m:t>𝑘</m:t>
                                      </m:r>
                                    </m:sub>
                                  </m:sSub>
                                  <m:r>
                                    <a:rPr lang="es-AR" sz="2400" i="1">
                                      <a:latin typeface="Cambria Math" panose="02040503050406030204" pitchFamily="18" charset="0"/>
                                    </a:rPr>
                                    <m:t>)</m:t>
                                  </m:r>
                                </m:sub>
                              </m:sSub>
                            </m:e>
                          </m:nary>
                        </m:e>
                      </m:nary>
                    </m:oMath>
                  </m:oMathPara>
                </a14:m>
                <a:endParaRPr lang="es-AR" sz="2400" dirty="0"/>
              </a:p>
              <a:p>
                <a:pPr marL="0" marR="0" lvl="0" indent="0" defTabSz="914400" rtl="0" eaLnBrk="1" fontAlgn="auto" latinLnBrk="0" hangingPunct="1">
                  <a:lnSpc>
                    <a:spcPct val="100000"/>
                  </a:lnSpc>
                  <a:spcBef>
                    <a:spcPct val="20000"/>
                  </a:spcBef>
                  <a:spcAft>
                    <a:spcPts val="0"/>
                  </a:spcAft>
                  <a:buClrTx/>
                  <a:buSzTx/>
                  <a:tabLst/>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p:txBody>
          </p:sp>
        </mc:Choice>
        <mc:Fallback xmlns="">
          <p:sp>
            <p:nvSpPr>
              <p:cNvPr id="8" name="2 Subtítulo"/>
              <p:cNvSpPr txBox="1">
                <a:spLocks noRot="1" noChangeAspect="1" noMove="1" noResize="1" noEditPoints="1" noAdjustHandles="1" noChangeArrowheads="1" noChangeShapeType="1" noTextEdit="1"/>
              </p:cNvSpPr>
              <p:nvPr/>
            </p:nvSpPr>
            <p:spPr>
              <a:xfrm>
                <a:off x="304800" y="114300"/>
                <a:ext cx="8077200" cy="6629400"/>
              </a:xfrm>
              <a:prstGeom prst="rect">
                <a:avLst/>
              </a:prstGeom>
              <a:blipFill>
                <a:blip r:embed="rId2"/>
                <a:stretch>
                  <a:fillRect l="-1132" t="-736"/>
                </a:stretch>
              </a:blipFill>
            </p:spPr>
            <p:txBody>
              <a:bodyPr/>
              <a:lstStyle/>
              <a:p>
                <a:r>
                  <a:rPr lang="en-US">
                    <a:noFill/>
                  </a:rPr>
                  <a:t> </a:t>
                </a:r>
              </a:p>
            </p:txBody>
          </p:sp>
        </mc:Fallback>
      </mc:AlternateContent>
    </p:spTree>
    <p:extLst>
      <p:ext uri="{BB962C8B-B14F-4D97-AF65-F5344CB8AC3E}">
        <p14:creationId xmlns:p14="http://schemas.microsoft.com/office/powerpoint/2010/main" val="3046583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28600"/>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8" name="2 Subtítulo"/>
              <p:cNvSpPr txBox="1">
                <a:spLocks/>
              </p:cNvSpPr>
              <p:nvPr/>
            </p:nvSpPr>
            <p:spPr>
              <a:xfrm>
                <a:off x="304800" y="114300"/>
                <a:ext cx="8077200" cy="66294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b="1" dirty="0"/>
                  <a:t>Integración numérica – Métodos de Newton-Cotes:</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dirty="0"/>
                  <a:t>En la que los </a:t>
                </a:r>
                <a14:m>
                  <m:oMath xmlns:m="http://schemas.openxmlformats.org/officeDocument/2006/math">
                    <m:sSubSup>
                      <m:sSubSupPr>
                        <m:ctrlPr>
                          <a:rPr lang="es-AR" sz="2400" i="1" smtClean="0">
                            <a:latin typeface="Cambria Math" panose="02040503050406030204" pitchFamily="18" charset="0"/>
                          </a:rPr>
                        </m:ctrlPr>
                      </m:sSubSupPr>
                      <m:e>
                        <m:r>
                          <a:rPr lang="es-AR" sz="2400" b="0" i="1" smtClean="0">
                            <a:latin typeface="Cambria Math" panose="02040503050406030204" pitchFamily="18" charset="0"/>
                          </a:rPr>
                          <m:t>𝐶</m:t>
                        </m:r>
                      </m:e>
                      <m:sub>
                        <m:r>
                          <a:rPr lang="es-AR" sz="2400" b="0" i="1" smtClean="0">
                            <a:latin typeface="Cambria Math" panose="02040503050406030204" pitchFamily="18" charset="0"/>
                          </a:rPr>
                          <m:t>𝑘</m:t>
                        </m:r>
                      </m:sub>
                      <m:sup>
                        <m:r>
                          <a:rPr lang="es-AR" sz="2400" b="0" i="1" smtClean="0">
                            <a:latin typeface="Cambria Math" panose="02040503050406030204" pitchFamily="18" charset="0"/>
                          </a:rPr>
                          <m:t>(</m:t>
                        </m:r>
                        <m:r>
                          <a:rPr lang="es-AR" sz="2400" b="0" i="1" smtClean="0">
                            <a:latin typeface="Cambria Math" panose="02040503050406030204" pitchFamily="18" charset="0"/>
                          </a:rPr>
                          <m:t>𝑛</m:t>
                        </m:r>
                        <m:r>
                          <a:rPr lang="es-AR" sz="2400" b="0" i="1" smtClean="0">
                            <a:latin typeface="Cambria Math" panose="02040503050406030204" pitchFamily="18" charset="0"/>
                          </a:rPr>
                          <m:t>)</m:t>
                        </m:r>
                      </m:sup>
                    </m:sSubSup>
                  </m:oMath>
                </a14:m>
                <a:r>
                  <a:rPr lang="es-AR" sz="2400" dirty="0"/>
                  <a:t>son los coeficientes de Newton-Cotes, que pueden expresarse como:</a:t>
                </a:r>
              </a:p>
              <a:p>
                <a:pPr>
                  <a:spcBef>
                    <a:spcPct val="20000"/>
                  </a:spcBef>
                  <a:defRPr/>
                </a:pPr>
                <a14:m>
                  <m:oMathPara xmlns:m="http://schemas.openxmlformats.org/officeDocument/2006/math">
                    <m:oMathParaPr>
                      <m:jc m:val="centerGroup"/>
                    </m:oMathParaPr>
                    <m:oMath xmlns:m="http://schemas.openxmlformats.org/officeDocument/2006/math">
                      <m:sSubSup>
                        <m:sSubSupPr>
                          <m:ctrlPr>
                            <a:rPr lang="es-AR" sz="2400" i="1" smtClean="0">
                              <a:latin typeface="Cambria Math" panose="02040503050406030204" pitchFamily="18" charset="0"/>
                            </a:rPr>
                          </m:ctrlPr>
                        </m:sSubSupPr>
                        <m:e>
                          <m:r>
                            <a:rPr lang="es-AR" sz="2400" b="0" i="1" smtClean="0">
                              <a:latin typeface="Cambria Math" panose="02040503050406030204" pitchFamily="18" charset="0"/>
                            </a:rPr>
                            <m:t>𝐶</m:t>
                          </m:r>
                        </m:e>
                        <m:sub>
                          <m:r>
                            <a:rPr lang="es-AR" sz="2400" b="0" i="1" smtClean="0">
                              <a:latin typeface="Cambria Math" panose="02040503050406030204" pitchFamily="18" charset="0"/>
                            </a:rPr>
                            <m:t>𝑘</m:t>
                          </m:r>
                        </m:sub>
                        <m:sup>
                          <m:r>
                            <a:rPr lang="es-AR" sz="2400" b="0" i="1" smtClean="0">
                              <a:latin typeface="Cambria Math" panose="02040503050406030204" pitchFamily="18" charset="0"/>
                            </a:rPr>
                            <m:t>(</m:t>
                          </m:r>
                          <m:r>
                            <a:rPr lang="es-AR" sz="2400" b="0" i="1" smtClean="0">
                              <a:latin typeface="Cambria Math" panose="02040503050406030204" pitchFamily="18" charset="0"/>
                            </a:rPr>
                            <m:t>𝑛</m:t>
                          </m:r>
                          <m:r>
                            <a:rPr lang="es-AR" sz="2400" b="0" i="1" smtClean="0">
                              <a:latin typeface="Cambria Math" panose="02040503050406030204" pitchFamily="18" charset="0"/>
                            </a:rPr>
                            <m:t>)</m:t>
                          </m:r>
                        </m:sup>
                      </m:sSubSup>
                      <m:r>
                        <a:rPr lang="es-AR" sz="2400" b="0" i="1" smtClean="0">
                          <a:latin typeface="Cambria Math" panose="02040503050406030204" pitchFamily="18" charset="0"/>
                        </a:rPr>
                        <m:t>=</m:t>
                      </m:r>
                      <m:sSup>
                        <m:sSupPr>
                          <m:ctrlPr>
                            <a:rPr lang="es-AR" sz="2400" b="0" i="1" smtClean="0">
                              <a:latin typeface="Cambria Math" panose="02040503050406030204" pitchFamily="18" charset="0"/>
                            </a:rPr>
                          </m:ctrlPr>
                        </m:sSupPr>
                        <m:e>
                          <m:r>
                            <a:rPr lang="es-AR" sz="2400" b="0" i="1" smtClean="0">
                              <a:latin typeface="Cambria Math" panose="02040503050406030204" pitchFamily="18" charset="0"/>
                            </a:rPr>
                            <m:t>𝐴</m:t>
                          </m:r>
                        </m:e>
                        <m:sup>
                          <m:r>
                            <a:rPr lang="es-AR" sz="2400" b="0" i="1" smtClean="0">
                              <a:latin typeface="Cambria Math" panose="02040503050406030204" pitchFamily="18" charset="0"/>
                            </a:rPr>
                            <m:t>(</m:t>
                          </m:r>
                          <m:r>
                            <a:rPr lang="es-AR" sz="2400" b="0" i="1" smtClean="0">
                              <a:latin typeface="Cambria Math" panose="02040503050406030204" pitchFamily="18" charset="0"/>
                            </a:rPr>
                            <m:t>𝑛</m:t>
                          </m:r>
                          <m:r>
                            <a:rPr lang="es-AR" sz="2400" b="0" i="1" smtClean="0">
                              <a:latin typeface="Cambria Math" panose="02040503050406030204" pitchFamily="18" charset="0"/>
                            </a:rPr>
                            <m:t>)</m:t>
                          </m:r>
                        </m:sup>
                      </m:sSup>
                      <m:sSubSup>
                        <m:sSubSupPr>
                          <m:ctrlPr>
                            <a:rPr lang="es-AR" sz="2400" b="0" i="1" smtClean="0">
                              <a:latin typeface="Cambria Math" panose="02040503050406030204" pitchFamily="18" charset="0"/>
                            </a:rPr>
                          </m:ctrlPr>
                        </m:sSubSupPr>
                        <m:e>
                          <m:r>
                            <a:rPr lang="es-AR" sz="2400" b="0" i="1" smtClean="0">
                              <a:latin typeface="Cambria Math" panose="02040503050406030204" pitchFamily="18" charset="0"/>
                            </a:rPr>
                            <m:t>𝑊</m:t>
                          </m:r>
                        </m:e>
                        <m:sub>
                          <m:r>
                            <a:rPr lang="es-AR" sz="2400" b="0" i="1" smtClean="0">
                              <a:latin typeface="Cambria Math" panose="02040503050406030204" pitchFamily="18" charset="0"/>
                            </a:rPr>
                            <m:t>𝑘</m:t>
                          </m:r>
                        </m:sub>
                        <m:sup>
                          <m:r>
                            <a:rPr lang="es-AR" sz="2400" b="0" i="1" smtClean="0">
                              <a:latin typeface="Cambria Math" panose="02040503050406030204" pitchFamily="18" charset="0"/>
                            </a:rPr>
                            <m:t>(</m:t>
                          </m:r>
                          <m:r>
                            <a:rPr lang="es-AR" sz="2400" b="0" i="1" smtClean="0">
                              <a:latin typeface="Cambria Math" panose="02040503050406030204" pitchFamily="18" charset="0"/>
                            </a:rPr>
                            <m:t>𝑛</m:t>
                          </m:r>
                          <m:r>
                            <a:rPr lang="es-AR" sz="2400" b="0" i="1" smtClean="0">
                              <a:latin typeface="Cambria Math" panose="02040503050406030204" pitchFamily="18" charset="0"/>
                            </a:rPr>
                            <m:t>)</m:t>
                          </m:r>
                        </m:sup>
                      </m:sSubSup>
                    </m:oMath>
                  </m:oMathPara>
                </a14:m>
                <a:endParaRPr lang="es-AR" sz="2400" dirty="0"/>
              </a:p>
              <a:p>
                <a:pPr marL="0" marR="0" lvl="0" indent="0" defTabSz="914400" rtl="0" eaLnBrk="1" fontAlgn="auto" latinLnBrk="0" hangingPunct="1">
                  <a:lnSpc>
                    <a:spcPct val="100000"/>
                  </a:lnSpc>
                  <a:spcBef>
                    <a:spcPct val="20000"/>
                  </a:spcBef>
                  <a:spcAft>
                    <a:spcPts val="0"/>
                  </a:spcAft>
                  <a:buClrTx/>
                  <a:buSzTx/>
                  <a:tabLst/>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tabLst/>
                  <a:defRPr/>
                </a:pPr>
                <a:r>
                  <a:rPr lang="es-AR" sz="2400" dirty="0"/>
                  <a:t>Por lo que la integral pasa a expresarse como:</a:t>
                </a:r>
              </a:p>
              <a:p>
                <a:pPr lvl="0">
                  <a:spcBef>
                    <a:spcPct val="20000"/>
                  </a:spcBef>
                  <a:defRPr/>
                </a:pPr>
                <a14:m>
                  <m:oMathPara xmlns:m="http://schemas.openxmlformats.org/officeDocument/2006/math">
                    <m:oMathParaPr>
                      <m:jc m:val="centerGroup"/>
                    </m:oMathParaPr>
                    <m:oMath xmlns:m="http://schemas.openxmlformats.org/officeDocument/2006/math">
                      <m:nary>
                        <m:naryPr>
                          <m:ctrlPr>
                            <a:rPr lang="es-AR" sz="2400" i="1">
                              <a:latin typeface="Cambria Math" panose="02040503050406030204" pitchFamily="18" charset="0"/>
                            </a:rPr>
                          </m:ctrlPr>
                        </m:naryPr>
                        <m:sub>
                          <m:r>
                            <m:rPr>
                              <m:brk m:alnAt="23"/>
                            </m:rPr>
                            <a:rPr lang="es-AR" sz="2400" i="1">
                              <a:latin typeface="Cambria Math" panose="02040503050406030204" pitchFamily="18" charset="0"/>
                            </a:rPr>
                            <m:t>𝑎</m:t>
                          </m:r>
                        </m:sub>
                        <m:sup>
                          <m:r>
                            <a:rPr lang="es-AR" sz="2400" i="1">
                              <a:latin typeface="Cambria Math" panose="02040503050406030204" pitchFamily="18" charset="0"/>
                            </a:rPr>
                            <m:t>𝑏</m:t>
                          </m:r>
                        </m:sup>
                        <m:e>
                          <m:sSub>
                            <m:sSubPr>
                              <m:ctrlPr>
                                <a:rPr lang="es-AR" sz="2400" i="1">
                                  <a:latin typeface="Cambria Math" panose="02040503050406030204" pitchFamily="18" charset="0"/>
                                </a:rPr>
                              </m:ctrlPr>
                            </m:sSubPr>
                            <m:e>
                              <m:r>
                                <a:rPr lang="es-AR" sz="2400" i="1">
                                  <a:latin typeface="Cambria Math" panose="02040503050406030204" pitchFamily="18" charset="0"/>
                                </a:rPr>
                                <m:t>𝑓</m:t>
                              </m:r>
                            </m:e>
                            <m:sub>
                              <m:r>
                                <a:rPr lang="es-AR" sz="2400" i="1">
                                  <a:latin typeface="Cambria Math" panose="02040503050406030204" pitchFamily="18" charset="0"/>
                                </a:rPr>
                                <m:t>(</m:t>
                              </m:r>
                              <m:r>
                                <a:rPr lang="es-AR" sz="2400" i="1">
                                  <a:latin typeface="Cambria Math" panose="02040503050406030204" pitchFamily="18" charset="0"/>
                                </a:rPr>
                                <m:t>𝑥</m:t>
                              </m:r>
                              <m:r>
                                <a:rPr lang="es-AR" sz="2400" i="1">
                                  <a:latin typeface="Cambria Math" panose="02040503050406030204" pitchFamily="18" charset="0"/>
                                </a:rPr>
                                <m:t>)</m:t>
                              </m:r>
                            </m:sub>
                          </m:sSub>
                          <m:r>
                            <a:rPr lang="es-AR" sz="2400" i="1">
                              <a:latin typeface="Cambria Math" panose="02040503050406030204" pitchFamily="18" charset="0"/>
                            </a:rPr>
                            <m:t>𝑑𝑥</m:t>
                          </m:r>
                          <m:r>
                            <a:rPr lang="es-AR" sz="2400" i="1">
                              <a:latin typeface="Cambria Math" panose="02040503050406030204" pitchFamily="18" charset="0"/>
                            </a:rPr>
                            <m:t>=</m:t>
                          </m:r>
                          <m:r>
                            <a:rPr lang="es-AR" sz="2400" i="1">
                              <a:latin typeface="Cambria Math" panose="02040503050406030204" pitchFamily="18" charset="0"/>
                            </a:rPr>
                            <m:t>h</m:t>
                          </m:r>
                          <m:sSup>
                            <m:sSupPr>
                              <m:ctrlPr>
                                <a:rPr lang="es-AR" sz="2400" i="1" smtClean="0">
                                  <a:latin typeface="Cambria Math" panose="02040503050406030204" pitchFamily="18" charset="0"/>
                                </a:rPr>
                              </m:ctrlPr>
                            </m:sSupPr>
                            <m:e>
                              <m:r>
                                <a:rPr lang="es-AR" sz="2400" b="0" i="1" smtClean="0">
                                  <a:latin typeface="Cambria Math" panose="02040503050406030204" pitchFamily="18" charset="0"/>
                                </a:rPr>
                                <m:t>𝐴</m:t>
                              </m:r>
                            </m:e>
                            <m:sup>
                              <m:r>
                                <a:rPr lang="es-AR" sz="2400" b="0" i="1" smtClean="0">
                                  <a:latin typeface="Cambria Math" panose="02040503050406030204" pitchFamily="18" charset="0"/>
                                </a:rPr>
                                <m:t>(</m:t>
                              </m:r>
                              <m:r>
                                <a:rPr lang="es-AR" sz="2400" b="0" i="1" smtClean="0">
                                  <a:latin typeface="Cambria Math" panose="02040503050406030204" pitchFamily="18" charset="0"/>
                                </a:rPr>
                                <m:t>𝑛</m:t>
                              </m:r>
                              <m:r>
                                <a:rPr lang="es-AR" sz="2400" b="0" i="1" smtClean="0">
                                  <a:latin typeface="Cambria Math" panose="02040503050406030204" pitchFamily="18" charset="0"/>
                                </a:rPr>
                                <m:t>)</m:t>
                              </m:r>
                            </m:sup>
                          </m:sSup>
                          <m:nary>
                            <m:naryPr>
                              <m:chr m:val="∑"/>
                              <m:ctrlPr>
                                <a:rPr lang="es-AR" sz="2400" i="1">
                                  <a:latin typeface="Cambria Math" panose="02040503050406030204" pitchFamily="18" charset="0"/>
                                </a:rPr>
                              </m:ctrlPr>
                            </m:naryPr>
                            <m:sub>
                              <m:r>
                                <m:rPr>
                                  <m:brk m:alnAt="23"/>
                                </m:rPr>
                                <a:rPr lang="es-AR" sz="2400" i="1">
                                  <a:latin typeface="Cambria Math" panose="02040503050406030204" pitchFamily="18" charset="0"/>
                                </a:rPr>
                                <m:t>𝑘</m:t>
                              </m:r>
                              <m:r>
                                <a:rPr lang="es-AR" sz="2400" i="1">
                                  <a:latin typeface="Cambria Math" panose="02040503050406030204" pitchFamily="18" charset="0"/>
                                </a:rPr>
                                <m:t>=0</m:t>
                              </m:r>
                            </m:sub>
                            <m:sup>
                              <m:r>
                                <a:rPr lang="es-AR" sz="2400" i="1">
                                  <a:latin typeface="Cambria Math" panose="02040503050406030204" pitchFamily="18" charset="0"/>
                                </a:rPr>
                                <m:t>𝑛</m:t>
                              </m:r>
                            </m:sup>
                            <m:e>
                              <m:sSubSup>
                                <m:sSubSupPr>
                                  <m:ctrlPr>
                                    <a:rPr lang="es-AR" sz="2400" i="1">
                                      <a:latin typeface="Cambria Math" panose="02040503050406030204" pitchFamily="18" charset="0"/>
                                    </a:rPr>
                                  </m:ctrlPr>
                                </m:sSubSupPr>
                                <m:e>
                                  <m:r>
                                    <a:rPr lang="es-AR" sz="2400" b="0" i="1" smtClean="0">
                                      <a:latin typeface="Cambria Math" panose="02040503050406030204" pitchFamily="18" charset="0"/>
                                    </a:rPr>
                                    <m:t>𝑊</m:t>
                                  </m:r>
                                </m:e>
                                <m:sub>
                                  <m:r>
                                    <a:rPr lang="es-AR" sz="2400" i="1">
                                      <a:latin typeface="Cambria Math" panose="02040503050406030204" pitchFamily="18" charset="0"/>
                                    </a:rPr>
                                    <m:t>𝑘</m:t>
                                  </m:r>
                                </m:sub>
                                <m:sup>
                                  <m:r>
                                    <a:rPr lang="es-AR" sz="2400" i="1">
                                      <a:latin typeface="Cambria Math" panose="02040503050406030204" pitchFamily="18" charset="0"/>
                                    </a:rPr>
                                    <m:t>(</m:t>
                                  </m:r>
                                  <m:r>
                                    <a:rPr lang="es-AR" sz="2400" i="1">
                                      <a:latin typeface="Cambria Math" panose="02040503050406030204" pitchFamily="18" charset="0"/>
                                    </a:rPr>
                                    <m:t>𝑛</m:t>
                                  </m:r>
                                  <m:r>
                                    <a:rPr lang="es-AR" sz="2400" i="1">
                                      <a:latin typeface="Cambria Math" panose="02040503050406030204" pitchFamily="18" charset="0"/>
                                    </a:rPr>
                                    <m:t>)</m:t>
                                  </m:r>
                                </m:sup>
                              </m:sSubSup>
                              <m:sSub>
                                <m:sSubPr>
                                  <m:ctrlPr>
                                    <a:rPr lang="es-AR" sz="2400" i="1">
                                      <a:latin typeface="Cambria Math" panose="02040503050406030204" pitchFamily="18" charset="0"/>
                                    </a:rPr>
                                  </m:ctrlPr>
                                </m:sSubPr>
                                <m:e>
                                  <m:r>
                                    <a:rPr lang="es-AR" sz="2400" i="1">
                                      <a:latin typeface="Cambria Math" panose="02040503050406030204" pitchFamily="18" charset="0"/>
                                    </a:rPr>
                                    <m:t>𝑓</m:t>
                                  </m:r>
                                </m:e>
                                <m:sub>
                                  <m:r>
                                    <a:rPr lang="es-AR" sz="2400" i="1">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𝑘</m:t>
                                      </m:r>
                                    </m:sub>
                                  </m:sSub>
                                  <m:r>
                                    <a:rPr lang="es-AR" sz="2400" i="1">
                                      <a:latin typeface="Cambria Math" panose="02040503050406030204" pitchFamily="18" charset="0"/>
                                    </a:rPr>
                                    <m:t>)</m:t>
                                  </m:r>
                                </m:sub>
                              </m:sSub>
                              <m:r>
                                <a:rPr lang="es-AR" sz="2400" b="0" i="1" smtClean="0">
                                  <a:latin typeface="Cambria Math" panose="02040503050406030204" pitchFamily="18" charset="0"/>
                                </a:rPr>
                                <m:t>+</m:t>
                              </m:r>
                              <m:r>
                                <a:rPr lang="es-AR" sz="2400" b="0" i="1" smtClean="0">
                                  <a:latin typeface="Cambria Math" panose="02040503050406030204" pitchFamily="18" charset="0"/>
                                </a:rPr>
                                <m:t>𝐸</m:t>
                              </m:r>
                            </m:e>
                          </m:nary>
                        </m:e>
                      </m:nary>
                    </m:oMath>
                  </m:oMathPara>
                </a14:m>
                <a:endParaRPr lang="es-AR" sz="2400" i="0" dirty="0">
                  <a:latin typeface="+mn-lt"/>
                </a:endParaRPr>
              </a:p>
              <a:p>
                <a:pPr lvl="0">
                  <a:spcBef>
                    <a:spcPct val="20000"/>
                  </a:spcBef>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a:p>
                <a:pPr lvl="0">
                  <a:spcBef>
                    <a:spcPct val="20000"/>
                  </a:spcBef>
                  <a:defRPr/>
                </a:pPr>
                <a:r>
                  <a:rPr lang="es-AR" sz="2400" dirty="0"/>
                  <a:t>Para el caso de la fórmula del trapecio:</a:t>
                </a:r>
              </a:p>
              <a:p>
                <a:pPr lvl="0">
                  <a:spcBef>
                    <a:spcPct val="20000"/>
                  </a:spcBef>
                  <a:defRPr/>
                </a:pPr>
                <a14:m>
                  <m:oMathPara xmlns:m="http://schemas.openxmlformats.org/officeDocument/2006/math">
                    <m:oMathParaPr>
                      <m:jc m:val="centerGroup"/>
                    </m:oMathParaPr>
                    <m:oMath xmlns:m="http://schemas.openxmlformats.org/officeDocument/2006/math">
                      <m:sSup>
                        <m:sSupPr>
                          <m:ctrlPr>
                            <a:rPr lang="es-AR" sz="2400" i="1">
                              <a:latin typeface="Cambria Math" panose="02040503050406030204" pitchFamily="18" charset="0"/>
                            </a:rPr>
                          </m:ctrlPr>
                        </m:sSupPr>
                        <m:e>
                          <m:r>
                            <a:rPr lang="es-AR" sz="2400" i="1">
                              <a:latin typeface="Cambria Math" panose="02040503050406030204" pitchFamily="18" charset="0"/>
                            </a:rPr>
                            <m:t>𝐴</m:t>
                          </m:r>
                        </m:e>
                        <m:sup>
                          <m:r>
                            <a:rPr lang="es-AR" sz="2400" i="1">
                              <a:latin typeface="Cambria Math" panose="02040503050406030204" pitchFamily="18" charset="0"/>
                            </a:rPr>
                            <m:t>(</m:t>
                          </m:r>
                          <m:r>
                            <a:rPr lang="es-AR" sz="2400" b="0" i="1" smtClean="0">
                              <a:latin typeface="Cambria Math" panose="02040503050406030204" pitchFamily="18" charset="0"/>
                            </a:rPr>
                            <m:t>1</m:t>
                          </m:r>
                          <m:r>
                            <a:rPr lang="es-AR" sz="2400" i="1">
                              <a:latin typeface="Cambria Math" panose="02040503050406030204" pitchFamily="18" charset="0"/>
                            </a:rPr>
                            <m:t>)</m:t>
                          </m:r>
                        </m:sup>
                      </m:sSup>
                      <m:r>
                        <a:rPr lang="es-AR" sz="2400" b="0" i="1" smtClean="0">
                          <a:latin typeface="Cambria Math" panose="02040503050406030204" pitchFamily="18" charset="0"/>
                        </a:rPr>
                        <m:t>=1/2</m:t>
                      </m:r>
                    </m:oMath>
                  </m:oMathPara>
                </a14:m>
                <a:endParaRPr kumimoji="0" lang="es-AR" sz="2400" b="0" i="0" u="none" strike="noStrike" kern="1200" cap="none" spc="0" normalizeH="0" baseline="0" noProof="0" dirty="0">
                  <a:ln>
                    <a:noFill/>
                  </a:ln>
                  <a:solidFill>
                    <a:schemeClr val="tx1"/>
                  </a:solidFill>
                  <a:effectLst/>
                  <a:uLnTx/>
                  <a:uFillTx/>
                  <a:latin typeface="+mn-lt"/>
                  <a:ea typeface="+mn-ea"/>
                  <a:cs typeface="+mn-cs"/>
                </a:endParaRPr>
              </a:p>
              <a:p>
                <a:pPr lvl="0">
                  <a:spcBef>
                    <a:spcPct val="20000"/>
                  </a:spcBef>
                  <a:defRPr/>
                </a:pPr>
                <a14:m>
                  <m:oMathPara xmlns:m="http://schemas.openxmlformats.org/officeDocument/2006/math">
                    <m:oMathParaPr>
                      <m:jc m:val="centerGroup"/>
                    </m:oMathParaPr>
                    <m:oMath xmlns:m="http://schemas.openxmlformats.org/officeDocument/2006/math">
                      <m:sSubSup>
                        <m:sSubSupPr>
                          <m:ctrlPr>
                            <a:rPr lang="es-AR" sz="2400" i="1">
                              <a:latin typeface="Cambria Math" panose="02040503050406030204" pitchFamily="18" charset="0"/>
                            </a:rPr>
                          </m:ctrlPr>
                        </m:sSubSupPr>
                        <m:e>
                          <m:r>
                            <a:rPr lang="es-AR" sz="2400" i="1">
                              <a:latin typeface="Cambria Math" panose="02040503050406030204" pitchFamily="18" charset="0"/>
                            </a:rPr>
                            <m:t>𝑊</m:t>
                          </m:r>
                        </m:e>
                        <m:sub>
                          <m:r>
                            <a:rPr lang="es-AR" sz="2400" b="0" i="1" smtClean="0">
                              <a:latin typeface="Cambria Math" panose="02040503050406030204" pitchFamily="18" charset="0"/>
                            </a:rPr>
                            <m:t>0</m:t>
                          </m:r>
                        </m:sub>
                        <m:sup>
                          <m:r>
                            <a:rPr lang="es-AR" sz="2400" i="1">
                              <a:latin typeface="Cambria Math" panose="02040503050406030204" pitchFamily="18" charset="0"/>
                            </a:rPr>
                            <m:t>(</m:t>
                          </m:r>
                          <m:r>
                            <a:rPr lang="es-AR" sz="2400" b="0" i="1" smtClean="0">
                              <a:latin typeface="Cambria Math" panose="02040503050406030204" pitchFamily="18" charset="0"/>
                            </a:rPr>
                            <m:t>1</m:t>
                          </m:r>
                          <m:r>
                            <a:rPr lang="es-AR" sz="2400" i="1">
                              <a:latin typeface="Cambria Math" panose="02040503050406030204" pitchFamily="18" charset="0"/>
                            </a:rPr>
                            <m:t>)</m:t>
                          </m:r>
                        </m:sup>
                      </m:sSubSup>
                      <m:r>
                        <a:rPr lang="es-AR" sz="2400" b="0" i="1" smtClean="0">
                          <a:latin typeface="Cambria Math" panose="02040503050406030204" pitchFamily="18" charset="0"/>
                        </a:rPr>
                        <m:t>=1</m:t>
                      </m:r>
                    </m:oMath>
                  </m:oMathPara>
                </a14:m>
                <a:endParaRPr lang="es-AR" sz="2400" b="0" i="0" dirty="0">
                  <a:latin typeface="+mn-lt"/>
                </a:endParaRPr>
              </a:p>
              <a:p>
                <a:pPr>
                  <a:spcBef>
                    <a:spcPct val="20000"/>
                  </a:spcBef>
                  <a:defRPr/>
                </a:pPr>
                <a14:m>
                  <m:oMathPara xmlns:m="http://schemas.openxmlformats.org/officeDocument/2006/math">
                    <m:oMathParaPr>
                      <m:jc m:val="centerGroup"/>
                    </m:oMathParaPr>
                    <m:oMath xmlns:m="http://schemas.openxmlformats.org/officeDocument/2006/math">
                      <m:sSubSup>
                        <m:sSubSupPr>
                          <m:ctrlPr>
                            <a:rPr lang="es-AR" sz="2400" i="1">
                              <a:latin typeface="Cambria Math" panose="02040503050406030204" pitchFamily="18" charset="0"/>
                            </a:rPr>
                          </m:ctrlPr>
                        </m:sSubSupPr>
                        <m:e>
                          <m:r>
                            <a:rPr lang="es-AR" sz="2400" i="1">
                              <a:latin typeface="Cambria Math" panose="02040503050406030204" pitchFamily="18" charset="0"/>
                            </a:rPr>
                            <m:t>𝑊</m:t>
                          </m:r>
                        </m:e>
                        <m:sub>
                          <m:r>
                            <a:rPr lang="es-AR" sz="2400" b="0" i="1" smtClean="0">
                              <a:latin typeface="Cambria Math" panose="02040503050406030204" pitchFamily="18" charset="0"/>
                            </a:rPr>
                            <m:t>1</m:t>
                          </m:r>
                        </m:sub>
                        <m:sup>
                          <m:r>
                            <a:rPr lang="es-AR" sz="2400" i="1">
                              <a:latin typeface="Cambria Math" panose="02040503050406030204" pitchFamily="18" charset="0"/>
                            </a:rPr>
                            <m:t>(1)</m:t>
                          </m:r>
                        </m:sup>
                      </m:sSubSup>
                      <m:r>
                        <a:rPr lang="es-AR" sz="2400" i="1">
                          <a:latin typeface="Cambria Math" panose="02040503050406030204" pitchFamily="18" charset="0"/>
                        </a:rPr>
                        <m:t>=1</m:t>
                      </m:r>
                    </m:oMath>
                  </m:oMathPara>
                </a14:m>
                <a:endParaRPr lang="es-AR" sz="2400" dirty="0"/>
              </a:p>
              <a:p>
                <a:pPr lvl="0">
                  <a:spcBef>
                    <a:spcPct val="20000"/>
                  </a:spcBef>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p:txBody>
          </p:sp>
        </mc:Choice>
        <mc:Fallback xmlns="">
          <p:sp>
            <p:nvSpPr>
              <p:cNvPr id="8" name="2 Subtítulo"/>
              <p:cNvSpPr txBox="1">
                <a:spLocks noRot="1" noChangeAspect="1" noMove="1" noResize="1" noEditPoints="1" noAdjustHandles="1" noChangeArrowheads="1" noChangeShapeType="1" noTextEdit="1"/>
              </p:cNvSpPr>
              <p:nvPr/>
            </p:nvSpPr>
            <p:spPr>
              <a:xfrm>
                <a:off x="304800" y="114300"/>
                <a:ext cx="8077200" cy="6629400"/>
              </a:xfrm>
              <a:prstGeom prst="rect">
                <a:avLst/>
              </a:prstGeom>
              <a:blipFill>
                <a:blip r:embed="rId2"/>
                <a:stretch>
                  <a:fillRect l="-1132" t="-736"/>
                </a:stretch>
              </a:blipFill>
            </p:spPr>
            <p:txBody>
              <a:bodyPr/>
              <a:lstStyle/>
              <a:p>
                <a:r>
                  <a:rPr lang="en-US">
                    <a:noFill/>
                  </a:rPr>
                  <a:t> </a:t>
                </a:r>
              </a:p>
            </p:txBody>
          </p:sp>
        </mc:Fallback>
      </mc:AlternateContent>
    </p:spTree>
    <p:extLst>
      <p:ext uri="{BB962C8B-B14F-4D97-AF65-F5344CB8AC3E}">
        <p14:creationId xmlns:p14="http://schemas.microsoft.com/office/powerpoint/2010/main" val="3768817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28600"/>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8" name="2 Subtítulo"/>
              <p:cNvSpPr txBox="1">
                <a:spLocks/>
              </p:cNvSpPr>
              <p:nvPr/>
            </p:nvSpPr>
            <p:spPr>
              <a:xfrm>
                <a:off x="304800" y="114300"/>
                <a:ext cx="8077200" cy="66294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b="1" dirty="0"/>
                  <a:t>Integración numérica – Métodos de Newton-Cotes:</a:t>
                </a:r>
              </a:p>
              <a:p>
                <a:pPr lvl="0">
                  <a:spcBef>
                    <a:spcPct val="20000"/>
                  </a:spcBef>
                  <a:defRPr/>
                </a:pPr>
                <a:r>
                  <a:rPr lang="es-AR" sz="2400" dirty="0"/>
                  <a:t>Para el caso de la fórmula de Simpson de 1/3:</a:t>
                </a:r>
              </a:p>
              <a:p>
                <a:pPr lvl="0">
                  <a:spcBef>
                    <a:spcPct val="20000"/>
                  </a:spcBef>
                  <a:defRPr/>
                </a:pPr>
                <a14:m>
                  <m:oMathPara xmlns:m="http://schemas.openxmlformats.org/officeDocument/2006/math">
                    <m:oMathParaPr>
                      <m:jc m:val="left"/>
                    </m:oMathParaPr>
                    <m:oMath xmlns:m="http://schemas.openxmlformats.org/officeDocument/2006/math">
                      <m:sSup>
                        <m:sSupPr>
                          <m:ctrlPr>
                            <a:rPr lang="es-AR" sz="2400" i="1">
                              <a:latin typeface="Cambria Math" panose="02040503050406030204" pitchFamily="18" charset="0"/>
                            </a:rPr>
                          </m:ctrlPr>
                        </m:sSupPr>
                        <m:e>
                          <m:r>
                            <a:rPr lang="es-AR" sz="2400" i="1">
                              <a:latin typeface="Cambria Math" panose="02040503050406030204" pitchFamily="18" charset="0"/>
                            </a:rPr>
                            <m:t>𝐴</m:t>
                          </m:r>
                        </m:e>
                        <m:sup>
                          <m:r>
                            <a:rPr lang="es-AR" sz="2400" i="1">
                              <a:latin typeface="Cambria Math" panose="02040503050406030204" pitchFamily="18" charset="0"/>
                            </a:rPr>
                            <m:t>(</m:t>
                          </m:r>
                          <m:r>
                            <a:rPr lang="es-AR" sz="2400" b="0" i="1" smtClean="0">
                              <a:latin typeface="Cambria Math" panose="02040503050406030204" pitchFamily="18" charset="0"/>
                            </a:rPr>
                            <m:t>2</m:t>
                          </m:r>
                          <m:r>
                            <a:rPr lang="es-AR" sz="2400" i="1">
                              <a:latin typeface="Cambria Math" panose="02040503050406030204" pitchFamily="18" charset="0"/>
                            </a:rPr>
                            <m:t>)</m:t>
                          </m:r>
                        </m:sup>
                      </m:sSup>
                      <m:r>
                        <a:rPr lang="es-AR" sz="2400" b="0" i="1" smtClean="0">
                          <a:latin typeface="Cambria Math" panose="02040503050406030204" pitchFamily="18" charset="0"/>
                        </a:rPr>
                        <m:t>=1/3</m:t>
                      </m:r>
                      <m:sSubSup>
                        <m:sSubSupPr>
                          <m:ctrlPr>
                            <a:rPr lang="es-AR" sz="2400" i="1">
                              <a:latin typeface="Cambria Math" panose="02040503050406030204" pitchFamily="18" charset="0"/>
                            </a:rPr>
                          </m:ctrlPr>
                        </m:sSubSupPr>
                        <m:e>
                          <m:r>
                            <a:rPr lang="es-AR" sz="2400" b="0" i="1" smtClean="0">
                              <a:latin typeface="Cambria Math" panose="02040503050406030204" pitchFamily="18" charset="0"/>
                            </a:rPr>
                            <m:t>               </m:t>
                          </m:r>
                          <m:r>
                            <a:rPr lang="es-AR" sz="2400" i="1">
                              <a:latin typeface="Cambria Math" panose="02040503050406030204" pitchFamily="18" charset="0"/>
                            </a:rPr>
                            <m:t>𝑊</m:t>
                          </m:r>
                        </m:e>
                        <m:sub>
                          <m:r>
                            <a:rPr lang="es-AR" sz="2400" b="0" i="1" smtClean="0">
                              <a:latin typeface="Cambria Math" panose="02040503050406030204" pitchFamily="18" charset="0"/>
                            </a:rPr>
                            <m:t>0</m:t>
                          </m:r>
                        </m:sub>
                        <m:sup>
                          <m:r>
                            <a:rPr lang="es-AR" sz="2400" i="1">
                              <a:latin typeface="Cambria Math" panose="02040503050406030204" pitchFamily="18" charset="0"/>
                            </a:rPr>
                            <m:t>(</m:t>
                          </m:r>
                          <m:r>
                            <a:rPr lang="es-AR" sz="2400" b="0" i="1" smtClean="0">
                              <a:latin typeface="Cambria Math" panose="02040503050406030204" pitchFamily="18" charset="0"/>
                            </a:rPr>
                            <m:t>2</m:t>
                          </m:r>
                          <m:r>
                            <a:rPr lang="es-AR" sz="2400" i="1">
                              <a:latin typeface="Cambria Math" panose="02040503050406030204" pitchFamily="18" charset="0"/>
                            </a:rPr>
                            <m:t>)</m:t>
                          </m:r>
                        </m:sup>
                      </m:sSubSup>
                      <m:r>
                        <a:rPr lang="es-AR" sz="2400" b="0" i="1" smtClean="0">
                          <a:latin typeface="Cambria Math" panose="02040503050406030204" pitchFamily="18" charset="0"/>
                        </a:rPr>
                        <m:t>=1</m:t>
                      </m:r>
                    </m:oMath>
                  </m:oMathPara>
                </a14:m>
                <a:endParaRPr lang="es-AR" sz="2400" b="0" i="0" dirty="0">
                  <a:latin typeface="+mn-lt"/>
                </a:endParaRPr>
              </a:p>
              <a:p>
                <a:pPr>
                  <a:spcBef>
                    <a:spcPct val="20000"/>
                  </a:spcBef>
                  <a:defRPr/>
                </a:pPr>
                <a14:m>
                  <m:oMathPara xmlns:m="http://schemas.openxmlformats.org/officeDocument/2006/math">
                    <m:oMathParaPr>
                      <m:jc m:val="left"/>
                    </m:oMathParaPr>
                    <m:oMath xmlns:m="http://schemas.openxmlformats.org/officeDocument/2006/math">
                      <m:sSubSup>
                        <m:sSubSupPr>
                          <m:ctrlPr>
                            <a:rPr lang="es-AR" sz="2400" i="1">
                              <a:latin typeface="Cambria Math" panose="02040503050406030204" pitchFamily="18" charset="0"/>
                            </a:rPr>
                          </m:ctrlPr>
                        </m:sSubSupPr>
                        <m:e>
                          <m:r>
                            <a:rPr lang="es-AR" sz="2400" i="1">
                              <a:latin typeface="Cambria Math" panose="02040503050406030204" pitchFamily="18" charset="0"/>
                            </a:rPr>
                            <m:t>𝑊</m:t>
                          </m:r>
                        </m:e>
                        <m:sub>
                          <m:r>
                            <a:rPr lang="es-AR" sz="2400" b="0" i="1" smtClean="0">
                              <a:latin typeface="Cambria Math" panose="02040503050406030204" pitchFamily="18" charset="0"/>
                            </a:rPr>
                            <m:t>1</m:t>
                          </m:r>
                        </m:sub>
                        <m:sup>
                          <m:r>
                            <a:rPr lang="es-AR" sz="2400" i="1">
                              <a:latin typeface="Cambria Math" panose="02040503050406030204" pitchFamily="18" charset="0"/>
                            </a:rPr>
                            <m:t>(</m:t>
                          </m:r>
                          <m:r>
                            <a:rPr lang="es-AR" sz="2400" b="0" i="1" smtClean="0">
                              <a:latin typeface="Cambria Math" panose="02040503050406030204" pitchFamily="18" charset="0"/>
                            </a:rPr>
                            <m:t>2</m:t>
                          </m:r>
                          <m:r>
                            <a:rPr lang="es-AR" sz="2400" i="1">
                              <a:latin typeface="Cambria Math" panose="02040503050406030204" pitchFamily="18" charset="0"/>
                            </a:rPr>
                            <m:t>)</m:t>
                          </m:r>
                        </m:sup>
                      </m:sSubSup>
                      <m:r>
                        <a:rPr lang="es-AR" sz="2400" i="1">
                          <a:latin typeface="Cambria Math" panose="02040503050406030204" pitchFamily="18" charset="0"/>
                        </a:rPr>
                        <m:t>=</m:t>
                      </m:r>
                      <m:r>
                        <a:rPr lang="es-AR" sz="2400" b="0" i="1" smtClean="0">
                          <a:latin typeface="Cambria Math" panose="02040503050406030204" pitchFamily="18" charset="0"/>
                        </a:rPr>
                        <m:t>4                  </m:t>
                      </m:r>
                      <m:sSubSup>
                        <m:sSubSupPr>
                          <m:ctrlPr>
                            <a:rPr lang="es-AR" sz="2400" i="1">
                              <a:latin typeface="Cambria Math" panose="02040503050406030204" pitchFamily="18" charset="0"/>
                            </a:rPr>
                          </m:ctrlPr>
                        </m:sSubSupPr>
                        <m:e>
                          <m:r>
                            <a:rPr lang="es-AR" sz="2400" i="1">
                              <a:latin typeface="Cambria Math" panose="02040503050406030204" pitchFamily="18" charset="0"/>
                            </a:rPr>
                            <m:t>𝑊</m:t>
                          </m:r>
                        </m:e>
                        <m:sub>
                          <m:r>
                            <a:rPr lang="es-AR" sz="2400" b="0" i="1" smtClean="0">
                              <a:latin typeface="Cambria Math" panose="02040503050406030204" pitchFamily="18" charset="0"/>
                            </a:rPr>
                            <m:t>2</m:t>
                          </m:r>
                        </m:sub>
                        <m:sup>
                          <m:r>
                            <a:rPr lang="es-AR" sz="2400" i="1">
                              <a:latin typeface="Cambria Math" panose="02040503050406030204" pitchFamily="18" charset="0"/>
                            </a:rPr>
                            <m:t>(2)</m:t>
                          </m:r>
                        </m:sup>
                      </m:sSubSup>
                      <m:r>
                        <a:rPr lang="es-AR" sz="2400" i="1">
                          <a:latin typeface="Cambria Math" panose="02040503050406030204" pitchFamily="18" charset="0"/>
                        </a:rPr>
                        <m:t>=</m:t>
                      </m:r>
                      <m:r>
                        <a:rPr lang="es-AR" sz="2400" b="0" i="1" smtClean="0">
                          <a:latin typeface="Cambria Math" panose="02040503050406030204" pitchFamily="18" charset="0"/>
                        </a:rPr>
                        <m:t>1</m:t>
                      </m:r>
                    </m:oMath>
                  </m:oMathPara>
                </a14:m>
                <a:endParaRPr lang="es-AR" sz="2400" dirty="0"/>
              </a:p>
              <a:p>
                <a:pPr lvl="0">
                  <a:spcBef>
                    <a:spcPct val="20000"/>
                  </a:spcBef>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a:p>
                <a:pPr lvl="0">
                  <a:spcBef>
                    <a:spcPct val="20000"/>
                  </a:spcBef>
                  <a:defRPr/>
                </a:pPr>
                <a:r>
                  <a:rPr lang="es-AR" sz="2400" dirty="0"/>
                  <a:t>Para polinomios interpolantes de orden superior:</a:t>
                </a:r>
                <a:endParaRPr kumimoji="0" lang="es-AR" sz="2400" b="0" i="0" u="none" strike="noStrike" kern="1200" cap="none" spc="0" normalizeH="0" baseline="0" noProof="0" dirty="0">
                  <a:ln>
                    <a:noFill/>
                  </a:ln>
                  <a:solidFill>
                    <a:schemeClr val="tx1"/>
                  </a:solidFill>
                  <a:effectLst/>
                  <a:uLnTx/>
                  <a:uFillTx/>
                  <a:latin typeface="+mn-lt"/>
                  <a:ea typeface="+mn-ea"/>
                  <a:cs typeface="+mn-cs"/>
                </a:endParaRPr>
              </a:p>
            </p:txBody>
          </p:sp>
        </mc:Choice>
        <mc:Fallback xmlns="">
          <p:sp>
            <p:nvSpPr>
              <p:cNvPr id="8" name="2 Subtítulo"/>
              <p:cNvSpPr txBox="1">
                <a:spLocks noRot="1" noChangeAspect="1" noMove="1" noResize="1" noEditPoints="1" noAdjustHandles="1" noChangeArrowheads="1" noChangeShapeType="1" noTextEdit="1"/>
              </p:cNvSpPr>
              <p:nvPr/>
            </p:nvSpPr>
            <p:spPr>
              <a:xfrm>
                <a:off x="304800" y="114300"/>
                <a:ext cx="8077200" cy="6629400"/>
              </a:xfrm>
              <a:prstGeom prst="rect">
                <a:avLst/>
              </a:prstGeom>
              <a:blipFill>
                <a:blip r:embed="rId2"/>
                <a:stretch>
                  <a:fillRect l="-1132" t="-736"/>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4EDA0363-99A9-4123-90AC-F5A3A9B47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125" y="3124200"/>
            <a:ext cx="7143750" cy="2857500"/>
          </a:xfrm>
          <a:prstGeom prst="rect">
            <a:avLst/>
          </a:prstGeom>
        </p:spPr>
      </p:pic>
    </p:spTree>
    <p:extLst>
      <p:ext uri="{BB962C8B-B14F-4D97-AF65-F5344CB8AC3E}">
        <p14:creationId xmlns:p14="http://schemas.microsoft.com/office/powerpoint/2010/main" val="913752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60E6FFD1-C22A-46B2-BBBE-E06FBB448A90}"/>
              </a:ext>
            </a:extLst>
          </p:cNvPr>
          <p:cNvSpPr/>
          <p:nvPr/>
        </p:nvSpPr>
        <p:spPr>
          <a:xfrm>
            <a:off x="3137483" y="3582099"/>
            <a:ext cx="906011" cy="998290"/>
          </a:xfrm>
          <a:custGeom>
            <a:avLst/>
            <a:gdLst>
              <a:gd name="connsiteX0" fmla="*/ 0 w 906011"/>
              <a:gd name="connsiteY0" fmla="*/ 998290 h 998290"/>
              <a:gd name="connsiteX1" fmla="*/ 8389 w 906011"/>
              <a:gd name="connsiteY1" fmla="*/ 0 h 998290"/>
              <a:gd name="connsiteX2" fmla="*/ 906011 w 906011"/>
              <a:gd name="connsiteY2" fmla="*/ 536895 h 998290"/>
              <a:gd name="connsiteX3" fmla="*/ 897622 w 906011"/>
              <a:gd name="connsiteY3" fmla="*/ 989901 h 998290"/>
              <a:gd name="connsiteX4" fmla="*/ 0 w 906011"/>
              <a:gd name="connsiteY4" fmla="*/ 998290 h 998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6011" h="998290">
                <a:moveTo>
                  <a:pt x="0" y="998290"/>
                </a:moveTo>
                <a:cubicBezTo>
                  <a:pt x="2796" y="665527"/>
                  <a:pt x="5593" y="332763"/>
                  <a:pt x="8389" y="0"/>
                </a:cubicBezTo>
                <a:lnTo>
                  <a:pt x="906011" y="536895"/>
                </a:lnTo>
                <a:lnTo>
                  <a:pt x="897622" y="989901"/>
                </a:lnTo>
                <a:lnTo>
                  <a:pt x="0" y="998290"/>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2 Subtítulo"/>
          <p:cNvSpPr txBox="1">
            <a:spLocks/>
          </p:cNvSpPr>
          <p:nvPr/>
        </p:nvSpPr>
        <p:spPr>
          <a:xfrm>
            <a:off x="304800" y="228600"/>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2 Subtítulo"/>
          <p:cNvSpPr txBox="1">
            <a:spLocks/>
          </p:cNvSpPr>
          <p:nvPr/>
        </p:nvSpPr>
        <p:spPr>
          <a:xfrm>
            <a:off x="304800" y="114300"/>
            <a:ext cx="8077200" cy="66294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b="1" dirty="0"/>
              <a:t>Integración numérica – Fórmulas compuestas h=</a:t>
            </a:r>
            <a:r>
              <a:rPr lang="es-AR" sz="2400" b="1" dirty="0" err="1"/>
              <a:t>cte</a:t>
            </a:r>
            <a:r>
              <a:rPr lang="es-AR" sz="2400" b="1" dirty="0"/>
              <a:t>:</a:t>
            </a:r>
          </a:p>
          <a:p>
            <a:pPr lvl="0">
              <a:spcBef>
                <a:spcPct val="20000"/>
              </a:spcBef>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a:p>
            <a:pPr lvl="0">
              <a:spcBef>
                <a:spcPct val="20000"/>
              </a:spcBef>
              <a:defRPr/>
            </a:pPr>
            <a:endParaRPr lang="es-AR" sz="2400" dirty="0"/>
          </a:p>
          <a:p>
            <a:pPr lvl="0">
              <a:spcBef>
                <a:spcPct val="20000"/>
              </a:spcBef>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a:p>
            <a:pPr lvl="0">
              <a:spcBef>
                <a:spcPct val="20000"/>
              </a:spcBef>
              <a:defRPr/>
            </a:pPr>
            <a:endParaRPr lang="es-AR" sz="2400" dirty="0"/>
          </a:p>
          <a:p>
            <a:pPr lvl="0">
              <a:spcBef>
                <a:spcPct val="20000"/>
              </a:spcBef>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a:p>
            <a:pPr lvl="0">
              <a:spcBef>
                <a:spcPct val="20000"/>
              </a:spcBef>
              <a:defRPr/>
            </a:pPr>
            <a:endParaRPr lang="es-AR" sz="2400" dirty="0"/>
          </a:p>
          <a:p>
            <a:pPr lvl="0">
              <a:spcBef>
                <a:spcPct val="20000"/>
              </a:spcBef>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a:p>
            <a:pPr lvl="0">
              <a:spcBef>
                <a:spcPct val="20000"/>
              </a:spcBef>
              <a:defRPr/>
            </a:pPr>
            <a:endParaRPr lang="es-AR" sz="2400" dirty="0"/>
          </a:p>
          <a:p>
            <a:pPr lvl="0">
              <a:spcBef>
                <a:spcPct val="20000"/>
              </a:spcBef>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a:p>
            <a:pPr lvl="0">
              <a:spcBef>
                <a:spcPct val="20000"/>
              </a:spcBef>
              <a:defRPr/>
            </a:pPr>
            <a:endParaRPr lang="es-AR" sz="2400" dirty="0"/>
          </a:p>
          <a:p>
            <a:pPr lvl="0">
              <a:spcBef>
                <a:spcPct val="20000"/>
              </a:spcBef>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a:p>
            <a:pPr lvl="0">
              <a:spcBef>
                <a:spcPct val="20000"/>
              </a:spcBef>
              <a:defRPr/>
            </a:pPr>
            <a:endParaRPr lang="es-AR" sz="2400" dirty="0"/>
          </a:p>
          <a:p>
            <a:pPr lvl="0">
              <a:spcBef>
                <a:spcPct val="20000"/>
              </a:spcBef>
              <a:defRPr/>
            </a:pPr>
            <a:endParaRPr lang="es-AR" dirty="0"/>
          </a:p>
          <a:p>
            <a:pPr lvl="0">
              <a:spcBef>
                <a:spcPct val="20000"/>
              </a:spcBef>
              <a:defRPr/>
            </a:pPr>
            <a:r>
              <a:rPr lang="es-AR" sz="2400" dirty="0"/>
              <a:t>Fórmula general:</a:t>
            </a:r>
            <a:endParaRPr kumimoji="0" lang="es-AR"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Freeform: Shape 4">
            <a:extLst>
              <a:ext uri="{FF2B5EF4-FFF2-40B4-BE49-F238E27FC236}">
                <a16:creationId xmlns:a16="http://schemas.microsoft.com/office/drawing/2014/main" id="{51071CBA-35F5-4038-992E-80486DEE0BA0}"/>
              </a:ext>
            </a:extLst>
          </p:cNvPr>
          <p:cNvSpPr/>
          <p:nvPr/>
        </p:nvSpPr>
        <p:spPr>
          <a:xfrm>
            <a:off x="2220286" y="1552662"/>
            <a:ext cx="906011" cy="964734"/>
          </a:xfrm>
          <a:custGeom>
            <a:avLst/>
            <a:gdLst>
              <a:gd name="connsiteX0" fmla="*/ 0 w 906011"/>
              <a:gd name="connsiteY0" fmla="*/ 964734 h 964734"/>
              <a:gd name="connsiteX1" fmla="*/ 8389 w 906011"/>
              <a:gd name="connsiteY1" fmla="*/ 285226 h 964734"/>
              <a:gd name="connsiteX2" fmla="*/ 897622 w 906011"/>
              <a:gd name="connsiteY2" fmla="*/ 0 h 964734"/>
              <a:gd name="connsiteX3" fmla="*/ 906011 w 906011"/>
              <a:gd name="connsiteY3" fmla="*/ 964734 h 964734"/>
              <a:gd name="connsiteX4" fmla="*/ 0 w 906011"/>
              <a:gd name="connsiteY4" fmla="*/ 964734 h 964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6011" h="964734">
                <a:moveTo>
                  <a:pt x="0" y="964734"/>
                </a:moveTo>
                <a:lnTo>
                  <a:pt x="8389" y="285226"/>
                </a:lnTo>
                <a:lnTo>
                  <a:pt x="897622" y="0"/>
                </a:lnTo>
                <a:cubicBezTo>
                  <a:pt x="900418" y="321578"/>
                  <a:pt x="903215" y="643156"/>
                  <a:pt x="906011" y="964734"/>
                </a:cubicBezTo>
                <a:lnTo>
                  <a:pt x="0" y="964734"/>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1D9B29AF-2484-4359-B7BC-22E7B61222F8}"/>
              </a:ext>
            </a:extLst>
          </p:cNvPr>
          <p:cNvCxnSpPr/>
          <p:nvPr/>
        </p:nvCxnSpPr>
        <p:spPr>
          <a:xfrm flipV="1">
            <a:off x="1600200" y="990600"/>
            <a:ext cx="0" cy="160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93D1060-CEA0-4104-B74D-289E03A67FE9}"/>
              </a:ext>
            </a:extLst>
          </p:cNvPr>
          <p:cNvCxnSpPr>
            <a:cxnSpLocks/>
          </p:cNvCxnSpPr>
          <p:nvPr/>
        </p:nvCxnSpPr>
        <p:spPr>
          <a:xfrm>
            <a:off x="1447800" y="2514600"/>
            <a:ext cx="4114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1A3A075-B576-4D34-89A2-942C73853B9E}"/>
              </a:ext>
            </a:extLst>
          </p:cNvPr>
          <p:cNvCxnSpPr/>
          <p:nvPr/>
        </p:nvCxnSpPr>
        <p:spPr>
          <a:xfrm>
            <a:off x="3124200" y="1192620"/>
            <a:ext cx="0" cy="139818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CCD8AD3-381A-4DEF-B81F-A5B4AE517933}"/>
              </a:ext>
            </a:extLst>
          </p:cNvPr>
          <p:cNvSpPr txBox="1"/>
          <p:nvPr/>
        </p:nvSpPr>
        <p:spPr>
          <a:xfrm>
            <a:off x="2965685" y="2533368"/>
            <a:ext cx="615715" cy="369332"/>
          </a:xfrm>
          <a:prstGeom prst="rect">
            <a:avLst/>
          </a:prstGeom>
          <a:noFill/>
        </p:spPr>
        <p:txBody>
          <a:bodyPr wrap="square" rtlCol="0">
            <a:spAutoFit/>
          </a:bodyPr>
          <a:lstStyle/>
          <a:p>
            <a:r>
              <a:rPr lang="es-AR" dirty="0"/>
              <a:t>x</a:t>
            </a:r>
            <a:r>
              <a:rPr lang="es-AR" baseline="-25000" dirty="0"/>
              <a:t>1</a:t>
            </a:r>
            <a:endParaRPr lang="en-US" baseline="-25000" dirty="0"/>
          </a:p>
        </p:txBody>
      </p:sp>
      <p:cxnSp>
        <p:nvCxnSpPr>
          <p:cNvPr id="12" name="Straight Connector 11">
            <a:extLst>
              <a:ext uri="{FF2B5EF4-FFF2-40B4-BE49-F238E27FC236}">
                <a16:creationId xmlns:a16="http://schemas.microsoft.com/office/drawing/2014/main" id="{8C617E57-ADC7-45CA-8760-3CF9698E975C}"/>
              </a:ext>
            </a:extLst>
          </p:cNvPr>
          <p:cNvCxnSpPr>
            <a:cxnSpLocks/>
          </p:cNvCxnSpPr>
          <p:nvPr/>
        </p:nvCxnSpPr>
        <p:spPr>
          <a:xfrm>
            <a:off x="2209497" y="1512332"/>
            <a:ext cx="0" cy="107846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0D22AEA-1346-488C-BB61-5ABBCE44302D}"/>
              </a:ext>
            </a:extLst>
          </p:cNvPr>
          <p:cNvSpPr txBox="1"/>
          <p:nvPr/>
        </p:nvSpPr>
        <p:spPr>
          <a:xfrm>
            <a:off x="2074219" y="2537935"/>
            <a:ext cx="615715" cy="369332"/>
          </a:xfrm>
          <a:prstGeom prst="rect">
            <a:avLst/>
          </a:prstGeom>
          <a:noFill/>
        </p:spPr>
        <p:txBody>
          <a:bodyPr wrap="square" rtlCol="0">
            <a:spAutoFit/>
          </a:bodyPr>
          <a:lstStyle/>
          <a:p>
            <a:r>
              <a:rPr lang="es-AR" dirty="0"/>
              <a:t>x</a:t>
            </a:r>
            <a:r>
              <a:rPr lang="es-AR" baseline="-25000" dirty="0"/>
              <a:t>0</a:t>
            </a:r>
            <a:endParaRPr lang="en-US" baseline="-25000" dirty="0"/>
          </a:p>
        </p:txBody>
      </p:sp>
      <p:cxnSp>
        <p:nvCxnSpPr>
          <p:cNvPr id="14" name="Straight Connector 13">
            <a:extLst>
              <a:ext uri="{FF2B5EF4-FFF2-40B4-BE49-F238E27FC236}">
                <a16:creationId xmlns:a16="http://schemas.microsoft.com/office/drawing/2014/main" id="{9512F818-6B04-4953-B7A4-3DAB0ACA5004}"/>
              </a:ext>
            </a:extLst>
          </p:cNvPr>
          <p:cNvCxnSpPr>
            <a:cxnSpLocks/>
          </p:cNvCxnSpPr>
          <p:nvPr/>
        </p:nvCxnSpPr>
        <p:spPr>
          <a:xfrm flipV="1">
            <a:off x="2140583" y="1509110"/>
            <a:ext cx="1038980" cy="337658"/>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CCB07272-C02E-4848-94AD-4A200BB6C929}"/>
              </a:ext>
            </a:extLst>
          </p:cNvPr>
          <p:cNvSpPr txBox="1"/>
          <p:nvPr/>
        </p:nvSpPr>
        <p:spPr>
          <a:xfrm>
            <a:off x="3324490" y="1086913"/>
            <a:ext cx="703625" cy="369332"/>
          </a:xfrm>
          <a:prstGeom prst="rect">
            <a:avLst/>
          </a:prstGeom>
          <a:noFill/>
        </p:spPr>
        <p:txBody>
          <a:bodyPr wrap="square" rtlCol="0">
            <a:spAutoFit/>
          </a:bodyPr>
          <a:lstStyle/>
          <a:p>
            <a:r>
              <a:rPr lang="es-AR" dirty="0"/>
              <a:t>f(x)</a:t>
            </a:r>
            <a:endParaRPr lang="en-US" baseline="-25000" dirty="0"/>
          </a:p>
        </p:txBody>
      </p:sp>
      <p:cxnSp>
        <p:nvCxnSpPr>
          <p:cNvPr id="17" name="Straight Arrow Connector 16">
            <a:extLst>
              <a:ext uri="{FF2B5EF4-FFF2-40B4-BE49-F238E27FC236}">
                <a16:creationId xmlns:a16="http://schemas.microsoft.com/office/drawing/2014/main" id="{2614BADE-78FB-44BA-A3B8-8AF8F1E4BA04}"/>
              </a:ext>
            </a:extLst>
          </p:cNvPr>
          <p:cNvCxnSpPr/>
          <p:nvPr/>
        </p:nvCxnSpPr>
        <p:spPr>
          <a:xfrm flipV="1">
            <a:off x="1607580" y="3050449"/>
            <a:ext cx="0" cy="160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A513078-B0F6-4490-80A1-FA13B73E592C}"/>
              </a:ext>
            </a:extLst>
          </p:cNvPr>
          <p:cNvCxnSpPr>
            <a:cxnSpLocks/>
          </p:cNvCxnSpPr>
          <p:nvPr/>
        </p:nvCxnSpPr>
        <p:spPr>
          <a:xfrm>
            <a:off x="1447800" y="4573158"/>
            <a:ext cx="30490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5CC4507-8C62-4DF6-A957-839A37A5463B}"/>
              </a:ext>
            </a:extLst>
          </p:cNvPr>
          <p:cNvCxnSpPr/>
          <p:nvPr/>
        </p:nvCxnSpPr>
        <p:spPr>
          <a:xfrm>
            <a:off x="4039688" y="3251178"/>
            <a:ext cx="0" cy="139818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F600BB3-367A-46BF-9757-5255F070A168}"/>
              </a:ext>
            </a:extLst>
          </p:cNvPr>
          <p:cNvSpPr txBox="1"/>
          <p:nvPr/>
        </p:nvSpPr>
        <p:spPr>
          <a:xfrm>
            <a:off x="3825855" y="4591926"/>
            <a:ext cx="615715" cy="369332"/>
          </a:xfrm>
          <a:prstGeom prst="rect">
            <a:avLst/>
          </a:prstGeom>
          <a:noFill/>
        </p:spPr>
        <p:txBody>
          <a:bodyPr wrap="square" rtlCol="0">
            <a:spAutoFit/>
          </a:bodyPr>
          <a:lstStyle/>
          <a:p>
            <a:r>
              <a:rPr lang="es-AR" dirty="0"/>
              <a:t>x</a:t>
            </a:r>
            <a:r>
              <a:rPr lang="es-AR" baseline="-25000" dirty="0"/>
              <a:t>2</a:t>
            </a:r>
            <a:endParaRPr lang="en-US" baseline="-25000" dirty="0"/>
          </a:p>
        </p:txBody>
      </p:sp>
      <p:cxnSp>
        <p:nvCxnSpPr>
          <p:cNvPr id="22" name="Straight Connector 21">
            <a:extLst>
              <a:ext uri="{FF2B5EF4-FFF2-40B4-BE49-F238E27FC236}">
                <a16:creationId xmlns:a16="http://schemas.microsoft.com/office/drawing/2014/main" id="{1777AE12-742D-42D6-8821-BCDAFA898128}"/>
              </a:ext>
            </a:extLst>
          </p:cNvPr>
          <p:cNvCxnSpPr>
            <a:cxnSpLocks/>
          </p:cNvCxnSpPr>
          <p:nvPr/>
        </p:nvCxnSpPr>
        <p:spPr>
          <a:xfrm>
            <a:off x="3124985" y="3570890"/>
            <a:ext cx="0" cy="107846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4E5B780-0CC1-4958-A215-A365C47B4AF9}"/>
              </a:ext>
            </a:extLst>
          </p:cNvPr>
          <p:cNvSpPr txBox="1"/>
          <p:nvPr/>
        </p:nvSpPr>
        <p:spPr>
          <a:xfrm>
            <a:off x="2989707" y="4596493"/>
            <a:ext cx="615715" cy="369332"/>
          </a:xfrm>
          <a:prstGeom prst="rect">
            <a:avLst/>
          </a:prstGeom>
          <a:noFill/>
        </p:spPr>
        <p:txBody>
          <a:bodyPr wrap="square" rtlCol="0">
            <a:spAutoFit/>
          </a:bodyPr>
          <a:lstStyle/>
          <a:p>
            <a:r>
              <a:rPr lang="es-AR" dirty="0"/>
              <a:t>x</a:t>
            </a:r>
            <a:r>
              <a:rPr lang="es-AR" baseline="-25000" dirty="0"/>
              <a:t>1</a:t>
            </a:r>
            <a:endParaRPr lang="en-US" baseline="-25000" dirty="0"/>
          </a:p>
        </p:txBody>
      </p:sp>
      <p:cxnSp>
        <p:nvCxnSpPr>
          <p:cNvPr id="24" name="Straight Connector 23">
            <a:extLst>
              <a:ext uri="{FF2B5EF4-FFF2-40B4-BE49-F238E27FC236}">
                <a16:creationId xmlns:a16="http://schemas.microsoft.com/office/drawing/2014/main" id="{F5A05720-54CD-4C86-BEBC-B1B7F26F436C}"/>
              </a:ext>
            </a:extLst>
          </p:cNvPr>
          <p:cNvCxnSpPr>
            <a:cxnSpLocks/>
            <a:stCxn id="32" idx="1"/>
            <a:endCxn id="32" idx="2"/>
          </p:cNvCxnSpPr>
          <p:nvPr/>
        </p:nvCxnSpPr>
        <p:spPr>
          <a:xfrm>
            <a:off x="3163716" y="3576780"/>
            <a:ext cx="872455" cy="520118"/>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E159310E-B35C-44AA-9F24-B02FC6DAABF9}"/>
              </a:ext>
            </a:extLst>
          </p:cNvPr>
          <p:cNvSpPr txBox="1"/>
          <p:nvPr/>
        </p:nvSpPr>
        <p:spPr>
          <a:xfrm>
            <a:off x="3253609" y="3149366"/>
            <a:ext cx="703625" cy="369332"/>
          </a:xfrm>
          <a:prstGeom prst="rect">
            <a:avLst/>
          </a:prstGeom>
          <a:noFill/>
        </p:spPr>
        <p:txBody>
          <a:bodyPr wrap="square" rtlCol="0">
            <a:spAutoFit/>
          </a:bodyPr>
          <a:lstStyle/>
          <a:p>
            <a:r>
              <a:rPr lang="es-AR" dirty="0"/>
              <a:t>f(x)</a:t>
            </a:r>
            <a:endParaRPr lang="en-US" baseline="-25000" dirty="0"/>
          </a:p>
        </p:txBody>
      </p:sp>
      <p:cxnSp>
        <p:nvCxnSpPr>
          <p:cNvPr id="26" name="Straight Connector 25">
            <a:extLst>
              <a:ext uri="{FF2B5EF4-FFF2-40B4-BE49-F238E27FC236}">
                <a16:creationId xmlns:a16="http://schemas.microsoft.com/office/drawing/2014/main" id="{4BED06AF-3540-4F22-BFBB-7555237C1A5B}"/>
              </a:ext>
            </a:extLst>
          </p:cNvPr>
          <p:cNvCxnSpPr/>
          <p:nvPr/>
        </p:nvCxnSpPr>
        <p:spPr>
          <a:xfrm>
            <a:off x="4028115" y="1175211"/>
            <a:ext cx="0" cy="139818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E1104CB-71B6-4547-8EE7-A7884AD3EC3E}"/>
              </a:ext>
            </a:extLst>
          </p:cNvPr>
          <p:cNvSpPr txBox="1"/>
          <p:nvPr/>
        </p:nvSpPr>
        <p:spPr>
          <a:xfrm>
            <a:off x="3814282" y="2515959"/>
            <a:ext cx="615715" cy="369332"/>
          </a:xfrm>
          <a:prstGeom prst="rect">
            <a:avLst/>
          </a:prstGeom>
          <a:noFill/>
        </p:spPr>
        <p:txBody>
          <a:bodyPr wrap="square" rtlCol="0">
            <a:spAutoFit/>
          </a:bodyPr>
          <a:lstStyle/>
          <a:p>
            <a:r>
              <a:rPr lang="es-AR" dirty="0"/>
              <a:t>x</a:t>
            </a:r>
            <a:r>
              <a:rPr lang="es-AR" baseline="-25000" dirty="0"/>
              <a:t>2</a:t>
            </a:r>
            <a:endParaRPr lang="en-US" baseline="-25000" dirty="0"/>
          </a:p>
        </p:txBody>
      </p:sp>
      <p:sp>
        <p:nvSpPr>
          <p:cNvPr id="31" name="Freeform: Shape 30">
            <a:extLst>
              <a:ext uri="{FF2B5EF4-FFF2-40B4-BE49-F238E27FC236}">
                <a16:creationId xmlns:a16="http://schemas.microsoft.com/office/drawing/2014/main" id="{450FBE8A-EF95-4A84-9247-81AAE29666C0}"/>
              </a:ext>
            </a:extLst>
          </p:cNvPr>
          <p:cNvSpPr/>
          <p:nvPr/>
        </p:nvSpPr>
        <p:spPr>
          <a:xfrm>
            <a:off x="2189527" y="1522251"/>
            <a:ext cx="1946245" cy="639508"/>
          </a:xfrm>
          <a:custGeom>
            <a:avLst/>
            <a:gdLst>
              <a:gd name="connsiteX0" fmla="*/ 0 w 1946245"/>
              <a:gd name="connsiteY0" fmla="*/ 314938 h 639508"/>
              <a:gd name="connsiteX1" fmla="*/ 964734 w 1946245"/>
              <a:gd name="connsiteY1" fmla="*/ 4545 h 639508"/>
              <a:gd name="connsiteX2" fmla="*/ 1837189 w 1946245"/>
              <a:gd name="connsiteY2" fmla="*/ 524663 h 639508"/>
              <a:gd name="connsiteX3" fmla="*/ 1946245 w 1946245"/>
              <a:gd name="connsiteY3" fmla="*/ 625331 h 639508"/>
            </a:gdLst>
            <a:ahLst/>
            <a:cxnLst>
              <a:cxn ang="0">
                <a:pos x="connsiteX0" y="connsiteY0"/>
              </a:cxn>
              <a:cxn ang="0">
                <a:pos x="connsiteX1" y="connsiteY1"/>
              </a:cxn>
              <a:cxn ang="0">
                <a:pos x="connsiteX2" y="connsiteY2"/>
              </a:cxn>
              <a:cxn ang="0">
                <a:pos x="connsiteX3" y="connsiteY3"/>
              </a:cxn>
            </a:cxnLst>
            <a:rect l="l" t="t" r="r" b="b"/>
            <a:pathLst>
              <a:path w="1946245" h="639508">
                <a:moveTo>
                  <a:pt x="0" y="314938"/>
                </a:moveTo>
                <a:cubicBezTo>
                  <a:pt x="329268" y="142264"/>
                  <a:pt x="658536" y="-30409"/>
                  <a:pt x="964734" y="4545"/>
                </a:cubicBezTo>
                <a:cubicBezTo>
                  <a:pt x="1270932" y="39499"/>
                  <a:pt x="1673604" y="421199"/>
                  <a:pt x="1837189" y="524663"/>
                </a:cubicBezTo>
                <a:cubicBezTo>
                  <a:pt x="2000774" y="628127"/>
                  <a:pt x="1909893" y="661683"/>
                  <a:pt x="1946245" y="62533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765A9BE1-6D64-4FF9-AB81-EAED65F4E39A}"/>
              </a:ext>
            </a:extLst>
          </p:cNvPr>
          <p:cNvSpPr/>
          <p:nvPr/>
        </p:nvSpPr>
        <p:spPr>
          <a:xfrm>
            <a:off x="2198982" y="3572235"/>
            <a:ext cx="1946245" cy="639508"/>
          </a:xfrm>
          <a:custGeom>
            <a:avLst/>
            <a:gdLst>
              <a:gd name="connsiteX0" fmla="*/ 0 w 1946245"/>
              <a:gd name="connsiteY0" fmla="*/ 314938 h 639508"/>
              <a:gd name="connsiteX1" fmla="*/ 964734 w 1946245"/>
              <a:gd name="connsiteY1" fmla="*/ 4545 h 639508"/>
              <a:gd name="connsiteX2" fmla="*/ 1837189 w 1946245"/>
              <a:gd name="connsiteY2" fmla="*/ 524663 h 639508"/>
              <a:gd name="connsiteX3" fmla="*/ 1946245 w 1946245"/>
              <a:gd name="connsiteY3" fmla="*/ 625331 h 639508"/>
            </a:gdLst>
            <a:ahLst/>
            <a:cxnLst>
              <a:cxn ang="0">
                <a:pos x="connsiteX0" y="connsiteY0"/>
              </a:cxn>
              <a:cxn ang="0">
                <a:pos x="connsiteX1" y="connsiteY1"/>
              </a:cxn>
              <a:cxn ang="0">
                <a:pos x="connsiteX2" y="connsiteY2"/>
              </a:cxn>
              <a:cxn ang="0">
                <a:pos x="connsiteX3" y="connsiteY3"/>
              </a:cxn>
            </a:cxnLst>
            <a:rect l="l" t="t" r="r" b="b"/>
            <a:pathLst>
              <a:path w="1946245" h="639508">
                <a:moveTo>
                  <a:pt x="0" y="314938"/>
                </a:moveTo>
                <a:cubicBezTo>
                  <a:pt x="329268" y="142264"/>
                  <a:pt x="658536" y="-30409"/>
                  <a:pt x="964734" y="4545"/>
                </a:cubicBezTo>
                <a:cubicBezTo>
                  <a:pt x="1270932" y="39499"/>
                  <a:pt x="1673604" y="421199"/>
                  <a:pt x="1837189" y="524663"/>
                </a:cubicBezTo>
                <a:cubicBezTo>
                  <a:pt x="2000774" y="628127"/>
                  <a:pt x="1909893" y="661683"/>
                  <a:pt x="1946245" y="62533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F967447B-C72A-4409-AF16-92F37AC5C7F1}"/>
              </a:ext>
            </a:extLst>
          </p:cNvPr>
          <p:cNvCxnSpPr>
            <a:cxnSpLocks/>
          </p:cNvCxnSpPr>
          <p:nvPr/>
        </p:nvCxnSpPr>
        <p:spPr>
          <a:xfrm>
            <a:off x="2211244" y="3599596"/>
            <a:ext cx="0" cy="107846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79D2AF7B-808E-4783-82DC-1373E1637DEE}"/>
              </a:ext>
            </a:extLst>
          </p:cNvPr>
          <p:cNvSpPr txBox="1"/>
          <p:nvPr/>
        </p:nvSpPr>
        <p:spPr>
          <a:xfrm>
            <a:off x="2075966" y="4625199"/>
            <a:ext cx="615715" cy="369332"/>
          </a:xfrm>
          <a:prstGeom prst="rect">
            <a:avLst/>
          </a:prstGeom>
          <a:noFill/>
        </p:spPr>
        <p:txBody>
          <a:bodyPr wrap="square" rtlCol="0">
            <a:spAutoFit/>
          </a:bodyPr>
          <a:lstStyle/>
          <a:p>
            <a:r>
              <a:rPr lang="es-AR" dirty="0"/>
              <a:t>x</a:t>
            </a:r>
            <a:r>
              <a:rPr lang="es-AR" baseline="-25000" dirty="0"/>
              <a:t>0</a:t>
            </a:r>
            <a:endParaRPr lang="en-US" baseline="-25000" dirty="0"/>
          </a:p>
        </p:txBody>
      </p:sp>
      <p:sp>
        <p:nvSpPr>
          <p:cNvPr id="40" name="TextBox 39">
            <a:extLst>
              <a:ext uri="{FF2B5EF4-FFF2-40B4-BE49-F238E27FC236}">
                <a16:creationId xmlns:a16="http://schemas.microsoft.com/office/drawing/2014/main" id="{0131E9D6-1B4E-4ECB-96BE-B8FC90A530C3}"/>
              </a:ext>
            </a:extLst>
          </p:cNvPr>
          <p:cNvSpPr txBox="1"/>
          <p:nvPr/>
        </p:nvSpPr>
        <p:spPr>
          <a:xfrm>
            <a:off x="2513994" y="1976192"/>
            <a:ext cx="304800" cy="276999"/>
          </a:xfrm>
          <a:prstGeom prst="rect">
            <a:avLst/>
          </a:prstGeom>
          <a:noFill/>
        </p:spPr>
        <p:txBody>
          <a:bodyPr wrap="square" rtlCol="0">
            <a:spAutoFit/>
          </a:bodyPr>
          <a:lstStyle/>
          <a:p>
            <a:r>
              <a:rPr lang="es-AR" baseline="-25000" dirty="0"/>
              <a:t>I1</a:t>
            </a:r>
            <a:endParaRPr lang="en-US" baseline="-25000" dirty="0"/>
          </a:p>
        </p:txBody>
      </p:sp>
      <p:sp>
        <p:nvSpPr>
          <p:cNvPr id="41" name="TextBox 40">
            <a:extLst>
              <a:ext uri="{FF2B5EF4-FFF2-40B4-BE49-F238E27FC236}">
                <a16:creationId xmlns:a16="http://schemas.microsoft.com/office/drawing/2014/main" id="{AB6FB93F-CDE4-4EA9-955F-F9658C8D91E7}"/>
              </a:ext>
            </a:extLst>
          </p:cNvPr>
          <p:cNvSpPr txBox="1"/>
          <p:nvPr/>
        </p:nvSpPr>
        <p:spPr>
          <a:xfrm>
            <a:off x="3411587" y="4041992"/>
            <a:ext cx="304800" cy="276999"/>
          </a:xfrm>
          <a:prstGeom prst="rect">
            <a:avLst/>
          </a:prstGeom>
          <a:noFill/>
        </p:spPr>
        <p:txBody>
          <a:bodyPr wrap="square" rtlCol="0">
            <a:spAutoFit/>
          </a:bodyPr>
          <a:lstStyle/>
          <a:p>
            <a:r>
              <a:rPr lang="es-AR" baseline="-25000" dirty="0"/>
              <a:t>I2</a:t>
            </a:r>
            <a:endParaRPr lang="en-US" baseline="-25000" dirty="0"/>
          </a:p>
        </p:txBody>
      </p:sp>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D10C9F1C-6F6A-4204-A6C5-E9735ACD4A32}"/>
                  </a:ext>
                </a:extLst>
              </p:cNvPr>
              <p:cNvSpPr/>
              <p:nvPr/>
            </p:nvSpPr>
            <p:spPr>
              <a:xfrm>
                <a:off x="4836346" y="1357307"/>
                <a:ext cx="2252668" cy="6164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s-AR" b="0" i="0" smtClean="0">
                          <a:latin typeface="Cambria Math" panose="02040503050406030204" pitchFamily="18" charset="0"/>
                        </a:rPr>
                        <m:t>I</m:t>
                      </m:r>
                      <m:r>
                        <a:rPr lang="es-AR" b="0" i="0" smtClean="0">
                          <a:latin typeface="Cambria Math" panose="02040503050406030204" pitchFamily="18" charset="0"/>
                        </a:rPr>
                        <m:t>1=</m:t>
                      </m:r>
                      <m:f>
                        <m:fPr>
                          <m:ctrlPr>
                            <a:rPr lang="es-AR" i="1">
                              <a:latin typeface="Cambria Math" panose="02040503050406030204" pitchFamily="18" charset="0"/>
                            </a:rPr>
                          </m:ctrlPr>
                        </m:fPr>
                        <m:num>
                          <m:r>
                            <a:rPr lang="es-AR" i="1">
                              <a:latin typeface="Cambria Math" panose="02040503050406030204" pitchFamily="18" charset="0"/>
                            </a:rPr>
                            <m:t>h</m:t>
                          </m:r>
                        </m:num>
                        <m:den>
                          <m:r>
                            <a:rPr lang="es-AR" i="1">
                              <a:latin typeface="Cambria Math" panose="02040503050406030204" pitchFamily="18" charset="0"/>
                            </a:rPr>
                            <m:t>2</m:t>
                          </m:r>
                        </m:den>
                      </m:f>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0</m:t>
                                      </m:r>
                                    </m:sub>
                                  </m:sSub>
                                </m:e>
                              </m:d>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1</m:t>
                                      </m:r>
                                    </m:sub>
                                  </m:sSub>
                                </m:e>
                              </m:d>
                            </m:sub>
                          </m:sSub>
                        </m:e>
                      </m:d>
                    </m:oMath>
                  </m:oMathPara>
                </a14:m>
                <a:endParaRPr lang="en-US" dirty="0"/>
              </a:p>
            </p:txBody>
          </p:sp>
        </mc:Choice>
        <mc:Fallback xmlns="">
          <p:sp>
            <p:nvSpPr>
              <p:cNvPr id="42" name="Rectangle 41">
                <a:extLst>
                  <a:ext uri="{FF2B5EF4-FFF2-40B4-BE49-F238E27FC236}">
                    <a16:creationId xmlns:a16="http://schemas.microsoft.com/office/drawing/2014/main" id="{D10C9F1C-6F6A-4204-A6C5-E9735ACD4A32}"/>
                  </a:ext>
                </a:extLst>
              </p:cNvPr>
              <p:cNvSpPr>
                <a:spLocks noRot="1" noChangeAspect="1" noMove="1" noResize="1" noEditPoints="1" noAdjustHandles="1" noChangeArrowheads="1" noChangeShapeType="1" noTextEdit="1"/>
              </p:cNvSpPr>
              <p:nvPr/>
            </p:nvSpPr>
            <p:spPr>
              <a:xfrm>
                <a:off x="4836346" y="1357307"/>
                <a:ext cx="2252668" cy="61645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BC522A06-E093-4914-8359-F44BAAC1F6BD}"/>
                  </a:ext>
                </a:extLst>
              </p:cNvPr>
              <p:cNvSpPr/>
              <p:nvPr/>
            </p:nvSpPr>
            <p:spPr>
              <a:xfrm>
                <a:off x="4760443" y="3582099"/>
                <a:ext cx="2297552" cy="6164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s-AR" b="0" i="0" smtClean="0">
                          <a:latin typeface="Cambria Math" panose="02040503050406030204" pitchFamily="18" charset="0"/>
                        </a:rPr>
                        <m:t>I</m:t>
                      </m:r>
                      <m:r>
                        <a:rPr lang="es-AR" b="0" i="0" smtClean="0">
                          <a:latin typeface="Cambria Math" panose="02040503050406030204" pitchFamily="18" charset="0"/>
                        </a:rPr>
                        <m:t>2=</m:t>
                      </m:r>
                      <m:f>
                        <m:fPr>
                          <m:ctrlPr>
                            <a:rPr lang="es-AR" i="1">
                              <a:latin typeface="Cambria Math" panose="02040503050406030204" pitchFamily="18" charset="0"/>
                            </a:rPr>
                          </m:ctrlPr>
                        </m:fPr>
                        <m:num>
                          <m:r>
                            <a:rPr lang="es-AR" i="1">
                              <a:latin typeface="Cambria Math" panose="02040503050406030204" pitchFamily="18" charset="0"/>
                            </a:rPr>
                            <m:t>h</m:t>
                          </m:r>
                        </m:num>
                        <m:den>
                          <m:r>
                            <a:rPr lang="es-AR" i="1">
                              <a:latin typeface="Cambria Math" panose="02040503050406030204" pitchFamily="18" charset="0"/>
                            </a:rPr>
                            <m:t>2</m:t>
                          </m:r>
                        </m:den>
                      </m:f>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b="0" i="1" smtClean="0">
                                          <a:latin typeface="Cambria Math" panose="02040503050406030204" pitchFamily="18" charset="0"/>
                                        </a:rPr>
                                        <m:t>1</m:t>
                                      </m:r>
                                    </m:sub>
                                  </m:sSub>
                                </m:e>
                              </m:d>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b="0" i="1" smtClean="0">
                                          <a:latin typeface="Cambria Math" panose="02040503050406030204" pitchFamily="18" charset="0"/>
                                        </a:rPr>
                                        <m:t>2</m:t>
                                      </m:r>
                                    </m:sub>
                                  </m:sSub>
                                </m:e>
                              </m:d>
                            </m:sub>
                          </m:sSub>
                        </m:e>
                      </m:d>
                    </m:oMath>
                  </m:oMathPara>
                </a14:m>
                <a:endParaRPr lang="en-US" dirty="0"/>
              </a:p>
            </p:txBody>
          </p:sp>
        </mc:Choice>
        <mc:Fallback xmlns="">
          <p:sp>
            <p:nvSpPr>
              <p:cNvPr id="43" name="Rectangle 42">
                <a:extLst>
                  <a:ext uri="{FF2B5EF4-FFF2-40B4-BE49-F238E27FC236}">
                    <a16:creationId xmlns:a16="http://schemas.microsoft.com/office/drawing/2014/main" id="{BC522A06-E093-4914-8359-F44BAAC1F6BD}"/>
                  </a:ext>
                </a:extLst>
              </p:cNvPr>
              <p:cNvSpPr>
                <a:spLocks noRot="1" noChangeAspect="1" noMove="1" noResize="1" noEditPoints="1" noAdjustHandles="1" noChangeArrowheads="1" noChangeShapeType="1" noTextEdit="1"/>
              </p:cNvSpPr>
              <p:nvPr/>
            </p:nvSpPr>
            <p:spPr>
              <a:xfrm>
                <a:off x="4760443" y="3582099"/>
                <a:ext cx="2297552" cy="61645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3D24D3E1-2C0C-4696-9544-C362BC8647B0}"/>
                  </a:ext>
                </a:extLst>
              </p:cNvPr>
              <p:cNvSpPr/>
              <p:nvPr/>
            </p:nvSpPr>
            <p:spPr>
              <a:xfrm>
                <a:off x="321466" y="5123405"/>
                <a:ext cx="8365333" cy="6164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s-AR" b="0" i="0" smtClean="0">
                          <a:latin typeface="Cambria Math" panose="02040503050406030204" pitchFamily="18" charset="0"/>
                        </a:rPr>
                        <m:t>I</m:t>
                      </m:r>
                      <m:r>
                        <a:rPr lang="es-AR" b="0" i="0" smtClean="0">
                          <a:latin typeface="Cambria Math" panose="02040503050406030204" pitchFamily="18" charset="0"/>
                        </a:rPr>
                        <m:t>=</m:t>
                      </m:r>
                      <m:r>
                        <m:rPr>
                          <m:sty m:val="p"/>
                        </m:rPr>
                        <a:rPr lang="es-AR" b="0" i="0" smtClean="0">
                          <a:latin typeface="Cambria Math" panose="02040503050406030204" pitchFamily="18" charset="0"/>
                        </a:rPr>
                        <m:t>I</m:t>
                      </m:r>
                      <m:r>
                        <a:rPr lang="es-AR" b="0" i="0" smtClean="0">
                          <a:latin typeface="Cambria Math" panose="02040503050406030204" pitchFamily="18" charset="0"/>
                        </a:rPr>
                        <m:t>1+</m:t>
                      </m:r>
                      <m:r>
                        <m:rPr>
                          <m:sty m:val="p"/>
                        </m:rPr>
                        <a:rPr lang="es-AR" b="0" i="0" smtClean="0">
                          <a:latin typeface="Cambria Math" panose="02040503050406030204" pitchFamily="18" charset="0"/>
                        </a:rPr>
                        <m:t>I</m:t>
                      </m:r>
                      <m:r>
                        <a:rPr lang="es-AR" b="0" i="0" smtClean="0">
                          <a:latin typeface="Cambria Math" panose="02040503050406030204" pitchFamily="18" charset="0"/>
                        </a:rPr>
                        <m:t>2=</m:t>
                      </m:r>
                      <m:f>
                        <m:fPr>
                          <m:ctrlPr>
                            <a:rPr lang="es-AR" i="1">
                              <a:latin typeface="Cambria Math" panose="02040503050406030204" pitchFamily="18" charset="0"/>
                            </a:rPr>
                          </m:ctrlPr>
                        </m:fPr>
                        <m:num>
                          <m:r>
                            <a:rPr lang="es-AR" i="1">
                              <a:latin typeface="Cambria Math" panose="02040503050406030204" pitchFamily="18" charset="0"/>
                            </a:rPr>
                            <m:t>h</m:t>
                          </m:r>
                        </m:num>
                        <m:den>
                          <m:r>
                            <a:rPr lang="es-AR" i="1">
                              <a:latin typeface="Cambria Math" panose="02040503050406030204" pitchFamily="18" charset="0"/>
                            </a:rPr>
                            <m:t>2</m:t>
                          </m:r>
                        </m:den>
                      </m:f>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0</m:t>
                                      </m:r>
                                    </m:sub>
                                  </m:sSub>
                                </m:e>
                              </m:d>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1</m:t>
                                      </m:r>
                                    </m:sub>
                                  </m:sSub>
                                </m:e>
                              </m:d>
                            </m:sub>
                          </m:sSub>
                        </m:e>
                      </m:d>
                      <m:r>
                        <a:rPr lang="es-AR" b="0" i="1" smtClean="0">
                          <a:latin typeface="Cambria Math" panose="02040503050406030204" pitchFamily="18" charset="0"/>
                        </a:rPr>
                        <m:t>+</m:t>
                      </m:r>
                      <m:f>
                        <m:fPr>
                          <m:ctrlPr>
                            <a:rPr lang="es-AR" i="1">
                              <a:latin typeface="Cambria Math" panose="02040503050406030204" pitchFamily="18" charset="0"/>
                            </a:rPr>
                          </m:ctrlPr>
                        </m:fPr>
                        <m:num>
                          <m:r>
                            <a:rPr lang="es-AR" i="1">
                              <a:latin typeface="Cambria Math" panose="02040503050406030204" pitchFamily="18" charset="0"/>
                            </a:rPr>
                            <m:t>h</m:t>
                          </m:r>
                        </m:num>
                        <m:den>
                          <m:r>
                            <a:rPr lang="es-AR" i="1">
                              <a:latin typeface="Cambria Math" panose="02040503050406030204" pitchFamily="18" charset="0"/>
                            </a:rPr>
                            <m:t>2</m:t>
                          </m:r>
                        </m:den>
                      </m:f>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b="0" i="1" smtClean="0">
                                          <a:latin typeface="Cambria Math" panose="02040503050406030204" pitchFamily="18" charset="0"/>
                                        </a:rPr>
                                        <m:t>1</m:t>
                                      </m:r>
                                    </m:sub>
                                  </m:sSub>
                                </m:e>
                              </m:d>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b="0" i="1" smtClean="0">
                                          <a:latin typeface="Cambria Math" panose="02040503050406030204" pitchFamily="18" charset="0"/>
                                        </a:rPr>
                                        <m:t>2</m:t>
                                      </m:r>
                                    </m:sub>
                                  </m:sSub>
                                </m:e>
                              </m:d>
                            </m:sub>
                          </m:sSub>
                        </m:e>
                      </m:d>
                      <m:r>
                        <a:rPr lang="es-AR" b="0" i="1" smtClean="0">
                          <a:latin typeface="Cambria Math" panose="02040503050406030204" pitchFamily="18" charset="0"/>
                        </a:rPr>
                        <m:t>=</m:t>
                      </m:r>
                      <m:f>
                        <m:fPr>
                          <m:ctrlPr>
                            <a:rPr lang="es-AR" i="1">
                              <a:latin typeface="Cambria Math" panose="02040503050406030204" pitchFamily="18" charset="0"/>
                            </a:rPr>
                          </m:ctrlPr>
                        </m:fPr>
                        <m:num>
                          <m:r>
                            <a:rPr lang="es-AR" i="1">
                              <a:latin typeface="Cambria Math" panose="02040503050406030204" pitchFamily="18" charset="0"/>
                            </a:rPr>
                            <m:t>h</m:t>
                          </m:r>
                        </m:num>
                        <m:den>
                          <m:r>
                            <a:rPr lang="es-AR" i="1">
                              <a:latin typeface="Cambria Math" panose="02040503050406030204" pitchFamily="18" charset="0"/>
                            </a:rPr>
                            <m:t>2</m:t>
                          </m:r>
                        </m:den>
                      </m:f>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0</m:t>
                                      </m:r>
                                    </m:sub>
                                  </m:sSub>
                                </m:e>
                              </m:d>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b="0" i="1" smtClean="0">
                                  <a:latin typeface="Cambria Math" panose="02040503050406030204" pitchFamily="18" charset="0"/>
                                </a:rPr>
                                <m:t>2</m:t>
                              </m:r>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1</m:t>
                                      </m:r>
                                    </m:sub>
                                  </m:sSub>
                                </m:e>
                              </m:d>
                            </m:sub>
                          </m:sSub>
                          <m:r>
                            <a:rPr lang="es-AR" b="0" i="1" smtClean="0">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b="0" i="1" smtClean="0">
                                          <a:latin typeface="Cambria Math" panose="02040503050406030204" pitchFamily="18" charset="0"/>
                                        </a:rPr>
                                        <m:t>2</m:t>
                                      </m:r>
                                    </m:sub>
                                  </m:sSub>
                                </m:e>
                              </m:d>
                            </m:sub>
                          </m:sSub>
                        </m:e>
                      </m:d>
                    </m:oMath>
                  </m:oMathPara>
                </a14:m>
                <a:endParaRPr lang="en-US" dirty="0"/>
              </a:p>
            </p:txBody>
          </p:sp>
        </mc:Choice>
        <mc:Fallback xmlns="">
          <p:sp>
            <p:nvSpPr>
              <p:cNvPr id="44" name="Rectangle 43">
                <a:extLst>
                  <a:ext uri="{FF2B5EF4-FFF2-40B4-BE49-F238E27FC236}">
                    <a16:creationId xmlns:a16="http://schemas.microsoft.com/office/drawing/2014/main" id="{3D24D3E1-2C0C-4696-9544-C362BC8647B0}"/>
                  </a:ext>
                </a:extLst>
              </p:cNvPr>
              <p:cNvSpPr>
                <a:spLocks noRot="1" noChangeAspect="1" noMove="1" noResize="1" noEditPoints="1" noAdjustHandles="1" noChangeArrowheads="1" noChangeShapeType="1" noTextEdit="1"/>
              </p:cNvSpPr>
              <p:nvPr/>
            </p:nvSpPr>
            <p:spPr>
              <a:xfrm>
                <a:off x="321466" y="5123405"/>
                <a:ext cx="8365333" cy="61645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0466AF2C-6349-4956-87AD-E0C025FC64A3}"/>
                  </a:ext>
                </a:extLst>
              </p:cNvPr>
              <p:cNvSpPr/>
              <p:nvPr/>
            </p:nvSpPr>
            <p:spPr>
              <a:xfrm>
                <a:off x="2614433" y="5889296"/>
                <a:ext cx="3508909" cy="9840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s-AR" b="0" i="0" smtClean="0">
                          <a:latin typeface="Cambria Math" panose="02040503050406030204" pitchFamily="18" charset="0"/>
                        </a:rPr>
                        <m:t>I</m:t>
                      </m:r>
                      <m:r>
                        <a:rPr lang="es-AR" b="0" i="0" smtClean="0">
                          <a:latin typeface="Cambria Math" panose="02040503050406030204" pitchFamily="18" charset="0"/>
                        </a:rPr>
                        <m:t>=</m:t>
                      </m:r>
                      <m:f>
                        <m:fPr>
                          <m:ctrlPr>
                            <a:rPr lang="es-AR" i="1">
                              <a:latin typeface="Cambria Math" panose="02040503050406030204" pitchFamily="18" charset="0"/>
                            </a:rPr>
                          </m:ctrlPr>
                        </m:fPr>
                        <m:num>
                          <m:r>
                            <a:rPr lang="es-AR" i="1">
                              <a:latin typeface="Cambria Math" panose="02040503050406030204" pitchFamily="18" charset="0"/>
                            </a:rPr>
                            <m:t>h</m:t>
                          </m:r>
                        </m:num>
                        <m:den>
                          <m:r>
                            <a:rPr lang="es-AR" i="1">
                              <a:latin typeface="Cambria Math" panose="02040503050406030204" pitchFamily="18" charset="0"/>
                            </a:rPr>
                            <m:t>2</m:t>
                          </m:r>
                        </m:den>
                      </m:f>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0</m:t>
                                      </m:r>
                                    </m:sub>
                                  </m:sSub>
                                </m:e>
                              </m:d>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b="0" i="1" smtClean="0">
                                          <a:latin typeface="Cambria Math" panose="02040503050406030204" pitchFamily="18" charset="0"/>
                                        </a:rPr>
                                        <m:t>𝑛</m:t>
                                      </m:r>
                                    </m:sub>
                                  </m:sSub>
                                </m:e>
                              </m:d>
                            </m:sub>
                          </m:sSub>
                          <m:r>
                            <a:rPr lang="es-AR" b="0" i="1" smtClean="0">
                              <a:latin typeface="Cambria Math" panose="02040503050406030204" pitchFamily="18" charset="0"/>
                            </a:rPr>
                            <m:t>+2</m:t>
                          </m:r>
                          <m:nary>
                            <m:naryPr>
                              <m:chr m:val="∑"/>
                              <m:ctrlPr>
                                <a:rPr lang="es-AR" b="0" i="1" smtClean="0">
                                  <a:latin typeface="Cambria Math" panose="02040503050406030204" pitchFamily="18" charset="0"/>
                                </a:rPr>
                              </m:ctrlPr>
                            </m:naryPr>
                            <m:sub>
                              <m:r>
                                <m:rPr>
                                  <m:brk m:alnAt="23"/>
                                </m:rPr>
                                <a:rPr lang="es-AR" b="0" i="1" smtClean="0">
                                  <a:latin typeface="Cambria Math" panose="02040503050406030204" pitchFamily="18" charset="0"/>
                                </a:rPr>
                                <m:t>𝑖</m:t>
                              </m:r>
                              <m:r>
                                <a:rPr lang="es-AR" b="0" i="1" smtClean="0">
                                  <a:latin typeface="Cambria Math" panose="02040503050406030204" pitchFamily="18" charset="0"/>
                                </a:rPr>
                                <m:t>=1</m:t>
                              </m:r>
                            </m:sub>
                            <m:sup>
                              <m:r>
                                <a:rPr lang="es-AR" b="0" i="1" smtClean="0">
                                  <a:latin typeface="Cambria Math" panose="02040503050406030204" pitchFamily="18" charset="0"/>
                                </a:rPr>
                                <m:t>𝑛</m:t>
                              </m:r>
                              <m:r>
                                <a:rPr lang="es-AR" b="0" i="1" smtClean="0">
                                  <a:latin typeface="Cambria Math" panose="02040503050406030204" pitchFamily="18" charset="0"/>
                                </a:rPr>
                                <m:t>−1</m:t>
                              </m:r>
                            </m:sup>
                            <m:e>
                              <m:sSub>
                                <m:sSubPr>
                                  <m:ctrlPr>
                                    <a:rPr lang="es-AR" i="1">
                                      <a:latin typeface="Cambria Math" panose="02040503050406030204" pitchFamily="18" charset="0"/>
                                    </a:rPr>
                                  </m:ctrlPr>
                                </m:sSubPr>
                                <m:e>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b="0" i="1" smtClean="0">
                                              <a:latin typeface="Cambria Math" panose="02040503050406030204" pitchFamily="18" charset="0"/>
                                            </a:rPr>
                                            <m:t>𝑖</m:t>
                                          </m:r>
                                        </m:sub>
                                      </m:sSub>
                                    </m:e>
                                  </m:d>
                                </m:sub>
                              </m:sSub>
                            </m:e>
                          </m:nary>
                        </m:e>
                      </m:d>
                    </m:oMath>
                  </m:oMathPara>
                </a14:m>
                <a:endParaRPr lang="en-US" dirty="0"/>
              </a:p>
            </p:txBody>
          </p:sp>
        </mc:Choice>
        <mc:Fallback xmlns="">
          <p:sp>
            <p:nvSpPr>
              <p:cNvPr id="45" name="Rectangle 44">
                <a:extLst>
                  <a:ext uri="{FF2B5EF4-FFF2-40B4-BE49-F238E27FC236}">
                    <a16:creationId xmlns:a16="http://schemas.microsoft.com/office/drawing/2014/main" id="{0466AF2C-6349-4956-87AD-E0C025FC64A3}"/>
                  </a:ext>
                </a:extLst>
              </p:cNvPr>
              <p:cNvSpPr>
                <a:spLocks noRot="1" noChangeAspect="1" noMove="1" noResize="1" noEditPoints="1" noAdjustHandles="1" noChangeArrowheads="1" noChangeShapeType="1" noTextEdit="1"/>
              </p:cNvSpPr>
              <p:nvPr/>
            </p:nvSpPr>
            <p:spPr>
              <a:xfrm>
                <a:off x="2614433" y="5889296"/>
                <a:ext cx="3508909" cy="98405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3569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9357B348-745C-479B-8547-18A5396E36D9}"/>
              </a:ext>
            </a:extLst>
          </p:cNvPr>
          <p:cNvSpPr/>
          <p:nvPr/>
        </p:nvSpPr>
        <p:spPr>
          <a:xfrm>
            <a:off x="2516697" y="1996580"/>
            <a:ext cx="931178" cy="939567"/>
          </a:xfrm>
          <a:custGeom>
            <a:avLst/>
            <a:gdLst>
              <a:gd name="connsiteX0" fmla="*/ 8389 w 931178"/>
              <a:gd name="connsiteY0" fmla="*/ 931178 h 939567"/>
              <a:gd name="connsiteX1" fmla="*/ 0 w 931178"/>
              <a:gd name="connsiteY1" fmla="*/ 16778 h 939567"/>
              <a:gd name="connsiteX2" fmla="*/ 335560 w 931178"/>
              <a:gd name="connsiteY2" fmla="*/ 0 h 939567"/>
              <a:gd name="connsiteX3" fmla="*/ 662731 w 931178"/>
              <a:gd name="connsiteY3" fmla="*/ 58723 h 939567"/>
              <a:gd name="connsiteX4" fmla="*/ 931178 w 931178"/>
              <a:gd name="connsiteY4" fmla="*/ 159391 h 939567"/>
              <a:gd name="connsiteX5" fmla="*/ 931178 w 931178"/>
              <a:gd name="connsiteY5" fmla="*/ 939567 h 939567"/>
              <a:gd name="connsiteX6" fmla="*/ 8389 w 931178"/>
              <a:gd name="connsiteY6" fmla="*/ 931178 h 939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1178" h="939567">
                <a:moveTo>
                  <a:pt x="8389" y="931178"/>
                </a:moveTo>
                <a:cubicBezTo>
                  <a:pt x="5593" y="626378"/>
                  <a:pt x="2796" y="321578"/>
                  <a:pt x="0" y="16778"/>
                </a:cubicBezTo>
                <a:lnTo>
                  <a:pt x="335560" y="0"/>
                </a:lnTo>
                <a:lnTo>
                  <a:pt x="662731" y="58723"/>
                </a:lnTo>
                <a:lnTo>
                  <a:pt x="931178" y="159391"/>
                </a:lnTo>
                <a:lnTo>
                  <a:pt x="931178" y="939567"/>
                </a:lnTo>
                <a:lnTo>
                  <a:pt x="8389" y="931178"/>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4E6DC7CA-D4B2-4491-8815-2AF34D453788}"/>
              </a:ext>
            </a:extLst>
          </p:cNvPr>
          <p:cNvSpPr/>
          <p:nvPr/>
        </p:nvSpPr>
        <p:spPr>
          <a:xfrm>
            <a:off x="1599716" y="1999165"/>
            <a:ext cx="931178" cy="964734"/>
          </a:xfrm>
          <a:custGeom>
            <a:avLst/>
            <a:gdLst>
              <a:gd name="connsiteX0" fmla="*/ 0 w 931178"/>
              <a:gd name="connsiteY0" fmla="*/ 964734 h 964734"/>
              <a:gd name="connsiteX1" fmla="*/ 8389 w 931178"/>
              <a:gd name="connsiteY1" fmla="*/ 310393 h 964734"/>
              <a:gd name="connsiteX2" fmla="*/ 226503 w 931178"/>
              <a:gd name="connsiteY2" fmla="*/ 176169 h 964734"/>
              <a:gd name="connsiteX3" fmla="*/ 469784 w 931178"/>
              <a:gd name="connsiteY3" fmla="*/ 67112 h 964734"/>
              <a:gd name="connsiteX4" fmla="*/ 662731 w 931178"/>
              <a:gd name="connsiteY4" fmla="*/ 8389 h 964734"/>
              <a:gd name="connsiteX5" fmla="*/ 830510 w 931178"/>
              <a:gd name="connsiteY5" fmla="*/ 0 h 964734"/>
              <a:gd name="connsiteX6" fmla="*/ 931178 w 931178"/>
              <a:gd name="connsiteY6" fmla="*/ 0 h 964734"/>
              <a:gd name="connsiteX7" fmla="*/ 931178 w 931178"/>
              <a:gd name="connsiteY7" fmla="*/ 964734 h 964734"/>
              <a:gd name="connsiteX8" fmla="*/ 0 w 931178"/>
              <a:gd name="connsiteY8" fmla="*/ 964734 h 964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1178" h="964734">
                <a:moveTo>
                  <a:pt x="0" y="964734"/>
                </a:moveTo>
                <a:lnTo>
                  <a:pt x="8389" y="310393"/>
                </a:lnTo>
                <a:lnTo>
                  <a:pt x="226503" y="176169"/>
                </a:lnTo>
                <a:lnTo>
                  <a:pt x="469784" y="67112"/>
                </a:lnTo>
                <a:lnTo>
                  <a:pt x="662731" y="8389"/>
                </a:lnTo>
                <a:lnTo>
                  <a:pt x="830510" y="0"/>
                </a:lnTo>
                <a:lnTo>
                  <a:pt x="931178" y="0"/>
                </a:lnTo>
                <a:lnTo>
                  <a:pt x="931178" y="964734"/>
                </a:lnTo>
                <a:lnTo>
                  <a:pt x="0" y="964734"/>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2 Subtítulo"/>
          <p:cNvSpPr txBox="1">
            <a:spLocks/>
          </p:cNvSpPr>
          <p:nvPr/>
        </p:nvSpPr>
        <p:spPr>
          <a:xfrm>
            <a:off x="304800" y="228600"/>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2 Subtítulo"/>
          <p:cNvSpPr txBox="1">
            <a:spLocks/>
          </p:cNvSpPr>
          <p:nvPr/>
        </p:nvSpPr>
        <p:spPr>
          <a:xfrm>
            <a:off x="304800" y="114300"/>
            <a:ext cx="8077200" cy="6629400"/>
          </a:xfrm>
          <a:prstGeom prst="rect">
            <a:avLst/>
          </a:prstGeom>
        </p:spPr>
        <p:txBody>
          <a:bodyPr vert="horz" lIns="91440" tIns="45720" rIns="91440" bIns="45720" rtlCol="0">
            <a:normAutofit/>
          </a:bodyPr>
          <a:lstStyle/>
          <a:p>
            <a:pPr>
              <a:spcBef>
                <a:spcPct val="20000"/>
              </a:spcBef>
              <a:defRPr/>
            </a:pPr>
            <a:r>
              <a:rPr lang="es-AR" sz="2400" b="1" dirty="0"/>
              <a:t>Integración numérica – Fórmulas compuestas h=</a:t>
            </a:r>
            <a:r>
              <a:rPr lang="es-AR" sz="2400" b="1" dirty="0" err="1"/>
              <a:t>cte</a:t>
            </a:r>
            <a:r>
              <a:rPr lang="es-AR" sz="2400" b="1" dirty="0"/>
              <a:t>, n par:</a:t>
            </a:r>
          </a:p>
          <a:p>
            <a:pPr lvl="0">
              <a:spcBef>
                <a:spcPct val="20000"/>
              </a:spcBef>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a:p>
            <a:pPr lvl="0">
              <a:spcBef>
                <a:spcPct val="20000"/>
              </a:spcBef>
              <a:defRPr/>
            </a:pPr>
            <a:endParaRPr lang="es-AR" sz="2400" dirty="0"/>
          </a:p>
          <a:p>
            <a:pPr lvl="0">
              <a:spcBef>
                <a:spcPct val="20000"/>
              </a:spcBef>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a:p>
            <a:pPr lvl="0">
              <a:spcBef>
                <a:spcPct val="20000"/>
              </a:spcBef>
              <a:defRPr/>
            </a:pPr>
            <a:endParaRPr lang="es-AR" sz="2400" dirty="0"/>
          </a:p>
          <a:p>
            <a:pPr lvl="0">
              <a:spcBef>
                <a:spcPct val="20000"/>
              </a:spcBef>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a:p>
            <a:pPr lvl="0">
              <a:spcBef>
                <a:spcPct val="20000"/>
              </a:spcBef>
              <a:defRPr/>
            </a:pPr>
            <a:endParaRPr lang="es-AR" sz="2400" dirty="0"/>
          </a:p>
          <a:p>
            <a:pPr lvl="0">
              <a:spcBef>
                <a:spcPct val="20000"/>
              </a:spcBef>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a:p>
            <a:pPr lvl="0">
              <a:spcBef>
                <a:spcPct val="20000"/>
              </a:spcBef>
              <a:defRPr/>
            </a:pPr>
            <a:endParaRPr lang="es-AR" sz="2400" dirty="0"/>
          </a:p>
          <a:p>
            <a:pPr lvl="0">
              <a:spcBef>
                <a:spcPct val="20000"/>
              </a:spcBef>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a:p>
            <a:pPr lvl="0">
              <a:spcBef>
                <a:spcPct val="20000"/>
              </a:spcBef>
              <a:defRPr/>
            </a:pPr>
            <a:endParaRPr lang="es-AR" dirty="0"/>
          </a:p>
          <a:p>
            <a:pPr lvl="0">
              <a:spcBef>
                <a:spcPct val="20000"/>
              </a:spcBef>
              <a:defRPr/>
            </a:pPr>
            <a:r>
              <a:rPr lang="es-AR" sz="2400" dirty="0"/>
              <a:t>Fórmula general:</a:t>
            </a:r>
          </a:p>
          <a:p>
            <a:pPr lvl="0">
              <a:spcBef>
                <a:spcPct val="20000"/>
              </a:spcBef>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a:p>
            <a:pPr lvl="0">
              <a:spcBef>
                <a:spcPct val="20000"/>
              </a:spcBef>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D10C9F1C-6F6A-4204-A6C5-E9735ACD4A32}"/>
                  </a:ext>
                </a:extLst>
              </p:cNvPr>
              <p:cNvSpPr/>
              <p:nvPr/>
            </p:nvSpPr>
            <p:spPr>
              <a:xfrm>
                <a:off x="5290670" y="1022672"/>
                <a:ext cx="3166572" cy="6182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s-AR" b="0" i="0" smtClean="0">
                          <a:latin typeface="Cambria Math" panose="02040503050406030204" pitchFamily="18" charset="0"/>
                        </a:rPr>
                        <m:t>I</m:t>
                      </m:r>
                      <m:r>
                        <a:rPr lang="es-AR" b="0" i="0" smtClean="0">
                          <a:latin typeface="Cambria Math" panose="02040503050406030204" pitchFamily="18" charset="0"/>
                        </a:rPr>
                        <m:t>1=</m:t>
                      </m:r>
                      <m:f>
                        <m:fPr>
                          <m:ctrlPr>
                            <a:rPr lang="es-AR" i="1">
                              <a:latin typeface="Cambria Math" panose="02040503050406030204" pitchFamily="18" charset="0"/>
                            </a:rPr>
                          </m:ctrlPr>
                        </m:fPr>
                        <m:num>
                          <m:r>
                            <a:rPr lang="es-AR" i="1">
                              <a:latin typeface="Cambria Math" panose="02040503050406030204" pitchFamily="18" charset="0"/>
                            </a:rPr>
                            <m:t>h</m:t>
                          </m:r>
                        </m:num>
                        <m:den>
                          <m:r>
                            <a:rPr lang="es-AR" b="0" i="1" smtClean="0">
                              <a:latin typeface="Cambria Math" panose="02040503050406030204" pitchFamily="18" charset="0"/>
                            </a:rPr>
                            <m:t>3</m:t>
                          </m:r>
                        </m:den>
                      </m:f>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0</m:t>
                                      </m:r>
                                    </m:sub>
                                  </m:sSub>
                                </m:e>
                              </m:d>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b="0" i="1" smtClean="0">
                                  <a:latin typeface="Cambria Math" panose="02040503050406030204" pitchFamily="18" charset="0"/>
                                </a:rPr>
                                <m:t>4</m:t>
                              </m:r>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1</m:t>
                                      </m:r>
                                    </m:sub>
                                  </m:sSub>
                                </m:e>
                              </m:d>
                            </m:sub>
                          </m:sSub>
                          <m:r>
                            <a:rPr lang="es-AR" b="0" i="1" smtClean="0">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smtClean="0">
                                          <a:latin typeface="Cambria Math" panose="02040503050406030204" pitchFamily="18" charset="0"/>
                                        </a:rPr>
                                      </m:ctrlPr>
                                    </m:sSubPr>
                                    <m:e>
                                      <m:r>
                                        <a:rPr lang="es-AR" i="1">
                                          <a:latin typeface="Cambria Math" panose="02040503050406030204" pitchFamily="18" charset="0"/>
                                        </a:rPr>
                                        <m:t>𝑥</m:t>
                                      </m:r>
                                    </m:e>
                                    <m:sub>
                                      <m:r>
                                        <a:rPr lang="es-AR" b="0" i="1" smtClean="0">
                                          <a:latin typeface="Cambria Math" panose="02040503050406030204" pitchFamily="18" charset="0"/>
                                        </a:rPr>
                                        <m:t>2</m:t>
                                      </m:r>
                                    </m:sub>
                                  </m:sSub>
                                </m:e>
                              </m:d>
                            </m:sub>
                          </m:sSub>
                        </m:e>
                      </m:d>
                    </m:oMath>
                  </m:oMathPara>
                </a14:m>
                <a:endParaRPr lang="en-US" dirty="0"/>
              </a:p>
            </p:txBody>
          </p:sp>
        </mc:Choice>
        <mc:Fallback xmlns="">
          <p:sp>
            <p:nvSpPr>
              <p:cNvPr id="42" name="Rectangle 41">
                <a:extLst>
                  <a:ext uri="{FF2B5EF4-FFF2-40B4-BE49-F238E27FC236}">
                    <a16:creationId xmlns:a16="http://schemas.microsoft.com/office/drawing/2014/main" id="{D10C9F1C-6F6A-4204-A6C5-E9735ACD4A32}"/>
                  </a:ext>
                </a:extLst>
              </p:cNvPr>
              <p:cNvSpPr>
                <a:spLocks noRot="1" noChangeAspect="1" noMove="1" noResize="1" noEditPoints="1" noAdjustHandles="1" noChangeArrowheads="1" noChangeShapeType="1" noTextEdit="1"/>
              </p:cNvSpPr>
              <p:nvPr/>
            </p:nvSpPr>
            <p:spPr>
              <a:xfrm>
                <a:off x="5290670" y="1022672"/>
                <a:ext cx="3166572" cy="61824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BC522A06-E093-4914-8359-F44BAAC1F6BD}"/>
                  </a:ext>
                </a:extLst>
              </p:cNvPr>
              <p:cNvSpPr/>
              <p:nvPr/>
            </p:nvSpPr>
            <p:spPr>
              <a:xfrm>
                <a:off x="5296962" y="2029987"/>
                <a:ext cx="3129703" cy="6182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s-AR" b="0" i="0" smtClean="0">
                          <a:latin typeface="Cambria Math" panose="02040503050406030204" pitchFamily="18" charset="0"/>
                        </a:rPr>
                        <m:t>I</m:t>
                      </m:r>
                      <m:r>
                        <a:rPr lang="es-AR" b="0" i="0" smtClean="0">
                          <a:latin typeface="Cambria Math" panose="02040503050406030204" pitchFamily="18" charset="0"/>
                        </a:rPr>
                        <m:t>2=</m:t>
                      </m:r>
                      <m:f>
                        <m:fPr>
                          <m:ctrlPr>
                            <a:rPr lang="es-AR" i="1">
                              <a:latin typeface="Cambria Math" panose="02040503050406030204" pitchFamily="18" charset="0"/>
                            </a:rPr>
                          </m:ctrlPr>
                        </m:fPr>
                        <m:num>
                          <m:r>
                            <a:rPr lang="es-AR" i="1">
                              <a:latin typeface="Cambria Math" panose="02040503050406030204" pitchFamily="18" charset="0"/>
                            </a:rPr>
                            <m:t>h</m:t>
                          </m:r>
                        </m:num>
                        <m:den>
                          <m:r>
                            <a:rPr lang="es-AR" b="0" i="1" smtClean="0">
                              <a:latin typeface="Cambria Math" panose="02040503050406030204" pitchFamily="18" charset="0"/>
                            </a:rPr>
                            <m:t>3</m:t>
                          </m:r>
                        </m:den>
                      </m:f>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b="0" i="1" smtClean="0">
                                          <a:latin typeface="Cambria Math" panose="02040503050406030204" pitchFamily="18" charset="0"/>
                                        </a:rPr>
                                        <m:t>2</m:t>
                                      </m:r>
                                    </m:sub>
                                  </m:sSub>
                                </m:e>
                              </m:d>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b="0" i="1" smtClean="0">
                                  <a:latin typeface="Cambria Math" panose="02040503050406030204" pitchFamily="18" charset="0"/>
                                </a:rPr>
                                <m:t>4</m:t>
                              </m:r>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b="0" i="1" smtClean="0">
                                          <a:latin typeface="Cambria Math" panose="02040503050406030204" pitchFamily="18" charset="0"/>
                                        </a:rPr>
                                        <m:t>3</m:t>
                                      </m:r>
                                    </m:sub>
                                  </m:sSub>
                                </m:e>
                              </m:d>
                            </m:sub>
                          </m:sSub>
                          <m:r>
                            <a:rPr lang="es-AR" b="0" i="1" smtClean="0">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b="0" i="1" smtClean="0">
                                          <a:latin typeface="Cambria Math" panose="02040503050406030204" pitchFamily="18" charset="0"/>
                                        </a:rPr>
                                        <m:t>4</m:t>
                                      </m:r>
                                    </m:sub>
                                  </m:sSub>
                                </m:e>
                              </m:d>
                            </m:sub>
                          </m:sSub>
                        </m:e>
                      </m:d>
                    </m:oMath>
                  </m:oMathPara>
                </a14:m>
                <a:endParaRPr lang="en-US" dirty="0"/>
              </a:p>
            </p:txBody>
          </p:sp>
        </mc:Choice>
        <mc:Fallback xmlns="">
          <p:sp>
            <p:nvSpPr>
              <p:cNvPr id="43" name="Rectangle 42">
                <a:extLst>
                  <a:ext uri="{FF2B5EF4-FFF2-40B4-BE49-F238E27FC236}">
                    <a16:creationId xmlns:a16="http://schemas.microsoft.com/office/drawing/2014/main" id="{BC522A06-E093-4914-8359-F44BAAC1F6BD}"/>
                  </a:ext>
                </a:extLst>
              </p:cNvPr>
              <p:cNvSpPr>
                <a:spLocks noRot="1" noChangeAspect="1" noMove="1" noResize="1" noEditPoints="1" noAdjustHandles="1" noChangeArrowheads="1" noChangeShapeType="1" noTextEdit="1"/>
              </p:cNvSpPr>
              <p:nvPr/>
            </p:nvSpPr>
            <p:spPr>
              <a:xfrm>
                <a:off x="5296962" y="2029987"/>
                <a:ext cx="3129703" cy="61824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3D24D3E1-2C0C-4696-9544-C362BC8647B0}"/>
                  </a:ext>
                </a:extLst>
              </p:cNvPr>
              <p:cNvSpPr/>
              <p:nvPr/>
            </p:nvSpPr>
            <p:spPr>
              <a:xfrm>
                <a:off x="389333" y="3582099"/>
                <a:ext cx="8365333" cy="6164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s-AR" b="0" i="0" smtClean="0">
                          <a:latin typeface="Cambria Math" panose="02040503050406030204" pitchFamily="18" charset="0"/>
                        </a:rPr>
                        <m:t>I</m:t>
                      </m:r>
                      <m:r>
                        <a:rPr lang="es-AR" b="0" i="0" smtClean="0">
                          <a:latin typeface="Cambria Math" panose="02040503050406030204" pitchFamily="18" charset="0"/>
                        </a:rPr>
                        <m:t>=</m:t>
                      </m:r>
                      <m:r>
                        <m:rPr>
                          <m:sty m:val="p"/>
                        </m:rPr>
                        <a:rPr lang="es-AR" b="0" i="0" smtClean="0">
                          <a:latin typeface="Cambria Math" panose="02040503050406030204" pitchFamily="18" charset="0"/>
                        </a:rPr>
                        <m:t>I</m:t>
                      </m:r>
                      <m:r>
                        <a:rPr lang="es-AR" b="0" i="0" smtClean="0">
                          <a:latin typeface="Cambria Math" panose="02040503050406030204" pitchFamily="18" charset="0"/>
                        </a:rPr>
                        <m:t>1+</m:t>
                      </m:r>
                      <m:r>
                        <m:rPr>
                          <m:sty m:val="p"/>
                        </m:rPr>
                        <a:rPr lang="es-AR" b="0" i="0" smtClean="0">
                          <a:latin typeface="Cambria Math" panose="02040503050406030204" pitchFamily="18" charset="0"/>
                        </a:rPr>
                        <m:t>I</m:t>
                      </m:r>
                      <m:r>
                        <a:rPr lang="es-AR" b="0" i="0" smtClean="0">
                          <a:latin typeface="Cambria Math" panose="02040503050406030204" pitchFamily="18" charset="0"/>
                        </a:rPr>
                        <m:t>2</m:t>
                      </m:r>
                      <m:r>
                        <a:rPr lang="es-AR" b="0" i="1" smtClean="0">
                          <a:latin typeface="Cambria Math" panose="02040503050406030204" pitchFamily="18" charset="0"/>
                        </a:rPr>
                        <m:t>=</m:t>
                      </m:r>
                      <m:f>
                        <m:fPr>
                          <m:ctrlPr>
                            <a:rPr lang="es-AR" i="1">
                              <a:latin typeface="Cambria Math" panose="02040503050406030204" pitchFamily="18" charset="0"/>
                            </a:rPr>
                          </m:ctrlPr>
                        </m:fPr>
                        <m:num>
                          <m:r>
                            <a:rPr lang="es-AR" i="1">
                              <a:latin typeface="Cambria Math" panose="02040503050406030204" pitchFamily="18" charset="0"/>
                            </a:rPr>
                            <m:t>h</m:t>
                          </m:r>
                        </m:num>
                        <m:den>
                          <m:r>
                            <a:rPr lang="es-AR" b="0" i="1" smtClean="0">
                              <a:latin typeface="Cambria Math" panose="02040503050406030204" pitchFamily="18" charset="0"/>
                            </a:rPr>
                            <m:t>3</m:t>
                          </m:r>
                        </m:den>
                      </m:f>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0</m:t>
                                      </m:r>
                                    </m:sub>
                                  </m:sSub>
                                </m:e>
                              </m:d>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b="0" i="1" smtClean="0">
                                  <a:latin typeface="Cambria Math" panose="02040503050406030204" pitchFamily="18" charset="0"/>
                                </a:rPr>
                                <m:t>4</m:t>
                              </m:r>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1</m:t>
                                      </m:r>
                                    </m:sub>
                                  </m:sSub>
                                </m:e>
                              </m:d>
                            </m:sub>
                          </m:sSub>
                          <m:r>
                            <a:rPr lang="es-AR" b="0" i="1" smtClean="0">
                              <a:latin typeface="Cambria Math" panose="02040503050406030204" pitchFamily="18" charset="0"/>
                            </a:rPr>
                            <m:t>+2</m:t>
                          </m:r>
                          <m:sSub>
                            <m:sSubPr>
                              <m:ctrlPr>
                                <a:rPr lang="es-AR" i="1">
                                  <a:latin typeface="Cambria Math" panose="02040503050406030204" pitchFamily="18" charset="0"/>
                                </a:rPr>
                              </m:ctrlPr>
                            </m:sSubPr>
                            <m:e>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b="0" i="1" smtClean="0">
                                          <a:latin typeface="Cambria Math" panose="02040503050406030204" pitchFamily="18" charset="0"/>
                                        </a:rPr>
                                        <m:t>2</m:t>
                                      </m:r>
                                    </m:sub>
                                  </m:sSub>
                                </m:e>
                              </m:d>
                            </m:sub>
                          </m:sSub>
                          <m:r>
                            <a:rPr lang="es-AR" b="0" i="1" smtClean="0">
                              <a:latin typeface="Cambria Math" panose="02040503050406030204" pitchFamily="18" charset="0"/>
                            </a:rPr>
                            <m:t>+4</m:t>
                          </m:r>
                          <m:sSub>
                            <m:sSubPr>
                              <m:ctrlPr>
                                <a:rPr lang="es-AR" i="1">
                                  <a:latin typeface="Cambria Math" panose="02040503050406030204" pitchFamily="18" charset="0"/>
                                </a:rPr>
                              </m:ctrlPr>
                            </m:sSubPr>
                            <m:e>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b="0" i="1" smtClean="0">
                                          <a:latin typeface="Cambria Math" panose="02040503050406030204" pitchFamily="18" charset="0"/>
                                        </a:rPr>
                                        <m:t>3</m:t>
                                      </m:r>
                                    </m:sub>
                                  </m:sSub>
                                </m:e>
                              </m:d>
                            </m:sub>
                          </m:sSub>
                          <m:r>
                            <a:rPr lang="es-AR" b="0" i="1" smtClean="0">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b="0" i="1" smtClean="0">
                                          <a:latin typeface="Cambria Math" panose="02040503050406030204" pitchFamily="18" charset="0"/>
                                        </a:rPr>
                                        <m:t>4</m:t>
                                      </m:r>
                                    </m:sub>
                                  </m:sSub>
                                </m:e>
                              </m:d>
                            </m:sub>
                          </m:sSub>
                        </m:e>
                      </m:d>
                    </m:oMath>
                  </m:oMathPara>
                </a14:m>
                <a:endParaRPr lang="en-US" dirty="0"/>
              </a:p>
            </p:txBody>
          </p:sp>
        </mc:Choice>
        <mc:Fallback xmlns="">
          <p:sp>
            <p:nvSpPr>
              <p:cNvPr id="44" name="Rectangle 43">
                <a:extLst>
                  <a:ext uri="{FF2B5EF4-FFF2-40B4-BE49-F238E27FC236}">
                    <a16:creationId xmlns:a16="http://schemas.microsoft.com/office/drawing/2014/main" id="{3D24D3E1-2C0C-4696-9544-C362BC8647B0}"/>
                  </a:ext>
                </a:extLst>
              </p:cNvPr>
              <p:cNvSpPr>
                <a:spLocks noRot="1" noChangeAspect="1" noMove="1" noResize="1" noEditPoints="1" noAdjustHandles="1" noChangeArrowheads="1" noChangeShapeType="1" noTextEdit="1"/>
              </p:cNvSpPr>
              <p:nvPr/>
            </p:nvSpPr>
            <p:spPr>
              <a:xfrm>
                <a:off x="389333" y="3582099"/>
                <a:ext cx="8365333" cy="61645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0466AF2C-6349-4956-87AD-E0C025FC64A3}"/>
                  </a:ext>
                </a:extLst>
              </p:cNvPr>
              <p:cNvSpPr/>
              <p:nvPr/>
            </p:nvSpPr>
            <p:spPr>
              <a:xfrm>
                <a:off x="2637200" y="4561234"/>
                <a:ext cx="5779531" cy="9840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s-AR" b="0" i="0" smtClean="0">
                          <a:latin typeface="Cambria Math" panose="02040503050406030204" pitchFamily="18" charset="0"/>
                        </a:rPr>
                        <m:t>I</m:t>
                      </m:r>
                      <m:r>
                        <a:rPr lang="es-AR" b="0" i="0" smtClean="0">
                          <a:latin typeface="Cambria Math" panose="02040503050406030204" pitchFamily="18" charset="0"/>
                        </a:rPr>
                        <m:t>=</m:t>
                      </m:r>
                      <m:f>
                        <m:fPr>
                          <m:ctrlPr>
                            <a:rPr lang="es-AR" i="1">
                              <a:latin typeface="Cambria Math" panose="02040503050406030204" pitchFamily="18" charset="0"/>
                            </a:rPr>
                          </m:ctrlPr>
                        </m:fPr>
                        <m:num>
                          <m:r>
                            <a:rPr lang="es-AR" i="1">
                              <a:latin typeface="Cambria Math" panose="02040503050406030204" pitchFamily="18" charset="0"/>
                            </a:rPr>
                            <m:t>h</m:t>
                          </m:r>
                        </m:num>
                        <m:den>
                          <m:r>
                            <a:rPr lang="es-AR" b="0" i="1" smtClean="0">
                              <a:latin typeface="Cambria Math" panose="02040503050406030204" pitchFamily="18" charset="0"/>
                            </a:rPr>
                            <m:t>3</m:t>
                          </m:r>
                        </m:den>
                      </m:f>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0</m:t>
                                      </m:r>
                                    </m:sub>
                                  </m:sSub>
                                </m:e>
                              </m:d>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b="0" i="1" smtClean="0">
                                          <a:latin typeface="Cambria Math" panose="02040503050406030204" pitchFamily="18" charset="0"/>
                                        </a:rPr>
                                        <m:t>𝑛</m:t>
                                      </m:r>
                                    </m:sub>
                                  </m:sSub>
                                </m:e>
                              </m:d>
                            </m:sub>
                          </m:sSub>
                          <m:r>
                            <a:rPr lang="es-AR" b="0" i="1" smtClean="0">
                              <a:latin typeface="Cambria Math" panose="02040503050406030204" pitchFamily="18" charset="0"/>
                            </a:rPr>
                            <m:t>+4</m:t>
                          </m:r>
                          <m:nary>
                            <m:naryPr>
                              <m:chr m:val="∑"/>
                              <m:ctrlPr>
                                <a:rPr lang="es-AR" b="0" i="1" smtClean="0">
                                  <a:latin typeface="Cambria Math" panose="02040503050406030204" pitchFamily="18" charset="0"/>
                                </a:rPr>
                              </m:ctrlPr>
                            </m:naryPr>
                            <m:sub>
                              <m:r>
                                <m:rPr>
                                  <m:brk m:alnAt="23"/>
                                </m:rPr>
                                <a:rPr lang="es-AR" b="0" i="1" smtClean="0">
                                  <a:latin typeface="Cambria Math" panose="02040503050406030204" pitchFamily="18" charset="0"/>
                                </a:rPr>
                                <m:t>𝑖</m:t>
                              </m:r>
                              <m:r>
                                <a:rPr lang="es-AR" b="0" i="1" smtClean="0">
                                  <a:latin typeface="Cambria Math" panose="02040503050406030204" pitchFamily="18" charset="0"/>
                                </a:rPr>
                                <m:t>=1</m:t>
                              </m:r>
                            </m:sub>
                            <m:sup>
                              <m:r>
                                <a:rPr lang="es-AR" b="0" i="1" smtClean="0">
                                  <a:latin typeface="Cambria Math" panose="02040503050406030204" pitchFamily="18" charset="0"/>
                                </a:rPr>
                                <m:t>𝑛</m:t>
                              </m:r>
                              <m:r>
                                <a:rPr lang="es-AR" b="0" i="1" smtClean="0">
                                  <a:latin typeface="Cambria Math" panose="02040503050406030204" pitchFamily="18" charset="0"/>
                                </a:rPr>
                                <m:t>−1</m:t>
                              </m:r>
                            </m:sup>
                            <m:e>
                              <m:sSub>
                                <m:sSubPr>
                                  <m:ctrlPr>
                                    <a:rPr lang="es-AR" i="1">
                                      <a:latin typeface="Cambria Math" panose="02040503050406030204" pitchFamily="18" charset="0"/>
                                    </a:rPr>
                                  </m:ctrlPr>
                                </m:sSubPr>
                                <m:e>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b="0" i="1" smtClean="0">
                                              <a:latin typeface="Cambria Math" panose="02040503050406030204" pitchFamily="18" charset="0"/>
                                            </a:rPr>
                                            <m:t>𝑖𝑚𝑝𝑎𝑟𝑒𝑠</m:t>
                                          </m:r>
                                        </m:sub>
                                      </m:sSub>
                                    </m:e>
                                  </m:d>
                                </m:sub>
                              </m:sSub>
                            </m:e>
                          </m:nary>
                          <m:r>
                            <a:rPr lang="es-AR" i="1">
                              <a:latin typeface="Cambria Math" panose="02040503050406030204" pitchFamily="18" charset="0"/>
                            </a:rPr>
                            <m:t>+</m:t>
                          </m:r>
                          <m:r>
                            <a:rPr lang="es-AR" b="0" i="1" smtClean="0">
                              <a:latin typeface="Cambria Math" panose="02040503050406030204" pitchFamily="18" charset="0"/>
                            </a:rPr>
                            <m:t>2</m:t>
                          </m:r>
                          <m:nary>
                            <m:naryPr>
                              <m:chr m:val="∑"/>
                              <m:ctrlPr>
                                <a:rPr lang="es-AR" i="1">
                                  <a:latin typeface="Cambria Math" panose="02040503050406030204" pitchFamily="18" charset="0"/>
                                </a:rPr>
                              </m:ctrlPr>
                            </m:naryPr>
                            <m:sub>
                              <m:r>
                                <m:rPr>
                                  <m:brk m:alnAt="23"/>
                                </m:rPr>
                                <a:rPr lang="es-AR" i="1">
                                  <a:latin typeface="Cambria Math" panose="02040503050406030204" pitchFamily="18" charset="0"/>
                                </a:rPr>
                                <m:t>𝑖</m:t>
                              </m:r>
                              <m:r>
                                <a:rPr lang="es-AR" i="1">
                                  <a:latin typeface="Cambria Math" panose="02040503050406030204" pitchFamily="18" charset="0"/>
                                </a:rPr>
                                <m:t>=2</m:t>
                              </m:r>
                            </m:sub>
                            <m:sup>
                              <m:r>
                                <a:rPr lang="es-AR" i="1">
                                  <a:latin typeface="Cambria Math" panose="02040503050406030204" pitchFamily="18" charset="0"/>
                                </a:rPr>
                                <m:t>𝑛</m:t>
                              </m:r>
                              <m:r>
                                <a:rPr lang="es-AR" i="1">
                                  <a:latin typeface="Cambria Math" panose="02040503050406030204" pitchFamily="18" charset="0"/>
                                </a:rPr>
                                <m:t>−2</m:t>
                              </m:r>
                            </m:sup>
                            <m:e>
                              <m:sSub>
                                <m:sSubPr>
                                  <m:ctrlPr>
                                    <a:rPr lang="es-AR" i="1">
                                      <a:latin typeface="Cambria Math" panose="02040503050406030204" pitchFamily="18" charset="0"/>
                                    </a:rPr>
                                  </m:ctrlPr>
                                </m:sSubPr>
                                <m:e>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𝑝𝑎𝑟𝑒𝑠</m:t>
                                          </m:r>
                                        </m:sub>
                                      </m:sSub>
                                    </m:e>
                                  </m:d>
                                </m:sub>
                              </m:sSub>
                            </m:e>
                          </m:nary>
                        </m:e>
                      </m:d>
                    </m:oMath>
                  </m:oMathPara>
                </a14:m>
                <a:endParaRPr lang="en-US" dirty="0"/>
              </a:p>
            </p:txBody>
          </p:sp>
        </mc:Choice>
        <mc:Fallback xmlns="">
          <p:sp>
            <p:nvSpPr>
              <p:cNvPr id="45" name="Rectangle 44">
                <a:extLst>
                  <a:ext uri="{FF2B5EF4-FFF2-40B4-BE49-F238E27FC236}">
                    <a16:creationId xmlns:a16="http://schemas.microsoft.com/office/drawing/2014/main" id="{0466AF2C-6349-4956-87AD-E0C025FC64A3}"/>
                  </a:ext>
                </a:extLst>
              </p:cNvPr>
              <p:cNvSpPr>
                <a:spLocks noRot="1" noChangeAspect="1" noMove="1" noResize="1" noEditPoints="1" noAdjustHandles="1" noChangeArrowheads="1" noChangeShapeType="1" noTextEdit="1"/>
              </p:cNvSpPr>
              <p:nvPr/>
            </p:nvSpPr>
            <p:spPr>
              <a:xfrm>
                <a:off x="2637200" y="4561234"/>
                <a:ext cx="5779531" cy="984052"/>
              </a:xfrm>
              <a:prstGeom prst="rect">
                <a:avLst/>
              </a:prstGeom>
              <a:blipFill>
                <a:blip r:embed="rId5"/>
                <a:stretch>
                  <a:fillRect/>
                </a:stretch>
              </a:blipFill>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3755C029-C8DC-4649-AF4B-D1976AA58AB3}"/>
              </a:ext>
            </a:extLst>
          </p:cNvPr>
          <p:cNvCxnSpPr/>
          <p:nvPr/>
        </p:nvCxnSpPr>
        <p:spPr>
          <a:xfrm flipV="1">
            <a:off x="996408" y="1437103"/>
            <a:ext cx="0" cy="160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7373B2D-3A15-4A3B-AF24-12DD01C7174D}"/>
              </a:ext>
            </a:extLst>
          </p:cNvPr>
          <p:cNvCxnSpPr>
            <a:cxnSpLocks/>
          </p:cNvCxnSpPr>
          <p:nvPr/>
        </p:nvCxnSpPr>
        <p:spPr>
          <a:xfrm flipV="1">
            <a:off x="844008" y="2895600"/>
            <a:ext cx="4261392" cy="65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F7E1CC2-FDD2-46A3-80F3-0A0119533BA0}"/>
              </a:ext>
            </a:extLst>
          </p:cNvPr>
          <p:cNvCxnSpPr/>
          <p:nvPr/>
        </p:nvCxnSpPr>
        <p:spPr>
          <a:xfrm>
            <a:off x="2520408" y="1639123"/>
            <a:ext cx="0" cy="139818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85E22CEE-C53F-4D6A-AF88-38A17A83C317}"/>
              </a:ext>
            </a:extLst>
          </p:cNvPr>
          <p:cNvSpPr txBox="1"/>
          <p:nvPr/>
        </p:nvSpPr>
        <p:spPr>
          <a:xfrm>
            <a:off x="2362200" y="2979871"/>
            <a:ext cx="615715" cy="369332"/>
          </a:xfrm>
          <a:prstGeom prst="rect">
            <a:avLst/>
          </a:prstGeom>
          <a:noFill/>
        </p:spPr>
        <p:txBody>
          <a:bodyPr wrap="square" rtlCol="0">
            <a:spAutoFit/>
          </a:bodyPr>
          <a:lstStyle/>
          <a:p>
            <a:r>
              <a:rPr lang="es-AR" dirty="0"/>
              <a:t>x</a:t>
            </a:r>
            <a:r>
              <a:rPr lang="es-AR" baseline="-25000" dirty="0"/>
              <a:t>2</a:t>
            </a:r>
            <a:endParaRPr lang="en-US" baseline="-25000" dirty="0"/>
          </a:p>
        </p:txBody>
      </p:sp>
      <p:cxnSp>
        <p:nvCxnSpPr>
          <p:cNvPr id="47" name="Straight Connector 46">
            <a:extLst>
              <a:ext uri="{FF2B5EF4-FFF2-40B4-BE49-F238E27FC236}">
                <a16:creationId xmlns:a16="http://schemas.microsoft.com/office/drawing/2014/main" id="{8255F240-50AB-4E2F-8538-66CB33F1FAAC}"/>
              </a:ext>
            </a:extLst>
          </p:cNvPr>
          <p:cNvCxnSpPr>
            <a:cxnSpLocks/>
          </p:cNvCxnSpPr>
          <p:nvPr/>
        </p:nvCxnSpPr>
        <p:spPr>
          <a:xfrm>
            <a:off x="1605705" y="1958835"/>
            <a:ext cx="0" cy="107846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D8E8349A-0722-4C53-8966-76D4D6BBB3BF}"/>
              </a:ext>
            </a:extLst>
          </p:cNvPr>
          <p:cNvSpPr txBox="1"/>
          <p:nvPr/>
        </p:nvSpPr>
        <p:spPr>
          <a:xfrm>
            <a:off x="1470427" y="2984438"/>
            <a:ext cx="615715" cy="369332"/>
          </a:xfrm>
          <a:prstGeom prst="rect">
            <a:avLst/>
          </a:prstGeom>
          <a:noFill/>
        </p:spPr>
        <p:txBody>
          <a:bodyPr wrap="square" rtlCol="0">
            <a:spAutoFit/>
          </a:bodyPr>
          <a:lstStyle/>
          <a:p>
            <a:r>
              <a:rPr lang="es-AR" dirty="0"/>
              <a:t>x</a:t>
            </a:r>
            <a:r>
              <a:rPr lang="es-AR" baseline="-25000" dirty="0"/>
              <a:t>0</a:t>
            </a:r>
            <a:endParaRPr lang="en-US" baseline="-25000" dirty="0"/>
          </a:p>
        </p:txBody>
      </p:sp>
      <p:sp>
        <p:nvSpPr>
          <p:cNvPr id="49" name="TextBox 48">
            <a:extLst>
              <a:ext uri="{FF2B5EF4-FFF2-40B4-BE49-F238E27FC236}">
                <a16:creationId xmlns:a16="http://schemas.microsoft.com/office/drawing/2014/main" id="{767E8E1D-2B9B-4F0D-AD9A-E8A2E52A228A}"/>
              </a:ext>
            </a:extLst>
          </p:cNvPr>
          <p:cNvSpPr txBox="1"/>
          <p:nvPr/>
        </p:nvSpPr>
        <p:spPr>
          <a:xfrm>
            <a:off x="1120612" y="2013162"/>
            <a:ext cx="703625" cy="369332"/>
          </a:xfrm>
          <a:prstGeom prst="rect">
            <a:avLst/>
          </a:prstGeom>
          <a:noFill/>
        </p:spPr>
        <p:txBody>
          <a:bodyPr wrap="square" rtlCol="0">
            <a:spAutoFit/>
          </a:bodyPr>
          <a:lstStyle/>
          <a:p>
            <a:r>
              <a:rPr lang="es-AR" dirty="0"/>
              <a:t>f(x)</a:t>
            </a:r>
            <a:endParaRPr lang="en-US" baseline="-25000" dirty="0"/>
          </a:p>
        </p:txBody>
      </p:sp>
      <p:sp>
        <p:nvSpPr>
          <p:cNvPr id="50" name="Freeform: Shape 49">
            <a:extLst>
              <a:ext uri="{FF2B5EF4-FFF2-40B4-BE49-F238E27FC236}">
                <a16:creationId xmlns:a16="http://schemas.microsoft.com/office/drawing/2014/main" id="{F525D23B-0864-42AA-83CE-796339EB3B1B}"/>
              </a:ext>
            </a:extLst>
          </p:cNvPr>
          <p:cNvSpPr/>
          <p:nvPr/>
        </p:nvSpPr>
        <p:spPr>
          <a:xfrm>
            <a:off x="1591327" y="1985611"/>
            <a:ext cx="922789" cy="307169"/>
          </a:xfrm>
          <a:custGeom>
            <a:avLst/>
            <a:gdLst>
              <a:gd name="connsiteX0" fmla="*/ 0 w 922789"/>
              <a:gd name="connsiteY0" fmla="*/ 307169 h 307169"/>
              <a:gd name="connsiteX1" fmla="*/ 453006 w 922789"/>
              <a:gd name="connsiteY1" fmla="*/ 80666 h 307169"/>
              <a:gd name="connsiteX2" fmla="*/ 922789 w 922789"/>
              <a:gd name="connsiteY2" fmla="*/ 13554 h 307169"/>
            </a:gdLst>
            <a:ahLst/>
            <a:cxnLst>
              <a:cxn ang="0">
                <a:pos x="connsiteX0" y="connsiteY0"/>
              </a:cxn>
              <a:cxn ang="0">
                <a:pos x="connsiteX1" y="connsiteY1"/>
              </a:cxn>
              <a:cxn ang="0">
                <a:pos x="connsiteX2" y="connsiteY2"/>
              </a:cxn>
            </a:cxnLst>
            <a:rect l="l" t="t" r="r" b="b"/>
            <a:pathLst>
              <a:path w="922789" h="307169">
                <a:moveTo>
                  <a:pt x="0" y="307169"/>
                </a:moveTo>
                <a:cubicBezTo>
                  <a:pt x="149604" y="218385"/>
                  <a:pt x="299208" y="129602"/>
                  <a:pt x="453006" y="80666"/>
                </a:cubicBezTo>
                <a:cubicBezTo>
                  <a:pt x="606804" y="31730"/>
                  <a:pt x="831908" y="-26993"/>
                  <a:pt x="922789" y="13554"/>
                </a:cubicBezTo>
              </a:path>
            </a:pathLst>
          </a:cu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EE15B14C-847A-466A-A623-0E16FFFBA6B3}"/>
              </a:ext>
            </a:extLst>
          </p:cNvPr>
          <p:cNvCxnSpPr>
            <a:cxnSpLocks/>
          </p:cNvCxnSpPr>
          <p:nvPr/>
        </p:nvCxnSpPr>
        <p:spPr>
          <a:xfrm>
            <a:off x="2056916" y="1922965"/>
            <a:ext cx="0" cy="107846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B59FB78-3DA2-4867-9FE5-793793A0BBF0}"/>
              </a:ext>
            </a:extLst>
          </p:cNvPr>
          <p:cNvSpPr txBox="1"/>
          <p:nvPr/>
        </p:nvSpPr>
        <p:spPr>
          <a:xfrm>
            <a:off x="1906180" y="2971925"/>
            <a:ext cx="615715" cy="369332"/>
          </a:xfrm>
          <a:prstGeom prst="rect">
            <a:avLst/>
          </a:prstGeom>
          <a:noFill/>
        </p:spPr>
        <p:txBody>
          <a:bodyPr wrap="square" rtlCol="0">
            <a:spAutoFit/>
          </a:bodyPr>
          <a:lstStyle/>
          <a:p>
            <a:r>
              <a:rPr lang="es-AR" dirty="0"/>
              <a:t>x</a:t>
            </a:r>
            <a:r>
              <a:rPr lang="es-AR" baseline="-25000" dirty="0"/>
              <a:t>1</a:t>
            </a:r>
            <a:endParaRPr lang="en-US" baseline="-25000" dirty="0"/>
          </a:p>
        </p:txBody>
      </p:sp>
      <p:cxnSp>
        <p:nvCxnSpPr>
          <p:cNvPr id="54" name="Straight Connector 53">
            <a:extLst>
              <a:ext uri="{FF2B5EF4-FFF2-40B4-BE49-F238E27FC236}">
                <a16:creationId xmlns:a16="http://schemas.microsoft.com/office/drawing/2014/main" id="{CFDBE5C3-6567-46FB-AD8B-F557B120A684}"/>
              </a:ext>
            </a:extLst>
          </p:cNvPr>
          <p:cNvCxnSpPr/>
          <p:nvPr/>
        </p:nvCxnSpPr>
        <p:spPr>
          <a:xfrm>
            <a:off x="3442373" y="1642720"/>
            <a:ext cx="0" cy="139818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17B0591-590E-4AA3-AD71-4EE18FD34A38}"/>
              </a:ext>
            </a:extLst>
          </p:cNvPr>
          <p:cNvSpPr txBox="1"/>
          <p:nvPr/>
        </p:nvSpPr>
        <p:spPr>
          <a:xfrm>
            <a:off x="3228540" y="2983468"/>
            <a:ext cx="615715" cy="369332"/>
          </a:xfrm>
          <a:prstGeom prst="rect">
            <a:avLst/>
          </a:prstGeom>
          <a:noFill/>
        </p:spPr>
        <p:txBody>
          <a:bodyPr wrap="square" rtlCol="0">
            <a:spAutoFit/>
          </a:bodyPr>
          <a:lstStyle/>
          <a:p>
            <a:r>
              <a:rPr lang="es-AR" dirty="0"/>
              <a:t>x</a:t>
            </a:r>
            <a:r>
              <a:rPr lang="es-AR" baseline="-25000" dirty="0"/>
              <a:t>4</a:t>
            </a:r>
            <a:endParaRPr lang="en-US" baseline="-25000" dirty="0"/>
          </a:p>
        </p:txBody>
      </p:sp>
      <p:cxnSp>
        <p:nvCxnSpPr>
          <p:cNvPr id="56" name="Straight Connector 55">
            <a:extLst>
              <a:ext uri="{FF2B5EF4-FFF2-40B4-BE49-F238E27FC236}">
                <a16:creationId xmlns:a16="http://schemas.microsoft.com/office/drawing/2014/main" id="{79AF51F8-CAF1-4D05-ADC8-BEEADA312306}"/>
              </a:ext>
            </a:extLst>
          </p:cNvPr>
          <p:cNvCxnSpPr>
            <a:cxnSpLocks/>
          </p:cNvCxnSpPr>
          <p:nvPr/>
        </p:nvCxnSpPr>
        <p:spPr>
          <a:xfrm>
            <a:off x="2978881" y="1926562"/>
            <a:ext cx="0" cy="107846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ADA66CC6-5F20-44E3-8232-ADB6ED0C7D44}"/>
              </a:ext>
            </a:extLst>
          </p:cNvPr>
          <p:cNvSpPr txBox="1"/>
          <p:nvPr/>
        </p:nvSpPr>
        <p:spPr>
          <a:xfrm>
            <a:off x="2828145" y="2975522"/>
            <a:ext cx="615715" cy="369332"/>
          </a:xfrm>
          <a:prstGeom prst="rect">
            <a:avLst/>
          </a:prstGeom>
          <a:noFill/>
        </p:spPr>
        <p:txBody>
          <a:bodyPr wrap="square" rtlCol="0">
            <a:spAutoFit/>
          </a:bodyPr>
          <a:lstStyle/>
          <a:p>
            <a:r>
              <a:rPr lang="es-AR" dirty="0"/>
              <a:t>x</a:t>
            </a:r>
            <a:r>
              <a:rPr lang="es-AR" baseline="-25000" dirty="0"/>
              <a:t>3</a:t>
            </a:r>
            <a:endParaRPr lang="en-US" baseline="-25000" dirty="0"/>
          </a:p>
        </p:txBody>
      </p:sp>
      <p:sp>
        <p:nvSpPr>
          <p:cNvPr id="58" name="Freeform: Shape 57">
            <a:extLst>
              <a:ext uri="{FF2B5EF4-FFF2-40B4-BE49-F238E27FC236}">
                <a16:creationId xmlns:a16="http://schemas.microsoft.com/office/drawing/2014/main" id="{30A21474-E6F0-4D04-A932-B2F2E4B45155}"/>
              </a:ext>
            </a:extLst>
          </p:cNvPr>
          <p:cNvSpPr/>
          <p:nvPr/>
        </p:nvSpPr>
        <p:spPr>
          <a:xfrm rot="1624112">
            <a:off x="2520710" y="1924581"/>
            <a:ext cx="922789" cy="307169"/>
          </a:xfrm>
          <a:custGeom>
            <a:avLst/>
            <a:gdLst>
              <a:gd name="connsiteX0" fmla="*/ 0 w 922789"/>
              <a:gd name="connsiteY0" fmla="*/ 307169 h 307169"/>
              <a:gd name="connsiteX1" fmla="*/ 453006 w 922789"/>
              <a:gd name="connsiteY1" fmla="*/ 80666 h 307169"/>
              <a:gd name="connsiteX2" fmla="*/ 922789 w 922789"/>
              <a:gd name="connsiteY2" fmla="*/ 13554 h 307169"/>
            </a:gdLst>
            <a:ahLst/>
            <a:cxnLst>
              <a:cxn ang="0">
                <a:pos x="connsiteX0" y="connsiteY0"/>
              </a:cxn>
              <a:cxn ang="0">
                <a:pos x="connsiteX1" y="connsiteY1"/>
              </a:cxn>
              <a:cxn ang="0">
                <a:pos x="connsiteX2" y="connsiteY2"/>
              </a:cxn>
            </a:cxnLst>
            <a:rect l="l" t="t" r="r" b="b"/>
            <a:pathLst>
              <a:path w="922789" h="307169">
                <a:moveTo>
                  <a:pt x="0" y="307169"/>
                </a:moveTo>
                <a:cubicBezTo>
                  <a:pt x="149604" y="218385"/>
                  <a:pt x="299208" y="129602"/>
                  <a:pt x="453006" y="80666"/>
                </a:cubicBezTo>
                <a:cubicBezTo>
                  <a:pt x="606804" y="31730"/>
                  <a:pt x="831908" y="-26993"/>
                  <a:pt x="922789" y="13554"/>
                </a:cubicBezTo>
              </a:path>
            </a:pathLst>
          </a:cu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3" name="Freeform: Shape 2">
            <a:extLst>
              <a:ext uri="{FF2B5EF4-FFF2-40B4-BE49-F238E27FC236}">
                <a16:creationId xmlns:a16="http://schemas.microsoft.com/office/drawing/2014/main" id="{E78AEE9F-C2DE-47E4-80FB-752E565CF6F8}"/>
              </a:ext>
            </a:extLst>
          </p:cNvPr>
          <p:cNvSpPr/>
          <p:nvPr/>
        </p:nvSpPr>
        <p:spPr>
          <a:xfrm>
            <a:off x="1593908" y="1994673"/>
            <a:ext cx="1879134" cy="295521"/>
          </a:xfrm>
          <a:custGeom>
            <a:avLst/>
            <a:gdLst>
              <a:gd name="connsiteX0" fmla="*/ 0 w 1879134"/>
              <a:gd name="connsiteY0" fmla="*/ 295521 h 295521"/>
              <a:gd name="connsiteX1" fmla="*/ 931178 w 1879134"/>
              <a:gd name="connsiteY1" fmla="*/ 1907 h 295521"/>
              <a:gd name="connsiteX2" fmla="*/ 1879134 w 1879134"/>
              <a:gd name="connsiteY2" fmla="*/ 161298 h 295521"/>
              <a:gd name="connsiteX3" fmla="*/ 1879134 w 1879134"/>
              <a:gd name="connsiteY3" fmla="*/ 161298 h 295521"/>
            </a:gdLst>
            <a:ahLst/>
            <a:cxnLst>
              <a:cxn ang="0">
                <a:pos x="connsiteX0" y="connsiteY0"/>
              </a:cxn>
              <a:cxn ang="0">
                <a:pos x="connsiteX1" y="connsiteY1"/>
              </a:cxn>
              <a:cxn ang="0">
                <a:pos x="connsiteX2" y="connsiteY2"/>
              </a:cxn>
              <a:cxn ang="0">
                <a:pos x="connsiteX3" y="connsiteY3"/>
              </a:cxn>
            </a:cxnLst>
            <a:rect l="l" t="t" r="r" b="b"/>
            <a:pathLst>
              <a:path w="1879134" h="295521">
                <a:moveTo>
                  <a:pt x="0" y="295521"/>
                </a:moveTo>
                <a:cubicBezTo>
                  <a:pt x="308994" y="159899"/>
                  <a:pt x="617989" y="24277"/>
                  <a:pt x="931178" y="1907"/>
                </a:cubicBezTo>
                <a:cubicBezTo>
                  <a:pt x="1244367" y="-20463"/>
                  <a:pt x="1879134" y="161298"/>
                  <a:pt x="1879134" y="161298"/>
                </a:cubicBezTo>
                <a:lnTo>
                  <a:pt x="1879134" y="161298"/>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221462B6-2636-4792-8457-D79DECAC00AA}"/>
              </a:ext>
            </a:extLst>
          </p:cNvPr>
          <p:cNvSpPr txBox="1"/>
          <p:nvPr/>
        </p:nvSpPr>
        <p:spPr>
          <a:xfrm>
            <a:off x="1900321" y="1616605"/>
            <a:ext cx="304800" cy="276999"/>
          </a:xfrm>
          <a:prstGeom prst="rect">
            <a:avLst/>
          </a:prstGeom>
          <a:noFill/>
        </p:spPr>
        <p:txBody>
          <a:bodyPr wrap="square" rtlCol="0">
            <a:spAutoFit/>
          </a:bodyPr>
          <a:lstStyle/>
          <a:p>
            <a:r>
              <a:rPr lang="es-AR" baseline="-25000" dirty="0"/>
              <a:t>I1</a:t>
            </a:r>
            <a:endParaRPr lang="en-US" baseline="-25000" dirty="0"/>
          </a:p>
        </p:txBody>
      </p:sp>
      <p:sp>
        <p:nvSpPr>
          <p:cNvPr id="60" name="TextBox 59">
            <a:extLst>
              <a:ext uri="{FF2B5EF4-FFF2-40B4-BE49-F238E27FC236}">
                <a16:creationId xmlns:a16="http://schemas.microsoft.com/office/drawing/2014/main" id="{BDE7C68D-9C03-409F-A9A4-C5BADDD00E87}"/>
              </a:ext>
            </a:extLst>
          </p:cNvPr>
          <p:cNvSpPr txBox="1"/>
          <p:nvPr/>
        </p:nvSpPr>
        <p:spPr>
          <a:xfrm>
            <a:off x="2838739" y="1618647"/>
            <a:ext cx="304800" cy="276999"/>
          </a:xfrm>
          <a:prstGeom prst="rect">
            <a:avLst/>
          </a:prstGeom>
          <a:noFill/>
        </p:spPr>
        <p:txBody>
          <a:bodyPr wrap="square" rtlCol="0">
            <a:spAutoFit/>
          </a:bodyPr>
          <a:lstStyle/>
          <a:p>
            <a:r>
              <a:rPr lang="es-AR" baseline="-25000" dirty="0"/>
              <a:t>I2</a:t>
            </a:r>
            <a:endParaRPr lang="en-US" baseline="-25000" dirty="0"/>
          </a:p>
        </p:txBody>
      </p:sp>
    </p:spTree>
    <p:extLst>
      <p:ext uri="{BB962C8B-B14F-4D97-AF65-F5344CB8AC3E}">
        <p14:creationId xmlns:p14="http://schemas.microsoft.com/office/powerpoint/2010/main" val="3910254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EC7D7F66-2187-49C9-AD00-C59D9D775151}"/>
              </a:ext>
            </a:extLst>
          </p:cNvPr>
          <p:cNvSpPr/>
          <p:nvPr/>
        </p:nvSpPr>
        <p:spPr>
          <a:xfrm>
            <a:off x="1140903" y="5565264"/>
            <a:ext cx="1820411" cy="679508"/>
          </a:xfrm>
          <a:custGeom>
            <a:avLst/>
            <a:gdLst>
              <a:gd name="connsiteX0" fmla="*/ 8389 w 1820411"/>
              <a:gd name="connsiteY0" fmla="*/ 662730 h 679508"/>
              <a:gd name="connsiteX1" fmla="*/ 0 w 1820411"/>
              <a:gd name="connsiteY1" fmla="*/ 0 h 679508"/>
              <a:gd name="connsiteX2" fmla="*/ 1820411 w 1820411"/>
              <a:gd name="connsiteY2" fmla="*/ 209725 h 679508"/>
              <a:gd name="connsiteX3" fmla="*/ 1820411 w 1820411"/>
              <a:gd name="connsiteY3" fmla="*/ 679508 h 679508"/>
              <a:gd name="connsiteX4" fmla="*/ 8389 w 1820411"/>
              <a:gd name="connsiteY4" fmla="*/ 662730 h 679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0411" h="679508">
                <a:moveTo>
                  <a:pt x="8389" y="662730"/>
                </a:moveTo>
                <a:lnTo>
                  <a:pt x="0" y="0"/>
                </a:lnTo>
                <a:lnTo>
                  <a:pt x="1820411" y="209725"/>
                </a:lnTo>
                <a:lnTo>
                  <a:pt x="1820411" y="679508"/>
                </a:lnTo>
                <a:lnTo>
                  <a:pt x="8389" y="662730"/>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2 Subtítulo"/>
          <p:cNvSpPr txBox="1">
            <a:spLocks/>
          </p:cNvSpPr>
          <p:nvPr/>
        </p:nvSpPr>
        <p:spPr>
          <a:xfrm>
            <a:off x="304800" y="266701"/>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2 Subtítulo"/>
          <p:cNvSpPr txBox="1">
            <a:spLocks/>
          </p:cNvSpPr>
          <p:nvPr/>
        </p:nvSpPr>
        <p:spPr>
          <a:xfrm>
            <a:off x="381000" y="114300"/>
            <a:ext cx="8077200" cy="6629400"/>
          </a:xfrm>
          <a:prstGeom prst="rect">
            <a:avLst/>
          </a:prstGeom>
        </p:spPr>
        <p:txBody>
          <a:bodyPr vert="horz" lIns="91440" tIns="45720" rIns="91440" bIns="45720" rtlCol="0">
            <a:normAutofit/>
          </a:bodyPr>
          <a:lstStyle/>
          <a:p>
            <a:pPr>
              <a:spcBef>
                <a:spcPct val="20000"/>
              </a:spcBef>
              <a:defRPr/>
            </a:pPr>
            <a:r>
              <a:rPr lang="es-AR" sz="2400" b="1" dirty="0"/>
              <a:t>Integración numérica – Cuadratura de Gauss:</a:t>
            </a:r>
          </a:p>
          <a:p>
            <a:pPr lvl="0">
              <a:spcBef>
                <a:spcPct val="20000"/>
              </a:spcBef>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a:p>
            <a:pPr lvl="0" algn="just">
              <a:spcBef>
                <a:spcPct val="20000"/>
              </a:spcBef>
              <a:defRPr/>
            </a:pPr>
            <a:r>
              <a:rPr lang="es-AR" sz="2400" dirty="0"/>
              <a:t>En todas las fórmulas de Newton-Cotes se utilizaron puntos en los extremos del intervalo a integrar o puntos internos equidistantes para evaluar la función. Esto resultó muy útil al momento de generar las fórmulas compuestas, pero esta restricción puede afectar considerablemente la precisión del resultado. Por ejemplo, si se pretende aplicar la regla del trapecio, la restricción de utilizar los puntos extremos del intervalo genera un error que podría reducirse si se toman otros puntos para evaluar la función:</a:t>
            </a:r>
          </a:p>
          <a:p>
            <a:pPr lvl="0">
              <a:spcBef>
                <a:spcPct val="20000"/>
              </a:spcBef>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a:p>
            <a:pPr lvl="0">
              <a:spcBef>
                <a:spcPct val="20000"/>
              </a:spcBef>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9" name="Straight Arrow Connector 28">
            <a:extLst>
              <a:ext uri="{FF2B5EF4-FFF2-40B4-BE49-F238E27FC236}">
                <a16:creationId xmlns:a16="http://schemas.microsoft.com/office/drawing/2014/main" id="{D6742E34-D26F-4B13-AFCD-2156540B96F2}"/>
              </a:ext>
            </a:extLst>
          </p:cNvPr>
          <p:cNvCxnSpPr/>
          <p:nvPr/>
        </p:nvCxnSpPr>
        <p:spPr>
          <a:xfrm flipV="1">
            <a:off x="533400" y="4712733"/>
            <a:ext cx="0" cy="160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CEB998C-0DD0-4E70-89C1-C2D396EEB7B6}"/>
              </a:ext>
            </a:extLst>
          </p:cNvPr>
          <p:cNvCxnSpPr>
            <a:cxnSpLocks/>
          </p:cNvCxnSpPr>
          <p:nvPr/>
        </p:nvCxnSpPr>
        <p:spPr>
          <a:xfrm>
            <a:off x="381000" y="6236733"/>
            <a:ext cx="3200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54190A-9F14-47D0-83AA-91AEE70E32BF}"/>
              </a:ext>
            </a:extLst>
          </p:cNvPr>
          <p:cNvCxnSpPr>
            <a:cxnSpLocks/>
          </p:cNvCxnSpPr>
          <p:nvPr/>
        </p:nvCxnSpPr>
        <p:spPr>
          <a:xfrm>
            <a:off x="1142697" y="5234465"/>
            <a:ext cx="0" cy="107846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015AF95-B79F-45DA-98B8-E99608A347EC}"/>
              </a:ext>
            </a:extLst>
          </p:cNvPr>
          <p:cNvSpPr txBox="1"/>
          <p:nvPr/>
        </p:nvSpPr>
        <p:spPr>
          <a:xfrm>
            <a:off x="1007419" y="6260068"/>
            <a:ext cx="615715" cy="369332"/>
          </a:xfrm>
          <a:prstGeom prst="rect">
            <a:avLst/>
          </a:prstGeom>
          <a:noFill/>
        </p:spPr>
        <p:txBody>
          <a:bodyPr wrap="square" rtlCol="0">
            <a:spAutoFit/>
          </a:bodyPr>
          <a:lstStyle/>
          <a:p>
            <a:r>
              <a:rPr lang="es-AR" dirty="0"/>
              <a:t>x</a:t>
            </a:r>
            <a:r>
              <a:rPr lang="es-AR" baseline="-25000" dirty="0"/>
              <a:t>0</a:t>
            </a:r>
            <a:endParaRPr lang="en-US" baseline="-25000" dirty="0"/>
          </a:p>
        </p:txBody>
      </p:sp>
      <p:cxnSp>
        <p:nvCxnSpPr>
          <p:cNvPr id="35" name="Straight Connector 34">
            <a:extLst>
              <a:ext uri="{FF2B5EF4-FFF2-40B4-BE49-F238E27FC236}">
                <a16:creationId xmlns:a16="http://schemas.microsoft.com/office/drawing/2014/main" id="{7E78236A-2DE6-4A40-A1C7-E5DA51B6EAC9}"/>
              </a:ext>
            </a:extLst>
          </p:cNvPr>
          <p:cNvCxnSpPr>
            <a:cxnSpLocks/>
            <a:stCxn id="61" idx="0"/>
            <a:endCxn id="61" idx="2"/>
          </p:cNvCxnSpPr>
          <p:nvPr/>
        </p:nvCxnSpPr>
        <p:spPr>
          <a:xfrm>
            <a:off x="1122727" y="5559322"/>
            <a:ext cx="1837189" cy="209725"/>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38" name="TextBox 37">
            <a:extLst>
              <a:ext uri="{FF2B5EF4-FFF2-40B4-BE49-F238E27FC236}">
                <a16:creationId xmlns:a16="http://schemas.microsoft.com/office/drawing/2014/main" id="{603F13D3-73E2-4A61-ADF3-FD6C437C3704}"/>
              </a:ext>
            </a:extLst>
          </p:cNvPr>
          <p:cNvSpPr txBox="1"/>
          <p:nvPr/>
        </p:nvSpPr>
        <p:spPr>
          <a:xfrm>
            <a:off x="2257690" y="4809046"/>
            <a:ext cx="703625" cy="369332"/>
          </a:xfrm>
          <a:prstGeom prst="rect">
            <a:avLst/>
          </a:prstGeom>
          <a:noFill/>
        </p:spPr>
        <p:txBody>
          <a:bodyPr wrap="square" rtlCol="0">
            <a:spAutoFit/>
          </a:bodyPr>
          <a:lstStyle/>
          <a:p>
            <a:r>
              <a:rPr lang="es-AR" dirty="0"/>
              <a:t>f(x)</a:t>
            </a:r>
            <a:endParaRPr lang="en-US" baseline="-25000" dirty="0"/>
          </a:p>
        </p:txBody>
      </p:sp>
      <p:cxnSp>
        <p:nvCxnSpPr>
          <p:cNvPr id="40" name="Straight Connector 39">
            <a:extLst>
              <a:ext uri="{FF2B5EF4-FFF2-40B4-BE49-F238E27FC236}">
                <a16:creationId xmlns:a16="http://schemas.microsoft.com/office/drawing/2014/main" id="{8956144F-2DB2-4031-B61D-50E4D04E1000}"/>
              </a:ext>
            </a:extLst>
          </p:cNvPr>
          <p:cNvCxnSpPr/>
          <p:nvPr/>
        </p:nvCxnSpPr>
        <p:spPr>
          <a:xfrm>
            <a:off x="2961315" y="4897344"/>
            <a:ext cx="0" cy="139818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F5DA386-B881-4DA7-892A-6F40B398157D}"/>
              </a:ext>
            </a:extLst>
          </p:cNvPr>
          <p:cNvSpPr txBox="1"/>
          <p:nvPr/>
        </p:nvSpPr>
        <p:spPr>
          <a:xfrm>
            <a:off x="2747482" y="6238092"/>
            <a:ext cx="615715" cy="369332"/>
          </a:xfrm>
          <a:prstGeom prst="rect">
            <a:avLst/>
          </a:prstGeom>
          <a:noFill/>
        </p:spPr>
        <p:txBody>
          <a:bodyPr wrap="square" rtlCol="0">
            <a:spAutoFit/>
          </a:bodyPr>
          <a:lstStyle/>
          <a:p>
            <a:r>
              <a:rPr lang="es-AR" dirty="0"/>
              <a:t>x</a:t>
            </a:r>
            <a:r>
              <a:rPr lang="es-AR" baseline="-25000" dirty="0"/>
              <a:t>1</a:t>
            </a:r>
            <a:endParaRPr lang="en-US" baseline="-25000" dirty="0"/>
          </a:p>
        </p:txBody>
      </p:sp>
      <p:sp>
        <p:nvSpPr>
          <p:cNvPr id="61" name="Freeform: Shape 60">
            <a:extLst>
              <a:ext uri="{FF2B5EF4-FFF2-40B4-BE49-F238E27FC236}">
                <a16:creationId xmlns:a16="http://schemas.microsoft.com/office/drawing/2014/main" id="{CDC12A16-1441-4BF4-9FCE-DBEA788E1606}"/>
              </a:ext>
            </a:extLst>
          </p:cNvPr>
          <p:cNvSpPr/>
          <p:nvPr/>
        </p:nvSpPr>
        <p:spPr>
          <a:xfrm>
            <a:off x="1122727" y="5244384"/>
            <a:ext cx="1946245" cy="639508"/>
          </a:xfrm>
          <a:custGeom>
            <a:avLst/>
            <a:gdLst>
              <a:gd name="connsiteX0" fmla="*/ 0 w 1946245"/>
              <a:gd name="connsiteY0" fmla="*/ 314938 h 639508"/>
              <a:gd name="connsiteX1" fmla="*/ 964734 w 1946245"/>
              <a:gd name="connsiteY1" fmla="*/ 4545 h 639508"/>
              <a:gd name="connsiteX2" fmla="*/ 1837189 w 1946245"/>
              <a:gd name="connsiteY2" fmla="*/ 524663 h 639508"/>
              <a:gd name="connsiteX3" fmla="*/ 1946245 w 1946245"/>
              <a:gd name="connsiteY3" fmla="*/ 625331 h 639508"/>
            </a:gdLst>
            <a:ahLst/>
            <a:cxnLst>
              <a:cxn ang="0">
                <a:pos x="connsiteX0" y="connsiteY0"/>
              </a:cxn>
              <a:cxn ang="0">
                <a:pos x="connsiteX1" y="connsiteY1"/>
              </a:cxn>
              <a:cxn ang="0">
                <a:pos x="connsiteX2" y="connsiteY2"/>
              </a:cxn>
              <a:cxn ang="0">
                <a:pos x="connsiteX3" y="connsiteY3"/>
              </a:cxn>
            </a:cxnLst>
            <a:rect l="l" t="t" r="r" b="b"/>
            <a:pathLst>
              <a:path w="1946245" h="639508">
                <a:moveTo>
                  <a:pt x="0" y="314938"/>
                </a:moveTo>
                <a:cubicBezTo>
                  <a:pt x="329268" y="142264"/>
                  <a:pt x="658536" y="-30409"/>
                  <a:pt x="964734" y="4545"/>
                </a:cubicBezTo>
                <a:cubicBezTo>
                  <a:pt x="1270932" y="39499"/>
                  <a:pt x="1673604" y="421199"/>
                  <a:pt x="1837189" y="524663"/>
                </a:cubicBezTo>
                <a:cubicBezTo>
                  <a:pt x="2000774" y="628127"/>
                  <a:pt x="1909893" y="661683"/>
                  <a:pt x="1946245" y="62533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FBB12D01-619C-467C-802A-3EF9089C6593}"/>
              </a:ext>
            </a:extLst>
          </p:cNvPr>
          <p:cNvSpPr/>
          <p:nvPr/>
        </p:nvSpPr>
        <p:spPr>
          <a:xfrm>
            <a:off x="5727884" y="5326877"/>
            <a:ext cx="1820411" cy="917895"/>
          </a:xfrm>
          <a:custGeom>
            <a:avLst/>
            <a:gdLst>
              <a:gd name="connsiteX0" fmla="*/ 8389 w 1820411"/>
              <a:gd name="connsiteY0" fmla="*/ 662730 h 679508"/>
              <a:gd name="connsiteX1" fmla="*/ 0 w 1820411"/>
              <a:gd name="connsiteY1" fmla="*/ 0 h 679508"/>
              <a:gd name="connsiteX2" fmla="*/ 1820411 w 1820411"/>
              <a:gd name="connsiteY2" fmla="*/ 209725 h 679508"/>
              <a:gd name="connsiteX3" fmla="*/ 1820411 w 1820411"/>
              <a:gd name="connsiteY3" fmla="*/ 679508 h 679508"/>
              <a:gd name="connsiteX4" fmla="*/ 8389 w 1820411"/>
              <a:gd name="connsiteY4" fmla="*/ 662730 h 679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0411" h="679508">
                <a:moveTo>
                  <a:pt x="8389" y="662730"/>
                </a:moveTo>
                <a:lnTo>
                  <a:pt x="0" y="0"/>
                </a:lnTo>
                <a:lnTo>
                  <a:pt x="1820411" y="209725"/>
                </a:lnTo>
                <a:lnTo>
                  <a:pt x="1820411" y="679508"/>
                </a:lnTo>
                <a:lnTo>
                  <a:pt x="8389" y="662730"/>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Arrow Connector 64">
            <a:extLst>
              <a:ext uri="{FF2B5EF4-FFF2-40B4-BE49-F238E27FC236}">
                <a16:creationId xmlns:a16="http://schemas.microsoft.com/office/drawing/2014/main" id="{991C62FE-BA83-4A70-85BF-ABDAC87D8CBE}"/>
              </a:ext>
            </a:extLst>
          </p:cNvPr>
          <p:cNvCxnSpPr/>
          <p:nvPr/>
        </p:nvCxnSpPr>
        <p:spPr>
          <a:xfrm flipV="1">
            <a:off x="5120381" y="4712733"/>
            <a:ext cx="0" cy="160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4F19707-D999-4E57-A26E-43D8D52563E5}"/>
              </a:ext>
            </a:extLst>
          </p:cNvPr>
          <p:cNvCxnSpPr>
            <a:cxnSpLocks/>
          </p:cNvCxnSpPr>
          <p:nvPr/>
        </p:nvCxnSpPr>
        <p:spPr>
          <a:xfrm>
            <a:off x="4967981" y="6236733"/>
            <a:ext cx="3200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FD3F549-1E22-4D7A-B14E-9122697E854F}"/>
              </a:ext>
            </a:extLst>
          </p:cNvPr>
          <p:cNvCxnSpPr>
            <a:cxnSpLocks/>
          </p:cNvCxnSpPr>
          <p:nvPr/>
        </p:nvCxnSpPr>
        <p:spPr>
          <a:xfrm>
            <a:off x="5729678" y="5234465"/>
            <a:ext cx="0" cy="107846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7E204043-B602-446F-96B2-6F711F57615B}"/>
              </a:ext>
            </a:extLst>
          </p:cNvPr>
          <p:cNvSpPr txBox="1"/>
          <p:nvPr/>
        </p:nvSpPr>
        <p:spPr>
          <a:xfrm>
            <a:off x="5885993" y="6252541"/>
            <a:ext cx="615715" cy="369332"/>
          </a:xfrm>
          <a:prstGeom prst="rect">
            <a:avLst/>
          </a:prstGeom>
          <a:noFill/>
        </p:spPr>
        <p:txBody>
          <a:bodyPr wrap="square" rtlCol="0">
            <a:spAutoFit/>
          </a:bodyPr>
          <a:lstStyle/>
          <a:p>
            <a:r>
              <a:rPr lang="es-AR" dirty="0"/>
              <a:t>x</a:t>
            </a:r>
            <a:r>
              <a:rPr lang="es-AR" baseline="-25000" dirty="0"/>
              <a:t>0</a:t>
            </a:r>
            <a:endParaRPr lang="en-US" baseline="-25000" dirty="0"/>
          </a:p>
        </p:txBody>
      </p:sp>
      <p:cxnSp>
        <p:nvCxnSpPr>
          <p:cNvPr id="69" name="Straight Connector 68">
            <a:extLst>
              <a:ext uri="{FF2B5EF4-FFF2-40B4-BE49-F238E27FC236}">
                <a16:creationId xmlns:a16="http://schemas.microsoft.com/office/drawing/2014/main" id="{37163349-BF04-4286-A27B-7842C35230BA}"/>
              </a:ext>
            </a:extLst>
          </p:cNvPr>
          <p:cNvCxnSpPr>
            <a:cxnSpLocks/>
          </p:cNvCxnSpPr>
          <p:nvPr/>
        </p:nvCxnSpPr>
        <p:spPr>
          <a:xfrm>
            <a:off x="5709708" y="5326877"/>
            <a:ext cx="1837188" cy="232445"/>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70" name="TextBox 69">
            <a:extLst>
              <a:ext uri="{FF2B5EF4-FFF2-40B4-BE49-F238E27FC236}">
                <a16:creationId xmlns:a16="http://schemas.microsoft.com/office/drawing/2014/main" id="{18F44CD2-3615-4186-AEDF-3177BFC79DC9}"/>
              </a:ext>
            </a:extLst>
          </p:cNvPr>
          <p:cNvSpPr txBox="1"/>
          <p:nvPr/>
        </p:nvSpPr>
        <p:spPr>
          <a:xfrm>
            <a:off x="6844671" y="4809046"/>
            <a:ext cx="703625" cy="369332"/>
          </a:xfrm>
          <a:prstGeom prst="rect">
            <a:avLst/>
          </a:prstGeom>
          <a:noFill/>
        </p:spPr>
        <p:txBody>
          <a:bodyPr wrap="square" rtlCol="0">
            <a:spAutoFit/>
          </a:bodyPr>
          <a:lstStyle/>
          <a:p>
            <a:r>
              <a:rPr lang="es-AR" dirty="0"/>
              <a:t>f(x)</a:t>
            </a:r>
            <a:endParaRPr lang="en-US" baseline="-25000" dirty="0"/>
          </a:p>
        </p:txBody>
      </p:sp>
      <p:cxnSp>
        <p:nvCxnSpPr>
          <p:cNvPr id="71" name="Straight Connector 70">
            <a:extLst>
              <a:ext uri="{FF2B5EF4-FFF2-40B4-BE49-F238E27FC236}">
                <a16:creationId xmlns:a16="http://schemas.microsoft.com/office/drawing/2014/main" id="{A8416CD3-82DF-408F-97AE-E4FBA19FA6FF}"/>
              </a:ext>
            </a:extLst>
          </p:cNvPr>
          <p:cNvCxnSpPr/>
          <p:nvPr/>
        </p:nvCxnSpPr>
        <p:spPr>
          <a:xfrm>
            <a:off x="7548296" y="4897344"/>
            <a:ext cx="0" cy="139818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C7E785B6-B1AD-4788-9558-1AAF93DEB7B3}"/>
              </a:ext>
            </a:extLst>
          </p:cNvPr>
          <p:cNvSpPr txBox="1"/>
          <p:nvPr/>
        </p:nvSpPr>
        <p:spPr>
          <a:xfrm>
            <a:off x="7038387" y="6238092"/>
            <a:ext cx="559741" cy="369332"/>
          </a:xfrm>
          <a:prstGeom prst="rect">
            <a:avLst/>
          </a:prstGeom>
          <a:noFill/>
        </p:spPr>
        <p:txBody>
          <a:bodyPr wrap="square" rtlCol="0">
            <a:spAutoFit/>
          </a:bodyPr>
          <a:lstStyle/>
          <a:p>
            <a:r>
              <a:rPr lang="es-AR" dirty="0"/>
              <a:t>x</a:t>
            </a:r>
            <a:r>
              <a:rPr lang="es-AR" baseline="-25000" dirty="0"/>
              <a:t>1</a:t>
            </a:r>
            <a:endParaRPr lang="en-US" baseline="-25000" dirty="0"/>
          </a:p>
        </p:txBody>
      </p:sp>
      <p:sp>
        <p:nvSpPr>
          <p:cNvPr id="73" name="Freeform: Shape 72">
            <a:extLst>
              <a:ext uri="{FF2B5EF4-FFF2-40B4-BE49-F238E27FC236}">
                <a16:creationId xmlns:a16="http://schemas.microsoft.com/office/drawing/2014/main" id="{F6044B56-DC15-42B9-B35F-1CDE54E3ECC2}"/>
              </a:ext>
            </a:extLst>
          </p:cNvPr>
          <p:cNvSpPr/>
          <p:nvPr/>
        </p:nvSpPr>
        <p:spPr>
          <a:xfrm>
            <a:off x="5709708" y="5244384"/>
            <a:ext cx="1946245" cy="639508"/>
          </a:xfrm>
          <a:custGeom>
            <a:avLst/>
            <a:gdLst>
              <a:gd name="connsiteX0" fmla="*/ 0 w 1946245"/>
              <a:gd name="connsiteY0" fmla="*/ 314938 h 639508"/>
              <a:gd name="connsiteX1" fmla="*/ 964734 w 1946245"/>
              <a:gd name="connsiteY1" fmla="*/ 4545 h 639508"/>
              <a:gd name="connsiteX2" fmla="*/ 1837189 w 1946245"/>
              <a:gd name="connsiteY2" fmla="*/ 524663 h 639508"/>
              <a:gd name="connsiteX3" fmla="*/ 1946245 w 1946245"/>
              <a:gd name="connsiteY3" fmla="*/ 625331 h 639508"/>
            </a:gdLst>
            <a:ahLst/>
            <a:cxnLst>
              <a:cxn ang="0">
                <a:pos x="connsiteX0" y="connsiteY0"/>
              </a:cxn>
              <a:cxn ang="0">
                <a:pos x="connsiteX1" y="connsiteY1"/>
              </a:cxn>
              <a:cxn ang="0">
                <a:pos x="connsiteX2" y="connsiteY2"/>
              </a:cxn>
              <a:cxn ang="0">
                <a:pos x="connsiteX3" y="connsiteY3"/>
              </a:cxn>
            </a:cxnLst>
            <a:rect l="l" t="t" r="r" b="b"/>
            <a:pathLst>
              <a:path w="1946245" h="639508">
                <a:moveTo>
                  <a:pt x="0" y="314938"/>
                </a:moveTo>
                <a:cubicBezTo>
                  <a:pt x="329268" y="142264"/>
                  <a:pt x="658536" y="-30409"/>
                  <a:pt x="964734" y="4545"/>
                </a:cubicBezTo>
                <a:cubicBezTo>
                  <a:pt x="1270932" y="39499"/>
                  <a:pt x="1673604" y="421199"/>
                  <a:pt x="1837189" y="524663"/>
                </a:cubicBezTo>
                <a:cubicBezTo>
                  <a:pt x="2000774" y="628127"/>
                  <a:pt x="1909893" y="661683"/>
                  <a:pt x="1946245" y="62533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E70A3021-A973-428C-AE88-F6F6B43388F8}"/>
              </a:ext>
            </a:extLst>
          </p:cNvPr>
          <p:cNvSpPr/>
          <p:nvPr/>
        </p:nvSpPr>
        <p:spPr>
          <a:xfrm>
            <a:off x="3664939" y="5535204"/>
            <a:ext cx="1058544" cy="4208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817FCE9D-CBA1-4DB1-92BB-CF0D85DAC531}"/>
              </a:ext>
            </a:extLst>
          </p:cNvPr>
          <p:cNvCxnSpPr>
            <a:cxnSpLocks/>
          </p:cNvCxnSpPr>
          <p:nvPr/>
        </p:nvCxnSpPr>
        <p:spPr>
          <a:xfrm>
            <a:off x="6070833" y="5198378"/>
            <a:ext cx="0" cy="107846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319A2B8-A665-402C-BE69-445F2EC9DD91}"/>
              </a:ext>
            </a:extLst>
          </p:cNvPr>
          <p:cNvCxnSpPr>
            <a:cxnSpLocks/>
          </p:cNvCxnSpPr>
          <p:nvPr/>
        </p:nvCxnSpPr>
        <p:spPr>
          <a:xfrm>
            <a:off x="7213833" y="5221424"/>
            <a:ext cx="0" cy="107846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1325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28600"/>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8" name="2 Subtítulo"/>
              <p:cNvSpPr txBox="1">
                <a:spLocks/>
              </p:cNvSpPr>
              <p:nvPr/>
            </p:nvSpPr>
            <p:spPr>
              <a:xfrm>
                <a:off x="358066" y="228600"/>
                <a:ext cx="8077200" cy="60960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b="1" dirty="0"/>
                  <a:t>Derivación numérica:</a:t>
                </a:r>
                <a:endParaRPr lang="es-AR" sz="1100" b="1" noProof="0" dirty="0"/>
              </a:p>
              <a:p>
                <a:pPr marL="0" marR="0" lvl="0" indent="0" defTabSz="914400" rtl="0" eaLnBrk="1" fontAlgn="auto" latinLnBrk="0" hangingPunct="1">
                  <a:lnSpc>
                    <a:spcPct val="100000"/>
                  </a:lnSpc>
                  <a:spcBef>
                    <a:spcPct val="20000"/>
                  </a:spcBef>
                  <a:spcAft>
                    <a:spcPts val="0"/>
                  </a:spcAft>
                  <a:buClrTx/>
                  <a:buSzTx/>
                  <a:tabLst/>
                  <a:defRPr/>
                </a:pPr>
                <a:r>
                  <a:rPr lang="es-AR" sz="2400" dirty="0"/>
                  <a:t>La definición de derivada de una función f(x) es la siguiente:</a:t>
                </a:r>
              </a:p>
              <a:p>
                <a:pPr marL="0" marR="0" lvl="0" indent="0" defTabSz="914400" rtl="0" eaLnBrk="1" fontAlgn="auto" latinLnBrk="0" hangingPunct="1">
                  <a:lnSpc>
                    <a:spcPct val="100000"/>
                  </a:lnSpc>
                  <a:spcBef>
                    <a:spcPct val="20000"/>
                  </a:spcBef>
                  <a:spcAft>
                    <a:spcPts val="0"/>
                  </a:spcAft>
                  <a:buClrTx/>
                  <a:buSzTx/>
                  <a:tabLst/>
                  <a:defRPr/>
                </a:pPr>
                <a:endParaRPr lang="es-AR" sz="2400" dirty="0"/>
              </a:p>
              <a:p>
                <a:pPr lvl="0">
                  <a:spcBef>
                    <a:spcPct val="20000"/>
                  </a:spcBef>
                  <a:defRPr/>
                </a:pPr>
                <a14:m>
                  <m:oMathPara xmlns:m="http://schemas.openxmlformats.org/officeDocument/2006/math">
                    <m:oMathParaPr>
                      <m:jc m:val="centerGroup"/>
                    </m:oMathParaPr>
                    <m:oMath xmlns:m="http://schemas.openxmlformats.org/officeDocument/2006/math">
                      <m:sSub>
                        <m:sSubPr>
                          <m:ctrlPr>
                            <a:rPr lang="es-AR" sz="2400" b="0" i="1" smtClean="0">
                              <a:latin typeface="Cambria Math" panose="02040503050406030204" pitchFamily="18" charset="0"/>
                            </a:rPr>
                          </m:ctrlPr>
                        </m:sSubPr>
                        <m:e>
                          <m:r>
                            <a:rPr lang="es-AR" sz="2400" b="0" i="1" smtClean="0">
                              <a:latin typeface="Cambria Math" panose="02040503050406030204" pitchFamily="18" charset="0"/>
                            </a:rPr>
                            <m:t>𝑓</m:t>
                          </m:r>
                          <m:r>
                            <a:rPr lang="es-AR" sz="2400" b="0" i="1" smtClean="0">
                              <a:latin typeface="Cambria Math" panose="02040503050406030204" pitchFamily="18" charset="0"/>
                            </a:rPr>
                            <m:t>′</m:t>
                          </m:r>
                        </m:e>
                        <m:sub>
                          <m:r>
                            <a:rPr lang="es-AR" sz="2400" b="0" i="1" smtClean="0">
                              <a:latin typeface="Cambria Math" panose="02040503050406030204" pitchFamily="18" charset="0"/>
                            </a:rPr>
                            <m:t>(</m:t>
                          </m:r>
                          <m:r>
                            <a:rPr lang="es-AR" sz="2400" b="0" i="1" smtClean="0">
                              <a:latin typeface="Cambria Math" panose="02040503050406030204" pitchFamily="18" charset="0"/>
                            </a:rPr>
                            <m:t>𝑥</m:t>
                          </m:r>
                          <m:r>
                            <a:rPr lang="es-AR" sz="2400" b="0" i="1" smtClean="0">
                              <a:latin typeface="Cambria Math" panose="02040503050406030204" pitchFamily="18" charset="0"/>
                            </a:rPr>
                            <m:t>)</m:t>
                          </m:r>
                        </m:sub>
                      </m:sSub>
                      <m:r>
                        <a:rPr lang="es-AR" sz="2400" b="0" i="1" smtClean="0">
                          <a:latin typeface="Cambria Math" panose="02040503050406030204" pitchFamily="18" charset="0"/>
                        </a:rPr>
                        <m:t>=</m:t>
                      </m:r>
                      <m:func>
                        <m:funcPr>
                          <m:ctrlPr>
                            <a:rPr lang="pt-BR" sz="2400" b="0" i="1" smtClean="0">
                              <a:latin typeface="Cambria Math" panose="02040503050406030204" pitchFamily="18" charset="0"/>
                            </a:rPr>
                          </m:ctrlPr>
                        </m:funcPr>
                        <m:fName>
                          <m:limLow>
                            <m:limLowPr>
                              <m:ctrlPr>
                                <a:rPr lang="pt-BR" sz="2400" b="0" i="1" smtClean="0">
                                  <a:latin typeface="Cambria Math" panose="02040503050406030204" pitchFamily="18" charset="0"/>
                                </a:rPr>
                              </m:ctrlPr>
                            </m:limLowPr>
                            <m:e>
                              <m:r>
                                <m:rPr>
                                  <m:sty m:val="p"/>
                                </m:rPr>
                                <a:rPr lang="pt-BR" sz="2400" b="0" i="0" smtClean="0">
                                  <a:latin typeface="Cambria Math" panose="02040503050406030204" pitchFamily="18" charset="0"/>
                                </a:rPr>
                                <m:t>lim</m:t>
                              </m:r>
                            </m:e>
                            <m:lim>
                              <m:r>
                                <a:rPr lang="es-AR" sz="2400" b="0" i="1" smtClean="0">
                                  <a:latin typeface="Cambria Math" panose="02040503050406030204" pitchFamily="18" charset="0"/>
                                </a:rPr>
                                <m:t>h</m:t>
                              </m:r>
                              <m:r>
                                <a:rPr lang="pt-BR" sz="2400" b="0" i="1" smtClean="0">
                                  <a:latin typeface="Cambria Math" panose="02040503050406030204" pitchFamily="18" charset="0"/>
                                </a:rPr>
                                <m:t>→</m:t>
                              </m:r>
                              <m:r>
                                <a:rPr lang="es-AR" sz="2400" b="0" i="1" smtClean="0">
                                  <a:latin typeface="Cambria Math" panose="02040503050406030204" pitchFamily="18" charset="0"/>
                                </a:rPr>
                                <m:t>0</m:t>
                              </m:r>
                            </m:lim>
                          </m:limLow>
                        </m:fName>
                        <m:e>
                          <m:f>
                            <m:fPr>
                              <m:ctrlPr>
                                <a:rPr lang="pt-BR" sz="2400" b="0" i="1" smtClean="0">
                                  <a:latin typeface="Cambria Math" panose="02040503050406030204" pitchFamily="18" charset="0"/>
                                </a:rPr>
                              </m:ctrlPr>
                            </m:fPr>
                            <m:num>
                              <m:sSub>
                                <m:sSubPr>
                                  <m:ctrlPr>
                                    <a:rPr lang="pt-BR" sz="2400" b="0" i="1" smtClean="0">
                                      <a:latin typeface="Cambria Math" panose="02040503050406030204" pitchFamily="18" charset="0"/>
                                    </a:rPr>
                                  </m:ctrlPr>
                                </m:sSubPr>
                                <m:e>
                                  <m:r>
                                    <a:rPr lang="es-AR" sz="2400" b="0" i="1" smtClean="0">
                                      <a:latin typeface="Cambria Math" panose="02040503050406030204" pitchFamily="18" charset="0"/>
                                    </a:rPr>
                                    <m:t>𝑓</m:t>
                                  </m:r>
                                </m:e>
                                <m:sub>
                                  <m:r>
                                    <a:rPr lang="es-AR" sz="2400" b="0" i="1" smtClean="0">
                                      <a:latin typeface="Cambria Math" panose="02040503050406030204" pitchFamily="18" charset="0"/>
                                    </a:rPr>
                                    <m:t>(</m:t>
                                  </m:r>
                                  <m:sSub>
                                    <m:sSubPr>
                                      <m:ctrlPr>
                                        <a:rPr lang="es-AR" sz="2400" b="0" i="1" smtClean="0">
                                          <a:latin typeface="Cambria Math" panose="02040503050406030204" pitchFamily="18" charset="0"/>
                                        </a:rPr>
                                      </m:ctrlPr>
                                    </m:sSubPr>
                                    <m:e>
                                      <m:r>
                                        <a:rPr lang="es-AR" sz="2400" b="0" i="1" smtClean="0">
                                          <a:latin typeface="Cambria Math" panose="02040503050406030204" pitchFamily="18" charset="0"/>
                                        </a:rPr>
                                        <m:t>𝑥</m:t>
                                      </m:r>
                                    </m:e>
                                    <m:sub>
                                      <m:r>
                                        <a:rPr lang="es-AR" sz="2400" b="0" i="1" smtClean="0">
                                          <a:latin typeface="Cambria Math" panose="02040503050406030204" pitchFamily="18" charset="0"/>
                                        </a:rPr>
                                        <m:t>0</m:t>
                                      </m:r>
                                    </m:sub>
                                  </m:sSub>
                                  <m:r>
                                    <a:rPr lang="es-AR" sz="2400" b="0" i="1" smtClean="0">
                                      <a:latin typeface="Cambria Math" panose="02040503050406030204" pitchFamily="18" charset="0"/>
                                    </a:rPr>
                                    <m:t>+</m:t>
                                  </m:r>
                                  <m:r>
                                    <a:rPr lang="es-AR" sz="2400" b="0" i="1" smtClean="0">
                                      <a:latin typeface="Cambria Math" panose="02040503050406030204" pitchFamily="18" charset="0"/>
                                    </a:rPr>
                                    <m:t>h</m:t>
                                  </m:r>
                                  <m:r>
                                    <a:rPr lang="es-AR" sz="2400" b="0" i="1" smtClean="0">
                                      <a:latin typeface="Cambria Math" panose="02040503050406030204" pitchFamily="18" charset="0"/>
                                    </a:rPr>
                                    <m:t>)</m:t>
                                  </m:r>
                                </m:sub>
                              </m:sSub>
                              <m:r>
                                <a:rPr lang="es-AR" sz="2400" b="0" i="1" smtClean="0">
                                  <a:latin typeface="Cambria Math" panose="02040503050406030204" pitchFamily="18" charset="0"/>
                                </a:rPr>
                                <m:t>−</m:t>
                              </m:r>
                              <m:sSub>
                                <m:sSubPr>
                                  <m:ctrlPr>
                                    <a:rPr lang="pt-BR" sz="2400" i="1">
                                      <a:latin typeface="Cambria Math" panose="02040503050406030204" pitchFamily="18" charset="0"/>
                                    </a:rPr>
                                  </m:ctrlPr>
                                </m:sSubPr>
                                <m:e>
                                  <m:r>
                                    <a:rPr lang="es-AR" sz="2400" i="1">
                                      <a:latin typeface="Cambria Math" panose="02040503050406030204" pitchFamily="18" charset="0"/>
                                    </a:rPr>
                                    <m:t>𝑓</m:t>
                                  </m:r>
                                </m:e>
                                <m:sub>
                                  <m:r>
                                    <a:rPr lang="es-AR" sz="2400" i="1">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0</m:t>
                                      </m:r>
                                    </m:sub>
                                  </m:sSub>
                                  <m:r>
                                    <a:rPr lang="es-AR" sz="2400" i="1">
                                      <a:latin typeface="Cambria Math" panose="02040503050406030204" pitchFamily="18" charset="0"/>
                                    </a:rPr>
                                    <m:t>)</m:t>
                                  </m:r>
                                </m:sub>
                              </m:sSub>
                            </m:num>
                            <m:den>
                              <m:r>
                                <a:rPr lang="es-AR" sz="2400" b="0" i="1" smtClean="0">
                                  <a:latin typeface="Cambria Math" panose="02040503050406030204" pitchFamily="18" charset="0"/>
                                </a:rPr>
                                <m:t>h</m:t>
                              </m:r>
                            </m:den>
                          </m:f>
                        </m:e>
                      </m:func>
                    </m:oMath>
                  </m:oMathPara>
                </a14:m>
                <a:endParaRPr lang="es-AR" sz="2400" dirty="0"/>
              </a:p>
              <a:p>
                <a:pPr marL="0" marR="0" lvl="0" indent="0" defTabSz="914400" rtl="0" eaLnBrk="1" fontAlgn="auto" latinLnBrk="0" hangingPunct="1">
                  <a:lnSpc>
                    <a:spcPct val="100000"/>
                  </a:lnSpc>
                  <a:spcBef>
                    <a:spcPct val="20000"/>
                  </a:spcBef>
                  <a:spcAft>
                    <a:spcPts val="0"/>
                  </a:spcAft>
                  <a:buClrTx/>
                  <a:buSzTx/>
                  <a:tabLst/>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tabLst/>
                  <a:defRPr/>
                </a:pPr>
                <a:r>
                  <a:rPr kumimoji="0" lang="es-AR" sz="2400" b="0" i="0" u="none" strike="noStrike" kern="1200" cap="none" spc="0" normalizeH="0" baseline="0" noProof="0" dirty="0">
                    <a:ln>
                      <a:noFill/>
                    </a:ln>
                    <a:solidFill>
                      <a:schemeClr val="tx1"/>
                    </a:solidFill>
                    <a:effectLst/>
                    <a:uLnTx/>
                    <a:uFillTx/>
                    <a:latin typeface="+mn-lt"/>
                    <a:ea typeface="+mn-ea"/>
                    <a:cs typeface="+mn-cs"/>
                  </a:rPr>
                  <a:t>Si h es suficientemente pequeño, </a:t>
                </a:r>
                <a:r>
                  <a:rPr lang="es-AR" sz="2400" dirty="0"/>
                  <a:t>realizamos la siguiente aproximación:</a:t>
                </a:r>
              </a:p>
              <a:p>
                <a:pPr>
                  <a:spcBef>
                    <a:spcPct val="20000"/>
                  </a:spcBef>
                  <a:defRPr/>
                </a:pPr>
                <a14:m>
                  <m:oMathPara xmlns:m="http://schemas.openxmlformats.org/officeDocument/2006/math">
                    <m:oMathParaPr>
                      <m:jc m:val="centerGroup"/>
                    </m:oMathParaPr>
                    <m:oMath xmlns:m="http://schemas.openxmlformats.org/officeDocument/2006/math">
                      <m:sSub>
                        <m:sSubPr>
                          <m:ctrlPr>
                            <a:rPr lang="es-AR" sz="2400" i="1">
                              <a:latin typeface="Cambria Math" panose="02040503050406030204" pitchFamily="18" charset="0"/>
                            </a:rPr>
                          </m:ctrlPr>
                        </m:sSubPr>
                        <m:e>
                          <m:r>
                            <a:rPr lang="es-AR" sz="2400" i="1">
                              <a:latin typeface="Cambria Math" panose="02040503050406030204" pitchFamily="18" charset="0"/>
                            </a:rPr>
                            <m:t>𝑓</m:t>
                          </m:r>
                          <m:r>
                            <a:rPr lang="es-AR" sz="2400" i="1">
                              <a:latin typeface="Cambria Math" panose="02040503050406030204" pitchFamily="18" charset="0"/>
                            </a:rPr>
                            <m:t>′</m:t>
                          </m:r>
                        </m:e>
                        <m:sub>
                          <m:r>
                            <a:rPr lang="es-AR" sz="2400" i="1">
                              <a:latin typeface="Cambria Math" panose="02040503050406030204" pitchFamily="18" charset="0"/>
                            </a:rPr>
                            <m:t>(</m:t>
                          </m:r>
                          <m:r>
                            <a:rPr lang="es-AR" sz="2400" i="1">
                              <a:latin typeface="Cambria Math" panose="02040503050406030204" pitchFamily="18" charset="0"/>
                            </a:rPr>
                            <m:t>𝑥</m:t>
                          </m:r>
                          <m:r>
                            <a:rPr lang="es-AR" sz="2400" i="1">
                              <a:latin typeface="Cambria Math" panose="02040503050406030204" pitchFamily="18" charset="0"/>
                            </a:rPr>
                            <m:t>)</m:t>
                          </m:r>
                        </m:sub>
                      </m:sSub>
                      <m:r>
                        <a:rPr lang="es-AR" sz="2400" i="1" smtClean="0">
                          <a:latin typeface="Cambria Math" panose="02040503050406030204" pitchFamily="18" charset="0"/>
                          <a:ea typeface="Cambria Math" panose="02040503050406030204" pitchFamily="18" charset="0"/>
                        </a:rPr>
                        <m:t>≅</m:t>
                      </m:r>
                      <m:f>
                        <m:fPr>
                          <m:ctrlPr>
                            <a:rPr lang="pt-BR" sz="2400" i="1">
                              <a:latin typeface="Cambria Math" panose="02040503050406030204" pitchFamily="18" charset="0"/>
                            </a:rPr>
                          </m:ctrlPr>
                        </m:fPr>
                        <m:num>
                          <m:sSub>
                            <m:sSubPr>
                              <m:ctrlPr>
                                <a:rPr lang="pt-BR" sz="2400" i="1">
                                  <a:latin typeface="Cambria Math" panose="02040503050406030204" pitchFamily="18" charset="0"/>
                                </a:rPr>
                              </m:ctrlPr>
                            </m:sSubPr>
                            <m:e>
                              <m:r>
                                <a:rPr lang="es-AR" sz="2400" i="1">
                                  <a:latin typeface="Cambria Math" panose="02040503050406030204" pitchFamily="18" charset="0"/>
                                </a:rPr>
                                <m:t>𝑓</m:t>
                              </m:r>
                            </m:e>
                            <m:sub>
                              <m:r>
                                <a:rPr lang="es-AR" sz="2400" i="1">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0</m:t>
                                  </m:r>
                                </m:sub>
                              </m:sSub>
                              <m:r>
                                <a:rPr lang="es-AR" sz="2400" i="1">
                                  <a:latin typeface="Cambria Math" panose="02040503050406030204" pitchFamily="18" charset="0"/>
                                </a:rPr>
                                <m:t>+</m:t>
                              </m:r>
                              <m:r>
                                <a:rPr lang="es-AR" sz="2400" i="1">
                                  <a:latin typeface="Cambria Math" panose="02040503050406030204" pitchFamily="18" charset="0"/>
                                </a:rPr>
                                <m:t>h</m:t>
                              </m:r>
                              <m:r>
                                <a:rPr lang="es-AR" sz="2400" i="1">
                                  <a:latin typeface="Cambria Math" panose="02040503050406030204" pitchFamily="18" charset="0"/>
                                </a:rPr>
                                <m:t>)</m:t>
                              </m:r>
                            </m:sub>
                          </m:sSub>
                          <m:r>
                            <a:rPr lang="es-AR" sz="2400" i="1">
                              <a:latin typeface="Cambria Math" panose="02040503050406030204" pitchFamily="18" charset="0"/>
                            </a:rPr>
                            <m:t>−</m:t>
                          </m:r>
                          <m:sSub>
                            <m:sSubPr>
                              <m:ctrlPr>
                                <a:rPr lang="pt-BR" sz="2400" i="1">
                                  <a:latin typeface="Cambria Math" panose="02040503050406030204" pitchFamily="18" charset="0"/>
                                </a:rPr>
                              </m:ctrlPr>
                            </m:sSubPr>
                            <m:e>
                              <m:r>
                                <a:rPr lang="es-AR" sz="2400" i="1">
                                  <a:latin typeface="Cambria Math" panose="02040503050406030204" pitchFamily="18" charset="0"/>
                                </a:rPr>
                                <m:t>𝑓</m:t>
                              </m:r>
                            </m:e>
                            <m:sub>
                              <m:r>
                                <a:rPr lang="es-AR" sz="2400" i="1">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0</m:t>
                                  </m:r>
                                </m:sub>
                              </m:sSub>
                              <m:r>
                                <a:rPr lang="es-AR" sz="2400" i="1">
                                  <a:latin typeface="Cambria Math" panose="02040503050406030204" pitchFamily="18" charset="0"/>
                                </a:rPr>
                                <m:t>)</m:t>
                              </m:r>
                            </m:sub>
                          </m:sSub>
                        </m:num>
                        <m:den>
                          <m:r>
                            <a:rPr lang="es-AR" sz="2400" i="1">
                              <a:latin typeface="Cambria Math" panose="02040503050406030204" pitchFamily="18" charset="0"/>
                            </a:rPr>
                            <m:t>h</m:t>
                          </m:r>
                        </m:den>
                      </m:f>
                    </m:oMath>
                  </m:oMathPara>
                </a14:m>
                <a:endParaRPr lang="es-AR" sz="2400" dirty="0"/>
              </a:p>
              <a:p>
                <a:pPr>
                  <a:spcBef>
                    <a:spcPct val="20000"/>
                  </a:spcBef>
                  <a:defRPr/>
                </a:pPr>
                <a:endParaRPr lang="es-AR" sz="2400" dirty="0"/>
              </a:p>
              <a:p>
                <a:pPr>
                  <a:spcBef>
                    <a:spcPct val="20000"/>
                  </a:spcBef>
                  <a:defRPr/>
                </a:pPr>
                <a:r>
                  <a:rPr lang="es-AR" sz="2400" dirty="0"/>
                  <a:t>La pregunta aquí es, con qué error?</a:t>
                </a:r>
              </a:p>
              <a:p>
                <a:pPr marL="0" marR="0" lvl="0" indent="0" defTabSz="914400" rtl="0" eaLnBrk="1" fontAlgn="auto" latinLnBrk="0" hangingPunct="1">
                  <a:lnSpc>
                    <a:spcPct val="100000"/>
                  </a:lnSpc>
                  <a:spcBef>
                    <a:spcPct val="20000"/>
                  </a:spcBef>
                  <a:spcAft>
                    <a:spcPts val="0"/>
                  </a:spcAft>
                  <a:buClrTx/>
                  <a:buSzTx/>
                  <a:tabLst/>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p:txBody>
          </p:sp>
        </mc:Choice>
        <mc:Fallback xmlns="">
          <p:sp>
            <p:nvSpPr>
              <p:cNvPr id="8" name="2 Subtítulo"/>
              <p:cNvSpPr txBox="1">
                <a:spLocks noRot="1" noChangeAspect="1" noMove="1" noResize="1" noEditPoints="1" noAdjustHandles="1" noChangeArrowheads="1" noChangeShapeType="1" noTextEdit="1"/>
              </p:cNvSpPr>
              <p:nvPr/>
            </p:nvSpPr>
            <p:spPr>
              <a:xfrm>
                <a:off x="358066" y="228600"/>
                <a:ext cx="8077200" cy="6096000"/>
              </a:xfrm>
              <a:prstGeom prst="rect">
                <a:avLst/>
              </a:prstGeom>
              <a:blipFill>
                <a:blip r:embed="rId2"/>
                <a:stretch>
                  <a:fillRect l="-1208" t="-800"/>
                </a:stretch>
              </a:blipFill>
            </p:spPr>
            <p:txBody>
              <a:bodyPr/>
              <a:lstStyle/>
              <a:p>
                <a:r>
                  <a:rPr lang="en-US">
                    <a:noFill/>
                  </a:rPr>
                  <a:t> </a:t>
                </a:r>
              </a:p>
            </p:txBody>
          </p:sp>
        </mc:Fallback>
      </mc:AlternateContent>
    </p:spTree>
    <p:extLst>
      <p:ext uri="{BB962C8B-B14F-4D97-AF65-F5344CB8AC3E}">
        <p14:creationId xmlns:p14="http://schemas.microsoft.com/office/powerpoint/2010/main" val="2884596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66701"/>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8" name="2 Subtítulo"/>
              <p:cNvSpPr txBox="1">
                <a:spLocks/>
              </p:cNvSpPr>
              <p:nvPr/>
            </p:nvSpPr>
            <p:spPr>
              <a:xfrm>
                <a:off x="381000" y="114300"/>
                <a:ext cx="8077200" cy="6629400"/>
              </a:xfrm>
              <a:prstGeom prst="rect">
                <a:avLst/>
              </a:prstGeom>
            </p:spPr>
            <p:txBody>
              <a:bodyPr vert="horz" lIns="91440" tIns="45720" rIns="91440" bIns="45720" rtlCol="0">
                <a:normAutofit/>
              </a:bodyPr>
              <a:lstStyle/>
              <a:p>
                <a:pPr>
                  <a:spcBef>
                    <a:spcPct val="20000"/>
                  </a:spcBef>
                  <a:defRPr/>
                </a:pPr>
                <a:r>
                  <a:rPr lang="es-AR" sz="2400" b="1" dirty="0"/>
                  <a:t>Integración numérica – Cuadratura de Gauss:</a:t>
                </a:r>
              </a:p>
              <a:p>
                <a:pPr lvl="0">
                  <a:spcBef>
                    <a:spcPct val="20000"/>
                  </a:spcBef>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a:p>
                <a:pPr lvl="0" algn="just">
                  <a:spcBef>
                    <a:spcPct val="20000"/>
                  </a:spcBef>
                  <a:defRPr/>
                </a:pPr>
                <a:r>
                  <a:rPr lang="es-AR" sz="2400" dirty="0"/>
                  <a:t>Las fórmulas de Newton-Cotes son fórmulas de “cuadratura numérica”, recordemos que:</a:t>
                </a:r>
              </a:p>
              <a:p>
                <a:pPr lvl="0">
                  <a:spcBef>
                    <a:spcPct val="20000"/>
                  </a:spcBef>
                  <a:defRPr/>
                </a:pPr>
                <a14:m>
                  <m:oMathPara xmlns:m="http://schemas.openxmlformats.org/officeDocument/2006/math">
                    <m:oMathParaPr>
                      <m:jc m:val="centerGroup"/>
                    </m:oMathParaPr>
                    <m:oMath xmlns:m="http://schemas.openxmlformats.org/officeDocument/2006/math">
                      <m:nary>
                        <m:naryPr>
                          <m:ctrlPr>
                            <a:rPr lang="es-AR" sz="2400" i="1">
                              <a:latin typeface="Cambria Math" panose="02040503050406030204" pitchFamily="18" charset="0"/>
                            </a:rPr>
                          </m:ctrlPr>
                        </m:naryPr>
                        <m:sub>
                          <m:r>
                            <m:rPr>
                              <m:brk m:alnAt="23"/>
                            </m:rPr>
                            <a:rPr lang="es-AR" sz="2400" i="1">
                              <a:latin typeface="Cambria Math" panose="02040503050406030204" pitchFamily="18" charset="0"/>
                            </a:rPr>
                            <m:t>𝑎</m:t>
                          </m:r>
                        </m:sub>
                        <m:sup>
                          <m:r>
                            <a:rPr lang="es-AR" sz="2400" i="1">
                              <a:latin typeface="Cambria Math" panose="02040503050406030204" pitchFamily="18" charset="0"/>
                            </a:rPr>
                            <m:t>𝑏</m:t>
                          </m:r>
                        </m:sup>
                        <m:e>
                          <m:sSub>
                            <m:sSubPr>
                              <m:ctrlPr>
                                <a:rPr lang="es-AR" sz="2400" i="1">
                                  <a:latin typeface="Cambria Math" panose="02040503050406030204" pitchFamily="18" charset="0"/>
                                </a:rPr>
                              </m:ctrlPr>
                            </m:sSubPr>
                            <m:e>
                              <m:r>
                                <a:rPr lang="es-AR" sz="2400" i="1">
                                  <a:latin typeface="Cambria Math" panose="02040503050406030204" pitchFamily="18" charset="0"/>
                                </a:rPr>
                                <m:t>𝑓</m:t>
                              </m:r>
                            </m:e>
                            <m:sub>
                              <m:r>
                                <a:rPr lang="es-AR" sz="2400" i="1">
                                  <a:latin typeface="Cambria Math" panose="02040503050406030204" pitchFamily="18" charset="0"/>
                                </a:rPr>
                                <m:t>(</m:t>
                              </m:r>
                              <m:r>
                                <a:rPr lang="es-AR" sz="2400" i="1">
                                  <a:latin typeface="Cambria Math" panose="02040503050406030204" pitchFamily="18" charset="0"/>
                                </a:rPr>
                                <m:t>𝑥</m:t>
                              </m:r>
                              <m:r>
                                <a:rPr lang="es-AR" sz="2400" i="1">
                                  <a:latin typeface="Cambria Math" panose="02040503050406030204" pitchFamily="18" charset="0"/>
                                </a:rPr>
                                <m:t>)</m:t>
                              </m:r>
                            </m:sub>
                          </m:sSub>
                          <m:r>
                            <a:rPr lang="es-AR" sz="2400" i="1">
                              <a:latin typeface="Cambria Math" panose="02040503050406030204" pitchFamily="18" charset="0"/>
                            </a:rPr>
                            <m:t>𝑑𝑥</m:t>
                          </m:r>
                          <m:r>
                            <a:rPr lang="es-AR" sz="2400" i="1">
                              <a:latin typeface="Cambria Math" panose="02040503050406030204" pitchFamily="18" charset="0"/>
                            </a:rPr>
                            <m:t>=</m:t>
                          </m:r>
                          <m:r>
                            <a:rPr lang="es-AR" sz="2400" i="1">
                              <a:latin typeface="Cambria Math" panose="02040503050406030204" pitchFamily="18" charset="0"/>
                            </a:rPr>
                            <m:t>h</m:t>
                          </m:r>
                          <m:sSup>
                            <m:sSupPr>
                              <m:ctrlPr>
                                <a:rPr lang="es-AR" sz="2400" i="1">
                                  <a:latin typeface="Cambria Math" panose="02040503050406030204" pitchFamily="18" charset="0"/>
                                </a:rPr>
                              </m:ctrlPr>
                            </m:sSupPr>
                            <m:e>
                              <m:r>
                                <a:rPr lang="es-AR" sz="2400" i="1">
                                  <a:latin typeface="Cambria Math" panose="02040503050406030204" pitchFamily="18" charset="0"/>
                                </a:rPr>
                                <m:t>𝐴</m:t>
                              </m:r>
                            </m:e>
                            <m:sup>
                              <m:r>
                                <a:rPr lang="es-AR" sz="2400" i="1">
                                  <a:latin typeface="Cambria Math" panose="02040503050406030204" pitchFamily="18" charset="0"/>
                                </a:rPr>
                                <m:t>(</m:t>
                              </m:r>
                              <m:r>
                                <a:rPr lang="es-AR" sz="2400" i="1">
                                  <a:latin typeface="Cambria Math" panose="02040503050406030204" pitchFamily="18" charset="0"/>
                                </a:rPr>
                                <m:t>𝑛</m:t>
                              </m:r>
                              <m:r>
                                <a:rPr lang="es-AR" sz="2400" i="1">
                                  <a:latin typeface="Cambria Math" panose="02040503050406030204" pitchFamily="18" charset="0"/>
                                </a:rPr>
                                <m:t>)</m:t>
                              </m:r>
                            </m:sup>
                          </m:sSup>
                          <m:nary>
                            <m:naryPr>
                              <m:chr m:val="∑"/>
                              <m:ctrlPr>
                                <a:rPr lang="es-AR" sz="2400" i="1">
                                  <a:latin typeface="Cambria Math" panose="02040503050406030204" pitchFamily="18" charset="0"/>
                                </a:rPr>
                              </m:ctrlPr>
                            </m:naryPr>
                            <m:sub>
                              <m:r>
                                <m:rPr>
                                  <m:brk m:alnAt="23"/>
                                </m:rPr>
                                <a:rPr lang="es-AR" sz="2400" i="1">
                                  <a:latin typeface="Cambria Math" panose="02040503050406030204" pitchFamily="18" charset="0"/>
                                </a:rPr>
                                <m:t>𝑘</m:t>
                              </m:r>
                              <m:r>
                                <a:rPr lang="es-AR" sz="2400" i="1">
                                  <a:latin typeface="Cambria Math" panose="02040503050406030204" pitchFamily="18" charset="0"/>
                                </a:rPr>
                                <m:t>=0</m:t>
                              </m:r>
                            </m:sub>
                            <m:sup>
                              <m:r>
                                <a:rPr lang="es-AR" sz="2400" i="1">
                                  <a:latin typeface="Cambria Math" panose="02040503050406030204" pitchFamily="18" charset="0"/>
                                </a:rPr>
                                <m:t>𝑛</m:t>
                              </m:r>
                            </m:sup>
                            <m:e>
                              <m:sSubSup>
                                <m:sSubSupPr>
                                  <m:ctrlPr>
                                    <a:rPr lang="es-AR" sz="2400" i="1">
                                      <a:latin typeface="Cambria Math" panose="02040503050406030204" pitchFamily="18" charset="0"/>
                                    </a:rPr>
                                  </m:ctrlPr>
                                </m:sSubSupPr>
                                <m:e>
                                  <m:r>
                                    <a:rPr lang="es-AR" sz="2400" i="1">
                                      <a:latin typeface="Cambria Math" panose="02040503050406030204" pitchFamily="18" charset="0"/>
                                    </a:rPr>
                                    <m:t>𝑊</m:t>
                                  </m:r>
                                </m:e>
                                <m:sub>
                                  <m:r>
                                    <a:rPr lang="es-AR" sz="2400" i="1">
                                      <a:latin typeface="Cambria Math" panose="02040503050406030204" pitchFamily="18" charset="0"/>
                                    </a:rPr>
                                    <m:t>𝑘</m:t>
                                  </m:r>
                                </m:sub>
                                <m:sup>
                                  <m:r>
                                    <a:rPr lang="es-AR" sz="2400" i="1">
                                      <a:latin typeface="Cambria Math" panose="02040503050406030204" pitchFamily="18" charset="0"/>
                                    </a:rPr>
                                    <m:t>(</m:t>
                                  </m:r>
                                  <m:r>
                                    <a:rPr lang="es-AR" sz="2400" i="1">
                                      <a:latin typeface="Cambria Math" panose="02040503050406030204" pitchFamily="18" charset="0"/>
                                    </a:rPr>
                                    <m:t>𝑛</m:t>
                                  </m:r>
                                  <m:r>
                                    <a:rPr lang="es-AR" sz="2400" i="1">
                                      <a:latin typeface="Cambria Math" panose="02040503050406030204" pitchFamily="18" charset="0"/>
                                    </a:rPr>
                                    <m:t>)</m:t>
                                  </m:r>
                                </m:sup>
                              </m:sSubSup>
                              <m:sSub>
                                <m:sSubPr>
                                  <m:ctrlPr>
                                    <a:rPr lang="es-AR" sz="2400" i="1">
                                      <a:latin typeface="Cambria Math" panose="02040503050406030204" pitchFamily="18" charset="0"/>
                                    </a:rPr>
                                  </m:ctrlPr>
                                </m:sSubPr>
                                <m:e>
                                  <m:r>
                                    <a:rPr lang="es-AR" sz="2400" i="1">
                                      <a:latin typeface="Cambria Math" panose="02040503050406030204" pitchFamily="18" charset="0"/>
                                    </a:rPr>
                                    <m:t>𝑓</m:t>
                                  </m:r>
                                </m:e>
                                <m:sub>
                                  <m:r>
                                    <a:rPr lang="es-AR" sz="2400" i="1">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𝑘</m:t>
                                      </m:r>
                                    </m:sub>
                                  </m:sSub>
                                  <m:r>
                                    <a:rPr lang="es-AR" sz="2400" i="1">
                                      <a:latin typeface="Cambria Math" panose="02040503050406030204" pitchFamily="18" charset="0"/>
                                    </a:rPr>
                                    <m:t>)</m:t>
                                  </m:r>
                                </m:sub>
                              </m:sSub>
                              <m:r>
                                <a:rPr lang="es-AR" sz="2400" i="1">
                                  <a:latin typeface="Cambria Math" panose="02040503050406030204" pitchFamily="18" charset="0"/>
                                </a:rPr>
                                <m:t>+</m:t>
                              </m:r>
                              <m:r>
                                <a:rPr lang="es-AR" sz="2400" i="1">
                                  <a:latin typeface="Cambria Math" panose="02040503050406030204" pitchFamily="18" charset="0"/>
                                </a:rPr>
                                <m:t>𝐸</m:t>
                              </m:r>
                            </m:e>
                          </m:nary>
                        </m:e>
                      </m:nary>
                    </m:oMath>
                  </m:oMathPara>
                </a14:m>
                <a:endParaRPr kumimoji="0" lang="es-AR" sz="2400" b="0" i="0" u="none" strike="noStrike" kern="1200" cap="none" spc="0" normalizeH="0" baseline="0" noProof="0" dirty="0">
                  <a:ln>
                    <a:noFill/>
                  </a:ln>
                  <a:solidFill>
                    <a:schemeClr val="tx1"/>
                  </a:solidFill>
                  <a:effectLst/>
                  <a:uLnTx/>
                  <a:uFillTx/>
                  <a:latin typeface="+mn-lt"/>
                  <a:ea typeface="+mn-ea"/>
                  <a:cs typeface="+mn-cs"/>
                </a:endParaRPr>
              </a:p>
              <a:p>
                <a:pPr lvl="0">
                  <a:spcBef>
                    <a:spcPct val="20000"/>
                  </a:spcBef>
                  <a:defRPr/>
                </a:pPr>
                <a:endParaRPr lang="es-AR" sz="2400" dirty="0"/>
              </a:p>
              <a:p>
                <a:pPr lvl="0">
                  <a:spcBef>
                    <a:spcPct val="20000"/>
                  </a:spcBef>
                  <a:defRPr/>
                </a:pPr>
                <a:r>
                  <a:rPr kumimoji="0" lang="es-AR" sz="2400" b="0" i="0" u="none" strike="noStrike" kern="1200" cap="none" spc="0" normalizeH="0" baseline="0" noProof="0" dirty="0">
                    <a:ln>
                      <a:noFill/>
                    </a:ln>
                    <a:solidFill>
                      <a:schemeClr val="tx1"/>
                    </a:solidFill>
                    <a:effectLst/>
                    <a:uLnTx/>
                    <a:uFillTx/>
                    <a:latin typeface="+mn-lt"/>
                    <a:ea typeface="+mn-ea"/>
                    <a:cs typeface="+mn-cs"/>
                  </a:rPr>
                  <a:t>Es una sumatoria de rectángulos. Los W</a:t>
                </a:r>
                <a:r>
                  <a:rPr kumimoji="0" lang="es-AR" sz="2400" b="0" i="0" u="none" strike="noStrike" kern="1200" cap="none" spc="0" normalizeH="0" baseline="-25000" noProof="0" dirty="0">
                    <a:ln>
                      <a:noFill/>
                    </a:ln>
                    <a:solidFill>
                      <a:schemeClr val="tx1"/>
                    </a:solidFill>
                    <a:effectLst/>
                    <a:uLnTx/>
                    <a:uFillTx/>
                    <a:latin typeface="+mn-lt"/>
                    <a:ea typeface="+mn-ea"/>
                    <a:cs typeface="+mn-cs"/>
                  </a:rPr>
                  <a:t>k</a:t>
                </a:r>
                <a:r>
                  <a:rPr kumimoji="0" lang="es-AR" sz="2400" b="0" i="0" u="none" strike="noStrike" kern="1200" cap="none" spc="0" normalizeH="0" baseline="0" noProof="0" dirty="0">
                    <a:ln>
                      <a:noFill/>
                    </a:ln>
                    <a:solidFill>
                      <a:schemeClr val="tx1"/>
                    </a:solidFill>
                    <a:effectLst/>
                    <a:uLnTx/>
                    <a:uFillTx/>
                    <a:latin typeface="+mn-lt"/>
                    <a:ea typeface="+mn-ea"/>
                    <a:cs typeface="+mn-cs"/>
                  </a:rPr>
                  <a:t> son los “pesos</a:t>
                </a:r>
                <a:r>
                  <a:rPr lang="es-AR" sz="2400" dirty="0"/>
                  <a:t>” mientras que los x</a:t>
                </a:r>
                <a:r>
                  <a:rPr lang="es-AR" sz="2400" baseline="-25000" dirty="0"/>
                  <a:t>k</a:t>
                </a:r>
                <a:r>
                  <a:rPr lang="es-AR" sz="2400" dirty="0"/>
                  <a:t> son los “nodos” de la cuadratura. </a:t>
                </a:r>
                <a:endParaRPr kumimoji="0" lang="es-AR" sz="2400" b="0" i="0" u="none" strike="noStrike" kern="1200" cap="none" spc="0" normalizeH="0" baseline="0" noProof="0" dirty="0">
                  <a:ln>
                    <a:noFill/>
                  </a:ln>
                  <a:solidFill>
                    <a:schemeClr val="tx1"/>
                  </a:solidFill>
                  <a:effectLst/>
                  <a:uLnTx/>
                  <a:uFillTx/>
                  <a:latin typeface="+mn-lt"/>
                  <a:ea typeface="+mn-ea"/>
                  <a:cs typeface="+mn-cs"/>
                </a:endParaRPr>
              </a:p>
            </p:txBody>
          </p:sp>
        </mc:Choice>
        <mc:Fallback xmlns="">
          <p:sp>
            <p:nvSpPr>
              <p:cNvPr id="8" name="2 Subtítulo"/>
              <p:cNvSpPr txBox="1">
                <a:spLocks noRot="1" noChangeAspect="1" noMove="1" noResize="1" noEditPoints="1" noAdjustHandles="1" noChangeArrowheads="1" noChangeShapeType="1" noTextEdit="1"/>
              </p:cNvSpPr>
              <p:nvPr/>
            </p:nvSpPr>
            <p:spPr>
              <a:xfrm>
                <a:off x="381000" y="114300"/>
                <a:ext cx="8077200" cy="6629400"/>
              </a:xfrm>
              <a:prstGeom prst="rect">
                <a:avLst/>
              </a:prstGeom>
              <a:blipFill>
                <a:blip r:embed="rId2"/>
                <a:stretch>
                  <a:fillRect l="-1208" t="-736" r="-1132"/>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D6742E34-D26F-4B13-AFCD-2156540B96F2}"/>
              </a:ext>
            </a:extLst>
          </p:cNvPr>
          <p:cNvCxnSpPr/>
          <p:nvPr/>
        </p:nvCxnSpPr>
        <p:spPr>
          <a:xfrm flipV="1">
            <a:off x="3429000" y="4305301"/>
            <a:ext cx="0" cy="160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CEB998C-0DD0-4E70-89C1-C2D396EEB7B6}"/>
              </a:ext>
            </a:extLst>
          </p:cNvPr>
          <p:cNvCxnSpPr>
            <a:cxnSpLocks/>
          </p:cNvCxnSpPr>
          <p:nvPr/>
        </p:nvCxnSpPr>
        <p:spPr>
          <a:xfrm>
            <a:off x="3276600" y="5829301"/>
            <a:ext cx="3200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54190A-9F14-47D0-83AA-91AEE70E32BF}"/>
              </a:ext>
            </a:extLst>
          </p:cNvPr>
          <p:cNvCxnSpPr>
            <a:cxnSpLocks/>
          </p:cNvCxnSpPr>
          <p:nvPr/>
        </p:nvCxnSpPr>
        <p:spPr>
          <a:xfrm>
            <a:off x="4038297" y="4827033"/>
            <a:ext cx="0" cy="191666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015AF95-B79F-45DA-98B8-E99608A347EC}"/>
              </a:ext>
            </a:extLst>
          </p:cNvPr>
          <p:cNvSpPr txBox="1"/>
          <p:nvPr/>
        </p:nvSpPr>
        <p:spPr>
          <a:xfrm>
            <a:off x="3701123" y="5791234"/>
            <a:ext cx="615715" cy="369332"/>
          </a:xfrm>
          <a:prstGeom prst="rect">
            <a:avLst/>
          </a:prstGeom>
          <a:noFill/>
        </p:spPr>
        <p:txBody>
          <a:bodyPr wrap="square" rtlCol="0">
            <a:spAutoFit/>
          </a:bodyPr>
          <a:lstStyle/>
          <a:p>
            <a:r>
              <a:rPr lang="es-AR" dirty="0"/>
              <a:t>x</a:t>
            </a:r>
            <a:r>
              <a:rPr lang="es-AR" baseline="-25000" dirty="0"/>
              <a:t>0</a:t>
            </a:r>
            <a:endParaRPr lang="en-US" baseline="-25000" dirty="0"/>
          </a:p>
        </p:txBody>
      </p:sp>
      <p:sp>
        <p:nvSpPr>
          <p:cNvPr id="38" name="TextBox 37">
            <a:extLst>
              <a:ext uri="{FF2B5EF4-FFF2-40B4-BE49-F238E27FC236}">
                <a16:creationId xmlns:a16="http://schemas.microsoft.com/office/drawing/2014/main" id="{603F13D3-73E2-4A61-ADF3-FD6C437C3704}"/>
              </a:ext>
            </a:extLst>
          </p:cNvPr>
          <p:cNvSpPr txBox="1"/>
          <p:nvPr/>
        </p:nvSpPr>
        <p:spPr>
          <a:xfrm>
            <a:off x="5153290" y="4401614"/>
            <a:ext cx="703625" cy="369332"/>
          </a:xfrm>
          <a:prstGeom prst="rect">
            <a:avLst/>
          </a:prstGeom>
          <a:noFill/>
        </p:spPr>
        <p:txBody>
          <a:bodyPr wrap="square" rtlCol="0">
            <a:spAutoFit/>
          </a:bodyPr>
          <a:lstStyle/>
          <a:p>
            <a:r>
              <a:rPr lang="es-AR" dirty="0"/>
              <a:t>f(x)</a:t>
            </a:r>
            <a:endParaRPr lang="en-US" baseline="-25000" dirty="0"/>
          </a:p>
        </p:txBody>
      </p:sp>
      <p:cxnSp>
        <p:nvCxnSpPr>
          <p:cNvPr id="40" name="Straight Connector 39">
            <a:extLst>
              <a:ext uri="{FF2B5EF4-FFF2-40B4-BE49-F238E27FC236}">
                <a16:creationId xmlns:a16="http://schemas.microsoft.com/office/drawing/2014/main" id="{8956144F-2DB2-4031-B61D-50E4D04E1000}"/>
              </a:ext>
            </a:extLst>
          </p:cNvPr>
          <p:cNvCxnSpPr>
            <a:cxnSpLocks/>
          </p:cNvCxnSpPr>
          <p:nvPr/>
        </p:nvCxnSpPr>
        <p:spPr>
          <a:xfrm>
            <a:off x="5816372" y="5086277"/>
            <a:ext cx="0" cy="165742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F5DA386-B881-4DA7-892A-6F40B398157D}"/>
              </a:ext>
            </a:extLst>
          </p:cNvPr>
          <p:cNvSpPr txBox="1"/>
          <p:nvPr/>
        </p:nvSpPr>
        <p:spPr>
          <a:xfrm>
            <a:off x="5773153" y="5807146"/>
            <a:ext cx="681519" cy="369332"/>
          </a:xfrm>
          <a:prstGeom prst="rect">
            <a:avLst/>
          </a:prstGeom>
          <a:noFill/>
        </p:spPr>
        <p:txBody>
          <a:bodyPr wrap="square" rtlCol="0">
            <a:spAutoFit/>
          </a:bodyPr>
          <a:lstStyle/>
          <a:p>
            <a:r>
              <a:rPr lang="es-AR" dirty="0"/>
              <a:t>x</a:t>
            </a:r>
            <a:r>
              <a:rPr lang="es-AR" baseline="-25000" dirty="0"/>
              <a:t>1</a:t>
            </a:r>
            <a:endParaRPr lang="en-US" baseline="-25000" dirty="0"/>
          </a:p>
        </p:txBody>
      </p:sp>
      <p:sp>
        <p:nvSpPr>
          <p:cNvPr id="61" name="Freeform: Shape 60">
            <a:extLst>
              <a:ext uri="{FF2B5EF4-FFF2-40B4-BE49-F238E27FC236}">
                <a16:creationId xmlns:a16="http://schemas.microsoft.com/office/drawing/2014/main" id="{CDC12A16-1441-4BF4-9FCE-DBEA788E1606}"/>
              </a:ext>
            </a:extLst>
          </p:cNvPr>
          <p:cNvSpPr/>
          <p:nvPr/>
        </p:nvSpPr>
        <p:spPr>
          <a:xfrm>
            <a:off x="4018327" y="4870508"/>
            <a:ext cx="1946245" cy="639508"/>
          </a:xfrm>
          <a:custGeom>
            <a:avLst/>
            <a:gdLst>
              <a:gd name="connsiteX0" fmla="*/ 0 w 1946245"/>
              <a:gd name="connsiteY0" fmla="*/ 314938 h 639508"/>
              <a:gd name="connsiteX1" fmla="*/ 964734 w 1946245"/>
              <a:gd name="connsiteY1" fmla="*/ 4545 h 639508"/>
              <a:gd name="connsiteX2" fmla="*/ 1837189 w 1946245"/>
              <a:gd name="connsiteY2" fmla="*/ 524663 h 639508"/>
              <a:gd name="connsiteX3" fmla="*/ 1946245 w 1946245"/>
              <a:gd name="connsiteY3" fmla="*/ 625331 h 639508"/>
            </a:gdLst>
            <a:ahLst/>
            <a:cxnLst>
              <a:cxn ang="0">
                <a:pos x="connsiteX0" y="connsiteY0"/>
              </a:cxn>
              <a:cxn ang="0">
                <a:pos x="connsiteX1" y="connsiteY1"/>
              </a:cxn>
              <a:cxn ang="0">
                <a:pos x="connsiteX2" y="connsiteY2"/>
              </a:cxn>
              <a:cxn ang="0">
                <a:pos x="connsiteX3" y="connsiteY3"/>
              </a:cxn>
            </a:cxnLst>
            <a:rect l="l" t="t" r="r" b="b"/>
            <a:pathLst>
              <a:path w="1946245" h="639508">
                <a:moveTo>
                  <a:pt x="0" y="314938"/>
                </a:moveTo>
                <a:cubicBezTo>
                  <a:pt x="329268" y="142264"/>
                  <a:pt x="658536" y="-30409"/>
                  <a:pt x="964734" y="4545"/>
                </a:cubicBezTo>
                <a:cubicBezTo>
                  <a:pt x="1270932" y="39499"/>
                  <a:pt x="1673604" y="421199"/>
                  <a:pt x="1837189" y="524663"/>
                </a:cubicBezTo>
                <a:cubicBezTo>
                  <a:pt x="2000774" y="628127"/>
                  <a:pt x="1909893" y="661683"/>
                  <a:pt x="1946245" y="62533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CC180B47-5B55-484E-9AF8-062B28171EF8}"/>
              </a:ext>
            </a:extLst>
          </p:cNvPr>
          <p:cNvSpPr/>
          <p:nvPr/>
        </p:nvSpPr>
        <p:spPr>
          <a:xfrm>
            <a:off x="4038297" y="5176329"/>
            <a:ext cx="862672" cy="647171"/>
          </a:xfrm>
          <a:prstGeom prst="rect">
            <a:avLst/>
          </a:prstGeom>
          <a:solidFill>
            <a:srgbClr val="FFFF00"/>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45D1C4B-2401-4508-93B0-09D84D7E166A}"/>
              </a:ext>
            </a:extLst>
          </p:cNvPr>
          <p:cNvSpPr/>
          <p:nvPr/>
        </p:nvSpPr>
        <p:spPr>
          <a:xfrm>
            <a:off x="4900969" y="5404929"/>
            <a:ext cx="915403" cy="418570"/>
          </a:xfrm>
          <a:prstGeom prst="rec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A48133A-A287-4E1E-928C-B35363266F52}"/>
              </a:ext>
            </a:extLst>
          </p:cNvPr>
          <p:cNvSpPr txBox="1"/>
          <p:nvPr/>
        </p:nvSpPr>
        <p:spPr>
          <a:xfrm>
            <a:off x="3489122" y="5023929"/>
            <a:ext cx="703625" cy="369332"/>
          </a:xfrm>
          <a:prstGeom prst="rect">
            <a:avLst/>
          </a:prstGeom>
          <a:noFill/>
        </p:spPr>
        <p:txBody>
          <a:bodyPr wrap="square" rtlCol="0">
            <a:spAutoFit/>
          </a:bodyPr>
          <a:lstStyle/>
          <a:p>
            <a:r>
              <a:rPr lang="es-AR" dirty="0"/>
              <a:t>f(x</a:t>
            </a:r>
            <a:r>
              <a:rPr lang="es-AR" baseline="-25000" dirty="0"/>
              <a:t>0</a:t>
            </a:r>
            <a:r>
              <a:rPr lang="es-AR" dirty="0"/>
              <a:t>)</a:t>
            </a:r>
            <a:endParaRPr lang="en-US" baseline="-25000" dirty="0"/>
          </a:p>
        </p:txBody>
      </p:sp>
      <p:sp>
        <p:nvSpPr>
          <p:cNvPr id="32" name="TextBox 31">
            <a:extLst>
              <a:ext uri="{FF2B5EF4-FFF2-40B4-BE49-F238E27FC236}">
                <a16:creationId xmlns:a16="http://schemas.microsoft.com/office/drawing/2014/main" id="{DB39C45D-2E29-4768-B2B8-8B3533FFDAC2}"/>
              </a:ext>
            </a:extLst>
          </p:cNvPr>
          <p:cNvSpPr txBox="1"/>
          <p:nvPr/>
        </p:nvSpPr>
        <p:spPr>
          <a:xfrm>
            <a:off x="5909697" y="5252529"/>
            <a:ext cx="703625" cy="369332"/>
          </a:xfrm>
          <a:prstGeom prst="rect">
            <a:avLst/>
          </a:prstGeom>
          <a:noFill/>
        </p:spPr>
        <p:txBody>
          <a:bodyPr wrap="square" rtlCol="0">
            <a:spAutoFit/>
          </a:bodyPr>
          <a:lstStyle/>
          <a:p>
            <a:r>
              <a:rPr lang="es-AR" dirty="0"/>
              <a:t>f(x</a:t>
            </a:r>
            <a:r>
              <a:rPr lang="es-AR" baseline="-25000" dirty="0"/>
              <a:t>1</a:t>
            </a:r>
            <a:r>
              <a:rPr lang="es-AR" dirty="0"/>
              <a:t>)</a:t>
            </a:r>
            <a:endParaRPr lang="en-US" baseline="-25000" dirty="0"/>
          </a:p>
        </p:txBody>
      </p:sp>
      <p:cxnSp>
        <p:nvCxnSpPr>
          <p:cNvPr id="36" name="Straight Connector 35">
            <a:extLst>
              <a:ext uri="{FF2B5EF4-FFF2-40B4-BE49-F238E27FC236}">
                <a16:creationId xmlns:a16="http://schemas.microsoft.com/office/drawing/2014/main" id="{C4889C6B-81AA-46E2-8D78-B8A0BF418D8A}"/>
              </a:ext>
            </a:extLst>
          </p:cNvPr>
          <p:cNvCxnSpPr>
            <a:cxnSpLocks/>
          </p:cNvCxnSpPr>
          <p:nvPr/>
        </p:nvCxnSpPr>
        <p:spPr>
          <a:xfrm>
            <a:off x="4900969" y="5086277"/>
            <a:ext cx="0" cy="165742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26D3DCA-6212-457F-8B76-E45272F64CDD}"/>
              </a:ext>
            </a:extLst>
          </p:cNvPr>
          <p:cNvCxnSpPr>
            <a:cxnSpLocks/>
          </p:cNvCxnSpPr>
          <p:nvPr/>
        </p:nvCxnSpPr>
        <p:spPr>
          <a:xfrm>
            <a:off x="4038297" y="6591301"/>
            <a:ext cx="862672"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A4C3BF0-A288-4042-AAA9-A2596F58FC92}"/>
              </a:ext>
            </a:extLst>
          </p:cNvPr>
          <p:cNvCxnSpPr>
            <a:cxnSpLocks/>
          </p:cNvCxnSpPr>
          <p:nvPr/>
        </p:nvCxnSpPr>
        <p:spPr>
          <a:xfrm>
            <a:off x="4900969" y="6591301"/>
            <a:ext cx="915403"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7309759-21FC-4D59-97D9-94CA9DE5F53F}"/>
              </a:ext>
            </a:extLst>
          </p:cNvPr>
          <p:cNvSpPr txBox="1"/>
          <p:nvPr/>
        </p:nvSpPr>
        <p:spPr>
          <a:xfrm>
            <a:off x="5153290" y="6195294"/>
            <a:ext cx="681519" cy="369332"/>
          </a:xfrm>
          <a:prstGeom prst="rect">
            <a:avLst/>
          </a:prstGeom>
          <a:noFill/>
        </p:spPr>
        <p:txBody>
          <a:bodyPr wrap="square" rtlCol="0">
            <a:spAutoFit/>
          </a:bodyPr>
          <a:lstStyle/>
          <a:p>
            <a:r>
              <a:rPr lang="es-AR" dirty="0"/>
              <a:t>W</a:t>
            </a:r>
            <a:r>
              <a:rPr lang="es-AR" baseline="-25000" dirty="0"/>
              <a:t>1</a:t>
            </a:r>
            <a:endParaRPr lang="en-US" baseline="-25000" dirty="0"/>
          </a:p>
        </p:txBody>
      </p:sp>
      <p:sp>
        <p:nvSpPr>
          <p:cNvPr id="43" name="TextBox 42">
            <a:extLst>
              <a:ext uri="{FF2B5EF4-FFF2-40B4-BE49-F238E27FC236}">
                <a16:creationId xmlns:a16="http://schemas.microsoft.com/office/drawing/2014/main" id="{D7BEE476-0F5C-4313-97FF-9C35E7ED67BD}"/>
              </a:ext>
            </a:extLst>
          </p:cNvPr>
          <p:cNvSpPr txBox="1"/>
          <p:nvPr/>
        </p:nvSpPr>
        <p:spPr>
          <a:xfrm>
            <a:off x="4231240" y="6176525"/>
            <a:ext cx="681519" cy="369332"/>
          </a:xfrm>
          <a:prstGeom prst="rect">
            <a:avLst/>
          </a:prstGeom>
          <a:noFill/>
        </p:spPr>
        <p:txBody>
          <a:bodyPr wrap="square" rtlCol="0">
            <a:spAutoFit/>
          </a:bodyPr>
          <a:lstStyle/>
          <a:p>
            <a:r>
              <a:rPr lang="es-AR" dirty="0"/>
              <a:t>W</a:t>
            </a:r>
            <a:r>
              <a:rPr lang="es-AR" baseline="-25000" dirty="0"/>
              <a:t>0</a:t>
            </a:r>
            <a:endParaRPr lang="en-US" baseline="-25000" dirty="0"/>
          </a:p>
        </p:txBody>
      </p:sp>
    </p:spTree>
    <p:extLst>
      <p:ext uri="{BB962C8B-B14F-4D97-AF65-F5344CB8AC3E}">
        <p14:creationId xmlns:p14="http://schemas.microsoft.com/office/powerpoint/2010/main" val="1776317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66701"/>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mc:AlternateContent xmlns:mc="http://schemas.openxmlformats.org/markup-compatibility/2006">
        <mc:Choice xmlns:a14="http://schemas.microsoft.com/office/drawing/2010/main" Requires="a14">
          <p:sp>
            <p:nvSpPr>
              <p:cNvPr id="8" name="2 Subtítulo"/>
              <p:cNvSpPr txBox="1">
                <a:spLocks/>
              </p:cNvSpPr>
              <p:nvPr/>
            </p:nvSpPr>
            <p:spPr>
              <a:xfrm>
                <a:off x="381000" y="114300"/>
                <a:ext cx="8077200" cy="6629400"/>
              </a:xfrm>
              <a:prstGeom prst="rect">
                <a:avLst/>
              </a:prstGeom>
            </p:spPr>
            <p:txBody>
              <a:bodyPr vert="horz" lIns="91440" tIns="45720" rIns="91440" bIns="45720" rtlCol="0">
                <a:normAutofit fontScale="92500"/>
              </a:bodyPr>
              <a:lstStyle/>
              <a:p>
                <a:pPr>
                  <a:spcBef>
                    <a:spcPct val="20000"/>
                  </a:spcBef>
                  <a:defRPr/>
                </a:pPr>
                <a:r>
                  <a:rPr lang="es-AR" sz="2400" b="1" dirty="0"/>
                  <a:t>Integración numérica – Cuadratura de Gauss:</a:t>
                </a:r>
              </a:p>
              <a:p>
                <a:pPr lvl="0">
                  <a:spcBef>
                    <a:spcPct val="20000"/>
                  </a:spcBef>
                  <a:defRPr/>
                </a:pPr>
                <a:endParaRPr kumimoji="0" lang="es-AR" sz="1000" b="0" i="0" u="none" strike="noStrike" kern="1200" cap="none" spc="0" normalizeH="0" baseline="0" noProof="0" dirty="0">
                  <a:ln>
                    <a:noFill/>
                  </a:ln>
                  <a:solidFill>
                    <a:schemeClr val="tx1"/>
                  </a:solidFill>
                  <a:effectLst/>
                  <a:uLnTx/>
                  <a:uFillTx/>
                  <a:latin typeface="+mn-lt"/>
                  <a:ea typeface="+mn-ea"/>
                  <a:cs typeface="+mn-cs"/>
                </a:endParaRPr>
              </a:p>
              <a:p>
                <a:pPr lvl="0" algn="just">
                  <a:spcBef>
                    <a:spcPct val="20000"/>
                  </a:spcBef>
                  <a:defRPr/>
                </a:pPr>
                <a:r>
                  <a:rPr lang="es-AR" sz="2400" dirty="0"/>
                  <a:t>La cuadratura de Gauss selecciona los nodos de x</a:t>
                </a:r>
                <a:r>
                  <a:rPr lang="es-AR" sz="2400" baseline="-25000" dirty="0"/>
                  <a:t>i</a:t>
                </a:r>
                <a:r>
                  <a:rPr lang="es-AR" sz="2400" dirty="0"/>
                  <a:t> [</a:t>
                </a:r>
                <a:r>
                  <a:rPr lang="es-AR" sz="2400" dirty="0" err="1"/>
                  <a:t>a,b</a:t>
                </a:r>
                <a:r>
                  <a:rPr lang="es-AR" sz="2400" dirty="0"/>
                  <a:t>] de forma tal de reducir lo más posible el error cometido en la aproximación:</a:t>
                </a:r>
              </a:p>
              <a:p>
                <a:pPr lvl="0" algn="just">
                  <a:spcBef>
                    <a:spcPct val="20000"/>
                  </a:spcBef>
                  <a:defRPr/>
                </a:pPr>
                <a:endParaRPr lang="es-AR" sz="1000" dirty="0"/>
              </a:p>
              <a:p>
                <a:pPr lvl="0">
                  <a:spcBef>
                    <a:spcPct val="20000"/>
                  </a:spcBef>
                  <a:defRPr/>
                </a:pPr>
                <a14:m>
                  <m:oMathPara xmlns:m="http://schemas.openxmlformats.org/officeDocument/2006/math">
                    <m:oMathParaPr>
                      <m:jc m:val="centerGroup"/>
                    </m:oMathParaPr>
                    <m:oMath xmlns:m="http://schemas.openxmlformats.org/officeDocument/2006/math">
                      <m:nary>
                        <m:naryPr>
                          <m:ctrlPr>
                            <a:rPr lang="es-AR" sz="2400" i="1">
                              <a:latin typeface="Cambria Math" panose="02040503050406030204" pitchFamily="18" charset="0"/>
                            </a:rPr>
                          </m:ctrlPr>
                        </m:naryPr>
                        <m:sub>
                          <m:r>
                            <m:rPr>
                              <m:brk m:alnAt="23"/>
                            </m:rPr>
                            <a:rPr lang="es-AR" sz="2400" i="1">
                              <a:latin typeface="Cambria Math" panose="02040503050406030204" pitchFamily="18" charset="0"/>
                            </a:rPr>
                            <m:t>𝑎</m:t>
                          </m:r>
                        </m:sub>
                        <m:sup>
                          <m:r>
                            <a:rPr lang="es-AR" sz="2400" i="1">
                              <a:latin typeface="Cambria Math" panose="02040503050406030204" pitchFamily="18" charset="0"/>
                            </a:rPr>
                            <m:t>𝑏</m:t>
                          </m:r>
                        </m:sup>
                        <m:e>
                          <m:sSub>
                            <m:sSubPr>
                              <m:ctrlPr>
                                <a:rPr lang="es-AR" sz="2400" i="1">
                                  <a:latin typeface="Cambria Math" panose="02040503050406030204" pitchFamily="18" charset="0"/>
                                </a:rPr>
                              </m:ctrlPr>
                            </m:sSubPr>
                            <m:e>
                              <m:r>
                                <a:rPr lang="es-AR" sz="2400" i="1">
                                  <a:latin typeface="Cambria Math" panose="02040503050406030204" pitchFamily="18" charset="0"/>
                                </a:rPr>
                                <m:t>𝑓</m:t>
                              </m:r>
                            </m:e>
                            <m:sub>
                              <m:r>
                                <a:rPr lang="es-AR" sz="2400" i="1">
                                  <a:latin typeface="Cambria Math" panose="02040503050406030204" pitchFamily="18" charset="0"/>
                                </a:rPr>
                                <m:t>(</m:t>
                              </m:r>
                              <m:r>
                                <a:rPr lang="es-AR" sz="2400" i="1">
                                  <a:latin typeface="Cambria Math" panose="02040503050406030204" pitchFamily="18" charset="0"/>
                                </a:rPr>
                                <m:t>𝑥</m:t>
                              </m:r>
                              <m:r>
                                <a:rPr lang="es-AR" sz="2400" i="1">
                                  <a:latin typeface="Cambria Math" panose="02040503050406030204" pitchFamily="18" charset="0"/>
                                </a:rPr>
                                <m:t>)</m:t>
                              </m:r>
                            </m:sub>
                          </m:sSub>
                          <m:r>
                            <a:rPr lang="es-AR" sz="2400" i="1">
                              <a:latin typeface="Cambria Math" panose="02040503050406030204" pitchFamily="18" charset="0"/>
                            </a:rPr>
                            <m:t>𝑑𝑥</m:t>
                          </m:r>
                          <m:r>
                            <a:rPr lang="es-AR" sz="2400" i="1" smtClean="0">
                              <a:latin typeface="Cambria Math" panose="02040503050406030204" pitchFamily="18" charset="0"/>
                              <a:ea typeface="Cambria Math" panose="02040503050406030204" pitchFamily="18" charset="0"/>
                            </a:rPr>
                            <m:t>≅</m:t>
                          </m:r>
                          <m:r>
                            <a:rPr lang="es-AR" sz="2400" i="1">
                              <a:latin typeface="Cambria Math" panose="02040503050406030204" pitchFamily="18" charset="0"/>
                            </a:rPr>
                            <m:t>h</m:t>
                          </m:r>
                          <m:sSup>
                            <m:sSupPr>
                              <m:ctrlPr>
                                <a:rPr lang="es-AR" sz="2400" i="1">
                                  <a:latin typeface="Cambria Math" panose="02040503050406030204" pitchFamily="18" charset="0"/>
                                </a:rPr>
                              </m:ctrlPr>
                            </m:sSupPr>
                            <m:e>
                              <m:r>
                                <a:rPr lang="es-AR" sz="2400" i="1">
                                  <a:latin typeface="Cambria Math" panose="02040503050406030204" pitchFamily="18" charset="0"/>
                                </a:rPr>
                                <m:t>𝐴</m:t>
                              </m:r>
                            </m:e>
                            <m:sup>
                              <m:r>
                                <a:rPr lang="es-AR" sz="2400" i="1">
                                  <a:latin typeface="Cambria Math" panose="02040503050406030204" pitchFamily="18" charset="0"/>
                                </a:rPr>
                                <m:t>(</m:t>
                              </m:r>
                              <m:r>
                                <a:rPr lang="es-AR" sz="2400" i="1">
                                  <a:latin typeface="Cambria Math" panose="02040503050406030204" pitchFamily="18" charset="0"/>
                                </a:rPr>
                                <m:t>𝑛</m:t>
                              </m:r>
                              <m:r>
                                <a:rPr lang="es-AR" sz="2400" i="1">
                                  <a:latin typeface="Cambria Math" panose="02040503050406030204" pitchFamily="18" charset="0"/>
                                </a:rPr>
                                <m:t>)</m:t>
                              </m:r>
                            </m:sup>
                          </m:sSup>
                          <m:nary>
                            <m:naryPr>
                              <m:chr m:val="∑"/>
                              <m:ctrlPr>
                                <a:rPr lang="es-AR" sz="2400" i="1">
                                  <a:latin typeface="Cambria Math" panose="02040503050406030204" pitchFamily="18" charset="0"/>
                                </a:rPr>
                              </m:ctrlPr>
                            </m:naryPr>
                            <m:sub>
                              <m:r>
                                <m:rPr>
                                  <m:brk m:alnAt="23"/>
                                </m:rPr>
                                <a:rPr lang="es-AR" sz="2400" i="1">
                                  <a:latin typeface="Cambria Math" panose="02040503050406030204" pitchFamily="18" charset="0"/>
                                </a:rPr>
                                <m:t>𝑘</m:t>
                              </m:r>
                              <m:r>
                                <a:rPr lang="es-AR" sz="2400" i="1">
                                  <a:latin typeface="Cambria Math" panose="02040503050406030204" pitchFamily="18" charset="0"/>
                                </a:rPr>
                                <m:t>=</m:t>
                              </m:r>
                              <m:r>
                                <a:rPr lang="es-ES" sz="2400" b="0" i="1" smtClean="0">
                                  <a:latin typeface="Cambria Math" panose="02040503050406030204" pitchFamily="18" charset="0"/>
                                </a:rPr>
                                <m:t>1</m:t>
                              </m:r>
                            </m:sub>
                            <m:sup>
                              <m:r>
                                <a:rPr lang="es-AR" sz="2400" i="1">
                                  <a:latin typeface="Cambria Math" panose="02040503050406030204" pitchFamily="18" charset="0"/>
                                </a:rPr>
                                <m:t>𝑛</m:t>
                              </m:r>
                            </m:sup>
                            <m:e>
                              <m:sSubSup>
                                <m:sSubSupPr>
                                  <m:ctrlPr>
                                    <a:rPr lang="es-AR" sz="2400" i="1">
                                      <a:latin typeface="Cambria Math" panose="02040503050406030204" pitchFamily="18" charset="0"/>
                                    </a:rPr>
                                  </m:ctrlPr>
                                </m:sSubSupPr>
                                <m:e>
                                  <m:r>
                                    <a:rPr lang="es-AR" sz="2400" i="1">
                                      <a:latin typeface="Cambria Math" panose="02040503050406030204" pitchFamily="18" charset="0"/>
                                    </a:rPr>
                                    <m:t>𝑊</m:t>
                                  </m:r>
                                </m:e>
                                <m:sub>
                                  <m:r>
                                    <a:rPr lang="es-AR" sz="2400" i="1">
                                      <a:latin typeface="Cambria Math" panose="02040503050406030204" pitchFamily="18" charset="0"/>
                                    </a:rPr>
                                    <m:t>𝑘</m:t>
                                  </m:r>
                                </m:sub>
                                <m:sup>
                                  <m:r>
                                    <a:rPr lang="es-AR" sz="2400" i="1">
                                      <a:latin typeface="Cambria Math" panose="02040503050406030204" pitchFamily="18" charset="0"/>
                                    </a:rPr>
                                    <m:t>(</m:t>
                                  </m:r>
                                  <m:r>
                                    <a:rPr lang="es-AR" sz="2400" i="1">
                                      <a:latin typeface="Cambria Math" panose="02040503050406030204" pitchFamily="18" charset="0"/>
                                    </a:rPr>
                                    <m:t>𝑛</m:t>
                                  </m:r>
                                  <m:r>
                                    <a:rPr lang="es-AR" sz="2400" i="1">
                                      <a:latin typeface="Cambria Math" panose="02040503050406030204" pitchFamily="18" charset="0"/>
                                    </a:rPr>
                                    <m:t>)</m:t>
                                  </m:r>
                                </m:sup>
                              </m:sSubSup>
                              <m:sSub>
                                <m:sSubPr>
                                  <m:ctrlPr>
                                    <a:rPr lang="es-AR" sz="2400" i="1">
                                      <a:latin typeface="Cambria Math" panose="02040503050406030204" pitchFamily="18" charset="0"/>
                                    </a:rPr>
                                  </m:ctrlPr>
                                </m:sSubPr>
                                <m:e>
                                  <m:r>
                                    <a:rPr lang="es-AR" sz="2400" i="1">
                                      <a:latin typeface="Cambria Math" panose="02040503050406030204" pitchFamily="18" charset="0"/>
                                    </a:rPr>
                                    <m:t>𝑓</m:t>
                                  </m:r>
                                </m:e>
                                <m:sub>
                                  <m:r>
                                    <a:rPr lang="es-AR" sz="2400" i="1">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𝑘</m:t>
                                      </m:r>
                                    </m:sub>
                                  </m:sSub>
                                  <m:r>
                                    <a:rPr lang="es-AR" sz="2400" i="1">
                                      <a:latin typeface="Cambria Math" panose="02040503050406030204" pitchFamily="18" charset="0"/>
                                    </a:rPr>
                                    <m:t>)</m:t>
                                  </m:r>
                                </m:sub>
                              </m:sSub>
                            </m:e>
                          </m:nary>
                        </m:e>
                      </m:nary>
                    </m:oMath>
                  </m:oMathPara>
                </a14:m>
                <a:endParaRPr kumimoji="0" lang="es-AR" sz="2400" b="0" i="0" u="none" strike="noStrike" kern="1200" cap="none" spc="0" normalizeH="0" baseline="0" noProof="0" dirty="0">
                  <a:ln>
                    <a:noFill/>
                  </a:ln>
                  <a:solidFill>
                    <a:schemeClr val="tx1"/>
                  </a:solidFill>
                  <a:effectLst/>
                  <a:uLnTx/>
                  <a:uFillTx/>
                  <a:latin typeface="+mn-lt"/>
                  <a:ea typeface="+mn-ea"/>
                  <a:cs typeface="+mn-cs"/>
                </a:endParaRPr>
              </a:p>
              <a:p>
                <a:pPr lvl="0">
                  <a:spcBef>
                    <a:spcPct val="20000"/>
                  </a:spcBef>
                  <a:defRPr/>
                </a:pPr>
                <a:endParaRPr lang="es-AR" sz="2400" dirty="0"/>
              </a:p>
              <a:p>
                <a:pPr lvl="0">
                  <a:spcBef>
                    <a:spcPct val="20000"/>
                  </a:spcBef>
                  <a:defRPr/>
                </a:pPr>
                <a:r>
                  <a:rPr lang="es-AR" sz="2400" dirty="0"/>
                  <a:t>Los nodos x</a:t>
                </a:r>
                <a:r>
                  <a:rPr lang="es-AR" sz="2400" baseline="-25000" dirty="0"/>
                  <a:t>k</a:t>
                </a:r>
                <a:r>
                  <a:rPr lang="es-AR" sz="2400" dirty="0"/>
                  <a:t> deben pertenecer al intervalo [</a:t>
                </a:r>
                <a:r>
                  <a:rPr lang="es-AR" sz="2400" dirty="0" err="1"/>
                  <a:t>a,b</a:t>
                </a:r>
                <a:r>
                  <a:rPr lang="es-AR" sz="2400" dirty="0"/>
                  <a:t>].</a:t>
                </a:r>
              </a:p>
              <a:p>
                <a:pPr lvl="0">
                  <a:spcBef>
                    <a:spcPct val="20000"/>
                  </a:spcBef>
                  <a:defRPr/>
                </a:pPr>
                <a:r>
                  <a:rPr kumimoji="0" lang="es-AR" sz="2400" b="0" i="0" u="none" strike="noStrike" kern="1200" cap="none" spc="0" normalizeH="0" baseline="0" noProof="0" dirty="0">
                    <a:ln>
                      <a:noFill/>
                    </a:ln>
                    <a:solidFill>
                      <a:schemeClr val="tx1"/>
                    </a:solidFill>
                    <a:effectLst/>
                    <a:uLnTx/>
                    <a:uFillTx/>
                    <a:latin typeface="+mn-lt"/>
                    <a:ea typeface="+mn-ea"/>
                    <a:cs typeface="+mn-cs"/>
                  </a:rPr>
                  <a:t>Los pesos son arbitrarios y deben cumplir que </a:t>
                </a:r>
                <a14:m>
                  <m:oMath xmlns:m="http://schemas.openxmlformats.org/officeDocument/2006/math">
                    <m:r>
                      <a:rPr lang="es-AR" sz="2400" i="1">
                        <a:latin typeface="Cambria Math" panose="02040503050406030204" pitchFamily="18" charset="0"/>
                      </a:rPr>
                      <m:t>h</m:t>
                    </m:r>
                    <m:r>
                      <a:rPr lang="es-AR" sz="2400" b="0" i="1" smtClean="0">
                        <a:latin typeface="Cambria Math" panose="02040503050406030204" pitchFamily="18" charset="0"/>
                      </a:rPr>
                      <m:t>=</m:t>
                    </m:r>
                    <m:nary>
                      <m:naryPr>
                        <m:chr m:val="∑"/>
                        <m:ctrlPr>
                          <a:rPr lang="es-AR" sz="2400" i="1">
                            <a:latin typeface="Cambria Math" panose="02040503050406030204" pitchFamily="18" charset="0"/>
                          </a:rPr>
                        </m:ctrlPr>
                      </m:naryPr>
                      <m:sub>
                        <m:r>
                          <m:rPr>
                            <m:brk m:alnAt="23"/>
                          </m:rPr>
                          <a:rPr lang="es-AR" sz="2400" i="1">
                            <a:latin typeface="Cambria Math" panose="02040503050406030204" pitchFamily="18" charset="0"/>
                          </a:rPr>
                          <m:t>𝑘</m:t>
                        </m:r>
                        <m:r>
                          <a:rPr lang="es-AR" sz="2400" i="1">
                            <a:latin typeface="Cambria Math" panose="02040503050406030204" pitchFamily="18" charset="0"/>
                          </a:rPr>
                          <m:t>=0</m:t>
                        </m:r>
                      </m:sub>
                      <m:sup>
                        <m:r>
                          <a:rPr lang="es-AR" sz="2400" i="1">
                            <a:latin typeface="Cambria Math" panose="02040503050406030204" pitchFamily="18" charset="0"/>
                          </a:rPr>
                          <m:t>𝑛</m:t>
                        </m:r>
                      </m:sup>
                      <m:e>
                        <m:sSubSup>
                          <m:sSubSupPr>
                            <m:ctrlPr>
                              <a:rPr lang="es-AR" sz="2400" i="1">
                                <a:latin typeface="Cambria Math" panose="02040503050406030204" pitchFamily="18" charset="0"/>
                              </a:rPr>
                            </m:ctrlPr>
                          </m:sSubSupPr>
                          <m:e>
                            <m:r>
                              <a:rPr lang="es-AR" sz="2400" i="1">
                                <a:latin typeface="Cambria Math" panose="02040503050406030204" pitchFamily="18" charset="0"/>
                              </a:rPr>
                              <m:t>𝑊</m:t>
                            </m:r>
                          </m:e>
                          <m:sub>
                            <m:r>
                              <a:rPr lang="es-AR" sz="2400" i="1">
                                <a:latin typeface="Cambria Math" panose="02040503050406030204" pitchFamily="18" charset="0"/>
                              </a:rPr>
                              <m:t>𝑘</m:t>
                            </m:r>
                          </m:sub>
                          <m:sup>
                            <m:r>
                              <a:rPr lang="es-AR" sz="2400" i="1">
                                <a:latin typeface="Cambria Math" panose="02040503050406030204" pitchFamily="18" charset="0"/>
                              </a:rPr>
                              <m:t>(</m:t>
                            </m:r>
                            <m:r>
                              <a:rPr lang="es-AR" sz="2400" i="1">
                                <a:latin typeface="Cambria Math" panose="02040503050406030204" pitchFamily="18" charset="0"/>
                              </a:rPr>
                              <m:t>𝑛</m:t>
                            </m:r>
                            <m:r>
                              <a:rPr lang="es-AR" sz="2400" i="1">
                                <a:latin typeface="Cambria Math" panose="02040503050406030204" pitchFamily="18" charset="0"/>
                              </a:rPr>
                              <m:t>)</m:t>
                            </m:r>
                          </m:sup>
                        </m:sSubSup>
                      </m:e>
                    </m:nary>
                  </m:oMath>
                </a14:m>
                <a:r>
                  <a:rPr kumimoji="0" lang="es-AR" sz="2400" b="0" i="0" u="none" strike="noStrike" kern="1200" cap="none" spc="0" normalizeH="0" baseline="0" noProof="0" dirty="0">
                    <a:ln>
                      <a:noFill/>
                    </a:ln>
                    <a:solidFill>
                      <a:schemeClr val="tx1"/>
                    </a:solidFill>
                    <a:effectLst/>
                    <a:uLnTx/>
                    <a:uFillTx/>
                    <a:latin typeface="+mn-lt"/>
                    <a:ea typeface="+mn-ea"/>
                    <a:cs typeface="+mn-cs"/>
                  </a:rPr>
                  <a:t> El intervalo de integración lo fijaremos como [-1,1].</a:t>
                </a:r>
              </a:p>
              <a:p>
                <a:pPr lvl="0">
                  <a:spcBef>
                    <a:spcPct val="20000"/>
                  </a:spcBef>
                  <a:defRPr/>
                </a:pPr>
                <a:r>
                  <a:rPr kumimoji="0" lang="es-AR" sz="2400" b="0" i="0" u="none" strike="noStrike" kern="1200" cap="none" spc="0" normalizeH="0" baseline="0" noProof="0" dirty="0">
                    <a:ln>
                      <a:noFill/>
                    </a:ln>
                    <a:solidFill>
                      <a:schemeClr val="tx1"/>
                    </a:solidFill>
                    <a:effectLst/>
                    <a:uLnTx/>
                    <a:uFillTx/>
                    <a:latin typeface="+mn-lt"/>
                    <a:ea typeface="+mn-ea"/>
                    <a:cs typeface="+mn-cs"/>
                  </a:rPr>
                  <a:t>Cambiaremos la numeración de los nodos de forma tal que </a:t>
                </a:r>
              </a:p>
              <a:p>
                <a:pPr lvl="0">
                  <a:spcBef>
                    <a:spcPct val="20000"/>
                  </a:spcBef>
                  <a:defRPr/>
                </a:pPr>
                <a:r>
                  <a:rPr kumimoji="0" lang="es-AR" sz="2400" b="0" i="0" u="none" strike="noStrike" kern="1200" cap="none" spc="0" normalizeH="0" baseline="0" noProof="0" dirty="0">
                    <a:ln>
                      <a:noFill/>
                    </a:ln>
                    <a:solidFill>
                      <a:schemeClr val="tx1"/>
                    </a:solidFill>
                    <a:effectLst/>
                    <a:uLnTx/>
                    <a:uFillTx/>
                    <a:latin typeface="+mn-lt"/>
                    <a:ea typeface="+mn-ea"/>
                    <a:cs typeface="+mn-cs"/>
                  </a:rPr>
                  <a:t>k = 1, 2, …, n</a:t>
                </a:r>
              </a:p>
              <a:p>
                <a:pPr lvl="0">
                  <a:spcBef>
                    <a:spcPct val="20000"/>
                  </a:spcBef>
                  <a:defRPr/>
                </a:pPr>
                <a:r>
                  <a:rPr lang="es-AR" sz="2400" dirty="0"/>
                  <a:t>C</a:t>
                </a:r>
                <a:r>
                  <a:rPr kumimoji="0" lang="es-AR" sz="2400" b="0" i="0" u="none" strike="noStrike" kern="1200" cap="none" spc="0" normalizeH="0" baseline="0" noProof="0" dirty="0" err="1">
                    <a:ln>
                      <a:noFill/>
                    </a:ln>
                    <a:solidFill>
                      <a:schemeClr val="tx1"/>
                    </a:solidFill>
                    <a:effectLst/>
                    <a:uLnTx/>
                    <a:uFillTx/>
                    <a:latin typeface="+mn-lt"/>
                    <a:ea typeface="+mn-ea"/>
                    <a:cs typeface="+mn-cs"/>
                  </a:rPr>
                  <a:t>on</a:t>
                </a:r>
                <a:r>
                  <a:rPr kumimoji="0" lang="es-AR" sz="2400" b="0" i="0" u="none" strike="noStrike" kern="1200" cap="none" spc="0" normalizeH="0" baseline="0" noProof="0" dirty="0">
                    <a:ln>
                      <a:noFill/>
                    </a:ln>
                    <a:solidFill>
                      <a:schemeClr val="tx1"/>
                    </a:solidFill>
                    <a:effectLst/>
                    <a:uLnTx/>
                    <a:uFillTx/>
                    <a:latin typeface="+mn-lt"/>
                    <a:ea typeface="+mn-ea"/>
                    <a:cs typeface="+mn-cs"/>
                  </a:rPr>
                  <a:t> estas</a:t>
                </a:r>
                <a:r>
                  <a:rPr kumimoji="0" lang="es-AR" sz="2400" b="0" i="0" u="none" strike="noStrike" kern="1200" cap="none" spc="0" normalizeH="0" noProof="0" dirty="0">
                    <a:ln>
                      <a:noFill/>
                    </a:ln>
                    <a:solidFill>
                      <a:schemeClr val="tx1"/>
                    </a:solidFill>
                    <a:effectLst/>
                    <a:uLnTx/>
                    <a:uFillTx/>
                    <a:latin typeface="+mn-lt"/>
                    <a:ea typeface="+mn-ea"/>
                    <a:cs typeface="+mn-cs"/>
                  </a:rPr>
                  <a:t> consideraciones, podremos decir que: </a:t>
                </a:r>
              </a:p>
              <a:p>
                <a:pPr lvl="0">
                  <a:spcBef>
                    <a:spcPct val="20000"/>
                  </a:spcBef>
                  <a:defRPr/>
                </a:pPr>
                <a:endParaRPr lang="es-AR" sz="2400" baseline="0" dirty="0"/>
              </a:p>
              <a:p>
                <a:pPr lvl="0">
                  <a:spcBef>
                    <a:spcPct val="20000"/>
                  </a:spcBef>
                  <a:defRPr/>
                </a:pPr>
                <a14:m>
                  <m:oMathPara xmlns:m="http://schemas.openxmlformats.org/officeDocument/2006/math">
                    <m:oMathParaPr>
                      <m:jc m:val="centerGroup"/>
                    </m:oMathParaPr>
                    <m:oMath xmlns:m="http://schemas.openxmlformats.org/officeDocument/2006/math">
                      <m:nary>
                        <m:naryPr>
                          <m:ctrlPr>
                            <a:rPr lang="es-AR" sz="2400" i="1">
                              <a:latin typeface="Cambria Math" panose="02040503050406030204" pitchFamily="18" charset="0"/>
                            </a:rPr>
                          </m:ctrlPr>
                        </m:naryPr>
                        <m:sub>
                          <m:r>
                            <m:rPr>
                              <m:brk m:alnAt="23"/>
                            </m:rPr>
                            <a:rPr lang="es-AR" sz="2400" b="0" i="1" smtClean="0">
                              <a:latin typeface="Cambria Math" panose="02040503050406030204" pitchFamily="18" charset="0"/>
                            </a:rPr>
                            <m:t>−</m:t>
                          </m:r>
                          <m:r>
                            <a:rPr lang="es-AR" sz="2400" b="0" i="1" smtClean="0">
                              <a:latin typeface="Cambria Math" panose="02040503050406030204" pitchFamily="18" charset="0"/>
                            </a:rPr>
                            <m:t>1</m:t>
                          </m:r>
                        </m:sub>
                        <m:sup>
                          <m:r>
                            <a:rPr lang="es-AR" sz="2400" b="0" i="1" smtClean="0">
                              <a:latin typeface="Cambria Math" panose="02040503050406030204" pitchFamily="18" charset="0"/>
                            </a:rPr>
                            <m:t>1</m:t>
                          </m:r>
                        </m:sup>
                        <m:e>
                          <m:sSub>
                            <m:sSubPr>
                              <m:ctrlPr>
                                <a:rPr lang="es-AR" sz="2400" i="1">
                                  <a:latin typeface="Cambria Math" panose="02040503050406030204" pitchFamily="18" charset="0"/>
                                </a:rPr>
                              </m:ctrlPr>
                            </m:sSubPr>
                            <m:e>
                              <m:r>
                                <a:rPr lang="es-AR" sz="2400" i="1">
                                  <a:latin typeface="Cambria Math" panose="02040503050406030204" pitchFamily="18" charset="0"/>
                                </a:rPr>
                                <m:t>𝑓</m:t>
                              </m:r>
                            </m:e>
                            <m:sub>
                              <m:r>
                                <a:rPr lang="es-AR" sz="2400" i="1">
                                  <a:latin typeface="Cambria Math" panose="02040503050406030204" pitchFamily="18" charset="0"/>
                                </a:rPr>
                                <m:t>(</m:t>
                              </m:r>
                              <m:r>
                                <a:rPr lang="es-AR" sz="2400" i="1">
                                  <a:latin typeface="Cambria Math" panose="02040503050406030204" pitchFamily="18" charset="0"/>
                                </a:rPr>
                                <m:t>𝑥</m:t>
                              </m:r>
                              <m:r>
                                <a:rPr lang="es-AR" sz="2400" i="1">
                                  <a:latin typeface="Cambria Math" panose="02040503050406030204" pitchFamily="18" charset="0"/>
                                </a:rPr>
                                <m:t>)</m:t>
                              </m:r>
                            </m:sub>
                          </m:sSub>
                          <m:r>
                            <a:rPr lang="es-AR" sz="2400" i="1">
                              <a:latin typeface="Cambria Math" panose="02040503050406030204" pitchFamily="18" charset="0"/>
                            </a:rPr>
                            <m:t>𝑑𝑥</m:t>
                          </m:r>
                          <m:r>
                            <a:rPr lang="es-AR" sz="2400" i="1">
                              <a:latin typeface="Cambria Math" panose="02040503050406030204" pitchFamily="18" charset="0"/>
                              <a:ea typeface="Cambria Math" panose="02040503050406030204" pitchFamily="18" charset="0"/>
                            </a:rPr>
                            <m:t>≅</m:t>
                          </m:r>
                          <m:nary>
                            <m:naryPr>
                              <m:chr m:val="∑"/>
                              <m:ctrlPr>
                                <a:rPr lang="es-AR" sz="2400" i="1">
                                  <a:latin typeface="Cambria Math" panose="02040503050406030204" pitchFamily="18" charset="0"/>
                                </a:rPr>
                              </m:ctrlPr>
                            </m:naryPr>
                            <m:sub>
                              <m:r>
                                <m:rPr>
                                  <m:brk m:alnAt="23"/>
                                </m:rPr>
                                <a:rPr lang="es-AR" sz="2400" i="1">
                                  <a:latin typeface="Cambria Math" panose="02040503050406030204" pitchFamily="18" charset="0"/>
                                </a:rPr>
                                <m:t>𝑘</m:t>
                              </m:r>
                              <m:r>
                                <a:rPr lang="es-AR" sz="2400" i="1">
                                  <a:latin typeface="Cambria Math" panose="02040503050406030204" pitchFamily="18" charset="0"/>
                                </a:rPr>
                                <m:t>=</m:t>
                              </m:r>
                              <m:r>
                                <a:rPr lang="es-AR" sz="2400" b="0" i="1" smtClean="0">
                                  <a:latin typeface="Cambria Math" panose="02040503050406030204" pitchFamily="18" charset="0"/>
                                </a:rPr>
                                <m:t>1</m:t>
                              </m:r>
                            </m:sub>
                            <m:sup>
                              <m:r>
                                <a:rPr lang="es-AR" sz="2400" i="1">
                                  <a:latin typeface="Cambria Math" panose="02040503050406030204" pitchFamily="18" charset="0"/>
                                </a:rPr>
                                <m:t>𝑛</m:t>
                              </m:r>
                            </m:sup>
                            <m:e>
                              <m:r>
                                <a:rPr lang="es-AR" sz="2400" b="0" i="1" smtClean="0">
                                  <a:latin typeface="Cambria Math" panose="02040503050406030204" pitchFamily="18" charset="0"/>
                                </a:rPr>
                                <m:t>𝑊</m:t>
                              </m:r>
                              <m:r>
                                <a:rPr lang="es-AR" sz="2400" b="0" i="1" baseline="-25000" smtClean="0">
                                  <a:latin typeface="Cambria Math" panose="02040503050406030204" pitchFamily="18" charset="0"/>
                                </a:rPr>
                                <m:t>𝑘</m:t>
                              </m:r>
                              <m:sSub>
                                <m:sSubPr>
                                  <m:ctrlPr>
                                    <a:rPr lang="es-AR" sz="2400" i="1">
                                      <a:latin typeface="Cambria Math" panose="02040503050406030204" pitchFamily="18" charset="0"/>
                                    </a:rPr>
                                  </m:ctrlPr>
                                </m:sSubPr>
                                <m:e>
                                  <m:r>
                                    <a:rPr lang="es-AR" sz="2400" i="1">
                                      <a:latin typeface="Cambria Math" panose="02040503050406030204" pitchFamily="18" charset="0"/>
                                    </a:rPr>
                                    <m:t>𝑓</m:t>
                                  </m:r>
                                </m:e>
                                <m:sub>
                                  <m:r>
                                    <a:rPr lang="es-AR" sz="2400" i="1">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𝑘</m:t>
                                      </m:r>
                                    </m:sub>
                                  </m:sSub>
                                  <m:r>
                                    <a:rPr lang="es-AR" sz="2400" i="1">
                                      <a:latin typeface="Cambria Math" panose="02040503050406030204" pitchFamily="18" charset="0"/>
                                    </a:rPr>
                                    <m:t>)</m:t>
                                  </m:r>
                                </m:sub>
                              </m:sSub>
                            </m:e>
                          </m:nary>
                        </m:e>
                      </m:nary>
                    </m:oMath>
                  </m:oMathPara>
                </a14:m>
                <a:endParaRPr kumimoji="0" lang="es-AR" sz="2400" b="0" i="0" u="none" strike="noStrike" kern="1200" cap="none" spc="0" normalizeH="0" baseline="0" noProof="0" dirty="0">
                  <a:ln>
                    <a:noFill/>
                  </a:ln>
                  <a:solidFill>
                    <a:schemeClr val="tx1"/>
                  </a:solidFill>
                  <a:effectLst/>
                  <a:uLnTx/>
                  <a:uFillTx/>
                  <a:latin typeface="+mn-lt"/>
                  <a:ea typeface="+mn-ea"/>
                  <a:cs typeface="+mn-cs"/>
                </a:endParaRPr>
              </a:p>
            </p:txBody>
          </p:sp>
        </mc:Choice>
        <mc:Fallback>
          <p:sp>
            <p:nvSpPr>
              <p:cNvPr id="8" name="2 Subtítulo"/>
              <p:cNvSpPr txBox="1">
                <a:spLocks noRot="1" noChangeAspect="1" noMove="1" noResize="1" noEditPoints="1" noAdjustHandles="1" noChangeArrowheads="1" noChangeShapeType="1" noTextEdit="1"/>
              </p:cNvSpPr>
              <p:nvPr/>
            </p:nvSpPr>
            <p:spPr>
              <a:xfrm>
                <a:off x="381000" y="114300"/>
                <a:ext cx="8077200" cy="6629400"/>
              </a:xfrm>
              <a:prstGeom prst="rect">
                <a:avLst/>
              </a:prstGeom>
              <a:blipFill>
                <a:blip r:embed="rId2"/>
                <a:stretch>
                  <a:fillRect l="-981" t="-644" r="-906"/>
                </a:stretch>
              </a:blipFill>
            </p:spPr>
            <p:txBody>
              <a:bodyPr/>
              <a:lstStyle/>
              <a:p>
                <a:r>
                  <a:rPr lang="es-ES">
                    <a:noFill/>
                  </a:rPr>
                  <a:t> </a:t>
                </a:r>
              </a:p>
            </p:txBody>
          </p:sp>
        </mc:Fallback>
      </mc:AlternateContent>
    </p:spTree>
    <p:extLst>
      <p:ext uri="{BB962C8B-B14F-4D97-AF65-F5344CB8AC3E}">
        <p14:creationId xmlns:p14="http://schemas.microsoft.com/office/powerpoint/2010/main" val="69679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66701"/>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2 Subtítulo"/>
          <p:cNvSpPr txBox="1">
            <a:spLocks/>
          </p:cNvSpPr>
          <p:nvPr/>
        </p:nvSpPr>
        <p:spPr>
          <a:xfrm>
            <a:off x="381000" y="114300"/>
            <a:ext cx="8077200" cy="6629400"/>
          </a:xfrm>
          <a:prstGeom prst="rect">
            <a:avLst/>
          </a:prstGeom>
        </p:spPr>
        <p:txBody>
          <a:bodyPr vert="horz" lIns="91440" tIns="45720" rIns="91440" bIns="45720" rtlCol="0">
            <a:normAutofit fontScale="92500" lnSpcReduction="10000"/>
          </a:bodyPr>
          <a:lstStyle/>
          <a:p>
            <a:pPr>
              <a:spcBef>
                <a:spcPct val="20000"/>
              </a:spcBef>
              <a:defRPr/>
            </a:pPr>
            <a:r>
              <a:rPr lang="es-AR" sz="2400" b="1" dirty="0"/>
              <a:t>Integración numérica – Cuadratura de Gauss:</a:t>
            </a:r>
          </a:p>
          <a:p>
            <a:pPr lvl="0">
              <a:spcBef>
                <a:spcPct val="20000"/>
              </a:spcBef>
              <a:defRPr/>
            </a:pPr>
            <a:endParaRPr kumimoji="0" lang="es-AR" sz="1000" b="0" i="0" u="none" strike="noStrike" kern="1200" cap="none" spc="0" normalizeH="0" baseline="0" noProof="0" dirty="0">
              <a:ln>
                <a:noFill/>
              </a:ln>
              <a:solidFill>
                <a:schemeClr val="tx1"/>
              </a:solidFill>
              <a:effectLst/>
              <a:uLnTx/>
              <a:uFillTx/>
              <a:latin typeface="+mn-lt"/>
              <a:ea typeface="+mn-ea"/>
              <a:cs typeface="+mn-cs"/>
            </a:endParaRPr>
          </a:p>
          <a:p>
            <a:pPr lvl="0" algn="just">
              <a:spcBef>
                <a:spcPct val="20000"/>
              </a:spcBef>
              <a:defRPr/>
            </a:pPr>
            <a:r>
              <a:rPr lang="es-AR" sz="2400" dirty="0"/>
              <a:t>De esta forma, tendremos 2n parámetros a determinar, consistentes en los pesos W</a:t>
            </a:r>
            <a:r>
              <a:rPr lang="es-AR" sz="2400" baseline="-25000" dirty="0"/>
              <a:t>k </a:t>
            </a:r>
            <a:r>
              <a:rPr lang="es-AR" sz="2400" dirty="0"/>
              <a:t>y los nodos x</a:t>
            </a:r>
            <a:r>
              <a:rPr lang="es-AR" sz="2400" baseline="-25000" dirty="0"/>
              <a:t>k</a:t>
            </a:r>
            <a:endParaRPr lang="es-AR" sz="2400" dirty="0"/>
          </a:p>
          <a:p>
            <a:pPr lvl="0" algn="just">
              <a:spcBef>
                <a:spcPct val="20000"/>
              </a:spcBef>
              <a:defRPr/>
            </a:pPr>
            <a:endParaRPr lang="es-AR" sz="1000" dirty="0"/>
          </a:p>
          <a:p>
            <a:pPr lvl="0">
              <a:spcBef>
                <a:spcPct val="20000"/>
              </a:spcBef>
              <a:defRPr/>
            </a:pPr>
            <a:r>
              <a:rPr lang="es-AR" sz="2400" baseline="0" dirty="0"/>
              <a:t>Si los coeficientes de un polinomio se consideran parámetros, se puede decir que los polinomios de grado máximo 2n-1 también contienen 2n parámetros.</a:t>
            </a:r>
          </a:p>
          <a:p>
            <a:pPr lvl="0">
              <a:spcBef>
                <a:spcPct val="20000"/>
              </a:spcBef>
              <a:defRPr/>
            </a:pPr>
            <a:r>
              <a:rPr lang="es-AR" sz="2400" dirty="0"/>
              <a:t>En los polinomios de grado hasta 2n-1 es posible esperar que la fórmula sea exacta.</a:t>
            </a:r>
          </a:p>
          <a:p>
            <a:pPr lvl="0">
              <a:spcBef>
                <a:spcPct val="20000"/>
              </a:spcBef>
              <a:defRPr/>
            </a:pPr>
            <a:endParaRPr lang="es-AR" sz="2400" dirty="0"/>
          </a:p>
          <a:p>
            <a:pPr lvl="0">
              <a:spcBef>
                <a:spcPct val="20000"/>
              </a:spcBef>
              <a:defRPr/>
            </a:pPr>
            <a:r>
              <a:rPr lang="es-AR" sz="2400" dirty="0"/>
              <a:t>Si n=2 tendremos 4 parámetros y podremos integrar exactamente hasta un polinomio de grado 2.2 – 1 = 3 o menor.</a:t>
            </a:r>
          </a:p>
          <a:p>
            <a:pPr>
              <a:spcBef>
                <a:spcPct val="20000"/>
              </a:spcBef>
              <a:defRPr/>
            </a:pPr>
            <a:r>
              <a:rPr lang="es-AR" sz="2400" dirty="0"/>
              <a:t>Si n=3 tendremos 6 parámetros y podremos integrar exactamente hasta un polinomio de grado 2.3 – 1 = 5 o menor.</a:t>
            </a:r>
          </a:p>
          <a:p>
            <a:pPr lvl="0">
              <a:spcBef>
                <a:spcPct val="20000"/>
              </a:spcBef>
              <a:defRPr/>
            </a:pPr>
            <a:endParaRPr lang="es-AR" sz="2400" dirty="0"/>
          </a:p>
          <a:p>
            <a:pPr lvl="0">
              <a:spcBef>
                <a:spcPct val="20000"/>
              </a:spcBef>
              <a:defRPr/>
            </a:pPr>
            <a:endParaRPr lang="es-AR" sz="2400" dirty="0"/>
          </a:p>
          <a:p>
            <a:pPr lvl="0">
              <a:spcBef>
                <a:spcPct val="20000"/>
              </a:spcBef>
              <a:defRPr/>
            </a:pPr>
            <a:r>
              <a:rPr lang="es-AR" sz="2400" baseline="0" dirty="0"/>
              <a:t>Para que sea exacta, habrá que elegir adecuadamente los nodos y los pesos. Exigiremos esa condición de exacti</a:t>
            </a:r>
            <a:r>
              <a:rPr lang="es-AR" sz="2400" dirty="0"/>
              <a:t>tud para de terminarlos.</a:t>
            </a:r>
            <a:r>
              <a:rPr lang="es-AR" sz="2400" baseline="0" dirty="0"/>
              <a:t> </a:t>
            </a:r>
          </a:p>
          <a:p>
            <a:pPr lvl="0">
              <a:spcBef>
                <a:spcPct val="20000"/>
              </a:spcBef>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393763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66701"/>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2 Subtítulo"/>
          <p:cNvSpPr txBox="1">
            <a:spLocks/>
          </p:cNvSpPr>
          <p:nvPr/>
        </p:nvSpPr>
        <p:spPr>
          <a:xfrm>
            <a:off x="381000" y="114300"/>
            <a:ext cx="8077200" cy="6629400"/>
          </a:xfrm>
          <a:prstGeom prst="rect">
            <a:avLst/>
          </a:prstGeom>
        </p:spPr>
        <p:txBody>
          <a:bodyPr vert="horz" lIns="91440" tIns="45720" rIns="91440" bIns="45720" rtlCol="0">
            <a:normAutofit/>
          </a:bodyPr>
          <a:lstStyle/>
          <a:p>
            <a:pPr>
              <a:spcBef>
                <a:spcPct val="20000"/>
              </a:spcBef>
              <a:defRPr/>
            </a:pPr>
            <a:r>
              <a:rPr lang="es-AR" sz="2400" b="1" dirty="0"/>
              <a:t>Integración numérica – Cuadratura de Gauss:</a:t>
            </a:r>
          </a:p>
          <a:p>
            <a:pPr lvl="0">
              <a:spcBef>
                <a:spcPct val="20000"/>
              </a:spcBef>
              <a:defRPr/>
            </a:pPr>
            <a:endParaRPr kumimoji="0" lang="es-AR" sz="1000" b="0" i="0" u="none" strike="noStrike" kern="1200" cap="none" spc="0" normalizeH="0" baseline="0" noProof="0" dirty="0">
              <a:ln>
                <a:noFill/>
              </a:ln>
              <a:solidFill>
                <a:schemeClr val="tx1"/>
              </a:solidFill>
              <a:effectLst/>
              <a:uLnTx/>
              <a:uFillTx/>
              <a:latin typeface="+mn-lt"/>
              <a:ea typeface="+mn-ea"/>
              <a:cs typeface="+mn-cs"/>
            </a:endParaRPr>
          </a:p>
          <a:p>
            <a:pPr lvl="0" algn="just">
              <a:spcBef>
                <a:spcPct val="20000"/>
              </a:spcBef>
              <a:defRPr/>
            </a:pPr>
            <a:r>
              <a:rPr lang="es-AR" sz="2400" dirty="0"/>
              <a:t>Veremos como seleccionar los nodos y los pesos para n=2 en el intervalo de integración [-1,1].</a:t>
            </a:r>
          </a:p>
          <a:p>
            <a:pPr lvl="0" algn="just">
              <a:spcBef>
                <a:spcPct val="20000"/>
              </a:spcBef>
              <a:defRPr/>
            </a:pPr>
            <a:r>
              <a:rPr lang="es-AR" sz="2400" dirty="0"/>
              <a:t>Determinaremos W</a:t>
            </a:r>
            <a:r>
              <a:rPr lang="es-AR" sz="2400" baseline="-25000" dirty="0"/>
              <a:t>1 </a:t>
            </a:r>
            <a:r>
              <a:rPr lang="es-AR" sz="2400" dirty="0"/>
              <a:t>, W</a:t>
            </a:r>
            <a:r>
              <a:rPr lang="es-AR" sz="2400" baseline="-25000" dirty="0"/>
              <a:t>2</a:t>
            </a:r>
            <a:r>
              <a:rPr lang="es-AR" sz="2400" dirty="0"/>
              <a:t> , x</a:t>
            </a:r>
            <a:r>
              <a:rPr lang="es-AR" sz="2400" baseline="-25000" dirty="0"/>
              <a:t>1</a:t>
            </a:r>
            <a:r>
              <a:rPr lang="es-AR" sz="2400" dirty="0"/>
              <a:t> , x</a:t>
            </a:r>
            <a:r>
              <a:rPr lang="es-AR" sz="2400" baseline="-25000" dirty="0"/>
              <a:t>2 </a:t>
            </a:r>
            <a:r>
              <a:rPr lang="es-AR" sz="2400" dirty="0"/>
              <a:t>de la fórmula de integración:</a:t>
            </a:r>
          </a:p>
          <a:p>
            <a:pPr lvl="0" algn="just">
              <a:spcBef>
                <a:spcPct val="20000"/>
              </a:spcBef>
              <a:defRPr/>
            </a:pPr>
            <a:endParaRPr kumimoji="0" lang="es-AR" sz="2400" b="0" i="0" u="none" strike="noStrike" kern="1200" cap="none" spc="0" normalizeH="0" noProof="0" dirty="0">
              <a:ln>
                <a:noFill/>
              </a:ln>
              <a:solidFill>
                <a:schemeClr val="tx1"/>
              </a:solidFill>
              <a:effectLst/>
              <a:uLnTx/>
              <a:uFillTx/>
              <a:latin typeface="+mn-lt"/>
              <a:ea typeface="+mn-ea"/>
              <a:cs typeface="+mn-cs"/>
            </a:endParaRPr>
          </a:p>
          <a:p>
            <a:pPr lvl="0" algn="just">
              <a:spcBef>
                <a:spcPct val="20000"/>
              </a:spcBef>
              <a:defRPr/>
            </a:pPr>
            <a:r>
              <a:rPr lang="es-AR" sz="2400" dirty="0"/>
              <a:t>	(1)</a:t>
            </a:r>
          </a:p>
          <a:p>
            <a:pPr lvl="0" algn="just">
              <a:spcBef>
                <a:spcPct val="20000"/>
              </a:spcBef>
              <a:defRPr/>
            </a:pPr>
            <a:endParaRPr lang="es-AR" sz="2400" dirty="0"/>
          </a:p>
          <a:p>
            <a:pPr lvl="0" algn="just">
              <a:spcBef>
                <a:spcPct val="20000"/>
              </a:spcBef>
              <a:defRPr/>
            </a:pPr>
            <a:r>
              <a:rPr lang="es-AR" sz="2400" dirty="0"/>
              <a:t>De manera tal que el resultado sea exacto siempre que f(x) sea un polinomio de grado 3 o menor.</a:t>
            </a:r>
          </a:p>
          <a:p>
            <a:pPr lvl="0" algn="just">
              <a:spcBef>
                <a:spcPct val="20000"/>
              </a:spcBef>
              <a:defRPr/>
            </a:pPr>
            <a:r>
              <a:rPr kumimoji="0" lang="es-AR" sz="2400" b="0" i="0" u="none" strike="noStrike" kern="1200" cap="none" spc="0" normalizeH="0" noProof="0" dirty="0">
                <a:ln>
                  <a:noFill/>
                </a:ln>
                <a:solidFill>
                  <a:schemeClr val="tx1"/>
                </a:solidFill>
                <a:effectLst/>
                <a:uLnTx/>
                <a:uFillTx/>
                <a:latin typeface="+mn-lt"/>
                <a:ea typeface="+mn-ea"/>
                <a:cs typeface="+mn-cs"/>
              </a:rPr>
              <a:t>Consideran</a:t>
            </a:r>
            <a:r>
              <a:rPr lang="es-AR" sz="2400" dirty="0"/>
              <a:t>do que la integral es aditiva:</a:t>
            </a:r>
          </a:p>
          <a:p>
            <a:pPr lvl="0" algn="just">
              <a:spcBef>
                <a:spcPct val="20000"/>
              </a:spcBef>
              <a:defRPr/>
            </a:pPr>
            <a:endParaRPr kumimoji="0" lang="es-AR" sz="2400" b="0" i="0" u="none" strike="noStrike" kern="1200" cap="none" spc="0" normalizeH="0" noProof="0" dirty="0">
              <a:ln>
                <a:noFill/>
              </a:ln>
              <a:solidFill>
                <a:schemeClr val="tx1"/>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2D743590-9D6A-435D-B08B-BAFC01223A92}"/>
                  </a:ext>
                </a:extLst>
              </p:cNvPr>
              <p:cNvSpPr/>
              <p:nvPr/>
            </p:nvSpPr>
            <p:spPr>
              <a:xfrm>
                <a:off x="2667000" y="2286000"/>
                <a:ext cx="3188758" cy="7128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trlPr>
                            <a:rPr lang="es-AR" i="1" smtClean="0">
                              <a:latin typeface="Cambria Math" panose="02040503050406030204" pitchFamily="18" charset="0"/>
                            </a:rPr>
                          </m:ctrlPr>
                        </m:naryPr>
                        <m:sub>
                          <m:r>
                            <a:rPr lang="es-AR" b="0" i="1" smtClean="0">
                              <a:latin typeface="Cambria Math" panose="02040503050406030204" pitchFamily="18" charset="0"/>
                            </a:rPr>
                            <m:t>−1</m:t>
                          </m:r>
                        </m:sub>
                        <m:sup>
                          <m:r>
                            <a:rPr lang="es-AR" b="0" i="1" smtClean="0">
                              <a:latin typeface="Cambria Math" panose="02040503050406030204" pitchFamily="18" charset="0"/>
                            </a:rPr>
                            <m:t>1</m:t>
                          </m:r>
                        </m:sup>
                        <m:e>
                          <m:sSub>
                            <m:sSubPr>
                              <m:ctrlPr>
                                <a:rPr lang="es-AR" i="1">
                                  <a:latin typeface="Cambria Math" panose="02040503050406030204" pitchFamily="18" charset="0"/>
                                </a:rPr>
                              </m:ctrlPr>
                            </m:sSubPr>
                            <m:e>
                              <m:r>
                                <a:rPr lang="es-AR" i="1">
                                  <a:latin typeface="Cambria Math" panose="02040503050406030204" pitchFamily="18" charset="0"/>
                                </a:rPr>
                                <m:t>𝑓</m:t>
                              </m:r>
                            </m:e>
                            <m:sub>
                              <m:r>
                                <a:rPr lang="es-AR" i="1">
                                  <a:latin typeface="Cambria Math" panose="02040503050406030204" pitchFamily="18" charset="0"/>
                                </a:rPr>
                                <m:t>(</m:t>
                              </m:r>
                              <m:r>
                                <a:rPr lang="es-AR" i="1">
                                  <a:latin typeface="Cambria Math" panose="02040503050406030204" pitchFamily="18" charset="0"/>
                                </a:rPr>
                                <m:t>𝑥</m:t>
                              </m:r>
                              <m:r>
                                <a:rPr lang="es-AR" i="1">
                                  <a:latin typeface="Cambria Math" panose="02040503050406030204" pitchFamily="18" charset="0"/>
                                </a:rPr>
                                <m:t>)</m:t>
                              </m:r>
                            </m:sub>
                          </m:sSub>
                          <m:r>
                            <a:rPr lang="es-AR" i="1">
                              <a:latin typeface="Cambria Math" panose="02040503050406030204" pitchFamily="18" charset="0"/>
                            </a:rPr>
                            <m:t>𝑑𝑥</m:t>
                          </m:r>
                          <m:r>
                            <a:rPr lang="es-AR" i="1">
                              <a:latin typeface="Cambria Math" panose="02040503050406030204" pitchFamily="18" charset="0"/>
                              <a:ea typeface="Cambria Math" panose="02040503050406030204" pitchFamily="18" charset="0"/>
                            </a:rPr>
                            <m:t>≅</m:t>
                          </m:r>
                          <m:sSub>
                            <m:sSubPr>
                              <m:ctrlPr>
                                <a:rPr lang="es-AR" i="1" smtClean="0">
                                  <a:latin typeface="Cambria Math" panose="02040503050406030204" pitchFamily="18" charset="0"/>
                                  <a:ea typeface="Cambria Math" panose="02040503050406030204" pitchFamily="18" charset="0"/>
                                </a:rPr>
                              </m:ctrlPr>
                            </m:sSubPr>
                            <m:e>
                              <m:r>
                                <a:rPr lang="es-AR" b="0" i="1" smtClean="0">
                                  <a:latin typeface="Cambria Math" panose="02040503050406030204" pitchFamily="18" charset="0"/>
                                  <a:ea typeface="Cambria Math" panose="02040503050406030204" pitchFamily="18" charset="0"/>
                                </a:rPr>
                                <m:t>𝑊</m:t>
                              </m:r>
                            </m:e>
                            <m:sub>
                              <m:r>
                                <a:rPr lang="es-AR" b="0" i="1" smtClean="0">
                                  <a:latin typeface="Cambria Math" panose="02040503050406030204" pitchFamily="18" charset="0"/>
                                  <a:ea typeface="Cambria Math" panose="02040503050406030204" pitchFamily="18" charset="0"/>
                                </a:rPr>
                                <m:t>1</m:t>
                              </m:r>
                            </m:sub>
                          </m:sSub>
                          <m:sSub>
                            <m:sSubPr>
                              <m:ctrlPr>
                                <a:rPr lang="es-AR" i="1">
                                  <a:latin typeface="Cambria Math" panose="02040503050406030204" pitchFamily="18" charset="0"/>
                                </a:rPr>
                              </m:ctrlPr>
                            </m:sSubPr>
                            <m:e>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b="0" i="1" smtClean="0">
                                          <a:latin typeface="Cambria Math" panose="02040503050406030204" pitchFamily="18" charset="0"/>
                                        </a:rPr>
                                        <m:t>1</m:t>
                                      </m:r>
                                    </m:sub>
                                  </m:sSub>
                                </m:e>
                              </m:d>
                            </m:sub>
                          </m:sSub>
                          <m:r>
                            <a:rPr lang="es-AR" b="0" i="1" smtClean="0">
                              <a:latin typeface="Cambria Math" panose="02040503050406030204" pitchFamily="18" charset="0"/>
                            </a:rPr>
                            <m:t>+</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𝑊</m:t>
                              </m:r>
                            </m:e>
                            <m:sub>
                              <m:r>
                                <a:rPr lang="es-AR" b="0" i="1" smtClean="0">
                                  <a:latin typeface="Cambria Math" panose="02040503050406030204" pitchFamily="18" charset="0"/>
                                  <a:ea typeface="Cambria Math" panose="02040503050406030204" pitchFamily="18" charset="0"/>
                                </a:rPr>
                                <m:t>2</m:t>
                              </m:r>
                            </m:sub>
                          </m:sSub>
                          <m:sSub>
                            <m:sSubPr>
                              <m:ctrlPr>
                                <a:rPr lang="es-AR" i="1">
                                  <a:latin typeface="Cambria Math" panose="02040503050406030204" pitchFamily="18" charset="0"/>
                                </a:rPr>
                              </m:ctrlPr>
                            </m:sSubPr>
                            <m:e>
                              <m:r>
                                <a:rPr lang="es-AR" i="1">
                                  <a:latin typeface="Cambria Math" panose="02040503050406030204" pitchFamily="18" charset="0"/>
                                </a:rPr>
                                <m:t>𝑓</m:t>
                              </m:r>
                            </m:e>
                            <m: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b="0" i="1" smtClean="0">
                                      <a:latin typeface="Cambria Math" panose="02040503050406030204" pitchFamily="18" charset="0"/>
                                    </a:rPr>
                                    <m:t>2</m:t>
                                  </m:r>
                                </m:sub>
                              </m:sSub>
                              <m:r>
                                <a:rPr lang="es-AR" i="1">
                                  <a:latin typeface="Cambria Math" panose="02040503050406030204" pitchFamily="18" charset="0"/>
                                </a:rPr>
                                <m:t>)</m:t>
                              </m:r>
                            </m:sub>
                          </m:sSub>
                        </m:e>
                      </m:nary>
                    </m:oMath>
                  </m:oMathPara>
                </a14:m>
                <a:endParaRPr lang="en-US" dirty="0"/>
              </a:p>
            </p:txBody>
          </p:sp>
        </mc:Choice>
        <mc:Fallback xmlns="">
          <p:sp>
            <p:nvSpPr>
              <p:cNvPr id="2" name="Rectangle 1">
                <a:extLst>
                  <a:ext uri="{FF2B5EF4-FFF2-40B4-BE49-F238E27FC236}">
                    <a16:creationId xmlns:a16="http://schemas.microsoft.com/office/drawing/2014/main" id="{2D743590-9D6A-435D-B08B-BAFC01223A92}"/>
                  </a:ext>
                </a:extLst>
              </p:cNvPr>
              <p:cNvSpPr>
                <a:spLocks noRot="1" noChangeAspect="1" noMove="1" noResize="1" noEditPoints="1" noAdjustHandles="1" noChangeArrowheads="1" noChangeShapeType="1" noTextEdit="1"/>
              </p:cNvSpPr>
              <p:nvPr/>
            </p:nvSpPr>
            <p:spPr>
              <a:xfrm>
                <a:off x="2667000" y="2286000"/>
                <a:ext cx="3188758" cy="71282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9D01C1E-6A15-4242-9B13-399AD0727130}"/>
                  </a:ext>
                </a:extLst>
              </p:cNvPr>
              <p:cNvSpPr/>
              <p:nvPr/>
            </p:nvSpPr>
            <p:spPr>
              <a:xfrm>
                <a:off x="160696" y="4800600"/>
                <a:ext cx="8822608" cy="7128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trlPr>
                            <a:rPr lang="es-AR" i="1" smtClean="0">
                              <a:latin typeface="Cambria Math" panose="02040503050406030204" pitchFamily="18" charset="0"/>
                            </a:rPr>
                          </m:ctrlPr>
                        </m:naryPr>
                        <m:sub>
                          <m:r>
                            <a:rPr lang="es-AR" b="0" i="1" smtClean="0">
                              <a:latin typeface="Cambria Math" panose="02040503050406030204" pitchFamily="18" charset="0"/>
                            </a:rPr>
                            <m:t>−1</m:t>
                          </m:r>
                        </m:sub>
                        <m:sup>
                          <m:r>
                            <a:rPr lang="es-AR" b="0" i="1" smtClean="0">
                              <a:latin typeface="Cambria Math" panose="02040503050406030204" pitchFamily="18" charset="0"/>
                            </a:rPr>
                            <m:t>1</m:t>
                          </m:r>
                        </m:sup>
                        <m:e>
                          <m:d>
                            <m:dPr>
                              <m:ctrlPr>
                                <a:rPr lang="es-AR" i="1" smtClean="0">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𝑎</m:t>
                                  </m:r>
                                </m:e>
                                <m:sub>
                                  <m:r>
                                    <a:rPr lang="es-AR" i="1">
                                      <a:latin typeface="Cambria Math" panose="02040503050406030204" pitchFamily="18" charset="0"/>
                                    </a:rPr>
                                    <m:t>0</m:t>
                                  </m:r>
                                </m:sub>
                              </m:sSub>
                              <m:r>
                                <a:rPr lang="es-AR" b="0" i="1" smtClean="0">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𝑎</m:t>
                                  </m:r>
                                </m:e>
                                <m:sub>
                                  <m:r>
                                    <a:rPr lang="es-AR" b="0" i="1" smtClean="0">
                                      <a:latin typeface="Cambria Math" panose="02040503050406030204" pitchFamily="18" charset="0"/>
                                    </a:rPr>
                                    <m:t>1</m:t>
                                  </m:r>
                                </m:sub>
                              </m:sSub>
                              <m:r>
                                <a:rPr lang="es-AR" b="0" i="1" smtClean="0">
                                  <a:latin typeface="Cambria Math" panose="02040503050406030204" pitchFamily="18" charset="0"/>
                                </a:rPr>
                                <m:t>𝑥</m:t>
                              </m:r>
                              <m:r>
                                <a:rPr lang="es-AR" b="0" i="1" smtClean="0">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𝑎</m:t>
                                  </m:r>
                                </m:e>
                                <m:sub>
                                  <m:r>
                                    <a:rPr lang="es-AR" b="0" i="1" smtClean="0">
                                      <a:latin typeface="Cambria Math" panose="02040503050406030204" pitchFamily="18" charset="0"/>
                                    </a:rPr>
                                    <m:t>2</m:t>
                                  </m:r>
                                </m:sub>
                              </m:sSub>
                              <m:sSup>
                                <m:sSupPr>
                                  <m:ctrlPr>
                                    <a:rPr lang="es-AR" i="1" smtClean="0">
                                      <a:latin typeface="Cambria Math" panose="02040503050406030204" pitchFamily="18" charset="0"/>
                                    </a:rPr>
                                  </m:ctrlPr>
                                </m:sSupPr>
                                <m:e>
                                  <m:r>
                                    <a:rPr lang="es-AR" b="0" i="1" smtClean="0">
                                      <a:latin typeface="Cambria Math" panose="02040503050406030204" pitchFamily="18" charset="0"/>
                                    </a:rPr>
                                    <m:t>𝑥</m:t>
                                  </m:r>
                                </m:e>
                                <m:sup>
                                  <m:r>
                                    <a:rPr lang="es-AR" b="0" i="1" smtClean="0">
                                      <a:latin typeface="Cambria Math" panose="02040503050406030204" pitchFamily="18" charset="0"/>
                                    </a:rPr>
                                    <m:t>2</m:t>
                                  </m:r>
                                </m:sup>
                              </m:sSup>
                              <m:r>
                                <a:rPr lang="es-AR" b="0" i="1" smtClean="0">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𝑎</m:t>
                                  </m:r>
                                </m:e>
                                <m:sub>
                                  <m:r>
                                    <a:rPr lang="es-AR" b="0" i="1" smtClean="0">
                                      <a:latin typeface="Cambria Math" panose="02040503050406030204" pitchFamily="18" charset="0"/>
                                    </a:rPr>
                                    <m:t>3</m:t>
                                  </m:r>
                                </m:sub>
                              </m:sSub>
                              <m:sSup>
                                <m:sSupPr>
                                  <m:ctrlPr>
                                    <a:rPr lang="es-AR" i="1" smtClean="0">
                                      <a:latin typeface="Cambria Math" panose="02040503050406030204" pitchFamily="18" charset="0"/>
                                    </a:rPr>
                                  </m:ctrlPr>
                                </m:sSupPr>
                                <m:e>
                                  <m:r>
                                    <a:rPr lang="es-AR" b="0" i="1" smtClean="0">
                                      <a:latin typeface="Cambria Math" panose="02040503050406030204" pitchFamily="18" charset="0"/>
                                    </a:rPr>
                                    <m:t>𝑥</m:t>
                                  </m:r>
                                </m:e>
                                <m:sup>
                                  <m:r>
                                    <a:rPr lang="es-AR" b="0" i="1" smtClean="0">
                                      <a:latin typeface="Cambria Math" panose="02040503050406030204" pitchFamily="18" charset="0"/>
                                    </a:rPr>
                                    <m:t>3</m:t>
                                  </m:r>
                                </m:sup>
                              </m:sSup>
                            </m:e>
                          </m:d>
                          <m:r>
                            <a:rPr lang="es-AR" i="1">
                              <a:latin typeface="Cambria Math" panose="02040503050406030204" pitchFamily="18" charset="0"/>
                            </a:rPr>
                            <m:t>𝑑𝑥</m:t>
                          </m:r>
                          <m:r>
                            <a:rPr lang="es-AR" b="0" i="1" smtClean="0">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𝑎</m:t>
                              </m:r>
                            </m:e>
                            <m:sub>
                              <m:r>
                                <a:rPr lang="es-AR" i="1">
                                  <a:latin typeface="Cambria Math" panose="02040503050406030204" pitchFamily="18" charset="0"/>
                                </a:rPr>
                                <m:t>0</m:t>
                              </m:r>
                            </m:sub>
                          </m:sSub>
                          <m:nary>
                            <m:naryPr>
                              <m:ctrlPr>
                                <a:rPr lang="es-AR" i="1">
                                  <a:latin typeface="Cambria Math" panose="02040503050406030204" pitchFamily="18" charset="0"/>
                                </a:rPr>
                              </m:ctrlPr>
                            </m:naryPr>
                            <m:sub>
                              <m:r>
                                <a:rPr lang="es-AR" i="1">
                                  <a:latin typeface="Cambria Math" panose="02040503050406030204" pitchFamily="18" charset="0"/>
                                </a:rPr>
                                <m:t>−1</m:t>
                              </m:r>
                            </m:sub>
                            <m:sup>
                              <m:r>
                                <a:rPr lang="es-AR" i="1">
                                  <a:latin typeface="Cambria Math" panose="02040503050406030204" pitchFamily="18" charset="0"/>
                                </a:rPr>
                                <m:t>1</m:t>
                              </m:r>
                            </m:sup>
                            <m:e>
                              <m:r>
                                <a:rPr lang="es-AR" b="0" i="1" smtClean="0">
                                  <a:latin typeface="Cambria Math" panose="02040503050406030204" pitchFamily="18" charset="0"/>
                                </a:rPr>
                                <m:t>1</m:t>
                              </m:r>
                              <m:r>
                                <a:rPr lang="es-AR" i="1">
                                  <a:latin typeface="Cambria Math" panose="02040503050406030204" pitchFamily="18" charset="0"/>
                                </a:rPr>
                                <m:t>𝑑𝑥</m:t>
                              </m:r>
                            </m:e>
                          </m:nary>
                          <m:r>
                            <a:rPr lang="es-AR" b="0" i="1" smtClean="0">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𝑎</m:t>
                              </m:r>
                            </m:e>
                            <m:sub>
                              <m:r>
                                <a:rPr lang="es-AR" b="0" i="1" smtClean="0">
                                  <a:latin typeface="Cambria Math" panose="02040503050406030204" pitchFamily="18" charset="0"/>
                                </a:rPr>
                                <m:t>1</m:t>
                              </m:r>
                            </m:sub>
                          </m:sSub>
                          <m:nary>
                            <m:naryPr>
                              <m:ctrlPr>
                                <a:rPr lang="es-AR" i="1">
                                  <a:latin typeface="Cambria Math" panose="02040503050406030204" pitchFamily="18" charset="0"/>
                                </a:rPr>
                              </m:ctrlPr>
                            </m:naryPr>
                            <m:sub>
                              <m:r>
                                <a:rPr lang="es-AR" i="1">
                                  <a:latin typeface="Cambria Math" panose="02040503050406030204" pitchFamily="18" charset="0"/>
                                </a:rPr>
                                <m:t>−1</m:t>
                              </m:r>
                            </m:sub>
                            <m:sup>
                              <m:r>
                                <a:rPr lang="es-AR" i="1">
                                  <a:latin typeface="Cambria Math" panose="02040503050406030204" pitchFamily="18" charset="0"/>
                                </a:rPr>
                                <m:t>1</m:t>
                              </m:r>
                            </m:sup>
                            <m:e>
                              <m:r>
                                <a:rPr lang="es-AR" b="0" i="1" smtClean="0">
                                  <a:latin typeface="Cambria Math" panose="02040503050406030204" pitchFamily="18" charset="0"/>
                                </a:rPr>
                                <m:t>𝑥</m:t>
                              </m:r>
                              <m:r>
                                <a:rPr lang="es-AR" i="1">
                                  <a:latin typeface="Cambria Math" panose="02040503050406030204" pitchFamily="18" charset="0"/>
                                </a:rPr>
                                <m:t>𝑑𝑥</m:t>
                              </m:r>
                            </m:e>
                          </m:nary>
                          <m:r>
                            <a:rPr lang="es-AR" b="0" i="1" smtClean="0">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𝑎</m:t>
                              </m:r>
                            </m:e>
                            <m:sub>
                              <m:r>
                                <a:rPr lang="es-AR" b="0" i="1" smtClean="0">
                                  <a:latin typeface="Cambria Math" panose="02040503050406030204" pitchFamily="18" charset="0"/>
                                </a:rPr>
                                <m:t>2</m:t>
                              </m:r>
                            </m:sub>
                          </m:sSub>
                          <m:nary>
                            <m:naryPr>
                              <m:ctrlPr>
                                <a:rPr lang="es-AR" i="1">
                                  <a:latin typeface="Cambria Math" panose="02040503050406030204" pitchFamily="18" charset="0"/>
                                </a:rPr>
                              </m:ctrlPr>
                            </m:naryPr>
                            <m:sub>
                              <m:r>
                                <a:rPr lang="es-AR" i="1">
                                  <a:latin typeface="Cambria Math" panose="02040503050406030204" pitchFamily="18" charset="0"/>
                                </a:rPr>
                                <m:t>−1</m:t>
                              </m:r>
                            </m:sub>
                            <m:sup>
                              <m:r>
                                <a:rPr lang="es-AR" i="1">
                                  <a:latin typeface="Cambria Math" panose="02040503050406030204" pitchFamily="18" charset="0"/>
                                </a:rPr>
                                <m:t>1</m:t>
                              </m:r>
                            </m:sup>
                            <m:e>
                              <m:sSup>
                                <m:sSupPr>
                                  <m:ctrlPr>
                                    <a:rPr lang="es-AR" i="1" smtClean="0">
                                      <a:latin typeface="Cambria Math" panose="02040503050406030204" pitchFamily="18" charset="0"/>
                                    </a:rPr>
                                  </m:ctrlPr>
                                </m:sSupPr>
                                <m:e>
                                  <m:r>
                                    <a:rPr lang="es-AR" b="0" i="1" smtClean="0">
                                      <a:latin typeface="Cambria Math" panose="02040503050406030204" pitchFamily="18" charset="0"/>
                                    </a:rPr>
                                    <m:t>𝑥</m:t>
                                  </m:r>
                                </m:e>
                                <m:sup>
                                  <m:r>
                                    <a:rPr lang="es-AR" b="0" i="1" smtClean="0">
                                      <a:latin typeface="Cambria Math" panose="02040503050406030204" pitchFamily="18" charset="0"/>
                                    </a:rPr>
                                    <m:t>2</m:t>
                                  </m:r>
                                </m:sup>
                              </m:sSup>
                              <m:r>
                                <a:rPr lang="es-AR" i="1">
                                  <a:latin typeface="Cambria Math" panose="02040503050406030204" pitchFamily="18" charset="0"/>
                                </a:rPr>
                                <m:t>𝑑𝑥</m:t>
                              </m:r>
                            </m:e>
                          </m:nary>
                          <m:r>
                            <a:rPr lang="es-AR" b="0" i="1" smtClean="0">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𝑎</m:t>
                              </m:r>
                            </m:e>
                            <m:sub>
                              <m:r>
                                <a:rPr lang="es-AR" b="0" i="1" smtClean="0">
                                  <a:latin typeface="Cambria Math" panose="02040503050406030204" pitchFamily="18" charset="0"/>
                                </a:rPr>
                                <m:t>3</m:t>
                              </m:r>
                            </m:sub>
                          </m:sSub>
                          <m:nary>
                            <m:naryPr>
                              <m:ctrlPr>
                                <a:rPr lang="es-AR" i="1">
                                  <a:latin typeface="Cambria Math" panose="02040503050406030204" pitchFamily="18" charset="0"/>
                                </a:rPr>
                              </m:ctrlPr>
                            </m:naryPr>
                            <m:sub>
                              <m:r>
                                <a:rPr lang="es-AR" i="1">
                                  <a:latin typeface="Cambria Math" panose="02040503050406030204" pitchFamily="18" charset="0"/>
                                </a:rPr>
                                <m:t>−1</m:t>
                              </m:r>
                            </m:sub>
                            <m:sup>
                              <m:r>
                                <a:rPr lang="es-AR" i="1">
                                  <a:latin typeface="Cambria Math" panose="02040503050406030204" pitchFamily="18" charset="0"/>
                                </a:rPr>
                                <m:t>1</m:t>
                              </m:r>
                            </m:sup>
                            <m:e>
                              <m:sSup>
                                <m:sSupPr>
                                  <m:ctrlPr>
                                    <a:rPr lang="es-AR" i="1" smtClean="0">
                                      <a:latin typeface="Cambria Math" panose="02040503050406030204" pitchFamily="18" charset="0"/>
                                    </a:rPr>
                                  </m:ctrlPr>
                                </m:sSupPr>
                                <m:e>
                                  <m:r>
                                    <a:rPr lang="es-AR" b="0" i="1" smtClean="0">
                                      <a:latin typeface="Cambria Math" panose="02040503050406030204" pitchFamily="18" charset="0"/>
                                    </a:rPr>
                                    <m:t>𝑥</m:t>
                                  </m:r>
                                </m:e>
                                <m:sup>
                                  <m:r>
                                    <a:rPr lang="es-AR" b="0" i="1" smtClean="0">
                                      <a:latin typeface="Cambria Math" panose="02040503050406030204" pitchFamily="18" charset="0"/>
                                    </a:rPr>
                                    <m:t>3</m:t>
                                  </m:r>
                                </m:sup>
                              </m:sSup>
                              <m:r>
                                <a:rPr lang="es-AR" i="1">
                                  <a:latin typeface="Cambria Math" panose="02040503050406030204" pitchFamily="18" charset="0"/>
                                </a:rPr>
                                <m:t>𝑑𝑥</m:t>
                              </m:r>
                            </m:e>
                          </m:nary>
                        </m:e>
                      </m:nary>
                    </m:oMath>
                  </m:oMathPara>
                </a14:m>
                <a:endParaRPr lang="en-US" dirty="0"/>
              </a:p>
            </p:txBody>
          </p:sp>
        </mc:Choice>
        <mc:Fallback xmlns="">
          <p:sp>
            <p:nvSpPr>
              <p:cNvPr id="5" name="Rectangle 4">
                <a:extLst>
                  <a:ext uri="{FF2B5EF4-FFF2-40B4-BE49-F238E27FC236}">
                    <a16:creationId xmlns:a16="http://schemas.microsoft.com/office/drawing/2014/main" id="{39D01C1E-6A15-4242-9B13-399AD0727130}"/>
                  </a:ext>
                </a:extLst>
              </p:cNvPr>
              <p:cNvSpPr>
                <a:spLocks noRot="1" noChangeAspect="1" noMove="1" noResize="1" noEditPoints="1" noAdjustHandles="1" noChangeArrowheads="1" noChangeShapeType="1" noTextEdit="1"/>
              </p:cNvSpPr>
              <p:nvPr/>
            </p:nvSpPr>
            <p:spPr>
              <a:xfrm>
                <a:off x="160696" y="4800600"/>
                <a:ext cx="8822608" cy="712824"/>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30806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66701"/>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8" name="2 Subtítulo"/>
              <p:cNvSpPr txBox="1">
                <a:spLocks/>
              </p:cNvSpPr>
              <p:nvPr/>
            </p:nvSpPr>
            <p:spPr>
              <a:xfrm>
                <a:off x="381000" y="114300"/>
                <a:ext cx="8077200" cy="6629400"/>
              </a:xfrm>
              <a:prstGeom prst="rect">
                <a:avLst/>
              </a:prstGeom>
            </p:spPr>
            <p:txBody>
              <a:bodyPr vert="horz" lIns="91440" tIns="45720" rIns="91440" bIns="45720" rtlCol="0">
                <a:normAutofit fontScale="77500" lnSpcReduction="20000"/>
              </a:bodyPr>
              <a:lstStyle/>
              <a:p>
                <a:pPr>
                  <a:spcBef>
                    <a:spcPct val="20000"/>
                  </a:spcBef>
                  <a:defRPr/>
                </a:pPr>
                <a:r>
                  <a:rPr lang="es-AR" sz="2400" b="1" dirty="0"/>
                  <a:t>Integración numérica – Cuadratura de Gauss:</a:t>
                </a:r>
              </a:p>
              <a:p>
                <a:pPr lvl="0">
                  <a:spcBef>
                    <a:spcPct val="20000"/>
                  </a:spcBef>
                  <a:defRPr/>
                </a:pPr>
                <a:endParaRPr kumimoji="0" lang="es-AR" sz="1000" b="0" i="0" u="none" strike="noStrike" kern="1200" cap="none" spc="0" normalizeH="0" baseline="0" noProof="0" dirty="0">
                  <a:ln>
                    <a:noFill/>
                  </a:ln>
                  <a:solidFill>
                    <a:schemeClr val="tx1"/>
                  </a:solidFill>
                  <a:effectLst/>
                  <a:uLnTx/>
                  <a:uFillTx/>
                  <a:latin typeface="+mn-lt"/>
                  <a:ea typeface="+mn-ea"/>
                  <a:cs typeface="+mn-cs"/>
                </a:endParaRPr>
              </a:p>
              <a:p>
                <a:pPr lvl="0" algn="just">
                  <a:spcBef>
                    <a:spcPct val="20000"/>
                  </a:spcBef>
                  <a:defRPr/>
                </a:pPr>
                <a:r>
                  <a:rPr lang="es-AR" sz="2400" dirty="0"/>
                  <a:t>Como la condición de cuadratura impuesta a la ecuación (1) era que produjera resultados exactos para un polinomio de grado 3 o menor, esto implica también que la fórmula debe producir resultados exactos para:</a:t>
                </a:r>
              </a:p>
              <a:p>
                <a:pPr lvl="0" algn="just">
                  <a:spcBef>
                    <a:spcPct val="20000"/>
                  </a:spcBef>
                  <a:defRPr/>
                </a:pPr>
                <a:endParaRPr lang="es-AR" sz="2400" dirty="0"/>
              </a:p>
              <a:p>
                <a:pPr lvl="0" algn="just">
                  <a:spcBef>
                    <a:spcPct val="20000"/>
                  </a:spcBef>
                  <a:defRPr/>
                </a:pPr>
                <a14:m>
                  <m:oMathPara xmlns:m="http://schemas.openxmlformats.org/officeDocument/2006/math">
                    <m:oMathParaPr>
                      <m:jc m:val="centerGroup"/>
                    </m:oMathParaPr>
                    <m:oMath xmlns:m="http://schemas.openxmlformats.org/officeDocument/2006/math">
                      <m:sSub>
                        <m:sSubPr>
                          <m:ctrlPr>
                            <a:rPr lang="es-AR" sz="2400" i="1">
                              <a:latin typeface="Cambria Math" panose="02040503050406030204" pitchFamily="18" charset="0"/>
                            </a:rPr>
                          </m:ctrlPr>
                        </m:sSubPr>
                        <m:e>
                          <m:r>
                            <a:rPr lang="es-AR" sz="2400" i="1">
                              <a:latin typeface="Cambria Math" panose="02040503050406030204" pitchFamily="18" charset="0"/>
                            </a:rPr>
                            <m:t>𝑓</m:t>
                          </m:r>
                        </m:e>
                        <m:sub>
                          <m:r>
                            <a:rPr lang="es-AR" sz="2400" b="0" i="1" smtClean="0">
                              <a:latin typeface="Cambria Math" panose="02040503050406030204" pitchFamily="18" charset="0"/>
                            </a:rPr>
                            <m:t>1</m:t>
                          </m:r>
                          <m:r>
                            <a:rPr lang="es-AR" sz="2400" i="1">
                              <a:latin typeface="Cambria Math" panose="02040503050406030204" pitchFamily="18" charset="0"/>
                            </a:rPr>
                            <m:t>(</m:t>
                          </m:r>
                          <m:r>
                            <a:rPr lang="es-AR" sz="2400" i="1">
                              <a:latin typeface="Cambria Math" panose="02040503050406030204" pitchFamily="18" charset="0"/>
                            </a:rPr>
                            <m:t>𝑥</m:t>
                          </m:r>
                          <m:r>
                            <a:rPr lang="es-AR" sz="2400" i="1">
                              <a:latin typeface="Cambria Math" panose="02040503050406030204" pitchFamily="18" charset="0"/>
                            </a:rPr>
                            <m:t>)</m:t>
                          </m:r>
                        </m:sub>
                      </m:sSub>
                      <m:r>
                        <a:rPr lang="es-AR" sz="2400" b="0" i="1" smtClean="0">
                          <a:latin typeface="Cambria Math" panose="02040503050406030204" pitchFamily="18" charset="0"/>
                        </a:rPr>
                        <m:t>=1</m:t>
                      </m:r>
                    </m:oMath>
                  </m:oMathPara>
                </a14:m>
                <a:endParaRPr lang="es-AR" sz="2400" b="0" dirty="0"/>
              </a:p>
              <a:p>
                <a:pPr algn="just">
                  <a:spcBef>
                    <a:spcPct val="20000"/>
                  </a:spcBef>
                  <a:defRPr/>
                </a:pPr>
                <a14:m>
                  <m:oMathPara xmlns:m="http://schemas.openxmlformats.org/officeDocument/2006/math">
                    <m:oMathParaPr>
                      <m:jc m:val="centerGroup"/>
                    </m:oMathParaPr>
                    <m:oMath xmlns:m="http://schemas.openxmlformats.org/officeDocument/2006/math">
                      <m:sSub>
                        <m:sSubPr>
                          <m:ctrlPr>
                            <a:rPr lang="es-AR" sz="2400" i="1">
                              <a:latin typeface="Cambria Math" panose="02040503050406030204" pitchFamily="18" charset="0"/>
                            </a:rPr>
                          </m:ctrlPr>
                        </m:sSubPr>
                        <m:e>
                          <m:r>
                            <a:rPr lang="es-AR" sz="2400" i="1">
                              <a:latin typeface="Cambria Math" panose="02040503050406030204" pitchFamily="18" charset="0"/>
                            </a:rPr>
                            <m:t>𝑓</m:t>
                          </m:r>
                        </m:e>
                        <m:sub>
                          <m:r>
                            <a:rPr lang="es-AR" sz="2400" b="0" i="1" smtClean="0">
                              <a:latin typeface="Cambria Math" panose="02040503050406030204" pitchFamily="18" charset="0"/>
                            </a:rPr>
                            <m:t>2</m:t>
                          </m:r>
                          <m:r>
                            <a:rPr lang="es-AR" sz="2400" i="1">
                              <a:latin typeface="Cambria Math" panose="02040503050406030204" pitchFamily="18" charset="0"/>
                            </a:rPr>
                            <m:t>(</m:t>
                          </m:r>
                          <m:r>
                            <a:rPr lang="es-AR" sz="2400" i="1">
                              <a:latin typeface="Cambria Math" panose="02040503050406030204" pitchFamily="18" charset="0"/>
                            </a:rPr>
                            <m:t>𝑥</m:t>
                          </m:r>
                          <m:r>
                            <a:rPr lang="es-AR" sz="2400" i="1">
                              <a:latin typeface="Cambria Math" panose="02040503050406030204" pitchFamily="18" charset="0"/>
                            </a:rPr>
                            <m:t>)</m:t>
                          </m:r>
                        </m:sub>
                      </m:sSub>
                      <m:r>
                        <a:rPr lang="es-AR" sz="2400" i="1">
                          <a:latin typeface="Cambria Math" panose="02040503050406030204" pitchFamily="18" charset="0"/>
                        </a:rPr>
                        <m:t>=</m:t>
                      </m:r>
                      <m:r>
                        <a:rPr lang="es-AR" sz="2400" b="0" i="1" smtClean="0">
                          <a:latin typeface="Cambria Math" panose="02040503050406030204" pitchFamily="18" charset="0"/>
                        </a:rPr>
                        <m:t>𝑥</m:t>
                      </m:r>
                    </m:oMath>
                  </m:oMathPara>
                </a14:m>
                <a:endParaRPr lang="es-AR" sz="2400" dirty="0"/>
              </a:p>
              <a:p>
                <a:pPr algn="just">
                  <a:spcBef>
                    <a:spcPct val="20000"/>
                  </a:spcBef>
                  <a:defRPr/>
                </a:pPr>
                <a14:m>
                  <m:oMathPara xmlns:m="http://schemas.openxmlformats.org/officeDocument/2006/math">
                    <m:oMathParaPr>
                      <m:jc m:val="centerGroup"/>
                    </m:oMathParaPr>
                    <m:oMath xmlns:m="http://schemas.openxmlformats.org/officeDocument/2006/math">
                      <m:sSub>
                        <m:sSubPr>
                          <m:ctrlPr>
                            <a:rPr lang="es-AR" sz="2400" i="1">
                              <a:latin typeface="Cambria Math" panose="02040503050406030204" pitchFamily="18" charset="0"/>
                            </a:rPr>
                          </m:ctrlPr>
                        </m:sSubPr>
                        <m:e>
                          <m:r>
                            <a:rPr lang="es-AR" sz="2400" i="1">
                              <a:latin typeface="Cambria Math" panose="02040503050406030204" pitchFamily="18" charset="0"/>
                            </a:rPr>
                            <m:t>𝑓</m:t>
                          </m:r>
                        </m:e>
                        <m:sub>
                          <m:r>
                            <a:rPr lang="es-AR" sz="2400" b="0" i="1" smtClean="0">
                              <a:latin typeface="Cambria Math" panose="02040503050406030204" pitchFamily="18" charset="0"/>
                            </a:rPr>
                            <m:t>3</m:t>
                          </m:r>
                          <m:r>
                            <a:rPr lang="es-AR" sz="2400" i="1">
                              <a:latin typeface="Cambria Math" panose="02040503050406030204" pitchFamily="18" charset="0"/>
                            </a:rPr>
                            <m:t>(</m:t>
                          </m:r>
                          <m:r>
                            <a:rPr lang="es-AR" sz="2400" i="1">
                              <a:latin typeface="Cambria Math" panose="02040503050406030204" pitchFamily="18" charset="0"/>
                            </a:rPr>
                            <m:t>𝑥</m:t>
                          </m:r>
                          <m:r>
                            <a:rPr lang="es-AR" sz="2400" i="1">
                              <a:latin typeface="Cambria Math" panose="02040503050406030204" pitchFamily="18" charset="0"/>
                            </a:rPr>
                            <m:t>)</m:t>
                          </m:r>
                        </m:sub>
                      </m:sSub>
                      <m:r>
                        <a:rPr lang="es-AR" sz="2400" i="1">
                          <a:latin typeface="Cambria Math" panose="02040503050406030204" pitchFamily="18" charset="0"/>
                        </a:rPr>
                        <m:t>=</m:t>
                      </m:r>
                      <m:sSup>
                        <m:sSupPr>
                          <m:ctrlPr>
                            <a:rPr lang="es-AR" sz="2400" i="1" smtClean="0">
                              <a:latin typeface="Cambria Math" panose="02040503050406030204" pitchFamily="18" charset="0"/>
                            </a:rPr>
                          </m:ctrlPr>
                        </m:sSupPr>
                        <m:e>
                          <m:r>
                            <a:rPr lang="es-AR" sz="2400" b="0" i="1" smtClean="0">
                              <a:latin typeface="Cambria Math" panose="02040503050406030204" pitchFamily="18" charset="0"/>
                            </a:rPr>
                            <m:t>𝑥</m:t>
                          </m:r>
                        </m:e>
                        <m:sup>
                          <m:r>
                            <a:rPr lang="es-AR" sz="2400" b="0" i="1" smtClean="0">
                              <a:latin typeface="Cambria Math" panose="02040503050406030204" pitchFamily="18" charset="0"/>
                            </a:rPr>
                            <m:t>2</m:t>
                          </m:r>
                        </m:sup>
                      </m:sSup>
                    </m:oMath>
                  </m:oMathPara>
                </a14:m>
                <a:endParaRPr lang="es-AR" sz="2400" dirty="0"/>
              </a:p>
              <a:p>
                <a:pPr algn="just">
                  <a:spcBef>
                    <a:spcPct val="20000"/>
                  </a:spcBef>
                  <a:defRPr/>
                </a:pPr>
                <a14:m>
                  <m:oMathPara xmlns:m="http://schemas.openxmlformats.org/officeDocument/2006/math">
                    <m:oMathParaPr>
                      <m:jc m:val="centerGroup"/>
                    </m:oMathParaPr>
                    <m:oMath xmlns:m="http://schemas.openxmlformats.org/officeDocument/2006/math">
                      <m:sSub>
                        <m:sSubPr>
                          <m:ctrlPr>
                            <a:rPr lang="es-AR" sz="2400" i="1">
                              <a:latin typeface="Cambria Math" panose="02040503050406030204" pitchFamily="18" charset="0"/>
                            </a:rPr>
                          </m:ctrlPr>
                        </m:sSubPr>
                        <m:e>
                          <m:r>
                            <a:rPr lang="es-AR" sz="2400" i="1">
                              <a:latin typeface="Cambria Math" panose="02040503050406030204" pitchFamily="18" charset="0"/>
                            </a:rPr>
                            <m:t>𝑓</m:t>
                          </m:r>
                        </m:e>
                        <m:sub>
                          <m:r>
                            <a:rPr lang="es-AR" sz="2400" b="0" i="1" smtClean="0">
                              <a:latin typeface="Cambria Math" panose="02040503050406030204" pitchFamily="18" charset="0"/>
                            </a:rPr>
                            <m:t>4</m:t>
                          </m:r>
                          <m:r>
                            <a:rPr lang="es-AR" sz="2400" i="1">
                              <a:latin typeface="Cambria Math" panose="02040503050406030204" pitchFamily="18" charset="0"/>
                            </a:rPr>
                            <m:t>(</m:t>
                          </m:r>
                          <m:r>
                            <a:rPr lang="es-AR" sz="2400" i="1">
                              <a:latin typeface="Cambria Math" panose="02040503050406030204" pitchFamily="18" charset="0"/>
                            </a:rPr>
                            <m:t>𝑥</m:t>
                          </m:r>
                          <m:r>
                            <a:rPr lang="es-AR" sz="2400" i="1">
                              <a:latin typeface="Cambria Math" panose="02040503050406030204" pitchFamily="18" charset="0"/>
                            </a:rPr>
                            <m:t>)</m:t>
                          </m:r>
                        </m:sub>
                      </m:sSub>
                      <m:r>
                        <a:rPr lang="es-AR" sz="2400" i="1">
                          <a:latin typeface="Cambria Math" panose="02040503050406030204" pitchFamily="18" charset="0"/>
                        </a:rPr>
                        <m:t>=</m:t>
                      </m:r>
                      <m:sSup>
                        <m:sSupPr>
                          <m:ctrlPr>
                            <a:rPr lang="es-AR" sz="2400" i="1" smtClean="0">
                              <a:latin typeface="Cambria Math" panose="02040503050406030204" pitchFamily="18" charset="0"/>
                            </a:rPr>
                          </m:ctrlPr>
                        </m:sSupPr>
                        <m:e>
                          <m:r>
                            <a:rPr lang="es-AR" sz="2400" b="0" i="1" smtClean="0">
                              <a:latin typeface="Cambria Math" panose="02040503050406030204" pitchFamily="18" charset="0"/>
                            </a:rPr>
                            <m:t>𝑥</m:t>
                          </m:r>
                        </m:e>
                        <m:sup>
                          <m:r>
                            <a:rPr lang="es-AR" sz="2400" b="0" i="1" smtClean="0">
                              <a:latin typeface="Cambria Math" panose="02040503050406030204" pitchFamily="18" charset="0"/>
                            </a:rPr>
                            <m:t>3</m:t>
                          </m:r>
                        </m:sup>
                      </m:sSup>
                    </m:oMath>
                  </m:oMathPara>
                </a14:m>
                <a:endParaRPr lang="es-AR" sz="2400" dirty="0"/>
              </a:p>
              <a:p>
                <a:pPr lvl="0" algn="just">
                  <a:spcBef>
                    <a:spcPct val="20000"/>
                  </a:spcBef>
                  <a:defRPr/>
                </a:pPr>
                <a:endParaRPr lang="es-AR" sz="2400" b="0" dirty="0"/>
              </a:p>
              <a:p>
                <a:pPr lvl="0" algn="just">
                  <a:spcBef>
                    <a:spcPct val="20000"/>
                  </a:spcBef>
                  <a:defRPr/>
                </a:pPr>
                <a:r>
                  <a:rPr lang="es-AR" sz="2400" b="0" dirty="0"/>
                  <a:t>Por lo que deberemos encontrar nodos y pesos que cumplan con esas cuatro condiciones de integración: </a:t>
                </a:r>
              </a:p>
              <a:p>
                <a:pPr lvl="0" algn="just">
                  <a:spcBef>
                    <a:spcPct val="20000"/>
                  </a:spcBef>
                  <a:defRPr/>
                </a:pPr>
                <a:endParaRPr lang="es-AR" sz="2400" b="0" dirty="0"/>
              </a:p>
              <a:p>
                <a:pPr lvl="0" algn="just">
                  <a:spcBef>
                    <a:spcPct val="20000"/>
                  </a:spcBef>
                  <a:defRPr/>
                </a:pPr>
                <a:endParaRPr lang="es-AR" sz="2400" b="0" dirty="0"/>
              </a:p>
              <a:p>
                <a:pPr lvl="0" algn="just">
                  <a:spcBef>
                    <a:spcPct val="20000"/>
                  </a:spcBef>
                  <a:defRPr/>
                </a:pPr>
                <a:endParaRPr lang="es-AR" sz="2400" dirty="0"/>
              </a:p>
              <a:p>
                <a:pPr lvl="0" algn="just">
                  <a:spcBef>
                    <a:spcPct val="20000"/>
                  </a:spcBef>
                  <a:defRPr/>
                </a:pPr>
                <a:endParaRPr lang="es-AR" sz="2400" b="0" dirty="0"/>
              </a:p>
              <a:p>
                <a:pPr lvl="0" algn="just">
                  <a:spcBef>
                    <a:spcPct val="20000"/>
                  </a:spcBef>
                  <a:defRPr/>
                </a:pPr>
                <a:endParaRPr lang="es-AR" sz="2400" dirty="0"/>
              </a:p>
              <a:p>
                <a:pPr lvl="0" algn="just">
                  <a:spcBef>
                    <a:spcPct val="20000"/>
                  </a:spcBef>
                  <a:defRPr/>
                </a:pPr>
                <a:endParaRPr lang="es-AR" sz="2400" dirty="0"/>
              </a:p>
              <a:p>
                <a:pPr lvl="0" algn="just">
                  <a:spcBef>
                    <a:spcPct val="20000"/>
                  </a:spcBef>
                  <a:defRPr/>
                </a:pPr>
                <a:endParaRPr lang="es-AR" sz="2400" dirty="0"/>
              </a:p>
              <a:p>
                <a:pPr lvl="0" algn="just">
                  <a:spcBef>
                    <a:spcPct val="20000"/>
                  </a:spcBef>
                  <a:defRPr/>
                </a:pPr>
                <a:endParaRPr lang="es-AR" sz="2400" dirty="0"/>
              </a:p>
              <a:p>
                <a:pPr lvl="0" algn="just">
                  <a:spcBef>
                    <a:spcPct val="20000"/>
                  </a:spcBef>
                  <a:defRPr/>
                </a:pPr>
                <a:endParaRPr kumimoji="0" lang="es-AR" sz="2400" b="0" i="0" u="none" strike="noStrike" kern="1200" cap="none" spc="0" normalizeH="0" noProof="0" dirty="0">
                  <a:ln>
                    <a:noFill/>
                  </a:ln>
                  <a:solidFill>
                    <a:schemeClr val="tx1"/>
                  </a:solidFill>
                  <a:effectLst/>
                  <a:uLnTx/>
                  <a:uFillTx/>
                  <a:latin typeface="+mn-lt"/>
                  <a:ea typeface="+mn-ea"/>
                  <a:cs typeface="+mn-cs"/>
                </a:endParaRPr>
              </a:p>
              <a:p>
                <a:pPr lvl="0" algn="just">
                  <a:spcBef>
                    <a:spcPct val="20000"/>
                  </a:spcBef>
                  <a:defRPr/>
                </a:pPr>
                <a:r>
                  <a:rPr lang="es-AR" sz="2400" dirty="0"/>
                  <a:t>	</a:t>
                </a:r>
              </a:p>
              <a:p>
                <a:pPr lvl="0" algn="just">
                  <a:spcBef>
                    <a:spcPct val="20000"/>
                  </a:spcBef>
                  <a:defRPr/>
                </a:pPr>
                <a:endParaRPr lang="es-AR" sz="2400" dirty="0"/>
              </a:p>
              <a:p>
                <a:pPr lvl="0" algn="just">
                  <a:spcBef>
                    <a:spcPct val="20000"/>
                  </a:spcBef>
                  <a:defRPr/>
                </a:pPr>
                <a:endParaRPr lang="es-AR" sz="2400" dirty="0"/>
              </a:p>
              <a:p>
                <a:pPr lvl="0" algn="just">
                  <a:spcBef>
                    <a:spcPct val="20000"/>
                  </a:spcBef>
                  <a:defRPr/>
                </a:pPr>
                <a:endParaRPr kumimoji="0" lang="es-AR" sz="2400" b="0" i="0" u="none" strike="noStrike" kern="1200" cap="none" spc="0" normalizeH="0" noProof="0" dirty="0">
                  <a:ln>
                    <a:noFill/>
                  </a:ln>
                  <a:solidFill>
                    <a:schemeClr val="tx1"/>
                  </a:solidFill>
                  <a:effectLst/>
                  <a:uLnTx/>
                  <a:uFillTx/>
                  <a:latin typeface="+mn-lt"/>
                  <a:ea typeface="+mn-ea"/>
                  <a:cs typeface="+mn-cs"/>
                </a:endParaRPr>
              </a:p>
            </p:txBody>
          </p:sp>
        </mc:Choice>
        <mc:Fallback xmlns="">
          <p:sp>
            <p:nvSpPr>
              <p:cNvPr id="8" name="2 Subtítulo"/>
              <p:cNvSpPr txBox="1">
                <a:spLocks noRot="1" noChangeAspect="1" noMove="1" noResize="1" noEditPoints="1" noAdjustHandles="1" noChangeArrowheads="1" noChangeShapeType="1" noTextEdit="1"/>
              </p:cNvSpPr>
              <p:nvPr/>
            </p:nvSpPr>
            <p:spPr>
              <a:xfrm>
                <a:off x="381000" y="114300"/>
                <a:ext cx="8077200" cy="6629400"/>
              </a:xfrm>
              <a:prstGeom prst="rect">
                <a:avLst/>
              </a:prstGeom>
              <a:blipFill>
                <a:blip r:embed="rId2"/>
                <a:stretch>
                  <a:fillRect l="-755" t="-1196" r="-67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2D743590-9D6A-435D-B08B-BAFC01223A92}"/>
                  </a:ext>
                </a:extLst>
              </p:cNvPr>
              <p:cNvSpPr/>
              <p:nvPr/>
            </p:nvSpPr>
            <p:spPr>
              <a:xfrm>
                <a:off x="381000" y="4191000"/>
                <a:ext cx="5864682" cy="2326919"/>
              </a:xfrm>
              <a:prstGeom prst="rect">
                <a:avLst/>
              </a:prstGeom>
            </p:spPr>
            <p:txBody>
              <a:bodyPr wrap="none">
                <a:spAutoFit/>
              </a:bodyPr>
              <a:lstStyle/>
              <a:p>
                <a:r>
                  <a:rPr lang="es-AR" dirty="0"/>
                  <a:t>Para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𝑓</m:t>
                        </m:r>
                      </m:e>
                      <m:sub>
                        <m:r>
                          <a:rPr lang="es-AR" i="1">
                            <a:latin typeface="Cambria Math" panose="02040503050406030204" pitchFamily="18" charset="0"/>
                          </a:rPr>
                          <m:t>1(</m:t>
                        </m:r>
                        <m:r>
                          <a:rPr lang="es-AR" i="1">
                            <a:latin typeface="Cambria Math" panose="02040503050406030204" pitchFamily="18" charset="0"/>
                          </a:rPr>
                          <m:t>𝑥</m:t>
                        </m:r>
                        <m:r>
                          <a:rPr lang="es-AR" i="1">
                            <a:latin typeface="Cambria Math" panose="02040503050406030204" pitchFamily="18" charset="0"/>
                          </a:rPr>
                          <m:t>)</m:t>
                        </m:r>
                      </m:sub>
                    </m:sSub>
                    <m:r>
                      <a:rPr lang="es-AR" i="1">
                        <a:latin typeface="Cambria Math" panose="02040503050406030204" pitchFamily="18" charset="0"/>
                      </a:rPr>
                      <m:t>=1</m:t>
                    </m:r>
                    <m:r>
                      <a:rPr lang="es-AR" b="0" i="1" smtClean="0">
                        <a:latin typeface="Cambria Math" panose="02040503050406030204" pitchFamily="18" charset="0"/>
                      </a:rPr>
                      <m:t>       </m:t>
                    </m:r>
                    <m:nary>
                      <m:naryPr>
                        <m:ctrlPr>
                          <a:rPr lang="es-AR" i="1" smtClean="0">
                            <a:latin typeface="Cambria Math" panose="02040503050406030204" pitchFamily="18" charset="0"/>
                          </a:rPr>
                        </m:ctrlPr>
                      </m:naryPr>
                      <m:sub>
                        <m:r>
                          <a:rPr lang="es-AR" b="0" i="1" smtClean="0">
                            <a:latin typeface="Cambria Math" panose="02040503050406030204" pitchFamily="18" charset="0"/>
                          </a:rPr>
                          <m:t>−1</m:t>
                        </m:r>
                      </m:sub>
                      <m:sup>
                        <m:r>
                          <a:rPr lang="es-AR" b="0" i="1" smtClean="0">
                            <a:latin typeface="Cambria Math" panose="02040503050406030204" pitchFamily="18" charset="0"/>
                          </a:rPr>
                          <m:t>1</m:t>
                        </m:r>
                      </m:sup>
                      <m:e>
                        <m:r>
                          <a:rPr lang="es-AR" b="0" i="1" smtClean="0">
                            <a:latin typeface="Cambria Math" panose="02040503050406030204" pitchFamily="18" charset="0"/>
                          </a:rPr>
                          <m:t>1</m:t>
                        </m:r>
                        <m:r>
                          <a:rPr lang="es-AR" i="1">
                            <a:latin typeface="Cambria Math" panose="02040503050406030204" pitchFamily="18" charset="0"/>
                          </a:rPr>
                          <m:t>𝑑𝑥</m:t>
                        </m:r>
                        <m:r>
                          <a:rPr lang="es-AR" b="0" i="1" smtClean="0">
                            <a:latin typeface="Cambria Math" panose="02040503050406030204" pitchFamily="18" charset="0"/>
                          </a:rPr>
                          <m:t>=2=</m:t>
                        </m:r>
                        <m:sSub>
                          <m:sSubPr>
                            <m:ctrlPr>
                              <a:rPr lang="es-AR" i="1" smtClean="0">
                                <a:latin typeface="Cambria Math" panose="02040503050406030204" pitchFamily="18" charset="0"/>
                                <a:ea typeface="Cambria Math" panose="02040503050406030204" pitchFamily="18" charset="0"/>
                              </a:rPr>
                            </m:ctrlPr>
                          </m:sSubPr>
                          <m:e>
                            <m:r>
                              <a:rPr lang="es-AR" b="0" i="1" smtClean="0">
                                <a:latin typeface="Cambria Math" panose="02040503050406030204" pitchFamily="18" charset="0"/>
                                <a:ea typeface="Cambria Math" panose="02040503050406030204" pitchFamily="18" charset="0"/>
                              </a:rPr>
                              <m:t>𝑊</m:t>
                            </m:r>
                          </m:e>
                          <m:sub>
                            <m:r>
                              <a:rPr lang="es-AR" b="0" i="1" smtClean="0">
                                <a:latin typeface="Cambria Math" panose="02040503050406030204" pitchFamily="18" charset="0"/>
                                <a:ea typeface="Cambria Math" panose="02040503050406030204" pitchFamily="18" charset="0"/>
                              </a:rPr>
                              <m:t>1</m:t>
                            </m:r>
                          </m:sub>
                        </m:sSub>
                        <m:r>
                          <a:rPr lang="es-AR" b="0" i="1" smtClean="0">
                            <a:latin typeface="Cambria Math" panose="02040503050406030204" pitchFamily="18" charset="0"/>
                            <a:ea typeface="Cambria Math" panose="02040503050406030204" pitchFamily="18" charset="0"/>
                          </a:rPr>
                          <m:t>.</m:t>
                        </m:r>
                        <m:r>
                          <a:rPr lang="es-AR" i="1" smtClean="0">
                            <a:latin typeface="Cambria Math" panose="02040503050406030204" pitchFamily="18" charset="0"/>
                          </a:rPr>
                          <m:t>1</m:t>
                        </m:r>
                        <m:r>
                          <a:rPr lang="es-AR" b="0" i="1" smtClean="0">
                            <a:latin typeface="Cambria Math" panose="02040503050406030204" pitchFamily="18" charset="0"/>
                          </a:rPr>
                          <m:t>+</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𝑊</m:t>
                            </m:r>
                          </m:e>
                          <m:sub>
                            <m:r>
                              <a:rPr lang="es-AR" b="0" i="1" smtClean="0">
                                <a:latin typeface="Cambria Math" panose="02040503050406030204" pitchFamily="18" charset="0"/>
                                <a:ea typeface="Cambria Math" panose="02040503050406030204" pitchFamily="18" charset="0"/>
                              </a:rPr>
                              <m:t>2</m:t>
                            </m:r>
                          </m:sub>
                        </m:sSub>
                        <m:r>
                          <a:rPr lang="es-AR" b="0" i="1" smtClean="0">
                            <a:latin typeface="Cambria Math" panose="02040503050406030204" pitchFamily="18" charset="0"/>
                            <a:ea typeface="Cambria Math" panose="02040503050406030204" pitchFamily="18" charset="0"/>
                          </a:rPr>
                          <m:t>.1</m:t>
                        </m:r>
                        <m:r>
                          <a:rPr lang="es-AR" i="1" smtClean="0">
                            <a:latin typeface="Cambria Math" panose="02040503050406030204" pitchFamily="18" charset="0"/>
                          </a:rPr>
                          <m:t> </m:t>
                        </m:r>
                      </m:e>
                    </m:nary>
                  </m:oMath>
                </a14:m>
                <a:endParaRPr lang="es-AR" dirty="0"/>
              </a:p>
              <a:p>
                <a:r>
                  <a:rPr lang="en-US" dirty="0"/>
                  <a:t>Para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𝑓</m:t>
                        </m:r>
                      </m:e>
                      <m:sub>
                        <m:r>
                          <a:rPr lang="es-AR" i="1">
                            <a:latin typeface="Cambria Math" panose="02040503050406030204" pitchFamily="18" charset="0"/>
                          </a:rPr>
                          <m:t>2(</m:t>
                        </m:r>
                        <m:r>
                          <a:rPr lang="es-AR" i="1">
                            <a:latin typeface="Cambria Math" panose="02040503050406030204" pitchFamily="18" charset="0"/>
                          </a:rPr>
                          <m:t>𝑥</m:t>
                        </m:r>
                        <m:r>
                          <a:rPr lang="es-AR" i="1">
                            <a:latin typeface="Cambria Math" panose="02040503050406030204" pitchFamily="18" charset="0"/>
                          </a:rPr>
                          <m:t>)</m:t>
                        </m:r>
                      </m:sub>
                    </m:sSub>
                    <m:r>
                      <a:rPr lang="es-AR" i="1">
                        <a:latin typeface="Cambria Math" panose="02040503050406030204" pitchFamily="18" charset="0"/>
                      </a:rPr>
                      <m:t>=</m:t>
                    </m:r>
                    <m:r>
                      <a:rPr lang="es-AR" i="1">
                        <a:latin typeface="Cambria Math" panose="02040503050406030204" pitchFamily="18" charset="0"/>
                      </a:rPr>
                      <m:t>𝑥</m:t>
                    </m:r>
                    <m:r>
                      <a:rPr lang="es-AR" b="0" i="1" smtClean="0">
                        <a:latin typeface="Cambria Math" panose="02040503050406030204" pitchFamily="18" charset="0"/>
                      </a:rPr>
                      <m:t>       </m:t>
                    </m:r>
                    <m:nary>
                      <m:naryPr>
                        <m:ctrlPr>
                          <a:rPr lang="es-AR" i="1">
                            <a:latin typeface="Cambria Math" panose="02040503050406030204" pitchFamily="18" charset="0"/>
                          </a:rPr>
                        </m:ctrlPr>
                      </m:naryPr>
                      <m:sub>
                        <m:r>
                          <a:rPr lang="es-AR" i="1">
                            <a:latin typeface="Cambria Math" panose="02040503050406030204" pitchFamily="18" charset="0"/>
                          </a:rPr>
                          <m:t>−1</m:t>
                        </m:r>
                      </m:sub>
                      <m:sup>
                        <m:r>
                          <a:rPr lang="es-AR" i="1">
                            <a:latin typeface="Cambria Math" panose="02040503050406030204" pitchFamily="18" charset="0"/>
                          </a:rPr>
                          <m:t>1</m:t>
                        </m:r>
                      </m:sup>
                      <m:e>
                        <m:r>
                          <a:rPr lang="es-AR" b="0" i="1" smtClean="0">
                            <a:latin typeface="Cambria Math" panose="02040503050406030204" pitchFamily="18" charset="0"/>
                          </a:rPr>
                          <m:t>𝑥</m:t>
                        </m:r>
                        <m:r>
                          <a:rPr lang="es-AR" i="1">
                            <a:latin typeface="Cambria Math" panose="02040503050406030204" pitchFamily="18" charset="0"/>
                          </a:rPr>
                          <m:t>𝑑𝑥</m:t>
                        </m:r>
                        <m:r>
                          <a:rPr lang="es-AR" i="1">
                            <a:latin typeface="Cambria Math" panose="02040503050406030204" pitchFamily="18" charset="0"/>
                          </a:rPr>
                          <m:t>=</m:t>
                        </m:r>
                        <m:sSubSup>
                          <m:sSubSupPr>
                            <m:ctrlPr>
                              <a:rPr lang="es-AR" i="1" smtClean="0">
                                <a:latin typeface="Cambria Math" panose="02040503050406030204" pitchFamily="18" charset="0"/>
                              </a:rPr>
                            </m:ctrlPr>
                          </m:sSubSupPr>
                          <m:e>
                            <m:d>
                              <m:dPr>
                                <m:begChr m:val=""/>
                                <m:endChr m:val="]"/>
                                <m:ctrlPr>
                                  <a:rPr lang="es-AR" i="1" smtClean="0">
                                    <a:latin typeface="Cambria Math" panose="02040503050406030204" pitchFamily="18" charset="0"/>
                                  </a:rPr>
                                </m:ctrlPr>
                              </m:dPr>
                              <m:e>
                                <m:f>
                                  <m:fPr>
                                    <m:ctrlPr>
                                      <a:rPr lang="es-AR" i="1" smtClean="0">
                                        <a:latin typeface="Cambria Math" panose="02040503050406030204" pitchFamily="18" charset="0"/>
                                      </a:rPr>
                                    </m:ctrlPr>
                                  </m:fPr>
                                  <m:num>
                                    <m:sSup>
                                      <m:sSupPr>
                                        <m:ctrlPr>
                                          <a:rPr lang="es-AR" i="1" smtClean="0">
                                            <a:latin typeface="Cambria Math" panose="02040503050406030204" pitchFamily="18" charset="0"/>
                                          </a:rPr>
                                        </m:ctrlPr>
                                      </m:sSupPr>
                                      <m:e>
                                        <m:r>
                                          <a:rPr lang="es-AR" b="0" i="1" smtClean="0">
                                            <a:latin typeface="Cambria Math" panose="02040503050406030204" pitchFamily="18" charset="0"/>
                                          </a:rPr>
                                          <m:t>𝑥</m:t>
                                        </m:r>
                                      </m:e>
                                      <m:sup>
                                        <m:r>
                                          <a:rPr lang="es-AR" b="0" i="1" smtClean="0">
                                            <a:latin typeface="Cambria Math" panose="02040503050406030204" pitchFamily="18" charset="0"/>
                                          </a:rPr>
                                          <m:t>2</m:t>
                                        </m:r>
                                      </m:sup>
                                    </m:sSup>
                                  </m:num>
                                  <m:den>
                                    <m:r>
                                      <a:rPr lang="es-AR" b="0" i="1" smtClean="0">
                                        <a:latin typeface="Cambria Math" panose="02040503050406030204" pitchFamily="18" charset="0"/>
                                      </a:rPr>
                                      <m:t>2</m:t>
                                    </m:r>
                                  </m:den>
                                </m:f>
                              </m:e>
                            </m:d>
                          </m:e>
                          <m:sub>
                            <m:r>
                              <a:rPr lang="es-AR" b="0" i="1" smtClean="0">
                                <a:latin typeface="Cambria Math" panose="02040503050406030204" pitchFamily="18" charset="0"/>
                              </a:rPr>
                              <m:t>−1</m:t>
                            </m:r>
                          </m:sub>
                          <m:sup>
                            <m:r>
                              <a:rPr lang="es-AR" b="0" i="1" smtClean="0">
                                <a:latin typeface="Cambria Math" panose="02040503050406030204" pitchFamily="18" charset="0"/>
                              </a:rPr>
                              <m:t>1</m:t>
                            </m:r>
                          </m:sup>
                        </m:sSubSup>
                        <m:r>
                          <a:rPr lang="es-AR" i="1">
                            <a:latin typeface="Cambria Math" panose="02040503050406030204" pitchFamily="18" charset="0"/>
                          </a:rPr>
                          <m:t>=</m:t>
                        </m:r>
                        <m:r>
                          <a:rPr lang="es-AR" b="0" i="1" smtClean="0">
                            <a:latin typeface="Cambria Math" panose="02040503050406030204" pitchFamily="18" charset="0"/>
                          </a:rPr>
                          <m:t>0=</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𝑊</m:t>
                            </m:r>
                          </m:e>
                          <m:sub>
                            <m:r>
                              <a:rPr lang="es-AR" i="1">
                                <a:latin typeface="Cambria Math" panose="02040503050406030204" pitchFamily="18" charset="0"/>
                                <a:ea typeface="Cambria Math" panose="02040503050406030204" pitchFamily="18" charset="0"/>
                              </a:rPr>
                              <m:t>1</m:t>
                            </m:r>
                          </m:sub>
                        </m:sSub>
                        <m:r>
                          <a:rPr lang="es-AR" i="1">
                            <a:latin typeface="Cambria Math" panose="02040503050406030204" pitchFamily="18" charset="0"/>
                            <a:ea typeface="Cambria Math" panose="02040503050406030204" pitchFamily="18" charset="0"/>
                          </a:rPr>
                          <m:t>.</m:t>
                        </m:r>
                        <m:sSub>
                          <m:sSubPr>
                            <m:ctrlPr>
                              <a:rPr lang="es-AR" i="1" smtClean="0">
                                <a:latin typeface="Cambria Math" panose="02040503050406030204" pitchFamily="18" charset="0"/>
                                <a:ea typeface="Cambria Math" panose="02040503050406030204" pitchFamily="18" charset="0"/>
                              </a:rPr>
                            </m:ctrlPr>
                          </m:sSubPr>
                          <m:e>
                            <m:r>
                              <a:rPr lang="es-AR" b="0" i="1" smtClean="0">
                                <a:latin typeface="Cambria Math" panose="02040503050406030204" pitchFamily="18" charset="0"/>
                                <a:ea typeface="Cambria Math" panose="02040503050406030204" pitchFamily="18" charset="0"/>
                              </a:rPr>
                              <m:t>𝑥</m:t>
                            </m:r>
                          </m:e>
                          <m:sub>
                            <m:r>
                              <a:rPr lang="es-AR" b="0" i="1" smtClean="0">
                                <a:latin typeface="Cambria Math" panose="02040503050406030204" pitchFamily="18" charset="0"/>
                                <a:ea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𝑊</m:t>
                            </m:r>
                          </m:e>
                          <m:sub>
                            <m:r>
                              <a:rPr lang="es-AR" i="1">
                                <a:latin typeface="Cambria Math" panose="02040503050406030204" pitchFamily="18" charset="0"/>
                                <a:ea typeface="Cambria Math" panose="02040503050406030204" pitchFamily="18" charset="0"/>
                              </a:rPr>
                              <m:t>2</m:t>
                            </m:r>
                          </m:sub>
                        </m:sSub>
                        <m:r>
                          <a:rPr lang="es-AR" i="1">
                            <a:latin typeface="Cambria Math" panose="02040503050406030204" pitchFamily="18" charset="0"/>
                            <a:ea typeface="Cambria Math" panose="02040503050406030204" pitchFamily="18" charset="0"/>
                          </a:rPr>
                          <m:t>.</m:t>
                        </m:r>
                        <m:sSub>
                          <m:sSubPr>
                            <m:ctrlPr>
                              <a:rPr lang="es-AR" i="1" smtClean="0">
                                <a:latin typeface="Cambria Math" panose="02040503050406030204" pitchFamily="18" charset="0"/>
                                <a:ea typeface="Cambria Math" panose="02040503050406030204" pitchFamily="18" charset="0"/>
                              </a:rPr>
                            </m:ctrlPr>
                          </m:sSubPr>
                          <m:e>
                            <m:r>
                              <a:rPr lang="es-AR" b="0" i="1" smtClean="0">
                                <a:latin typeface="Cambria Math" panose="02040503050406030204" pitchFamily="18" charset="0"/>
                                <a:ea typeface="Cambria Math" panose="02040503050406030204" pitchFamily="18" charset="0"/>
                              </a:rPr>
                              <m:t>𝑥</m:t>
                            </m:r>
                          </m:e>
                          <m:sub>
                            <m:r>
                              <a:rPr lang="es-AR" b="0" i="1" smtClean="0">
                                <a:latin typeface="Cambria Math" panose="02040503050406030204" pitchFamily="18" charset="0"/>
                                <a:ea typeface="Cambria Math" panose="02040503050406030204" pitchFamily="18" charset="0"/>
                              </a:rPr>
                              <m:t>2</m:t>
                            </m:r>
                          </m:sub>
                        </m:sSub>
                        <m:r>
                          <a:rPr lang="es-AR" i="1">
                            <a:latin typeface="Cambria Math" panose="02040503050406030204" pitchFamily="18" charset="0"/>
                          </a:rPr>
                          <m:t> </m:t>
                        </m:r>
                      </m:e>
                    </m:nary>
                  </m:oMath>
                </a14:m>
                <a:endParaRPr lang="es-AR" dirty="0"/>
              </a:p>
              <a:p>
                <a:r>
                  <a:rPr lang="en-US" dirty="0"/>
                  <a:t>Para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𝑓</m:t>
                        </m:r>
                      </m:e>
                      <m:sub>
                        <m:r>
                          <a:rPr lang="es-AR" b="0" i="1" smtClean="0">
                            <a:latin typeface="Cambria Math" panose="02040503050406030204" pitchFamily="18" charset="0"/>
                          </a:rPr>
                          <m:t>3</m:t>
                        </m:r>
                        <m:r>
                          <a:rPr lang="es-AR" i="1">
                            <a:latin typeface="Cambria Math" panose="02040503050406030204" pitchFamily="18" charset="0"/>
                          </a:rPr>
                          <m:t>(</m:t>
                        </m:r>
                        <m:r>
                          <a:rPr lang="es-AR" i="1">
                            <a:latin typeface="Cambria Math" panose="02040503050406030204" pitchFamily="18" charset="0"/>
                          </a:rPr>
                          <m:t>𝑥</m:t>
                        </m:r>
                        <m:r>
                          <a:rPr lang="es-AR" i="1">
                            <a:latin typeface="Cambria Math" panose="02040503050406030204" pitchFamily="18" charset="0"/>
                          </a:rPr>
                          <m:t>)</m:t>
                        </m:r>
                      </m:sub>
                    </m:sSub>
                    <m:r>
                      <a:rPr lang="es-AR" i="1">
                        <a:latin typeface="Cambria Math" panose="02040503050406030204" pitchFamily="18" charset="0"/>
                      </a:rPr>
                      <m:t>=</m:t>
                    </m:r>
                    <m:sSup>
                      <m:sSupPr>
                        <m:ctrlPr>
                          <a:rPr lang="es-AR" i="1" smtClean="0">
                            <a:latin typeface="Cambria Math" panose="02040503050406030204" pitchFamily="18" charset="0"/>
                          </a:rPr>
                        </m:ctrlPr>
                      </m:sSupPr>
                      <m:e>
                        <m:r>
                          <a:rPr lang="es-AR" b="0" i="1" smtClean="0">
                            <a:latin typeface="Cambria Math" panose="02040503050406030204" pitchFamily="18" charset="0"/>
                          </a:rPr>
                          <m:t>𝑥</m:t>
                        </m:r>
                      </m:e>
                      <m:sup>
                        <m:r>
                          <a:rPr lang="es-AR" b="0" i="1" smtClean="0">
                            <a:latin typeface="Cambria Math" panose="02040503050406030204" pitchFamily="18" charset="0"/>
                          </a:rPr>
                          <m:t>2</m:t>
                        </m:r>
                      </m:sup>
                    </m:sSup>
                    <m:r>
                      <a:rPr lang="es-AR" i="1">
                        <a:latin typeface="Cambria Math" panose="02040503050406030204" pitchFamily="18" charset="0"/>
                      </a:rPr>
                      <m:t>    </m:t>
                    </m:r>
                    <m:nary>
                      <m:naryPr>
                        <m:ctrlPr>
                          <a:rPr lang="es-AR" i="1">
                            <a:latin typeface="Cambria Math" panose="02040503050406030204" pitchFamily="18" charset="0"/>
                          </a:rPr>
                        </m:ctrlPr>
                      </m:naryPr>
                      <m:sub>
                        <m:r>
                          <a:rPr lang="es-AR" i="1">
                            <a:latin typeface="Cambria Math" panose="02040503050406030204" pitchFamily="18" charset="0"/>
                          </a:rPr>
                          <m:t>−1</m:t>
                        </m:r>
                      </m:sub>
                      <m:sup>
                        <m:r>
                          <a:rPr lang="es-AR" i="1">
                            <a:latin typeface="Cambria Math" panose="02040503050406030204" pitchFamily="18" charset="0"/>
                          </a:rPr>
                          <m:t>1</m:t>
                        </m:r>
                      </m:sup>
                      <m:e>
                        <m:sSup>
                          <m:sSupPr>
                            <m:ctrlPr>
                              <a:rPr lang="es-AR" i="1" smtClean="0">
                                <a:latin typeface="Cambria Math" panose="02040503050406030204" pitchFamily="18" charset="0"/>
                              </a:rPr>
                            </m:ctrlPr>
                          </m:sSupPr>
                          <m:e>
                            <m:r>
                              <a:rPr lang="es-AR" b="0" i="1" smtClean="0">
                                <a:latin typeface="Cambria Math" panose="02040503050406030204" pitchFamily="18" charset="0"/>
                              </a:rPr>
                              <m:t>𝑥</m:t>
                            </m:r>
                          </m:e>
                          <m:sup>
                            <m:r>
                              <a:rPr lang="es-AR" b="0" i="1" smtClean="0">
                                <a:latin typeface="Cambria Math" panose="02040503050406030204" pitchFamily="18" charset="0"/>
                              </a:rPr>
                              <m:t>2</m:t>
                            </m:r>
                          </m:sup>
                        </m:sSup>
                        <m:r>
                          <a:rPr lang="es-AR" i="1">
                            <a:latin typeface="Cambria Math" panose="02040503050406030204" pitchFamily="18" charset="0"/>
                          </a:rPr>
                          <m:t>𝑑𝑥</m:t>
                        </m:r>
                        <m:r>
                          <a:rPr lang="es-AR" i="1">
                            <a:latin typeface="Cambria Math" panose="02040503050406030204" pitchFamily="18" charset="0"/>
                          </a:rPr>
                          <m:t>=</m:t>
                        </m:r>
                        <m:sSubSup>
                          <m:sSubSupPr>
                            <m:ctrlPr>
                              <a:rPr lang="es-AR" i="1">
                                <a:latin typeface="Cambria Math" panose="02040503050406030204" pitchFamily="18" charset="0"/>
                              </a:rPr>
                            </m:ctrlPr>
                          </m:sSubSupPr>
                          <m:e>
                            <m:d>
                              <m:dPr>
                                <m:begChr m:val=""/>
                                <m:endChr m:val="]"/>
                                <m:ctrlPr>
                                  <a:rPr lang="es-AR" i="1">
                                    <a:latin typeface="Cambria Math" panose="02040503050406030204" pitchFamily="18" charset="0"/>
                                  </a:rPr>
                                </m:ctrlPr>
                              </m:dPr>
                              <m:e>
                                <m:f>
                                  <m:fPr>
                                    <m:ctrlPr>
                                      <a:rPr lang="es-AR" i="1">
                                        <a:latin typeface="Cambria Math" panose="02040503050406030204" pitchFamily="18" charset="0"/>
                                      </a:rPr>
                                    </m:ctrlPr>
                                  </m:fPr>
                                  <m:num>
                                    <m:sSup>
                                      <m:sSupPr>
                                        <m:ctrlPr>
                                          <a:rPr lang="es-AR" i="1">
                                            <a:latin typeface="Cambria Math" panose="02040503050406030204" pitchFamily="18" charset="0"/>
                                          </a:rPr>
                                        </m:ctrlPr>
                                      </m:sSupPr>
                                      <m:e>
                                        <m:r>
                                          <a:rPr lang="es-AR" i="1">
                                            <a:latin typeface="Cambria Math" panose="02040503050406030204" pitchFamily="18" charset="0"/>
                                          </a:rPr>
                                          <m:t>𝑥</m:t>
                                        </m:r>
                                      </m:e>
                                      <m:sup>
                                        <m:r>
                                          <a:rPr lang="es-AR" b="0" i="1" smtClean="0">
                                            <a:latin typeface="Cambria Math" panose="02040503050406030204" pitchFamily="18" charset="0"/>
                                          </a:rPr>
                                          <m:t>3</m:t>
                                        </m:r>
                                      </m:sup>
                                    </m:sSup>
                                  </m:num>
                                  <m:den>
                                    <m:r>
                                      <a:rPr lang="es-AR" b="0" i="1" smtClean="0">
                                        <a:latin typeface="Cambria Math" panose="02040503050406030204" pitchFamily="18" charset="0"/>
                                      </a:rPr>
                                      <m:t>3</m:t>
                                    </m:r>
                                  </m:den>
                                </m:f>
                              </m:e>
                            </m:d>
                          </m:e>
                          <m:sub>
                            <m:r>
                              <a:rPr lang="es-AR" i="1">
                                <a:latin typeface="Cambria Math" panose="02040503050406030204" pitchFamily="18" charset="0"/>
                              </a:rPr>
                              <m:t>−1</m:t>
                            </m:r>
                          </m:sub>
                          <m:sup>
                            <m:r>
                              <a:rPr lang="es-AR" i="1">
                                <a:latin typeface="Cambria Math" panose="02040503050406030204" pitchFamily="18" charset="0"/>
                              </a:rPr>
                              <m:t>1</m:t>
                            </m:r>
                          </m:sup>
                        </m:sSubSup>
                        <m:r>
                          <a:rPr lang="es-AR" i="1">
                            <a:latin typeface="Cambria Math" panose="02040503050406030204" pitchFamily="18" charset="0"/>
                          </a:rPr>
                          <m:t>=</m:t>
                        </m:r>
                        <m:f>
                          <m:fPr>
                            <m:ctrlPr>
                              <a:rPr lang="es-AR" i="1" smtClean="0">
                                <a:latin typeface="Cambria Math" panose="02040503050406030204" pitchFamily="18" charset="0"/>
                              </a:rPr>
                            </m:ctrlPr>
                          </m:fPr>
                          <m:num>
                            <m:r>
                              <a:rPr lang="es-AR" b="0" i="1" smtClean="0">
                                <a:latin typeface="Cambria Math" panose="02040503050406030204" pitchFamily="18" charset="0"/>
                              </a:rPr>
                              <m:t>2</m:t>
                            </m:r>
                          </m:num>
                          <m:den>
                            <m:r>
                              <a:rPr lang="es-AR" b="0" i="1" smtClean="0">
                                <a:latin typeface="Cambria Math" panose="02040503050406030204" pitchFamily="18" charset="0"/>
                              </a:rPr>
                              <m:t>3</m:t>
                            </m:r>
                          </m:den>
                        </m:f>
                        <m:r>
                          <a:rPr lang="es-AR" i="1">
                            <a:latin typeface="Cambria Math" panose="02040503050406030204" pitchFamily="18" charset="0"/>
                          </a:rPr>
                          <m:t>=</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𝑊</m:t>
                            </m:r>
                          </m:e>
                          <m:sub>
                            <m:r>
                              <a:rPr lang="es-AR" i="1">
                                <a:latin typeface="Cambria Math" panose="02040503050406030204" pitchFamily="18" charset="0"/>
                                <a:ea typeface="Cambria Math" panose="02040503050406030204" pitchFamily="18" charset="0"/>
                              </a:rPr>
                              <m:t>1</m:t>
                            </m:r>
                          </m:sub>
                        </m:sSub>
                        <m:r>
                          <a:rPr lang="es-AR" i="1">
                            <a:latin typeface="Cambria Math" panose="02040503050406030204" pitchFamily="18" charset="0"/>
                            <a:ea typeface="Cambria Math" panose="02040503050406030204" pitchFamily="18" charset="0"/>
                          </a:rPr>
                          <m:t>.</m:t>
                        </m:r>
                        <m:sSubSup>
                          <m:sSubSupPr>
                            <m:ctrlPr>
                              <a:rPr lang="es-AR" i="1" smtClean="0">
                                <a:latin typeface="Cambria Math" panose="02040503050406030204" pitchFamily="18" charset="0"/>
                                <a:ea typeface="Cambria Math" panose="02040503050406030204" pitchFamily="18" charset="0"/>
                              </a:rPr>
                            </m:ctrlPr>
                          </m:sSubSupPr>
                          <m:e>
                            <m:r>
                              <a:rPr lang="es-AR" b="0" i="1" smtClean="0">
                                <a:latin typeface="Cambria Math" panose="02040503050406030204" pitchFamily="18" charset="0"/>
                                <a:ea typeface="Cambria Math" panose="02040503050406030204" pitchFamily="18" charset="0"/>
                              </a:rPr>
                              <m:t>𝑥</m:t>
                            </m:r>
                          </m:e>
                          <m:sub>
                            <m:r>
                              <a:rPr lang="es-AR" b="0" i="1" smtClean="0">
                                <a:latin typeface="Cambria Math" panose="02040503050406030204" pitchFamily="18" charset="0"/>
                                <a:ea typeface="Cambria Math" panose="02040503050406030204" pitchFamily="18" charset="0"/>
                              </a:rPr>
                              <m:t>1</m:t>
                            </m:r>
                          </m:sub>
                          <m:sup>
                            <m:r>
                              <a:rPr lang="es-AR" b="0" i="1" smtClean="0">
                                <a:latin typeface="Cambria Math" panose="02040503050406030204" pitchFamily="18" charset="0"/>
                                <a:ea typeface="Cambria Math" panose="02040503050406030204" pitchFamily="18" charset="0"/>
                              </a:rPr>
                              <m:t>2</m:t>
                            </m:r>
                          </m:sup>
                        </m:sSubSup>
                        <m:r>
                          <a:rPr lang="es-AR" i="1">
                            <a:latin typeface="Cambria Math" panose="02040503050406030204" pitchFamily="18" charset="0"/>
                          </a:rPr>
                          <m:t>+</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𝑊</m:t>
                            </m:r>
                          </m:e>
                          <m:sub>
                            <m:r>
                              <a:rPr lang="es-AR" i="1">
                                <a:latin typeface="Cambria Math" panose="02040503050406030204" pitchFamily="18" charset="0"/>
                                <a:ea typeface="Cambria Math" panose="02040503050406030204" pitchFamily="18" charset="0"/>
                              </a:rPr>
                              <m:t>2</m:t>
                            </m:r>
                          </m:sub>
                        </m:sSub>
                        <m:r>
                          <a:rPr lang="es-AR" i="1">
                            <a:latin typeface="Cambria Math" panose="02040503050406030204" pitchFamily="18" charset="0"/>
                            <a:ea typeface="Cambria Math" panose="02040503050406030204" pitchFamily="18" charset="0"/>
                          </a:rPr>
                          <m:t>.</m:t>
                        </m:r>
                        <m:sSubSup>
                          <m:sSubSupPr>
                            <m:ctrlPr>
                              <a:rPr lang="es-AR" i="1">
                                <a:latin typeface="Cambria Math" panose="02040503050406030204" pitchFamily="18" charset="0"/>
                                <a:ea typeface="Cambria Math" panose="02040503050406030204" pitchFamily="18" charset="0"/>
                              </a:rPr>
                            </m:ctrlPr>
                          </m:sSubSupPr>
                          <m:e>
                            <m:r>
                              <a:rPr lang="es-AR" i="1">
                                <a:latin typeface="Cambria Math" panose="02040503050406030204" pitchFamily="18" charset="0"/>
                                <a:ea typeface="Cambria Math" panose="02040503050406030204" pitchFamily="18" charset="0"/>
                              </a:rPr>
                              <m:t>𝑥</m:t>
                            </m:r>
                          </m:e>
                          <m:sub>
                            <m:r>
                              <a:rPr lang="es-AR" b="0" i="1" smtClean="0">
                                <a:latin typeface="Cambria Math" panose="02040503050406030204" pitchFamily="18" charset="0"/>
                                <a:ea typeface="Cambria Math" panose="02040503050406030204" pitchFamily="18" charset="0"/>
                              </a:rPr>
                              <m:t>2</m:t>
                            </m:r>
                          </m:sub>
                          <m:sup>
                            <m:r>
                              <a:rPr lang="es-AR" i="1">
                                <a:latin typeface="Cambria Math" panose="02040503050406030204" pitchFamily="18" charset="0"/>
                                <a:ea typeface="Cambria Math" panose="02040503050406030204" pitchFamily="18" charset="0"/>
                              </a:rPr>
                              <m:t>2</m:t>
                            </m:r>
                          </m:sup>
                        </m:sSubSup>
                      </m:e>
                    </m:nary>
                  </m:oMath>
                </a14:m>
                <a:endParaRPr lang="es-AR" dirty="0"/>
              </a:p>
              <a:p>
                <a:r>
                  <a:rPr lang="en-US" dirty="0"/>
                  <a:t>Para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𝑓</m:t>
                        </m:r>
                      </m:e>
                      <m:sub>
                        <m:r>
                          <a:rPr lang="es-AR" b="0" i="1" smtClean="0">
                            <a:latin typeface="Cambria Math" panose="02040503050406030204" pitchFamily="18" charset="0"/>
                          </a:rPr>
                          <m:t>4</m:t>
                        </m:r>
                        <m:r>
                          <a:rPr lang="es-AR" i="1">
                            <a:latin typeface="Cambria Math" panose="02040503050406030204" pitchFamily="18" charset="0"/>
                          </a:rPr>
                          <m:t>(</m:t>
                        </m:r>
                        <m:r>
                          <a:rPr lang="es-AR" i="1">
                            <a:latin typeface="Cambria Math" panose="02040503050406030204" pitchFamily="18" charset="0"/>
                          </a:rPr>
                          <m:t>𝑥</m:t>
                        </m:r>
                        <m:r>
                          <a:rPr lang="es-AR" i="1">
                            <a:latin typeface="Cambria Math" panose="02040503050406030204" pitchFamily="18" charset="0"/>
                          </a:rPr>
                          <m:t>)</m:t>
                        </m:r>
                      </m:sub>
                    </m:sSub>
                    <m:r>
                      <a:rPr lang="es-AR" i="1">
                        <a:latin typeface="Cambria Math" panose="02040503050406030204" pitchFamily="18" charset="0"/>
                      </a:rPr>
                      <m:t>=</m:t>
                    </m:r>
                    <m:sSup>
                      <m:sSupPr>
                        <m:ctrlPr>
                          <a:rPr lang="es-AR" i="1">
                            <a:latin typeface="Cambria Math" panose="02040503050406030204" pitchFamily="18" charset="0"/>
                          </a:rPr>
                        </m:ctrlPr>
                      </m:sSupPr>
                      <m:e>
                        <m:r>
                          <a:rPr lang="es-AR" i="1">
                            <a:latin typeface="Cambria Math" panose="02040503050406030204" pitchFamily="18" charset="0"/>
                          </a:rPr>
                          <m:t>𝑥</m:t>
                        </m:r>
                      </m:e>
                      <m:sup>
                        <m:r>
                          <a:rPr lang="es-ES" b="0" i="1" smtClean="0">
                            <a:latin typeface="Cambria Math" panose="02040503050406030204" pitchFamily="18" charset="0"/>
                          </a:rPr>
                          <m:t>3</m:t>
                        </m:r>
                      </m:sup>
                    </m:sSup>
                    <m:r>
                      <a:rPr lang="es-AR" i="1">
                        <a:latin typeface="Cambria Math" panose="02040503050406030204" pitchFamily="18" charset="0"/>
                      </a:rPr>
                      <m:t>    </m:t>
                    </m:r>
                    <m:nary>
                      <m:naryPr>
                        <m:ctrlPr>
                          <a:rPr lang="es-AR" i="1">
                            <a:latin typeface="Cambria Math" panose="02040503050406030204" pitchFamily="18" charset="0"/>
                          </a:rPr>
                        </m:ctrlPr>
                      </m:naryPr>
                      <m:sub>
                        <m:r>
                          <a:rPr lang="es-AR" i="1">
                            <a:latin typeface="Cambria Math" panose="02040503050406030204" pitchFamily="18" charset="0"/>
                          </a:rPr>
                          <m:t>−1</m:t>
                        </m:r>
                      </m:sub>
                      <m:sup>
                        <m:r>
                          <a:rPr lang="es-AR" i="1">
                            <a:latin typeface="Cambria Math" panose="02040503050406030204" pitchFamily="18" charset="0"/>
                          </a:rPr>
                          <m:t>1</m:t>
                        </m:r>
                      </m:sup>
                      <m:e>
                        <m:sSup>
                          <m:sSupPr>
                            <m:ctrlPr>
                              <a:rPr lang="es-AR" i="1">
                                <a:latin typeface="Cambria Math" panose="02040503050406030204" pitchFamily="18" charset="0"/>
                              </a:rPr>
                            </m:ctrlPr>
                          </m:sSupPr>
                          <m:e>
                            <m:r>
                              <a:rPr lang="es-AR" i="1">
                                <a:latin typeface="Cambria Math" panose="02040503050406030204" pitchFamily="18" charset="0"/>
                              </a:rPr>
                              <m:t>𝑥</m:t>
                            </m:r>
                          </m:e>
                          <m:sup>
                            <m:r>
                              <a:rPr lang="es-AR" b="0" i="1" smtClean="0">
                                <a:latin typeface="Cambria Math" panose="02040503050406030204" pitchFamily="18" charset="0"/>
                              </a:rPr>
                              <m:t>3</m:t>
                            </m:r>
                          </m:sup>
                        </m:sSup>
                        <m:r>
                          <a:rPr lang="es-AR" i="1">
                            <a:latin typeface="Cambria Math" panose="02040503050406030204" pitchFamily="18" charset="0"/>
                          </a:rPr>
                          <m:t>𝑑𝑥</m:t>
                        </m:r>
                        <m:r>
                          <a:rPr lang="es-AR" i="1">
                            <a:latin typeface="Cambria Math" panose="02040503050406030204" pitchFamily="18" charset="0"/>
                          </a:rPr>
                          <m:t>=</m:t>
                        </m:r>
                        <m:sSubSup>
                          <m:sSubSupPr>
                            <m:ctrlPr>
                              <a:rPr lang="es-AR" i="1">
                                <a:latin typeface="Cambria Math" panose="02040503050406030204" pitchFamily="18" charset="0"/>
                              </a:rPr>
                            </m:ctrlPr>
                          </m:sSubSupPr>
                          <m:e>
                            <m:d>
                              <m:dPr>
                                <m:begChr m:val=""/>
                                <m:endChr m:val="]"/>
                                <m:ctrlPr>
                                  <a:rPr lang="es-AR" i="1">
                                    <a:latin typeface="Cambria Math" panose="02040503050406030204" pitchFamily="18" charset="0"/>
                                  </a:rPr>
                                </m:ctrlPr>
                              </m:dPr>
                              <m:e>
                                <m:f>
                                  <m:fPr>
                                    <m:ctrlPr>
                                      <a:rPr lang="es-AR" i="1">
                                        <a:latin typeface="Cambria Math" panose="02040503050406030204" pitchFamily="18" charset="0"/>
                                      </a:rPr>
                                    </m:ctrlPr>
                                  </m:fPr>
                                  <m:num>
                                    <m:sSup>
                                      <m:sSupPr>
                                        <m:ctrlPr>
                                          <a:rPr lang="es-AR" i="1">
                                            <a:latin typeface="Cambria Math" panose="02040503050406030204" pitchFamily="18" charset="0"/>
                                          </a:rPr>
                                        </m:ctrlPr>
                                      </m:sSupPr>
                                      <m:e>
                                        <m:r>
                                          <a:rPr lang="es-AR" i="1">
                                            <a:latin typeface="Cambria Math" panose="02040503050406030204" pitchFamily="18" charset="0"/>
                                          </a:rPr>
                                          <m:t>𝑥</m:t>
                                        </m:r>
                                      </m:e>
                                      <m:sup>
                                        <m:r>
                                          <a:rPr lang="es-AR" b="0" i="1" smtClean="0">
                                            <a:latin typeface="Cambria Math" panose="02040503050406030204" pitchFamily="18" charset="0"/>
                                          </a:rPr>
                                          <m:t>4</m:t>
                                        </m:r>
                                      </m:sup>
                                    </m:sSup>
                                  </m:num>
                                  <m:den>
                                    <m:r>
                                      <a:rPr lang="es-AR" b="0" i="1" smtClean="0">
                                        <a:latin typeface="Cambria Math" panose="02040503050406030204" pitchFamily="18" charset="0"/>
                                      </a:rPr>
                                      <m:t>4</m:t>
                                    </m:r>
                                  </m:den>
                                </m:f>
                              </m:e>
                            </m:d>
                          </m:e>
                          <m:sub>
                            <m:r>
                              <a:rPr lang="es-AR" i="1">
                                <a:latin typeface="Cambria Math" panose="02040503050406030204" pitchFamily="18" charset="0"/>
                              </a:rPr>
                              <m:t>−1</m:t>
                            </m:r>
                          </m:sub>
                          <m:sup>
                            <m:r>
                              <a:rPr lang="es-AR" i="1">
                                <a:latin typeface="Cambria Math" panose="02040503050406030204" pitchFamily="18" charset="0"/>
                              </a:rPr>
                              <m:t>1</m:t>
                            </m:r>
                          </m:sup>
                        </m:sSubSup>
                        <m:r>
                          <a:rPr lang="es-AR" i="1">
                            <a:latin typeface="Cambria Math" panose="02040503050406030204" pitchFamily="18" charset="0"/>
                          </a:rPr>
                          <m:t>=</m:t>
                        </m:r>
                        <m:r>
                          <a:rPr lang="es-AR" b="0" i="1" smtClean="0">
                            <a:latin typeface="Cambria Math" panose="02040503050406030204" pitchFamily="18" charset="0"/>
                          </a:rPr>
                          <m:t>0</m:t>
                        </m:r>
                        <m:r>
                          <a:rPr lang="es-AR" i="1">
                            <a:latin typeface="Cambria Math" panose="02040503050406030204" pitchFamily="18" charset="0"/>
                          </a:rPr>
                          <m:t>=</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𝑊</m:t>
                            </m:r>
                          </m:e>
                          <m:sub>
                            <m:r>
                              <a:rPr lang="es-AR" i="1">
                                <a:latin typeface="Cambria Math" panose="02040503050406030204" pitchFamily="18" charset="0"/>
                                <a:ea typeface="Cambria Math" panose="02040503050406030204" pitchFamily="18" charset="0"/>
                              </a:rPr>
                              <m:t>1</m:t>
                            </m:r>
                          </m:sub>
                        </m:sSub>
                        <m:r>
                          <a:rPr lang="es-AR" i="1">
                            <a:latin typeface="Cambria Math" panose="02040503050406030204" pitchFamily="18" charset="0"/>
                            <a:ea typeface="Cambria Math" panose="02040503050406030204" pitchFamily="18" charset="0"/>
                          </a:rPr>
                          <m:t>.</m:t>
                        </m:r>
                        <m:sSubSup>
                          <m:sSubSupPr>
                            <m:ctrlPr>
                              <a:rPr lang="es-AR" i="1">
                                <a:latin typeface="Cambria Math" panose="02040503050406030204" pitchFamily="18" charset="0"/>
                                <a:ea typeface="Cambria Math" panose="02040503050406030204" pitchFamily="18" charset="0"/>
                              </a:rPr>
                            </m:ctrlPr>
                          </m:sSubSupPr>
                          <m:e>
                            <m:r>
                              <a:rPr lang="es-AR" i="1">
                                <a:latin typeface="Cambria Math" panose="02040503050406030204" pitchFamily="18" charset="0"/>
                                <a:ea typeface="Cambria Math" panose="02040503050406030204" pitchFamily="18" charset="0"/>
                              </a:rPr>
                              <m:t>𝑥</m:t>
                            </m:r>
                          </m:e>
                          <m:sub>
                            <m:r>
                              <a:rPr lang="es-AR" i="1">
                                <a:latin typeface="Cambria Math" panose="02040503050406030204" pitchFamily="18" charset="0"/>
                                <a:ea typeface="Cambria Math" panose="02040503050406030204" pitchFamily="18" charset="0"/>
                              </a:rPr>
                              <m:t>1</m:t>
                            </m:r>
                          </m:sub>
                          <m:sup>
                            <m:r>
                              <a:rPr lang="es-AR" b="0" i="1" smtClean="0">
                                <a:latin typeface="Cambria Math" panose="02040503050406030204" pitchFamily="18" charset="0"/>
                                <a:ea typeface="Cambria Math" panose="02040503050406030204" pitchFamily="18" charset="0"/>
                              </a:rPr>
                              <m:t>3</m:t>
                            </m:r>
                          </m:sup>
                        </m:sSubSup>
                        <m:r>
                          <a:rPr lang="es-AR" i="1">
                            <a:latin typeface="Cambria Math" panose="02040503050406030204" pitchFamily="18" charset="0"/>
                          </a:rPr>
                          <m:t>+</m:t>
                        </m:r>
                        <m:sSub>
                          <m:sSubPr>
                            <m:ctrlPr>
                              <a:rPr lang="es-AR" i="1">
                                <a:latin typeface="Cambria Math" panose="02040503050406030204" pitchFamily="18" charset="0"/>
                                <a:ea typeface="Cambria Math" panose="02040503050406030204" pitchFamily="18" charset="0"/>
                              </a:rPr>
                            </m:ctrlPr>
                          </m:sSubPr>
                          <m:e>
                            <m:r>
                              <a:rPr lang="es-AR" i="1">
                                <a:latin typeface="Cambria Math" panose="02040503050406030204" pitchFamily="18" charset="0"/>
                                <a:ea typeface="Cambria Math" panose="02040503050406030204" pitchFamily="18" charset="0"/>
                              </a:rPr>
                              <m:t>𝑊</m:t>
                            </m:r>
                          </m:e>
                          <m:sub>
                            <m:r>
                              <a:rPr lang="es-AR" i="1">
                                <a:latin typeface="Cambria Math" panose="02040503050406030204" pitchFamily="18" charset="0"/>
                                <a:ea typeface="Cambria Math" panose="02040503050406030204" pitchFamily="18" charset="0"/>
                              </a:rPr>
                              <m:t>2</m:t>
                            </m:r>
                          </m:sub>
                        </m:sSub>
                        <m:r>
                          <a:rPr lang="es-AR" i="1">
                            <a:latin typeface="Cambria Math" panose="02040503050406030204" pitchFamily="18" charset="0"/>
                            <a:ea typeface="Cambria Math" panose="02040503050406030204" pitchFamily="18" charset="0"/>
                          </a:rPr>
                          <m:t>.</m:t>
                        </m:r>
                        <m:sSubSup>
                          <m:sSubSupPr>
                            <m:ctrlPr>
                              <a:rPr lang="es-AR" i="1">
                                <a:latin typeface="Cambria Math" panose="02040503050406030204" pitchFamily="18" charset="0"/>
                                <a:ea typeface="Cambria Math" panose="02040503050406030204" pitchFamily="18" charset="0"/>
                              </a:rPr>
                            </m:ctrlPr>
                          </m:sSubSupPr>
                          <m:e>
                            <m:r>
                              <a:rPr lang="es-AR" i="1">
                                <a:latin typeface="Cambria Math" panose="02040503050406030204" pitchFamily="18" charset="0"/>
                                <a:ea typeface="Cambria Math" panose="02040503050406030204" pitchFamily="18" charset="0"/>
                              </a:rPr>
                              <m:t>𝑥</m:t>
                            </m:r>
                          </m:e>
                          <m:sub>
                            <m:r>
                              <a:rPr lang="es-AR" i="1">
                                <a:latin typeface="Cambria Math" panose="02040503050406030204" pitchFamily="18" charset="0"/>
                                <a:ea typeface="Cambria Math" panose="02040503050406030204" pitchFamily="18" charset="0"/>
                              </a:rPr>
                              <m:t>2</m:t>
                            </m:r>
                          </m:sub>
                          <m:sup>
                            <m:r>
                              <a:rPr lang="es-AR" b="0" i="1" smtClean="0">
                                <a:latin typeface="Cambria Math" panose="02040503050406030204" pitchFamily="18" charset="0"/>
                                <a:ea typeface="Cambria Math" panose="02040503050406030204" pitchFamily="18" charset="0"/>
                              </a:rPr>
                              <m:t>3</m:t>
                            </m:r>
                          </m:sup>
                        </m:sSubSup>
                      </m:e>
                    </m:nary>
                  </m:oMath>
                </a14:m>
                <a:endParaRPr lang="es-AR" dirty="0"/>
              </a:p>
              <a:p>
                <a:endParaRPr lang="en-US" dirty="0"/>
              </a:p>
            </p:txBody>
          </p:sp>
        </mc:Choice>
        <mc:Fallback>
          <p:sp>
            <p:nvSpPr>
              <p:cNvPr id="2" name="Rectangle 1">
                <a:extLst>
                  <a:ext uri="{FF2B5EF4-FFF2-40B4-BE49-F238E27FC236}">
                    <a16:creationId xmlns:a16="http://schemas.microsoft.com/office/drawing/2014/main" id="{2D743590-9D6A-435D-B08B-BAFC01223A92}"/>
                  </a:ext>
                </a:extLst>
              </p:cNvPr>
              <p:cNvSpPr>
                <a:spLocks noRot="1" noChangeAspect="1" noMove="1" noResize="1" noEditPoints="1" noAdjustHandles="1" noChangeArrowheads="1" noChangeShapeType="1" noTextEdit="1"/>
              </p:cNvSpPr>
              <p:nvPr/>
            </p:nvSpPr>
            <p:spPr>
              <a:xfrm>
                <a:off x="381000" y="4191000"/>
                <a:ext cx="5864682" cy="2326919"/>
              </a:xfrm>
              <a:prstGeom prst="rect">
                <a:avLst/>
              </a:prstGeom>
              <a:blipFill>
                <a:blip r:embed="rId3"/>
                <a:stretch>
                  <a:fillRect l="-936" t="-21260"/>
                </a:stretch>
              </a:blipFill>
            </p:spPr>
            <p:txBody>
              <a:bodyPr/>
              <a:lstStyle/>
              <a:p>
                <a:r>
                  <a:rPr lang="es-ES">
                    <a:noFill/>
                  </a:rPr>
                  <a:t> </a:t>
                </a:r>
              </a:p>
            </p:txBody>
          </p:sp>
        </mc:Fallback>
      </mc:AlternateContent>
    </p:spTree>
    <p:extLst>
      <p:ext uri="{BB962C8B-B14F-4D97-AF65-F5344CB8AC3E}">
        <p14:creationId xmlns:p14="http://schemas.microsoft.com/office/powerpoint/2010/main" val="206030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66701"/>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8" name="2 Subtítulo"/>
              <p:cNvSpPr txBox="1">
                <a:spLocks/>
              </p:cNvSpPr>
              <p:nvPr/>
            </p:nvSpPr>
            <p:spPr>
              <a:xfrm>
                <a:off x="381000" y="114300"/>
                <a:ext cx="8077200" cy="6629400"/>
              </a:xfrm>
              <a:prstGeom prst="rect">
                <a:avLst/>
              </a:prstGeom>
            </p:spPr>
            <p:txBody>
              <a:bodyPr vert="horz" lIns="91440" tIns="45720" rIns="91440" bIns="45720" rtlCol="0">
                <a:normAutofit fontScale="92500" lnSpcReduction="10000"/>
              </a:bodyPr>
              <a:lstStyle/>
              <a:p>
                <a:pPr>
                  <a:spcBef>
                    <a:spcPct val="20000"/>
                  </a:spcBef>
                  <a:defRPr/>
                </a:pPr>
                <a:r>
                  <a:rPr lang="es-AR" sz="2400" b="1" dirty="0"/>
                  <a:t>Integración numérica – Cuadratura de Gauss:</a:t>
                </a:r>
              </a:p>
              <a:p>
                <a:pPr lvl="0">
                  <a:spcBef>
                    <a:spcPct val="20000"/>
                  </a:spcBef>
                  <a:defRPr/>
                </a:pPr>
                <a:endParaRPr kumimoji="0" lang="es-AR" sz="1000" b="0" i="0" u="none" strike="noStrike" kern="1200" cap="none" spc="0" normalizeH="0" baseline="0" noProof="0" dirty="0">
                  <a:ln>
                    <a:noFill/>
                  </a:ln>
                  <a:solidFill>
                    <a:schemeClr val="tx1"/>
                  </a:solidFill>
                  <a:effectLst/>
                  <a:uLnTx/>
                  <a:uFillTx/>
                  <a:latin typeface="+mn-lt"/>
                  <a:ea typeface="+mn-ea"/>
                  <a:cs typeface="+mn-cs"/>
                </a:endParaRPr>
              </a:p>
              <a:p>
                <a:pPr lvl="0" algn="just">
                  <a:spcBef>
                    <a:spcPct val="20000"/>
                  </a:spcBef>
                  <a:defRPr/>
                </a:pPr>
                <a:r>
                  <a:rPr lang="es-AR" sz="2400" dirty="0"/>
                  <a:t>Estas ecuaciones constituyen un sistema de 4x4 con solución única:</a:t>
                </a:r>
              </a:p>
              <a:p>
                <a:pPr lvl="0" algn="just">
                  <a:spcBef>
                    <a:spcPct val="20000"/>
                  </a:spcBef>
                  <a:defRPr/>
                </a:pPr>
                <a14:m>
                  <m:oMath xmlns:m="http://schemas.openxmlformats.org/officeDocument/2006/math">
                    <m:sSub>
                      <m:sSubPr>
                        <m:ctrlPr>
                          <a:rPr lang="es-AR" sz="2400" i="1">
                            <a:latin typeface="Cambria Math" panose="02040503050406030204" pitchFamily="18" charset="0"/>
                          </a:rPr>
                        </m:ctrlPr>
                      </m:sSubPr>
                      <m:e>
                        <m:r>
                          <a:rPr lang="es-AR" sz="2400" b="0" i="1" smtClean="0">
                            <a:latin typeface="Cambria Math" panose="02040503050406030204" pitchFamily="18" charset="0"/>
                          </a:rPr>
                          <m:t>𝑊</m:t>
                        </m:r>
                      </m:e>
                      <m:sub>
                        <m:r>
                          <a:rPr lang="es-AR" sz="2400" b="0" i="1" smtClean="0">
                            <a:latin typeface="Cambria Math" panose="02040503050406030204" pitchFamily="18" charset="0"/>
                          </a:rPr>
                          <m:t>1</m:t>
                        </m:r>
                      </m:sub>
                    </m:sSub>
                    <m:r>
                      <a:rPr lang="es-AR" sz="2400" b="0" i="1" smtClean="0">
                        <a:latin typeface="Cambria Math" panose="02040503050406030204" pitchFamily="18" charset="0"/>
                      </a:rPr>
                      <m:t>=1</m:t>
                    </m:r>
                  </m:oMath>
                </a14:m>
                <a:r>
                  <a:rPr lang="es-AR" sz="2400" b="0" dirty="0"/>
                  <a:t>	</a:t>
                </a:r>
                <a:r>
                  <a:rPr lang="es-AR" sz="2400" dirty="0"/>
                  <a:t> </a:t>
                </a:r>
                <a14:m>
                  <m:oMath xmlns:m="http://schemas.openxmlformats.org/officeDocument/2006/math">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1</m:t>
                        </m:r>
                      </m:sub>
                    </m:sSub>
                    <m:r>
                      <a:rPr lang="es-AR" sz="2400" i="1">
                        <a:latin typeface="Cambria Math" panose="02040503050406030204" pitchFamily="18" charset="0"/>
                      </a:rPr>
                      <m:t>=−</m:t>
                    </m:r>
                    <m:f>
                      <m:fPr>
                        <m:ctrlPr>
                          <a:rPr lang="es-AR" sz="2400" i="1">
                            <a:latin typeface="Cambria Math" panose="02040503050406030204" pitchFamily="18" charset="0"/>
                          </a:rPr>
                        </m:ctrlPr>
                      </m:fPr>
                      <m:num>
                        <m:rad>
                          <m:radPr>
                            <m:degHide m:val="on"/>
                            <m:ctrlPr>
                              <a:rPr lang="es-AR" sz="2400" i="1">
                                <a:latin typeface="Cambria Math" panose="02040503050406030204" pitchFamily="18" charset="0"/>
                              </a:rPr>
                            </m:ctrlPr>
                          </m:radPr>
                          <m:deg/>
                          <m:e>
                            <m:r>
                              <a:rPr lang="es-AR" sz="2400" i="1">
                                <a:latin typeface="Cambria Math" panose="02040503050406030204" pitchFamily="18" charset="0"/>
                              </a:rPr>
                              <m:t>3</m:t>
                            </m:r>
                          </m:e>
                        </m:rad>
                      </m:num>
                      <m:den>
                        <m:r>
                          <a:rPr lang="es-AR" sz="2400" i="1">
                            <a:latin typeface="Cambria Math" panose="02040503050406030204" pitchFamily="18" charset="0"/>
                          </a:rPr>
                          <m:t>3</m:t>
                        </m:r>
                      </m:den>
                    </m:f>
                  </m:oMath>
                </a14:m>
                <a:endParaRPr lang="es-AR" sz="2400" b="0" dirty="0"/>
              </a:p>
              <a:p>
                <a:pPr algn="just">
                  <a:spcBef>
                    <a:spcPct val="20000"/>
                  </a:spcBef>
                  <a:defRPr/>
                </a:pPr>
                <a14:m>
                  <m:oMath xmlns:m="http://schemas.openxmlformats.org/officeDocument/2006/math">
                    <m:sSub>
                      <m:sSubPr>
                        <m:ctrlPr>
                          <a:rPr lang="es-AR" sz="2400" i="1">
                            <a:latin typeface="Cambria Math" panose="02040503050406030204" pitchFamily="18" charset="0"/>
                          </a:rPr>
                        </m:ctrlPr>
                      </m:sSubPr>
                      <m:e>
                        <m:r>
                          <a:rPr lang="es-AR" sz="2400" b="0" i="1" smtClean="0">
                            <a:latin typeface="Cambria Math" panose="02040503050406030204" pitchFamily="18" charset="0"/>
                          </a:rPr>
                          <m:t>𝑊</m:t>
                        </m:r>
                      </m:e>
                      <m:sub>
                        <m:r>
                          <a:rPr lang="es-AR" sz="2400" b="0" i="1" smtClean="0">
                            <a:latin typeface="Cambria Math" panose="02040503050406030204" pitchFamily="18" charset="0"/>
                          </a:rPr>
                          <m:t>2</m:t>
                        </m:r>
                      </m:sub>
                    </m:sSub>
                    <m:r>
                      <a:rPr lang="es-AR" sz="2400" i="1">
                        <a:latin typeface="Cambria Math" panose="02040503050406030204" pitchFamily="18" charset="0"/>
                      </a:rPr>
                      <m:t>=</m:t>
                    </m:r>
                    <m:r>
                      <a:rPr lang="es-AR" sz="2400" b="0" i="1" smtClean="0">
                        <a:latin typeface="Cambria Math" panose="02040503050406030204" pitchFamily="18" charset="0"/>
                      </a:rPr>
                      <m:t>1</m:t>
                    </m:r>
                  </m:oMath>
                </a14:m>
                <a:r>
                  <a:rPr lang="es-AR" sz="2400" dirty="0"/>
                  <a:t>	 </a:t>
                </a:r>
                <a14:m>
                  <m:oMath xmlns:m="http://schemas.openxmlformats.org/officeDocument/2006/math">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2</m:t>
                        </m:r>
                      </m:sub>
                    </m:sSub>
                    <m:r>
                      <a:rPr lang="es-AR" sz="2400" i="1">
                        <a:latin typeface="Cambria Math" panose="02040503050406030204" pitchFamily="18" charset="0"/>
                      </a:rPr>
                      <m:t>=</m:t>
                    </m:r>
                    <m:f>
                      <m:fPr>
                        <m:ctrlPr>
                          <a:rPr lang="es-AR" sz="2400" i="1">
                            <a:latin typeface="Cambria Math" panose="02040503050406030204" pitchFamily="18" charset="0"/>
                          </a:rPr>
                        </m:ctrlPr>
                      </m:fPr>
                      <m:num>
                        <m:rad>
                          <m:radPr>
                            <m:degHide m:val="on"/>
                            <m:ctrlPr>
                              <a:rPr lang="es-AR" sz="2400" i="1">
                                <a:latin typeface="Cambria Math" panose="02040503050406030204" pitchFamily="18" charset="0"/>
                              </a:rPr>
                            </m:ctrlPr>
                          </m:radPr>
                          <m:deg/>
                          <m:e>
                            <m:r>
                              <a:rPr lang="es-AR" sz="2400" i="1">
                                <a:latin typeface="Cambria Math" panose="02040503050406030204" pitchFamily="18" charset="0"/>
                              </a:rPr>
                              <m:t>3</m:t>
                            </m:r>
                          </m:e>
                        </m:rad>
                      </m:num>
                      <m:den>
                        <m:r>
                          <a:rPr lang="es-AR" sz="2400" i="1">
                            <a:latin typeface="Cambria Math" panose="02040503050406030204" pitchFamily="18" charset="0"/>
                          </a:rPr>
                          <m:t>3</m:t>
                        </m:r>
                      </m:den>
                    </m:f>
                  </m:oMath>
                </a14:m>
                <a:endParaRPr lang="es-AR" sz="2400" dirty="0"/>
              </a:p>
              <a:p>
                <a:pPr lvl="0" algn="just">
                  <a:spcBef>
                    <a:spcPct val="20000"/>
                  </a:spcBef>
                  <a:defRPr/>
                </a:pPr>
                <a:endParaRPr lang="es-AR" sz="2400" dirty="0"/>
              </a:p>
              <a:p>
                <a:pPr lvl="0" algn="just">
                  <a:spcBef>
                    <a:spcPct val="20000"/>
                  </a:spcBef>
                  <a:defRPr/>
                </a:pPr>
                <a:endParaRPr lang="es-AR" sz="2400" dirty="0"/>
              </a:p>
              <a:p>
                <a:pPr lvl="0" algn="just">
                  <a:spcBef>
                    <a:spcPct val="20000"/>
                  </a:spcBef>
                  <a:defRPr/>
                </a:pPr>
                <a:r>
                  <a:rPr lang="es-AR" sz="2400" dirty="0"/>
                  <a:t>Utilizando estos valores, obtenemos la siguiente aproximación de la integral:</a:t>
                </a:r>
              </a:p>
              <a:p>
                <a:pPr lvl="0" algn="just">
                  <a:spcBef>
                    <a:spcPct val="20000"/>
                  </a:spcBef>
                  <a:defRPr/>
                </a:pPr>
                <a:endParaRPr lang="es-AR" sz="2400" b="0" dirty="0"/>
              </a:p>
              <a:p>
                <a:pPr lvl="0" algn="just">
                  <a:spcBef>
                    <a:spcPct val="20000"/>
                  </a:spcBef>
                  <a:defRPr/>
                </a:pPr>
                <a14:m>
                  <m:oMathPara xmlns:m="http://schemas.openxmlformats.org/officeDocument/2006/math">
                    <m:oMathParaPr>
                      <m:jc m:val="centerGroup"/>
                    </m:oMathParaPr>
                    <m:oMath xmlns:m="http://schemas.openxmlformats.org/officeDocument/2006/math">
                      <m:nary>
                        <m:naryPr>
                          <m:ctrlPr>
                            <a:rPr lang="es-AR" sz="2400" i="1">
                              <a:latin typeface="Cambria Math" panose="02040503050406030204" pitchFamily="18" charset="0"/>
                            </a:rPr>
                          </m:ctrlPr>
                        </m:naryPr>
                        <m:sub>
                          <m:r>
                            <a:rPr lang="es-AR" sz="2400" i="1">
                              <a:latin typeface="Cambria Math" panose="02040503050406030204" pitchFamily="18" charset="0"/>
                            </a:rPr>
                            <m:t>−1</m:t>
                          </m:r>
                        </m:sub>
                        <m:sup>
                          <m:r>
                            <a:rPr lang="es-AR" sz="2400" i="1">
                              <a:latin typeface="Cambria Math" panose="02040503050406030204" pitchFamily="18" charset="0"/>
                            </a:rPr>
                            <m:t>1</m:t>
                          </m:r>
                        </m:sup>
                        <m:e>
                          <m:sSub>
                            <m:sSubPr>
                              <m:ctrlPr>
                                <a:rPr lang="es-AR" sz="2400" i="1">
                                  <a:latin typeface="Cambria Math" panose="02040503050406030204" pitchFamily="18" charset="0"/>
                                </a:rPr>
                              </m:ctrlPr>
                            </m:sSubPr>
                            <m:e>
                              <m:r>
                                <a:rPr lang="es-AR" sz="2400" i="1">
                                  <a:latin typeface="Cambria Math" panose="02040503050406030204" pitchFamily="18" charset="0"/>
                                </a:rPr>
                                <m:t>𝑓</m:t>
                              </m:r>
                            </m:e>
                            <m:sub>
                              <m:r>
                                <a:rPr lang="es-AR" sz="2400" i="1">
                                  <a:latin typeface="Cambria Math" panose="02040503050406030204" pitchFamily="18" charset="0"/>
                                </a:rPr>
                                <m:t>(</m:t>
                              </m:r>
                              <m:r>
                                <a:rPr lang="es-AR" sz="2400" i="1">
                                  <a:latin typeface="Cambria Math" panose="02040503050406030204" pitchFamily="18" charset="0"/>
                                </a:rPr>
                                <m:t>𝑥</m:t>
                              </m:r>
                              <m:r>
                                <a:rPr lang="es-AR" sz="2400" i="1">
                                  <a:latin typeface="Cambria Math" panose="02040503050406030204" pitchFamily="18" charset="0"/>
                                </a:rPr>
                                <m:t>)</m:t>
                              </m:r>
                            </m:sub>
                          </m:sSub>
                          <m:r>
                            <a:rPr lang="es-AR" sz="2400" i="1">
                              <a:latin typeface="Cambria Math" panose="02040503050406030204" pitchFamily="18" charset="0"/>
                            </a:rPr>
                            <m:t>𝑑𝑥</m:t>
                          </m:r>
                          <m:r>
                            <a:rPr lang="es-AR" sz="2400" i="1">
                              <a:latin typeface="Cambria Math" panose="02040503050406030204" pitchFamily="18" charset="0"/>
                              <a:ea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rPr>
                                <m:t>𝑓</m:t>
                              </m:r>
                            </m:e>
                            <m:sub>
                              <m:d>
                                <m:dPr>
                                  <m:ctrlPr>
                                    <a:rPr lang="es-AR" sz="2400" i="1">
                                      <a:latin typeface="Cambria Math" panose="02040503050406030204" pitchFamily="18" charset="0"/>
                                    </a:rPr>
                                  </m:ctrlPr>
                                </m:dPr>
                                <m:e>
                                  <m:r>
                                    <a:rPr lang="es-AR" sz="2400" i="1">
                                      <a:latin typeface="Cambria Math" panose="02040503050406030204" pitchFamily="18" charset="0"/>
                                    </a:rPr>
                                    <m:t>−</m:t>
                                  </m:r>
                                  <m:f>
                                    <m:fPr>
                                      <m:ctrlPr>
                                        <a:rPr lang="es-AR" sz="2400" i="1">
                                          <a:latin typeface="Cambria Math" panose="02040503050406030204" pitchFamily="18" charset="0"/>
                                        </a:rPr>
                                      </m:ctrlPr>
                                    </m:fPr>
                                    <m:num>
                                      <m:rad>
                                        <m:radPr>
                                          <m:degHide m:val="on"/>
                                          <m:ctrlPr>
                                            <a:rPr lang="es-AR" sz="2400" i="1">
                                              <a:latin typeface="Cambria Math" panose="02040503050406030204" pitchFamily="18" charset="0"/>
                                            </a:rPr>
                                          </m:ctrlPr>
                                        </m:radPr>
                                        <m:deg/>
                                        <m:e>
                                          <m:r>
                                            <a:rPr lang="es-AR" sz="2400" i="1">
                                              <a:latin typeface="Cambria Math" panose="02040503050406030204" pitchFamily="18" charset="0"/>
                                            </a:rPr>
                                            <m:t>3</m:t>
                                          </m:r>
                                        </m:e>
                                      </m:rad>
                                    </m:num>
                                    <m:den>
                                      <m:r>
                                        <a:rPr lang="es-AR" sz="2400" i="1">
                                          <a:latin typeface="Cambria Math" panose="02040503050406030204" pitchFamily="18" charset="0"/>
                                        </a:rPr>
                                        <m:t>3</m:t>
                                      </m:r>
                                    </m:den>
                                  </m:f>
                                </m:e>
                              </m:d>
                            </m:sub>
                          </m:sSub>
                          <m:r>
                            <a:rPr lang="es-AR" sz="2400" i="1">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rPr>
                                <m:t>𝑓</m:t>
                              </m:r>
                            </m:e>
                            <m:sub>
                              <m:r>
                                <a:rPr lang="es-AR" sz="2400" i="1">
                                  <a:latin typeface="Cambria Math" panose="02040503050406030204" pitchFamily="18" charset="0"/>
                                </a:rPr>
                                <m:t>(</m:t>
                              </m:r>
                              <m:f>
                                <m:fPr>
                                  <m:ctrlPr>
                                    <a:rPr lang="es-AR" sz="2400" i="1">
                                      <a:latin typeface="Cambria Math" panose="02040503050406030204" pitchFamily="18" charset="0"/>
                                    </a:rPr>
                                  </m:ctrlPr>
                                </m:fPr>
                                <m:num>
                                  <m:rad>
                                    <m:radPr>
                                      <m:degHide m:val="on"/>
                                      <m:ctrlPr>
                                        <a:rPr lang="es-AR" sz="2400" i="1">
                                          <a:latin typeface="Cambria Math" panose="02040503050406030204" pitchFamily="18" charset="0"/>
                                        </a:rPr>
                                      </m:ctrlPr>
                                    </m:radPr>
                                    <m:deg/>
                                    <m:e>
                                      <m:r>
                                        <a:rPr lang="es-AR" sz="2400" i="1">
                                          <a:latin typeface="Cambria Math" panose="02040503050406030204" pitchFamily="18" charset="0"/>
                                        </a:rPr>
                                        <m:t>3</m:t>
                                      </m:r>
                                    </m:e>
                                  </m:rad>
                                </m:num>
                                <m:den>
                                  <m:r>
                                    <a:rPr lang="es-AR" sz="2400" i="1">
                                      <a:latin typeface="Cambria Math" panose="02040503050406030204" pitchFamily="18" charset="0"/>
                                    </a:rPr>
                                    <m:t>3</m:t>
                                  </m:r>
                                </m:den>
                              </m:f>
                              <m:r>
                                <a:rPr lang="es-AR" sz="2400" i="1">
                                  <a:latin typeface="Cambria Math" panose="02040503050406030204" pitchFamily="18" charset="0"/>
                                </a:rPr>
                                <m:t>)</m:t>
                              </m:r>
                            </m:sub>
                          </m:sSub>
                        </m:e>
                      </m:nary>
                    </m:oMath>
                  </m:oMathPara>
                </a14:m>
                <a:endParaRPr lang="es-AR" sz="2400" dirty="0"/>
              </a:p>
              <a:p>
                <a:pPr lvl="0" algn="just">
                  <a:spcBef>
                    <a:spcPct val="20000"/>
                  </a:spcBef>
                  <a:defRPr/>
                </a:pPr>
                <a:endParaRPr lang="es-AR" sz="2400" dirty="0"/>
              </a:p>
              <a:p>
                <a:pPr lvl="0" algn="just">
                  <a:spcBef>
                    <a:spcPct val="20000"/>
                  </a:spcBef>
                  <a:defRPr/>
                </a:pPr>
                <a:endParaRPr lang="es-AR" sz="2400" dirty="0"/>
              </a:p>
              <a:p>
                <a:pPr lvl="0" algn="just">
                  <a:spcBef>
                    <a:spcPct val="20000"/>
                  </a:spcBef>
                  <a:defRPr/>
                </a:pPr>
                <a:endParaRPr kumimoji="0" lang="es-AR" sz="2400" b="0" i="0" u="none" strike="noStrike" kern="1200" cap="none" spc="0" normalizeH="0" noProof="0" dirty="0">
                  <a:ln>
                    <a:noFill/>
                  </a:ln>
                  <a:solidFill>
                    <a:schemeClr val="tx1"/>
                  </a:solidFill>
                  <a:effectLst/>
                  <a:uLnTx/>
                  <a:uFillTx/>
                  <a:latin typeface="+mn-lt"/>
                  <a:ea typeface="+mn-ea"/>
                  <a:cs typeface="+mn-cs"/>
                </a:endParaRPr>
              </a:p>
              <a:p>
                <a:pPr lvl="0" algn="just">
                  <a:spcBef>
                    <a:spcPct val="20000"/>
                  </a:spcBef>
                  <a:defRPr/>
                </a:pPr>
                <a:r>
                  <a:rPr lang="es-AR" sz="2400" dirty="0"/>
                  <a:t>	</a:t>
                </a:r>
              </a:p>
              <a:p>
                <a:pPr lvl="0" algn="just">
                  <a:spcBef>
                    <a:spcPct val="20000"/>
                  </a:spcBef>
                  <a:defRPr/>
                </a:pPr>
                <a:endParaRPr lang="es-AR" sz="2400" dirty="0"/>
              </a:p>
              <a:p>
                <a:pPr lvl="0" algn="just">
                  <a:spcBef>
                    <a:spcPct val="20000"/>
                  </a:spcBef>
                  <a:defRPr/>
                </a:pPr>
                <a:endParaRPr lang="es-AR" sz="2400" dirty="0"/>
              </a:p>
              <a:p>
                <a:pPr lvl="0" algn="just">
                  <a:spcBef>
                    <a:spcPct val="20000"/>
                  </a:spcBef>
                  <a:defRPr/>
                </a:pPr>
                <a:endParaRPr kumimoji="0" lang="es-AR" sz="2400" b="0" i="0" u="none" strike="noStrike" kern="1200" cap="none" spc="0" normalizeH="0" noProof="0" dirty="0">
                  <a:ln>
                    <a:noFill/>
                  </a:ln>
                  <a:solidFill>
                    <a:schemeClr val="tx1"/>
                  </a:solidFill>
                  <a:effectLst/>
                  <a:uLnTx/>
                  <a:uFillTx/>
                  <a:latin typeface="+mn-lt"/>
                  <a:ea typeface="+mn-ea"/>
                  <a:cs typeface="+mn-cs"/>
                </a:endParaRPr>
              </a:p>
            </p:txBody>
          </p:sp>
        </mc:Choice>
        <mc:Fallback xmlns="">
          <p:sp>
            <p:nvSpPr>
              <p:cNvPr id="8" name="2 Subtítulo"/>
              <p:cNvSpPr txBox="1">
                <a:spLocks noRot="1" noChangeAspect="1" noMove="1" noResize="1" noEditPoints="1" noAdjustHandles="1" noChangeArrowheads="1" noChangeShapeType="1" noTextEdit="1"/>
              </p:cNvSpPr>
              <p:nvPr/>
            </p:nvSpPr>
            <p:spPr>
              <a:xfrm>
                <a:off x="381000" y="114300"/>
                <a:ext cx="8077200" cy="6629400"/>
              </a:xfrm>
              <a:prstGeom prst="rect">
                <a:avLst/>
              </a:prstGeom>
              <a:blipFill>
                <a:blip r:embed="rId2"/>
                <a:stretch>
                  <a:fillRect l="-981" t="-1196" r="-906"/>
                </a:stretch>
              </a:blipFill>
            </p:spPr>
            <p:txBody>
              <a:bodyPr/>
              <a:lstStyle/>
              <a:p>
                <a:r>
                  <a:rPr lang="en-US">
                    <a:noFill/>
                  </a:rPr>
                  <a:t> </a:t>
                </a:r>
              </a:p>
            </p:txBody>
          </p:sp>
        </mc:Fallback>
      </mc:AlternateContent>
    </p:spTree>
    <p:extLst>
      <p:ext uri="{BB962C8B-B14F-4D97-AF65-F5344CB8AC3E}">
        <p14:creationId xmlns:p14="http://schemas.microsoft.com/office/powerpoint/2010/main" val="644543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66701"/>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2 Subtítulo"/>
          <p:cNvSpPr txBox="1">
            <a:spLocks/>
          </p:cNvSpPr>
          <p:nvPr/>
        </p:nvSpPr>
        <p:spPr>
          <a:xfrm>
            <a:off x="381000" y="114300"/>
            <a:ext cx="8077200" cy="6629400"/>
          </a:xfrm>
          <a:prstGeom prst="rect">
            <a:avLst/>
          </a:prstGeom>
        </p:spPr>
        <p:txBody>
          <a:bodyPr vert="horz" lIns="91440" tIns="45720" rIns="91440" bIns="45720" rtlCol="0">
            <a:normAutofit/>
          </a:bodyPr>
          <a:lstStyle/>
          <a:p>
            <a:pPr>
              <a:spcBef>
                <a:spcPct val="20000"/>
              </a:spcBef>
              <a:defRPr/>
            </a:pPr>
            <a:r>
              <a:rPr lang="es-AR" sz="2400" b="1" dirty="0"/>
              <a:t>Integración numérica – Cuadratura de Gauss:</a:t>
            </a:r>
          </a:p>
          <a:p>
            <a:pPr lvl="0">
              <a:spcBef>
                <a:spcPct val="20000"/>
              </a:spcBef>
              <a:defRPr/>
            </a:pPr>
            <a:endParaRPr kumimoji="0" lang="es-AR" sz="1000" b="0" i="0" u="none" strike="noStrike" kern="1200" cap="none" spc="0" normalizeH="0" baseline="0" noProof="0" dirty="0">
              <a:ln>
                <a:noFill/>
              </a:ln>
              <a:solidFill>
                <a:schemeClr val="tx1"/>
              </a:solidFill>
              <a:effectLst/>
              <a:uLnTx/>
              <a:uFillTx/>
              <a:latin typeface="+mn-lt"/>
              <a:ea typeface="+mn-ea"/>
              <a:cs typeface="+mn-cs"/>
            </a:endParaRPr>
          </a:p>
          <a:p>
            <a:pPr lvl="0" algn="just">
              <a:spcBef>
                <a:spcPct val="20000"/>
              </a:spcBef>
              <a:defRPr/>
            </a:pPr>
            <a:r>
              <a:rPr lang="es-AR" sz="2400" dirty="0"/>
              <a:t>De la misma forma, se obtienen valores para n mayores:</a:t>
            </a:r>
          </a:p>
          <a:p>
            <a:pPr lvl="0" algn="just">
              <a:spcBef>
                <a:spcPct val="20000"/>
              </a:spcBef>
              <a:defRPr/>
            </a:pPr>
            <a:endParaRPr lang="es-AR" sz="2400" dirty="0"/>
          </a:p>
          <a:p>
            <a:pPr lvl="0" algn="just">
              <a:spcBef>
                <a:spcPct val="20000"/>
              </a:spcBef>
              <a:defRPr/>
            </a:pPr>
            <a:endParaRPr lang="es-AR" sz="2400" dirty="0"/>
          </a:p>
          <a:p>
            <a:pPr lvl="0" algn="just">
              <a:spcBef>
                <a:spcPct val="20000"/>
              </a:spcBef>
              <a:defRPr/>
            </a:pPr>
            <a:endParaRPr lang="es-AR" sz="2400" dirty="0"/>
          </a:p>
          <a:p>
            <a:pPr lvl="0" algn="just">
              <a:spcBef>
                <a:spcPct val="20000"/>
              </a:spcBef>
              <a:defRPr/>
            </a:pPr>
            <a:endParaRPr lang="es-AR" sz="2400" dirty="0"/>
          </a:p>
          <a:p>
            <a:pPr lvl="0" algn="just">
              <a:spcBef>
                <a:spcPct val="20000"/>
              </a:spcBef>
              <a:defRPr/>
            </a:pPr>
            <a:endParaRPr kumimoji="0" lang="es-AR" sz="2400" b="0" i="0" u="none" strike="noStrike" kern="1200" cap="none" spc="0" normalizeH="0" noProof="0" dirty="0">
              <a:ln>
                <a:noFill/>
              </a:ln>
              <a:solidFill>
                <a:schemeClr val="tx1"/>
              </a:solidFill>
              <a:effectLst/>
              <a:uLnTx/>
              <a:uFillTx/>
              <a:latin typeface="+mn-lt"/>
              <a:ea typeface="+mn-ea"/>
              <a:cs typeface="+mn-cs"/>
            </a:endParaRPr>
          </a:p>
          <a:p>
            <a:pPr lvl="0" algn="just">
              <a:spcBef>
                <a:spcPct val="20000"/>
              </a:spcBef>
              <a:defRPr/>
            </a:pPr>
            <a:r>
              <a:rPr lang="es-AR" sz="2400" dirty="0"/>
              <a:t>	</a:t>
            </a:r>
          </a:p>
          <a:p>
            <a:pPr lvl="0" algn="just">
              <a:spcBef>
                <a:spcPct val="20000"/>
              </a:spcBef>
              <a:defRPr/>
            </a:pPr>
            <a:endParaRPr lang="es-AR" sz="2400" dirty="0"/>
          </a:p>
          <a:p>
            <a:pPr lvl="0" algn="just">
              <a:spcBef>
                <a:spcPct val="20000"/>
              </a:spcBef>
              <a:defRPr/>
            </a:pPr>
            <a:endParaRPr lang="es-AR" sz="2400" dirty="0"/>
          </a:p>
          <a:p>
            <a:pPr lvl="0" algn="just">
              <a:spcBef>
                <a:spcPct val="20000"/>
              </a:spcBef>
              <a:defRPr/>
            </a:pPr>
            <a:r>
              <a:rPr kumimoji="0" lang="es-AR" sz="2400" b="0" i="0" u="none" strike="noStrike" kern="1200" cap="none" spc="0" normalizeH="0" noProof="0" dirty="0">
                <a:ln>
                  <a:noFill/>
                </a:ln>
                <a:solidFill>
                  <a:schemeClr val="tx1"/>
                </a:solidFill>
                <a:effectLst/>
                <a:uLnTx/>
                <a:uFillTx/>
                <a:latin typeface="+mn-lt"/>
                <a:ea typeface="+mn-ea"/>
                <a:cs typeface="+mn-cs"/>
              </a:rPr>
              <a:t>Los números no son atractivos para cálculo manual, pero una vez que los mismos se han almacenado en una computadora, el método es muy potente y de </a:t>
            </a:r>
            <a:r>
              <a:rPr kumimoji="0" lang="es-AR" sz="2400" b="0" i="0" u="none" strike="noStrike" kern="1200" cap="none" spc="0" normalizeH="0" noProof="0" dirty="0" err="1">
                <a:ln>
                  <a:noFill/>
                </a:ln>
                <a:solidFill>
                  <a:schemeClr val="tx1"/>
                </a:solidFill>
                <a:effectLst/>
                <a:uLnTx/>
                <a:uFillTx/>
                <a:latin typeface="+mn-lt"/>
                <a:ea typeface="+mn-ea"/>
                <a:cs typeface="+mn-cs"/>
              </a:rPr>
              <a:t>gra</a:t>
            </a:r>
            <a:r>
              <a:rPr lang="es-AR" sz="2400" dirty="0"/>
              <a:t>n aplicación a raíz de su precisión y facilidad de uso.</a:t>
            </a:r>
            <a:r>
              <a:rPr kumimoji="0" lang="es-AR" sz="2400" b="0" i="0" u="none" strike="noStrike" kern="1200" cap="none" spc="0" normalizeH="0" noProof="0" dirty="0">
                <a:ln>
                  <a:noFill/>
                </a:ln>
                <a:solidFill>
                  <a:schemeClr val="tx1"/>
                </a:solidFill>
                <a:effectLst/>
                <a:uLnTx/>
                <a:uFillTx/>
                <a:latin typeface="+mn-lt"/>
                <a:ea typeface="+mn-ea"/>
                <a:cs typeface="+mn-cs"/>
              </a:rPr>
              <a:t> </a:t>
            </a:r>
          </a:p>
        </p:txBody>
      </p:sp>
      <p:pic>
        <p:nvPicPr>
          <p:cNvPr id="3" name="Picture 2">
            <a:extLst>
              <a:ext uri="{FF2B5EF4-FFF2-40B4-BE49-F238E27FC236}">
                <a16:creationId xmlns:a16="http://schemas.microsoft.com/office/drawing/2014/main" id="{FA6C222A-1BF5-486D-BFA3-7A702E665642}"/>
              </a:ext>
            </a:extLst>
          </p:cNvPr>
          <p:cNvPicPr>
            <a:picLocks noChangeAspect="1"/>
          </p:cNvPicPr>
          <p:nvPr/>
        </p:nvPicPr>
        <p:blipFill rotWithShape="1">
          <a:blip r:embed="rId2">
            <a:extLst>
              <a:ext uri="{28A0092B-C50C-407E-A947-70E740481C1C}">
                <a14:useLocalDpi xmlns:a14="http://schemas.microsoft.com/office/drawing/2010/main" val="0"/>
              </a:ext>
            </a:extLst>
          </a:blip>
          <a:srcRect l="17705" r="16782" b="43562"/>
          <a:stretch/>
        </p:blipFill>
        <p:spPr>
          <a:xfrm>
            <a:off x="1331667" y="1485901"/>
            <a:ext cx="6480666" cy="3200400"/>
          </a:xfrm>
          <a:prstGeom prst="rect">
            <a:avLst/>
          </a:prstGeom>
        </p:spPr>
      </p:pic>
    </p:spTree>
    <p:extLst>
      <p:ext uri="{BB962C8B-B14F-4D97-AF65-F5344CB8AC3E}">
        <p14:creationId xmlns:p14="http://schemas.microsoft.com/office/powerpoint/2010/main" val="2890425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66701"/>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8" name="2 Subtítulo"/>
              <p:cNvSpPr txBox="1">
                <a:spLocks/>
              </p:cNvSpPr>
              <p:nvPr/>
            </p:nvSpPr>
            <p:spPr>
              <a:xfrm>
                <a:off x="381000" y="114300"/>
                <a:ext cx="8077200" cy="6629400"/>
              </a:xfrm>
              <a:prstGeom prst="rect">
                <a:avLst/>
              </a:prstGeom>
            </p:spPr>
            <p:txBody>
              <a:bodyPr vert="horz" lIns="91440" tIns="45720" rIns="91440" bIns="45720" rtlCol="0">
                <a:normAutofit fontScale="85000" lnSpcReduction="20000"/>
              </a:bodyPr>
              <a:lstStyle/>
              <a:p>
                <a:pPr>
                  <a:spcBef>
                    <a:spcPct val="20000"/>
                  </a:spcBef>
                  <a:defRPr/>
                </a:pPr>
                <a:r>
                  <a:rPr lang="es-AR" sz="2400" b="1" dirty="0"/>
                  <a:t>Integración numérica – Cuadratura de Gauss:</a:t>
                </a:r>
              </a:p>
              <a:p>
                <a:pPr lvl="0">
                  <a:spcBef>
                    <a:spcPct val="20000"/>
                  </a:spcBef>
                  <a:defRPr/>
                </a:pPr>
                <a:endParaRPr kumimoji="0" lang="es-AR" sz="1000" b="0" i="0" u="none" strike="noStrike" kern="1200" cap="none" spc="0" normalizeH="0" baseline="0" noProof="0" dirty="0">
                  <a:ln>
                    <a:noFill/>
                  </a:ln>
                  <a:solidFill>
                    <a:schemeClr val="tx1"/>
                  </a:solidFill>
                  <a:effectLst/>
                  <a:uLnTx/>
                  <a:uFillTx/>
                  <a:latin typeface="+mn-lt"/>
                  <a:ea typeface="+mn-ea"/>
                  <a:cs typeface="+mn-cs"/>
                </a:endParaRPr>
              </a:p>
              <a:p>
                <a:pPr lvl="0" algn="just">
                  <a:spcBef>
                    <a:spcPct val="20000"/>
                  </a:spcBef>
                  <a:defRPr/>
                </a:pPr>
                <a:r>
                  <a:rPr lang="es-AR" sz="2400" dirty="0"/>
                  <a:t>Polinomios de Legendre:</a:t>
                </a:r>
              </a:p>
              <a:p>
                <a:pPr lvl="0" algn="just">
                  <a:spcBef>
                    <a:spcPct val="20000"/>
                  </a:spcBef>
                  <a:defRPr/>
                </a:pPr>
                <a:r>
                  <a:rPr lang="es-AR" sz="2400" dirty="0"/>
                  <a:t>Los polinomios cuyas raíces son los nodos utilizados en la cuadratura de Gauss se definen como:</a:t>
                </a:r>
              </a:p>
              <a:p>
                <a:pPr lvl="0" algn="just">
                  <a:spcBef>
                    <a:spcPct val="20000"/>
                  </a:spcBef>
                  <a:defRPr/>
                </a:pPr>
                <a:endParaRPr lang="es-AR" sz="2400" dirty="0"/>
              </a:p>
              <a:p>
                <a:pPr lvl="0" algn="just">
                  <a:spcBef>
                    <a:spcPct val="20000"/>
                  </a:spcBef>
                  <a:defRPr/>
                </a:pPr>
                <a14:m>
                  <m:oMathPara xmlns:m="http://schemas.openxmlformats.org/officeDocument/2006/math">
                    <m:oMathParaPr>
                      <m:jc m:val="centerGroup"/>
                    </m:oMathParaPr>
                    <m:oMath xmlns:m="http://schemas.openxmlformats.org/officeDocument/2006/math">
                      <m:sSub>
                        <m:sSubPr>
                          <m:ctrlPr>
                            <a:rPr lang="es-AR" sz="2400" i="1" smtClean="0">
                              <a:latin typeface="Cambria Math" panose="02040503050406030204" pitchFamily="18" charset="0"/>
                            </a:rPr>
                          </m:ctrlPr>
                        </m:sSubPr>
                        <m:e>
                          <m:r>
                            <a:rPr lang="es-AR" sz="2400" b="0" i="1" smtClean="0">
                              <a:latin typeface="Cambria Math" panose="02040503050406030204" pitchFamily="18" charset="0"/>
                            </a:rPr>
                            <m:t>𝑃</m:t>
                          </m:r>
                        </m:e>
                        <m:sub>
                          <m:r>
                            <a:rPr lang="es-AR" sz="2400" b="0" i="1" smtClean="0">
                              <a:latin typeface="Cambria Math" panose="02040503050406030204" pitchFamily="18" charset="0"/>
                            </a:rPr>
                            <m:t>𝑛</m:t>
                          </m:r>
                          <m:r>
                            <a:rPr lang="es-AR" sz="2400" b="0" i="1" smtClean="0">
                              <a:latin typeface="Cambria Math" panose="02040503050406030204" pitchFamily="18" charset="0"/>
                            </a:rPr>
                            <m:t>(</m:t>
                          </m:r>
                          <m:r>
                            <a:rPr lang="es-AR" sz="2400" b="0" i="1" smtClean="0">
                              <a:latin typeface="Cambria Math" panose="02040503050406030204" pitchFamily="18" charset="0"/>
                            </a:rPr>
                            <m:t>𝑥</m:t>
                          </m:r>
                          <m:r>
                            <a:rPr lang="es-AR" sz="2400" b="0" i="1" smtClean="0">
                              <a:latin typeface="Cambria Math" panose="02040503050406030204" pitchFamily="18" charset="0"/>
                            </a:rPr>
                            <m:t>)</m:t>
                          </m:r>
                        </m:sub>
                      </m:sSub>
                      <m:r>
                        <a:rPr lang="es-AR" sz="2400" b="0" i="1" smtClean="0">
                          <a:latin typeface="Cambria Math" panose="02040503050406030204" pitchFamily="18" charset="0"/>
                        </a:rPr>
                        <m:t>=</m:t>
                      </m:r>
                      <m:f>
                        <m:fPr>
                          <m:ctrlPr>
                            <a:rPr lang="es-AR" sz="2400" b="0" i="1" smtClean="0">
                              <a:latin typeface="Cambria Math" panose="02040503050406030204" pitchFamily="18" charset="0"/>
                            </a:rPr>
                          </m:ctrlPr>
                        </m:fPr>
                        <m:num>
                          <m:r>
                            <a:rPr lang="es-AR" sz="2400" b="0" i="1" smtClean="0">
                              <a:latin typeface="Cambria Math" panose="02040503050406030204" pitchFamily="18" charset="0"/>
                            </a:rPr>
                            <m:t>1</m:t>
                          </m:r>
                        </m:num>
                        <m:den>
                          <m:sSup>
                            <m:sSupPr>
                              <m:ctrlPr>
                                <a:rPr lang="es-AR" sz="2400" b="0" i="1" smtClean="0">
                                  <a:latin typeface="Cambria Math" panose="02040503050406030204" pitchFamily="18" charset="0"/>
                                </a:rPr>
                              </m:ctrlPr>
                            </m:sSupPr>
                            <m:e>
                              <m:r>
                                <a:rPr lang="es-AR" sz="2400" b="0" i="1" smtClean="0">
                                  <a:latin typeface="Cambria Math" panose="02040503050406030204" pitchFamily="18" charset="0"/>
                                </a:rPr>
                                <m:t>2</m:t>
                              </m:r>
                            </m:e>
                            <m:sup>
                              <m:r>
                                <a:rPr lang="es-AR" sz="2400" b="0" i="1" smtClean="0">
                                  <a:latin typeface="Cambria Math" panose="02040503050406030204" pitchFamily="18" charset="0"/>
                                </a:rPr>
                                <m:t>𝑛</m:t>
                              </m:r>
                            </m:sup>
                          </m:sSup>
                          <m:r>
                            <a:rPr lang="es-AR" sz="2400" b="0" i="1" smtClean="0">
                              <a:latin typeface="Cambria Math" panose="02040503050406030204" pitchFamily="18" charset="0"/>
                            </a:rPr>
                            <m:t>𝑛</m:t>
                          </m:r>
                          <m:r>
                            <a:rPr lang="es-AR" sz="2400" b="0" i="1" smtClean="0">
                              <a:latin typeface="Cambria Math" panose="02040503050406030204" pitchFamily="18" charset="0"/>
                            </a:rPr>
                            <m:t>!</m:t>
                          </m:r>
                        </m:den>
                      </m:f>
                      <m:f>
                        <m:fPr>
                          <m:ctrlPr>
                            <a:rPr lang="es-AR" sz="2400" b="0" i="1" smtClean="0">
                              <a:latin typeface="Cambria Math" panose="02040503050406030204" pitchFamily="18" charset="0"/>
                            </a:rPr>
                          </m:ctrlPr>
                        </m:fPr>
                        <m:num>
                          <m:sSup>
                            <m:sSupPr>
                              <m:ctrlPr>
                                <a:rPr lang="es-AR" sz="2400" b="0" i="1" smtClean="0">
                                  <a:latin typeface="Cambria Math" panose="02040503050406030204" pitchFamily="18" charset="0"/>
                                </a:rPr>
                              </m:ctrlPr>
                            </m:sSupPr>
                            <m:e>
                              <m:r>
                                <a:rPr lang="es-AR" sz="2400" b="0" i="1" smtClean="0">
                                  <a:latin typeface="Cambria Math" panose="02040503050406030204" pitchFamily="18" charset="0"/>
                                </a:rPr>
                                <m:t>𝑑</m:t>
                              </m:r>
                            </m:e>
                            <m:sup>
                              <m:r>
                                <a:rPr lang="es-AR" sz="2400" b="0" i="1" smtClean="0">
                                  <a:latin typeface="Cambria Math" panose="02040503050406030204" pitchFamily="18" charset="0"/>
                                </a:rPr>
                                <m:t>𝑛</m:t>
                              </m:r>
                            </m:sup>
                          </m:sSup>
                          <m:sSup>
                            <m:sSupPr>
                              <m:ctrlPr>
                                <a:rPr lang="es-AR" sz="2400" b="0" i="1" smtClean="0">
                                  <a:latin typeface="Cambria Math" panose="02040503050406030204" pitchFamily="18" charset="0"/>
                                </a:rPr>
                              </m:ctrlPr>
                            </m:sSupPr>
                            <m:e>
                              <m:r>
                                <a:rPr lang="es-AR" sz="2400" b="0" i="1" smtClean="0">
                                  <a:latin typeface="Cambria Math" panose="02040503050406030204" pitchFamily="18" charset="0"/>
                                </a:rPr>
                                <m:t>(</m:t>
                              </m:r>
                              <m:sSup>
                                <m:sSupPr>
                                  <m:ctrlPr>
                                    <a:rPr lang="es-AR" sz="2400" b="0" i="1" smtClean="0">
                                      <a:latin typeface="Cambria Math" panose="02040503050406030204" pitchFamily="18" charset="0"/>
                                    </a:rPr>
                                  </m:ctrlPr>
                                </m:sSupPr>
                                <m:e>
                                  <m:r>
                                    <a:rPr lang="es-AR" sz="2400" b="0" i="1" smtClean="0">
                                      <a:latin typeface="Cambria Math" panose="02040503050406030204" pitchFamily="18" charset="0"/>
                                    </a:rPr>
                                    <m:t>𝑥</m:t>
                                  </m:r>
                                </m:e>
                                <m:sup>
                                  <m:r>
                                    <a:rPr lang="es-AR" sz="2400" b="0" i="1" smtClean="0">
                                      <a:latin typeface="Cambria Math" panose="02040503050406030204" pitchFamily="18" charset="0"/>
                                    </a:rPr>
                                    <m:t>2</m:t>
                                  </m:r>
                                </m:sup>
                              </m:sSup>
                              <m:r>
                                <a:rPr lang="es-AR" sz="2400" b="0" i="1" smtClean="0">
                                  <a:latin typeface="Cambria Math" panose="02040503050406030204" pitchFamily="18" charset="0"/>
                                </a:rPr>
                                <m:t>−1)</m:t>
                              </m:r>
                            </m:e>
                            <m:sup>
                              <m:r>
                                <a:rPr lang="es-AR" sz="2400" b="0" i="1" smtClean="0">
                                  <a:latin typeface="Cambria Math" panose="02040503050406030204" pitchFamily="18" charset="0"/>
                                </a:rPr>
                                <m:t>𝑛</m:t>
                              </m:r>
                            </m:sup>
                          </m:sSup>
                        </m:num>
                        <m:den>
                          <m:r>
                            <a:rPr lang="es-AR" sz="2400" b="0" i="1" smtClean="0">
                              <a:latin typeface="Cambria Math" panose="02040503050406030204" pitchFamily="18" charset="0"/>
                            </a:rPr>
                            <m:t>𝑑</m:t>
                          </m:r>
                          <m:sSup>
                            <m:sSupPr>
                              <m:ctrlPr>
                                <a:rPr lang="es-AR" sz="2400" b="0" i="1" smtClean="0">
                                  <a:latin typeface="Cambria Math" panose="02040503050406030204" pitchFamily="18" charset="0"/>
                                </a:rPr>
                              </m:ctrlPr>
                            </m:sSupPr>
                            <m:e>
                              <m:r>
                                <a:rPr lang="es-AR" sz="2400" b="0" i="1" smtClean="0">
                                  <a:latin typeface="Cambria Math" panose="02040503050406030204" pitchFamily="18" charset="0"/>
                                </a:rPr>
                                <m:t>𝑥</m:t>
                              </m:r>
                            </m:e>
                            <m:sup>
                              <m:r>
                                <a:rPr lang="es-AR" sz="2400" b="0" i="1" smtClean="0">
                                  <a:latin typeface="Cambria Math" panose="02040503050406030204" pitchFamily="18" charset="0"/>
                                </a:rPr>
                                <m:t>𝑛</m:t>
                              </m:r>
                            </m:sup>
                          </m:sSup>
                        </m:den>
                      </m:f>
                    </m:oMath>
                  </m:oMathPara>
                </a14:m>
                <a:endParaRPr lang="es-AR" sz="2400" dirty="0"/>
              </a:p>
              <a:p>
                <a:pPr lvl="0" algn="just">
                  <a:spcBef>
                    <a:spcPct val="20000"/>
                  </a:spcBef>
                  <a:defRPr/>
                </a:pPr>
                <a:endParaRPr lang="es-AR" sz="2400" dirty="0"/>
              </a:p>
              <a:p>
                <a:pPr lvl="0" algn="just">
                  <a:spcBef>
                    <a:spcPct val="20000"/>
                  </a:spcBef>
                  <a:defRPr/>
                </a:pPr>
                <a:r>
                  <a:rPr lang="es-AR" sz="2400" dirty="0"/>
                  <a:t>Y resultan ser los siguientes:</a:t>
                </a:r>
              </a:p>
              <a:p>
                <a:pPr lvl="0" algn="just">
                  <a:spcBef>
                    <a:spcPct val="20000"/>
                  </a:spcBef>
                  <a:defRPr/>
                </a:pPr>
                <a:endParaRPr lang="es-AR" sz="1000" dirty="0"/>
              </a:p>
              <a:p>
                <a:pPr lvl="0" algn="just">
                  <a:spcBef>
                    <a:spcPct val="20000"/>
                  </a:spcBef>
                  <a:defRPr/>
                </a:pPr>
                <a14:m>
                  <m:oMathPara xmlns:m="http://schemas.openxmlformats.org/officeDocument/2006/math">
                    <m:oMathParaPr>
                      <m:jc m:val="centerGroup"/>
                    </m:oMathParaPr>
                    <m:oMath xmlns:m="http://schemas.openxmlformats.org/officeDocument/2006/math">
                      <m:sSub>
                        <m:sSubPr>
                          <m:ctrlPr>
                            <a:rPr lang="es-AR" sz="2400" i="1">
                              <a:latin typeface="Cambria Math" panose="02040503050406030204" pitchFamily="18" charset="0"/>
                            </a:rPr>
                          </m:ctrlPr>
                        </m:sSubPr>
                        <m:e>
                          <m:r>
                            <a:rPr lang="es-AR" sz="2400" i="1">
                              <a:latin typeface="Cambria Math" panose="02040503050406030204" pitchFamily="18" charset="0"/>
                            </a:rPr>
                            <m:t>𝑃</m:t>
                          </m:r>
                        </m:e>
                        <m:sub>
                          <m:r>
                            <a:rPr lang="es-AR" sz="2400" b="0" i="1" smtClean="0">
                              <a:latin typeface="Cambria Math" panose="02040503050406030204" pitchFamily="18" charset="0"/>
                            </a:rPr>
                            <m:t>0</m:t>
                          </m:r>
                          <m:r>
                            <a:rPr lang="es-AR" sz="2400" i="1">
                              <a:latin typeface="Cambria Math" panose="02040503050406030204" pitchFamily="18" charset="0"/>
                            </a:rPr>
                            <m:t>(</m:t>
                          </m:r>
                          <m:r>
                            <a:rPr lang="es-AR" sz="2400" i="1">
                              <a:latin typeface="Cambria Math" panose="02040503050406030204" pitchFamily="18" charset="0"/>
                            </a:rPr>
                            <m:t>𝑥</m:t>
                          </m:r>
                          <m:r>
                            <a:rPr lang="es-AR" sz="2400" i="1">
                              <a:latin typeface="Cambria Math" panose="02040503050406030204" pitchFamily="18" charset="0"/>
                            </a:rPr>
                            <m:t>)</m:t>
                          </m:r>
                        </m:sub>
                      </m:sSub>
                      <m:r>
                        <a:rPr lang="es-AR" sz="2400" i="1">
                          <a:latin typeface="Cambria Math" panose="02040503050406030204" pitchFamily="18" charset="0"/>
                        </a:rPr>
                        <m:t>=</m:t>
                      </m:r>
                      <m:r>
                        <a:rPr lang="es-AR" sz="2400" b="0" i="1" smtClean="0">
                          <a:latin typeface="Cambria Math" panose="02040503050406030204" pitchFamily="18" charset="0"/>
                        </a:rPr>
                        <m:t>1</m:t>
                      </m:r>
                    </m:oMath>
                  </m:oMathPara>
                </a14:m>
                <a:endParaRPr lang="es-AR" sz="2400" dirty="0"/>
              </a:p>
              <a:p>
                <a:pPr lvl="0" algn="just">
                  <a:spcBef>
                    <a:spcPct val="20000"/>
                  </a:spcBef>
                  <a:defRPr/>
                </a:pPr>
                <a14:m>
                  <m:oMathPara xmlns:m="http://schemas.openxmlformats.org/officeDocument/2006/math">
                    <m:oMathParaPr>
                      <m:jc m:val="centerGroup"/>
                    </m:oMathParaPr>
                    <m:oMath xmlns:m="http://schemas.openxmlformats.org/officeDocument/2006/math">
                      <m:sSub>
                        <m:sSubPr>
                          <m:ctrlPr>
                            <a:rPr lang="es-AR" sz="2400" i="1">
                              <a:latin typeface="Cambria Math" panose="02040503050406030204" pitchFamily="18" charset="0"/>
                            </a:rPr>
                          </m:ctrlPr>
                        </m:sSubPr>
                        <m:e>
                          <m:r>
                            <a:rPr lang="es-AR" sz="2400" i="1">
                              <a:latin typeface="Cambria Math" panose="02040503050406030204" pitchFamily="18" charset="0"/>
                            </a:rPr>
                            <m:t>𝑃</m:t>
                          </m:r>
                        </m:e>
                        <m:sub>
                          <m:r>
                            <a:rPr lang="es-AR" sz="2400" b="0" i="1" smtClean="0">
                              <a:latin typeface="Cambria Math" panose="02040503050406030204" pitchFamily="18" charset="0"/>
                            </a:rPr>
                            <m:t>1</m:t>
                          </m:r>
                          <m:r>
                            <a:rPr lang="es-AR" sz="2400" i="1">
                              <a:latin typeface="Cambria Math" panose="02040503050406030204" pitchFamily="18" charset="0"/>
                            </a:rPr>
                            <m:t>(</m:t>
                          </m:r>
                          <m:r>
                            <a:rPr lang="es-AR" sz="2400" i="1">
                              <a:latin typeface="Cambria Math" panose="02040503050406030204" pitchFamily="18" charset="0"/>
                            </a:rPr>
                            <m:t>𝑥</m:t>
                          </m:r>
                          <m:r>
                            <a:rPr lang="es-AR" sz="2400" i="1">
                              <a:latin typeface="Cambria Math" panose="02040503050406030204" pitchFamily="18" charset="0"/>
                            </a:rPr>
                            <m:t>)</m:t>
                          </m:r>
                        </m:sub>
                      </m:sSub>
                      <m:r>
                        <a:rPr lang="es-AR" sz="2400" i="1">
                          <a:latin typeface="Cambria Math" panose="02040503050406030204" pitchFamily="18" charset="0"/>
                        </a:rPr>
                        <m:t>=</m:t>
                      </m:r>
                      <m:r>
                        <a:rPr lang="es-AR" sz="2400" b="0" i="1" smtClean="0">
                          <a:latin typeface="Cambria Math" panose="02040503050406030204" pitchFamily="18" charset="0"/>
                        </a:rPr>
                        <m:t>𝑥</m:t>
                      </m:r>
                    </m:oMath>
                  </m:oMathPara>
                </a14:m>
                <a:endParaRPr lang="es-AR" sz="2400" dirty="0"/>
              </a:p>
              <a:p>
                <a:pPr algn="just">
                  <a:spcBef>
                    <a:spcPct val="20000"/>
                  </a:spcBef>
                  <a:defRPr/>
                </a:pPr>
                <a14:m>
                  <m:oMathPara xmlns:m="http://schemas.openxmlformats.org/officeDocument/2006/math">
                    <m:oMathParaPr>
                      <m:jc m:val="centerGroup"/>
                    </m:oMathParaPr>
                    <m:oMath xmlns:m="http://schemas.openxmlformats.org/officeDocument/2006/math">
                      <m:sSub>
                        <m:sSubPr>
                          <m:ctrlPr>
                            <a:rPr lang="es-AR" sz="2400" i="1">
                              <a:latin typeface="Cambria Math" panose="02040503050406030204" pitchFamily="18" charset="0"/>
                            </a:rPr>
                          </m:ctrlPr>
                        </m:sSubPr>
                        <m:e>
                          <m:r>
                            <a:rPr lang="es-AR" sz="2400" i="1">
                              <a:latin typeface="Cambria Math" panose="02040503050406030204" pitchFamily="18" charset="0"/>
                            </a:rPr>
                            <m:t>𝑃</m:t>
                          </m:r>
                        </m:e>
                        <m:sub>
                          <m:r>
                            <a:rPr lang="es-AR" sz="2400" b="0" i="1" smtClean="0">
                              <a:latin typeface="Cambria Math" panose="02040503050406030204" pitchFamily="18" charset="0"/>
                            </a:rPr>
                            <m:t>2</m:t>
                          </m:r>
                          <m:r>
                            <a:rPr lang="es-AR" sz="2400" i="1">
                              <a:latin typeface="Cambria Math" panose="02040503050406030204" pitchFamily="18" charset="0"/>
                            </a:rPr>
                            <m:t>(</m:t>
                          </m:r>
                          <m:r>
                            <a:rPr lang="es-AR" sz="2400" i="1">
                              <a:latin typeface="Cambria Math" panose="02040503050406030204" pitchFamily="18" charset="0"/>
                            </a:rPr>
                            <m:t>𝑥</m:t>
                          </m:r>
                          <m:r>
                            <a:rPr lang="es-AR" sz="2400" i="1">
                              <a:latin typeface="Cambria Math" panose="02040503050406030204" pitchFamily="18" charset="0"/>
                            </a:rPr>
                            <m:t>)</m:t>
                          </m:r>
                        </m:sub>
                      </m:sSub>
                      <m:r>
                        <a:rPr lang="es-AR" sz="2400" i="1">
                          <a:latin typeface="Cambria Math" panose="02040503050406030204" pitchFamily="18" charset="0"/>
                        </a:rPr>
                        <m:t>=</m:t>
                      </m:r>
                      <m:sSup>
                        <m:sSupPr>
                          <m:ctrlPr>
                            <a:rPr lang="es-AR" sz="2400" i="1" smtClean="0">
                              <a:latin typeface="Cambria Math" panose="02040503050406030204" pitchFamily="18" charset="0"/>
                            </a:rPr>
                          </m:ctrlPr>
                        </m:sSupPr>
                        <m:e>
                          <m:r>
                            <a:rPr lang="es-AR" sz="2400" b="0" i="1" smtClean="0">
                              <a:latin typeface="Cambria Math" panose="02040503050406030204" pitchFamily="18" charset="0"/>
                            </a:rPr>
                            <m:t>𝑥</m:t>
                          </m:r>
                        </m:e>
                        <m:sup>
                          <m:r>
                            <a:rPr lang="es-AR" sz="2400" b="0" i="1" smtClean="0">
                              <a:latin typeface="Cambria Math" panose="02040503050406030204" pitchFamily="18" charset="0"/>
                            </a:rPr>
                            <m:t>2</m:t>
                          </m:r>
                        </m:sup>
                      </m:sSup>
                      <m:r>
                        <a:rPr lang="es-AR" sz="2400" b="0" i="1" smtClean="0">
                          <a:latin typeface="Cambria Math" panose="02040503050406030204" pitchFamily="18" charset="0"/>
                        </a:rPr>
                        <m:t>−</m:t>
                      </m:r>
                      <m:f>
                        <m:fPr>
                          <m:ctrlPr>
                            <a:rPr lang="es-AR" sz="2400" b="0" i="1" smtClean="0">
                              <a:latin typeface="Cambria Math" panose="02040503050406030204" pitchFamily="18" charset="0"/>
                            </a:rPr>
                          </m:ctrlPr>
                        </m:fPr>
                        <m:num>
                          <m:r>
                            <a:rPr lang="es-AR" sz="2400" b="0" i="1" smtClean="0">
                              <a:latin typeface="Cambria Math" panose="02040503050406030204" pitchFamily="18" charset="0"/>
                            </a:rPr>
                            <m:t>1</m:t>
                          </m:r>
                        </m:num>
                        <m:den>
                          <m:r>
                            <a:rPr lang="es-AR" sz="2400" b="0" i="1" smtClean="0">
                              <a:latin typeface="Cambria Math" panose="02040503050406030204" pitchFamily="18" charset="0"/>
                            </a:rPr>
                            <m:t>3</m:t>
                          </m:r>
                        </m:den>
                      </m:f>
                    </m:oMath>
                  </m:oMathPara>
                </a14:m>
                <a:endParaRPr lang="es-AR" sz="2400" b="0" dirty="0"/>
              </a:p>
              <a:p>
                <a:pPr algn="just">
                  <a:spcBef>
                    <a:spcPct val="20000"/>
                  </a:spcBef>
                  <a:defRPr/>
                </a:pPr>
                <a14:m>
                  <m:oMathPara xmlns:m="http://schemas.openxmlformats.org/officeDocument/2006/math">
                    <m:oMathParaPr>
                      <m:jc m:val="centerGroup"/>
                    </m:oMathParaPr>
                    <m:oMath xmlns:m="http://schemas.openxmlformats.org/officeDocument/2006/math">
                      <m:sSub>
                        <m:sSubPr>
                          <m:ctrlPr>
                            <a:rPr lang="es-AR" sz="2400" i="1">
                              <a:latin typeface="Cambria Math" panose="02040503050406030204" pitchFamily="18" charset="0"/>
                            </a:rPr>
                          </m:ctrlPr>
                        </m:sSubPr>
                        <m:e>
                          <m:r>
                            <a:rPr lang="es-AR" sz="2400" i="1">
                              <a:latin typeface="Cambria Math" panose="02040503050406030204" pitchFamily="18" charset="0"/>
                            </a:rPr>
                            <m:t>𝑃</m:t>
                          </m:r>
                        </m:e>
                        <m:sub>
                          <m:r>
                            <a:rPr lang="es-AR" sz="2400" b="0" i="1" smtClean="0">
                              <a:latin typeface="Cambria Math" panose="02040503050406030204" pitchFamily="18" charset="0"/>
                            </a:rPr>
                            <m:t>3</m:t>
                          </m:r>
                          <m:r>
                            <a:rPr lang="es-AR" sz="2400" i="1">
                              <a:latin typeface="Cambria Math" panose="02040503050406030204" pitchFamily="18" charset="0"/>
                            </a:rPr>
                            <m:t>(</m:t>
                          </m:r>
                          <m:r>
                            <a:rPr lang="es-AR" sz="2400" i="1">
                              <a:latin typeface="Cambria Math" panose="02040503050406030204" pitchFamily="18" charset="0"/>
                            </a:rPr>
                            <m:t>𝑥</m:t>
                          </m:r>
                          <m:r>
                            <a:rPr lang="es-AR" sz="2400" i="1">
                              <a:latin typeface="Cambria Math" panose="02040503050406030204" pitchFamily="18" charset="0"/>
                            </a:rPr>
                            <m:t>)</m:t>
                          </m:r>
                        </m:sub>
                      </m:sSub>
                      <m:r>
                        <a:rPr lang="es-AR" sz="2400" i="1">
                          <a:latin typeface="Cambria Math" panose="02040503050406030204" pitchFamily="18" charset="0"/>
                        </a:rPr>
                        <m:t>=</m:t>
                      </m:r>
                      <m:sSup>
                        <m:sSupPr>
                          <m:ctrlPr>
                            <a:rPr lang="es-AR" sz="2400" i="1" smtClean="0">
                              <a:latin typeface="Cambria Math" panose="02040503050406030204" pitchFamily="18" charset="0"/>
                            </a:rPr>
                          </m:ctrlPr>
                        </m:sSupPr>
                        <m:e>
                          <m:r>
                            <a:rPr lang="es-AR" sz="2400" b="0" i="1" smtClean="0">
                              <a:latin typeface="Cambria Math" panose="02040503050406030204" pitchFamily="18" charset="0"/>
                            </a:rPr>
                            <m:t>𝑥</m:t>
                          </m:r>
                        </m:e>
                        <m:sup>
                          <m:r>
                            <a:rPr lang="es-AR" sz="2400" b="0" i="1" smtClean="0">
                              <a:latin typeface="Cambria Math" panose="02040503050406030204" pitchFamily="18" charset="0"/>
                            </a:rPr>
                            <m:t>3</m:t>
                          </m:r>
                        </m:sup>
                      </m:sSup>
                      <m:r>
                        <a:rPr lang="es-AR" sz="2400" b="0" i="1" smtClean="0">
                          <a:latin typeface="Cambria Math" panose="02040503050406030204" pitchFamily="18" charset="0"/>
                        </a:rPr>
                        <m:t>−</m:t>
                      </m:r>
                      <m:f>
                        <m:fPr>
                          <m:ctrlPr>
                            <a:rPr lang="es-AR" sz="2400" b="0" i="1" smtClean="0">
                              <a:latin typeface="Cambria Math" panose="02040503050406030204" pitchFamily="18" charset="0"/>
                            </a:rPr>
                          </m:ctrlPr>
                        </m:fPr>
                        <m:num>
                          <m:r>
                            <a:rPr lang="es-AR" sz="2400" b="0" i="1" smtClean="0">
                              <a:latin typeface="Cambria Math" panose="02040503050406030204" pitchFamily="18" charset="0"/>
                            </a:rPr>
                            <m:t>3</m:t>
                          </m:r>
                        </m:num>
                        <m:den>
                          <m:r>
                            <a:rPr lang="es-AR" sz="2400" b="0" i="1" smtClean="0">
                              <a:latin typeface="Cambria Math" panose="02040503050406030204" pitchFamily="18" charset="0"/>
                            </a:rPr>
                            <m:t>5</m:t>
                          </m:r>
                          <m:r>
                            <a:rPr lang="es-AR" sz="2400" b="0" i="1" smtClean="0">
                              <a:latin typeface="Cambria Math" panose="02040503050406030204" pitchFamily="18" charset="0"/>
                            </a:rPr>
                            <m:t>𝑥</m:t>
                          </m:r>
                        </m:den>
                      </m:f>
                    </m:oMath>
                  </m:oMathPara>
                </a14:m>
                <a:endParaRPr lang="es-AR" sz="2400" b="0" dirty="0"/>
              </a:p>
              <a:p>
                <a:pPr algn="just">
                  <a:spcBef>
                    <a:spcPct val="20000"/>
                  </a:spcBef>
                  <a:defRPr/>
                </a:pPr>
                <a14:m>
                  <m:oMathPara xmlns:m="http://schemas.openxmlformats.org/officeDocument/2006/math">
                    <m:oMathParaPr>
                      <m:jc m:val="centerGroup"/>
                    </m:oMathParaPr>
                    <m:oMath xmlns:m="http://schemas.openxmlformats.org/officeDocument/2006/math">
                      <m:sSub>
                        <m:sSubPr>
                          <m:ctrlPr>
                            <a:rPr lang="es-AR" sz="2400" i="1">
                              <a:latin typeface="Cambria Math" panose="02040503050406030204" pitchFamily="18" charset="0"/>
                            </a:rPr>
                          </m:ctrlPr>
                        </m:sSubPr>
                        <m:e>
                          <m:r>
                            <a:rPr lang="es-AR" sz="2400" i="1">
                              <a:latin typeface="Cambria Math" panose="02040503050406030204" pitchFamily="18" charset="0"/>
                            </a:rPr>
                            <m:t>𝑃</m:t>
                          </m:r>
                        </m:e>
                        <m:sub>
                          <m:r>
                            <a:rPr lang="es-AR" sz="2400" b="0" i="1" smtClean="0">
                              <a:latin typeface="Cambria Math" panose="02040503050406030204" pitchFamily="18" charset="0"/>
                            </a:rPr>
                            <m:t>4</m:t>
                          </m:r>
                          <m:r>
                            <a:rPr lang="es-AR" sz="2400" i="1">
                              <a:latin typeface="Cambria Math" panose="02040503050406030204" pitchFamily="18" charset="0"/>
                            </a:rPr>
                            <m:t>(</m:t>
                          </m:r>
                          <m:r>
                            <a:rPr lang="es-AR" sz="2400" i="1">
                              <a:latin typeface="Cambria Math" panose="02040503050406030204" pitchFamily="18" charset="0"/>
                            </a:rPr>
                            <m:t>𝑥</m:t>
                          </m:r>
                          <m:r>
                            <a:rPr lang="es-AR" sz="2400" i="1">
                              <a:latin typeface="Cambria Math" panose="02040503050406030204" pitchFamily="18" charset="0"/>
                            </a:rPr>
                            <m:t>)</m:t>
                          </m:r>
                        </m:sub>
                      </m:sSub>
                      <m:r>
                        <a:rPr lang="es-AR" sz="2400" i="1">
                          <a:latin typeface="Cambria Math" panose="02040503050406030204" pitchFamily="18" charset="0"/>
                        </a:rPr>
                        <m:t>=</m:t>
                      </m:r>
                      <m:sSup>
                        <m:sSupPr>
                          <m:ctrlPr>
                            <a:rPr lang="es-AR" sz="2400" i="1" smtClean="0">
                              <a:latin typeface="Cambria Math" panose="02040503050406030204" pitchFamily="18" charset="0"/>
                            </a:rPr>
                          </m:ctrlPr>
                        </m:sSupPr>
                        <m:e>
                          <m:r>
                            <a:rPr lang="es-AR" sz="2400" b="0" i="1" smtClean="0">
                              <a:latin typeface="Cambria Math" panose="02040503050406030204" pitchFamily="18" charset="0"/>
                            </a:rPr>
                            <m:t>𝑥</m:t>
                          </m:r>
                        </m:e>
                        <m:sup>
                          <m:r>
                            <a:rPr lang="es-AR" sz="2400" b="0" i="1" smtClean="0">
                              <a:latin typeface="Cambria Math" panose="02040503050406030204" pitchFamily="18" charset="0"/>
                            </a:rPr>
                            <m:t>4</m:t>
                          </m:r>
                        </m:sup>
                      </m:sSup>
                      <m:r>
                        <a:rPr lang="es-AR" sz="2400" b="0" i="1" smtClean="0">
                          <a:latin typeface="Cambria Math" panose="02040503050406030204" pitchFamily="18" charset="0"/>
                        </a:rPr>
                        <m:t>−</m:t>
                      </m:r>
                      <m:f>
                        <m:fPr>
                          <m:ctrlPr>
                            <a:rPr lang="es-AR" sz="2400" b="0" i="1" smtClean="0">
                              <a:latin typeface="Cambria Math" panose="02040503050406030204" pitchFamily="18" charset="0"/>
                            </a:rPr>
                          </m:ctrlPr>
                        </m:fPr>
                        <m:num>
                          <m:r>
                            <a:rPr lang="es-AR" sz="2400" b="0" i="1" smtClean="0">
                              <a:latin typeface="Cambria Math" panose="02040503050406030204" pitchFamily="18" charset="0"/>
                            </a:rPr>
                            <m:t>6</m:t>
                          </m:r>
                        </m:num>
                        <m:den>
                          <m:r>
                            <a:rPr lang="es-AR" sz="2400" b="0" i="1" smtClean="0">
                              <a:latin typeface="Cambria Math" panose="02040503050406030204" pitchFamily="18" charset="0"/>
                            </a:rPr>
                            <m:t>7</m:t>
                          </m:r>
                          <m:sSup>
                            <m:sSupPr>
                              <m:ctrlPr>
                                <a:rPr lang="es-AR" sz="2400" b="0" i="1" smtClean="0">
                                  <a:latin typeface="Cambria Math" panose="02040503050406030204" pitchFamily="18" charset="0"/>
                                </a:rPr>
                              </m:ctrlPr>
                            </m:sSupPr>
                            <m:e>
                              <m:r>
                                <a:rPr lang="es-AR" sz="2400" b="0" i="1" smtClean="0">
                                  <a:latin typeface="Cambria Math" panose="02040503050406030204" pitchFamily="18" charset="0"/>
                                </a:rPr>
                                <m:t>𝑥</m:t>
                              </m:r>
                            </m:e>
                            <m:sup>
                              <m:r>
                                <a:rPr lang="es-AR" sz="2400" b="0" i="1" smtClean="0">
                                  <a:latin typeface="Cambria Math" panose="02040503050406030204" pitchFamily="18" charset="0"/>
                                </a:rPr>
                                <m:t>2</m:t>
                              </m:r>
                            </m:sup>
                          </m:sSup>
                        </m:den>
                      </m:f>
                      <m:r>
                        <a:rPr lang="es-AR" sz="2400" b="0" i="1" smtClean="0">
                          <a:latin typeface="Cambria Math" panose="02040503050406030204" pitchFamily="18" charset="0"/>
                        </a:rPr>
                        <m:t>+</m:t>
                      </m:r>
                      <m:f>
                        <m:fPr>
                          <m:ctrlPr>
                            <a:rPr lang="es-AR" sz="2400" b="0" i="1" smtClean="0">
                              <a:latin typeface="Cambria Math" panose="02040503050406030204" pitchFamily="18" charset="0"/>
                            </a:rPr>
                          </m:ctrlPr>
                        </m:fPr>
                        <m:num>
                          <m:r>
                            <a:rPr lang="es-AR" sz="2400" b="0" i="1" smtClean="0">
                              <a:latin typeface="Cambria Math" panose="02040503050406030204" pitchFamily="18" charset="0"/>
                            </a:rPr>
                            <m:t>3</m:t>
                          </m:r>
                        </m:num>
                        <m:den>
                          <m:r>
                            <a:rPr lang="es-AR" sz="2400" b="0" i="1" smtClean="0">
                              <a:latin typeface="Cambria Math" panose="02040503050406030204" pitchFamily="18" charset="0"/>
                            </a:rPr>
                            <m:t>35</m:t>
                          </m:r>
                        </m:den>
                      </m:f>
                    </m:oMath>
                  </m:oMathPara>
                </a14:m>
                <a:endParaRPr lang="es-AR" sz="2400" b="0" dirty="0"/>
              </a:p>
              <a:p>
                <a:pPr algn="just">
                  <a:spcBef>
                    <a:spcPct val="20000"/>
                  </a:spcBef>
                  <a:defRPr/>
                </a:pPr>
                <a:endParaRPr lang="es-AR" sz="2400" dirty="0"/>
              </a:p>
              <a:p>
                <a:pPr algn="just">
                  <a:spcBef>
                    <a:spcPct val="20000"/>
                  </a:spcBef>
                  <a:defRPr/>
                </a:pPr>
                <a:r>
                  <a:rPr lang="es-AR" sz="2400" dirty="0"/>
                  <a:t>La solución de sus raíces dan como resultado los nodos de evaluación de la función para la integral por cuadratura de Gauss, es por eso que en la tabla anterior los nodos están indicados como raíces.</a:t>
                </a:r>
              </a:p>
              <a:p>
                <a:pPr algn="just">
                  <a:spcBef>
                    <a:spcPct val="20000"/>
                  </a:spcBef>
                  <a:defRPr/>
                </a:pPr>
                <a:endParaRPr lang="es-AR" sz="2400" dirty="0"/>
              </a:p>
              <a:p>
                <a:pPr lvl="0" algn="just">
                  <a:spcBef>
                    <a:spcPct val="20000"/>
                  </a:spcBef>
                  <a:defRPr/>
                </a:pPr>
                <a:endParaRPr lang="es-AR" sz="2400" dirty="0"/>
              </a:p>
              <a:p>
                <a:pPr lvl="0" algn="just">
                  <a:spcBef>
                    <a:spcPct val="20000"/>
                  </a:spcBef>
                  <a:defRPr/>
                </a:pPr>
                <a:endParaRPr lang="es-AR" sz="2400" dirty="0"/>
              </a:p>
              <a:p>
                <a:pPr lvl="0" algn="just">
                  <a:spcBef>
                    <a:spcPct val="20000"/>
                  </a:spcBef>
                  <a:defRPr/>
                </a:pPr>
                <a:endParaRPr lang="es-AR" sz="2400" dirty="0"/>
              </a:p>
            </p:txBody>
          </p:sp>
        </mc:Choice>
        <mc:Fallback xmlns="">
          <p:sp>
            <p:nvSpPr>
              <p:cNvPr id="8" name="2 Subtítulo"/>
              <p:cNvSpPr txBox="1">
                <a:spLocks noRot="1" noChangeAspect="1" noMove="1" noResize="1" noEditPoints="1" noAdjustHandles="1" noChangeArrowheads="1" noChangeShapeType="1" noTextEdit="1"/>
              </p:cNvSpPr>
              <p:nvPr/>
            </p:nvSpPr>
            <p:spPr>
              <a:xfrm>
                <a:off x="381000" y="114300"/>
                <a:ext cx="8077200" cy="6629400"/>
              </a:xfrm>
              <a:prstGeom prst="rect">
                <a:avLst/>
              </a:prstGeom>
              <a:blipFill>
                <a:blip r:embed="rId2"/>
                <a:stretch>
                  <a:fillRect l="-830" t="-1380" r="-755"/>
                </a:stretch>
              </a:blipFill>
            </p:spPr>
            <p:txBody>
              <a:bodyPr/>
              <a:lstStyle/>
              <a:p>
                <a:r>
                  <a:rPr lang="en-US">
                    <a:noFill/>
                  </a:rPr>
                  <a:t> </a:t>
                </a:r>
              </a:p>
            </p:txBody>
          </p:sp>
        </mc:Fallback>
      </mc:AlternateContent>
    </p:spTree>
    <p:extLst>
      <p:ext uri="{BB962C8B-B14F-4D97-AF65-F5344CB8AC3E}">
        <p14:creationId xmlns:p14="http://schemas.microsoft.com/office/powerpoint/2010/main" val="663842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66701"/>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8" name="2 Subtítulo"/>
              <p:cNvSpPr txBox="1">
                <a:spLocks/>
              </p:cNvSpPr>
              <p:nvPr/>
            </p:nvSpPr>
            <p:spPr>
              <a:xfrm>
                <a:off x="381000" y="114300"/>
                <a:ext cx="8077200" cy="6629400"/>
              </a:xfrm>
              <a:prstGeom prst="rect">
                <a:avLst/>
              </a:prstGeom>
            </p:spPr>
            <p:txBody>
              <a:bodyPr vert="horz" lIns="91440" tIns="45720" rIns="91440" bIns="45720" rtlCol="0">
                <a:normAutofit lnSpcReduction="10000"/>
              </a:bodyPr>
              <a:lstStyle/>
              <a:p>
                <a:pPr>
                  <a:spcBef>
                    <a:spcPct val="20000"/>
                  </a:spcBef>
                  <a:defRPr/>
                </a:pPr>
                <a:r>
                  <a:rPr lang="es-AR" sz="2400" b="1" dirty="0"/>
                  <a:t>Integración numérica – Cuadratura de Gauss:</a:t>
                </a:r>
              </a:p>
              <a:p>
                <a:pPr lvl="0">
                  <a:spcBef>
                    <a:spcPct val="20000"/>
                  </a:spcBef>
                  <a:defRPr/>
                </a:pPr>
                <a:endParaRPr kumimoji="0" lang="es-AR" sz="1000" b="0" i="0" u="none" strike="noStrike" kern="1200" cap="none" spc="0" normalizeH="0" baseline="0" noProof="0" dirty="0">
                  <a:ln>
                    <a:noFill/>
                  </a:ln>
                  <a:solidFill>
                    <a:schemeClr val="tx1"/>
                  </a:solidFill>
                  <a:effectLst/>
                  <a:uLnTx/>
                  <a:uFillTx/>
                  <a:latin typeface="+mn-lt"/>
                  <a:ea typeface="+mn-ea"/>
                  <a:cs typeface="+mn-cs"/>
                </a:endParaRPr>
              </a:p>
              <a:p>
                <a:pPr lvl="0" algn="just">
                  <a:spcBef>
                    <a:spcPct val="20000"/>
                  </a:spcBef>
                  <a:defRPr/>
                </a:pPr>
                <a:r>
                  <a:rPr lang="es-AR" sz="2400" dirty="0"/>
                  <a:t>Traslación del método de cuadratura de Gauss del intervalo [-1,1] al [</a:t>
                </a:r>
                <a:r>
                  <a:rPr lang="es-AR" sz="2400" dirty="0" err="1"/>
                  <a:t>a,b</a:t>
                </a:r>
                <a:r>
                  <a:rPr lang="es-AR" sz="2400" dirty="0"/>
                  <a:t>] genérico.</a:t>
                </a:r>
              </a:p>
              <a:p>
                <a:pPr lvl="0" algn="just">
                  <a:spcBef>
                    <a:spcPct val="20000"/>
                  </a:spcBef>
                  <a:defRPr/>
                </a:pPr>
                <a:endParaRPr lang="es-AR" sz="2400" dirty="0"/>
              </a:p>
              <a:p>
                <a:pPr lvl="0" algn="just">
                  <a:spcBef>
                    <a:spcPct val="20000"/>
                  </a:spcBef>
                  <a:defRPr/>
                </a:pPr>
                <a:r>
                  <a:rPr lang="es-AR" sz="2400" dirty="0"/>
                  <a:t>Planteamos el siguiente cambio de variables:</a:t>
                </a:r>
              </a:p>
              <a:p>
                <a:pPr lvl="0" algn="just">
                  <a:spcBef>
                    <a:spcPct val="20000"/>
                  </a:spcBef>
                  <a:defRPr/>
                </a:pPr>
                <a:endParaRPr lang="es-AR" sz="2400" dirty="0"/>
              </a:p>
              <a:p>
                <a:pPr lvl="0" algn="just">
                  <a:spcBef>
                    <a:spcPct val="20000"/>
                  </a:spcBef>
                  <a:defRPr/>
                </a:pPr>
                <a14:m>
                  <m:oMathPara xmlns:m="http://schemas.openxmlformats.org/officeDocument/2006/math">
                    <m:oMathParaPr>
                      <m:jc m:val="centerGroup"/>
                    </m:oMathParaPr>
                    <m:oMath xmlns:m="http://schemas.openxmlformats.org/officeDocument/2006/math">
                      <m:r>
                        <a:rPr lang="es-AR" sz="1900" i="1" smtClean="0">
                          <a:latin typeface="Cambria Math" panose="02040503050406030204" pitchFamily="18" charset="0"/>
                        </a:rPr>
                        <m:t>𝑡</m:t>
                      </m:r>
                      <m:r>
                        <a:rPr lang="es-AR" sz="1900" b="0" i="1" smtClean="0">
                          <a:latin typeface="Cambria Math" panose="02040503050406030204" pitchFamily="18" charset="0"/>
                        </a:rPr>
                        <m:t>=</m:t>
                      </m:r>
                      <m:f>
                        <m:fPr>
                          <m:ctrlPr>
                            <a:rPr lang="es-AR" sz="1900" b="0" i="1" smtClean="0">
                              <a:latin typeface="Cambria Math" panose="02040503050406030204" pitchFamily="18" charset="0"/>
                            </a:rPr>
                          </m:ctrlPr>
                        </m:fPr>
                        <m:num>
                          <m:r>
                            <a:rPr lang="es-AR" sz="1900" b="0" i="1" smtClean="0">
                              <a:latin typeface="Cambria Math" panose="02040503050406030204" pitchFamily="18" charset="0"/>
                            </a:rPr>
                            <m:t>𝑎</m:t>
                          </m:r>
                          <m:r>
                            <a:rPr lang="es-AR" sz="1900" b="0" i="1" smtClean="0">
                              <a:latin typeface="Cambria Math" panose="02040503050406030204" pitchFamily="18" charset="0"/>
                            </a:rPr>
                            <m:t>+</m:t>
                          </m:r>
                          <m:r>
                            <a:rPr lang="es-AR" sz="1900" b="0" i="1" smtClean="0">
                              <a:latin typeface="Cambria Math" panose="02040503050406030204" pitchFamily="18" charset="0"/>
                            </a:rPr>
                            <m:t>𝑏</m:t>
                          </m:r>
                        </m:num>
                        <m:den>
                          <m:r>
                            <a:rPr lang="es-AR" sz="1900" b="0" i="1" smtClean="0">
                              <a:latin typeface="Cambria Math" panose="02040503050406030204" pitchFamily="18" charset="0"/>
                            </a:rPr>
                            <m:t>2</m:t>
                          </m:r>
                        </m:den>
                      </m:f>
                      <m:r>
                        <a:rPr lang="es-AR" sz="1900" b="0" i="1" smtClean="0">
                          <a:latin typeface="Cambria Math" panose="02040503050406030204" pitchFamily="18" charset="0"/>
                        </a:rPr>
                        <m:t>+</m:t>
                      </m:r>
                      <m:f>
                        <m:fPr>
                          <m:ctrlPr>
                            <a:rPr lang="es-AR" sz="1900" b="0" i="1" smtClean="0">
                              <a:latin typeface="Cambria Math" panose="02040503050406030204" pitchFamily="18" charset="0"/>
                            </a:rPr>
                          </m:ctrlPr>
                        </m:fPr>
                        <m:num>
                          <m:r>
                            <a:rPr lang="es-AR" sz="1900" b="0" i="1" smtClean="0">
                              <a:latin typeface="Cambria Math" panose="02040503050406030204" pitchFamily="18" charset="0"/>
                            </a:rPr>
                            <m:t>𝑏</m:t>
                          </m:r>
                          <m:r>
                            <a:rPr lang="es-AR" sz="1900" b="0" i="1" smtClean="0">
                              <a:latin typeface="Cambria Math" panose="02040503050406030204" pitchFamily="18" charset="0"/>
                            </a:rPr>
                            <m:t>−</m:t>
                          </m:r>
                          <m:r>
                            <a:rPr lang="es-AR" sz="1900" b="0" i="1" smtClean="0">
                              <a:latin typeface="Cambria Math" panose="02040503050406030204" pitchFamily="18" charset="0"/>
                            </a:rPr>
                            <m:t>𝑎</m:t>
                          </m:r>
                        </m:num>
                        <m:den>
                          <m:r>
                            <a:rPr lang="es-AR" sz="1900" b="0" i="1" smtClean="0">
                              <a:latin typeface="Cambria Math" panose="02040503050406030204" pitchFamily="18" charset="0"/>
                            </a:rPr>
                            <m:t>2</m:t>
                          </m:r>
                        </m:den>
                      </m:f>
                      <m:r>
                        <a:rPr lang="es-AR" sz="1900" b="0" i="1" smtClean="0">
                          <a:latin typeface="Cambria Math" panose="02040503050406030204" pitchFamily="18" charset="0"/>
                        </a:rPr>
                        <m:t>𝑥</m:t>
                      </m:r>
                      <m:r>
                        <a:rPr lang="es-AR" sz="1900" b="0" i="1" smtClean="0">
                          <a:latin typeface="Cambria Math" panose="02040503050406030204" pitchFamily="18" charset="0"/>
                        </a:rPr>
                        <m:t>          →     </m:t>
                      </m:r>
                      <m:r>
                        <a:rPr lang="es-AR" sz="1900" b="0" i="1" smtClean="0">
                          <a:latin typeface="Cambria Math" panose="02040503050406030204" pitchFamily="18" charset="0"/>
                          <a:ea typeface="Cambria Math" panose="02040503050406030204" pitchFamily="18" charset="0"/>
                        </a:rPr>
                        <m:t>𝑑𝑡</m:t>
                      </m:r>
                      <m:r>
                        <a:rPr lang="es-AR" sz="1900" b="0" i="1" smtClean="0">
                          <a:latin typeface="Cambria Math" panose="02040503050406030204" pitchFamily="18" charset="0"/>
                          <a:ea typeface="Cambria Math" panose="02040503050406030204" pitchFamily="18" charset="0"/>
                        </a:rPr>
                        <m:t>=</m:t>
                      </m:r>
                      <m:f>
                        <m:fPr>
                          <m:ctrlPr>
                            <a:rPr lang="es-AR" sz="1900" b="0" i="1" smtClean="0">
                              <a:latin typeface="Cambria Math" panose="02040503050406030204" pitchFamily="18" charset="0"/>
                              <a:ea typeface="Cambria Math" panose="02040503050406030204" pitchFamily="18" charset="0"/>
                            </a:rPr>
                          </m:ctrlPr>
                        </m:fPr>
                        <m:num>
                          <m:r>
                            <a:rPr lang="es-AR" sz="1900" b="0" i="1" smtClean="0">
                              <a:latin typeface="Cambria Math" panose="02040503050406030204" pitchFamily="18" charset="0"/>
                              <a:ea typeface="Cambria Math" panose="02040503050406030204" pitchFamily="18" charset="0"/>
                            </a:rPr>
                            <m:t>𝑏</m:t>
                          </m:r>
                          <m:r>
                            <a:rPr lang="es-AR" sz="1900" b="0" i="1" smtClean="0">
                              <a:latin typeface="Cambria Math" panose="02040503050406030204" pitchFamily="18" charset="0"/>
                              <a:ea typeface="Cambria Math" panose="02040503050406030204" pitchFamily="18" charset="0"/>
                            </a:rPr>
                            <m:t>−</m:t>
                          </m:r>
                          <m:r>
                            <a:rPr lang="es-AR" sz="1900" b="0" i="1" smtClean="0">
                              <a:latin typeface="Cambria Math" panose="02040503050406030204" pitchFamily="18" charset="0"/>
                              <a:ea typeface="Cambria Math" panose="02040503050406030204" pitchFamily="18" charset="0"/>
                            </a:rPr>
                            <m:t>𝑎</m:t>
                          </m:r>
                        </m:num>
                        <m:den>
                          <m:r>
                            <a:rPr lang="es-AR" sz="1900" b="0" i="1" smtClean="0">
                              <a:latin typeface="Cambria Math" panose="02040503050406030204" pitchFamily="18" charset="0"/>
                              <a:ea typeface="Cambria Math" panose="02040503050406030204" pitchFamily="18" charset="0"/>
                            </a:rPr>
                            <m:t>2</m:t>
                          </m:r>
                        </m:den>
                      </m:f>
                      <m:r>
                        <a:rPr lang="es-AR" sz="1900" b="0" i="1" smtClean="0">
                          <a:latin typeface="Cambria Math" panose="02040503050406030204" pitchFamily="18" charset="0"/>
                          <a:ea typeface="Cambria Math" panose="02040503050406030204" pitchFamily="18" charset="0"/>
                        </a:rPr>
                        <m:t>𝑑𝑥</m:t>
                      </m:r>
                    </m:oMath>
                  </m:oMathPara>
                </a14:m>
                <a:endParaRPr lang="es-AR" sz="1900" dirty="0"/>
              </a:p>
              <a:p>
                <a:pPr lvl="0" algn="just">
                  <a:spcBef>
                    <a:spcPct val="20000"/>
                  </a:spcBef>
                  <a:defRPr/>
                </a:pPr>
                <a:endParaRPr lang="es-AR" sz="1100" dirty="0"/>
              </a:p>
              <a:p>
                <a:pPr lvl="0" algn="just">
                  <a:spcBef>
                    <a:spcPct val="20000"/>
                  </a:spcBef>
                  <a:defRPr/>
                </a:pPr>
                <a:r>
                  <a:rPr lang="es-AR" sz="2400" dirty="0"/>
                  <a:t>Aplicando el cambio de variables a la ecuación original resulta:</a:t>
                </a:r>
              </a:p>
              <a:p>
                <a:pPr lvl="0" algn="just">
                  <a:spcBef>
                    <a:spcPct val="20000"/>
                  </a:spcBef>
                  <a:defRPr/>
                </a:pPr>
                <a:endParaRPr lang="es-AR" sz="2400" dirty="0"/>
              </a:p>
              <a:p>
                <a:pPr lvl="0" algn="just">
                  <a:spcBef>
                    <a:spcPct val="20000"/>
                  </a:spcBef>
                  <a:defRPr/>
                </a:pPr>
                <a14:m>
                  <m:oMathPara xmlns:m="http://schemas.openxmlformats.org/officeDocument/2006/math">
                    <m:oMathParaPr>
                      <m:jc m:val="centerGroup"/>
                    </m:oMathParaPr>
                    <m:oMath xmlns:m="http://schemas.openxmlformats.org/officeDocument/2006/math">
                      <m:nary>
                        <m:naryPr>
                          <m:ctrlPr>
                            <a:rPr lang="es-AR" sz="2400" i="1">
                              <a:latin typeface="Cambria Math" panose="02040503050406030204" pitchFamily="18" charset="0"/>
                            </a:rPr>
                          </m:ctrlPr>
                        </m:naryPr>
                        <m:sub>
                          <m:r>
                            <a:rPr lang="es-AR" sz="2400" b="0" i="1" smtClean="0">
                              <a:latin typeface="Cambria Math" panose="02040503050406030204" pitchFamily="18" charset="0"/>
                            </a:rPr>
                            <m:t>𝑎</m:t>
                          </m:r>
                        </m:sub>
                        <m:sup>
                          <m:r>
                            <a:rPr lang="es-AR" sz="2400" b="0" i="1" smtClean="0">
                              <a:latin typeface="Cambria Math" panose="02040503050406030204" pitchFamily="18" charset="0"/>
                            </a:rPr>
                            <m:t>𝑏</m:t>
                          </m:r>
                        </m:sup>
                        <m:e>
                          <m:sSub>
                            <m:sSubPr>
                              <m:ctrlPr>
                                <a:rPr lang="es-AR" sz="2400" i="1">
                                  <a:latin typeface="Cambria Math" panose="02040503050406030204" pitchFamily="18" charset="0"/>
                                </a:rPr>
                              </m:ctrlPr>
                            </m:sSubPr>
                            <m:e>
                              <m:r>
                                <a:rPr lang="es-AR" sz="2400" i="1">
                                  <a:latin typeface="Cambria Math" panose="02040503050406030204" pitchFamily="18" charset="0"/>
                                </a:rPr>
                                <m:t>𝑓</m:t>
                              </m:r>
                            </m:e>
                            <m:sub>
                              <m:r>
                                <a:rPr lang="es-AR" sz="2400" i="1">
                                  <a:latin typeface="Cambria Math" panose="02040503050406030204" pitchFamily="18" charset="0"/>
                                </a:rPr>
                                <m:t>(</m:t>
                              </m:r>
                              <m:r>
                                <a:rPr lang="es-AR" sz="2400" b="0" i="1" smtClean="0">
                                  <a:latin typeface="Cambria Math" panose="02040503050406030204" pitchFamily="18" charset="0"/>
                                </a:rPr>
                                <m:t>𝑡</m:t>
                              </m:r>
                              <m:r>
                                <a:rPr lang="es-AR" sz="2400" i="1">
                                  <a:latin typeface="Cambria Math" panose="02040503050406030204" pitchFamily="18" charset="0"/>
                                </a:rPr>
                                <m:t>)</m:t>
                              </m:r>
                            </m:sub>
                          </m:sSub>
                          <m:r>
                            <a:rPr lang="es-AR" sz="2400" i="1">
                              <a:latin typeface="Cambria Math" panose="02040503050406030204" pitchFamily="18" charset="0"/>
                            </a:rPr>
                            <m:t>𝑑</m:t>
                          </m:r>
                          <m:r>
                            <a:rPr lang="es-AR" sz="2400" b="0" i="1" smtClean="0">
                              <a:latin typeface="Cambria Math" panose="02040503050406030204" pitchFamily="18" charset="0"/>
                            </a:rPr>
                            <m:t>𝑡</m:t>
                          </m:r>
                          <m:r>
                            <a:rPr lang="es-AR" sz="2400" b="0" i="1" smtClean="0">
                              <a:latin typeface="Cambria Math" panose="02040503050406030204" pitchFamily="18" charset="0"/>
                            </a:rPr>
                            <m:t>=</m:t>
                          </m:r>
                          <m:nary>
                            <m:naryPr>
                              <m:ctrlPr>
                                <a:rPr lang="es-AR" sz="2400" i="1">
                                  <a:latin typeface="Cambria Math" panose="02040503050406030204" pitchFamily="18" charset="0"/>
                                </a:rPr>
                              </m:ctrlPr>
                            </m:naryPr>
                            <m:sub>
                              <m:r>
                                <a:rPr lang="es-AR" sz="2400" i="1">
                                  <a:latin typeface="Cambria Math" panose="02040503050406030204" pitchFamily="18" charset="0"/>
                                </a:rPr>
                                <m:t>−1</m:t>
                              </m:r>
                            </m:sub>
                            <m:sup>
                              <m:r>
                                <a:rPr lang="es-AR" sz="2400" i="1">
                                  <a:latin typeface="Cambria Math" panose="02040503050406030204" pitchFamily="18" charset="0"/>
                                </a:rPr>
                                <m:t>1</m:t>
                              </m:r>
                            </m:sup>
                            <m:e>
                              <m:sSub>
                                <m:sSubPr>
                                  <m:ctrlPr>
                                    <a:rPr lang="es-AR" sz="2400" i="1">
                                      <a:latin typeface="Cambria Math" panose="02040503050406030204" pitchFamily="18" charset="0"/>
                                    </a:rPr>
                                  </m:ctrlPr>
                                </m:sSubPr>
                                <m:e>
                                  <m:r>
                                    <a:rPr lang="es-AR" sz="2400" i="1">
                                      <a:latin typeface="Cambria Math" panose="02040503050406030204" pitchFamily="18" charset="0"/>
                                    </a:rPr>
                                    <m:t>𝑓</m:t>
                                  </m:r>
                                </m:e>
                                <m:sub>
                                  <m:r>
                                    <a:rPr lang="es-AR" sz="2400" i="1">
                                      <a:latin typeface="Cambria Math" panose="02040503050406030204" pitchFamily="18" charset="0"/>
                                    </a:rPr>
                                    <m:t>(</m:t>
                                  </m:r>
                                  <m:f>
                                    <m:fPr>
                                      <m:ctrlPr>
                                        <a:rPr lang="es-AR" sz="2400" i="1" smtClean="0">
                                          <a:latin typeface="Cambria Math" panose="02040503050406030204" pitchFamily="18" charset="0"/>
                                        </a:rPr>
                                      </m:ctrlPr>
                                    </m:fPr>
                                    <m:num>
                                      <m:r>
                                        <a:rPr lang="es-AR" sz="2400" b="0" i="1" smtClean="0">
                                          <a:latin typeface="Cambria Math" panose="02040503050406030204" pitchFamily="18" charset="0"/>
                                        </a:rPr>
                                        <m:t>𝑎</m:t>
                                      </m:r>
                                      <m:r>
                                        <a:rPr lang="es-AR" sz="2400" b="0" i="1" smtClean="0">
                                          <a:latin typeface="Cambria Math" panose="02040503050406030204" pitchFamily="18" charset="0"/>
                                        </a:rPr>
                                        <m:t>+</m:t>
                                      </m:r>
                                      <m:r>
                                        <a:rPr lang="es-AR" sz="2400" b="0" i="1" smtClean="0">
                                          <a:latin typeface="Cambria Math" panose="02040503050406030204" pitchFamily="18" charset="0"/>
                                        </a:rPr>
                                        <m:t>𝑏</m:t>
                                      </m:r>
                                    </m:num>
                                    <m:den>
                                      <m:r>
                                        <a:rPr lang="es-AR" sz="2400" b="0" i="1" smtClean="0">
                                          <a:latin typeface="Cambria Math" panose="02040503050406030204" pitchFamily="18" charset="0"/>
                                        </a:rPr>
                                        <m:t>2</m:t>
                                      </m:r>
                                    </m:den>
                                  </m:f>
                                  <m:r>
                                    <a:rPr lang="es-AR" sz="2400" b="0" i="1" smtClean="0">
                                      <a:latin typeface="Cambria Math" panose="02040503050406030204" pitchFamily="18" charset="0"/>
                                    </a:rPr>
                                    <m:t>+</m:t>
                                  </m:r>
                                  <m:f>
                                    <m:fPr>
                                      <m:ctrlPr>
                                        <a:rPr lang="es-AR" sz="2400" b="0" i="1" smtClean="0">
                                          <a:latin typeface="Cambria Math" panose="02040503050406030204" pitchFamily="18" charset="0"/>
                                        </a:rPr>
                                      </m:ctrlPr>
                                    </m:fPr>
                                    <m:num>
                                      <m:r>
                                        <a:rPr lang="es-AR" sz="2400" b="0" i="1" smtClean="0">
                                          <a:latin typeface="Cambria Math" panose="02040503050406030204" pitchFamily="18" charset="0"/>
                                        </a:rPr>
                                        <m:t>𝑏</m:t>
                                      </m:r>
                                      <m:r>
                                        <a:rPr lang="es-AR" sz="2400" b="0" i="1" smtClean="0">
                                          <a:latin typeface="Cambria Math" panose="02040503050406030204" pitchFamily="18" charset="0"/>
                                        </a:rPr>
                                        <m:t>−</m:t>
                                      </m:r>
                                      <m:r>
                                        <a:rPr lang="es-AR" sz="2400" b="0" i="1" smtClean="0">
                                          <a:latin typeface="Cambria Math" panose="02040503050406030204" pitchFamily="18" charset="0"/>
                                        </a:rPr>
                                        <m:t>𝑎</m:t>
                                      </m:r>
                                    </m:num>
                                    <m:den>
                                      <m:r>
                                        <a:rPr lang="es-AR" sz="2400" b="0" i="1" smtClean="0">
                                          <a:latin typeface="Cambria Math" panose="02040503050406030204" pitchFamily="18" charset="0"/>
                                        </a:rPr>
                                        <m:t>2</m:t>
                                      </m:r>
                                    </m:den>
                                  </m:f>
                                  <m:r>
                                    <a:rPr lang="es-AR" sz="2400" b="0" i="1" smtClean="0">
                                      <a:latin typeface="Cambria Math" panose="02040503050406030204" pitchFamily="18" charset="0"/>
                                    </a:rPr>
                                    <m:t>𝑥</m:t>
                                  </m:r>
                                  <m:r>
                                    <a:rPr lang="es-AR" sz="2400" i="1">
                                      <a:latin typeface="Cambria Math" panose="02040503050406030204" pitchFamily="18" charset="0"/>
                                    </a:rPr>
                                    <m:t>)</m:t>
                                  </m:r>
                                </m:sub>
                              </m:sSub>
                              <m:f>
                                <m:fPr>
                                  <m:ctrlPr>
                                    <a:rPr lang="es-AR" sz="2400" i="1" smtClean="0">
                                      <a:latin typeface="Cambria Math" panose="02040503050406030204" pitchFamily="18" charset="0"/>
                                    </a:rPr>
                                  </m:ctrlPr>
                                </m:fPr>
                                <m:num>
                                  <m:r>
                                    <a:rPr lang="es-AR" sz="2400" b="0" i="1" smtClean="0">
                                      <a:latin typeface="Cambria Math" panose="02040503050406030204" pitchFamily="18" charset="0"/>
                                    </a:rPr>
                                    <m:t>𝑏</m:t>
                                  </m:r>
                                  <m:r>
                                    <a:rPr lang="es-AR" sz="2400" b="0" i="1" smtClean="0">
                                      <a:latin typeface="Cambria Math" panose="02040503050406030204" pitchFamily="18" charset="0"/>
                                    </a:rPr>
                                    <m:t>−</m:t>
                                  </m:r>
                                  <m:r>
                                    <a:rPr lang="es-AR" sz="2400" b="0" i="1" smtClean="0">
                                      <a:latin typeface="Cambria Math" panose="02040503050406030204" pitchFamily="18" charset="0"/>
                                    </a:rPr>
                                    <m:t>𝑎</m:t>
                                  </m:r>
                                </m:num>
                                <m:den>
                                  <m:r>
                                    <a:rPr lang="es-AR" sz="2400" b="0" i="1" smtClean="0">
                                      <a:latin typeface="Cambria Math" panose="02040503050406030204" pitchFamily="18" charset="0"/>
                                    </a:rPr>
                                    <m:t>2</m:t>
                                  </m:r>
                                </m:den>
                              </m:f>
                              <m:r>
                                <a:rPr lang="es-AR" sz="2400" i="1">
                                  <a:latin typeface="Cambria Math" panose="02040503050406030204" pitchFamily="18" charset="0"/>
                                </a:rPr>
                                <m:t>𝑑𝑥</m:t>
                              </m:r>
                            </m:e>
                          </m:nary>
                        </m:e>
                      </m:nary>
                    </m:oMath>
                  </m:oMathPara>
                </a14:m>
                <a:endParaRPr lang="es-AR" sz="2400" dirty="0"/>
              </a:p>
              <a:p>
                <a:pPr lvl="0" algn="just">
                  <a:spcBef>
                    <a:spcPct val="20000"/>
                  </a:spcBef>
                  <a:defRPr/>
                </a:pPr>
                <a:endParaRPr lang="es-AR" sz="1000" dirty="0"/>
              </a:p>
              <a:p>
                <a:pPr algn="just">
                  <a:spcBef>
                    <a:spcPct val="20000"/>
                  </a:spcBef>
                  <a:defRPr/>
                </a:pPr>
                <a:r>
                  <a:rPr lang="es-AR" sz="2400" dirty="0"/>
                  <a:t>Que puede calcularse como:</a:t>
                </a:r>
              </a:p>
              <a:p>
                <a:pPr algn="just">
                  <a:spcBef>
                    <a:spcPct val="20000"/>
                  </a:spcBef>
                  <a:defRPr/>
                </a:pPr>
                <a14:m>
                  <m:oMathPara xmlns:m="http://schemas.openxmlformats.org/officeDocument/2006/math">
                    <m:oMathParaPr>
                      <m:jc m:val="centerGroup"/>
                    </m:oMathParaPr>
                    <m:oMath xmlns:m="http://schemas.openxmlformats.org/officeDocument/2006/math">
                      <m:nary>
                        <m:naryPr>
                          <m:ctrlPr>
                            <a:rPr lang="es-AR" sz="2400" i="1">
                              <a:latin typeface="Cambria Math" panose="02040503050406030204" pitchFamily="18" charset="0"/>
                            </a:rPr>
                          </m:ctrlPr>
                        </m:naryPr>
                        <m:sub>
                          <m:r>
                            <a:rPr lang="es-AR" sz="2400" i="1">
                              <a:latin typeface="Cambria Math" panose="02040503050406030204" pitchFamily="18" charset="0"/>
                            </a:rPr>
                            <m:t>𝑎</m:t>
                          </m:r>
                        </m:sub>
                        <m:sup>
                          <m:r>
                            <a:rPr lang="es-AR" sz="2400" i="1">
                              <a:latin typeface="Cambria Math" panose="02040503050406030204" pitchFamily="18" charset="0"/>
                            </a:rPr>
                            <m:t>𝑏</m:t>
                          </m:r>
                        </m:sup>
                        <m:e>
                          <m:sSub>
                            <m:sSubPr>
                              <m:ctrlPr>
                                <a:rPr lang="es-AR" sz="2400" i="1">
                                  <a:latin typeface="Cambria Math" panose="02040503050406030204" pitchFamily="18" charset="0"/>
                                </a:rPr>
                              </m:ctrlPr>
                            </m:sSubPr>
                            <m:e>
                              <m:r>
                                <a:rPr lang="es-AR" sz="2400" i="1">
                                  <a:latin typeface="Cambria Math" panose="02040503050406030204" pitchFamily="18" charset="0"/>
                                </a:rPr>
                                <m:t>𝑓</m:t>
                              </m:r>
                            </m:e>
                            <m:sub>
                              <m:r>
                                <a:rPr lang="es-AR" sz="2400" i="1">
                                  <a:latin typeface="Cambria Math" panose="02040503050406030204" pitchFamily="18" charset="0"/>
                                </a:rPr>
                                <m:t>(</m:t>
                              </m:r>
                              <m:r>
                                <a:rPr lang="es-AR" sz="2400" i="1">
                                  <a:latin typeface="Cambria Math" panose="02040503050406030204" pitchFamily="18" charset="0"/>
                                </a:rPr>
                                <m:t>𝑡</m:t>
                              </m:r>
                              <m:r>
                                <a:rPr lang="es-AR" sz="2400" i="1">
                                  <a:latin typeface="Cambria Math" panose="02040503050406030204" pitchFamily="18" charset="0"/>
                                </a:rPr>
                                <m:t>)</m:t>
                              </m:r>
                            </m:sub>
                          </m:sSub>
                          <m:r>
                            <a:rPr lang="es-AR" sz="2400" i="1">
                              <a:latin typeface="Cambria Math" panose="02040503050406030204" pitchFamily="18" charset="0"/>
                            </a:rPr>
                            <m:t>𝑑𝑡</m:t>
                          </m:r>
                          <m:r>
                            <a:rPr lang="es-AR" sz="2400" i="1">
                              <a:latin typeface="Cambria Math" panose="02040503050406030204" pitchFamily="18" charset="0"/>
                            </a:rPr>
                            <m:t>=</m:t>
                          </m:r>
                          <m:f>
                            <m:fPr>
                              <m:ctrlPr>
                                <a:rPr lang="es-AR" sz="2400" i="1" smtClean="0">
                                  <a:latin typeface="Cambria Math" panose="02040503050406030204" pitchFamily="18" charset="0"/>
                                </a:rPr>
                              </m:ctrlPr>
                            </m:fPr>
                            <m:num>
                              <m:r>
                                <a:rPr lang="es-AR" sz="2400" b="0" i="1" smtClean="0">
                                  <a:latin typeface="Cambria Math" panose="02040503050406030204" pitchFamily="18" charset="0"/>
                                </a:rPr>
                                <m:t>𝑏</m:t>
                              </m:r>
                              <m:r>
                                <a:rPr lang="es-AR" sz="2400" b="0" i="1" smtClean="0">
                                  <a:latin typeface="Cambria Math" panose="02040503050406030204" pitchFamily="18" charset="0"/>
                                </a:rPr>
                                <m:t>−</m:t>
                              </m:r>
                              <m:r>
                                <a:rPr lang="es-AR" sz="2400" b="0" i="1" smtClean="0">
                                  <a:latin typeface="Cambria Math" panose="02040503050406030204" pitchFamily="18" charset="0"/>
                                </a:rPr>
                                <m:t>𝑎</m:t>
                              </m:r>
                            </m:num>
                            <m:den>
                              <m:r>
                                <a:rPr lang="es-AR" sz="2400" b="0" i="1" smtClean="0">
                                  <a:latin typeface="Cambria Math" panose="02040503050406030204" pitchFamily="18" charset="0"/>
                                </a:rPr>
                                <m:t>2</m:t>
                              </m:r>
                            </m:den>
                          </m:f>
                          <m:nary>
                            <m:naryPr>
                              <m:chr m:val="∑"/>
                              <m:ctrlPr>
                                <a:rPr lang="es-AR" sz="2400" i="1" smtClean="0">
                                  <a:latin typeface="Cambria Math" panose="02040503050406030204" pitchFamily="18" charset="0"/>
                                </a:rPr>
                              </m:ctrlPr>
                            </m:naryPr>
                            <m:sub>
                              <m:r>
                                <m:rPr>
                                  <m:brk m:alnAt="23"/>
                                </m:rPr>
                                <a:rPr lang="es-AR" sz="2400" b="0" i="1" smtClean="0">
                                  <a:latin typeface="Cambria Math" panose="02040503050406030204" pitchFamily="18" charset="0"/>
                                </a:rPr>
                                <m:t>𝑘</m:t>
                              </m:r>
                              <m:r>
                                <a:rPr lang="es-AR" sz="2400" b="0" i="1" smtClean="0">
                                  <a:latin typeface="Cambria Math" panose="02040503050406030204" pitchFamily="18" charset="0"/>
                                </a:rPr>
                                <m:t>=1</m:t>
                              </m:r>
                            </m:sub>
                            <m:sup>
                              <m:r>
                                <a:rPr lang="es-AR" sz="2400" b="0" i="1" smtClean="0">
                                  <a:latin typeface="Cambria Math" panose="02040503050406030204" pitchFamily="18" charset="0"/>
                                </a:rPr>
                                <m:t>𝑛</m:t>
                              </m:r>
                            </m:sup>
                            <m:e>
                              <m:sSubSup>
                                <m:sSubSupPr>
                                  <m:ctrlPr>
                                    <a:rPr lang="es-AR" sz="2400" i="1">
                                      <a:latin typeface="Cambria Math" panose="02040503050406030204" pitchFamily="18" charset="0"/>
                                    </a:rPr>
                                  </m:ctrlPr>
                                </m:sSubSupPr>
                                <m:e>
                                  <m:r>
                                    <a:rPr lang="es-AR" sz="2400" i="1">
                                      <a:latin typeface="Cambria Math" panose="02040503050406030204" pitchFamily="18" charset="0"/>
                                    </a:rPr>
                                    <m:t>𝑊</m:t>
                                  </m:r>
                                </m:e>
                                <m:sub>
                                  <m:r>
                                    <a:rPr lang="es-AR" sz="2400" i="1">
                                      <a:latin typeface="Cambria Math" panose="02040503050406030204" pitchFamily="18" charset="0"/>
                                    </a:rPr>
                                    <m:t>𝑘</m:t>
                                  </m:r>
                                </m:sub>
                                <m:sup>
                                  <m:r>
                                    <a:rPr lang="es-AR" sz="2400" i="1">
                                      <a:latin typeface="Cambria Math" panose="02040503050406030204" pitchFamily="18" charset="0"/>
                                    </a:rPr>
                                    <m:t>(</m:t>
                                  </m:r>
                                  <m:r>
                                    <a:rPr lang="es-AR" sz="2400" i="1">
                                      <a:latin typeface="Cambria Math" panose="02040503050406030204" pitchFamily="18" charset="0"/>
                                    </a:rPr>
                                    <m:t>𝑛</m:t>
                                  </m:r>
                                  <m:r>
                                    <a:rPr lang="es-AR" sz="2400" i="1">
                                      <a:latin typeface="Cambria Math" panose="02040503050406030204" pitchFamily="18" charset="0"/>
                                    </a:rPr>
                                    <m:t>)</m:t>
                                  </m:r>
                                </m:sup>
                              </m:sSubSup>
                              <m:sSub>
                                <m:sSubPr>
                                  <m:ctrlPr>
                                    <a:rPr lang="es-AR" sz="2400" i="1">
                                      <a:latin typeface="Cambria Math" panose="02040503050406030204" pitchFamily="18" charset="0"/>
                                    </a:rPr>
                                  </m:ctrlPr>
                                </m:sSubPr>
                                <m:e>
                                  <m:r>
                                    <a:rPr lang="es-AR" sz="2400" i="1">
                                      <a:latin typeface="Cambria Math" panose="02040503050406030204" pitchFamily="18" charset="0"/>
                                    </a:rPr>
                                    <m:t>𝑓</m:t>
                                  </m:r>
                                </m:e>
                                <m:sub>
                                  <m:r>
                                    <a:rPr lang="es-AR" sz="2400" i="1">
                                      <a:latin typeface="Cambria Math" panose="02040503050406030204" pitchFamily="18" charset="0"/>
                                    </a:rPr>
                                    <m:t>(</m:t>
                                  </m:r>
                                  <m:f>
                                    <m:fPr>
                                      <m:ctrlPr>
                                        <a:rPr lang="es-AR" sz="2400" i="1">
                                          <a:latin typeface="Cambria Math" panose="02040503050406030204" pitchFamily="18" charset="0"/>
                                        </a:rPr>
                                      </m:ctrlPr>
                                    </m:fPr>
                                    <m:num>
                                      <m:r>
                                        <a:rPr lang="es-AR" sz="2400" i="1">
                                          <a:latin typeface="Cambria Math" panose="02040503050406030204" pitchFamily="18" charset="0"/>
                                        </a:rPr>
                                        <m:t>𝑎</m:t>
                                      </m:r>
                                      <m:r>
                                        <a:rPr lang="es-AR" sz="2400" i="1">
                                          <a:latin typeface="Cambria Math" panose="02040503050406030204" pitchFamily="18" charset="0"/>
                                        </a:rPr>
                                        <m:t>+</m:t>
                                      </m:r>
                                      <m:r>
                                        <a:rPr lang="es-AR" sz="2400" i="1">
                                          <a:latin typeface="Cambria Math" panose="02040503050406030204" pitchFamily="18" charset="0"/>
                                        </a:rPr>
                                        <m:t>𝑏</m:t>
                                      </m:r>
                                    </m:num>
                                    <m:den>
                                      <m:r>
                                        <a:rPr lang="es-AR" sz="2400" i="1">
                                          <a:latin typeface="Cambria Math" panose="02040503050406030204" pitchFamily="18" charset="0"/>
                                        </a:rPr>
                                        <m:t>2</m:t>
                                      </m:r>
                                    </m:den>
                                  </m:f>
                                  <m:r>
                                    <a:rPr lang="es-AR" sz="2400" i="1">
                                      <a:latin typeface="Cambria Math" panose="02040503050406030204" pitchFamily="18" charset="0"/>
                                    </a:rPr>
                                    <m:t>+</m:t>
                                  </m:r>
                                  <m:f>
                                    <m:fPr>
                                      <m:ctrlPr>
                                        <a:rPr lang="es-AR" sz="2400" i="1">
                                          <a:latin typeface="Cambria Math" panose="02040503050406030204" pitchFamily="18" charset="0"/>
                                        </a:rPr>
                                      </m:ctrlPr>
                                    </m:fPr>
                                    <m:num>
                                      <m:r>
                                        <a:rPr lang="es-AR" sz="2400" i="1">
                                          <a:latin typeface="Cambria Math" panose="02040503050406030204" pitchFamily="18" charset="0"/>
                                        </a:rPr>
                                        <m:t>𝑏</m:t>
                                      </m:r>
                                      <m:r>
                                        <a:rPr lang="es-AR" sz="2400" i="1">
                                          <a:latin typeface="Cambria Math" panose="02040503050406030204" pitchFamily="18" charset="0"/>
                                        </a:rPr>
                                        <m:t>−</m:t>
                                      </m:r>
                                      <m:r>
                                        <a:rPr lang="es-AR" sz="2400" i="1">
                                          <a:latin typeface="Cambria Math" panose="02040503050406030204" pitchFamily="18" charset="0"/>
                                        </a:rPr>
                                        <m:t>𝑎</m:t>
                                      </m:r>
                                    </m:num>
                                    <m:den>
                                      <m:r>
                                        <a:rPr lang="es-AR" sz="2400" i="1">
                                          <a:latin typeface="Cambria Math" panose="02040503050406030204" pitchFamily="18" charset="0"/>
                                        </a:rPr>
                                        <m:t>2</m:t>
                                      </m:r>
                                    </m:den>
                                  </m:f>
                                  <m:sSub>
                                    <m:sSubPr>
                                      <m:ctrlPr>
                                        <a:rPr lang="es-AR" sz="2400" i="1" smtClean="0">
                                          <a:latin typeface="Cambria Math" panose="02040503050406030204" pitchFamily="18" charset="0"/>
                                        </a:rPr>
                                      </m:ctrlPr>
                                    </m:sSubPr>
                                    <m:e>
                                      <m:r>
                                        <a:rPr lang="es-AR" sz="2400" b="0" i="1" smtClean="0">
                                          <a:latin typeface="Cambria Math" panose="02040503050406030204" pitchFamily="18" charset="0"/>
                                        </a:rPr>
                                        <m:t>𝑥</m:t>
                                      </m:r>
                                    </m:e>
                                    <m:sub>
                                      <m:r>
                                        <a:rPr lang="es-AR" sz="2400" b="0" i="1" smtClean="0">
                                          <a:latin typeface="Cambria Math" panose="02040503050406030204" pitchFamily="18" charset="0"/>
                                        </a:rPr>
                                        <m:t>𝑘</m:t>
                                      </m:r>
                                    </m:sub>
                                  </m:sSub>
                                  <m:r>
                                    <a:rPr lang="es-AR" sz="2400" i="1">
                                      <a:latin typeface="Cambria Math" panose="02040503050406030204" pitchFamily="18" charset="0"/>
                                    </a:rPr>
                                    <m:t>)</m:t>
                                  </m:r>
                                </m:sub>
                              </m:sSub>
                            </m:e>
                          </m:nary>
                        </m:e>
                      </m:nary>
                    </m:oMath>
                  </m:oMathPara>
                </a14:m>
                <a:endParaRPr lang="es-AR" sz="2400" dirty="0"/>
              </a:p>
              <a:p>
                <a:pPr algn="just">
                  <a:spcBef>
                    <a:spcPct val="20000"/>
                  </a:spcBef>
                  <a:defRPr/>
                </a:pPr>
                <a:endParaRPr lang="es-AR" sz="2400" dirty="0"/>
              </a:p>
              <a:p>
                <a:pPr algn="just">
                  <a:spcBef>
                    <a:spcPct val="20000"/>
                  </a:spcBef>
                  <a:defRPr/>
                </a:pPr>
                <a:endParaRPr lang="es-AR" sz="2400" dirty="0"/>
              </a:p>
              <a:p>
                <a:pPr algn="just">
                  <a:spcBef>
                    <a:spcPct val="20000"/>
                  </a:spcBef>
                  <a:defRPr/>
                </a:pPr>
                <a:endParaRPr lang="es-AR" sz="2400" dirty="0"/>
              </a:p>
              <a:p>
                <a:pPr algn="just">
                  <a:spcBef>
                    <a:spcPct val="20000"/>
                  </a:spcBef>
                  <a:defRPr/>
                </a:pPr>
                <a:endParaRPr lang="es-AR" sz="2400" dirty="0"/>
              </a:p>
              <a:p>
                <a:pPr algn="just">
                  <a:spcBef>
                    <a:spcPct val="20000"/>
                  </a:spcBef>
                  <a:defRPr/>
                </a:pPr>
                <a:endParaRPr lang="es-AR" sz="2400" dirty="0"/>
              </a:p>
              <a:p>
                <a:pPr lvl="0" algn="just">
                  <a:spcBef>
                    <a:spcPct val="20000"/>
                  </a:spcBef>
                  <a:defRPr/>
                </a:pPr>
                <a:endParaRPr lang="es-AR" sz="2400" dirty="0"/>
              </a:p>
              <a:p>
                <a:pPr lvl="0" algn="just">
                  <a:spcBef>
                    <a:spcPct val="20000"/>
                  </a:spcBef>
                  <a:defRPr/>
                </a:pPr>
                <a:endParaRPr lang="es-AR" sz="2400" dirty="0"/>
              </a:p>
              <a:p>
                <a:pPr lvl="0" algn="just">
                  <a:spcBef>
                    <a:spcPct val="20000"/>
                  </a:spcBef>
                  <a:defRPr/>
                </a:pPr>
                <a:endParaRPr lang="es-AR" sz="2400" dirty="0"/>
              </a:p>
            </p:txBody>
          </p:sp>
        </mc:Choice>
        <mc:Fallback xmlns="">
          <p:sp>
            <p:nvSpPr>
              <p:cNvPr id="8" name="2 Subtítulo"/>
              <p:cNvSpPr txBox="1">
                <a:spLocks noRot="1" noChangeAspect="1" noMove="1" noResize="1" noEditPoints="1" noAdjustHandles="1" noChangeArrowheads="1" noChangeShapeType="1" noTextEdit="1"/>
              </p:cNvSpPr>
              <p:nvPr/>
            </p:nvSpPr>
            <p:spPr>
              <a:xfrm>
                <a:off x="381000" y="114300"/>
                <a:ext cx="8077200" cy="6629400"/>
              </a:xfrm>
              <a:prstGeom prst="rect">
                <a:avLst/>
              </a:prstGeom>
              <a:blipFill>
                <a:blip r:embed="rId2"/>
                <a:stretch>
                  <a:fillRect l="-1208" t="-1288" r="-1132"/>
                </a:stretch>
              </a:blipFill>
            </p:spPr>
            <p:txBody>
              <a:bodyPr/>
              <a:lstStyle/>
              <a:p>
                <a:r>
                  <a:rPr lang="en-US">
                    <a:noFill/>
                  </a:rPr>
                  <a:t> </a:t>
                </a:r>
              </a:p>
            </p:txBody>
          </p:sp>
        </mc:Fallback>
      </mc:AlternateContent>
    </p:spTree>
    <p:extLst>
      <p:ext uri="{BB962C8B-B14F-4D97-AF65-F5344CB8AC3E}">
        <p14:creationId xmlns:p14="http://schemas.microsoft.com/office/powerpoint/2010/main" val="691158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28600"/>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8" name="2 Subtítulo"/>
              <p:cNvSpPr txBox="1">
                <a:spLocks/>
              </p:cNvSpPr>
              <p:nvPr/>
            </p:nvSpPr>
            <p:spPr>
              <a:xfrm>
                <a:off x="358066" y="228600"/>
                <a:ext cx="8077200" cy="6096000"/>
              </a:xfrm>
              <a:prstGeom prst="rect">
                <a:avLst/>
              </a:prstGeom>
            </p:spPr>
            <p:txBody>
              <a:bodyPr vert="horz" lIns="91440" tIns="45720" rIns="91440" bIns="45720" rtlCol="0">
                <a:normAutofit fontScale="92500"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b="1" dirty="0"/>
                  <a:t>Derivación numérica:</a:t>
                </a:r>
                <a:endParaRPr lang="es-AR" sz="1100" b="1" noProof="0" dirty="0"/>
              </a:p>
              <a:p>
                <a:pPr lvl="0">
                  <a:spcBef>
                    <a:spcPct val="20000"/>
                  </a:spcBef>
                  <a:defRPr/>
                </a:pPr>
                <a:r>
                  <a:rPr lang="es-AR" sz="2400" dirty="0"/>
                  <a:t>Planteamos el desarrollo en serie de Taylor de la función f(x) en el entorno de x</a:t>
                </a:r>
                <a:r>
                  <a:rPr lang="es-AR" sz="2400" baseline="-25000" dirty="0"/>
                  <a:t>0</a:t>
                </a:r>
                <a:r>
                  <a:rPr lang="es-AR" sz="2400" dirty="0"/>
                  <a:t>, teniendo en cuenta que x = x</a:t>
                </a:r>
                <a:r>
                  <a:rPr lang="es-AR" sz="2400" baseline="-25000" dirty="0"/>
                  <a:t>0 </a:t>
                </a:r>
                <a:r>
                  <a:rPr lang="es-AR" sz="2400" dirty="0"/>
                  <a:t>+ h y por lo tanto h = x - x</a:t>
                </a:r>
                <a:r>
                  <a:rPr lang="es-AR" sz="2400" baseline="-25000" dirty="0"/>
                  <a:t>0</a:t>
                </a:r>
                <a:r>
                  <a:rPr lang="es-AR" sz="2400" dirty="0"/>
                  <a:t>:</a:t>
                </a:r>
              </a:p>
              <a:p>
                <a:pPr marL="0" marR="0" lvl="0" indent="0" defTabSz="914400" rtl="0" eaLnBrk="1" fontAlgn="auto" latinLnBrk="0" hangingPunct="1">
                  <a:lnSpc>
                    <a:spcPct val="100000"/>
                  </a:lnSpc>
                  <a:spcBef>
                    <a:spcPct val="20000"/>
                  </a:spcBef>
                  <a:spcAft>
                    <a:spcPts val="0"/>
                  </a:spcAft>
                  <a:buClrTx/>
                  <a:buSzTx/>
                  <a:tabLst/>
                  <a:defRPr/>
                </a:pPr>
                <a:endParaRPr lang="es-AR" sz="2400" dirty="0"/>
              </a:p>
              <a:p>
                <a:pPr lvl="0">
                  <a:spcBef>
                    <a:spcPct val="20000"/>
                  </a:spcBef>
                  <a:defRPr/>
                </a:pPr>
                <a14:m>
                  <m:oMathPara xmlns:m="http://schemas.openxmlformats.org/officeDocument/2006/math">
                    <m:oMathParaPr>
                      <m:jc m:val="centerGroup"/>
                    </m:oMathParaPr>
                    <m:oMath xmlns:m="http://schemas.openxmlformats.org/officeDocument/2006/math">
                      <m:sSub>
                        <m:sSubPr>
                          <m:ctrlPr>
                            <a:rPr lang="es-AR" sz="2400" b="0" i="1" smtClean="0">
                              <a:latin typeface="Cambria Math" panose="02040503050406030204" pitchFamily="18" charset="0"/>
                            </a:rPr>
                          </m:ctrlPr>
                        </m:sSubPr>
                        <m:e>
                          <m:r>
                            <a:rPr lang="es-AR" sz="2400" b="0" i="1" smtClean="0">
                              <a:latin typeface="Cambria Math" panose="02040503050406030204" pitchFamily="18" charset="0"/>
                            </a:rPr>
                            <m:t>𝑓</m:t>
                          </m:r>
                        </m:e>
                        <m:sub>
                          <m:r>
                            <a:rPr lang="es-AR" sz="2400" b="0" i="1" smtClean="0">
                              <a:latin typeface="Cambria Math" panose="02040503050406030204" pitchFamily="18" charset="0"/>
                            </a:rPr>
                            <m:t>(</m:t>
                          </m:r>
                          <m:r>
                            <a:rPr lang="es-AR" sz="2400" b="0" i="1" smtClean="0">
                              <a:latin typeface="Cambria Math" panose="02040503050406030204" pitchFamily="18" charset="0"/>
                            </a:rPr>
                            <m:t>𝑥</m:t>
                          </m:r>
                          <m:r>
                            <a:rPr lang="es-AR" sz="2400" b="0" i="1" smtClean="0">
                              <a:latin typeface="Cambria Math" panose="02040503050406030204" pitchFamily="18" charset="0"/>
                            </a:rPr>
                            <m:t>)</m:t>
                          </m:r>
                        </m:sub>
                      </m:sSub>
                      <m:r>
                        <a:rPr lang="es-AR" sz="2400" b="0" i="1" smtClean="0">
                          <a:latin typeface="Cambria Math" panose="02040503050406030204" pitchFamily="18" charset="0"/>
                        </a:rPr>
                        <m:t>=</m:t>
                      </m:r>
                      <m:sSub>
                        <m:sSubPr>
                          <m:ctrlPr>
                            <a:rPr lang="pt-BR" sz="2400" i="1">
                              <a:latin typeface="Cambria Math" panose="02040503050406030204" pitchFamily="18" charset="0"/>
                            </a:rPr>
                          </m:ctrlPr>
                        </m:sSubPr>
                        <m:e>
                          <m:r>
                            <a:rPr lang="es-AR" sz="2400" i="1">
                              <a:latin typeface="Cambria Math" panose="02040503050406030204" pitchFamily="18" charset="0"/>
                            </a:rPr>
                            <m:t>𝑓</m:t>
                          </m:r>
                        </m:e>
                        <m:sub>
                          <m:d>
                            <m:dPr>
                              <m:ctrlPr>
                                <a:rPr lang="es-AR" sz="2400" i="1">
                                  <a:latin typeface="Cambria Math" panose="02040503050406030204" pitchFamily="18" charset="0"/>
                                </a:rPr>
                              </m:ctrlPr>
                            </m:dPr>
                            <m:e>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0</m:t>
                                  </m:r>
                                </m:sub>
                              </m:sSub>
                            </m:e>
                          </m:d>
                        </m:sub>
                      </m:sSub>
                      <m:r>
                        <a:rPr lang="es-AR" sz="2400" b="0" i="1" smtClean="0">
                          <a:latin typeface="Cambria Math" panose="02040503050406030204" pitchFamily="18" charset="0"/>
                        </a:rPr>
                        <m:t>+</m:t>
                      </m:r>
                      <m:sSub>
                        <m:sSubPr>
                          <m:ctrlPr>
                            <a:rPr lang="pt-BR" sz="2400" i="1">
                              <a:latin typeface="Cambria Math" panose="02040503050406030204" pitchFamily="18" charset="0"/>
                            </a:rPr>
                          </m:ctrlPr>
                        </m:sSubPr>
                        <m:e>
                          <m:sSup>
                            <m:sSupPr>
                              <m:ctrlPr>
                                <a:rPr lang="es-AR" sz="2400" b="0" i="1" smtClean="0">
                                  <a:latin typeface="Cambria Math" panose="02040503050406030204" pitchFamily="18" charset="0"/>
                                </a:rPr>
                              </m:ctrlPr>
                            </m:sSupPr>
                            <m:e>
                              <m:r>
                                <a:rPr lang="es-AR" sz="2400" i="1">
                                  <a:latin typeface="Cambria Math" panose="02040503050406030204" pitchFamily="18" charset="0"/>
                                </a:rPr>
                                <m:t>𝑓</m:t>
                              </m:r>
                            </m:e>
                            <m:sup>
                              <m:r>
                                <a:rPr lang="es-AR" sz="2400" b="0" i="1" smtClean="0">
                                  <a:latin typeface="Cambria Math" panose="02040503050406030204" pitchFamily="18" charset="0"/>
                                </a:rPr>
                                <m:t>′</m:t>
                              </m:r>
                            </m:sup>
                          </m:sSup>
                        </m:e>
                        <m:sub>
                          <m:d>
                            <m:dPr>
                              <m:ctrlPr>
                                <a:rPr lang="es-AR" sz="2400" i="1">
                                  <a:latin typeface="Cambria Math" panose="02040503050406030204" pitchFamily="18" charset="0"/>
                                </a:rPr>
                              </m:ctrlPr>
                            </m:dPr>
                            <m:e>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0</m:t>
                                  </m:r>
                                </m:sub>
                              </m:sSub>
                            </m:e>
                          </m:d>
                        </m:sub>
                      </m:sSub>
                      <m:d>
                        <m:dPr>
                          <m:ctrlPr>
                            <a:rPr lang="es-AR" sz="2400" b="0" i="1" smtClean="0">
                              <a:latin typeface="Cambria Math" panose="02040503050406030204" pitchFamily="18" charset="0"/>
                            </a:rPr>
                          </m:ctrlPr>
                        </m:dPr>
                        <m:e>
                          <m:r>
                            <a:rPr lang="es-AR" sz="2400" b="0" i="1" smtClean="0">
                              <a:latin typeface="Cambria Math" panose="02040503050406030204" pitchFamily="18" charset="0"/>
                            </a:rPr>
                            <m:t>𝑥</m:t>
                          </m:r>
                          <m:r>
                            <a:rPr lang="es-AR" sz="2400" b="0" i="1" smtClean="0">
                              <a:latin typeface="Cambria Math" panose="02040503050406030204" pitchFamily="18" charset="0"/>
                            </a:rPr>
                            <m:t>−</m:t>
                          </m:r>
                          <m:sSub>
                            <m:sSubPr>
                              <m:ctrlPr>
                                <a:rPr lang="es-AR" sz="2400" b="0" i="1" smtClean="0">
                                  <a:latin typeface="Cambria Math" panose="02040503050406030204" pitchFamily="18" charset="0"/>
                                </a:rPr>
                              </m:ctrlPr>
                            </m:sSubPr>
                            <m:e>
                              <m:r>
                                <a:rPr lang="es-AR" sz="2400" b="0" i="1" smtClean="0">
                                  <a:latin typeface="Cambria Math" panose="02040503050406030204" pitchFamily="18" charset="0"/>
                                </a:rPr>
                                <m:t>𝑥</m:t>
                              </m:r>
                            </m:e>
                            <m:sub>
                              <m:r>
                                <a:rPr lang="es-AR" sz="2400" b="0" i="1" smtClean="0">
                                  <a:latin typeface="Cambria Math" panose="02040503050406030204" pitchFamily="18" charset="0"/>
                                </a:rPr>
                                <m:t>0</m:t>
                              </m:r>
                            </m:sub>
                          </m:sSub>
                        </m:e>
                      </m:d>
                      <m:r>
                        <a:rPr lang="es-AR" sz="2400" b="0" i="1" smtClean="0">
                          <a:latin typeface="Cambria Math" panose="02040503050406030204" pitchFamily="18" charset="0"/>
                        </a:rPr>
                        <m:t>+</m:t>
                      </m:r>
                      <m:f>
                        <m:fPr>
                          <m:ctrlPr>
                            <a:rPr lang="es-AR" sz="2400" b="0" i="1" smtClean="0">
                              <a:latin typeface="Cambria Math" panose="02040503050406030204" pitchFamily="18" charset="0"/>
                            </a:rPr>
                          </m:ctrlPr>
                        </m:fPr>
                        <m:num>
                          <m:sSub>
                            <m:sSubPr>
                              <m:ctrlPr>
                                <a:rPr lang="es-AR" sz="2400" b="0" i="1" smtClean="0">
                                  <a:latin typeface="Cambria Math" panose="02040503050406030204" pitchFamily="18" charset="0"/>
                                </a:rPr>
                              </m:ctrlPr>
                            </m:sSubPr>
                            <m:e>
                              <m:r>
                                <a:rPr lang="es-AR" sz="2400" b="0" i="1" smtClean="0">
                                  <a:latin typeface="Cambria Math" panose="02040503050406030204" pitchFamily="18" charset="0"/>
                                </a:rPr>
                                <m:t>𝑓</m:t>
                              </m:r>
                              <m:r>
                                <a:rPr lang="es-AR" sz="2400" b="0" i="1" smtClean="0">
                                  <a:latin typeface="Cambria Math" panose="02040503050406030204" pitchFamily="18" charset="0"/>
                                </a:rPr>
                                <m:t>′′</m:t>
                              </m:r>
                            </m:e>
                            <m:sub>
                              <m:r>
                                <a:rPr lang="es-AR" sz="2400" b="0" i="1" smtClean="0">
                                  <a:latin typeface="Cambria Math" panose="02040503050406030204" pitchFamily="18" charset="0"/>
                                </a:rPr>
                                <m:t>(</m:t>
                              </m:r>
                              <m:r>
                                <a:rPr lang="es-AR" sz="2400" b="0" i="1" smtClean="0">
                                  <a:latin typeface="Cambria Math" panose="02040503050406030204" pitchFamily="18" charset="0"/>
                                  <a:ea typeface="Cambria Math" panose="02040503050406030204" pitchFamily="18" charset="0"/>
                                </a:rPr>
                                <m:t>𝜉</m:t>
                              </m:r>
                              <m:r>
                                <a:rPr lang="es-AR" sz="2400" b="0" i="1" smtClean="0">
                                  <a:latin typeface="Cambria Math" panose="02040503050406030204" pitchFamily="18" charset="0"/>
                                  <a:ea typeface="Cambria Math" panose="02040503050406030204" pitchFamily="18" charset="0"/>
                                </a:rPr>
                                <m:t>)</m:t>
                              </m:r>
                            </m:sub>
                          </m:sSub>
                        </m:num>
                        <m:den>
                          <m:r>
                            <a:rPr lang="es-AR" sz="2400" b="0" i="1" smtClean="0">
                              <a:latin typeface="Cambria Math" panose="02040503050406030204" pitchFamily="18" charset="0"/>
                            </a:rPr>
                            <m:t>2</m:t>
                          </m:r>
                        </m:den>
                      </m:f>
                      <m:sSup>
                        <m:sSupPr>
                          <m:ctrlPr>
                            <a:rPr lang="es-AR" sz="2400" b="0" i="1" smtClean="0">
                              <a:latin typeface="Cambria Math" panose="02040503050406030204" pitchFamily="18" charset="0"/>
                            </a:rPr>
                          </m:ctrlPr>
                        </m:sSupPr>
                        <m:e>
                          <m:d>
                            <m:dPr>
                              <m:ctrlPr>
                                <a:rPr lang="es-AR" sz="2400" i="1">
                                  <a:latin typeface="Cambria Math" panose="02040503050406030204" pitchFamily="18" charset="0"/>
                                </a:rPr>
                              </m:ctrlPr>
                            </m:dPr>
                            <m:e>
                              <m:r>
                                <a:rPr lang="es-AR" sz="2400" i="1">
                                  <a:latin typeface="Cambria Math" panose="02040503050406030204" pitchFamily="18" charset="0"/>
                                </a:rPr>
                                <m:t>𝑥</m:t>
                              </m:r>
                              <m:r>
                                <a:rPr lang="es-AR" sz="2400" i="1">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0</m:t>
                                  </m:r>
                                </m:sub>
                              </m:sSub>
                            </m:e>
                          </m:d>
                        </m:e>
                        <m:sup>
                          <m:r>
                            <a:rPr lang="es-AR" sz="2400" b="0" i="1" smtClean="0">
                              <a:latin typeface="Cambria Math" panose="02040503050406030204" pitchFamily="18" charset="0"/>
                            </a:rPr>
                            <m:t>2</m:t>
                          </m:r>
                        </m:sup>
                      </m:sSup>
                    </m:oMath>
                  </m:oMathPara>
                </a14:m>
                <a:endParaRPr lang="es-AR" sz="2400" dirty="0"/>
              </a:p>
              <a:p>
                <a:pPr lvl="0">
                  <a:spcBef>
                    <a:spcPct val="20000"/>
                  </a:spcBef>
                  <a:defRPr/>
                </a:pPr>
                <a:endParaRPr lang="es-AR" sz="2400" dirty="0"/>
              </a:p>
              <a:p>
                <a:pPr lvl="0">
                  <a:spcBef>
                    <a:spcPct val="20000"/>
                  </a:spcBef>
                  <a:defRPr/>
                </a:pPr>
                <a14:m>
                  <m:oMathPara xmlns:m="http://schemas.openxmlformats.org/officeDocument/2006/math">
                    <m:oMathParaPr>
                      <m:jc m:val="centerGroup"/>
                    </m:oMathParaPr>
                    <m:oMath xmlns:m="http://schemas.openxmlformats.org/officeDocument/2006/math">
                      <m:sSub>
                        <m:sSubPr>
                          <m:ctrlPr>
                            <a:rPr lang="es-AR" sz="2400" i="1">
                              <a:latin typeface="Cambria Math" panose="02040503050406030204" pitchFamily="18" charset="0"/>
                            </a:rPr>
                          </m:ctrlPr>
                        </m:sSubPr>
                        <m:e>
                          <m:r>
                            <a:rPr lang="es-AR" sz="2400" i="1">
                              <a:latin typeface="Cambria Math" panose="02040503050406030204" pitchFamily="18" charset="0"/>
                            </a:rPr>
                            <m:t>𝑓</m:t>
                          </m:r>
                        </m:e>
                        <m:sub>
                          <m:r>
                            <a:rPr lang="es-AR" sz="2400" i="1">
                              <a:latin typeface="Cambria Math" panose="02040503050406030204" pitchFamily="18" charset="0"/>
                            </a:rPr>
                            <m:t>(</m:t>
                          </m:r>
                          <m:sSub>
                            <m:sSubPr>
                              <m:ctrlPr>
                                <a:rPr lang="es-AR" sz="2400" i="1" smtClean="0">
                                  <a:latin typeface="Cambria Math" panose="02040503050406030204" pitchFamily="18" charset="0"/>
                                </a:rPr>
                              </m:ctrlPr>
                            </m:sSubPr>
                            <m:e>
                              <m:r>
                                <a:rPr lang="es-AR" sz="2400" b="0" i="1" smtClean="0">
                                  <a:latin typeface="Cambria Math" panose="02040503050406030204" pitchFamily="18" charset="0"/>
                                </a:rPr>
                                <m:t>𝑥</m:t>
                              </m:r>
                            </m:e>
                            <m:sub>
                              <m:r>
                                <a:rPr lang="es-AR" sz="2400" b="0" i="1" smtClean="0">
                                  <a:latin typeface="Cambria Math" panose="02040503050406030204" pitchFamily="18" charset="0"/>
                                </a:rPr>
                                <m:t>0</m:t>
                              </m:r>
                            </m:sub>
                          </m:sSub>
                          <m:r>
                            <a:rPr lang="es-AR" sz="2400" b="0" i="1" smtClean="0">
                              <a:latin typeface="Cambria Math" panose="02040503050406030204" pitchFamily="18" charset="0"/>
                            </a:rPr>
                            <m:t>+</m:t>
                          </m:r>
                          <m:r>
                            <a:rPr lang="es-AR" sz="2400" b="0" i="1" smtClean="0">
                              <a:latin typeface="Cambria Math" panose="02040503050406030204" pitchFamily="18" charset="0"/>
                            </a:rPr>
                            <m:t>h</m:t>
                          </m:r>
                          <m:r>
                            <a:rPr lang="es-AR" sz="2400" i="1">
                              <a:latin typeface="Cambria Math" panose="02040503050406030204" pitchFamily="18" charset="0"/>
                            </a:rPr>
                            <m:t>)</m:t>
                          </m:r>
                        </m:sub>
                      </m:sSub>
                      <m:r>
                        <a:rPr lang="es-AR" sz="2400" i="1">
                          <a:latin typeface="Cambria Math" panose="02040503050406030204" pitchFamily="18" charset="0"/>
                        </a:rPr>
                        <m:t>=</m:t>
                      </m:r>
                      <m:sSub>
                        <m:sSubPr>
                          <m:ctrlPr>
                            <a:rPr lang="pt-BR" sz="2400" i="1">
                              <a:latin typeface="Cambria Math" panose="02040503050406030204" pitchFamily="18" charset="0"/>
                            </a:rPr>
                          </m:ctrlPr>
                        </m:sSubPr>
                        <m:e>
                          <m:r>
                            <a:rPr lang="es-AR" sz="2400" i="1">
                              <a:latin typeface="Cambria Math" panose="02040503050406030204" pitchFamily="18" charset="0"/>
                            </a:rPr>
                            <m:t>𝑓</m:t>
                          </m:r>
                        </m:e>
                        <m:sub>
                          <m:d>
                            <m:dPr>
                              <m:ctrlPr>
                                <a:rPr lang="es-AR" sz="2400" i="1">
                                  <a:latin typeface="Cambria Math" panose="02040503050406030204" pitchFamily="18" charset="0"/>
                                </a:rPr>
                              </m:ctrlPr>
                            </m:dPr>
                            <m:e>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0</m:t>
                                  </m:r>
                                </m:sub>
                              </m:sSub>
                            </m:e>
                          </m:d>
                        </m:sub>
                      </m:sSub>
                      <m:r>
                        <a:rPr lang="es-AR" sz="2400" i="1">
                          <a:latin typeface="Cambria Math" panose="02040503050406030204" pitchFamily="18" charset="0"/>
                        </a:rPr>
                        <m:t>+</m:t>
                      </m:r>
                      <m:sSub>
                        <m:sSubPr>
                          <m:ctrlPr>
                            <a:rPr lang="pt-BR" sz="2400" i="1">
                              <a:latin typeface="Cambria Math" panose="02040503050406030204" pitchFamily="18" charset="0"/>
                            </a:rPr>
                          </m:ctrlPr>
                        </m:sSubPr>
                        <m:e>
                          <m:sSup>
                            <m:sSupPr>
                              <m:ctrlPr>
                                <a:rPr lang="es-AR" sz="2400" i="1">
                                  <a:latin typeface="Cambria Math" panose="02040503050406030204" pitchFamily="18" charset="0"/>
                                </a:rPr>
                              </m:ctrlPr>
                            </m:sSupPr>
                            <m:e>
                              <m:r>
                                <a:rPr lang="es-AR" sz="2400" i="1">
                                  <a:latin typeface="Cambria Math" panose="02040503050406030204" pitchFamily="18" charset="0"/>
                                </a:rPr>
                                <m:t>𝑓</m:t>
                              </m:r>
                            </m:e>
                            <m:sup>
                              <m:r>
                                <a:rPr lang="es-AR" sz="2400" i="1">
                                  <a:latin typeface="Cambria Math" panose="02040503050406030204" pitchFamily="18" charset="0"/>
                                </a:rPr>
                                <m:t>′</m:t>
                              </m:r>
                            </m:sup>
                          </m:sSup>
                        </m:e>
                        <m:sub>
                          <m:d>
                            <m:dPr>
                              <m:ctrlPr>
                                <a:rPr lang="es-AR" sz="2400" i="1">
                                  <a:latin typeface="Cambria Math" panose="02040503050406030204" pitchFamily="18" charset="0"/>
                                </a:rPr>
                              </m:ctrlPr>
                            </m:dPr>
                            <m:e>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0</m:t>
                                  </m:r>
                                </m:sub>
                              </m:sSub>
                            </m:e>
                          </m:d>
                        </m:sub>
                      </m:sSub>
                      <m:d>
                        <m:dPr>
                          <m:ctrlPr>
                            <a:rPr lang="es-AR" sz="2400" i="1">
                              <a:latin typeface="Cambria Math" panose="02040503050406030204" pitchFamily="18" charset="0"/>
                            </a:rPr>
                          </m:ctrlPr>
                        </m:dPr>
                        <m:e>
                          <m:r>
                            <a:rPr lang="es-AR" sz="2400" b="0" i="1" smtClean="0">
                              <a:latin typeface="Cambria Math" panose="02040503050406030204" pitchFamily="18" charset="0"/>
                            </a:rPr>
                            <m:t>h</m:t>
                          </m:r>
                        </m:e>
                      </m:d>
                      <m:r>
                        <a:rPr lang="es-AR" sz="2400" i="1">
                          <a:latin typeface="Cambria Math" panose="02040503050406030204" pitchFamily="18" charset="0"/>
                        </a:rPr>
                        <m:t>+</m:t>
                      </m:r>
                      <m:f>
                        <m:fPr>
                          <m:ctrlPr>
                            <a:rPr lang="es-AR" sz="2400" i="1">
                              <a:latin typeface="Cambria Math" panose="02040503050406030204" pitchFamily="18" charset="0"/>
                            </a:rPr>
                          </m:ctrlPr>
                        </m:fPr>
                        <m:num>
                          <m:sSub>
                            <m:sSubPr>
                              <m:ctrlPr>
                                <a:rPr lang="es-AR" sz="2400" i="1">
                                  <a:latin typeface="Cambria Math" panose="02040503050406030204" pitchFamily="18" charset="0"/>
                                </a:rPr>
                              </m:ctrlPr>
                            </m:sSubPr>
                            <m:e>
                              <m:r>
                                <a:rPr lang="es-AR" sz="2400" i="1">
                                  <a:latin typeface="Cambria Math" panose="02040503050406030204" pitchFamily="18" charset="0"/>
                                </a:rPr>
                                <m:t>𝑓</m:t>
                              </m:r>
                              <m:r>
                                <a:rPr lang="es-AR" sz="2400" i="1">
                                  <a:latin typeface="Cambria Math" panose="02040503050406030204" pitchFamily="18" charset="0"/>
                                </a:rPr>
                                <m:t>′′</m:t>
                              </m:r>
                            </m:e>
                            <m:sub>
                              <m:r>
                                <a:rPr lang="es-AR" sz="2400" i="1">
                                  <a:latin typeface="Cambria Math" panose="02040503050406030204" pitchFamily="18" charset="0"/>
                                </a:rPr>
                                <m:t>(</m:t>
                              </m:r>
                              <m:r>
                                <a:rPr lang="es-AR" sz="2400" i="1">
                                  <a:latin typeface="Cambria Math" panose="02040503050406030204" pitchFamily="18" charset="0"/>
                                  <a:ea typeface="Cambria Math" panose="02040503050406030204" pitchFamily="18" charset="0"/>
                                </a:rPr>
                                <m:t>𝜉</m:t>
                              </m:r>
                              <m:r>
                                <a:rPr lang="es-AR" sz="2400" i="1">
                                  <a:latin typeface="Cambria Math" panose="02040503050406030204" pitchFamily="18" charset="0"/>
                                  <a:ea typeface="Cambria Math" panose="02040503050406030204" pitchFamily="18" charset="0"/>
                                </a:rPr>
                                <m:t>)</m:t>
                              </m:r>
                            </m:sub>
                          </m:sSub>
                        </m:num>
                        <m:den>
                          <m:r>
                            <a:rPr lang="es-AR" sz="2400" i="1">
                              <a:latin typeface="Cambria Math" panose="02040503050406030204" pitchFamily="18" charset="0"/>
                            </a:rPr>
                            <m:t>2</m:t>
                          </m:r>
                        </m:den>
                      </m:f>
                      <m:sSup>
                        <m:sSupPr>
                          <m:ctrlPr>
                            <a:rPr lang="es-AR" sz="2400" i="1">
                              <a:latin typeface="Cambria Math" panose="02040503050406030204" pitchFamily="18" charset="0"/>
                            </a:rPr>
                          </m:ctrlPr>
                        </m:sSupPr>
                        <m:e>
                          <m:r>
                            <a:rPr lang="es-AR" sz="2400" b="0" i="1" smtClean="0">
                              <a:latin typeface="Cambria Math" panose="02040503050406030204" pitchFamily="18" charset="0"/>
                            </a:rPr>
                            <m:t>h</m:t>
                          </m:r>
                        </m:e>
                        <m:sup>
                          <m:r>
                            <a:rPr lang="es-AR" sz="2400" i="1">
                              <a:latin typeface="Cambria Math" panose="02040503050406030204" pitchFamily="18" charset="0"/>
                            </a:rPr>
                            <m:t>2</m:t>
                          </m:r>
                        </m:sup>
                      </m:sSup>
                    </m:oMath>
                  </m:oMathPara>
                </a14:m>
                <a:endParaRPr lang="es-AR" sz="2400" dirty="0"/>
              </a:p>
              <a:p>
                <a:pPr lvl="0">
                  <a:spcBef>
                    <a:spcPct val="20000"/>
                  </a:spcBef>
                  <a:defRPr/>
                </a:pPr>
                <a:endParaRPr lang="es-AR" sz="2400" dirty="0"/>
              </a:p>
              <a:p>
                <a:pPr lvl="0">
                  <a:spcBef>
                    <a:spcPct val="20000"/>
                  </a:spcBef>
                  <a:defRPr/>
                </a:pPr>
                <a14:m>
                  <m:oMathPara xmlns:m="http://schemas.openxmlformats.org/officeDocument/2006/math">
                    <m:oMathParaPr>
                      <m:jc m:val="centerGroup"/>
                    </m:oMathParaPr>
                    <m:oMath xmlns:m="http://schemas.openxmlformats.org/officeDocument/2006/math">
                      <m:sSub>
                        <m:sSubPr>
                          <m:ctrlPr>
                            <a:rPr lang="pt-BR" sz="2400" i="1">
                              <a:latin typeface="Cambria Math" panose="02040503050406030204" pitchFamily="18" charset="0"/>
                            </a:rPr>
                          </m:ctrlPr>
                        </m:sSubPr>
                        <m:e>
                          <m:r>
                            <a:rPr lang="es-AR" sz="2400" i="1">
                              <a:latin typeface="Cambria Math" panose="02040503050406030204" pitchFamily="18" charset="0"/>
                            </a:rPr>
                            <m:t>𝑓</m:t>
                          </m:r>
                          <m:r>
                            <a:rPr lang="es-AR" sz="2400" b="0" i="1" smtClean="0">
                              <a:latin typeface="Cambria Math" panose="02040503050406030204" pitchFamily="18" charset="0"/>
                            </a:rPr>
                            <m:t>′</m:t>
                          </m:r>
                        </m:e>
                        <m:sub>
                          <m:d>
                            <m:dPr>
                              <m:ctrlPr>
                                <a:rPr lang="es-AR" sz="2400" i="1">
                                  <a:latin typeface="Cambria Math" panose="02040503050406030204" pitchFamily="18" charset="0"/>
                                </a:rPr>
                              </m:ctrlPr>
                            </m:dPr>
                            <m:e>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0</m:t>
                                  </m:r>
                                </m:sub>
                              </m:sSub>
                            </m:e>
                          </m:d>
                        </m:sub>
                      </m:sSub>
                      <m:r>
                        <a:rPr lang="es-AR" sz="2400" b="0" i="1" smtClean="0">
                          <a:latin typeface="Cambria Math" panose="02040503050406030204" pitchFamily="18" charset="0"/>
                        </a:rPr>
                        <m:t>=</m:t>
                      </m:r>
                      <m:f>
                        <m:fPr>
                          <m:ctrlPr>
                            <a:rPr lang="es-AR" sz="2400" i="1" smtClean="0">
                              <a:latin typeface="Cambria Math" panose="02040503050406030204" pitchFamily="18" charset="0"/>
                            </a:rPr>
                          </m:ctrlPr>
                        </m:fPr>
                        <m:num>
                          <m:sSub>
                            <m:sSubPr>
                              <m:ctrlPr>
                                <a:rPr lang="pt-BR" sz="2400" i="1">
                                  <a:latin typeface="Cambria Math" panose="02040503050406030204" pitchFamily="18" charset="0"/>
                                </a:rPr>
                              </m:ctrlPr>
                            </m:sSubPr>
                            <m:e>
                              <m:r>
                                <a:rPr lang="es-AR" sz="2400" i="1">
                                  <a:latin typeface="Cambria Math" panose="02040503050406030204" pitchFamily="18" charset="0"/>
                                </a:rPr>
                                <m:t>𝑓</m:t>
                              </m:r>
                            </m:e>
                            <m:sub>
                              <m:d>
                                <m:dPr>
                                  <m:ctrlPr>
                                    <a:rPr lang="es-AR" sz="2400" i="1">
                                      <a:latin typeface="Cambria Math" panose="02040503050406030204" pitchFamily="18" charset="0"/>
                                    </a:rPr>
                                  </m:ctrlPr>
                                </m:dPr>
                                <m:e>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0</m:t>
                                      </m:r>
                                    </m:sub>
                                  </m:sSub>
                                  <m:r>
                                    <a:rPr lang="es-AR" sz="2400" i="1">
                                      <a:latin typeface="Cambria Math" panose="02040503050406030204" pitchFamily="18" charset="0"/>
                                    </a:rPr>
                                    <m:t>+</m:t>
                                  </m:r>
                                  <m:r>
                                    <a:rPr lang="es-AR" sz="2400" i="1">
                                      <a:latin typeface="Cambria Math" panose="02040503050406030204" pitchFamily="18" charset="0"/>
                                    </a:rPr>
                                    <m:t>h</m:t>
                                  </m:r>
                                </m:e>
                              </m:d>
                            </m:sub>
                          </m:sSub>
                          <m:r>
                            <a:rPr lang="es-AR" sz="2400" i="1">
                              <a:latin typeface="Cambria Math" panose="02040503050406030204" pitchFamily="18" charset="0"/>
                            </a:rPr>
                            <m:t>−</m:t>
                          </m:r>
                          <m:sSub>
                            <m:sSubPr>
                              <m:ctrlPr>
                                <a:rPr lang="pt-BR" sz="2400" i="1">
                                  <a:latin typeface="Cambria Math" panose="02040503050406030204" pitchFamily="18" charset="0"/>
                                </a:rPr>
                              </m:ctrlPr>
                            </m:sSubPr>
                            <m:e>
                              <m:r>
                                <a:rPr lang="es-AR" sz="2400" i="1">
                                  <a:latin typeface="Cambria Math" panose="02040503050406030204" pitchFamily="18" charset="0"/>
                                </a:rPr>
                                <m:t>𝑓</m:t>
                              </m:r>
                            </m:e>
                            <m:sub>
                              <m:d>
                                <m:dPr>
                                  <m:ctrlPr>
                                    <a:rPr lang="es-AR" sz="2400" i="1">
                                      <a:latin typeface="Cambria Math" panose="02040503050406030204" pitchFamily="18" charset="0"/>
                                    </a:rPr>
                                  </m:ctrlPr>
                                </m:dPr>
                                <m:e>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0</m:t>
                                      </m:r>
                                    </m:sub>
                                  </m:sSub>
                                </m:e>
                              </m:d>
                            </m:sub>
                          </m:sSub>
                        </m:num>
                        <m:den>
                          <m:r>
                            <a:rPr lang="es-AR" sz="2400" b="0" i="1" smtClean="0">
                              <a:latin typeface="Cambria Math" panose="02040503050406030204" pitchFamily="18" charset="0"/>
                            </a:rPr>
                            <m:t>h</m:t>
                          </m:r>
                        </m:den>
                      </m:f>
                      <m:r>
                        <a:rPr lang="es-AR" sz="2400" b="0" i="1" smtClean="0">
                          <a:latin typeface="Cambria Math" panose="02040503050406030204" pitchFamily="18" charset="0"/>
                        </a:rPr>
                        <m:t>−</m:t>
                      </m:r>
                      <m:r>
                        <a:rPr lang="es-AR" sz="2400" b="0" i="1" smtClean="0">
                          <a:latin typeface="Cambria Math" panose="02040503050406030204" pitchFamily="18" charset="0"/>
                        </a:rPr>
                        <m:t>𝑂</m:t>
                      </m:r>
                      <m:d>
                        <m:dPr>
                          <m:ctrlPr>
                            <a:rPr lang="es-AR" sz="2400" b="0" i="1" smtClean="0">
                              <a:latin typeface="Cambria Math" panose="02040503050406030204" pitchFamily="18" charset="0"/>
                            </a:rPr>
                          </m:ctrlPr>
                        </m:dPr>
                        <m:e>
                          <m:r>
                            <a:rPr lang="es-AR" sz="2400" b="0" i="1" smtClean="0">
                              <a:latin typeface="Cambria Math" panose="02040503050406030204" pitchFamily="18" charset="0"/>
                            </a:rPr>
                            <m:t>h</m:t>
                          </m:r>
                        </m:e>
                      </m:d>
                      <m:r>
                        <a:rPr lang="es-AR" sz="2400" b="0" i="1" smtClean="0">
                          <a:latin typeface="Cambria Math" panose="02040503050406030204" pitchFamily="18" charset="0"/>
                        </a:rPr>
                        <m:t>              (</m:t>
                      </m:r>
                      <m:r>
                        <a:rPr lang="es-AR" sz="2400" b="0" i="1" smtClean="0">
                          <a:latin typeface="Cambria Math" panose="02040503050406030204" pitchFamily="18" charset="0"/>
                        </a:rPr>
                        <m:t>𝐴</m:t>
                      </m:r>
                      <m:r>
                        <a:rPr lang="es-AR" sz="2400" b="0" i="1" smtClean="0">
                          <a:latin typeface="Cambria Math" panose="02040503050406030204" pitchFamily="18" charset="0"/>
                        </a:rPr>
                        <m:t>)</m:t>
                      </m:r>
                    </m:oMath>
                  </m:oMathPara>
                </a14:m>
                <a:endParaRPr lang="es-AR" sz="2400" dirty="0"/>
              </a:p>
              <a:p>
                <a:pPr marL="0" marR="0" lvl="0" indent="0" defTabSz="914400" rtl="0" eaLnBrk="1" fontAlgn="auto" latinLnBrk="0" hangingPunct="1">
                  <a:lnSpc>
                    <a:spcPct val="100000"/>
                  </a:lnSpc>
                  <a:spcBef>
                    <a:spcPct val="20000"/>
                  </a:spcBef>
                  <a:spcAft>
                    <a:spcPts val="0"/>
                  </a:spcAft>
                  <a:buClrTx/>
                  <a:buSzTx/>
                  <a:tabLst/>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a:p>
                <a:pPr lvl="0">
                  <a:spcBef>
                    <a:spcPct val="20000"/>
                  </a:spcBef>
                  <a:defRPr/>
                </a:pPr>
                <a:r>
                  <a:rPr kumimoji="0" lang="es-AR" sz="2400" b="0" i="0" u="none" strike="noStrike" kern="1200" cap="none" spc="0" normalizeH="0" baseline="0" noProof="0" dirty="0">
                    <a:ln>
                      <a:noFill/>
                    </a:ln>
                    <a:solidFill>
                      <a:schemeClr val="tx1"/>
                    </a:solidFill>
                    <a:effectLst/>
                    <a:uLnTx/>
                    <a:uFillTx/>
                    <a:latin typeface="+mn-lt"/>
                    <a:ea typeface="+mn-ea"/>
                    <a:cs typeface="+mn-cs"/>
                  </a:rPr>
                  <a:t>Si x = </a:t>
                </a:r>
                <a:r>
                  <a:rPr lang="es-AR" sz="2400" dirty="0"/>
                  <a:t>x</a:t>
                </a:r>
                <a:r>
                  <a:rPr lang="es-AR" sz="2400" baseline="-25000" dirty="0"/>
                  <a:t>0 </a:t>
                </a:r>
                <a:r>
                  <a:rPr lang="es-AR" sz="2400" dirty="0"/>
                  <a:t>+ h la fórmula se denomina progresiva</a:t>
                </a:r>
              </a:p>
              <a:p>
                <a:pPr lvl="0">
                  <a:spcBef>
                    <a:spcPct val="20000"/>
                  </a:spcBef>
                  <a:defRPr/>
                </a:pPr>
                <a:endParaRPr lang="es-AR" sz="2400" dirty="0"/>
              </a:p>
              <a:p>
                <a:pPr>
                  <a:spcBef>
                    <a:spcPct val="20000"/>
                  </a:spcBef>
                  <a:defRPr/>
                </a:pPr>
                <a:r>
                  <a:rPr lang="es-AR" sz="2400" dirty="0"/>
                  <a:t>Si x = x</a:t>
                </a:r>
                <a:r>
                  <a:rPr lang="es-AR" sz="2400" baseline="-25000" dirty="0"/>
                  <a:t>0 </a:t>
                </a:r>
                <a:r>
                  <a:rPr lang="es-AR" sz="2400" dirty="0"/>
                  <a:t>- h la fórmula se denomina regresiva</a:t>
                </a:r>
              </a:p>
              <a:p>
                <a:pPr lvl="0">
                  <a:spcBef>
                    <a:spcPct val="20000"/>
                  </a:spcBef>
                  <a:defRPr/>
                </a:pPr>
                <a:endParaRPr lang="es-AR" sz="2400" dirty="0"/>
              </a:p>
              <a:p>
                <a:pPr>
                  <a:spcBef>
                    <a:spcPct val="20000"/>
                  </a:spcBef>
                  <a:defRPr/>
                </a:pPr>
                <a:endParaRPr lang="es-AR" sz="2400" dirty="0"/>
              </a:p>
              <a:p>
                <a:pPr>
                  <a:spcBef>
                    <a:spcPct val="20000"/>
                  </a:spcBef>
                  <a:defRPr/>
                </a:pPr>
                <a:endParaRPr lang="es-AR" sz="2400" dirty="0"/>
              </a:p>
              <a:p>
                <a:pPr marL="0" marR="0" lvl="0" indent="0" defTabSz="914400" rtl="0" eaLnBrk="1" fontAlgn="auto" latinLnBrk="0" hangingPunct="1">
                  <a:lnSpc>
                    <a:spcPct val="100000"/>
                  </a:lnSpc>
                  <a:spcBef>
                    <a:spcPct val="20000"/>
                  </a:spcBef>
                  <a:spcAft>
                    <a:spcPts val="0"/>
                  </a:spcAft>
                  <a:buClrTx/>
                  <a:buSzTx/>
                  <a:tabLst/>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p:txBody>
          </p:sp>
        </mc:Choice>
        <mc:Fallback xmlns="">
          <p:sp>
            <p:nvSpPr>
              <p:cNvPr id="8" name="2 Subtítulo"/>
              <p:cNvSpPr txBox="1">
                <a:spLocks noRot="1" noChangeAspect="1" noMove="1" noResize="1" noEditPoints="1" noAdjustHandles="1" noChangeArrowheads="1" noChangeShapeType="1" noTextEdit="1"/>
              </p:cNvSpPr>
              <p:nvPr/>
            </p:nvSpPr>
            <p:spPr>
              <a:xfrm>
                <a:off x="358066" y="228600"/>
                <a:ext cx="8077200" cy="6096000"/>
              </a:xfrm>
              <a:prstGeom prst="rect">
                <a:avLst/>
              </a:prstGeom>
              <a:blipFill>
                <a:blip r:embed="rId2"/>
                <a:stretch>
                  <a:fillRect l="-981" t="-1300"/>
                </a:stretch>
              </a:blipFill>
            </p:spPr>
            <p:txBody>
              <a:bodyPr/>
              <a:lstStyle/>
              <a:p>
                <a:r>
                  <a:rPr lang="en-US">
                    <a:noFill/>
                  </a:rPr>
                  <a:t> </a:t>
                </a:r>
              </a:p>
            </p:txBody>
          </p:sp>
        </mc:Fallback>
      </mc:AlternateContent>
    </p:spTree>
    <p:extLst>
      <p:ext uri="{BB962C8B-B14F-4D97-AF65-F5344CB8AC3E}">
        <p14:creationId xmlns:p14="http://schemas.microsoft.com/office/powerpoint/2010/main" val="4153503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28600"/>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8" name="2 Subtítulo"/>
              <p:cNvSpPr txBox="1">
                <a:spLocks/>
              </p:cNvSpPr>
              <p:nvPr/>
            </p:nvSpPr>
            <p:spPr>
              <a:xfrm>
                <a:off x="358066" y="228600"/>
                <a:ext cx="8077200" cy="6096000"/>
              </a:xfrm>
              <a:prstGeom prst="rect">
                <a:avLst/>
              </a:prstGeom>
            </p:spPr>
            <p:txBody>
              <a:bodyPr vert="horz" lIns="91440" tIns="45720" rIns="91440" bIns="45720" rtlCol="0">
                <a:normAutofit fontScale="925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b="1" dirty="0"/>
                  <a:t>Derivación numérica:</a:t>
                </a:r>
                <a:endParaRPr lang="es-AR" sz="1100" b="1" noProof="0" dirty="0"/>
              </a:p>
              <a:p>
                <a:pPr lvl="0">
                  <a:spcBef>
                    <a:spcPct val="20000"/>
                  </a:spcBef>
                  <a:defRPr/>
                </a:pPr>
                <a:r>
                  <a:rPr lang="es-AR" sz="2400" dirty="0"/>
                  <a:t>Repitiendo para x = x</a:t>
                </a:r>
                <a:r>
                  <a:rPr lang="es-AR" sz="2400" baseline="-25000" dirty="0"/>
                  <a:t>0 </a:t>
                </a:r>
                <a:r>
                  <a:rPr lang="es-AR" sz="2400" dirty="0"/>
                  <a:t>– h:</a:t>
                </a:r>
              </a:p>
              <a:p>
                <a:pPr marL="0" marR="0" lvl="0" indent="0" defTabSz="914400" rtl="0" eaLnBrk="1" fontAlgn="auto" latinLnBrk="0" hangingPunct="1">
                  <a:lnSpc>
                    <a:spcPct val="100000"/>
                  </a:lnSpc>
                  <a:spcBef>
                    <a:spcPct val="20000"/>
                  </a:spcBef>
                  <a:spcAft>
                    <a:spcPts val="0"/>
                  </a:spcAft>
                  <a:buClrTx/>
                  <a:buSzTx/>
                  <a:tabLst/>
                  <a:defRPr/>
                </a:pPr>
                <a:endParaRPr lang="es-AR" sz="2400" dirty="0"/>
              </a:p>
              <a:p>
                <a:pPr lvl="0">
                  <a:spcBef>
                    <a:spcPct val="20000"/>
                  </a:spcBef>
                  <a:defRPr/>
                </a:pPr>
                <a14:m>
                  <m:oMathPara xmlns:m="http://schemas.openxmlformats.org/officeDocument/2006/math">
                    <m:oMathParaPr>
                      <m:jc m:val="centerGroup"/>
                    </m:oMathParaPr>
                    <m:oMath xmlns:m="http://schemas.openxmlformats.org/officeDocument/2006/math">
                      <m:sSub>
                        <m:sSubPr>
                          <m:ctrlPr>
                            <a:rPr lang="pt-BR" sz="2400" i="1">
                              <a:latin typeface="Cambria Math" panose="02040503050406030204" pitchFamily="18" charset="0"/>
                            </a:rPr>
                          </m:ctrlPr>
                        </m:sSubPr>
                        <m:e>
                          <m:r>
                            <a:rPr lang="es-AR" sz="2400" i="1">
                              <a:latin typeface="Cambria Math" panose="02040503050406030204" pitchFamily="18" charset="0"/>
                            </a:rPr>
                            <m:t>𝑓</m:t>
                          </m:r>
                          <m:r>
                            <a:rPr lang="es-AR" sz="2400" b="0" i="1" smtClean="0">
                              <a:latin typeface="Cambria Math" panose="02040503050406030204" pitchFamily="18" charset="0"/>
                            </a:rPr>
                            <m:t>′</m:t>
                          </m:r>
                        </m:e>
                        <m:sub>
                          <m:d>
                            <m:dPr>
                              <m:ctrlPr>
                                <a:rPr lang="es-AR" sz="2400" i="1">
                                  <a:latin typeface="Cambria Math" panose="02040503050406030204" pitchFamily="18" charset="0"/>
                                </a:rPr>
                              </m:ctrlPr>
                            </m:dPr>
                            <m:e>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0</m:t>
                                  </m:r>
                                </m:sub>
                              </m:sSub>
                            </m:e>
                          </m:d>
                        </m:sub>
                      </m:sSub>
                      <m:r>
                        <a:rPr lang="es-AR" sz="2400" b="0" i="1" smtClean="0">
                          <a:latin typeface="Cambria Math" panose="02040503050406030204" pitchFamily="18" charset="0"/>
                        </a:rPr>
                        <m:t>=</m:t>
                      </m:r>
                      <m:f>
                        <m:fPr>
                          <m:ctrlPr>
                            <a:rPr lang="es-AR" sz="2400" i="1" smtClean="0">
                              <a:latin typeface="Cambria Math" panose="02040503050406030204" pitchFamily="18" charset="0"/>
                            </a:rPr>
                          </m:ctrlPr>
                        </m:fPr>
                        <m:num>
                          <m:sSub>
                            <m:sSubPr>
                              <m:ctrlPr>
                                <a:rPr lang="pt-BR" sz="2400" i="1">
                                  <a:latin typeface="Cambria Math" panose="02040503050406030204" pitchFamily="18" charset="0"/>
                                </a:rPr>
                              </m:ctrlPr>
                            </m:sSubPr>
                            <m:e>
                              <m:r>
                                <a:rPr lang="es-AR" sz="2400" i="1">
                                  <a:latin typeface="Cambria Math" panose="02040503050406030204" pitchFamily="18" charset="0"/>
                                </a:rPr>
                                <m:t>𝑓</m:t>
                              </m:r>
                            </m:e>
                            <m:sub>
                              <m:d>
                                <m:dPr>
                                  <m:ctrlPr>
                                    <a:rPr lang="es-AR" sz="2400" i="1">
                                      <a:latin typeface="Cambria Math" panose="02040503050406030204" pitchFamily="18" charset="0"/>
                                    </a:rPr>
                                  </m:ctrlPr>
                                </m:dPr>
                                <m:e>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0</m:t>
                                      </m:r>
                                    </m:sub>
                                  </m:sSub>
                                </m:e>
                              </m:d>
                            </m:sub>
                          </m:sSub>
                          <m:r>
                            <a:rPr lang="es-AR" sz="2400" i="1">
                              <a:latin typeface="Cambria Math" panose="02040503050406030204" pitchFamily="18" charset="0"/>
                            </a:rPr>
                            <m:t>−</m:t>
                          </m:r>
                          <m:sSub>
                            <m:sSubPr>
                              <m:ctrlPr>
                                <a:rPr lang="pt-BR" sz="2400" i="1">
                                  <a:latin typeface="Cambria Math" panose="02040503050406030204" pitchFamily="18" charset="0"/>
                                </a:rPr>
                              </m:ctrlPr>
                            </m:sSubPr>
                            <m:e>
                              <m:r>
                                <a:rPr lang="es-AR" sz="2400" i="1">
                                  <a:latin typeface="Cambria Math" panose="02040503050406030204" pitchFamily="18" charset="0"/>
                                </a:rPr>
                                <m:t>𝑓</m:t>
                              </m:r>
                            </m:e>
                            <m:sub>
                              <m:d>
                                <m:dPr>
                                  <m:ctrlPr>
                                    <a:rPr lang="es-AR" sz="2400" i="1">
                                      <a:latin typeface="Cambria Math" panose="02040503050406030204" pitchFamily="18" charset="0"/>
                                    </a:rPr>
                                  </m:ctrlPr>
                                </m:dPr>
                                <m:e>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0</m:t>
                                      </m:r>
                                    </m:sub>
                                  </m:sSub>
                                  <m:r>
                                    <a:rPr lang="es-AR" sz="2400" b="0" i="1" smtClean="0">
                                      <a:latin typeface="Cambria Math" panose="02040503050406030204" pitchFamily="18" charset="0"/>
                                    </a:rPr>
                                    <m:t>−</m:t>
                                  </m:r>
                                  <m:r>
                                    <a:rPr lang="es-AR" sz="2400" b="0" i="1" smtClean="0">
                                      <a:latin typeface="Cambria Math" panose="02040503050406030204" pitchFamily="18" charset="0"/>
                                    </a:rPr>
                                    <m:t>h</m:t>
                                  </m:r>
                                </m:e>
                              </m:d>
                            </m:sub>
                          </m:sSub>
                        </m:num>
                        <m:den>
                          <m:r>
                            <a:rPr lang="es-AR" sz="2400" b="0" i="1" smtClean="0">
                              <a:latin typeface="Cambria Math" panose="02040503050406030204" pitchFamily="18" charset="0"/>
                            </a:rPr>
                            <m:t>h</m:t>
                          </m:r>
                        </m:den>
                      </m:f>
                      <m:r>
                        <a:rPr lang="es-AR" sz="2400" b="0" i="1" smtClean="0">
                          <a:latin typeface="Cambria Math" panose="02040503050406030204" pitchFamily="18" charset="0"/>
                        </a:rPr>
                        <m:t>+</m:t>
                      </m:r>
                      <m:r>
                        <a:rPr lang="es-AR" sz="2400" b="0" i="1" smtClean="0">
                          <a:latin typeface="Cambria Math" panose="02040503050406030204" pitchFamily="18" charset="0"/>
                        </a:rPr>
                        <m:t>𝑂</m:t>
                      </m:r>
                      <m:d>
                        <m:dPr>
                          <m:ctrlPr>
                            <a:rPr lang="es-AR" sz="2400" b="0" i="1" smtClean="0">
                              <a:latin typeface="Cambria Math" panose="02040503050406030204" pitchFamily="18" charset="0"/>
                            </a:rPr>
                          </m:ctrlPr>
                        </m:dPr>
                        <m:e>
                          <m:r>
                            <a:rPr lang="es-AR" sz="2400" b="0" i="1" smtClean="0">
                              <a:latin typeface="Cambria Math" panose="02040503050406030204" pitchFamily="18" charset="0"/>
                            </a:rPr>
                            <m:t>h</m:t>
                          </m:r>
                        </m:e>
                      </m:d>
                      <m:r>
                        <a:rPr lang="es-AR" sz="2400" b="0" i="1" smtClean="0">
                          <a:latin typeface="Cambria Math" panose="02040503050406030204" pitchFamily="18" charset="0"/>
                        </a:rPr>
                        <m:t>              (</m:t>
                      </m:r>
                      <m:r>
                        <a:rPr lang="es-AR" sz="2400" b="0" i="1" smtClean="0">
                          <a:latin typeface="Cambria Math" panose="02040503050406030204" pitchFamily="18" charset="0"/>
                        </a:rPr>
                        <m:t>𝐵</m:t>
                      </m:r>
                      <m:r>
                        <a:rPr lang="es-AR" sz="2400" b="0" i="1" smtClean="0">
                          <a:latin typeface="Cambria Math" panose="02040503050406030204" pitchFamily="18" charset="0"/>
                        </a:rPr>
                        <m:t>)</m:t>
                      </m:r>
                    </m:oMath>
                  </m:oMathPara>
                </a14:m>
                <a:endParaRPr lang="es-AR" sz="2400" dirty="0"/>
              </a:p>
              <a:p>
                <a:pPr marL="0" marR="0" lvl="0" indent="0" defTabSz="914400" rtl="0" eaLnBrk="1" fontAlgn="auto" latinLnBrk="0" hangingPunct="1">
                  <a:lnSpc>
                    <a:spcPct val="100000"/>
                  </a:lnSpc>
                  <a:spcBef>
                    <a:spcPct val="20000"/>
                  </a:spcBef>
                  <a:spcAft>
                    <a:spcPts val="0"/>
                  </a:spcAft>
                  <a:buClrTx/>
                  <a:buSzTx/>
                  <a:tabLst/>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a:p>
                <a:pPr lvl="0">
                  <a:spcBef>
                    <a:spcPct val="20000"/>
                  </a:spcBef>
                  <a:defRPr/>
                </a:pPr>
                <a:r>
                  <a:rPr lang="es-AR" sz="2400" dirty="0"/>
                  <a:t>Haciendo A + B:</a:t>
                </a:r>
              </a:p>
              <a:p>
                <a:pPr lvl="0">
                  <a:spcBef>
                    <a:spcPct val="20000"/>
                  </a:spcBef>
                  <a:defRPr/>
                </a:pPr>
                <a:endParaRPr lang="es-AR" sz="2400" dirty="0"/>
              </a:p>
              <a:p>
                <a:pPr lvl="0">
                  <a:spcBef>
                    <a:spcPct val="20000"/>
                  </a:spcBef>
                  <a:defRPr/>
                </a:pPr>
                <a14:m>
                  <m:oMathPara xmlns:m="http://schemas.openxmlformats.org/officeDocument/2006/math">
                    <m:oMathParaPr>
                      <m:jc m:val="centerGroup"/>
                    </m:oMathParaPr>
                    <m:oMath xmlns:m="http://schemas.openxmlformats.org/officeDocument/2006/math">
                      <m:r>
                        <a:rPr lang="es-AR" sz="2400" b="0" i="1" smtClean="0">
                          <a:latin typeface="Cambria Math" panose="02040503050406030204" pitchFamily="18" charset="0"/>
                        </a:rPr>
                        <m:t>2</m:t>
                      </m:r>
                      <m:sSub>
                        <m:sSubPr>
                          <m:ctrlPr>
                            <a:rPr lang="pt-BR" sz="2400" i="1">
                              <a:latin typeface="Cambria Math" panose="02040503050406030204" pitchFamily="18" charset="0"/>
                            </a:rPr>
                          </m:ctrlPr>
                        </m:sSubPr>
                        <m:e>
                          <m:r>
                            <a:rPr lang="es-AR" sz="2400" i="1">
                              <a:latin typeface="Cambria Math" panose="02040503050406030204" pitchFamily="18" charset="0"/>
                            </a:rPr>
                            <m:t>𝑓</m:t>
                          </m:r>
                          <m:r>
                            <a:rPr lang="es-AR" sz="2400" i="1">
                              <a:latin typeface="Cambria Math" panose="02040503050406030204" pitchFamily="18" charset="0"/>
                            </a:rPr>
                            <m:t>′</m:t>
                          </m:r>
                        </m:e>
                        <m:sub>
                          <m:d>
                            <m:dPr>
                              <m:ctrlPr>
                                <a:rPr lang="es-AR" sz="2400" i="1">
                                  <a:latin typeface="Cambria Math" panose="02040503050406030204" pitchFamily="18" charset="0"/>
                                </a:rPr>
                              </m:ctrlPr>
                            </m:dPr>
                            <m:e>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0</m:t>
                                  </m:r>
                                </m:sub>
                              </m:sSub>
                            </m:e>
                          </m:d>
                        </m:sub>
                      </m:sSub>
                      <m:r>
                        <a:rPr lang="es-AR" sz="2400" i="1">
                          <a:latin typeface="Cambria Math" panose="02040503050406030204" pitchFamily="18" charset="0"/>
                        </a:rPr>
                        <m:t>=</m:t>
                      </m:r>
                      <m:f>
                        <m:fPr>
                          <m:ctrlPr>
                            <a:rPr lang="es-AR" sz="2400" i="1">
                              <a:latin typeface="Cambria Math" panose="02040503050406030204" pitchFamily="18" charset="0"/>
                            </a:rPr>
                          </m:ctrlPr>
                        </m:fPr>
                        <m:num>
                          <m:sSub>
                            <m:sSubPr>
                              <m:ctrlPr>
                                <a:rPr lang="pt-BR" sz="2400" i="1">
                                  <a:latin typeface="Cambria Math" panose="02040503050406030204" pitchFamily="18" charset="0"/>
                                </a:rPr>
                              </m:ctrlPr>
                            </m:sSubPr>
                            <m:e>
                              <m:r>
                                <a:rPr lang="es-AR" sz="2400" i="1">
                                  <a:latin typeface="Cambria Math" panose="02040503050406030204" pitchFamily="18" charset="0"/>
                                </a:rPr>
                                <m:t>𝑓</m:t>
                              </m:r>
                            </m:e>
                            <m:sub>
                              <m:d>
                                <m:dPr>
                                  <m:ctrlPr>
                                    <a:rPr lang="es-AR" sz="2400" i="1">
                                      <a:latin typeface="Cambria Math" panose="02040503050406030204" pitchFamily="18" charset="0"/>
                                    </a:rPr>
                                  </m:ctrlPr>
                                </m:dPr>
                                <m:e>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0</m:t>
                                      </m:r>
                                    </m:sub>
                                  </m:sSub>
                                  <m:r>
                                    <a:rPr lang="es-AR" sz="2400" b="0" i="1" smtClean="0">
                                      <a:latin typeface="Cambria Math" panose="02040503050406030204" pitchFamily="18" charset="0"/>
                                    </a:rPr>
                                    <m:t>+</m:t>
                                  </m:r>
                                  <m:r>
                                    <a:rPr lang="es-AR" sz="2400" b="0" i="1" smtClean="0">
                                      <a:latin typeface="Cambria Math" panose="02040503050406030204" pitchFamily="18" charset="0"/>
                                    </a:rPr>
                                    <m:t>h</m:t>
                                  </m:r>
                                </m:e>
                              </m:d>
                            </m:sub>
                          </m:sSub>
                          <m:r>
                            <a:rPr lang="es-AR" sz="2400" i="1">
                              <a:latin typeface="Cambria Math" panose="02040503050406030204" pitchFamily="18" charset="0"/>
                            </a:rPr>
                            <m:t>−</m:t>
                          </m:r>
                          <m:sSub>
                            <m:sSubPr>
                              <m:ctrlPr>
                                <a:rPr lang="pt-BR" sz="2400" i="1">
                                  <a:latin typeface="Cambria Math" panose="02040503050406030204" pitchFamily="18" charset="0"/>
                                </a:rPr>
                              </m:ctrlPr>
                            </m:sSubPr>
                            <m:e>
                              <m:r>
                                <a:rPr lang="es-AR" sz="2400" i="1">
                                  <a:latin typeface="Cambria Math" panose="02040503050406030204" pitchFamily="18" charset="0"/>
                                </a:rPr>
                                <m:t>𝑓</m:t>
                              </m:r>
                            </m:e>
                            <m:sub>
                              <m:d>
                                <m:dPr>
                                  <m:ctrlPr>
                                    <a:rPr lang="es-AR" sz="2400" i="1">
                                      <a:latin typeface="Cambria Math" panose="02040503050406030204" pitchFamily="18" charset="0"/>
                                    </a:rPr>
                                  </m:ctrlPr>
                                </m:dPr>
                                <m:e>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0</m:t>
                                      </m:r>
                                    </m:sub>
                                  </m:sSub>
                                  <m:r>
                                    <a:rPr lang="es-AR" sz="2400" i="1">
                                      <a:latin typeface="Cambria Math" panose="02040503050406030204" pitchFamily="18" charset="0"/>
                                    </a:rPr>
                                    <m:t>−</m:t>
                                  </m:r>
                                  <m:r>
                                    <a:rPr lang="es-AR" sz="2400" i="1">
                                      <a:latin typeface="Cambria Math" panose="02040503050406030204" pitchFamily="18" charset="0"/>
                                    </a:rPr>
                                    <m:t>h</m:t>
                                  </m:r>
                                </m:e>
                              </m:d>
                            </m:sub>
                          </m:sSub>
                        </m:num>
                        <m:den>
                          <m:r>
                            <a:rPr lang="es-AR" sz="2400" i="1">
                              <a:latin typeface="Cambria Math" panose="02040503050406030204" pitchFamily="18" charset="0"/>
                            </a:rPr>
                            <m:t>h</m:t>
                          </m:r>
                        </m:den>
                      </m:f>
                      <m:r>
                        <a:rPr lang="es-AR" sz="2400" i="1">
                          <a:latin typeface="Cambria Math" panose="02040503050406030204" pitchFamily="18" charset="0"/>
                        </a:rPr>
                        <m:t>+</m:t>
                      </m:r>
                      <m:r>
                        <a:rPr lang="es-AR" sz="2400" i="1">
                          <a:latin typeface="Cambria Math" panose="02040503050406030204" pitchFamily="18" charset="0"/>
                        </a:rPr>
                        <m:t>𝑂</m:t>
                      </m:r>
                      <m:d>
                        <m:dPr>
                          <m:ctrlPr>
                            <a:rPr lang="es-AR" sz="2400" i="1">
                              <a:latin typeface="Cambria Math" panose="02040503050406030204" pitchFamily="18" charset="0"/>
                            </a:rPr>
                          </m:ctrlPr>
                        </m:dPr>
                        <m:e>
                          <m:sSup>
                            <m:sSupPr>
                              <m:ctrlPr>
                                <a:rPr lang="es-AR" sz="2400" i="1" smtClean="0">
                                  <a:latin typeface="Cambria Math" panose="02040503050406030204" pitchFamily="18" charset="0"/>
                                </a:rPr>
                              </m:ctrlPr>
                            </m:sSupPr>
                            <m:e>
                              <m:r>
                                <a:rPr lang="es-AR" sz="2400" b="0" i="1" smtClean="0">
                                  <a:latin typeface="Cambria Math" panose="02040503050406030204" pitchFamily="18" charset="0"/>
                                </a:rPr>
                                <m:t>h</m:t>
                              </m:r>
                            </m:e>
                            <m:sup>
                              <m:r>
                                <a:rPr lang="es-AR" sz="2400" b="0" i="1" smtClean="0">
                                  <a:latin typeface="Cambria Math" panose="02040503050406030204" pitchFamily="18" charset="0"/>
                                </a:rPr>
                                <m:t>2</m:t>
                              </m:r>
                            </m:sup>
                          </m:sSup>
                        </m:e>
                      </m:d>
                    </m:oMath>
                  </m:oMathPara>
                </a14:m>
                <a:endParaRPr lang="es-AR" sz="2400" dirty="0"/>
              </a:p>
              <a:p>
                <a:pPr lvl="0">
                  <a:spcBef>
                    <a:spcPct val="20000"/>
                  </a:spcBef>
                  <a:defRPr/>
                </a:pPr>
                <a:endParaRPr lang="es-AR" sz="2400" dirty="0"/>
              </a:p>
              <a:p>
                <a:pPr lvl="0">
                  <a:spcBef>
                    <a:spcPct val="20000"/>
                  </a:spcBef>
                  <a:defRPr/>
                </a:pPr>
                <a14:m>
                  <m:oMathPara xmlns:m="http://schemas.openxmlformats.org/officeDocument/2006/math">
                    <m:oMathParaPr>
                      <m:jc m:val="centerGroup"/>
                    </m:oMathParaPr>
                    <m:oMath xmlns:m="http://schemas.openxmlformats.org/officeDocument/2006/math">
                      <m:sSub>
                        <m:sSubPr>
                          <m:ctrlPr>
                            <a:rPr lang="pt-BR" sz="2400" i="1">
                              <a:latin typeface="Cambria Math" panose="02040503050406030204" pitchFamily="18" charset="0"/>
                            </a:rPr>
                          </m:ctrlPr>
                        </m:sSubPr>
                        <m:e>
                          <m:r>
                            <a:rPr lang="es-AR" sz="2400" i="1">
                              <a:latin typeface="Cambria Math" panose="02040503050406030204" pitchFamily="18" charset="0"/>
                            </a:rPr>
                            <m:t>𝑓</m:t>
                          </m:r>
                          <m:r>
                            <a:rPr lang="es-AR" sz="2400" i="1">
                              <a:latin typeface="Cambria Math" panose="02040503050406030204" pitchFamily="18" charset="0"/>
                            </a:rPr>
                            <m:t>′</m:t>
                          </m:r>
                        </m:e>
                        <m:sub>
                          <m:d>
                            <m:dPr>
                              <m:ctrlPr>
                                <a:rPr lang="es-AR" sz="2400" i="1">
                                  <a:latin typeface="Cambria Math" panose="02040503050406030204" pitchFamily="18" charset="0"/>
                                </a:rPr>
                              </m:ctrlPr>
                            </m:dPr>
                            <m:e>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0</m:t>
                                  </m:r>
                                </m:sub>
                              </m:sSub>
                            </m:e>
                          </m:d>
                        </m:sub>
                      </m:sSub>
                      <m:r>
                        <a:rPr lang="es-AR" sz="2400" i="1">
                          <a:latin typeface="Cambria Math" panose="02040503050406030204" pitchFamily="18" charset="0"/>
                        </a:rPr>
                        <m:t>=</m:t>
                      </m:r>
                      <m:f>
                        <m:fPr>
                          <m:ctrlPr>
                            <a:rPr lang="es-AR" sz="2400" i="1">
                              <a:latin typeface="Cambria Math" panose="02040503050406030204" pitchFamily="18" charset="0"/>
                            </a:rPr>
                          </m:ctrlPr>
                        </m:fPr>
                        <m:num>
                          <m:sSub>
                            <m:sSubPr>
                              <m:ctrlPr>
                                <a:rPr lang="pt-BR" sz="2400" i="1">
                                  <a:latin typeface="Cambria Math" panose="02040503050406030204" pitchFamily="18" charset="0"/>
                                </a:rPr>
                              </m:ctrlPr>
                            </m:sSubPr>
                            <m:e>
                              <m:r>
                                <a:rPr lang="es-AR" sz="2400" i="1">
                                  <a:latin typeface="Cambria Math" panose="02040503050406030204" pitchFamily="18" charset="0"/>
                                </a:rPr>
                                <m:t>𝑓</m:t>
                              </m:r>
                            </m:e>
                            <m:sub>
                              <m:d>
                                <m:dPr>
                                  <m:ctrlPr>
                                    <a:rPr lang="es-AR" sz="2400" i="1">
                                      <a:latin typeface="Cambria Math" panose="02040503050406030204" pitchFamily="18" charset="0"/>
                                    </a:rPr>
                                  </m:ctrlPr>
                                </m:dPr>
                                <m:e>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0</m:t>
                                      </m:r>
                                    </m:sub>
                                  </m:sSub>
                                  <m:r>
                                    <a:rPr lang="es-AR" sz="2400" i="1">
                                      <a:latin typeface="Cambria Math" panose="02040503050406030204" pitchFamily="18" charset="0"/>
                                    </a:rPr>
                                    <m:t>+</m:t>
                                  </m:r>
                                  <m:r>
                                    <a:rPr lang="es-AR" sz="2400" i="1">
                                      <a:latin typeface="Cambria Math" panose="02040503050406030204" pitchFamily="18" charset="0"/>
                                    </a:rPr>
                                    <m:t>h</m:t>
                                  </m:r>
                                </m:e>
                              </m:d>
                            </m:sub>
                          </m:sSub>
                          <m:r>
                            <a:rPr lang="es-AR" sz="2400" i="1">
                              <a:latin typeface="Cambria Math" panose="02040503050406030204" pitchFamily="18" charset="0"/>
                            </a:rPr>
                            <m:t>−</m:t>
                          </m:r>
                          <m:sSub>
                            <m:sSubPr>
                              <m:ctrlPr>
                                <a:rPr lang="pt-BR" sz="2400" i="1">
                                  <a:latin typeface="Cambria Math" panose="02040503050406030204" pitchFamily="18" charset="0"/>
                                </a:rPr>
                              </m:ctrlPr>
                            </m:sSubPr>
                            <m:e>
                              <m:r>
                                <a:rPr lang="es-AR" sz="2400" i="1">
                                  <a:latin typeface="Cambria Math" panose="02040503050406030204" pitchFamily="18" charset="0"/>
                                </a:rPr>
                                <m:t>𝑓</m:t>
                              </m:r>
                            </m:e>
                            <m:sub>
                              <m:d>
                                <m:dPr>
                                  <m:ctrlPr>
                                    <a:rPr lang="es-AR" sz="2400" i="1">
                                      <a:latin typeface="Cambria Math" panose="02040503050406030204" pitchFamily="18" charset="0"/>
                                    </a:rPr>
                                  </m:ctrlPr>
                                </m:dPr>
                                <m:e>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0</m:t>
                                      </m:r>
                                    </m:sub>
                                  </m:sSub>
                                  <m:r>
                                    <a:rPr lang="es-AR" sz="2400" i="1">
                                      <a:latin typeface="Cambria Math" panose="02040503050406030204" pitchFamily="18" charset="0"/>
                                    </a:rPr>
                                    <m:t>−</m:t>
                                  </m:r>
                                  <m:r>
                                    <a:rPr lang="es-AR" sz="2400" i="1">
                                      <a:latin typeface="Cambria Math" panose="02040503050406030204" pitchFamily="18" charset="0"/>
                                    </a:rPr>
                                    <m:t>h</m:t>
                                  </m:r>
                                </m:e>
                              </m:d>
                            </m:sub>
                          </m:sSub>
                        </m:num>
                        <m:den>
                          <m:r>
                            <a:rPr lang="es-AR" sz="2400" b="0" i="1" smtClean="0">
                              <a:latin typeface="Cambria Math" panose="02040503050406030204" pitchFamily="18" charset="0"/>
                            </a:rPr>
                            <m:t>2</m:t>
                          </m:r>
                          <m:r>
                            <a:rPr lang="es-AR" sz="2400" i="1">
                              <a:latin typeface="Cambria Math" panose="02040503050406030204" pitchFamily="18" charset="0"/>
                            </a:rPr>
                            <m:t>h</m:t>
                          </m:r>
                        </m:den>
                      </m:f>
                      <m:r>
                        <a:rPr lang="es-AR" sz="2400" i="1">
                          <a:latin typeface="Cambria Math" panose="02040503050406030204" pitchFamily="18" charset="0"/>
                        </a:rPr>
                        <m:t>+</m:t>
                      </m:r>
                      <m:r>
                        <a:rPr lang="es-AR" sz="2400" i="1">
                          <a:latin typeface="Cambria Math" panose="02040503050406030204" pitchFamily="18" charset="0"/>
                        </a:rPr>
                        <m:t>𝑂</m:t>
                      </m:r>
                      <m:d>
                        <m:dPr>
                          <m:ctrlPr>
                            <a:rPr lang="es-AR" sz="2400" i="1">
                              <a:latin typeface="Cambria Math" panose="02040503050406030204" pitchFamily="18" charset="0"/>
                            </a:rPr>
                          </m:ctrlPr>
                        </m:dPr>
                        <m:e>
                          <m:sSup>
                            <m:sSupPr>
                              <m:ctrlPr>
                                <a:rPr lang="es-AR" sz="2400" i="1">
                                  <a:latin typeface="Cambria Math" panose="02040503050406030204" pitchFamily="18" charset="0"/>
                                </a:rPr>
                              </m:ctrlPr>
                            </m:sSupPr>
                            <m:e>
                              <m:r>
                                <a:rPr lang="es-AR" sz="2400" i="1">
                                  <a:latin typeface="Cambria Math" panose="02040503050406030204" pitchFamily="18" charset="0"/>
                                </a:rPr>
                                <m:t>h</m:t>
                              </m:r>
                            </m:e>
                            <m:sup>
                              <m:r>
                                <a:rPr lang="es-AR" sz="2400" i="1">
                                  <a:latin typeface="Cambria Math" panose="02040503050406030204" pitchFamily="18" charset="0"/>
                                </a:rPr>
                                <m:t>2</m:t>
                              </m:r>
                            </m:sup>
                          </m:sSup>
                        </m:e>
                      </m:d>
                    </m:oMath>
                  </m:oMathPara>
                </a14:m>
                <a:endParaRPr lang="es-AR" sz="2400" dirty="0"/>
              </a:p>
              <a:p>
                <a:pPr>
                  <a:spcBef>
                    <a:spcPct val="20000"/>
                  </a:spcBef>
                  <a:defRPr/>
                </a:pPr>
                <a:endParaRPr lang="es-AR" sz="2400" dirty="0"/>
              </a:p>
              <a:p>
                <a:pPr>
                  <a:spcBef>
                    <a:spcPct val="20000"/>
                  </a:spcBef>
                  <a:defRPr/>
                </a:pPr>
                <a:r>
                  <a:rPr lang="es-AR" sz="2400" dirty="0"/>
                  <a:t>Esta fórmula se denomina centrada, y tiene un menor error (</a:t>
                </a:r>
                <a14:m>
                  <m:oMath xmlns:m="http://schemas.openxmlformats.org/officeDocument/2006/math">
                    <m:f>
                      <m:fPr>
                        <m:ctrlPr>
                          <a:rPr lang="es-AR" sz="2400" i="1">
                            <a:latin typeface="Cambria Math" panose="02040503050406030204" pitchFamily="18" charset="0"/>
                          </a:rPr>
                        </m:ctrlPr>
                      </m:fPr>
                      <m:num>
                        <m:sSup>
                          <m:sSupPr>
                            <m:ctrlPr>
                              <a:rPr lang="es-AR" sz="2400" i="1">
                                <a:latin typeface="Cambria Math" panose="02040503050406030204" pitchFamily="18" charset="0"/>
                              </a:rPr>
                            </m:ctrlPr>
                          </m:sSupPr>
                          <m:e>
                            <m:r>
                              <a:rPr lang="es-AR" sz="2400" i="1">
                                <a:latin typeface="Cambria Math" panose="02040503050406030204" pitchFamily="18" charset="0"/>
                              </a:rPr>
                              <m:t>h</m:t>
                            </m:r>
                          </m:e>
                          <m:sup>
                            <m:r>
                              <a:rPr lang="es-AR" sz="2400" i="1">
                                <a:latin typeface="Cambria Math" panose="02040503050406030204" pitchFamily="18" charset="0"/>
                              </a:rPr>
                              <m:t>2</m:t>
                            </m:r>
                          </m:sup>
                        </m:sSup>
                      </m:num>
                      <m:den>
                        <m:r>
                          <a:rPr lang="es-AR" sz="2400" b="0" i="1" smtClean="0">
                            <a:latin typeface="Cambria Math" panose="02040503050406030204" pitchFamily="18" charset="0"/>
                          </a:rPr>
                          <m:t>6</m:t>
                        </m:r>
                      </m:den>
                    </m:f>
                  </m:oMath>
                </a14:m>
                <a:r>
                  <a:rPr lang="es-AR" sz="2400" dirty="0"/>
                  <a:t> </a:t>
                </a:r>
                <a14:m>
                  <m:oMath xmlns:m="http://schemas.openxmlformats.org/officeDocument/2006/math">
                    <m:sSubSup>
                      <m:sSubSupPr>
                        <m:ctrlPr>
                          <a:rPr lang="es-AR" sz="2400" i="1">
                            <a:latin typeface="Cambria Math" panose="02040503050406030204" pitchFamily="18" charset="0"/>
                          </a:rPr>
                        </m:ctrlPr>
                      </m:sSubSupPr>
                      <m:e>
                        <m:r>
                          <a:rPr lang="es-AR" sz="2400" i="1">
                            <a:latin typeface="Cambria Math" panose="02040503050406030204" pitchFamily="18" charset="0"/>
                          </a:rPr>
                          <m:t>𝑓</m:t>
                        </m:r>
                      </m:e>
                      <m:sub>
                        <m:r>
                          <a:rPr lang="es-AR" sz="2400" i="1">
                            <a:latin typeface="Cambria Math" panose="02040503050406030204" pitchFamily="18" charset="0"/>
                          </a:rPr>
                          <m:t>(</m:t>
                        </m:r>
                        <m:r>
                          <a:rPr lang="es-AR" sz="2400" i="1">
                            <a:latin typeface="Cambria Math" panose="02040503050406030204" pitchFamily="18" charset="0"/>
                            <a:ea typeface="Cambria Math" panose="02040503050406030204" pitchFamily="18" charset="0"/>
                          </a:rPr>
                          <m:t>𝜉</m:t>
                        </m:r>
                        <m:r>
                          <a:rPr lang="es-AR" sz="2400" i="1">
                            <a:latin typeface="Cambria Math" panose="02040503050406030204" pitchFamily="18" charset="0"/>
                          </a:rPr>
                          <m:t>)</m:t>
                        </m:r>
                      </m:sub>
                      <m:sup>
                        <m:r>
                          <a:rPr lang="es-AR" sz="2400" b="0" i="1" smtClean="0">
                            <a:latin typeface="Cambria Math" panose="02040503050406030204" pitchFamily="18" charset="0"/>
                          </a:rPr>
                          <m:t>′′′</m:t>
                        </m:r>
                      </m:sup>
                    </m:sSubSup>
                  </m:oMath>
                </a14:m>
                <a:r>
                  <a:rPr lang="es-AR" sz="2400" dirty="0"/>
                  <a:t>)</a:t>
                </a:r>
              </a:p>
              <a:p>
                <a:pPr lvl="0">
                  <a:spcBef>
                    <a:spcPct val="20000"/>
                  </a:spcBef>
                  <a:defRPr/>
                </a:pPr>
                <a:endParaRPr lang="es-AR" sz="2400" dirty="0"/>
              </a:p>
              <a:p>
                <a:pPr>
                  <a:spcBef>
                    <a:spcPct val="20000"/>
                  </a:spcBef>
                  <a:defRPr/>
                </a:pPr>
                <a:endParaRPr lang="es-AR" sz="2400" dirty="0"/>
              </a:p>
              <a:p>
                <a:pPr>
                  <a:spcBef>
                    <a:spcPct val="20000"/>
                  </a:spcBef>
                  <a:defRPr/>
                </a:pPr>
                <a:endParaRPr lang="es-AR" sz="2400" dirty="0"/>
              </a:p>
              <a:p>
                <a:pPr marL="0" marR="0" lvl="0" indent="0" defTabSz="914400" rtl="0" eaLnBrk="1" fontAlgn="auto" latinLnBrk="0" hangingPunct="1">
                  <a:lnSpc>
                    <a:spcPct val="100000"/>
                  </a:lnSpc>
                  <a:spcBef>
                    <a:spcPct val="20000"/>
                  </a:spcBef>
                  <a:spcAft>
                    <a:spcPts val="0"/>
                  </a:spcAft>
                  <a:buClrTx/>
                  <a:buSzTx/>
                  <a:tabLst/>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p:txBody>
          </p:sp>
        </mc:Choice>
        <mc:Fallback xmlns="">
          <p:sp>
            <p:nvSpPr>
              <p:cNvPr id="8" name="2 Subtítulo"/>
              <p:cNvSpPr txBox="1">
                <a:spLocks noRot="1" noChangeAspect="1" noMove="1" noResize="1" noEditPoints="1" noAdjustHandles="1" noChangeArrowheads="1" noChangeShapeType="1" noTextEdit="1"/>
              </p:cNvSpPr>
              <p:nvPr/>
            </p:nvSpPr>
            <p:spPr>
              <a:xfrm>
                <a:off x="358066" y="228600"/>
                <a:ext cx="8077200" cy="6096000"/>
              </a:xfrm>
              <a:prstGeom prst="rect">
                <a:avLst/>
              </a:prstGeom>
              <a:blipFill>
                <a:blip r:embed="rId2"/>
                <a:stretch>
                  <a:fillRect l="-981" t="-700"/>
                </a:stretch>
              </a:blipFill>
            </p:spPr>
            <p:txBody>
              <a:bodyPr/>
              <a:lstStyle/>
              <a:p>
                <a:r>
                  <a:rPr lang="en-US">
                    <a:noFill/>
                  </a:rPr>
                  <a:t> </a:t>
                </a:r>
              </a:p>
            </p:txBody>
          </p:sp>
        </mc:Fallback>
      </mc:AlternateContent>
    </p:spTree>
    <p:extLst>
      <p:ext uri="{BB962C8B-B14F-4D97-AF65-F5344CB8AC3E}">
        <p14:creationId xmlns:p14="http://schemas.microsoft.com/office/powerpoint/2010/main" val="3841754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28600"/>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8" name="2 Subtítulo"/>
              <p:cNvSpPr txBox="1">
                <a:spLocks/>
              </p:cNvSpPr>
              <p:nvPr/>
            </p:nvSpPr>
            <p:spPr>
              <a:xfrm>
                <a:off x="358066" y="228600"/>
                <a:ext cx="8077200" cy="60960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b="1" dirty="0"/>
                  <a:t>Derivación numérica:</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dirty="0"/>
                  <a:t>Gráficamente:</a:t>
                </a:r>
              </a:p>
              <a:p>
                <a:pPr marL="0" marR="0" lvl="0" indent="0" defTabSz="914400" rtl="0" eaLnBrk="1" fontAlgn="auto" latinLnBrk="0" hangingPunct="1">
                  <a:lnSpc>
                    <a:spcPct val="100000"/>
                  </a:lnSpc>
                  <a:spcBef>
                    <a:spcPct val="20000"/>
                  </a:spcBef>
                  <a:spcAft>
                    <a:spcPts val="0"/>
                  </a:spcAft>
                  <a:buClrTx/>
                  <a:buSzTx/>
                  <a:tabLst/>
                  <a:defRPr/>
                </a:pPr>
                <a:endParaRPr lang="es-AR" sz="2400" dirty="0"/>
              </a:p>
              <a:p>
                <a:pPr lvl="0">
                  <a:spcBef>
                    <a:spcPct val="20000"/>
                  </a:spcBef>
                  <a:defRPr/>
                </a:pPr>
                <a:endParaRPr lang="es-AR" sz="2400" dirty="0"/>
              </a:p>
              <a:p>
                <a:pPr lvl="0">
                  <a:spcBef>
                    <a:spcPct val="20000"/>
                  </a:spcBef>
                  <a:defRPr/>
                </a:pPr>
                <a:endParaRPr lang="es-AR" sz="2400" dirty="0"/>
              </a:p>
              <a:p>
                <a:pPr lvl="0">
                  <a:spcBef>
                    <a:spcPct val="20000"/>
                  </a:spcBef>
                  <a:defRPr/>
                </a:pPr>
                <a:endParaRPr lang="es-AR" sz="2400" dirty="0"/>
              </a:p>
              <a:p>
                <a:pPr lvl="0">
                  <a:spcBef>
                    <a:spcPct val="20000"/>
                  </a:spcBef>
                  <a:defRPr/>
                </a:pPr>
                <a:endParaRPr lang="es-AR" sz="2400" dirty="0"/>
              </a:p>
              <a:p>
                <a:pPr lvl="0">
                  <a:spcBef>
                    <a:spcPct val="20000"/>
                  </a:spcBef>
                  <a:defRPr/>
                </a:pPr>
                <a:r>
                  <a:rPr lang="es-AR" sz="2400" dirty="0"/>
                  <a:t>Si los datos se presentan en forma no equiespaciada, se puede utilizar una expresión alternativa cuyo error está entre O(h) y O(h</a:t>
                </a:r>
                <a:r>
                  <a:rPr lang="es-AR" sz="2400" baseline="30000" dirty="0"/>
                  <a:t>2</a:t>
                </a:r>
                <a:r>
                  <a:rPr lang="es-AR" sz="2400" dirty="0"/>
                  <a:t>)</a:t>
                </a:r>
              </a:p>
              <a:p>
                <a:pPr lvl="0">
                  <a:spcBef>
                    <a:spcPct val="20000"/>
                  </a:spcBef>
                  <a:defRPr/>
                </a:pPr>
                <a:endParaRPr lang="es-AR" sz="2400" dirty="0"/>
              </a:p>
              <a:p>
                <a:pPr lvl="0">
                  <a:spcBef>
                    <a:spcPct val="20000"/>
                  </a:spcBef>
                  <a:defRPr/>
                </a:pPr>
                <a14:m>
                  <m:oMathPara xmlns:m="http://schemas.openxmlformats.org/officeDocument/2006/math">
                    <m:oMathParaPr>
                      <m:jc m:val="left"/>
                    </m:oMathParaPr>
                    <m:oMath xmlns:m="http://schemas.openxmlformats.org/officeDocument/2006/math">
                      <m:sSub>
                        <m:sSubPr>
                          <m:ctrlPr>
                            <a:rPr lang="pt-BR" sz="2400" i="1">
                              <a:latin typeface="Cambria Math" panose="02040503050406030204" pitchFamily="18" charset="0"/>
                            </a:rPr>
                          </m:ctrlPr>
                        </m:sSubPr>
                        <m:e>
                          <m:r>
                            <a:rPr lang="es-AR" sz="2400" i="1">
                              <a:latin typeface="Cambria Math" panose="02040503050406030204" pitchFamily="18" charset="0"/>
                            </a:rPr>
                            <m:t>𝑓</m:t>
                          </m:r>
                          <m:r>
                            <a:rPr lang="es-AR" sz="2400" i="1">
                              <a:latin typeface="Cambria Math" panose="02040503050406030204" pitchFamily="18" charset="0"/>
                            </a:rPr>
                            <m:t>′</m:t>
                          </m:r>
                        </m:e>
                        <m:sub>
                          <m:d>
                            <m:dPr>
                              <m:ctrlPr>
                                <a:rPr lang="es-AR" sz="2400" i="1">
                                  <a:latin typeface="Cambria Math" panose="02040503050406030204" pitchFamily="18" charset="0"/>
                                </a:rPr>
                              </m:ctrlPr>
                            </m:dPr>
                            <m:e>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0</m:t>
                                  </m:r>
                                </m:sub>
                              </m:sSub>
                            </m:e>
                          </m:d>
                        </m:sub>
                      </m:sSub>
                      <m:r>
                        <a:rPr lang="es-AR" sz="2400" i="1">
                          <a:latin typeface="Cambria Math" panose="02040503050406030204" pitchFamily="18" charset="0"/>
                        </a:rPr>
                        <m:t>=</m:t>
                      </m:r>
                      <m:f>
                        <m:fPr>
                          <m:ctrlPr>
                            <a:rPr lang="es-AR" sz="2400" i="1">
                              <a:latin typeface="Cambria Math" panose="02040503050406030204" pitchFamily="18" charset="0"/>
                            </a:rPr>
                          </m:ctrlPr>
                        </m:fPr>
                        <m:num>
                          <m:sSub>
                            <m:sSubPr>
                              <m:ctrlPr>
                                <a:rPr lang="pt-BR" sz="2400" i="1">
                                  <a:latin typeface="Cambria Math" panose="02040503050406030204" pitchFamily="18" charset="0"/>
                                </a:rPr>
                              </m:ctrlPr>
                            </m:sSubPr>
                            <m:e>
                              <m:r>
                                <a:rPr lang="es-AR" sz="2400" i="1">
                                  <a:latin typeface="Cambria Math" panose="02040503050406030204" pitchFamily="18" charset="0"/>
                                </a:rPr>
                                <m:t>𝑓</m:t>
                              </m:r>
                            </m:e>
                            <m:sub>
                              <m:d>
                                <m:dPr>
                                  <m:ctrlPr>
                                    <a:rPr lang="es-AR" sz="2400" i="1">
                                      <a:latin typeface="Cambria Math" panose="02040503050406030204" pitchFamily="18" charset="0"/>
                                    </a:rPr>
                                  </m:ctrlPr>
                                </m:dPr>
                                <m:e>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0</m:t>
                                      </m:r>
                                    </m:sub>
                                  </m:sSub>
                                  <m:r>
                                    <a:rPr lang="es-AR" sz="2400" i="1">
                                      <a:latin typeface="Cambria Math" panose="02040503050406030204" pitchFamily="18" charset="0"/>
                                    </a:rPr>
                                    <m:t>+</m:t>
                                  </m:r>
                                  <m:r>
                                    <a:rPr lang="es-AR" sz="2400" i="1">
                                      <a:latin typeface="Cambria Math" panose="02040503050406030204" pitchFamily="18" charset="0"/>
                                    </a:rPr>
                                    <m:t>h</m:t>
                                  </m:r>
                                  <m:r>
                                    <a:rPr lang="es-AR" sz="2400" b="0" i="1" baseline="-25000" smtClean="0">
                                      <a:latin typeface="Cambria Math" panose="02040503050406030204" pitchFamily="18" charset="0"/>
                                    </a:rPr>
                                    <m:t>2</m:t>
                                  </m:r>
                                </m:e>
                              </m:d>
                            </m:sub>
                          </m:sSub>
                          <m:r>
                            <a:rPr lang="es-AR" sz="2400" i="1">
                              <a:latin typeface="Cambria Math" panose="02040503050406030204" pitchFamily="18" charset="0"/>
                            </a:rPr>
                            <m:t>−</m:t>
                          </m:r>
                          <m:sSub>
                            <m:sSubPr>
                              <m:ctrlPr>
                                <a:rPr lang="pt-BR" sz="2400" i="1">
                                  <a:latin typeface="Cambria Math" panose="02040503050406030204" pitchFamily="18" charset="0"/>
                                </a:rPr>
                              </m:ctrlPr>
                            </m:sSubPr>
                            <m:e>
                              <m:r>
                                <a:rPr lang="es-AR" sz="2400" i="1">
                                  <a:latin typeface="Cambria Math" panose="02040503050406030204" pitchFamily="18" charset="0"/>
                                </a:rPr>
                                <m:t>𝑓</m:t>
                              </m:r>
                            </m:e>
                            <m:sub>
                              <m:d>
                                <m:dPr>
                                  <m:ctrlPr>
                                    <a:rPr lang="es-AR" sz="2400" i="1">
                                      <a:latin typeface="Cambria Math" panose="02040503050406030204" pitchFamily="18" charset="0"/>
                                    </a:rPr>
                                  </m:ctrlPr>
                                </m:dPr>
                                <m:e>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0</m:t>
                                      </m:r>
                                    </m:sub>
                                  </m:sSub>
                                  <m:r>
                                    <a:rPr lang="es-AR" sz="2400" i="1">
                                      <a:latin typeface="Cambria Math" panose="02040503050406030204" pitchFamily="18" charset="0"/>
                                    </a:rPr>
                                    <m:t>−</m:t>
                                  </m:r>
                                  <m:r>
                                    <a:rPr lang="es-AR" sz="2400" i="1">
                                      <a:latin typeface="Cambria Math" panose="02040503050406030204" pitchFamily="18" charset="0"/>
                                    </a:rPr>
                                    <m:t>h</m:t>
                                  </m:r>
                                  <m:r>
                                    <a:rPr lang="es-AR" sz="2400" b="0" i="1" baseline="-25000" smtClean="0">
                                      <a:latin typeface="Cambria Math" panose="02040503050406030204" pitchFamily="18" charset="0"/>
                                    </a:rPr>
                                    <m:t>1</m:t>
                                  </m:r>
                                </m:e>
                              </m:d>
                            </m:sub>
                          </m:sSub>
                        </m:num>
                        <m:den>
                          <m:r>
                            <a:rPr lang="es-AR" sz="2400" b="0" i="1" smtClean="0">
                              <a:latin typeface="Cambria Math" panose="02040503050406030204" pitchFamily="18" charset="0"/>
                            </a:rPr>
                            <m:t>h</m:t>
                          </m:r>
                          <m:r>
                            <a:rPr lang="es-AR" sz="2400" b="0" i="1" baseline="-25000" smtClean="0">
                              <a:latin typeface="Cambria Math" panose="02040503050406030204" pitchFamily="18" charset="0"/>
                            </a:rPr>
                            <m:t>1</m:t>
                          </m:r>
                          <m:r>
                            <a:rPr lang="es-AR" sz="2400" b="0" i="1" smtClean="0">
                              <a:latin typeface="Cambria Math" panose="02040503050406030204" pitchFamily="18" charset="0"/>
                            </a:rPr>
                            <m:t>+</m:t>
                          </m:r>
                          <m:r>
                            <a:rPr lang="es-AR" sz="2400" b="0" i="1" smtClean="0">
                              <a:latin typeface="Cambria Math" panose="02040503050406030204" pitchFamily="18" charset="0"/>
                            </a:rPr>
                            <m:t>h</m:t>
                          </m:r>
                          <m:r>
                            <a:rPr lang="es-AR" sz="2400" b="0" i="1" baseline="-25000" smtClean="0">
                              <a:latin typeface="Cambria Math" panose="02040503050406030204" pitchFamily="18" charset="0"/>
                            </a:rPr>
                            <m:t>2</m:t>
                          </m:r>
                        </m:den>
                      </m:f>
                    </m:oMath>
                  </m:oMathPara>
                </a14:m>
                <a:endParaRPr lang="es-AR" sz="2400" dirty="0"/>
              </a:p>
              <a:p>
                <a:pPr>
                  <a:spcBef>
                    <a:spcPct val="20000"/>
                  </a:spcBef>
                  <a:defRPr/>
                </a:pPr>
                <a:endParaRPr lang="es-AR" sz="2400" dirty="0"/>
              </a:p>
              <a:p>
                <a:pPr lvl="0">
                  <a:spcBef>
                    <a:spcPct val="20000"/>
                  </a:spcBef>
                  <a:defRPr/>
                </a:pPr>
                <a:endParaRPr lang="es-AR" sz="2400" dirty="0"/>
              </a:p>
              <a:p>
                <a:pPr>
                  <a:spcBef>
                    <a:spcPct val="20000"/>
                  </a:spcBef>
                  <a:defRPr/>
                </a:pPr>
                <a:endParaRPr lang="es-AR" sz="2400" dirty="0"/>
              </a:p>
              <a:p>
                <a:pPr>
                  <a:spcBef>
                    <a:spcPct val="20000"/>
                  </a:spcBef>
                  <a:defRPr/>
                </a:pPr>
                <a:endParaRPr lang="es-AR" sz="2400" dirty="0"/>
              </a:p>
              <a:p>
                <a:pPr marL="0" marR="0" lvl="0" indent="0" defTabSz="914400" rtl="0" eaLnBrk="1" fontAlgn="auto" latinLnBrk="0" hangingPunct="1">
                  <a:lnSpc>
                    <a:spcPct val="100000"/>
                  </a:lnSpc>
                  <a:spcBef>
                    <a:spcPct val="20000"/>
                  </a:spcBef>
                  <a:spcAft>
                    <a:spcPts val="0"/>
                  </a:spcAft>
                  <a:buClrTx/>
                  <a:buSzTx/>
                  <a:tabLst/>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p:txBody>
          </p:sp>
        </mc:Choice>
        <mc:Fallback xmlns="">
          <p:sp>
            <p:nvSpPr>
              <p:cNvPr id="8" name="2 Subtítulo"/>
              <p:cNvSpPr txBox="1">
                <a:spLocks noRot="1" noChangeAspect="1" noMove="1" noResize="1" noEditPoints="1" noAdjustHandles="1" noChangeArrowheads="1" noChangeShapeType="1" noTextEdit="1"/>
              </p:cNvSpPr>
              <p:nvPr/>
            </p:nvSpPr>
            <p:spPr>
              <a:xfrm>
                <a:off x="358066" y="228600"/>
                <a:ext cx="8077200" cy="6096000"/>
              </a:xfrm>
              <a:prstGeom prst="rect">
                <a:avLst/>
              </a:prstGeom>
              <a:blipFill>
                <a:blip r:embed="rId2"/>
                <a:stretch>
                  <a:fillRect l="-1208" t="-800"/>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06A483A9-0391-4BAA-BEDE-7B5E187451D8}"/>
              </a:ext>
            </a:extLst>
          </p:cNvPr>
          <p:cNvCxnSpPr/>
          <p:nvPr/>
        </p:nvCxnSpPr>
        <p:spPr>
          <a:xfrm flipV="1">
            <a:off x="1143000" y="1143000"/>
            <a:ext cx="0" cy="160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45F9302-B0EB-4C7B-8827-718B033F9C14}"/>
              </a:ext>
            </a:extLst>
          </p:cNvPr>
          <p:cNvCxnSpPr/>
          <p:nvPr/>
        </p:nvCxnSpPr>
        <p:spPr>
          <a:xfrm>
            <a:off x="990600" y="2667000"/>
            <a:ext cx="2133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Freeform: Shape 6">
            <a:extLst>
              <a:ext uri="{FF2B5EF4-FFF2-40B4-BE49-F238E27FC236}">
                <a16:creationId xmlns:a16="http://schemas.microsoft.com/office/drawing/2014/main" id="{EE45AD1F-BD9D-4839-9B00-B946FF798E5E}"/>
              </a:ext>
            </a:extLst>
          </p:cNvPr>
          <p:cNvSpPr/>
          <p:nvPr/>
        </p:nvSpPr>
        <p:spPr>
          <a:xfrm>
            <a:off x="1353775" y="1345020"/>
            <a:ext cx="1407250" cy="1119961"/>
          </a:xfrm>
          <a:custGeom>
            <a:avLst/>
            <a:gdLst>
              <a:gd name="connsiteX0" fmla="*/ 0 w 1954635"/>
              <a:gd name="connsiteY0" fmla="*/ 1119961 h 1119961"/>
              <a:gd name="connsiteX1" fmla="*/ 1073791 w 1954635"/>
              <a:gd name="connsiteY1" fmla="*/ 113283 h 1119961"/>
              <a:gd name="connsiteX2" fmla="*/ 1954635 w 1954635"/>
              <a:gd name="connsiteY2" fmla="*/ 37782 h 1119961"/>
            </a:gdLst>
            <a:ahLst/>
            <a:cxnLst>
              <a:cxn ang="0">
                <a:pos x="connsiteX0" y="connsiteY0"/>
              </a:cxn>
              <a:cxn ang="0">
                <a:pos x="connsiteX1" y="connsiteY1"/>
              </a:cxn>
              <a:cxn ang="0">
                <a:pos x="connsiteX2" y="connsiteY2"/>
              </a:cxn>
            </a:cxnLst>
            <a:rect l="l" t="t" r="r" b="b"/>
            <a:pathLst>
              <a:path w="1954635" h="1119961">
                <a:moveTo>
                  <a:pt x="0" y="1119961"/>
                </a:moveTo>
                <a:cubicBezTo>
                  <a:pt x="374009" y="706803"/>
                  <a:pt x="748019" y="293646"/>
                  <a:pt x="1073791" y="113283"/>
                </a:cubicBezTo>
                <a:cubicBezTo>
                  <a:pt x="1399563" y="-67080"/>
                  <a:pt x="1716947" y="16810"/>
                  <a:pt x="1954635" y="3778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D1239A0-AFF0-4BDC-9BDA-64687043D7FE}"/>
              </a:ext>
            </a:extLst>
          </p:cNvPr>
          <p:cNvCxnSpPr/>
          <p:nvPr/>
        </p:nvCxnSpPr>
        <p:spPr>
          <a:xfrm>
            <a:off x="2286000" y="1345020"/>
            <a:ext cx="0" cy="139818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9134E1B-C992-4756-9B2A-72B655460BDE}"/>
              </a:ext>
            </a:extLst>
          </p:cNvPr>
          <p:cNvCxnSpPr/>
          <p:nvPr/>
        </p:nvCxnSpPr>
        <p:spPr>
          <a:xfrm>
            <a:off x="2667000" y="1345020"/>
            <a:ext cx="0" cy="139818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0240EC5-BF61-43E5-8352-9FFBBAB7147F}"/>
              </a:ext>
            </a:extLst>
          </p:cNvPr>
          <p:cNvSpPr txBox="1"/>
          <p:nvPr/>
        </p:nvSpPr>
        <p:spPr>
          <a:xfrm>
            <a:off x="2119793" y="2678668"/>
            <a:ext cx="381000" cy="369332"/>
          </a:xfrm>
          <a:prstGeom prst="rect">
            <a:avLst/>
          </a:prstGeom>
          <a:noFill/>
        </p:spPr>
        <p:txBody>
          <a:bodyPr wrap="square" rtlCol="0">
            <a:spAutoFit/>
          </a:bodyPr>
          <a:lstStyle/>
          <a:p>
            <a:r>
              <a:rPr lang="es-AR" dirty="0"/>
              <a:t>x</a:t>
            </a:r>
            <a:r>
              <a:rPr lang="es-AR" baseline="-25000" dirty="0"/>
              <a:t>0</a:t>
            </a:r>
            <a:endParaRPr lang="en-US" baseline="-25000" dirty="0"/>
          </a:p>
        </p:txBody>
      </p:sp>
      <p:sp>
        <p:nvSpPr>
          <p:cNvPr id="14" name="TextBox 13">
            <a:extLst>
              <a:ext uri="{FF2B5EF4-FFF2-40B4-BE49-F238E27FC236}">
                <a16:creationId xmlns:a16="http://schemas.microsoft.com/office/drawing/2014/main" id="{32AE2C29-A7CF-45DF-A64D-2B102E44393F}"/>
              </a:ext>
            </a:extLst>
          </p:cNvPr>
          <p:cNvSpPr txBox="1"/>
          <p:nvPr/>
        </p:nvSpPr>
        <p:spPr>
          <a:xfrm>
            <a:off x="2453167" y="2677379"/>
            <a:ext cx="615715" cy="369332"/>
          </a:xfrm>
          <a:prstGeom prst="rect">
            <a:avLst/>
          </a:prstGeom>
          <a:noFill/>
        </p:spPr>
        <p:txBody>
          <a:bodyPr wrap="square" rtlCol="0">
            <a:spAutoFit/>
          </a:bodyPr>
          <a:lstStyle/>
          <a:p>
            <a:r>
              <a:rPr lang="es-AR" dirty="0"/>
              <a:t>x</a:t>
            </a:r>
            <a:r>
              <a:rPr lang="es-AR" baseline="-25000" dirty="0"/>
              <a:t>0</a:t>
            </a:r>
            <a:r>
              <a:rPr lang="es-AR" dirty="0"/>
              <a:t>+h</a:t>
            </a:r>
            <a:endParaRPr lang="en-US" baseline="-25000" dirty="0"/>
          </a:p>
        </p:txBody>
      </p:sp>
      <p:cxnSp>
        <p:nvCxnSpPr>
          <p:cNvPr id="15" name="Straight Arrow Connector 14">
            <a:extLst>
              <a:ext uri="{FF2B5EF4-FFF2-40B4-BE49-F238E27FC236}">
                <a16:creationId xmlns:a16="http://schemas.microsoft.com/office/drawing/2014/main" id="{C79643E7-C9AB-4579-AE81-6182972D6DF9}"/>
              </a:ext>
            </a:extLst>
          </p:cNvPr>
          <p:cNvCxnSpPr/>
          <p:nvPr/>
        </p:nvCxnSpPr>
        <p:spPr>
          <a:xfrm flipV="1">
            <a:off x="3752547" y="1143000"/>
            <a:ext cx="0" cy="160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5F53A10-42C2-45DB-8F43-B7389381E6AB}"/>
              </a:ext>
            </a:extLst>
          </p:cNvPr>
          <p:cNvCxnSpPr/>
          <p:nvPr/>
        </p:nvCxnSpPr>
        <p:spPr>
          <a:xfrm>
            <a:off x="3600147" y="2667000"/>
            <a:ext cx="2133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Freeform: Shape 16">
            <a:extLst>
              <a:ext uri="{FF2B5EF4-FFF2-40B4-BE49-F238E27FC236}">
                <a16:creationId xmlns:a16="http://schemas.microsoft.com/office/drawing/2014/main" id="{2978369B-D2B4-48AC-9D8C-767AE7431CFD}"/>
              </a:ext>
            </a:extLst>
          </p:cNvPr>
          <p:cNvSpPr/>
          <p:nvPr/>
        </p:nvSpPr>
        <p:spPr>
          <a:xfrm>
            <a:off x="3963322" y="1345020"/>
            <a:ext cx="1407250" cy="1119961"/>
          </a:xfrm>
          <a:custGeom>
            <a:avLst/>
            <a:gdLst>
              <a:gd name="connsiteX0" fmla="*/ 0 w 1954635"/>
              <a:gd name="connsiteY0" fmla="*/ 1119961 h 1119961"/>
              <a:gd name="connsiteX1" fmla="*/ 1073791 w 1954635"/>
              <a:gd name="connsiteY1" fmla="*/ 113283 h 1119961"/>
              <a:gd name="connsiteX2" fmla="*/ 1954635 w 1954635"/>
              <a:gd name="connsiteY2" fmla="*/ 37782 h 1119961"/>
            </a:gdLst>
            <a:ahLst/>
            <a:cxnLst>
              <a:cxn ang="0">
                <a:pos x="connsiteX0" y="connsiteY0"/>
              </a:cxn>
              <a:cxn ang="0">
                <a:pos x="connsiteX1" y="connsiteY1"/>
              </a:cxn>
              <a:cxn ang="0">
                <a:pos x="connsiteX2" y="connsiteY2"/>
              </a:cxn>
            </a:cxnLst>
            <a:rect l="l" t="t" r="r" b="b"/>
            <a:pathLst>
              <a:path w="1954635" h="1119961">
                <a:moveTo>
                  <a:pt x="0" y="1119961"/>
                </a:moveTo>
                <a:cubicBezTo>
                  <a:pt x="374009" y="706803"/>
                  <a:pt x="748019" y="293646"/>
                  <a:pt x="1073791" y="113283"/>
                </a:cubicBezTo>
                <a:cubicBezTo>
                  <a:pt x="1399563" y="-67080"/>
                  <a:pt x="1716947" y="16810"/>
                  <a:pt x="1954635" y="3778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F404BCD5-A0EA-4187-A96B-C8DC3E4175FA}"/>
              </a:ext>
            </a:extLst>
          </p:cNvPr>
          <p:cNvCxnSpPr/>
          <p:nvPr/>
        </p:nvCxnSpPr>
        <p:spPr>
          <a:xfrm>
            <a:off x="4895547" y="1345020"/>
            <a:ext cx="0" cy="139818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D9695A9-71DE-4143-876F-19DEB0612399}"/>
              </a:ext>
            </a:extLst>
          </p:cNvPr>
          <p:cNvCxnSpPr>
            <a:cxnSpLocks/>
          </p:cNvCxnSpPr>
          <p:nvPr/>
        </p:nvCxnSpPr>
        <p:spPr>
          <a:xfrm>
            <a:off x="4495800" y="1676400"/>
            <a:ext cx="0" cy="107846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B39872A-95EE-4D5B-A682-D4E12C823BCE}"/>
              </a:ext>
            </a:extLst>
          </p:cNvPr>
          <p:cNvSpPr txBox="1"/>
          <p:nvPr/>
        </p:nvSpPr>
        <p:spPr>
          <a:xfrm>
            <a:off x="4729340" y="2678668"/>
            <a:ext cx="381000" cy="369332"/>
          </a:xfrm>
          <a:prstGeom prst="rect">
            <a:avLst/>
          </a:prstGeom>
          <a:noFill/>
        </p:spPr>
        <p:txBody>
          <a:bodyPr wrap="square" rtlCol="0">
            <a:spAutoFit/>
          </a:bodyPr>
          <a:lstStyle/>
          <a:p>
            <a:r>
              <a:rPr lang="es-AR" dirty="0"/>
              <a:t>x</a:t>
            </a:r>
            <a:r>
              <a:rPr lang="es-AR" baseline="-25000" dirty="0"/>
              <a:t>0</a:t>
            </a:r>
            <a:endParaRPr lang="en-US" baseline="-25000" dirty="0"/>
          </a:p>
        </p:txBody>
      </p:sp>
      <p:sp>
        <p:nvSpPr>
          <p:cNvPr id="21" name="TextBox 20">
            <a:extLst>
              <a:ext uri="{FF2B5EF4-FFF2-40B4-BE49-F238E27FC236}">
                <a16:creationId xmlns:a16="http://schemas.microsoft.com/office/drawing/2014/main" id="{AA18E485-C3A2-470F-A18B-C884C273B33E}"/>
              </a:ext>
            </a:extLst>
          </p:cNvPr>
          <p:cNvSpPr txBox="1"/>
          <p:nvPr/>
        </p:nvSpPr>
        <p:spPr>
          <a:xfrm>
            <a:off x="4181817" y="2690336"/>
            <a:ext cx="615715" cy="369332"/>
          </a:xfrm>
          <a:prstGeom prst="rect">
            <a:avLst/>
          </a:prstGeom>
          <a:noFill/>
        </p:spPr>
        <p:txBody>
          <a:bodyPr wrap="square" rtlCol="0">
            <a:spAutoFit/>
          </a:bodyPr>
          <a:lstStyle/>
          <a:p>
            <a:r>
              <a:rPr lang="es-AR" dirty="0"/>
              <a:t>x</a:t>
            </a:r>
            <a:r>
              <a:rPr lang="es-AR" baseline="-25000" dirty="0"/>
              <a:t>0</a:t>
            </a:r>
            <a:r>
              <a:rPr lang="es-AR" dirty="0"/>
              <a:t>-h</a:t>
            </a:r>
            <a:endParaRPr lang="en-US" baseline="-25000" dirty="0"/>
          </a:p>
        </p:txBody>
      </p:sp>
      <p:cxnSp>
        <p:nvCxnSpPr>
          <p:cNvPr id="22" name="Straight Arrow Connector 21">
            <a:extLst>
              <a:ext uri="{FF2B5EF4-FFF2-40B4-BE49-F238E27FC236}">
                <a16:creationId xmlns:a16="http://schemas.microsoft.com/office/drawing/2014/main" id="{242F6D7F-A261-4BAA-8906-DB757573FF7E}"/>
              </a:ext>
            </a:extLst>
          </p:cNvPr>
          <p:cNvCxnSpPr/>
          <p:nvPr/>
        </p:nvCxnSpPr>
        <p:spPr>
          <a:xfrm flipV="1">
            <a:off x="6285893" y="1154668"/>
            <a:ext cx="0" cy="160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5333585-3B5C-4F78-B2F2-5311C6BB2B17}"/>
              </a:ext>
            </a:extLst>
          </p:cNvPr>
          <p:cNvCxnSpPr/>
          <p:nvPr/>
        </p:nvCxnSpPr>
        <p:spPr>
          <a:xfrm>
            <a:off x="6133493" y="2678668"/>
            <a:ext cx="2133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Freeform: Shape 23">
            <a:extLst>
              <a:ext uri="{FF2B5EF4-FFF2-40B4-BE49-F238E27FC236}">
                <a16:creationId xmlns:a16="http://schemas.microsoft.com/office/drawing/2014/main" id="{EC8C1161-A027-42BB-9CE6-409E8FE05905}"/>
              </a:ext>
            </a:extLst>
          </p:cNvPr>
          <p:cNvSpPr/>
          <p:nvPr/>
        </p:nvSpPr>
        <p:spPr>
          <a:xfrm>
            <a:off x="6496668" y="1356688"/>
            <a:ext cx="1407250" cy="1119961"/>
          </a:xfrm>
          <a:custGeom>
            <a:avLst/>
            <a:gdLst>
              <a:gd name="connsiteX0" fmla="*/ 0 w 1954635"/>
              <a:gd name="connsiteY0" fmla="*/ 1119961 h 1119961"/>
              <a:gd name="connsiteX1" fmla="*/ 1073791 w 1954635"/>
              <a:gd name="connsiteY1" fmla="*/ 113283 h 1119961"/>
              <a:gd name="connsiteX2" fmla="*/ 1954635 w 1954635"/>
              <a:gd name="connsiteY2" fmla="*/ 37782 h 1119961"/>
            </a:gdLst>
            <a:ahLst/>
            <a:cxnLst>
              <a:cxn ang="0">
                <a:pos x="connsiteX0" y="connsiteY0"/>
              </a:cxn>
              <a:cxn ang="0">
                <a:pos x="connsiteX1" y="connsiteY1"/>
              </a:cxn>
              <a:cxn ang="0">
                <a:pos x="connsiteX2" y="connsiteY2"/>
              </a:cxn>
            </a:cxnLst>
            <a:rect l="l" t="t" r="r" b="b"/>
            <a:pathLst>
              <a:path w="1954635" h="1119961">
                <a:moveTo>
                  <a:pt x="0" y="1119961"/>
                </a:moveTo>
                <a:cubicBezTo>
                  <a:pt x="374009" y="706803"/>
                  <a:pt x="748019" y="293646"/>
                  <a:pt x="1073791" y="113283"/>
                </a:cubicBezTo>
                <a:cubicBezTo>
                  <a:pt x="1399563" y="-67080"/>
                  <a:pt x="1716947" y="16810"/>
                  <a:pt x="1954635" y="3778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2230CC2C-54B2-4501-AF3A-63F708141FCD}"/>
              </a:ext>
            </a:extLst>
          </p:cNvPr>
          <p:cNvCxnSpPr/>
          <p:nvPr/>
        </p:nvCxnSpPr>
        <p:spPr>
          <a:xfrm>
            <a:off x="7428893" y="1356688"/>
            <a:ext cx="0" cy="139818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F435A41-B57C-44FF-A4F1-190EAA732824}"/>
              </a:ext>
            </a:extLst>
          </p:cNvPr>
          <p:cNvCxnSpPr/>
          <p:nvPr/>
        </p:nvCxnSpPr>
        <p:spPr>
          <a:xfrm>
            <a:off x="7809893" y="1356688"/>
            <a:ext cx="0" cy="139818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0C9096D-A560-4CD8-86BB-165A2563D494}"/>
              </a:ext>
            </a:extLst>
          </p:cNvPr>
          <p:cNvSpPr txBox="1"/>
          <p:nvPr/>
        </p:nvSpPr>
        <p:spPr>
          <a:xfrm>
            <a:off x="7262686" y="2690336"/>
            <a:ext cx="381000" cy="369332"/>
          </a:xfrm>
          <a:prstGeom prst="rect">
            <a:avLst/>
          </a:prstGeom>
          <a:noFill/>
        </p:spPr>
        <p:txBody>
          <a:bodyPr wrap="square" rtlCol="0">
            <a:spAutoFit/>
          </a:bodyPr>
          <a:lstStyle/>
          <a:p>
            <a:r>
              <a:rPr lang="es-AR" dirty="0"/>
              <a:t>x</a:t>
            </a:r>
            <a:r>
              <a:rPr lang="es-AR" baseline="-25000" dirty="0"/>
              <a:t>0</a:t>
            </a:r>
            <a:endParaRPr lang="en-US" baseline="-25000" dirty="0"/>
          </a:p>
        </p:txBody>
      </p:sp>
      <p:sp>
        <p:nvSpPr>
          <p:cNvPr id="28" name="TextBox 27">
            <a:extLst>
              <a:ext uri="{FF2B5EF4-FFF2-40B4-BE49-F238E27FC236}">
                <a16:creationId xmlns:a16="http://schemas.microsoft.com/office/drawing/2014/main" id="{D4EBFDDC-BECA-46C6-9F10-501321A320BD}"/>
              </a:ext>
            </a:extLst>
          </p:cNvPr>
          <p:cNvSpPr txBox="1"/>
          <p:nvPr/>
        </p:nvSpPr>
        <p:spPr>
          <a:xfrm>
            <a:off x="7596060" y="2697436"/>
            <a:ext cx="615715" cy="369332"/>
          </a:xfrm>
          <a:prstGeom prst="rect">
            <a:avLst/>
          </a:prstGeom>
          <a:noFill/>
        </p:spPr>
        <p:txBody>
          <a:bodyPr wrap="square" rtlCol="0">
            <a:spAutoFit/>
          </a:bodyPr>
          <a:lstStyle/>
          <a:p>
            <a:r>
              <a:rPr lang="es-AR" dirty="0"/>
              <a:t>x</a:t>
            </a:r>
            <a:r>
              <a:rPr lang="es-AR" baseline="-25000" dirty="0"/>
              <a:t>0</a:t>
            </a:r>
            <a:r>
              <a:rPr lang="es-AR" dirty="0"/>
              <a:t>+h</a:t>
            </a:r>
            <a:endParaRPr lang="en-US" baseline="-25000" dirty="0"/>
          </a:p>
        </p:txBody>
      </p:sp>
      <p:cxnSp>
        <p:nvCxnSpPr>
          <p:cNvPr id="30" name="Straight Connector 29">
            <a:extLst>
              <a:ext uri="{FF2B5EF4-FFF2-40B4-BE49-F238E27FC236}">
                <a16:creationId xmlns:a16="http://schemas.microsoft.com/office/drawing/2014/main" id="{675B8E53-5B58-40A4-98A9-636DCCE189F9}"/>
              </a:ext>
            </a:extLst>
          </p:cNvPr>
          <p:cNvCxnSpPr>
            <a:cxnSpLocks/>
          </p:cNvCxnSpPr>
          <p:nvPr/>
        </p:nvCxnSpPr>
        <p:spPr>
          <a:xfrm>
            <a:off x="7060734" y="1676400"/>
            <a:ext cx="0" cy="107846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2DA899A-3EA0-47FF-98C6-1C24DA5E9C94}"/>
              </a:ext>
            </a:extLst>
          </p:cNvPr>
          <p:cNvSpPr txBox="1"/>
          <p:nvPr/>
        </p:nvSpPr>
        <p:spPr>
          <a:xfrm>
            <a:off x="6759912" y="2702003"/>
            <a:ext cx="615715" cy="369332"/>
          </a:xfrm>
          <a:prstGeom prst="rect">
            <a:avLst/>
          </a:prstGeom>
          <a:noFill/>
        </p:spPr>
        <p:txBody>
          <a:bodyPr wrap="square" rtlCol="0">
            <a:spAutoFit/>
          </a:bodyPr>
          <a:lstStyle/>
          <a:p>
            <a:r>
              <a:rPr lang="es-AR" dirty="0"/>
              <a:t>x</a:t>
            </a:r>
            <a:r>
              <a:rPr lang="es-AR" baseline="-25000" dirty="0"/>
              <a:t>0</a:t>
            </a:r>
            <a:r>
              <a:rPr lang="es-AR" dirty="0"/>
              <a:t>-h</a:t>
            </a:r>
            <a:endParaRPr lang="en-US" baseline="-25000" dirty="0"/>
          </a:p>
        </p:txBody>
      </p:sp>
      <p:cxnSp>
        <p:nvCxnSpPr>
          <p:cNvPr id="34" name="Straight Connector 33">
            <a:extLst>
              <a:ext uri="{FF2B5EF4-FFF2-40B4-BE49-F238E27FC236}">
                <a16:creationId xmlns:a16="http://schemas.microsoft.com/office/drawing/2014/main" id="{DE85ECA9-0442-40AE-AEE8-26500E0F0B82}"/>
              </a:ext>
            </a:extLst>
          </p:cNvPr>
          <p:cNvCxnSpPr/>
          <p:nvPr/>
        </p:nvCxnSpPr>
        <p:spPr>
          <a:xfrm>
            <a:off x="2009163" y="1356688"/>
            <a:ext cx="990600" cy="0"/>
          </a:xfrm>
          <a:prstGeom prst="line">
            <a:avLst/>
          </a:prstGeom>
        </p:spPr>
        <p:style>
          <a:lnRef idx="1">
            <a:schemeClr val="accent2"/>
          </a:lnRef>
          <a:fillRef idx="0">
            <a:schemeClr val="accent2"/>
          </a:fillRef>
          <a:effectRef idx="0">
            <a:schemeClr val="accent2"/>
          </a:effectRef>
          <a:fontRef idx="minor">
            <a:schemeClr val="tx1"/>
          </a:fontRef>
        </p:style>
      </p:cxnSp>
      <p:sp>
        <p:nvSpPr>
          <p:cNvPr id="35" name="TextBox 34">
            <a:extLst>
              <a:ext uri="{FF2B5EF4-FFF2-40B4-BE49-F238E27FC236}">
                <a16:creationId xmlns:a16="http://schemas.microsoft.com/office/drawing/2014/main" id="{C509B859-4CC3-47B2-AFDA-4ADAA17C7C92}"/>
              </a:ext>
            </a:extLst>
          </p:cNvPr>
          <p:cNvSpPr txBox="1"/>
          <p:nvPr/>
        </p:nvSpPr>
        <p:spPr>
          <a:xfrm>
            <a:off x="1304628" y="1092202"/>
            <a:ext cx="703625" cy="369332"/>
          </a:xfrm>
          <a:prstGeom prst="rect">
            <a:avLst/>
          </a:prstGeom>
          <a:noFill/>
        </p:spPr>
        <p:txBody>
          <a:bodyPr wrap="square" rtlCol="0">
            <a:spAutoFit/>
          </a:bodyPr>
          <a:lstStyle/>
          <a:p>
            <a:r>
              <a:rPr lang="es-AR" dirty="0"/>
              <a:t>f’(x</a:t>
            </a:r>
            <a:r>
              <a:rPr lang="es-AR" baseline="-25000" dirty="0"/>
              <a:t>0</a:t>
            </a:r>
            <a:r>
              <a:rPr lang="es-AR" dirty="0"/>
              <a:t>)</a:t>
            </a:r>
            <a:endParaRPr lang="en-US" baseline="-25000" dirty="0"/>
          </a:p>
        </p:txBody>
      </p:sp>
      <p:cxnSp>
        <p:nvCxnSpPr>
          <p:cNvPr id="36" name="Straight Connector 35">
            <a:extLst>
              <a:ext uri="{FF2B5EF4-FFF2-40B4-BE49-F238E27FC236}">
                <a16:creationId xmlns:a16="http://schemas.microsoft.com/office/drawing/2014/main" id="{D06EE6B7-89B6-4FF4-AF5D-ED30514BC91F}"/>
              </a:ext>
            </a:extLst>
          </p:cNvPr>
          <p:cNvCxnSpPr>
            <a:cxnSpLocks/>
          </p:cNvCxnSpPr>
          <p:nvPr/>
        </p:nvCxnSpPr>
        <p:spPr>
          <a:xfrm flipV="1">
            <a:off x="4227573" y="1219200"/>
            <a:ext cx="869878" cy="685801"/>
          </a:xfrm>
          <a:prstGeom prst="line">
            <a:avLst/>
          </a:prstGeom>
        </p:spPr>
        <p:style>
          <a:lnRef idx="1">
            <a:schemeClr val="accent2"/>
          </a:lnRef>
          <a:fillRef idx="0">
            <a:schemeClr val="accent2"/>
          </a:fillRef>
          <a:effectRef idx="0">
            <a:schemeClr val="accent2"/>
          </a:effectRef>
          <a:fontRef idx="minor">
            <a:schemeClr val="tx1"/>
          </a:fontRef>
        </p:style>
      </p:cxnSp>
      <p:sp>
        <p:nvSpPr>
          <p:cNvPr id="37" name="TextBox 36">
            <a:extLst>
              <a:ext uri="{FF2B5EF4-FFF2-40B4-BE49-F238E27FC236}">
                <a16:creationId xmlns:a16="http://schemas.microsoft.com/office/drawing/2014/main" id="{D7730E52-DE5A-4B01-A9E8-F595E4B6172C}"/>
              </a:ext>
            </a:extLst>
          </p:cNvPr>
          <p:cNvSpPr txBox="1"/>
          <p:nvPr/>
        </p:nvSpPr>
        <p:spPr>
          <a:xfrm>
            <a:off x="3826386" y="1386425"/>
            <a:ext cx="703625" cy="369332"/>
          </a:xfrm>
          <a:prstGeom prst="rect">
            <a:avLst/>
          </a:prstGeom>
          <a:noFill/>
        </p:spPr>
        <p:txBody>
          <a:bodyPr wrap="square" rtlCol="0">
            <a:spAutoFit/>
          </a:bodyPr>
          <a:lstStyle/>
          <a:p>
            <a:r>
              <a:rPr lang="es-AR" dirty="0"/>
              <a:t>f’(x</a:t>
            </a:r>
            <a:r>
              <a:rPr lang="es-AR" baseline="-25000" dirty="0"/>
              <a:t>0</a:t>
            </a:r>
            <a:r>
              <a:rPr lang="es-AR" dirty="0"/>
              <a:t>)</a:t>
            </a:r>
            <a:endParaRPr lang="en-US" baseline="-25000" dirty="0"/>
          </a:p>
        </p:txBody>
      </p:sp>
      <p:cxnSp>
        <p:nvCxnSpPr>
          <p:cNvPr id="40" name="Straight Connector 39">
            <a:extLst>
              <a:ext uri="{FF2B5EF4-FFF2-40B4-BE49-F238E27FC236}">
                <a16:creationId xmlns:a16="http://schemas.microsoft.com/office/drawing/2014/main" id="{4B2E0A55-F5B6-4B2C-A7E5-66F9C359FA92}"/>
              </a:ext>
            </a:extLst>
          </p:cNvPr>
          <p:cNvCxnSpPr>
            <a:cxnSpLocks/>
          </p:cNvCxnSpPr>
          <p:nvPr/>
        </p:nvCxnSpPr>
        <p:spPr>
          <a:xfrm flipV="1">
            <a:off x="6895190" y="1345301"/>
            <a:ext cx="1060727" cy="390521"/>
          </a:xfrm>
          <a:prstGeom prst="line">
            <a:avLst/>
          </a:prstGeom>
        </p:spPr>
        <p:style>
          <a:lnRef idx="1">
            <a:schemeClr val="accent2"/>
          </a:lnRef>
          <a:fillRef idx="0">
            <a:schemeClr val="accent2"/>
          </a:fillRef>
          <a:effectRef idx="0">
            <a:schemeClr val="accent2"/>
          </a:effectRef>
          <a:fontRef idx="minor">
            <a:schemeClr val="tx1"/>
          </a:fontRef>
        </p:style>
      </p:cxnSp>
      <p:sp>
        <p:nvSpPr>
          <p:cNvPr id="41" name="TextBox 40">
            <a:extLst>
              <a:ext uri="{FF2B5EF4-FFF2-40B4-BE49-F238E27FC236}">
                <a16:creationId xmlns:a16="http://schemas.microsoft.com/office/drawing/2014/main" id="{6FEE41E3-8365-4A1B-945D-7C63085C9968}"/>
              </a:ext>
            </a:extLst>
          </p:cNvPr>
          <p:cNvSpPr txBox="1"/>
          <p:nvPr/>
        </p:nvSpPr>
        <p:spPr>
          <a:xfrm>
            <a:off x="6345758" y="1377877"/>
            <a:ext cx="703625" cy="369332"/>
          </a:xfrm>
          <a:prstGeom prst="rect">
            <a:avLst/>
          </a:prstGeom>
          <a:noFill/>
        </p:spPr>
        <p:txBody>
          <a:bodyPr wrap="square" rtlCol="0">
            <a:spAutoFit/>
          </a:bodyPr>
          <a:lstStyle/>
          <a:p>
            <a:r>
              <a:rPr lang="es-AR" dirty="0"/>
              <a:t>f’(x</a:t>
            </a:r>
            <a:r>
              <a:rPr lang="es-AR" baseline="-25000" dirty="0"/>
              <a:t>0</a:t>
            </a:r>
            <a:r>
              <a:rPr lang="es-AR" dirty="0"/>
              <a:t>)</a:t>
            </a:r>
            <a:endParaRPr lang="en-US" baseline="-25000" dirty="0"/>
          </a:p>
        </p:txBody>
      </p:sp>
      <p:cxnSp>
        <p:nvCxnSpPr>
          <p:cNvPr id="44" name="Straight Arrow Connector 43">
            <a:extLst>
              <a:ext uri="{FF2B5EF4-FFF2-40B4-BE49-F238E27FC236}">
                <a16:creationId xmlns:a16="http://schemas.microsoft.com/office/drawing/2014/main" id="{8BF49BC7-C039-400F-9A4B-B65A7A350467}"/>
              </a:ext>
            </a:extLst>
          </p:cNvPr>
          <p:cNvCxnSpPr/>
          <p:nvPr/>
        </p:nvCxnSpPr>
        <p:spPr>
          <a:xfrm flipV="1">
            <a:off x="5256024" y="4379977"/>
            <a:ext cx="0" cy="160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ECB2ED7-2CC5-4D3B-81E0-CF81D03D6C64}"/>
              </a:ext>
            </a:extLst>
          </p:cNvPr>
          <p:cNvCxnSpPr/>
          <p:nvPr/>
        </p:nvCxnSpPr>
        <p:spPr>
          <a:xfrm>
            <a:off x="5103624" y="5903977"/>
            <a:ext cx="2133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Freeform: Shape 45">
            <a:extLst>
              <a:ext uri="{FF2B5EF4-FFF2-40B4-BE49-F238E27FC236}">
                <a16:creationId xmlns:a16="http://schemas.microsoft.com/office/drawing/2014/main" id="{AED25A49-0774-47B2-96F3-087E179F1DDD}"/>
              </a:ext>
            </a:extLst>
          </p:cNvPr>
          <p:cNvSpPr/>
          <p:nvPr/>
        </p:nvSpPr>
        <p:spPr>
          <a:xfrm>
            <a:off x="5466799" y="4581997"/>
            <a:ext cx="1407250" cy="1119961"/>
          </a:xfrm>
          <a:custGeom>
            <a:avLst/>
            <a:gdLst>
              <a:gd name="connsiteX0" fmla="*/ 0 w 1954635"/>
              <a:gd name="connsiteY0" fmla="*/ 1119961 h 1119961"/>
              <a:gd name="connsiteX1" fmla="*/ 1073791 w 1954635"/>
              <a:gd name="connsiteY1" fmla="*/ 113283 h 1119961"/>
              <a:gd name="connsiteX2" fmla="*/ 1954635 w 1954635"/>
              <a:gd name="connsiteY2" fmla="*/ 37782 h 1119961"/>
            </a:gdLst>
            <a:ahLst/>
            <a:cxnLst>
              <a:cxn ang="0">
                <a:pos x="connsiteX0" y="connsiteY0"/>
              </a:cxn>
              <a:cxn ang="0">
                <a:pos x="connsiteX1" y="connsiteY1"/>
              </a:cxn>
              <a:cxn ang="0">
                <a:pos x="connsiteX2" y="connsiteY2"/>
              </a:cxn>
            </a:cxnLst>
            <a:rect l="l" t="t" r="r" b="b"/>
            <a:pathLst>
              <a:path w="1954635" h="1119961">
                <a:moveTo>
                  <a:pt x="0" y="1119961"/>
                </a:moveTo>
                <a:cubicBezTo>
                  <a:pt x="374009" y="706803"/>
                  <a:pt x="748019" y="293646"/>
                  <a:pt x="1073791" y="113283"/>
                </a:cubicBezTo>
                <a:cubicBezTo>
                  <a:pt x="1399563" y="-67080"/>
                  <a:pt x="1716947" y="16810"/>
                  <a:pt x="1954635" y="3778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BDFB9629-325D-43D8-83B0-86AABD20B855}"/>
              </a:ext>
            </a:extLst>
          </p:cNvPr>
          <p:cNvCxnSpPr/>
          <p:nvPr/>
        </p:nvCxnSpPr>
        <p:spPr>
          <a:xfrm>
            <a:off x="6399024" y="4581997"/>
            <a:ext cx="0" cy="139818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3B2ADF6-3831-4004-8000-57A18BC144B7}"/>
              </a:ext>
            </a:extLst>
          </p:cNvPr>
          <p:cNvCxnSpPr/>
          <p:nvPr/>
        </p:nvCxnSpPr>
        <p:spPr>
          <a:xfrm>
            <a:off x="6780024" y="4581997"/>
            <a:ext cx="0" cy="139818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205EAC1C-8BB5-4E92-A07A-DE852BD54B4B}"/>
              </a:ext>
            </a:extLst>
          </p:cNvPr>
          <p:cNvSpPr txBox="1"/>
          <p:nvPr/>
        </p:nvSpPr>
        <p:spPr>
          <a:xfrm>
            <a:off x="6232817" y="5915645"/>
            <a:ext cx="381000" cy="369332"/>
          </a:xfrm>
          <a:prstGeom prst="rect">
            <a:avLst/>
          </a:prstGeom>
          <a:noFill/>
        </p:spPr>
        <p:txBody>
          <a:bodyPr wrap="square" rtlCol="0">
            <a:spAutoFit/>
          </a:bodyPr>
          <a:lstStyle/>
          <a:p>
            <a:r>
              <a:rPr lang="es-AR" dirty="0"/>
              <a:t>x</a:t>
            </a:r>
            <a:r>
              <a:rPr lang="es-AR" baseline="-25000" dirty="0"/>
              <a:t>0</a:t>
            </a:r>
            <a:endParaRPr lang="en-US" baseline="-25000" dirty="0"/>
          </a:p>
        </p:txBody>
      </p:sp>
      <p:sp>
        <p:nvSpPr>
          <p:cNvPr id="50" name="TextBox 49">
            <a:extLst>
              <a:ext uri="{FF2B5EF4-FFF2-40B4-BE49-F238E27FC236}">
                <a16:creationId xmlns:a16="http://schemas.microsoft.com/office/drawing/2014/main" id="{BFD29151-28E0-4982-8A49-7267DDB295A3}"/>
              </a:ext>
            </a:extLst>
          </p:cNvPr>
          <p:cNvSpPr txBox="1"/>
          <p:nvPr/>
        </p:nvSpPr>
        <p:spPr>
          <a:xfrm>
            <a:off x="6566191" y="5922745"/>
            <a:ext cx="718380" cy="369332"/>
          </a:xfrm>
          <a:prstGeom prst="rect">
            <a:avLst/>
          </a:prstGeom>
          <a:noFill/>
        </p:spPr>
        <p:txBody>
          <a:bodyPr wrap="square" rtlCol="0">
            <a:spAutoFit/>
          </a:bodyPr>
          <a:lstStyle/>
          <a:p>
            <a:r>
              <a:rPr lang="es-AR" dirty="0"/>
              <a:t>x</a:t>
            </a:r>
            <a:r>
              <a:rPr lang="es-AR" baseline="-25000" dirty="0"/>
              <a:t>0</a:t>
            </a:r>
            <a:r>
              <a:rPr lang="es-AR" dirty="0"/>
              <a:t>+h</a:t>
            </a:r>
            <a:r>
              <a:rPr lang="es-AR" baseline="-25000" dirty="0"/>
              <a:t>2</a:t>
            </a:r>
            <a:endParaRPr lang="en-US" baseline="-25000" dirty="0"/>
          </a:p>
        </p:txBody>
      </p:sp>
      <p:cxnSp>
        <p:nvCxnSpPr>
          <p:cNvPr id="51" name="Straight Connector 50">
            <a:extLst>
              <a:ext uri="{FF2B5EF4-FFF2-40B4-BE49-F238E27FC236}">
                <a16:creationId xmlns:a16="http://schemas.microsoft.com/office/drawing/2014/main" id="{0CA134BE-2B55-4864-BD1C-F9908E0EEDA6}"/>
              </a:ext>
            </a:extLst>
          </p:cNvPr>
          <p:cNvCxnSpPr>
            <a:cxnSpLocks/>
            <a:stCxn id="46" idx="1"/>
          </p:cNvCxnSpPr>
          <p:nvPr/>
        </p:nvCxnSpPr>
        <p:spPr>
          <a:xfrm flipH="1">
            <a:off x="6223609" y="4695280"/>
            <a:ext cx="16272" cy="122746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821D3A57-4BF8-4524-9FD1-A28B6839A51E}"/>
              </a:ext>
            </a:extLst>
          </p:cNvPr>
          <p:cNvSpPr txBox="1"/>
          <p:nvPr/>
        </p:nvSpPr>
        <p:spPr>
          <a:xfrm>
            <a:off x="5638800" y="5927312"/>
            <a:ext cx="668980" cy="369332"/>
          </a:xfrm>
          <a:prstGeom prst="rect">
            <a:avLst/>
          </a:prstGeom>
          <a:noFill/>
        </p:spPr>
        <p:txBody>
          <a:bodyPr wrap="square" rtlCol="0">
            <a:spAutoFit/>
          </a:bodyPr>
          <a:lstStyle/>
          <a:p>
            <a:r>
              <a:rPr lang="es-AR" dirty="0"/>
              <a:t>x</a:t>
            </a:r>
            <a:r>
              <a:rPr lang="es-AR" baseline="-25000" dirty="0"/>
              <a:t>0</a:t>
            </a:r>
            <a:r>
              <a:rPr lang="es-AR" dirty="0"/>
              <a:t>-h</a:t>
            </a:r>
            <a:r>
              <a:rPr lang="es-AR" baseline="-25000" dirty="0"/>
              <a:t>1</a:t>
            </a:r>
            <a:endParaRPr lang="en-US" baseline="-25000" dirty="0"/>
          </a:p>
        </p:txBody>
      </p:sp>
      <p:cxnSp>
        <p:nvCxnSpPr>
          <p:cNvPr id="53" name="Straight Connector 52">
            <a:extLst>
              <a:ext uri="{FF2B5EF4-FFF2-40B4-BE49-F238E27FC236}">
                <a16:creationId xmlns:a16="http://schemas.microsoft.com/office/drawing/2014/main" id="{E4122B98-6E60-4CE5-B1AB-DA75C8ACEC73}"/>
              </a:ext>
            </a:extLst>
          </p:cNvPr>
          <p:cNvCxnSpPr>
            <a:cxnSpLocks/>
          </p:cNvCxnSpPr>
          <p:nvPr/>
        </p:nvCxnSpPr>
        <p:spPr>
          <a:xfrm flipV="1">
            <a:off x="6170424" y="4570611"/>
            <a:ext cx="755624" cy="120102"/>
          </a:xfrm>
          <a:prstGeom prst="line">
            <a:avLst/>
          </a:prstGeom>
        </p:spPr>
        <p:style>
          <a:lnRef idx="1">
            <a:schemeClr val="accent2"/>
          </a:lnRef>
          <a:fillRef idx="0">
            <a:schemeClr val="accent2"/>
          </a:fillRef>
          <a:effectRef idx="0">
            <a:schemeClr val="accent2"/>
          </a:effectRef>
          <a:fontRef idx="minor">
            <a:schemeClr val="tx1"/>
          </a:fontRef>
        </p:style>
      </p:cxnSp>
      <p:sp>
        <p:nvSpPr>
          <p:cNvPr id="54" name="TextBox 53">
            <a:extLst>
              <a:ext uri="{FF2B5EF4-FFF2-40B4-BE49-F238E27FC236}">
                <a16:creationId xmlns:a16="http://schemas.microsoft.com/office/drawing/2014/main" id="{3C5ADD96-338F-40B6-964F-DAE15BF85D7C}"/>
              </a:ext>
            </a:extLst>
          </p:cNvPr>
          <p:cNvSpPr txBox="1"/>
          <p:nvPr/>
        </p:nvSpPr>
        <p:spPr>
          <a:xfrm>
            <a:off x="5601375" y="4395048"/>
            <a:ext cx="703625" cy="369332"/>
          </a:xfrm>
          <a:prstGeom prst="rect">
            <a:avLst/>
          </a:prstGeom>
          <a:noFill/>
        </p:spPr>
        <p:txBody>
          <a:bodyPr wrap="square" rtlCol="0">
            <a:spAutoFit/>
          </a:bodyPr>
          <a:lstStyle/>
          <a:p>
            <a:r>
              <a:rPr lang="es-AR" dirty="0"/>
              <a:t>f’(x</a:t>
            </a:r>
            <a:r>
              <a:rPr lang="es-AR" baseline="-25000" dirty="0"/>
              <a:t>0</a:t>
            </a:r>
            <a:r>
              <a:rPr lang="es-AR" dirty="0"/>
              <a:t>)</a:t>
            </a:r>
            <a:endParaRPr lang="en-US" baseline="-25000" dirty="0"/>
          </a:p>
        </p:txBody>
      </p:sp>
    </p:spTree>
    <p:extLst>
      <p:ext uri="{BB962C8B-B14F-4D97-AF65-F5344CB8AC3E}">
        <p14:creationId xmlns:p14="http://schemas.microsoft.com/office/powerpoint/2010/main" val="2864386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28600"/>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8" name="2 Subtítulo"/>
              <p:cNvSpPr txBox="1">
                <a:spLocks/>
              </p:cNvSpPr>
              <p:nvPr/>
            </p:nvSpPr>
            <p:spPr>
              <a:xfrm>
                <a:off x="358066" y="228600"/>
                <a:ext cx="8077200" cy="6400800"/>
              </a:xfrm>
              <a:prstGeom prst="rect">
                <a:avLst/>
              </a:prstGeom>
            </p:spPr>
            <p:txBody>
              <a:bodyPr vert="horz" lIns="91440" tIns="45720" rIns="91440" bIns="45720" rtlCol="0">
                <a:normAutofit fontScale="92500"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b="1" dirty="0"/>
                  <a:t>Derivación numérica:</a:t>
                </a:r>
                <a:endParaRPr lang="es-AR" sz="1100" b="1" noProof="0" dirty="0"/>
              </a:p>
              <a:p>
                <a:pPr lvl="0">
                  <a:spcBef>
                    <a:spcPct val="20000"/>
                  </a:spcBef>
                  <a:defRPr/>
                </a:pPr>
                <a:r>
                  <a:rPr lang="es-AR" sz="2400" dirty="0"/>
                  <a:t>Planteamos el desarrollo en serie de Taylor de la función f(x) en el entorno de x</a:t>
                </a:r>
                <a:r>
                  <a:rPr lang="es-AR" sz="2400" baseline="-25000" dirty="0"/>
                  <a:t>0</a:t>
                </a:r>
                <a:r>
                  <a:rPr lang="es-AR" sz="2400" dirty="0"/>
                  <a:t>, para el caso x = x</a:t>
                </a:r>
                <a:r>
                  <a:rPr lang="es-AR" sz="2400" baseline="-25000" dirty="0"/>
                  <a:t>0 </a:t>
                </a:r>
                <a:r>
                  <a:rPr lang="es-AR" sz="2400" dirty="0"/>
                  <a:t>+ h y para x = x</a:t>
                </a:r>
                <a:r>
                  <a:rPr lang="es-AR" sz="2400" baseline="-25000" dirty="0"/>
                  <a:t>0 </a:t>
                </a:r>
                <a:r>
                  <a:rPr lang="es-AR" sz="2400" dirty="0"/>
                  <a:t>- h:</a:t>
                </a:r>
              </a:p>
              <a:p>
                <a:pPr marL="0" marR="0" lvl="0" indent="0" defTabSz="914400" rtl="0" eaLnBrk="1" fontAlgn="auto" latinLnBrk="0" hangingPunct="1">
                  <a:lnSpc>
                    <a:spcPct val="100000"/>
                  </a:lnSpc>
                  <a:spcBef>
                    <a:spcPct val="20000"/>
                  </a:spcBef>
                  <a:spcAft>
                    <a:spcPts val="0"/>
                  </a:spcAft>
                  <a:buClrTx/>
                  <a:buSzTx/>
                  <a:tabLst/>
                  <a:defRPr/>
                </a:pPr>
                <a:endParaRPr lang="es-AR" sz="1000" dirty="0"/>
              </a:p>
              <a:p>
                <a:pPr lvl="0">
                  <a:spcBef>
                    <a:spcPct val="20000"/>
                  </a:spcBef>
                  <a:defRPr/>
                </a:pPr>
                <a14:m>
                  <m:oMath xmlns:m="http://schemas.openxmlformats.org/officeDocument/2006/math">
                    <m:sSub>
                      <m:sSubPr>
                        <m:ctrlPr>
                          <a:rPr lang="es-AR" sz="2400" i="1">
                            <a:latin typeface="Cambria Math" panose="02040503050406030204" pitchFamily="18" charset="0"/>
                          </a:rPr>
                        </m:ctrlPr>
                      </m:sSubPr>
                      <m:e>
                        <m:r>
                          <a:rPr lang="es-AR" sz="2400" i="1">
                            <a:latin typeface="Cambria Math" panose="02040503050406030204" pitchFamily="18" charset="0"/>
                          </a:rPr>
                          <m:t>𝑓</m:t>
                        </m:r>
                      </m:e>
                      <m:sub>
                        <m:r>
                          <a:rPr lang="es-AR" sz="2400" i="1">
                            <a:latin typeface="Cambria Math" panose="02040503050406030204" pitchFamily="18" charset="0"/>
                          </a:rPr>
                          <m:t>(</m:t>
                        </m:r>
                        <m:sSub>
                          <m:sSubPr>
                            <m:ctrlPr>
                              <a:rPr lang="es-AR" sz="2400" i="1" smtClean="0">
                                <a:latin typeface="Cambria Math" panose="02040503050406030204" pitchFamily="18" charset="0"/>
                              </a:rPr>
                            </m:ctrlPr>
                          </m:sSubPr>
                          <m:e>
                            <m:r>
                              <a:rPr lang="es-AR" sz="2400" b="0" i="1" smtClean="0">
                                <a:latin typeface="Cambria Math" panose="02040503050406030204" pitchFamily="18" charset="0"/>
                              </a:rPr>
                              <m:t>𝑥</m:t>
                            </m:r>
                          </m:e>
                          <m:sub>
                            <m:r>
                              <a:rPr lang="es-AR" sz="2400" b="0" i="1" smtClean="0">
                                <a:latin typeface="Cambria Math" panose="02040503050406030204" pitchFamily="18" charset="0"/>
                              </a:rPr>
                              <m:t>0</m:t>
                            </m:r>
                          </m:sub>
                        </m:sSub>
                        <m:r>
                          <a:rPr lang="es-AR" sz="2400" b="0" i="1" smtClean="0">
                            <a:latin typeface="Cambria Math" panose="02040503050406030204" pitchFamily="18" charset="0"/>
                          </a:rPr>
                          <m:t>+</m:t>
                        </m:r>
                        <m:r>
                          <a:rPr lang="es-AR" sz="2400" b="0" i="1" smtClean="0">
                            <a:latin typeface="Cambria Math" panose="02040503050406030204" pitchFamily="18" charset="0"/>
                          </a:rPr>
                          <m:t>h</m:t>
                        </m:r>
                        <m:r>
                          <a:rPr lang="es-AR" sz="2400" i="1">
                            <a:latin typeface="Cambria Math" panose="02040503050406030204" pitchFamily="18" charset="0"/>
                          </a:rPr>
                          <m:t>)</m:t>
                        </m:r>
                      </m:sub>
                    </m:sSub>
                    <m:r>
                      <a:rPr lang="es-AR" sz="2400" i="1">
                        <a:latin typeface="Cambria Math" panose="02040503050406030204" pitchFamily="18" charset="0"/>
                      </a:rPr>
                      <m:t>=</m:t>
                    </m:r>
                    <m:sSub>
                      <m:sSubPr>
                        <m:ctrlPr>
                          <a:rPr lang="pt-BR" sz="2400" i="1">
                            <a:latin typeface="Cambria Math" panose="02040503050406030204" pitchFamily="18" charset="0"/>
                          </a:rPr>
                        </m:ctrlPr>
                      </m:sSubPr>
                      <m:e>
                        <m:r>
                          <a:rPr lang="es-AR" sz="2400" i="1">
                            <a:latin typeface="Cambria Math" panose="02040503050406030204" pitchFamily="18" charset="0"/>
                          </a:rPr>
                          <m:t>𝑓</m:t>
                        </m:r>
                      </m:e>
                      <m:sub>
                        <m:d>
                          <m:dPr>
                            <m:ctrlPr>
                              <a:rPr lang="es-AR" sz="2400" i="1">
                                <a:latin typeface="Cambria Math" panose="02040503050406030204" pitchFamily="18" charset="0"/>
                              </a:rPr>
                            </m:ctrlPr>
                          </m:dPr>
                          <m:e>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0</m:t>
                                </m:r>
                              </m:sub>
                            </m:sSub>
                          </m:e>
                        </m:d>
                      </m:sub>
                    </m:sSub>
                    <m:r>
                      <a:rPr lang="es-AR" sz="2400" i="1">
                        <a:latin typeface="Cambria Math" panose="02040503050406030204" pitchFamily="18" charset="0"/>
                      </a:rPr>
                      <m:t>+</m:t>
                    </m:r>
                    <m:sSub>
                      <m:sSubPr>
                        <m:ctrlPr>
                          <a:rPr lang="pt-BR" sz="2400" i="1">
                            <a:latin typeface="Cambria Math" panose="02040503050406030204" pitchFamily="18" charset="0"/>
                          </a:rPr>
                        </m:ctrlPr>
                      </m:sSubPr>
                      <m:e>
                        <m:sSup>
                          <m:sSupPr>
                            <m:ctrlPr>
                              <a:rPr lang="es-AR" sz="2400" i="1">
                                <a:latin typeface="Cambria Math" panose="02040503050406030204" pitchFamily="18" charset="0"/>
                              </a:rPr>
                            </m:ctrlPr>
                          </m:sSupPr>
                          <m:e>
                            <m:r>
                              <a:rPr lang="es-AR" sz="2400" i="1">
                                <a:latin typeface="Cambria Math" panose="02040503050406030204" pitchFamily="18" charset="0"/>
                              </a:rPr>
                              <m:t>𝑓</m:t>
                            </m:r>
                          </m:e>
                          <m:sup>
                            <m:r>
                              <a:rPr lang="es-AR" sz="2400" i="1">
                                <a:latin typeface="Cambria Math" panose="02040503050406030204" pitchFamily="18" charset="0"/>
                              </a:rPr>
                              <m:t>′</m:t>
                            </m:r>
                          </m:sup>
                        </m:sSup>
                      </m:e>
                      <m:sub>
                        <m:d>
                          <m:dPr>
                            <m:ctrlPr>
                              <a:rPr lang="es-AR" sz="2400" i="1">
                                <a:latin typeface="Cambria Math" panose="02040503050406030204" pitchFamily="18" charset="0"/>
                              </a:rPr>
                            </m:ctrlPr>
                          </m:dPr>
                          <m:e>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0</m:t>
                                </m:r>
                              </m:sub>
                            </m:sSub>
                          </m:e>
                        </m:d>
                      </m:sub>
                    </m:sSub>
                    <m:r>
                      <a:rPr lang="es-AR" sz="2400" i="1" smtClean="0">
                        <a:latin typeface="Cambria Math" panose="02040503050406030204" pitchFamily="18" charset="0"/>
                      </a:rPr>
                      <m:t>h</m:t>
                    </m:r>
                    <m:r>
                      <a:rPr lang="es-AR" sz="2400" i="1">
                        <a:latin typeface="Cambria Math" panose="02040503050406030204" pitchFamily="18" charset="0"/>
                      </a:rPr>
                      <m:t>+</m:t>
                    </m:r>
                    <m:f>
                      <m:fPr>
                        <m:ctrlPr>
                          <a:rPr lang="es-AR" sz="2400" i="1">
                            <a:latin typeface="Cambria Math" panose="02040503050406030204" pitchFamily="18" charset="0"/>
                          </a:rPr>
                        </m:ctrlPr>
                      </m:fPr>
                      <m:num>
                        <m:sSubSup>
                          <m:sSubSupPr>
                            <m:ctrlPr>
                              <a:rPr lang="es-AR" sz="2400" i="1">
                                <a:latin typeface="Cambria Math" panose="02040503050406030204" pitchFamily="18" charset="0"/>
                              </a:rPr>
                            </m:ctrlPr>
                          </m:sSubSupPr>
                          <m:e>
                            <m:r>
                              <a:rPr lang="es-AR" sz="2400" i="1">
                                <a:latin typeface="Cambria Math" panose="02040503050406030204" pitchFamily="18" charset="0"/>
                              </a:rPr>
                              <m:t>𝑓</m:t>
                            </m:r>
                          </m:e>
                          <m:sub>
                            <m:r>
                              <a:rPr lang="es-AR" sz="2400" i="1">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0</m:t>
                                </m:r>
                              </m:sub>
                            </m:sSub>
                            <m:r>
                              <a:rPr lang="es-AR" sz="2400" i="1">
                                <a:latin typeface="Cambria Math" panose="02040503050406030204" pitchFamily="18" charset="0"/>
                              </a:rPr>
                              <m:t>)</m:t>
                            </m:r>
                          </m:sub>
                          <m:sup>
                            <m:r>
                              <a:rPr lang="es-AR" sz="2400" i="1">
                                <a:latin typeface="Cambria Math" panose="02040503050406030204" pitchFamily="18" charset="0"/>
                              </a:rPr>
                              <m:t>′′</m:t>
                            </m:r>
                          </m:sup>
                        </m:sSubSup>
                      </m:num>
                      <m:den>
                        <m:r>
                          <a:rPr lang="es-AR" sz="2400" i="1">
                            <a:latin typeface="Cambria Math" panose="02040503050406030204" pitchFamily="18" charset="0"/>
                          </a:rPr>
                          <m:t>2</m:t>
                        </m:r>
                      </m:den>
                    </m:f>
                    <m:sSup>
                      <m:sSupPr>
                        <m:ctrlPr>
                          <a:rPr lang="es-AR" sz="2400" i="1">
                            <a:latin typeface="Cambria Math" panose="02040503050406030204" pitchFamily="18" charset="0"/>
                          </a:rPr>
                        </m:ctrlPr>
                      </m:sSupPr>
                      <m:e>
                        <m:r>
                          <a:rPr lang="es-AR" sz="2400" b="0" i="1" smtClean="0">
                            <a:latin typeface="Cambria Math" panose="02040503050406030204" pitchFamily="18" charset="0"/>
                          </a:rPr>
                          <m:t>h</m:t>
                        </m:r>
                      </m:e>
                      <m:sup>
                        <m:r>
                          <a:rPr lang="es-AR" sz="2400" i="1">
                            <a:latin typeface="Cambria Math" panose="02040503050406030204" pitchFamily="18" charset="0"/>
                          </a:rPr>
                          <m:t>2</m:t>
                        </m:r>
                      </m:sup>
                    </m:sSup>
                  </m:oMath>
                </a14:m>
                <a:r>
                  <a:rPr lang="es-AR" sz="2400" dirty="0"/>
                  <a:t> </a:t>
                </a:r>
                <a14:m>
                  <m:oMath xmlns:m="http://schemas.openxmlformats.org/officeDocument/2006/math">
                    <m:r>
                      <a:rPr lang="es-AR" sz="2400" i="1">
                        <a:latin typeface="Cambria Math" panose="02040503050406030204" pitchFamily="18" charset="0"/>
                      </a:rPr>
                      <m:t>+</m:t>
                    </m:r>
                    <m:f>
                      <m:fPr>
                        <m:ctrlPr>
                          <a:rPr lang="es-AR" sz="2400" i="1">
                            <a:latin typeface="Cambria Math" panose="02040503050406030204" pitchFamily="18" charset="0"/>
                          </a:rPr>
                        </m:ctrlPr>
                      </m:fPr>
                      <m:num>
                        <m:sSubSup>
                          <m:sSubSupPr>
                            <m:ctrlPr>
                              <a:rPr lang="es-AR" sz="2400" i="1">
                                <a:latin typeface="Cambria Math" panose="02040503050406030204" pitchFamily="18" charset="0"/>
                              </a:rPr>
                            </m:ctrlPr>
                          </m:sSubSupPr>
                          <m:e>
                            <m:r>
                              <a:rPr lang="es-AR" sz="2400" i="1">
                                <a:latin typeface="Cambria Math" panose="02040503050406030204" pitchFamily="18" charset="0"/>
                              </a:rPr>
                              <m:t>𝑓</m:t>
                            </m:r>
                          </m:e>
                          <m:sub>
                            <m:r>
                              <a:rPr lang="es-AR" sz="2400" i="1">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0</m:t>
                                </m:r>
                              </m:sub>
                            </m:sSub>
                            <m:r>
                              <a:rPr lang="es-AR" sz="2400" i="1">
                                <a:latin typeface="Cambria Math" panose="02040503050406030204" pitchFamily="18" charset="0"/>
                              </a:rPr>
                              <m:t>)</m:t>
                            </m:r>
                          </m:sub>
                          <m:sup>
                            <m:r>
                              <a:rPr lang="es-AR" sz="2400" i="1">
                                <a:latin typeface="Cambria Math" panose="02040503050406030204" pitchFamily="18" charset="0"/>
                              </a:rPr>
                              <m:t>′′</m:t>
                            </m:r>
                            <m:r>
                              <a:rPr lang="es-AR" sz="2400" b="0" i="1" smtClean="0">
                                <a:latin typeface="Cambria Math" panose="02040503050406030204" pitchFamily="18" charset="0"/>
                              </a:rPr>
                              <m:t>′</m:t>
                            </m:r>
                          </m:sup>
                        </m:sSubSup>
                      </m:num>
                      <m:den>
                        <m:r>
                          <a:rPr lang="es-AR" sz="2400" b="0" i="1" smtClean="0">
                            <a:latin typeface="Cambria Math" panose="02040503050406030204" pitchFamily="18" charset="0"/>
                          </a:rPr>
                          <m:t>6</m:t>
                        </m:r>
                      </m:den>
                    </m:f>
                    <m:sSup>
                      <m:sSupPr>
                        <m:ctrlPr>
                          <a:rPr lang="es-AR" sz="2400" i="1">
                            <a:latin typeface="Cambria Math" panose="02040503050406030204" pitchFamily="18" charset="0"/>
                          </a:rPr>
                        </m:ctrlPr>
                      </m:sSupPr>
                      <m:e>
                        <m:r>
                          <a:rPr lang="es-AR" sz="2400" i="1">
                            <a:latin typeface="Cambria Math" panose="02040503050406030204" pitchFamily="18" charset="0"/>
                          </a:rPr>
                          <m:t>h</m:t>
                        </m:r>
                      </m:e>
                      <m:sup>
                        <m:r>
                          <a:rPr lang="es-AR" sz="2400" b="0" i="1" smtClean="0">
                            <a:latin typeface="Cambria Math" panose="02040503050406030204" pitchFamily="18" charset="0"/>
                          </a:rPr>
                          <m:t>3</m:t>
                        </m:r>
                      </m:sup>
                    </m:sSup>
                  </m:oMath>
                </a14:m>
                <a:r>
                  <a:rPr lang="es-AR" sz="2400" dirty="0"/>
                  <a:t> </a:t>
                </a:r>
                <a14:m>
                  <m:oMath xmlns:m="http://schemas.openxmlformats.org/officeDocument/2006/math">
                    <m:r>
                      <a:rPr lang="es-AR" sz="2400" i="1">
                        <a:latin typeface="Cambria Math" panose="02040503050406030204" pitchFamily="18" charset="0"/>
                      </a:rPr>
                      <m:t>+</m:t>
                    </m:r>
                  </m:oMath>
                </a14:m>
                <a:r>
                  <a:rPr lang="es-AR" sz="2400" dirty="0"/>
                  <a:t> </a:t>
                </a:r>
                <a14:m>
                  <m:oMath xmlns:m="http://schemas.openxmlformats.org/officeDocument/2006/math">
                    <m:f>
                      <m:fPr>
                        <m:ctrlPr>
                          <a:rPr lang="es-AR" sz="2400" i="1">
                            <a:latin typeface="Cambria Math" panose="02040503050406030204" pitchFamily="18" charset="0"/>
                          </a:rPr>
                        </m:ctrlPr>
                      </m:fPr>
                      <m:num>
                        <m:sSubSup>
                          <m:sSubSupPr>
                            <m:ctrlPr>
                              <a:rPr lang="es-AR" sz="2400" i="1">
                                <a:latin typeface="Cambria Math" panose="02040503050406030204" pitchFamily="18" charset="0"/>
                              </a:rPr>
                            </m:ctrlPr>
                          </m:sSubSupPr>
                          <m:e>
                            <m:r>
                              <a:rPr lang="es-AR" sz="2400" i="1">
                                <a:latin typeface="Cambria Math" panose="02040503050406030204" pitchFamily="18" charset="0"/>
                              </a:rPr>
                              <m:t>𝑓</m:t>
                            </m:r>
                          </m:e>
                          <m:sub>
                            <m:r>
                              <a:rPr lang="es-AR" sz="2400" i="1">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ea typeface="Cambria Math" panose="02040503050406030204" pitchFamily="18" charset="0"/>
                                  </a:rPr>
                                  <m:t>𝜉</m:t>
                                </m:r>
                              </m:e>
                              <m:sub>
                                <m:r>
                                  <a:rPr lang="es-AR" sz="2400" b="0" i="1" smtClean="0">
                                    <a:latin typeface="Cambria Math" panose="02040503050406030204" pitchFamily="18" charset="0"/>
                                  </a:rPr>
                                  <m:t>+</m:t>
                                </m:r>
                              </m:sub>
                            </m:sSub>
                            <m:r>
                              <a:rPr lang="es-AR" sz="2400" i="1">
                                <a:latin typeface="Cambria Math" panose="02040503050406030204" pitchFamily="18" charset="0"/>
                              </a:rPr>
                              <m:t>)</m:t>
                            </m:r>
                          </m:sub>
                          <m:sup>
                            <m:r>
                              <a:rPr lang="es-AR" sz="2400" b="0" i="1" smtClean="0">
                                <a:latin typeface="Cambria Math" panose="02040503050406030204" pitchFamily="18" charset="0"/>
                              </a:rPr>
                              <m:t>𝐼𝑉</m:t>
                            </m:r>
                          </m:sup>
                        </m:sSubSup>
                      </m:num>
                      <m:den>
                        <m:r>
                          <a:rPr lang="es-AR" sz="2400" i="1">
                            <a:latin typeface="Cambria Math" panose="02040503050406030204" pitchFamily="18" charset="0"/>
                          </a:rPr>
                          <m:t>2</m:t>
                        </m:r>
                        <m:r>
                          <a:rPr lang="es-AR" sz="2400" b="0" i="1" smtClean="0">
                            <a:latin typeface="Cambria Math" panose="02040503050406030204" pitchFamily="18" charset="0"/>
                          </a:rPr>
                          <m:t>4</m:t>
                        </m:r>
                      </m:den>
                    </m:f>
                    <m:sSup>
                      <m:sSupPr>
                        <m:ctrlPr>
                          <a:rPr lang="es-AR" sz="2400" i="1">
                            <a:latin typeface="Cambria Math" panose="02040503050406030204" pitchFamily="18" charset="0"/>
                          </a:rPr>
                        </m:ctrlPr>
                      </m:sSupPr>
                      <m:e>
                        <m:r>
                          <a:rPr lang="es-AR" sz="2400" i="1">
                            <a:latin typeface="Cambria Math" panose="02040503050406030204" pitchFamily="18" charset="0"/>
                          </a:rPr>
                          <m:t>h</m:t>
                        </m:r>
                      </m:e>
                      <m:sup>
                        <m:r>
                          <a:rPr lang="es-AR" sz="2400" b="0" i="1" smtClean="0">
                            <a:latin typeface="Cambria Math" panose="02040503050406030204" pitchFamily="18" charset="0"/>
                          </a:rPr>
                          <m:t>4</m:t>
                        </m:r>
                      </m:sup>
                    </m:sSup>
                  </m:oMath>
                </a14:m>
                <a:r>
                  <a:rPr lang="es-AR" sz="2400" dirty="0"/>
                  <a:t> </a:t>
                </a:r>
              </a:p>
              <a:p>
                <a:pPr>
                  <a:spcBef>
                    <a:spcPct val="20000"/>
                  </a:spcBef>
                  <a:defRPr/>
                </a:pPr>
                <a14:m>
                  <m:oMath xmlns:m="http://schemas.openxmlformats.org/officeDocument/2006/math">
                    <m:sSub>
                      <m:sSubPr>
                        <m:ctrlPr>
                          <a:rPr lang="es-AR" sz="2400" i="1">
                            <a:latin typeface="Cambria Math" panose="02040503050406030204" pitchFamily="18" charset="0"/>
                          </a:rPr>
                        </m:ctrlPr>
                      </m:sSubPr>
                      <m:e>
                        <m:r>
                          <a:rPr lang="es-AR" sz="2400" i="1">
                            <a:latin typeface="Cambria Math" panose="02040503050406030204" pitchFamily="18" charset="0"/>
                          </a:rPr>
                          <m:t>𝑓</m:t>
                        </m:r>
                      </m:e>
                      <m:sub>
                        <m:r>
                          <a:rPr lang="es-AR" sz="2400" i="1">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0</m:t>
                            </m:r>
                          </m:sub>
                        </m:sSub>
                        <m:r>
                          <a:rPr lang="es-AR" sz="2400" b="0" i="1" smtClean="0">
                            <a:latin typeface="Cambria Math" panose="02040503050406030204" pitchFamily="18" charset="0"/>
                          </a:rPr>
                          <m:t>−</m:t>
                        </m:r>
                        <m:r>
                          <a:rPr lang="es-AR" sz="2400" i="1">
                            <a:latin typeface="Cambria Math" panose="02040503050406030204" pitchFamily="18" charset="0"/>
                          </a:rPr>
                          <m:t>h</m:t>
                        </m:r>
                        <m:r>
                          <a:rPr lang="es-AR" sz="2400" i="1">
                            <a:latin typeface="Cambria Math" panose="02040503050406030204" pitchFamily="18" charset="0"/>
                          </a:rPr>
                          <m:t>)</m:t>
                        </m:r>
                      </m:sub>
                    </m:sSub>
                    <m:r>
                      <a:rPr lang="es-AR" sz="2400" i="1">
                        <a:latin typeface="Cambria Math" panose="02040503050406030204" pitchFamily="18" charset="0"/>
                      </a:rPr>
                      <m:t>=</m:t>
                    </m:r>
                    <m:sSub>
                      <m:sSubPr>
                        <m:ctrlPr>
                          <a:rPr lang="pt-BR" sz="2400" i="1">
                            <a:latin typeface="Cambria Math" panose="02040503050406030204" pitchFamily="18" charset="0"/>
                          </a:rPr>
                        </m:ctrlPr>
                      </m:sSubPr>
                      <m:e>
                        <m:r>
                          <a:rPr lang="es-AR" sz="2400" i="1">
                            <a:latin typeface="Cambria Math" panose="02040503050406030204" pitchFamily="18" charset="0"/>
                          </a:rPr>
                          <m:t>𝑓</m:t>
                        </m:r>
                      </m:e>
                      <m:sub>
                        <m:d>
                          <m:dPr>
                            <m:ctrlPr>
                              <a:rPr lang="es-AR" sz="2400" i="1">
                                <a:latin typeface="Cambria Math" panose="02040503050406030204" pitchFamily="18" charset="0"/>
                              </a:rPr>
                            </m:ctrlPr>
                          </m:dPr>
                          <m:e>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0</m:t>
                                </m:r>
                              </m:sub>
                            </m:sSub>
                          </m:e>
                        </m:d>
                      </m:sub>
                    </m:sSub>
                    <m:r>
                      <a:rPr lang="es-AR" sz="2400" b="0" i="1" smtClean="0">
                        <a:latin typeface="Cambria Math" panose="02040503050406030204" pitchFamily="18" charset="0"/>
                      </a:rPr>
                      <m:t>−</m:t>
                    </m:r>
                    <m:sSub>
                      <m:sSubPr>
                        <m:ctrlPr>
                          <a:rPr lang="pt-BR" sz="2400" i="1">
                            <a:latin typeface="Cambria Math" panose="02040503050406030204" pitchFamily="18" charset="0"/>
                          </a:rPr>
                        </m:ctrlPr>
                      </m:sSubPr>
                      <m:e>
                        <m:sSup>
                          <m:sSupPr>
                            <m:ctrlPr>
                              <a:rPr lang="es-AR" sz="2400" i="1">
                                <a:latin typeface="Cambria Math" panose="02040503050406030204" pitchFamily="18" charset="0"/>
                              </a:rPr>
                            </m:ctrlPr>
                          </m:sSupPr>
                          <m:e>
                            <m:r>
                              <a:rPr lang="es-AR" sz="2400" i="1">
                                <a:latin typeface="Cambria Math" panose="02040503050406030204" pitchFamily="18" charset="0"/>
                              </a:rPr>
                              <m:t>𝑓</m:t>
                            </m:r>
                          </m:e>
                          <m:sup>
                            <m:r>
                              <a:rPr lang="es-AR" sz="2400" i="1">
                                <a:latin typeface="Cambria Math" panose="02040503050406030204" pitchFamily="18" charset="0"/>
                              </a:rPr>
                              <m:t>′</m:t>
                            </m:r>
                          </m:sup>
                        </m:sSup>
                      </m:e>
                      <m:sub>
                        <m:d>
                          <m:dPr>
                            <m:ctrlPr>
                              <a:rPr lang="es-AR" sz="2400" i="1">
                                <a:latin typeface="Cambria Math" panose="02040503050406030204" pitchFamily="18" charset="0"/>
                              </a:rPr>
                            </m:ctrlPr>
                          </m:dPr>
                          <m:e>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0</m:t>
                                </m:r>
                              </m:sub>
                            </m:sSub>
                          </m:e>
                        </m:d>
                      </m:sub>
                    </m:sSub>
                    <m:r>
                      <a:rPr lang="es-AR" sz="2400" i="1">
                        <a:latin typeface="Cambria Math" panose="02040503050406030204" pitchFamily="18" charset="0"/>
                      </a:rPr>
                      <m:t>h</m:t>
                    </m:r>
                    <m:r>
                      <a:rPr lang="es-AR" sz="2400" i="1">
                        <a:latin typeface="Cambria Math" panose="02040503050406030204" pitchFamily="18" charset="0"/>
                      </a:rPr>
                      <m:t>+</m:t>
                    </m:r>
                    <m:f>
                      <m:fPr>
                        <m:ctrlPr>
                          <a:rPr lang="es-AR" sz="2400" i="1">
                            <a:latin typeface="Cambria Math" panose="02040503050406030204" pitchFamily="18" charset="0"/>
                          </a:rPr>
                        </m:ctrlPr>
                      </m:fPr>
                      <m:num>
                        <m:sSubSup>
                          <m:sSubSupPr>
                            <m:ctrlPr>
                              <a:rPr lang="es-AR" sz="2400" i="1">
                                <a:latin typeface="Cambria Math" panose="02040503050406030204" pitchFamily="18" charset="0"/>
                              </a:rPr>
                            </m:ctrlPr>
                          </m:sSubSupPr>
                          <m:e>
                            <m:r>
                              <a:rPr lang="es-AR" sz="2400" i="1">
                                <a:latin typeface="Cambria Math" panose="02040503050406030204" pitchFamily="18" charset="0"/>
                              </a:rPr>
                              <m:t>𝑓</m:t>
                            </m:r>
                          </m:e>
                          <m:sub>
                            <m:r>
                              <a:rPr lang="es-AR" sz="2400" i="1">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0</m:t>
                                </m:r>
                              </m:sub>
                            </m:sSub>
                            <m:r>
                              <a:rPr lang="es-AR" sz="2400" i="1">
                                <a:latin typeface="Cambria Math" panose="02040503050406030204" pitchFamily="18" charset="0"/>
                              </a:rPr>
                              <m:t>)</m:t>
                            </m:r>
                          </m:sub>
                          <m:sup>
                            <m:r>
                              <a:rPr lang="es-AR" sz="2400" i="1">
                                <a:latin typeface="Cambria Math" panose="02040503050406030204" pitchFamily="18" charset="0"/>
                              </a:rPr>
                              <m:t>′′</m:t>
                            </m:r>
                          </m:sup>
                        </m:sSubSup>
                      </m:num>
                      <m:den>
                        <m:r>
                          <a:rPr lang="es-AR" sz="2400" i="1">
                            <a:latin typeface="Cambria Math" panose="02040503050406030204" pitchFamily="18" charset="0"/>
                          </a:rPr>
                          <m:t>2</m:t>
                        </m:r>
                      </m:den>
                    </m:f>
                    <m:sSup>
                      <m:sSupPr>
                        <m:ctrlPr>
                          <a:rPr lang="es-AR" sz="2400" i="1">
                            <a:latin typeface="Cambria Math" panose="02040503050406030204" pitchFamily="18" charset="0"/>
                          </a:rPr>
                        </m:ctrlPr>
                      </m:sSupPr>
                      <m:e>
                        <m:r>
                          <a:rPr lang="es-AR" sz="2400" i="1">
                            <a:latin typeface="Cambria Math" panose="02040503050406030204" pitchFamily="18" charset="0"/>
                          </a:rPr>
                          <m:t>h</m:t>
                        </m:r>
                      </m:e>
                      <m:sup>
                        <m:r>
                          <a:rPr lang="es-AR" sz="2400" i="1">
                            <a:latin typeface="Cambria Math" panose="02040503050406030204" pitchFamily="18" charset="0"/>
                          </a:rPr>
                          <m:t>2</m:t>
                        </m:r>
                      </m:sup>
                    </m:sSup>
                  </m:oMath>
                </a14:m>
                <a:r>
                  <a:rPr lang="es-AR" sz="2400" dirty="0"/>
                  <a:t> </a:t>
                </a:r>
                <a14:m>
                  <m:oMath xmlns:m="http://schemas.openxmlformats.org/officeDocument/2006/math">
                    <m:r>
                      <a:rPr lang="es-AR" sz="2400" i="1" dirty="0">
                        <a:latin typeface="Cambria Math" panose="02040503050406030204" pitchFamily="18" charset="0"/>
                      </a:rPr>
                      <m:t>−</m:t>
                    </m:r>
                    <m:f>
                      <m:fPr>
                        <m:ctrlPr>
                          <a:rPr lang="es-AR" sz="2400" i="1">
                            <a:latin typeface="Cambria Math" panose="02040503050406030204" pitchFamily="18" charset="0"/>
                          </a:rPr>
                        </m:ctrlPr>
                      </m:fPr>
                      <m:num>
                        <m:sSubSup>
                          <m:sSubSupPr>
                            <m:ctrlPr>
                              <a:rPr lang="es-AR" sz="2400" i="1">
                                <a:latin typeface="Cambria Math" panose="02040503050406030204" pitchFamily="18" charset="0"/>
                              </a:rPr>
                            </m:ctrlPr>
                          </m:sSubSupPr>
                          <m:e>
                            <m:r>
                              <a:rPr lang="es-AR" sz="2400" i="1">
                                <a:latin typeface="Cambria Math" panose="02040503050406030204" pitchFamily="18" charset="0"/>
                              </a:rPr>
                              <m:t>𝑓</m:t>
                            </m:r>
                          </m:e>
                          <m:sub>
                            <m:r>
                              <a:rPr lang="es-AR" sz="2400" i="1">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0</m:t>
                                </m:r>
                              </m:sub>
                            </m:sSub>
                            <m:r>
                              <a:rPr lang="es-AR" sz="2400" i="1">
                                <a:latin typeface="Cambria Math" panose="02040503050406030204" pitchFamily="18" charset="0"/>
                              </a:rPr>
                              <m:t>)</m:t>
                            </m:r>
                          </m:sub>
                          <m:sup>
                            <m:r>
                              <a:rPr lang="es-AR" sz="2400" i="1">
                                <a:latin typeface="Cambria Math" panose="02040503050406030204" pitchFamily="18" charset="0"/>
                              </a:rPr>
                              <m:t>′′′</m:t>
                            </m:r>
                          </m:sup>
                        </m:sSubSup>
                      </m:num>
                      <m:den>
                        <m:r>
                          <a:rPr lang="es-AR" sz="2400" i="1">
                            <a:latin typeface="Cambria Math" panose="02040503050406030204" pitchFamily="18" charset="0"/>
                          </a:rPr>
                          <m:t>6</m:t>
                        </m:r>
                      </m:den>
                    </m:f>
                    <m:sSup>
                      <m:sSupPr>
                        <m:ctrlPr>
                          <a:rPr lang="es-AR" sz="2400" i="1">
                            <a:latin typeface="Cambria Math" panose="02040503050406030204" pitchFamily="18" charset="0"/>
                          </a:rPr>
                        </m:ctrlPr>
                      </m:sSupPr>
                      <m:e>
                        <m:r>
                          <a:rPr lang="es-AR" sz="2400" i="1">
                            <a:latin typeface="Cambria Math" panose="02040503050406030204" pitchFamily="18" charset="0"/>
                          </a:rPr>
                          <m:t>h</m:t>
                        </m:r>
                      </m:e>
                      <m:sup>
                        <m:r>
                          <a:rPr lang="es-AR" sz="2400" i="1">
                            <a:latin typeface="Cambria Math" panose="02040503050406030204" pitchFamily="18" charset="0"/>
                          </a:rPr>
                          <m:t>3</m:t>
                        </m:r>
                      </m:sup>
                    </m:sSup>
                  </m:oMath>
                </a14:m>
                <a:r>
                  <a:rPr lang="es-AR" sz="2400" dirty="0"/>
                  <a:t> </a:t>
                </a:r>
                <a14:m>
                  <m:oMath xmlns:m="http://schemas.openxmlformats.org/officeDocument/2006/math">
                    <m:r>
                      <a:rPr lang="es-AR" sz="2400" i="1">
                        <a:latin typeface="Cambria Math" panose="02040503050406030204" pitchFamily="18" charset="0"/>
                      </a:rPr>
                      <m:t>+</m:t>
                    </m:r>
                  </m:oMath>
                </a14:m>
                <a:r>
                  <a:rPr lang="es-AR" sz="2400" dirty="0"/>
                  <a:t> </a:t>
                </a:r>
                <a14:m>
                  <m:oMath xmlns:m="http://schemas.openxmlformats.org/officeDocument/2006/math">
                    <m:f>
                      <m:fPr>
                        <m:ctrlPr>
                          <a:rPr lang="es-AR" sz="2400" i="1">
                            <a:latin typeface="Cambria Math" panose="02040503050406030204" pitchFamily="18" charset="0"/>
                          </a:rPr>
                        </m:ctrlPr>
                      </m:fPr>
                      <m:num>
                        <m:sSubSup>
                          <m:sSubSupPr>
                            <m:ctrlPr>
                              <a:rPr lang="es-AR" sz="2400" i="1">
                                <a:latin typeface="Cambria Math" panose="02040503050406030204" pitchFamily="18" charset="0"/>
                              </a:rPr>
                            </m:ctrlPr>
                          </m:sSubSupPr>
                          <m:e>
                            <m:r>
                              <a:rPr lang="es-AR" sz="2400" i="1">
                                <a:latin typeface="Cambria Math" panose="02040503050406030204" pitchFamily="18" charset="0"/>
                              </a:rPr>
                              <m:t>𝑓</m:t>
                            </m:r>
                          </m:e>
                          <m:sub>
                            <m:r>
                              <a:rPr lang="es-AR" sz="2400" i="1">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ea typeface="Cambria Math" panose="02040503050406030204" pitchFamily="18" charset="0"/>
                                  </a:rPr>
                                  <m:t>𝜉</m:t>
                                </m:r>
                              </m:e>
                              <m:sub>
                                <m:r>
                                  <a:rPr lang="es-AR" sz="2400" b="0" i="1" smtClean="0">
                                    <a:latin typeface="Cambria Math" panose="02040503050406030204" pitchFamily="18" charset="0"/>
                                    <a:ea typeface="Cambria Math" panose="02040503050406030204" pitchFamily="18" charset="0"/>
                                  </a:rPr>
                                  <m:t>−</m:t>
                                </m:r>
                              </m:sub>
                            </m:sSub>
                            <m:r>
                              <a:rPr lang="es-AR" sz="2400" i="1">
                                <a:latin typeface="Cambria Math" panose="02040503050406030204" pitchFamily="18" charset="0"/>
                              </a:rPr>
                              <m:t>)</m:t>
                            </m:r>
                          </m:sub>
                          <m:sup>
                            <m:r>
                              <a:rPr lang="es-AR" sz="2400" i="1">
                                <a:latin typeface="Cambria Math" panose="02040503050406030204" pitchFamily="18" charset="0"/>
                              </a:rPr>
                              <m:t>𝐼𝑉</m:t>
                            </m:r>
                          </m:sup>
                        </m:sSubSup>
                      </m:num>
                      <m:den>
                        <m:r>
                          <a:rPr lang="es-AR" sz="2400" i="1">
                            <a:latin typeface="Cambria Math" panose="02040503050406030204" pitchFamily="18" charset="0"/>
                          </a:rPr>
                          <m:t>24</m:t>
                        </m:r>
                      </m:den>
                    </m:f>
                    <m:sSup>
                      <m:sSupPr>
                        <m:ctrlPr>
                          <a:rPr lang="es-AR" sz="2400" i="1">
                            <a:latin typeface="Cambria Math" panose="02040503050406030204" pitchFamily="18" charset="0"/>
                          </a:rPr>
                        </m:ctrlPr>
                      </m:sSupPr>
                      <m:e>
                        <m:r>
                          <a:rPr lang="es-AR" sz="2400" i="1">
                            <a:latin typeface="Cambria Math" panose="02040503050406030204" pitchFamily="18" charset="0"/>
                          </a:rPr>
                          <m:t>h</m:t>
                        </m:r>
                      </m:e>
                      <m:sup>
                        <m:r>
                          <a:rPr lang="es-AR" sz="2400" i="1">
                            <a:latin typeface="Cambria Math" panose="02040503050406030204" pitchFamily="18" charset="0"/>
                          </a:rPr>
                          <m:t>4</m:t>
                        </m:r>
                      </m:sup>
                    </m:sSup>
                  </m:oMath>
                </a14:m>
                <a:r>
                  <a:rPr lang="es-AR" sz="2400" dirty="0"/>
                  <a:t> </a:t>
                </a:r>
              </a:p>
              <a:p>
                <a:pPr marL="0" marR="0" lvl="0" indent="0" defTabSz="914400" rtl="0" eaLnBrk="1" fontAlgn="auto" latinLnBrk="0" hangingPunct="1">
                  <a:lnSpc>
                    <a:spcPct val="100000"/>
                  </a:lnSpc>
                  <a:spcBef>
                    <a:spcPct val="20000"/>
                  </a:spcBef>
                  <a:spcAft>
                    <a:spcPts val="0"/>
                  </a:spcAft>
                  <a:buClrTx/>
                  <a:buSzTx/>
                  <a:tabLst/>
                  <a:defRPr/>
                </a:pPr>
                <a:endParaRPr kumimoji="0" lang="es-AR" sz="1000" b="0" i="0" u="none" strike="noStrike" kern="1200" cap="none" spc="0" normalizeH="0" baseline="0" noProof="0" dirty="0">
                  <a:ln>
                    <a:noFill/>
                  </a:ln>
                  <a:solidFill>
                    <a:schemeClr val="tx1"/>
                  </a:solidFill>
                  <a:effectLst/>
                  <a:uLnTx/>
                  <a:uFillTx/>
                  <a:latin typeface="+mn-lt"/>
                  <a:ea typeface="+mn-ea"/>
                  <a:cs typeface="+mn-cs"/>
                </a:endParaRPr>
              </a:p>
              <a:p>
                <a:pPr lvl="0">
                  <a:spcBef>
                    <a:spcPct val="20000"/>
                  </a:spcBef>
                  <a:defRPr/>
                </a:pPr>
                <a:r>
                  <a:rPr kumimoji="0" lang="es-AR" sz="2400" b="0" i="0" u="none" strike="noStrike" kern="1200" cap="none" spc="0" normalizeH="0" baseline="0" noProof="0" dirty="0">
                    <a:ln>
                      <a:noFill/>
                    </a:ln>
                    <a:solidFill>
                      <a:schemeClr val="tx1"/>
                    </a:solidFill>
                    <a:effectLst/>
                    <a:uLnTx/>
                    <a:uFillTx/>
                    <a:latin typeface="+mn-lt"/>
                    <a:ea typeface="+mn-ea"/>
                    <a:cs typeface="+mn-cs"/>
                  </a:rPr>
                  <a:t>Sumando ambos desarrollos:</a:t>
                </a:r>
                <a:endParaRPr lang="es-AR" sz="2400" dirty="0"/>
              </a:p>
              <a:p>
                <a:pPr>
                  <a:spcBef>
                    <a:spcPct val="20000"/>
                  </a:spcBef>
                  <a:defRPr/>
                </a:pPr>
                <a14:m>
                  <m:oMath xmlns:m="http://schemas.openxmlformats.org/officeDocument/2006/math">
                    <m:sSub>
                      <m:sSubPr>
                        <m:ctrlPr>
                          <a:rPr lang="es-AR" sz="2400" i="1">
                            <a:latin typeface="Cambria Math" panose="02040503050406030204" pitchFamily="18" charset="0"/>
                          </a:rPr>
                        </m:ctrlPr>
                      </m:sSubPr>
                      <m:e>
                        <m:r>
                          <a:rPr lang="es-AR" sz="2400" i="1">
                            <a:latin typeface="Cambria Math" panose="02040503050406030204" pitchFamily="18" charset="0"/>
                          </a:rPr>
                          <m:t>𝑓</m:t>
                        </m:r>
                      </m:e>
                      <m:sub>
                        <m:r>
                          <a:rPr lang="es-AR" sz="2400" i="1">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0</m:t>
                            </m:r>
                          </m:sub>
                        </m:sSub>
                        <m:r>
                          <a:rPr lang="es-AR" sz="2400" i="1">
                            <a:latin typeface="Cambria Math" panose="02040503050406030204" pitchFamily="18" charset="0"/>
                          </a:rPr>
                          <m:t>+</m:t>
                        </m:r>
                        <m:r>
                          <a:rPr lang="es-AR" sz="2400" i="1">
                            <a:latin typeface="Cambria Math" panose="02040503050406030204" pitchFamily="18" charset="0"/>
                          </a:rPr>
                          <m:t>h</m:t>
                        </m:r>
                        <m:r>
                          <a:rPr lang="es-AR" sz="2400" i="1">
                            <a:latin typeface="Cambria Math" panose="02040503050406030204" pitchFamily="18" charset="0"/>
                          </a:rPr>
                          <m:t>)</m:t>
                        </m:r>
                      </m:sub>
                    </m:sSub>
                    <m:r>
                      <a:rPr lang="es-AR" sz="2400" b="0" i="1" smtClean="0">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rPr>
                          <m:t>𝑓</m:t>
                        </m:r>
                      </m:e>
                      <m:sub>
                        <m:r>
                          <a:rPr lang="es-AR" sz="2400" i="1">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0</m:t>
                            </m:r>
                          </m:sub>
                        </m:sSub>
                        <m:r>
                          <a:rPr lang="es-AR" sz="2400" b="0" i="1" smtClean="0">
                            <a:latin typeface="Cambria Math" panose="02040503050406030204" pitchFamily="18" charset="0"/>
                          </a:rPr>
                          <m:t>−</m:t>
                        </m:r>
                        <m:r>
                          <a:rPr lang="es-AR" sz="2400" i="1">
                            <a:latin typeface="Cambria Math" panose="02040503050406030204" pitchFamily="18" charset="0"/>
                          </a:rPr>
                          <m:t>h</m:t>
                        </m:r>
                        <m:r>
                          <a:rPr lang="es-AR" sz="2400" i="1">
                            <a:latin typeface="Cambria Math" panose="02040503050406030204" pitchFamily="18" charset="0"/>
                          </a:rPr>
                          <m:t>)</m:t>
                        </m:r>
                      </m:sub>
                    </m:sSub>
                    <m:r>
                      <a:rPr lang="es-AR" sz="2400" i="1">
                        <a:latin typeface="Cambria Math" panose="02040503050406030204" pitchFamily="18" charset="0"/>
                      </a:rPr>
                      <m:t>=</m:t>
                    </m:r>
                    <m:sSub>
                      <m:sSubPr>
                        <m:ctrlPr>
                          <a:rPr lang="pt-BR" sz="2400" i="1">
                            <a:latin typeface="Cambria Math" panose="02040503050406030204" pitchFamily="18" charset="0"/>
                          </a:rPr>
                        </m:ctrlPr>
                      </m:sSubPr>
                      <m:e>
                        <m:r>
                          <a:rPr lang="es-AR" sz="2400" b="0" i="1" smtClean="0">
                            <a:latin typeface="Cambria Math" panose="02040503050406030204" pitchFamily="18" charset="0"/>
                          </a:rPr>
                          <m:t>2</m:t>
                        </m:r>
                        <m:r>
                          <a:rPr lang="es-AR" sz="2400" i="1">
                            <a:latin typeface="Cambria Math" panose="02040503050406030204" pitchFamily="18" charset="0"/>
                          </a:rPr>
                          <m:t>𝑓</m:t>
                        </m:r>
                      </m:e>
                      <m:sub>
                        <m:d>
                          <m:dPr>
                            <m:ctrlPr>
                              <a:rPr lang="es-AR" sz="2400" i="1">
                                <a:latin typeface="Cambria Math" panose="02040503050406030204" pitchFamily="18" charset="0"/>
                              </a:rPr>
                            </m:ctrlPr>
                          </m:dPr>
                          <m:e>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0</m:t>
                                </m:r>
                              </m:sub>
                            </m:sSub>
                          </m:e>
                        </m:d>
                      </m:sub>
                    </m:sSub>
                    <m:r>
                      <a:rPr lang="es-AR" sz="2400" i="1">
                        <a:latin typeface="Cambria Math" panose="02040503050406030204" pitchFamily="18" charset="0"/>
                      </a:rPr>
                      <m:t>+</m:t>
                    </m:r>
                    <m:f>
                      <m:fPr>
                        <m:ctrlPr>
                          <a:rPr lang="es-AR" sz="2400" i="1">
                            <a:latin typeface="Cambria Math" panose="02040503050406030204" pitchFamily="18" charset="0"/>
                          </a:rPr>
                        </m:ctrlPr>
                      </m:fPr>
                      <m:num>
                        <m:sSubSup>
                          <m:sSubSupPr>
                            <m:ctrlPr>
                              <a:rPr lang="es-AR" sz="2400" i="1">
                                <a:latin typeface="Cambria Math" panose="02040503050406030204" pitchFamily="18" charset="0"/>
                              </a:rPr>
                            </m:ctrlPr>
                          </m:sSubSupPr>
                          <m:e>
                            <m:r>
                              <a:rPr lang="es-AR" sz="2400" i="1">
                                <a:latin typeface="Cambria Math" panose="02040503050406030204" pitchFamily="18" charset="0"/>
                              </a:rPr>
                              <m:t>𝑓</m:t>
                            </m:r>
                          </m:e>
                          <m:sub>
                            <m:r>
                              <a:rPr lang="es-AR" sz="2400" i="1">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0</m:t>
                                </m:r>
                              </m:sub>
                            </m:sSub>
                            <m:r>
                              <a:rPr lang="es-AR" sz="2400" i="1">
                                <a:latin typeface="Cambria Math" panose="02040503050406030204" pitchFamily="18" charset="0"/>
                              </a:rPr>
                              <m:t>)</m:t>
                            </m:r>
                          </m:sub>
                          <m:sup>
                            <m:r>
                              <a:rPr lang="es-AR" sz="2400" i="1">
                                <a:latin typeface="Cambria Math" panose="02040503050406030204" pitchFamily="18" charset="0"/>
                              </a:rPr>
                              <m:t>′′</m:t>
                            </m:r>
                          </m:sup>
                        </m:sSubSup>
                      </m:num>
                      <m:den>
                        <m:r>
                          <a:rPr lang="es-AR" sz="2400" i="1">
                            <a:latin typeface="Cambria Math" panose="02040503050406030204" pitchFamily="18" charset="0"/>
                          </a:rPr>
                          <m:t>2</m:t>
                        </m:r>
                      </m:den>
                    </m:f>
                    <m:sSup>
                      <m:sSupPr>
                        <m:ctrlPr>
                          <a:rPr lang="es-AR" sz="2400" i="1">
                            <a:latin typeface="Cambria Math" panose="02040503050406030204" pitchFamily="18" charset="0"/>
                          </a:rPr>
                        </m:ctrlPr>
                      </m:sSupPr>
                      <m:e>
                        <m:r>
                          <a:rPr lang="es-AR" sz="2400" i="1">
                            <a:latin typeface="Cambria Math" panose="02040503050406030204" pitchFamily="18" charset="0"/>
                          </a:rPr>
                          <m:t>h</m:t>
                        </m:r>
                      </m:e>
                      <m:sup>
                        <m:r>
                          <a:rPr lang="es-AR" sz="2400" i="1">
                            <a:latin typeface="Cambria Math" panose="02040503050406030204" pitchFamily="18" charset="0"/>
                          </a:rPr>
                          <m:t>2</m:t>
                        </m:r>
                      </m:sup>
                    </m:sSup>
                    <m:r>
                      <a:rPr lang="es-AR" sz="2400" i="1">
                        <a:latin typeface="Cambria Math" panose="02040503050406030204" pitchFamily="18" charset="0"/>
                      </a:rPr>
                      <m:t>+</m:t>
                    </m:r>
                    <m:f>
                      <m:fPr>
                        <m:ctrlPr>
                          <a:rPr lang="es-AR" sz="2400" i="1">
                            <a:latin typeface="Cambria Math" panose="02040503050406030204" pitchFamily="18" charset="0"/>
                          </a:rPr>
                        </m:ctrlPr>
                      </m:fPr>
                      <m:num>
                        <m:sSubSup>
                          <m:sSubSupPr>
                            <m:ctrlPr>
                              <a:rPr lang="es-AR" sz="2400" i="1">
                                <a:latin typeface="Cambria Math" panose="02040503050406030204" pitchFamily="18" charset="0"/>
                              </a:rPr>
                            </m:ctrlPr>
                          </m:sSubSupPr>
                          <m:e>
                            <m:r>
                              <a:rPr lang="es-AR" sz="2400" i="1">
                                <a:latin typeface="Cambria Math" panose="02040503050406030204" pitchFamily="18" charset="0"/>
                              </a:rPr>
                              <m:t>𝑓</m:t>
                            </m:r>
                          </m:e>
                          <m:sub>
                            <m:r>
                              <a:rPr lang="es-AR" sz="2400" i="1">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ea typeface="Cambria Math" panose="02040503050406030204" pitchFamily="18" charset="0"/>
                                  </a:rPr>
                                  <m:t>𝜉</m:t>
                                </m:r>
                              </m:e>
                              <m:sub>
                                <m:r>
                                  <a:rPr lang="es-AR" sz="2400" i="1">
                                    <a:latin typeface="Cambria Math" panose="02040503050406030204" pitchFamily="18" charset="0"/>
                                  </a:rPr>
                                  <m:t>+</m:t>
                                </m:r>
                              </m:sub>
                            </m:sSub>
                            <m:r>
                              <a:rPr lang="es-AR" sz="2400" i="1">
                                <a:latin typeface="Cambria Math" panose="02040503050406030204" pitchFamily="18" charset="0"/>
                              </a:rPr>
                              <m:t>)</m:t>
                            </m:r>
                          </m:sub>
                          <m:sup>
                            <m:r>
                              <a:rPr lang="es-AR" sz="2400" i="1">
                                <a:latin typeface="Cambria Math" panose="02040503050406030204" pitchFamily="18" charset="0"/>
                              </a:rPr>
                              <m:t>𝐼𝑉</m:t>
                            </m:r>
                          </m:sup>
                        </m:sSubSup>
                        <m:r>
                          <a:rPr lang="es-AR" sz="2400" b="0" i="1" smtClean="0">
                            <a:latin typeface="Cambria Math" panose="02040503050406030204" pitchFamily="18" charset="0"/>
                          </a:rPr>
                          <m:t>+</m:t>
                        </m:r>
                        <m:sSubSup>
                          <m:sSubSupPr>
                            <m:ctrlPr>
                              <a:rPr lang="es-AR" sz="2400" i="1">
                                <a:latin typeface="Cambria Math" panose="02040503050406030204" pitchFamily="18" charset="0"/>
                              </a:rPr>
                            </m:ctrlPr>
                          </m:sSubSupPr>
                          <m:e>
                            <m:r>
                              <a:rPr lang="es-AR" sz="2400" i="1">
                                <a:latin typeface="Cambria Math" panose="02040503050406030204" pitchFamily="18" charset="0"/>
                              </a:rPr>
                              <m:t>𝑓</m:t>
                            </m:r>
                          </m:e>
                          <m:sub>
                            <m:r>
                              <a:rPr lang="es-AR" sz="2400" i="1">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ea typeface="Cambria Math" panose="02040503050406030204" pitchFamily="18" charset="0"/>
                                  </a:rPr>
                                  <m:t>𝜉</m:t>
                                </m:r>
                              </m:e>
                              <m:sub>
                                <m:r>
                                  <a:rPr lang="es-AR" sz="2400" b="0" i="1" smtClean="0">
                                    <a:latin typeface="Cambria Math" panose="02040503050406030204" pitchFamily="18" charset="0"/>
                                    <a:ea typeface="Cambria Math" panose="02040503050406030204" pitchFamily="18" charset="0"/>
                                  </a:rPr>
                                  <m:t>−</m:t>
                                </m:r>
                              </m:sub>
                            </m:sSub>
                            <m:r>
                              <a:rPr lang="es-AR" sz="2400" i="1">
                                <a:latin typeface="Cambria Math" panose="02040503050406030204" pitchFamily="18" charset="0"/>
                              </a:rPr>
                              <m:t>)</m:t>
                            </m:r>
                          </m:sub>
                          <m:sup>
                            <m:r>
                              <a:rPr lang="es-AR" sz="2400" i="1">
                                <a:latin typeface="Cambria Math" panose="02040503050406030204" pitchFamily="18" charset="0"/>
                              </a:rPr>
                              <m:t>𝐼𝑉</m:t>
                            </m:r>
                          </m:sup>
                        </m:sSubSup>
                      </m:num>
                      <m:den>
                        <m:r>
                          <a:rPr lang="es-AR" sz="2400" i="1">
                            <a:latin typeface="Cambria Math" panose="02040503050406030204" pitchFamily="18" charset="0"/>
                          </a:rPr>
                          <m:t>24</m:t>
                        </m:r>
                      </m:den>
                    </m:f>
                    <m:sSup>
                      <m:sSupPr>
                        <m:ctrlPr>
                          <a:rPr lang="es-AR" sz="2400" i="1">
                            <a:latin typeface="Cambria Math" panose="02040503050406030204" pitchFamily="18" charset="0"/>
                          </a:rPr>
                        </m:ctrlPr>
                      </m:sSupPr>
                      <m:e>
                        <m:r>
                          <a:rPr lang="es-AR" sz="2400" i="1">
                            <a:latin typeface="Cambria Math" panose="02040503050406030204" pitchFamily="18" charset="0"/>
                          </a:rPr>
                          <m:t>h</m:t>
                        </m:r>
                      </m:e>
                      <m:sup>
                        <m:r>
                          <a:rPr lang="es-AR" sz="2400" i="1">
                            <a:latin typeface="Cambria Math" panose="02040503050406030204" pitchFamily="18" charset="0"/>
                          </a:rPr>
                          <m:t>4</m:t>
                        </m:r>
                      </m:sup>
                    </m:sSup>
                  </m:oMath>
                </a14:m>
                <a:r>
                  <a:rPr lang="es-AR" sz="2400" dirty="0"/>
                  <a:t> </a:t>
                </a:r>
              </a:p>
              <a:p>
                <a:pPr lvl="0">
                  <a:spcBef>
                    <a:spcPct val="20000"/>
                  </a:spcBef>
                  <a:defRPr/>
                </a:pPr>
                <a:endParaRPr lang="es-AR" sz="1200" dirty="0"/>
              </a:p>
              <a:p>
                <a:pPr lvl="0">
                  <a:spcBef>
                    <a:spcPct val="20000"/>
                  </a:spcBef>
                  <a:defRPr/>
                </a:pPr>
                <a:r>
                  <a:rPr lang="es-AR" sz="2400" dirty="0"/>
                  <a:t>Despejando y aplicando el teorema del valor medio se obtiene:</a:t>
                </a:r>
              </a:p>
              <a:p>
                <a:pPr lvl="0">
                  <a:spcBef>
                    <a:spcPct val="20000"/>
                  </a:spcBef>
                  <a:defRPr/>
                </a:pPr>
                <a:endParaRPr lang="es-AR" sz="2400" dirty="0"/>
              </a:p>
              <a:p>
                <a:pPr lvl="0">
                  <a:spcBef>
                    <a:spcPct val="20000"/>
                  </a:spcBef>
                  <a:defRPr/>
                </a:pPr>
                <a14:m>
                  <m:oMath xmlns:m="http://schemas.openxmlformats.org/officeDocument/2006/math">
                    <m:sSubSup>
                      <m:sSubSupPr>
                        <m:ctrlPr>
                          <a:rPr lang="es-AR" sz="2400" i="1">
                            <a:latin typeface="Cambria Math" panose="02040503050406030204" pitchFamily="18" charset="0"/>
                          </a:rPr>
                        </m:ctrlPr>
                      </m:sSubSupPr>
                      <m:e>
                        <m:r>
                          <a:rPr lang="es-AR" sz="2400" i="1">
                            <a:latin typeface="Cambria Math" panose="02040503050406030204" pitchFamily="18" charset="0"/>
                          </a:rPr>
                          <m:t>𝑓</m:t>
                        </m:r>
                      </m:e>
                      <m:sub>
                        <m:r>
                          <a:rPr lang="es-AR" sz="2400" i="1">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0</m:t>
                            </m:r>
                          </m:sub>
                        </m:sSub>
                        <m:r>
                          <a:rPr lang="es-AR" sz="2400" i="1">
                            <a:latin typeface="Cambria Math" panose="02040503050406030204" pitchFamily="18" charset="0"/>
                          </a:rPr>
                          <m:t>)</m:t>
                        </m:r>
                      </m:sub>
                      <m:sup>
                        <m:r>
                          <a:rPr lang="es-AR" sz="2400" i="1">
                            <a:latin typeface="Cambria Math" panose="02040503050406030204" pitchFamily="18" charset="0"/>
                          </a:rPr>
                          <m:t>′′</m:t>
                        </m:r>
                      </m:sup>
                    </m:sSubSup>
                    <m:r>
                      <a:rPr lang="es-AR" sz="2400" b="0" i="1" smtClean="0">
                        <a:latin typeface="Cambria Math" panose="02040503050406030204" pitchFamily="18" charset="0"/>
                      </a:rPr>
                      <m:t>=</m:t>
                    </m:r>
                    <m:f>
                      <m:fPr>
                        <m:ctrlPr>
                          <a:rPr lang="es-AR" sz="2400" b="0" i="1" smtClean="0">
                            <a:latin typeface="Cambria Math" panose="02040503050406030204" pitchFamily="18" charset="0"/>
                          </a:rPr>
                        </m:ctrlPr>
                      </m:fPr>
                      <m:num>
                        <m:r>
                          <a:rPr lang="es-AR" sz="2400" b="0" i="1" smtClean="0">
                            <a:latin typeface="Cambria Math" panose="02040503050406030204" pitchFamily="18" charset="0"/>
                          </a:rPr>
                          <m:t>1</m:t>
                        </m:r>
                      </m:num>
                      <m:den>
                        <m:sSup>
                          <m:sSupPr>
                            <m:ctrlPr>
                              <a:rPr lang="es-AR" sz="2400" i="1">
                                <a:latin typeface="Cambria Math" panose="02040503050406030204" pitchFamily="18" charset="0"/>
                              </a:rPr>
                            </m:ctrlPr>
                          </m:sSupPr>
                          <m:e>
                            <m:r>
                              <a:rPr lang="es-AR" sz="2400" i="1">
                                <a:latin typeface="Cambria Math" panose="02040503050406030204" pitchFamily="18" charset="0"/>
                              </a:rPr>
                              <m:t>h</m:t>
                            </m:r>
                          </m:e>
                          <m:sup>
                            <m:r>
                              <a:rPr lang="es-AR" sz="2400" i="1">
                                <a:latin typeface="Cambria Math" panose="02040503050406030204" pitchFamily="18" charset="0"/>
                              </a:rPr>
                              <m:t>2</m:t>
                            </m:r>
                          </m:sup>
                        </m:sSup>
                      </m:den>
                    </m:f>
                    <m:d>
                      <m:dPr>
                        <m:begChr m:val="["/>
                        <m:endChr m:val="]"/>
                        <m:ctrlPr>
                          <a:rPr lang="es-AR" sz="2400" b="0" i="1" smtClean="0">
                            <a:latin typeface="Cambria Math" panose="02040503050406030204" pitchFamily="18" charset="0"/>
                          </a:rPr>
                        </m:ctrlPr>
                      </m:dPr>
                      <m:e>
                        <m:sSub>
                          <m:sSubPr>
                            <m:ctrlPr>
                              <a:rPr lang="es-AR" sz="2400" i="1">
                                <a:latin typeface="Cambria Math" panose="02040503050406030204" pitchFamily="18" charset="0"/>
                              </a:rPr>
                            </m:ctrlPr>
                          </m:sSubPr>
                          <m:e>
                            <m:r>
                              <a:rPr lang="es-AR" sz="2400" i="1">
                                <a:latin typeface="Cambria Math" panose="02040503050406030204" pitchFamily="18" charset="0"/>
                              </a:rPr>
                              <m:t>𝑓</m:t>
                            </m:r>
                          </m:e>
                          <m:sub>
                            <m:r>
                              <a:rPr lang="es-AR" sz="2400" i="1">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0</m:t>
                                </m:r>
                              </m:sub>
                            </m:sSub>
                            <m:r>
                              <a:rPr lang="es-AR" sz="2400" i="1">
                                <a:latin typeface="Cambria Math" panose="02040503050406030204" pitchFamily="18" charset="0"/>
                              </a:rPr>
                              <m:t>+</m:t>
                            </m:r>
                            <m:r>
                              <a:rPr lang="es-AR" sz="2400" i="1">
                                <a:latin typeface="Cambria Math" panose="02040503050406030204" pitchFamily="18" charset="0"/>
                              </a:rPr>
                              <m:t>h</m:t>
                            </m:r>
                            <m:r>
                              <a:rPr lang="es-AR" sz="2400" i="1">
                                <a:latin typeface="Cambria Math" panose="02040503050406030204" pitchFamily="18" charset="0"/>
                              </a:rPr>
                              <m:t>)</m:t>
                            </m:r>
                          </m:sub>
                        </m:sSub>
                        <m:r>
                          <a:rPr lang="es-AR" sz="2400" b="0" i="1" smtClean="0">
                            <a:latin typeface="Cambria Math" panose="02040503050406030204" pitchFamily="18" charset="0"/>
                          </a:rPr>
                          <m:t>−</m:t>
                        </m:r>
                        <m:sSub>
                          <m:sSubPr>
                            <m:ctrlPr>
                              <a:rPr lang="pt-BR" sz="2400" i="1">
                                <a:latin typeface="Cambria Math" panose="02040503050406030204" pitchFamily="18" charset="0"/>
                              </a:rPr>
                            </m:ctrlPr>
                          </m:sSubPr>
                          <m:e>
                            <m:r>
                              <a:rPr lang="es-AR" sz="2400" i="1">
                                <a:latin typeface="Cambria Math" panose="02040503050406030204" pitchFamily="18" charset="0"/>
                              </a:rPr>
                              <m:t>2</m:t>
                            </m:r>
                            <m:r>
                              <a:rPr lang="es-AR" sz="2400" i="1">
                                <a:latin typeface="Cambria Math" panose="02040503050406030204" pitchFamily="18" charset="0"/>
                              </a:rPr>
                              <m:t>𝑓</m:t>
                            </m:r>
                          </m:e>
                          <m:sub>
                            <m:d>
                              <m:dPr>
                                <m:ctrlPr>
                                  <a:rPr lang="es-AR" sz="2400" i="1">
                                    <a:latin typeface="Cambria Math" panose="02040503050406030204" pitchFamily="18" charset="0"/>
                                  </a:rPr>
                                </m:ctrlPr>
                              </m:dPr>
                              <m:e>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0</m:t>
                                    </m:r>
                                  </m:sub>
                                </m:sSub>
                              </m:e>
                            </m:d>
                          </m:sub>
                        </m:sSub>
                        <m:r>
                          <a:rPr lang="es-AR" sz="2400" b="0" i="1" smtClean="0">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rPr>
                              <m:t>𝑓</m:t>
                            </m:r>
                          </m:e>
                          <m:sub>
                            <m:r>
                              <a:rPr lang="es-AR" sz="2400" i="1">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i="1">
                                    <a:latin typeface="Cambria Math" panose="02040503050406030204" pitchFamily="18" charset="0"/>
                                  </a:rPr>
                                  <m:t>0</m:t>
                                </m:r>
                              </m:sub>
                            </m:sSub>
                            <m:r>
                              <a:rPr lang="es-AR" sz="2400" i="1">
                                <a:latin typeface="Cambria Math" panose="02040503050406030204" pitchFamily="18" charset="0"/>
                              </a:rPr>
                              <m:t>−</m:t>
                            </m:r>
                            <m:r>
                              <a:rPr lang="es-AR" sz="2400" i="1">
                                <a:latin typeface="Cambria Math" panose="02040503050406030204" pitchFamily="18" charset="0"/>
                              </a:rPr>
                              <m:t>h</m:t>
                            </m:r>
                            <m:r>
                              <a:rPr lang="es-AR" sz="2400" i="1">
                                <a:latin typeface="Cambria Math" panose="02040503050406030204" pitchFamily="18" charset="0"/>
                              </a:rPr>
                              <m:t>)</m:t>
                            </m:r>
                          </m:sub>
                        </m:sSub>
                      </m:e>
                    </m:d>
                    <m:r>
                      <a:rPr lang="es-AR" sz="2400" b="0" i="1" smtClean="0">
                        <a:latin typeface="Cambria Math" panose="02040503050406030204" pitchFamily="18" charset="0"/>
                      </a:rPr>
                      <m:t>+</m:t>
                    </m:r>
                    <m:f>
                      <m:fPr>
                        <m:ctrlPr>
                          <a:rPr lang="es-AR" sz="2400" b="0" i="1" smtClean="0">
                            <a:latin typeface="Cambria Math" panose="02040503050406030204" pitchFamily="18" charset="0"/>
                          </a:rPr>
                        </m:ctrlPr>
                      </m:fPr>
                      <m:num>
                        <m:sSup>
                          <m:sSupPr>
                            <m:ctrlPr>
                              <a:rPr lang="es-AR" sz="2400" i="1">
                                <a:latin typeface="Cambria Math" panose="02040503050406030204" pitchFamily="18" charset="0"/>
                              </a:rPr>
                            </m:ctrlPr>
                          </m:sSupPr>
                          <m:e>
                            <m:r>
                              <a:rPr lang="es-AR" sz="2400" i="1">
                                <a:latin typeface="Cambria Math" panose="02040503050406030204" pitchFamily="18" charset="0"/>
                              </a:rPr>
                              <m:t>h</m:t>
                            </m:r>
                          </m:e>
                          <m:sup>
                            <m:r>
                              <a:rPr lang="es-AR" sz="2400" i="1">
                                <a:latin typeface="Cambria Math" panose="02040503050406030204" pitchFamily="18" charset="0"/>
                              </a:rPr>
                              <m:t>2</m:t>
                            </m:r>
                          </m:sup>
                        </m:sSup>
                      </m:num>
                      <m:den>
                        <m:r>
                          <a:rPr lang="es-AR" sz="2400" b="0" i="1" smtClean="0">
                            <a:latin typeface="Cambria Math" panose="02040503050406030204" pitchFamily="18" charset="0"/>
                          </a:rPr>
                          <m:t>12</m:t>
                        </m:r>
                      </m:den>
                    </m:f>
                  </m:oMath>
                </a14:m>
                <a:r>
                  <a:rPr lang="es-AR" sz="2400" dirty="0"/>
                  <a:t> </a:t>
                </a:r>
                <a14:m>
                  <m:oMath xmlns:m="http://schemas.openxmlformats.org/officeDocument/2006/math">
                    <m:sSubSup>
                      <m:sSubSupPr>
                        <m:ctrlPr>
                          <a:rPr lang="es-AR" sz="2400" i="1">
                            <a:latin typeface="Cambria Math" panose="02040503050406030204" pitchFamily="18" charset="0"/>
                          </a:rPr>
                        </m:ctrlPr>
                      </m:sSubSupPr>
                      <m:e>
                        <m:r>
                          <a:rPr lang="es-AR" sz="2400" i="1">
                            <a:latin typeface="Cambria Math" panose="02040503050406030204" pitchFamily="18" charset="0"/>
                          </a:rPr>
                          <m:t>𝑓</m:t>
                        </m:r>
                      </m:e>
                      <m:sub>
                        <m:r>
                          <a:rPr lang="es-AR" sz="2400" i="1">
                            <a:latin typeface="Cambria Math" panose="02040503050406030204" pitchFamily="18" charset="0"/>
                          </a:rPr>
                          <m:t>(</m:t>
                        </m:r>
                        <m:r>
                          <a:rPr lang="es-AR" sz="2400" i="1">
                            <a:latin typeface="Cambria Math" panose="02040503050406030204" pitchFamily="18" charset="0"/>
                            <a:ea typeface="Cambria Math" panose="02040503050406030204" pitchFamily="18" charset="0"/>
                          </a:rPr>
                          <m:t>𝜉</m:t>
                        </m:r>
                        <m:r>
                          <a:rPr lang="es-AR" sz="2400" i="1">
                            <a:latin typeface="Cambria Math" panose="02040503050406030204" pitchFamily="18" charset="0"/>
                          </a:rPr>
                          <m:t>)</m:t>
                        </m:r>
                      </m:sub>
                      <m:sup>
                        <m:r>
                          <a:rPr lang="es-AR" sz="2400" i="1">
                            <a:latin typeface="Cambria Math" panose="02040503050406030204" pitchFamily="18" charset="0"/>
                          </a:rPr>
                          <m:t>𝐼𝑉</m:t>
                        </m:r>
                      </m:sup>
                    </m:sSubSup>
                  </m:oMath>
                </a14:m>
                <a:endParaRPr lang="es-AR" sz="2400" dirty="0"/>
              </a:p>
              <a:p>
                <a:pPr lvl="0">
                  <a:spcBef>
                    <a:spcPct val="20000"/>
                  </a:spcBef>
                  <a:defRPr/>
                </a:pPr>
                <a:endParaRPr lang="es-AR" sz="2400" dirty="0"/>
              </a:p>
              <a:p>
                <a:pPr lvl="0">
                  <a:spcBef>
                    <a:spcPct val="20000"/>
                  </a:spcBef>
                  <a:defRPr/>
                </a:pPr>
                <a:r>
                  <a:rPr lang="es-AR" sz="2400" dirty="0"/>
                  <a:t>Fórmula de la derivada segunda centrada.</a:t>
                </a:r>
              </a:p>
              <a:p>
                <a:pPr lvl="0">
                  <a:spcBef>
                    <a:spcPct val="20000"/>
                  </a:spcBef>
                  <a:defRPr/>
                </a:pPr>
                <a:endParaRPr lang="es-AR" sz="2400" dirty="0"/>
              </a:p>
              <a:p>
                <a:pPr>
                  <a:spcBef>
                    <a:spcPct val="20000"/>
                  </a:spcBef>
                  <a:defRPr/>
                </a:pPr>
                <a:endParaRPr lang="es-AR" sz="2400" dirty="0"/>
              </a:p>
              <a:p>
                <a:pPr>
                  <a:spcBef>
                    <a:spcPct val="20000"/>
                  </a:spcBef>
                  <a:defRPr/>
                </a:pPr>
                <a:endParaRPr lang="es-AR" sz="2400" dirty="0"/>
              </a:p>
              <a:p>
                <a:pPr marL="0" marR="0" lvl="0" indent="0" defTabSz="914400" rtl="0" eaLnBrk="1" fontAlgn="auto" latinLnBrk="0" hangingPunct="1">
                  <a:lnSpc>
                    <a:spcPct val="100000"/>
                  </a:lnSpc>
                  <a:spcBef>
                    <a:spcPct val="20000"/>
                  </a:spcBef>
                  <a:spcAft>
                    <a:spcPts val="0"/>
                  </a:spcAft>
                  <a:buClrTx/>
                  <a:buSzTx/>
                  <a:tabLst/>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p:txBody>
          </p:sp>
        </mc:Choice>
        <mc:Fallback xmlns="">
          <p:sp>
            <p:nvSpPr>
              <p:cNvPr id="8" name="2 Subtítulo"/>
              <p:cNvSpPr txBox="1">
                <a:spLocks noRot="1" noChangeAspect="1" noMove="1" noResize="1" noEditPoints="1" noAdjustHandles="1" noChangeArrowheads="1" noChangeShapeType="1" noTextEdit="1"/>
              </p:cNvSpPr>
              <p:nvPr/>
            </p:nvSpPr>
            <p:spPr>
              <a:xfrm>
                <a:off x="358066" y="228600"/>
                <a:ext cx="8077200" cy="6400800"/>
              </a:xfrm>
              <a:prstGeom prst="rect">
                <a:avLst/>
              </a:prstGeom>
              <a:blipFill>
                <a:blip r:embed="rId2"/>
                <a:stretch>
                  <a:fillRect l="-981" t="-1238"/>
                </a:stretch>
              </a:blipFill>
            </p:spPr>
            <p:txBody>
              <a:bodyPr/>
              <a:lstStyle/>
              <a:p>
                <a:r>
                  <a:rPr lang="en-US">
                    <a:noFill/>
                  </a:rPr>
                  <a:t> </a:t>
                </a:r>
              </a:p>
            </p:txBody>
          </p:sp>
        </mc:Fallback>
      </mc:AlternateContent>
    </p:spTree>
    <p:extLst>
      <p:ext uri="{BB962C8B-B14F-4D97-AF65-F5344CB8AC3E}">
        <p14:creationId xmlns:p14="http://schemas.microsoft.com/office/powerpoint/2010/main" val="2716083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28600"/>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8" name="2 Subtítulo"/>
              <p:cNvSpPr txBox="1">
                <a:spLocks/>
              </p:cNvSpPr>
              <p:nvPr/>
            </p:nvSpPr>
            <p:spPr>
              <a:xfrm>
                <a:off x="358066" y="228600"/>
                <a:ext cx="8077200" cy="60960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b="1" dirty="0"/>
                  <a:t>Integración numérica:</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dirty="0"/>
                  <a:t>Llamaremos integración numérica al conjunto de técnicas conocidas para resolver integrales definidas del tipo:</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14:m>
                  <m:oMathPara xmlns:m="http://schemas.openxmlformats.org/officeDocument/2006/math">
                    <m:oMathParaPr>
                      <m:jc m:val="centerGroup"/>
                    </m:oMathParaPr>
                    <m:oMath xmlns:m="http://schemas.openxmlformats.org/officeDocument/2006/math">
                      <m:r>
                        <a:rPr lang="es-AR" sz="2400" i="1" smtClean="0">
                          <a:latin typeface="Cambria Math" panose="02040503050406030204" pitchFamily="18" charset="0"/>
                        </a:rPr>
                        <m:t>𝐼</m:t>
                      </m:r>
                      <m:r>
                        <a:rPr lang="es-AR" sz="2400" b="0" i="1" smtClean="0">
                          <a:latin typeface="Cambria Math" panose="02040503050406030204" pitchFamily="18" charset="0"/>
                        </a:rPr>
                        <m:t>=</m:t>
                      </m:r>
                      <m:nary>
                        <m:naryPr>
                          <m:ctrlPr>
                            <a:rPr lang="es-AR" sz="2400" b="0" i="1" smtClean="0">
                              <a:latin typeface="Cambria Math" panose="02040503050406030204" pitchFamily="18" charset="0"/>
                            </a:rPr>
                          </m:ctrlPr>
                        </m:naryPr>
                        <m:sub>
                          <m:r>
                            <m:rPr>
                              <m:brk m:alnAt="23"/>
                            </m:rPr>
                            <a:rPr lang="es-AR" sz="2400" b="0" i="1" smtClean="0">
                              <a:latin typeface="Cambria Math" panose="02040503050406030204" pitchFamily="18" charset="0"/>
                            </a:rPr>
                            <m:t>𝑎</m:t>
                          </m:r>
                        </m:sub>
                        <m:sup>
                          <m:r>
                            <a:rPr lang="es-AR" sz="2400" b="0" i="1" smtClean="0">
                              <a:latin typeface="Cambria Math" panose="02040503050406030204" pitchFamily="18" charset="0"/>
                            </a:rPr>
                            <m:t>𝑏</m:t>
                          </m:r>
                        </m:sup>
                        <m:e>
                          <m:sSub>
                            <m:sSubPr>
                              <m:ctrlPr>
                                <a:rPr lang="es-AR" sz="2400" b="0" i="1" smtClean="0">
                                  <a:latin typeface="Cambria Math" panose="02040503050406030204" pitchFamily="18" charset="0"/>
                                </a:rPr>
                              </m:ctrlPr>
                            </m:sSubPr>
                            <m:e>
                              <m:r>
                                <a:rPr lang="es-AR" sz="2400" b="0" i="1" smtClean="0">
                                  <a:latin typeface="Cambria Math" panose="02040503050406030204" pitchFamily="18" charset="0"/>
                                </a:rPr>
                                <m:t>𝑓</m:t>
                              </m:r>
                            </m:e>
                            <m:sub>
                              <m:r>
                                <a:rPr lang="es-AR" sz="2400" b="0" i="1" smtClean="0">
                                  <a:latin typeface="Cambria Math" panose="02040503050406030204" pitchFamily="18" charset="0"/>
                                </a:rPr>
                                <m:t>(</m:t>
                              </m:r>
                              <m:r>
                                <a:rPr lang="es-AR" sz="2400" b="0" i="1" smtClean="0">
                                  <a:latin typeface="Cambria Math" panose="02040503050406030204" pitchFamily="18" charset="0"/>
                                </a:rPr>
                                <m:t>𝑥</m:t>
                              </m:r>
                              <m:r>
                                <a:rPr lang="es-AR" sz="2400" b="0" i="1" smtClean="0">
                                  <a:latin typeface="Cambria Math" panose="02040503050406030204" pitchFamily="18" charset="0"/>
                                </a:rPr>
                                <m:t>)</m:t>
                              </m:r>
                            </m:sub>
                          </m:sSub>
                          <m:r>
                            <a:rPr lang="es-AR" sz="2400" b="0" i="1" smtClean="0">
                              <a:latin typeface="Cambria Math" panose="02040503050406030204" pitchFamily="18" charset="0"/>
                            </a:rPr>
                            <m:t>𝑑𝑥</m:t>
                          </m:r>
                        </m:e>
                      </m:nary>
                    </m:oMath>
                  </m:oMathPara>
                </a14:m>
                <a:endParaRPr lang="es-AR" sz="2400" dirty="0"/>
              </a:p>
              <a:p>
                <a:pPr marL="0" marR="0" lvl="0" indent="0" defTabSz="914400" rtl="0" eaLnBrk="1" fontAlgn="auto" latinLnBrk="0" hangingPunct="1">
                  <a:lnSpc>
                    <a:spcPct val="100000"/>
                  </a:lnSpc>
                  <a:spcBef>
                    <a:spcPct val="20000"/>
                  </a:spcBef>
                  <a:spcAft>
                    <a:spcPts val="0"/>
                  </a:spcAft>
                  <a:buClrTx/>
                  <a:buSzTx/>
                  <a:tabLst/>
                  <a:defRPr/>
                </a:pPr>
                <a:endParaRPr lang="es-AR" sz="2400" dirty="0"/>
              </a:p>
              <a:p>
                <a:pPr marL="0" marR="0" lvl="0" indent="0" defTabSz="914400" rtl="0" eaLnBrk="1" fontAlgn="auto" latinLnBrk="0" hangingPunct="1">
                  <a:lnSpc>
                    <a:spcPct val="100000"/>
                  </a:lnSpc>
                  <a:spcBef>
                    <a:spcPct val="20000"/>
                  </a:spcBef>
                  <a:spcAft>
                    <a:spcPts val="0"/>
                  </a:spcAft>
                  <a:buClrTx/>
                  <a:buSzTx/>
                  <a:tabLst/>
                  <a:defRPr/>
                </a:pPr>
                <a:r>
                  <a:rPr lang="es-AR" sz="2400" dirty="0"/>
                  <a:t>Las utilizaremos principalmente en dos situaciones:</a:t>
                </a:r>
              </a:p>
              <a:p>
                <a:pPr marL="0" marR="0" lvl="0" indent="0" defTabSz="914400" rtl="0" eaLnBrk="1" fontAlgn="auto" latinLnBrk="0" hangingPunct="1">
                  <a:lnSpc>
                    <a:spcPct val="100000"/>
                  </a:lnSpc>
                  <a:spcBef>
                    <a:spcPct val="20000"/>
                  </a:spcBef>
                  <a:spcAft>
                    <a:spcPts val="0"/>
                  </a:spcAft>
                  <a:buClrTx/>
                  <a:buSzTx/>
                  <a:tabLst/>
                  <a:defRPr/>
                </a:pPr>
                <a:endParaRPr lang="es-AR" sz="2400" dirty="0"/>
              </a:p>
              <a:p>
                <a:pPr marL="457200" marR="0" lvl="0" indent="-457200" defTabSz="914400" rtl="0" eaLnBrk="1" fontAlgn="auto" latinLnBrk="0" hangingPunct="1">
                  <a:lnSpc>
                    <a:spcPct val="100000"/>
                  </a:lnSpc>
                  <a:spcBef>
                    <a:spcPct val="20000"/>
                  </a:spcBef>
                  <a:spcAft>
                    <a:spcPts val="0"/>
                  </a:spcAft>
                  <a:buClrTx/>
                  <a:buSzTx/>
                  <a:buAutoNum type="alphaLcParenR"/>
                  <a:tabLst/>
                  <a:defRPr/>
                </a:pPr>
                <a:r>
                  <a:rPr lang="es-AR" sz="2400" dirty="0"/>
                  <a:t>La f(x) es desconocida y solo se conocen valores que toma esta a través de una tabla de datos.</a:t>
                </a:r>
              </a:p>
              <a:p>
                <a:pPr marL="457200" marR="0" lvl="0" indent="-457200" defTabSz="914400" rtl="0" eaLnBrk="1" fontAlgn="auto" latinLnBrk="0" hangingPunct="1">
                  <a:lnSpc>
                    <a:spcPct val="100000"/>
                  </a:lnSpc>
                  <a:spcBef>
                    <a:spcPct val="20000"/>
                  </a:spcBef>
                  <a:spcAft>
                    <a:spcPts val="0"/>
                  </a:spcAft>
                  <a:buClrTx/>
                  <a:buSzTx/>
                  <a:buAutoNum type="alphaLcParenR"/>
                  <a:tabLst/>
                  <a:defRPr/>
                </a:pPr>
                <a:r>
                  <a:rPr lang="es-AR" sz="2400" dirty="0"/>
                  <a:t>La f(x) es muy compleja para encontrar una primitiva</a:t>
                </a:r>
              </a:p>
              <a:p>
                <a:pPr lvl="0">
                  <a:spcBef>
                    <a:spcPct val="20000"/>
                  </a:spcBef>
                  <a:defRPr/>
                </a:pPr>
                <a:endParaRPr lang="es-AR" sz="2400" dirty="0"/>
              </a:p>
              <a:p>
                <a:pPr lvl="0">
                  <a:spcBef>
                    <a:spcPct val="20000"/>
                  </a:spcBef>
                  <a:defRPr/>
                </a:pPr>
                <a:endParaRPr lang="es-AR" sz="2400" dirty="0"/>
              </a:p>
              <a:p>
                <a:pPr lvl="0">
                  <a:spcBef>
                    <a:spcPct val="20000"/>
                  </a:spcBef>
                  <a:defRPr/>
                </a:pPr>
                <a:endParaRPr lang="es-AR" sz="2400" dirty="0"/>
              </a:p>
              <a:p>
                <a:pPr>
                  <a:spcBef>
                    <a:spcPct val="20000"/>
                  </a:spcBef>
                  <a:defRPr/>
                </a:pPr>
                <a:endParaRPr lang="es-AR" sz="2400" dirty="0"/>
              </a:p>
              <a:p>
                <a:pPr lvl="0">
                  <a:spcBef>
                    <a:spcPct val="20000"/>
                  </a:spcBef>
                  <a:defRPr/>
                </a:pPr>
                <a:endParaRPr lang="es-AR" sz="2400" dirty="0"/>
              </a:p>
              <a:p>
                <a:pPr>
                  <a:spcBef>
                    <a:spcPct val="20000"/>
                  </a:spcBef>
                  <a:defRPr/>
                </a:pPr>
                <a:endParaRPr lang="es-AR" sz="2400" dirty="0"/>
              </a:p>
              <a:p>
                <a:pPr>
                  <a:spcBef>
                    <a:spcPct val="20000"/>
                  </a:spcBef>
                  <a:defRPr/>
                </a:pPr>
                <a:endParaRPr lang="es-AR" sz="2400" dirty="0"/>
              </a:p>
              <a:p>
                <a:pPr marL="0" marR="0" lvl="0" indent="0" defTabSz="914400" rtl="0" eaLnBrk="1" fontAlgn="auto" latinLnBrk="0" hangingPunct="1">
                  <a:lnSpc>
                    <a:spcPct val="100000"/>
                  </a:lnSpc>
                  <a:spcBef>
                    <a:spcPct val="20000"/>
                  </a:spcBef>
                  <a:spcAft>
                    <a:spcPts val="0"/>
                  </a:spcAft>
                  <a:buClrTx/>
                  <a:buSzTx/>
                  <a:tabLst/>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p:txBody>
          </p:sp>
        </mc:Choice>
        <mc:Fallback xmlns="">
          <p:sp>
            <p:nvSpPr>
              <p:cNvPr id="8" name="2 Subtítulo"/>
              <p:cNvSpPr txBox="1">
                <a:spLocks noRot="1" noChangeAspect="1" noMove="1" noResize="1" noEditPoints="1" noAdjustHandles="1" noChangeArrowheads="1" noChangeShapeType="1" noTextEdit="1"/>
              </p:cNvSpPr>
              <p:nvPr/>
            </p:nvSpPr>
            <p:spPr>
              <a:xfrm>
                <a:off x="358066" y="228600"/>
                <a:ext cx="8077200" cy="6096000"/>
              </a:xfrm>
              <a:prstGeom prst="rect">
                <a:avLst/>
              </a:prstGeom>
              <a:blipFill>
                <a:blip r:embed="rId2"/>
                <a:stretch>
                  <a:fillRect l="-1208" t="-800"/>
                </a:stretch>
              </a:blipFill>
            </p:spPr>
            <p:txBody>
              <a:bodyPr/>
              <a:lstStyle/>
              <a:p>
                <a:r>
                  <a:rPr lang="en-US">
                    <a:noFill/>
                  </a:rPr>
                  <a:t> </a:t>
                </a:r>
              </a:p>
            </p:txBody>
          </p:sp>
        </mc:Fallback>
      </mc:AlternateContent>
    </p:spTree>
    <p:extLst>
      <p:ext uri="{BB962C8B-B14F-4D97-AF65-F5344CB8AC3E}">
        <p14:creationId xmlns:p14="http://schemas.microsoft.com/office/powerpoint/2010/main" val="3906299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28600"/>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8" name="2 Subtítulo"/>
              <p:cNvSpPr txBox="1">
                <a:spLocks/>
              </p:cNvSpPr>
              <p:nvPr/>
            </p:nvSpPr>
            <p:spPr>
              <a:xfrm>
                <a:off x="358066" y="228600"/>
                <a:ext cx="8077200" cy="66294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b="1" dirty="0"/>
                  <a:t>Integración numérica – Métodos de Newton-Cotes:</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dirty="0"/>
                  <a:t>Se basan en la sustitución de la función a integrar por alguno de sus polinomios de interpolación. Como se verá, salvo para el caso donde se utilice un polinomio de grado1, los puntos deben estar equiespaciados:</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dirty="0"/>
              </a:p>
              <a:p>
                <a:pPr lvl="0">
                  <a:spcBef>
                    <a:spcPct val="20000"/>
                  </a:spcBef>
                  <a:defRPr/>
                </a:pPr>
                <a14:m>
                  <m:oMathPara xmlns:m="http://schemas.openxmlformats.org/officeDocument/2006/math">
                    <m:oMathParaPr>
                      <m:jc m:val="centerGroup"/>
                    </m:oMathParaPr>
                    <m:oMath xmlns:m="http://schemas.openxmlformats.org/officeDocument/2006/math">
                      <m:r>
                        <a:rPr lang="es-AR" sz="2400" i="1" smtClean="0">
                          <a:latin typeface="Cambria Math" panose="02040503050406030204" pitchFamily="18" charset="0"/>
                        </a:rPr>
                        <m:t>𝐼</m:t>
                      </m:r>
                      <m:r>
                        <a:rPr lang="es-AR" sz="2400" b="0" i="1" smtClean="0">
                          <a:latin typeface="Cambria Math" panose="02040503050406030204" pitchFamily="18" charset="0"/>
                        </a:rPr>
                        <m:t>=</m:t>
                      </m:r>
                      <m:nary>
                        <m:naryPr>
                          <m:ctrlPr>
                            <a:rPr lang="es-AR" sz="2400" b="0" i="1" smtClean="0">
                              <a:latin typeface="Cambria Math" panose="02040503050406030204" pitchFamily="18" charset="0"/>
                            </a:rPr>
                          </m:ctrlPr>
                        </m:naryPr>
                        <m:sub>
                          <m:r>
                            <m:rPr>
                              <m:brk m:alnAt="23"/>
                            </m:rPr>
                            <a:rPr lang="es-AR" sz="2400" b="0" i="1" smtClean="0">
                              <a:latin typeface="Cambria Math" panose="02040503050406030204" pitchFamily="18" charset="0"/>
                            </a:rPr>
                            <m:t>𝑎</m:t>
                          </m:r>
                        </m:sub>
                        <m:sup>
                          <m:r>
                            <a:rPr lang="es-AR" sz="2400" b="0" i="1" smtClean="0">
                              <a:latin typeface="Cambria Math" panose="02040503050406030204" pitchFamily="18" charset="0"/>
                            </a:rPr>
                            <m:t>𝑏</m:t>
                          </m:r>
                        </m:sup>
                        <m:e>
                          <m:sSub>
                            <m:sSubPr>
                              <m:ctrlPr>
                                <a:rPr lang="es-AR" sz="2400" b="0" i="1" smtClean="0">
                                  <a:latin typeface="Cambria Math" panose="02040503050406030204" pitchFamily="18" charset="0"/>
                                </a:rPr>
                              </m:ctrlPr>
                            </m:sSubPr>
                            <m:e>
                              <m:r>
                                <a:rPr lang="es-AR" sz="2400" b="0" i="1" smtClean="0">
                                  <a:latin typeface="Cambria Math" panose="02040503050406030204" pitchFamily="18" charset="0"/>
                                </a:rPr>
                                <m:t>𝑓</m:t>
                              </m:r>
                            </m:e>
                            <m:sub>
                              <m:r>
                                <a:rPr lang="es-AR" sz="2400" b="0" i="1" smtClean="0">
                                  <a:latin typeface="Cambria Math" panose="02040503050406030204" pitchFamily="18" charset="0"/>
                                </a:rPr>
                                <m:t>(</m:t>
                              </m:r>
                              <m:r>
                                <a:rPr lang="es-AR" sz="2400" b="0" i="1" smtClean="0">
                                  <a:latin typeface="Cambria Math" panose="02040503050406030204" pitchFamily="18" charset="0"/>
                                </a:rPr>
                                <m:t>𝑥</m:t>
                              </m:r>
                              <m:r>
                                <a:rPr lang="es-AR" sz="2400" b="0" i="1" smtClean="0">
                                  <a:latin typeface="Cambria Math" panose="02040503050406030204" pitchFamily="18" charset="0"/>
                                </a:rPr>
                                <m:t>)</m:t>
                              </m:r>
                            </m:sub>
                          </m:sSub>
                          <m:r>
                            <a:rPr lang="es-AR" sz="2400" b="0" i="1" smtClean="0">
                              <a:latin typeface="Cambria Math" panose="02040503050406030204" pitchFamily="18" charset="0"/>
                            </a:rPr>
                            <m:t>𝑑𝑥</m:t>
                          </m:r>
                          <m:r>
                            <a:rPr lang="es-AR" sz="2400" b="0" i="1" smtClean="0">
                              <a:latin typeface="Cambria Math" panose="02040503050406030204" pitchFamily="18" charset="0"/>
                            </a:rPr>
                            <m:t>=</m:t>
                          </m:r>
                          <m:nary>
                            <m:naryPr>
                              <m:ctrlPr>
                                <a:rPr lang="es-AR" sz="2400" i="1">
                                  <a:latin typeface="Cambria Math" panose="02040503050406030204" pitchFamily="18" charset="0"/>
                                </a:rPr>
                              </m:ctrlPr>
                            </m:naryPr>
                            <m:sub>
                              <m:r>
                                <m:rPr>
                                  <m:brk m:alnAt="23"/>
                                </m:rPr>
                                <a:rPr lang="es-AR" sz="2400" i="1">
                                  <a:latin typeface="Cambria Math" panose="02040503050406030204" pitchFamily="18" charset="0"/>
                                </a:rPr>
                                <m:t>𝑎</m:t>
                              </m:r>
                            </m:sub>
                            <m:sup>
                              <m:r>
                                <a:rPr lang="es-AR" sz="2400" i="1">
                                  <a:latin typeface="Cambria Math" panose="02040503050406030204" pitchFamily="18" charset="0"/>
                                </a:rPr>
                                <m:t>𝑏</m:t>
                              </m:r>
                            </m:sup>
                            <m:e>
                              <m:sSub>
                                <m:sSubPr>
                                  <m:ctrlPr>
                                    <a:rPr lang="es-AR" sz="2400" i="1">
                                      <a:latin typeface="Cambria Math" panose="02040503050406030204" pitchFamily="18" charset="0"/>
                                    </a:rPr>
                                  </m:ctrlPr>
                                </m:sSubPr>
                                <m:e>
                                  <m:r>
                                    <a:rPr lang="es-AR" sz="2400" b="0" i="1" smtClean="0">
                                      <a:latin typeface="Cambria Math" panose="02040503050406030204" pitchFamily="18" charset="0"/>
                                    </a:rPr>
                                    <m:t>𝑃𝑛</m:t>
                                  </m:r>
                                </m:e>
                                <m:sub>
                                  <m:r>
                                    <a:rPr lang="es-AR" sz="2400" i="1">
                                      <a:latin typeface="Cambria Math" panose="02040503050406030204" pitchFamily="18" charset="0"/>
                                    </a:rPr>
                                    <m:t>(</m:t>
                                  </m:r>
                                  <m:r>
                                    <a:rPr lang="es-AR" sz="2400" i="1">
                                      <a:latin typeface="Cambria Math" panose="02040503050406030204" pitchFamily="18" charset="0"/>
                                    </a:rPr>
                                    <m:t>𝑥</m:t>
                                  </m:r>
                                  <m:r>
                                    <a:rPr lang="es-AR" sz="2400" i="1">
                                      <a:latin typeface="Cambria Math" panose="02040503050406030204" pitchFamily="18" charset="0"/>
                                    </a:rPr>
                                    <m:t>)</m:t>
                                  </m:r>
                                </m:sub>
                              </m:sSub>
                              <m:r>
                                <a:rPr lang="es-AR" sz="2400" i="1">
                                  <a:latin typeface="Cambria Math" panose="02040503050406030204" pitchFamily="18" charset="0"/>
                                </a:rPr>
                                <m:t>𝑑𝑥</m:t>
                              </m:r>
                              <m:r>
                                <a:rPr lang="es-AR" sz="2400" b="0" i="1" smtClean="0">
                                  <a:latin typeface="Cambria Math" panose="02040503050406030204" pitchFamily="18" charset="0"/>
                                </a:rPr>
                                <m:t>+</m:t>
                              </m:r>
                              <m:nary>
                                <m:naryPr>
                                  <m:ctrlPr>
                                    <a:rPr lang="es-AR" sz="2400" i="1">
                                      <a:latin typeface="Cambria Math" panose="02040503050406030204" pitchFamily="18" charset="0"/>
                                    </a:rPr>
                                  </m:ctrlPr>
                                </m:naryPr>
                                <m:sub>
                                  <m:r>
                                    <m:rPr>
                                      <m:brk m:alnAt="23"/>
                                    </m:rPr>
                                    <a:rPr lang="es-AR" sz="2400" i="1">
                                      <a:latin typeface="Cambria Math" panose="02040503050406030204" pitchFamily="18" charset="0"/>
                                    </a:rPr>
                                    <m:t>𝑎</m:t>
                                  </m:r>
                                </m:sub>
                                <m:sup>
                                  <m:r>
                                    <a:rPr lang="es-AR" sz="2400" i="1">
                                      <a:latin typeface="Cambria Math" panose="02040503050406030204" pitchFamily="18" charset="0"/>
                                    </a:rPr>
                                    <m:t>𝑏</m:t>
                                  </m:r>
                                </m:sup>
                                <m:e>
                                  <m:sSub>
                                    <m:sSubPr>
                                      <m:ctrlPr>
                                        <a:rPr lang="es-AR" sz="2400" i="1">
                                          <a:latin typeface="Cambria Math" panose="02040503050406030204" pitchFamily="18" charset="0"/>
                                        </a:rPr>
                                      </m:ctrlPr>
                                    </m:sSubPr>
                                    <m:e>
                                      <m:r>
                                        <a:rPr lang="es-AR" sz="2400" b="0" i="1" smtClean="0">
                                          <a:latin typeface="Cambria Math" panose="02040503050406030204" pitchFamily="18" charset="0"/>
                                        </a:rPr>
                                        <m:t>𝐸</m:t>
                                      </m:r>
                                    </m:e>
                                    <m:sub>
                                      <m:r>
                                        <a:rPr lang="es-AR" sz="2400" i="1">
                                          <a:latin typeface="Cambria Math" panose="02040503050406030204" pitchFamily="18" charset="0"/>
                                        </a:rPr>
                                        <m:t>(</m:t>
                                      </m:r>
                                      <m:r>
                                        <a:rPr lang="es-AR" sz="2400" i="1">
                                          <a:latin typeface="Cambria Math" panose="02040503050406030204" pitchFamily="18" charset="0"/>
                                        </a:rPr>
                                        <m:t>𝑥</m:t>
                                      </m:r>
                                      <m:r>
                                        <a:rPr lang="es-AR" sz="2400" i="1">
                                          <a:latin typeface="Cambria Math" panose="02040503050406030204" pitchFamily="18" charset="0"/>
                                        </a:rPr>
                                        <m:t>)</m:t>
                                      </m:r>
                                    </m:sub>
                                  </m:sSub>
                                  <m:r>
                                    <a:rPr lang="es-AR" sz="2400" i="1">
                                      <a:latin typeface="Cambria Math" panose="02040503050406030204" pitchFamily="18" charset="0"/>
                                    </a:rPr>
                                    <m:t>𝑑𝑥</m:t>
                                  </m:r>
                                </m:e>
                              </m:nary>
                            </m:e>
                          </m:nary>
                        </m:e>
                      </m:nary>
                    </m:oMath>
                  </m:oMathPara>
                </a14:m>
                <a:endParaRPr lang="es-AR" sz="2400" dirty="0"/>
              </a:p>
              <a:p>
                <a:pPr marL="0" marR="0" lvl="0" indent="0" defTabSz="914400" rtl="0" eaLnBrk="1" fontAlgn="auto" latinLnBrk="0" hangingPunct="1">
                  <a:lnSpc>
                    <a:spcPct val="100000"/>
                  </a:lnSpc>
                  <a:spcBef>
                    <a:spcPct val="20000"/>
                  </a:spcBef>
                  <a:spcAft>
                    <a:spcPts val="0"/>
                  </a:spcAft>
                  <a:buClrTx/>
                  <a:buSzTx/>
                  <a:tabLst/>
                  <a:defRPr/>
                </a:pPr>
                <a:endParaRPr lang="es-AR" sz="2400" dirty="0"/>
              </a:p>
              <a:p>
                <a:pPr marL="0" marR="0" lvl="0" indent="0" defTabSz="914400" rtl="0" eaLnBrk="1" fontAlgn="auto" latinLnBrk="0" hangingPunct="1">
                  <a:lnSpc>
                    <a:spcPct val="100000"/>
                  </a:lnSpc>
                  <a:spcBef>
                    <a:spcPct val="20000"/>
                  </a:spcBef>
                  <a:spcAft>
                    <a:spcPts val="0"/>
                  </a:spcAft>
                  <a:buClrTx/>
                  <a:buSzTx/>
                  <a:tabLst/>
                  <a:defRPr/>
                </a:pPr>
                <a:r>
                  <a:rPr lang="es-AR" sz="2400" dirty="0"/>
                  <a:t>Donde E es la función de error que aparece al reemplazar la función original por el polinomio.</a:t>
                </a:r>
              </a:p>
              <a:p>
                <a:pPr lvl="0">
                  <a:spcBef>
                    <a:spcPct val="20000"/>
                  </a:spcBef>
                  <a:defRPr/>
                </a:pPr>
                <a:r>
                  <a:rPr lang="es-AR" sz="2400" dirty="0"/>
                  <a:t>Propondremos utilizar un caso particular de polinomio interpolador de Newton para abscisas equiespaciadas.</a:t>
                </a:r>
              </a:p>
              <a:p>
                <a:pPr lvl="0">
                  <a:spcBef>
                    <a:spcPct val="20000"/>
                  </a:spcBef>
                  <a:defRPr/>
                </a:pPr>
                <a:endParaRPr lang="es-AR" sz="2400" dirty="0"/>
              </a:p>
              <a:p>
                <a:pPr>
                  <a:spcBef>
                    <a:spcPct val="20000"/>
                  </a:spcBef>
                  <a:defRPr/>
                </a:pPr>
                <a14:m>
                  <m:oMath xmlns:m="http://schemas.openxmlformats.org/officeDocument/2006/math">
                    <m:r>
                      <a:rPr lang="es-AR" sz="1600" i="1">
                        <a:latin typeface="Cambria Math" panose="02040503050406030204" pitchFamily="18" charset="0"/>
                      </a:rPr>
                      <m:t>𝑃𝑛</m:t>
                    </m:r>
                    <m:d>
                      <m:dPr>
                        <m:ctrlPr>
                          <a:rPr lang="es-AR" sz="1600" i="1">
                            <a:latin typeface="Cambria Math" panose="02040503050406030204" pitchFamily="18" charset="0"/>
                          </a:rPr>
                        </m:ctrlPr>
                      </m:dPr>
                      <m:e>
                        <m:r>
                          <a:rPr lang="es-AR" sz="1600" i="1">
                            <a:latin typeface="Cambria Math" panose="02040503050406030204" pitchFamily="18" charset="0"/>
                          </a:rPr>
                          <m:t>𝑥</m:t>
                        </m:r>
                      </m:e>
                    </m:d>
                    <m:r>
                      <a:rPr lang="es-AR" sz="1600" b="0" i="1" smtClean="0">
                        <a:latin typeface="Cambria Math" panose="02040503050406030204" pitchFamily="18" charset="0"/>
                      </a:rPr>
                      <m:t>=</m:t>
                    </m:r>
                    <m:sSub>
                      <m:sSubPr>
                        <m:ctrlPr>
                          <a:rPr lang="es-AR" sz="1600" b="0" i="1" smtClean="0">
                            <a:latin typeface="Cambria Math" panose="02040503050406030204" pitchFamily="18" charset="0"/>
                          </a:rPr>
                        </m:ctrlPr>
                      </m:sSubPr>
                      <m:e>
                        <m:r>
                          <a:rPr lang="es-AR" sz="1600" b="0" i="1" smtClean="0">
                            <a:latin typeface="Cambria Math" panose="02040503050406030204" pitchFamily="18" charset="0"/>
                          </a:rPr>
                          <m:t>𝑦</m:t>
                        </m:r>
                      </m:e>
                      <m:sub>
                        <m:r>
                          <a:rPr lang="es-AR" sz="1600" b="0" i="1" smtClean="0">
                            <a:latin typeface="Cambria Math" panose="02040503050406030204" pitchFamily="18" charset="0"/>
                          </a:rPr>
                          <m:t>0</m:t>
                        </m:r>
                      </m:sub>
                    </m:sSub>
                    <m:r>
                      <a:rPr lang="es-AR" sz="1600" b="0" i="1" smtClean="0">
                        <a:latin typeface="Cambria Math" panose="02040503050406030204" pitchFamily="18" charset="0"/>
                      </a:rPr>
                      <m:t>+</m:t>
                    </m:r>
                    <m:f>
                      <m:fPr>
                        <m:ctrlPr>
                          <a:rPr lang="es-AR" sz="1600" b="0" i="1" smtClean="0">
                            <a:latin typeface="Cambria Math" panose="02040503050406030204" pitchFamily="18" charset="0"/>
                          </a:rPr>
                        </m:ctrlPr>
                      </m:fPr>
                      <m:num>
                        <m:sSub>
                          <m:sSubPr>
                            <m:ctrlPr>
                              <a:rPr lang="es-AR" sz="1600" b="0" i="1" smtClean="0">
                                <a:latin typeface="Cambria Math" panose="02040503050406030204" pitchFamily="18" charset="0"/>
                              </a:rPr>
                            </m:ctrlPr>
                          </m:sSubPr>
                          <m:e>
                            <m:r>
                              <a:rPr lang="es-AR" sz="1600" b="0" i="1" smtClean="0">
                                <a:latin typeface="Cambria Math" panose="02040503050406030204" pitchFamily="18" charset="0"/>
                                <a:ea typeface="Cambria Math" panose="02040503050406030204" pitchFamily="18" charset="0"/>
                              </a:rPr>
                              <m:t>∆</m:t>
                            </m:r>
                            <m:r>
                              <a:rPr lang="es-AR" sz="1600" b="0" i="1" smtClean="0">
                                <a:latin typeface="Cambria Math" panose="02040503050406030204" pitchFamily="18" charset="0"/>
                                <a:ea typeface="Cambria Math" panose="02040503050406030204" pitchFamily="18" charset="0"/>
                              </a:rPr>
                              <m:t>𝑦</m:t>
                            </m:r>
                          </m:e>
                          <m:sub>
                            <m:r>
                              <a:rPr lang="es-AR" sz="1600" b="0" i="1" smtClean="0">
                                <a:latin typeface="Cambria Math" panose="02040503050406030204" pitchFamily="18" charset="0"/>
                              </a:rPr>
                              <m:t>0</m:t>
                            </m:r>
                          </m:sub>
                        </m:sSub>
                      </m:num>
                      <m:den>
                        <m:r>
                          <a:rPr lang="es-AR" sz="1600" b="0" i="1" smtClean="0">
                            <a:latin typeface="Cambria Math" panose="02040503050406030204" pitchFamily="18" charset="0"/>
                          </a:rPr>
                          <m:t>h</m:t>
                        </m:r>
                      </m:den>
                    </m:f>
                    <m:d>
                      <m:dPr>
                        <m:ctrlPr>
                          <a:rPr lang="es-AR" sz="1600" b="0" i="1" smtClean="0">
                            <a:latin typeface="Cambria Math" panose="02040503050406030204" pitchFamily="18" charset="0"/>
                          </a:rPr>
                        </m:ctrlPr>
                      </m:dPr>
                      <m:e>
                        <m:r>
                          <a:rPr lang="es-AR" sz="1600" b="0" i="1" smtClean="0">
                            <a:latin typeface="Cambria Math" panose="02040503050406030204" pitchFamily="18" charset="0"/>
                          </a:rPr>
                          <m:t>𝑥</m:t>
                        </m:r>
                        <m:r>
                          <a:rPr lang="es-AR" sz="1600" b="0" i="1" smtClean="0">
                            <a:latin typeface="Cambria Math" panose="02040503050406030204" pitchFamily="18" charset="0"/>
                          </a:rPr>
                          <m:t>−</m:t>
                        </m:r>
                        <m:sSub>
                          <m:sSubPr>
                            <m:ctrlPr>
                              <a:rPr lang="es-AR" sz="1600" b="0" i="1" smtClean="0">
                                <a:latin typeface="Cambria Math" panose="02040503050406030204" pitchFamily="18" charset="0"/>
                              </a:rPr>
                            </m:ctrlPr>
                          </m:sSubPr>
                          <m:e>
                            <m:r>
                              <a:rPr lang="es-AR" sz="1600" b="0" i="1" smtClean="0">
                                <a:latin typeface="Cambria Math" panose="02040503050406030204" pitchFamily="18" charset="0"/>
                              </a:rPr>
                              <m:t>𝑥</m:t>
                            </m:r>
                          </m:e>
                          <m:sub>
                            <m:r>
                              <a:rPr lang="es-AR" sz="1600" b="0" i="1" smtClean="0">
                                <a:latin typeface="Cambria Math" panose="02040503050406030204" pitchFamily="18" charset="0"/>
                              </a:rPr>
                              <m:t>0</m:t>
                            </m:r>
                          </m:sub>
                        </m:sSub>
                      </m:e>
                    </m:d>
                    <m:r>
                      <a:rPr lang="es-AR" sz="1600" b="0" i="1" smtClean="0">
                        <a:latin typeface="Cambria Math" panose="02040503050406030204" pitchFamily="18" charset="0"/>
                      </a:rPr>
                      <m:t>+</m:t>
                    </m:r>
                    <m:f>
                      <m:fPr>
                        <m:ctrlPr>
                          <a:rPr lang="es-AR" sz="1600" i="1">
                            <a:latin typeface="Cambria Math" panose="02040503050406030204" pitchFamily="18" charset="0"/>
                          </a:rPr>
                        </m:ctrlPr>
                      </m:fPr>
                      <m:num>
                        <m:sSub>
                          <m:sSubPr>
                            <m:ctrlPr>
                              <a:rPr lang="es-AR" sz="1600" i="1">
                                <a:latin typeface="Cambria Math" panose="02040503050406030204" pitchFamily="18" charset="0"/>
                              </a:rPr>
                            </m:ctrlPr>
                          </m:sSubPr>
                          <m:e>
                            <m:r>
                              <a:rPr lang="es-AR" sz="1600" i="1" smtClean="0">
                                <a:latin typeface="Cambria Math" panose="02040503050406030204" pitchFamily="18" charset="0"/>
                                <a:ea typeface="Cambria Math" panose="02040503050406030204" pitchFamily="18" charset="0"/>
                              </a:rPr>
                              <m:t>∆</m:t>
                            </m:r>
                            <m:r>
                              <a:rPr lang="es-AR" sz="1600" b="0" i="1" baseline="30000" smtClean="0">
                                <a:latin typeface="Cambria Math" panose="02040503050406030204" pitchFamily="18" charset="0"/>
                                <a:ea typeface="Cambria Math" panose="02040503050406030204" pitchFamily="18" charset="0"/>
                              </a:rPr>
                              <m:t>2</m:t>
                            </m:r>
                            <m:r>
                              <a:rPr lang="es-AR" sz="1600" i="1">
                                <a:latin typeface="Cambria Math" panose="02040503050406030204" pitchFamily="18" charset="0"/>
                                <a:ea typeface="Cambria Math" panose="02040503050406030204" pitchFamily="18" charset="0"/>
                              </a:rPr>
                              <m:t>𝑦</m:t>
                            </m:r>
                          </m:e>
                          <m:sub>
                            <m:r>
                              <a:rPr lang="es-AR" sz="1600" i="1">
                                <a:latin typeface="Cambria Math" panose="02040503050406030204" pitchFamily="18" charset="0"/>
                              </a:rPr>
                              <m:t>0</m:t>
                            </m:r>
                          </m:sub>
                        </m:sSub>
                      </m:num>
                      <m:den>
                        <m:r>
                          <a:rPr lang="es-AR" sz="1600" b="0" i="1" smtClean="0">
                            <a:latin typeface="Cambria Math" panose="02040503050406030204" pitchFamily="18" charset="0"/>
                          </a:rPr>
                          <m:t>2!</m:t>
                        </m:r>
                        <m:r>
                          <a:rPr lang="es-AR" sz="1600" i="1">
                            <a:latin typeface="Cambria Math" panose="02040503050406030204" pitchFamily="18" charset="0"/>
                          </a:rPr>
                          <m:t>h</m:t>
                        </m:r>
                      </m:den>
                    </m:f>
                    <m:d>
                      <m:dPr>
                        <m:ctrlPr>
                          <a:rPr lang="es-AR" sz="1600" i="1">
                            <a:latin typeface="Cambria Math" panose="02040503050406030204" pitchFamily="18" charset="0"/>
                          </a:rPr>
                        </m:ctrlPr>
                      </m:dPr>
                      <m:e>
                        <m:r>
                          <a:rPr lang="es-AR" sz="1600" i="1">
                            <a:latin typeface="Cambria Math" panose="02040503050406030204" pitchFamily="18" charset="0"/>
                          </a:rPr>
                          <m:t>𝑥</m:t>
                        </m:r>
                        <m:r>
                          <a:rPr lang="es-AR" sz="1600" i="1">
                            <a:latin typeface="Cambria Math" panose="02040503050406030204" pitchFamily="18" charset="0"/>
                          </a:rPr>
                          <m:t>−</m:t>
                        </m:r>
                        <m:sSub>
                          <m:sSubPr>
                            <m:ctrlPr>
                              <a:rPr lang="es-AR" sz="1600" i="1">
                                <a:latin typeface="Cambria Math" panose="02040503050406030204" pitchFamily="18" charset="0"/>
                              </a:rPr>
                            </m:ctrlPr>
                          </m:sSubPr>
                          <m:e>
                            <m:r>
                              <a:rPr lang="es-AR" sz="1600" i="1">
                                <a:latin typeface="Cambria Math" panose="02040503050406030204" pitchFamily="18" charset="0"/>
                              </a:rPr>
                              <m:t>𝑥</m:t>
                            </m:r>
                          </m:e>
                          <m:sub>
                            <m:r>
                              <a:rPr lang="es-AR" sz="1600" i="1">
                                <a:latin typeface="Cambria Math" panose="02040503050406030204" pitchFamily="18" charset="0"/>
                              </a:rPr>
                              <m:t>0</m:t>
                            </m:r>
                          </m:sub>
                        </m:sSub>
                      </m:e>
                    </m:d>
                    <m:d>
                      <m:dPr>
                        <m:ctrlPr>
                          <a:rPr lang="es-AR" sz="1600" i="1">
                            <a:latin typeface="Cambria Math" panose="02040503050406030204" pitchFamily="18" charset="0"/>
                          </a:rPr>
                        </m:ctrlPr>
                      </m:dPr>
                      <m:e>
                        <m:r>
                          <a:rPr lang="es-AR" sz="1600" i="1">
                            <a:latin typeface="Cambria Math" panose="02040503050406030204" pitchFamily="18" charset="0"/>
                          </a:rPr>
                          <m:t>𝑥</m:t>
                        </m:r>
                        <m:r>
                          <a:rPr lang="es-AR" sz="1600" i="1">
                            <a:latin typeface="Cambria Math" panose="02040503050406030204" pitchFamily="18" charset="0"/>
                          </a:rPr>
                          <m:t>−</m:t>
                        </m:r>
                        <m:sSub>
                          <m:sSubPr>
                            <m:ctrlPr>
                              <a:rPr lang="es-AR" sz="1600" i="1">
                                <a:latin typeface="Cambria Math" panose="02040503050406030204" pitchFamily="18" charset="0"/>
                              </a:rPr>
                            </m:ctrlPr>
                          </m:sSubPr>
                          <m:e>
                            <m:r>
                              <a:rPr lang="es-AR" sz="1600" i="1">
                                <a:latin typeface="Cambria Math" panose="02040503050406030204" pitchFamily="18" charset="0"/>
                              </a:rPr>
                              <m:t>𝑥</m:t>
                            </m:r>
                          </m:e>
                          <m:sub>
                            <m:r>
                              <a:rPr lang="es-AR" sz="1600" b="0" i="1" smtClean="0">
                                <a:latin typeface="Cambria Math" panose="02040503050406030204" pitchFamily="18" charset="0"/>
                              </a:rPr>
                              <m:t>1</m:t>
                            </m:r>
                          </m:sub>
                        </m:sSub>
                      </m:e>
                    </m:d>
                    <m:r>
                      <a:rPr lang="es-AR" sz="1600" b="0" i="1" smtClean="0">
                        <a:latin typeface="Cambria Math" panose="02040503050406030204" pitchFamily="18" charset="0"/>
                      </a:rPr>
                      <m:t>+</m:t>
                    </m:r>
                    <m:f>
                      <m:fPr>
                        <m:ctrlPr>
                          <a:rPr lang="es-AR" sz="1600" i="1">
                            <a:latin typeface="Cambria Math" panose="02040503050406030204" pitchFamily="18" charset="0"/>
                          </a:rPr>
                        </m:ctrlPr>
                      </m:fPr>
                      <m:num>
                        <m:sSub>
                          <m:sSubPr>
                            <m:ctrlPr>
                              <a:rPr lang="es-AR" sz="1600" i="1">
                                <a:latin typeface="Cambria Math" panose="02040503050406030204" pitchFamily="18" charset="0"/>
                              </a:rPr>
                            </m:ctrlPr>
                          </m:sSubPr>
                          <m:e>
                            <m:r>
                              <a:rPr lang="es-AR" sz="1600" i="1">
                                <a:latin typeface="Cambria Math" panose="02040503050406030204" pitchFamily="18" charset="0"/>
                                <a:ea typeface="Cambria Math" panose="02040503050406030204" pitchFamily="18" charset="0"/>
                              </a:rPr>
                              <m:t>∆</m:t>
                            </m:r>
                            <m:r>
                              <a:rPr lang="es-AR" sz="1600" b="0" i="1" baseline="30000" smtClean="0">
                                <a:latin typeface="Cambria Math" panose="02040503050406030204" pitchFamily="18" charset="0"/>
                                <a:ea typeface="Cambria Math" panose="02040503050406030204" pitchFamily="18" charset="0"/>
                              </a:rPr>
                              <m:t>3</m:t>
                            </m:r>
                            <m:r>
                              <a:rPr lang="es-AR" sz="1600" i="1">
                                <a:latin typeface="Cambria Math" panose="02040503050406030204" pitchFamily="18" charset="0"/>
                                <a:ea typeface="Cambria Math" panose="02040503050406030204" pitchFamily="18" charset="0"/>
                              </a:rPr>
                              <m:t>𝑦</m:t>
                            </m:r>
                          </m:e>
                          <m:sub>
                            <m:r>
                              <a:rPr lang="es-AR" sz="1600" i="1">
                                <a:latin typeface="Cambria Math" panose="02040503050406030204" pitchFamily="18" charset="0"/>
                              </a:rPr>
                              <m:t>0</m:t>
                            </m:r>
                          </m:sub>
                        </m:sSub>
                      </m:num>
                      <m:den>
                        <m:r>
                          <a:rPr lang="es-AR" sz="1600" b="0" i="1" smtClean="0">
                            <a:latin typeface="Cambria Math" panose="02040503050406030204" pitchFamily="18" charset="0"/>
                          </a:rPr>
                          <m:t>3</m:t>
                        </m:r>
                        <m:r>
                          <a:rPr lang="es-AR" sz="1600" i="1">
                            <a:latin typeface="Cambria Math" panose="02040503050406030204" pitchFamily="18" charset="0"/>
                          </a:rPr>
                          <m:t>!</m:t>
                        </m:r>
                        <m:r>
                          <a:rPr lang="es-AR" sz="1600" i="1">
                            <a:latin typeface="Cambria Math" panose="02040503050406030204" pitchFamily="18" charset="0"/>
                          </a:rPr>
                          <m:t>h</m:t>
                        </m:r>
                      </m:den>
                    </m:f>
                    <m:d>
                      <m:dPr>
                        <m:ctrlPr>
                          <a:rPr lang="es-AR" sz="1600" i="1">
                            <a:latin typeface="Cambria Math" panose="02040503050406030204" pitchFamily="18" charset="0"/>
                          </a:rPr>
                        </m:ctrlPr>
                      </m:dPr>
                      <m:e>
                        <m:r>
                          <a:rPr lang="es-AR" sz="1600" i="1">
                            <a:latin typeface="Cambria Math" panose="02040503050406030204" pitchFamily="18" charset="0"/>
                          </a:rPr>
                          <m:t>𝑥</m:t>
                        </m:r>
                        <m:r>
                          <a:rPr lang="es-AR" sz="1600" i="1">
                            <a:latin typeface="Cambria Math" panose="02040503050406030204" pitchFamily="18" charset="0"/>
                          </a:rPr>
                          <m:t>−</m:t>
                        </m:r>
                        <m:sSub>
                          <m:sSubPr>
                            <m:ctrlPr>
                              <a:rPr lang="es-AR" sz="1600" i="1">
                                <a:latin typeface="Cambria Math" panose="02040503050406030204" pitchFamily="18" charset="0"/>
                              </a:rPr>
                            </m:ctrlPr>
                          </m:sSubPr>
                          <m:e>
                            <m:r>
                              <a:rPr lang="es-AR" sz="1600" i="1">
                                <a:latin typeface="Cambria Math" panose="02040503050406030204" pitchFamily="18" charset="0"/>
                              </a:rPr>
                              <m:t>𝑥</m:t>
                            </m:r>
                          </m:e>
                          <m:sub>
                            <m:r>
                              <a:rPr lang="es-AR" sz="1600" i="1">
                                <a:latin typeface="Cambria Math" panose="02040503050406030204" pitchFamily="18" charset="0"/>
                              </a:rPr>
                              <m:t>0</m:t>
                            </m:r>
                          </m:sub>
                        </m:sSub>
                      </m:e>
                    </m:d>
                    <m:d>
                      <m:dPr>
                        <m:ctrlPr>
                          <a:rPr lang="es-AR" sz="1600" i="1">
                            <a:latin typeface="Cambria Math" panose="02040503050406030204" pitchFamily="18" charset="0"/>
                          </a:rPr>
                        </m:ctrlPr>
                      </m:dPr>
                      <m:e>
                        <m:r>
                          <a:rPr lang="es-AR" sz="1600" i="1">
                            <a:latin typeface="Cambria Math" panose="02040503050406030204" pitchFamily="18" charset="0"/>
                          </a:rPr>
                          <m:t>𝑥</m:t>
                        </m:r>
                        <m:r>
                          <a:rPr lang="es-AR" sz="1600" i="1">
                            <a:latin typeface="Cambria Math" panose="02040503050406030204" pitchFamily="18" charset="0"/>
                          </a:rPr>
                          <m:t>−</m:t>
                        </m:r>
                        <m:sSub>
                          <m:sSubPr>
                            <m:ctrlPr>
                              <a:rPr lang="es-AR" sz="1600" i="1">
                                <a:latin typeface="Cambria Math" panose="02040503050406030204" pitchFamily="18" charset="0"/>
                              </a:rPr>
                            </m:ctrlPr>
                          </m:sSubPr>
                          <m:e>
                            <m:r>
                              <a:rPr lang="es-AR" sz="1600" i="1">
                                <a:latin typeface="Cambria Math" panose="02040503050406030204" pitchFamily="18" charset="0"/>
                              </a:rPr>
                              <m:t>𝑥</m:t>
                            </m:r>
                          </m:e>
                          <m:sub>
                            <m:r>
                              <a:rPr lang="es-AR" sz="1600" i="1">
                                <a:latin typeface="Cambria Math" panose="02040503050406030204" pitchFamily="18" charset="0"/>
                              </a:rPr>
                              <m:t>1</m:t>
                            </m:r>
                          </m:sub>
                        </m:sSub>
                      </m:e>
                    </m:d>
                  </m:oMath>
                </a14:m>
                <a:r>
                  <a:rPr lang="es-AR" sz="1600" dirty="0"/>
                  <a:t> </a:t>
                </a:r>
                <a14:m>
                  <m:oMath xmlns:m="http://schemas.openxmlformats.org/officeDocument/2006/math">
                    <m:d>
                      <m:dPr>
                        <m:ctrlPr>
                          <a:rPr lang="es-AR" sz="1600" i="1">
                            <a:latin typeface="Cambria Math" panose="02040503050406030204" pitchFamily="18" charset="0"/>
                          </a:rPr>
                        </m:ctrlPr>
                      </m:dPr>
                      <m:e>
                        <m:r>
                          <a:rPr lang="es-AR" sz="1600" i="1">
                            <a:latin typeface="Cambria Math" panose="02040503050406030204" pitchFamily="18" charset="0"/>
                          </a:rPr>
                          <m:t>𝑥</m:t>
                        </m:r>
                        <m:r>
                          <a:rPr lang="es-AR" sz="1600" i="1">
                            <a:latin typeface="Cambria Math" panose="02040503050406030204" pitchFamily="18" charset="0"/>
                          </a:rPr>
                          <m:t>−</m:t>
                        </m:r>
                        <m:sSub>
                          <m:sSubPr>
                            <m:ctrlPr>
                              <a:rPr lang="es-AR" sz="1600" i="1">
                                <a:latin typeface="Cambria Math" panose="02040503050406030204" pitchFamily="18" charset="0"/>
                              </a:rPr>
                            </m:ctrlPr>
                          </m:sSubPr>
                          <m:e>
                            <m:r>
                              <a:rPr lang="es-AR" sz="1600" i="1">
                                <a:latin typeface="Cambria Math" panose="02040503050406030204" pitchFamily="18" charset="0"/>
                              </a:rPr>
                              <m:t>𝑥</m:t>
                            </m:r>
                          </m:e>
                          <m:sub>
                            <m:r>
                              <a:rPr lang="es-AR" sz="1600" b="0" i="1" smtClean="0">
                                <a:latin typeface="Cambria Math" panose="02040503050406030204" pitchFamily="18" charset="0"/>
                              </a:rPr>
                              <m:t>2</m:t>
                            </m:r>
                          </m:sub>
                        </m:sSub>
                      </m:e>
                    </m:d>
                    <m:r>
                      <a:rPr lang="es-AR" sz="1600" b="0" i="1" smtClean="0">
                        <a:latin typeface="Cambria Math" panose="02040503050406030204" pitchFamily="18" charset="0"/>
                      </a:rPr>
                      <m:t>+…</m:t>
                    </m:r>
                  </m:oMath>
                </a14:m>
                <a:endParaRPr lang="es-AR" sz="1600" dirty="0"/>
              </a:p>
              <a:p>
                <a:pPr lvl="0">
                  <a:spcBef>
                    <a:spcPct val="20000"/>
                  </a:spcBef>
                  <a:defRPr/>
                </a:pPr>
                <a:endParaRPr lang="es-AR" sz="2400" dirty="0"/>
              </a:p>
              <a:p>
                <a:pPr lvl="0">
                  <a:spcBef>
                    <a:spcPct val="20000"/>
                  </a:spcBef>
                  <a:defRPr/>
                </a:pPr>
                <a:endParaRPr lang="es-AR" sz="2400" dirty="0"/>
              </a:p>
              <a:p>
                <a:pPr>
                  <a:spcBef>
                    <a:spcPct val="20000"/>
                  </a:spcBef>
                  <a:defRPr/>
                </a:pPr>
                <a:endParaRPr lang="es-AR" sz="2400" dirty="0"/>
              </a:p>
              <a:p>
                <a:pPr lvl="0">
                  <a:spcBef>
                    <a:spcPct val="20000"/>
                  </a:spcBef>
                  <a:defRPr/>
                </a:pPr>
                <a:endParaRPr lang="es-AR" sz="2400" dirty="0"/>
              </a:p>
              <a:p>
                <a:pPr>
                  <a:spcBef>
                    <a:spcPct val="20000"/>
                  </a:spcBef>
                  <a:defRPr/>
                </a:pPr>
                <a:endParaRPr lang="es-AR" sz="2400" dirty="0"/>
              </a:p>
              <a:p>
                <a:pPr>
                  <a:spcBef>
                    <a:spcPct val="20000"/>
                  </a:spcBef>
                  <a:defRPr/>
                </a:pPr>
                <a:endParaRPr lang="es-AR" sz="2400" dirty="0"/>
              </a:p>
              <a:p>
                <a:pPr marL="0" marR="0" lvl="0" indent="0" defTabSz="914400" rtl="0" eaLnBrk="1" fontAlgn="auto" latinLnBrk="0" hangingPunct="1">
                  <a:lnSpc>
                    <a:spcPct val="100000"/>
                  </a:lnSpc>
                  <a:spcBef>
                    <a:spcPct val="20000"/>
                  </a:spcBef>
                  <a:spcAft>
                    <a:spcPts val="0"/>
                  </a:spcAft>
                  <a:buClrTx/>
                  <a:buSzTx/>
                  <a:tabLst/>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p:txBody>
          </p:sp>
        </mc:Choice>
        <mc:Fallback xmlns="">
          <p:sp>
            <p:nvSpPr>
              <p:cNvPr id="8" name="2 Subtítulo"/>
              <p:cNvSpPr txBox="1">
                <a:spLocks noRot="1" noChangeAspect="1" noMove="1" noResize="1" noEditPoints="1" noAdjustHandles="1" noChangeArrowheads="1" noChangeShapeType="1" noTextEdit="1"/>
              </p:cNvSpPr>
              <p:nvPr/>
            </p:nvSpPr>
            <p:spPr>
              <a:xfrm>
                <a:off x="358066" y="228600"/>
                <a:ext cx="8077200" cy="6629400"/>
              </a:xfrm>
              <a:prstGeom prst="rect">
                <a:avLst/>
              </a:prstGeom>
              <a:blipFill>
                <a:blip r:embed="rId2"/>
                <a:stretch>
                  <a:fillRect l="-1208" t="-736" r="-1660"/>
                </a:stretch>
              </a:blipFill>
            </p:spPr>
            <p:txBody>
              <a:bodyPr/>
              <a:lstStyle/>
              <a:p>
                <a:r>
                  <a:rPr lang="en-US">
                    <a:noFill/>
                  </a:rPr>
                  <a:t> </a:t>
                </a:r>
              </a:p>
            </p:txBody>
          </p:sp>
        </mc:Fallback>
      </mc:AlternateContent>
    </p:spTree>
    <p:extLst>
      <p:ext uri="{BB962C8B-B14F-4D97-AF65-F5344CB8AC3E}">
        <p14:creationId xmlns:p14="http://schemas.microsoft.com/office/powerpoint/2010/main" val="4051380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28600"/>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8" name="2 Subtítulo"/>
              <p:cNvSpPr txBox="1">
                <a:spLocks/>
              </p:cNvSpPr>
              <p:nvPr/>
            </p:nvSpPr>
            <p:spPr>
              <a:xfrm>
                <a:off x="358066" y="228600"/>
                <a:ext cx="8077200" cy="66294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b="1" dirty="0"/>
                  <a:t>Integración numérica – Métodos de Newton-Cotes:</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dirty="0"/>
                  <a:t>Donde:</a:t>
                </a:r>
              </a:p>
              <a:p>
                <a:pPr lvl="0">
                  <a:spcBef>
                    <a:spcPct val="20000"/>
                  </a:spcBef>
                  <a:defRPr/>
                </a:pPr>
                <a14:m>
                  <m:oMath xmlns:m="http://schemas.openxmlformats.org/officeDocument/2006/math">
                    <m:sSub>
                      <m:sSubPr>
                        <m:ctrlPr>
                          <a:rPr lang="es-AR" sz="2400" i="1">
                            <a:latin typeface="Cambria Math" panose="02040503050406030204" pitchFamily="18" charset="0"/>
                          </a:rPr>
                        </m:ctrlPr>
                      </m:sSubPr>
                      <m:e>
                        <m:r>
                          <a:rPr lang="es-AR" sz="2400" i="1">
                            <a:latin typeface="Cambria Math" panose="02040503050406030204" pitchFamily="18" charset="0"/>
                            <a:ea typeface="Cambria Math" panose="02040503050406030204" pitchFamily="18" charset="0"/>
                          </a:rPr>
                          <m:t>∆</m:t>
                        </m:r>
                        <m:r>
                          <a:rPr lang="es-AR" sz="2400" i="1">
                            <a:latin typeface="Cambria Math" panose="02040503050406030204" pitchFamily="18" charset="0"/>
                            <a:ea typeface="Cambria Math" panose="02040503050406030204" pitchFamily="18" charset="0"/>
                          </a:rPr>
                          <m:t>𝑦</m:t>
                        </m:r>
                      </m:e>
                      <m:sub>
                        <m:r>
                          <a:rPr lang="es-AR" sz="2400" i="1">
                            <a:latin typeface="Cambria Math" panose="02040503050406030204" pitchFamily="18" charset="0"/>
                          </a:rPr>
                          <m:t>0</m:t>
                        </m:r>
                      </m:sub>
                    </m:sSub>
                    <m:r>
                      <a:rPr lang="es-AR" sz="2400" b="0" i="0" smtClean="0">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ea typeface="Cambria Math" panose="02040503050406030204" pitchFamily="18" charset="0"/>
                          </a:rPr>
                          <m:t>𝑦</m:t>
                        </m:r>
                      </m:e>
                      <m:sub>
                        <m:r>
                          <a:rPr lang="es-AR" sz="2400" b="0" i="1" smtClean="0">
                            <a:latin typeface="Cambria Math" panose="02040503050406030204" pitchFamily="18" charset="0"/>
                          </a:rPr>
                          <m:t>1</m:t>
                        </m:r>
                      </m:sub>
                    </m:sSub>
                    <m:sSub>
                      <m:sSubPr>
                        <m:ctrlPr>
                          <a:rPr lang="es-AR" sz="2400" i="1">
                            <a:latin typeface="Cambria Math" panose="02040503050406030204" pitchFamily="18" charset="0"/>
                          </a:rPr>
                        </m:ctrlPr>
                      </m:sSubPr>
                      <m:e>
                        <m:r>
                          <a:rPr lang="es-AR" sz="2400" b="0" i="1" smtClean="0">
                            <a:latin typeface="Cambria Math" panose="02040503050406030204" pitchFamily="18" charset="0"/>
                          </a:rPr>
                          <m:t>−</m:t>
                        </m:r>
                        <m:r>
                          <a:rPr lang="es-AR" sz="2400" i="1">
                            <a:latin typeface="Cambria Math" panose="02040503050406030204" pitchFamily="18" charset="0"/>
                            <a:ea typeface="Cambria Math" panose="02040503050406030204" pitchFamily="18" charset="0"/>
                          </a:rPr>
                          <m:t>𝑦</m:t>
                        </m:r>
                      </m:e>
                      <m:sub>
                        <m:r>
                          <a:rPr lang="es-AR" sz="2400" i="1">
                            <a:latin typeface="Cambria Math" panose="02040503050406030204" pitchFamily="18" charset="0"/>
                          </a:rPr>
                          <m:t>0</m:t>
                        </m:r>
                      </m:sub>
                    </m:sSub>
                  </m:oMath>
                </a14:m>
                <a:r>
                  <a:rPr lang="es-AR" sz="2400" dirty="0"/>
                  <a:t>      	primer diferencia en </a:t>
                </a:r>
                <a14:m>
                  <m:oMath xmlns:m="http://schemas.openxmlformats.org/officeDocument/2006/math">
                    <m:sSub>
                      <m:sSubPr>
                        <m:ctrlPr>
                          <a:rPr lang="es-AR" sz="2400" i="1">
                            <a:latin typeface="Cambria Math" panose="02040503050406030204" pitchFamily="18" charset="0"/>
                          </a:rPr>
                        </m:ctrlPr>
                      </m:sSubPr>
                      <m:e>
                        <m:r>
                          <a:rPr lang="es-AR" sz="2400" i="1">
                            <a:latin typeface="Cambria Math" panose="02040503050406030204" pitchFamily="18" charset="0"/>
                            <a:ea typeface="Cambria Math" panose="02040503050406030204" pitchFamily="18" charset="0"/>
                          </a:rPr>
                          <m:t>𝑦</m:t>
                        </m:r>
                      </m:e>
                      <m:sub>
                        <m:r>
                          <a:rPr lang="es-AR" sz="2400" i="1">
                            <a:latin typeface="Cambria Math" panose="02040503050406030204" pitchFamily="18" charset="0"/>
                          </a:rPr>
                          <m:t>0</m:t>
                        </m:r>
                      </m:sub>
                    </m:sSub>
                  </m:oMath>
                </a14:m>
                <a:endParaRPr lang="es-AR" sz="2400" dirty="0"/>
              </a:p>
              <a:p>
                <a:pPr lvl="0">
                  <a:spcBef>
                    <a:spcPct val="20000"/>
                  </a:spcBef>
                  <a:defRPr/>
                </a:pPr>
                <a14:m>
                  <m:oMath xmlns:m="http://schemas.openxmlformats.org/officeDocument/2006/math">
                    <m:sSub>
                      <m:sSubPr>
                        <m:ctrlPr>
                          <a:rPr lang="es-AR" sz="2400" i="1">
                            <a:latin typeface="Cambria Math" panose="02040503050406030204" pitchFamily="18" charset="0"/>
                          </a:rPr>
                        </m:ctrlPr>
                      </m:sSubPr>
                      <m:e>
                        <m:r>
                          <a:rPr lang="es-AR" sz="2400" i="1">
                            <a:latin typeface="Cambria Math" panose="02040503050406030204" pitchFamily="18" charset="0"/>
                            <a:ea typeface="Cambria Math" panose="02040503050406030204" pitchFamily="18" charset="0"/>
                          </a:rPr>
                          <m:t>∆</m:t>
                        </m:r>
                        <m:r>
                          <a:rPr lang="es-AR" sz="2400" b="0" i="1" baseline="30000" smtClean="0">
                            <a:latin typeface="Cambria Math" panose="02040503050406030204" pitchFamily="18" charset="0"/>
                            <a:ea typeface="Cambria Math" panose="02040503050406030204" pitchFamily="18" charset="0"/>
                          </a:rPr>
                          <m:t>2</m:t>
                        </m:r>
                        <m:r>
                          <a:rPr lang="es-AR" sz="2400" i="1">
                            <a:latin typeface="Cambria Math" panose="02040503050406030204" pitchFamily="18" charset="0"/>
                            <a:ea typeface="Cambria Math" panose="02040503050406030204" pitchFamily="18" charset="0"/>
                          </a:rPr>
                          <m:t>𝑦</m:t>
                        </m:r>
                      </m:e>
                      <m:sub>
                        <m:r>
                          <a:rPr lang="es-AR" sz="2400" i="1">
                            <a:latin typeface="Cambria Math" panose="02040503050406030204" pitchFamily="18" charset="0"/>
                          </a:rPr>
                          <m:t>0</m:t>
                        </m:r>
                      </m:sub>
                    </m:sSub>
                    <m:r>
                      <a:rPr lang="es-AR" sz="2400">
                        <a:latin typeface="Cambria Math" panose="02040503050406030204" pitchFamily="18" charset="0"/>
                      </a:rPr>
                      <m:t>=</m:t>
                    </m:r>
                    <m:sSub>
                      <m:sSubPr>
                        <m:ctrlPr>
                          <a:rPr lang="es-AR" sz="2400" i="1">
                            <a:latin typeface="Cambria Math" panose="02040503050406030204" pitchFamily="18" charset="0"/>
                          </a:rPr>
                        </m:ctrlPr>
                      </m:sSubPr>
                      <m:e>
                        <m:r>
                          <a:rPr lang="es-AR" sz="2400" i="1" smtClean="0">
                            <a:latin typeface="Cambria Math" panose="02040503050406030204" pitchFamily="18" charset="0"/>
                            <a:ea typeface="Cambria Math" panose="02040503050406030204" pitchFamily="18" charset="0"/>
                          </a:rPr>
                          <m:t>∆</m:t>
                        </m:r>
                        <m:r>
                          <a:rPr lang="es-AR" sz="2400" i="1">
                            <a:latin typeface="Cambria Math" panose="02040503050406030204" pitchFamily="18" charset="0"/>
                            <a:ea typeface="Cambria Math" panose="02040503050406030204" pitchFamily="18" charset="0"/>
                          </a:rPr>
                          <m:t>𝑦</m:t>
                        </m:r>
                      </m:e>
                      <m:sub>
                        <m:r>
                          <a:rPr lang="es-AR" sz="2400" i="1">
                            <a:latin typeface="Cambria Math" panose="02040503050406030204" pitchFamily="18" charset="0"/>
                          </a:rPr>
                          <m:t>1</m:t>
                        </m:r>
                      </m:sub>
                    </m:sSub>
                    <m:sSub>
                      <m:sSubPr>
                        <m:ctrlPr>
                          <a:rPr lang="es-AR" sz="2400" i="1">
                            <a:latin typeface="Cambria Math" panose="02040503050406030204" pitchFamily="18" charset="0"/>
                          </a:rPr>
                        </m:ctrlPr>
                      </m:sSubPr>
                      <m:e>
                        <m:r>
                          <a:rPr lang="es-AR" sz="2400" i="1">
                            <a:latin typeface="Cambria Math" panose="02040503050406030204" pitchFamily="18" charset="0"/>
                          </a:rPr>
                          <m:t>−</m:t>
                        </m:r>
                        <m:r>
                          <a:rPr lang="es-AR" sz="2400" i="1" smtClean="0">
                            <a:latin typeface="Cambria Math" panose="02040503050406030204" pitchFamily="18" charset="0"/>
                            <a:ea typeface="Cambria Math" panose="02040503050406030204" pitchFamily="18" charset="0"/>
                          </a:rPr>
                          <m:t>∆</m:t>
                        </m:r>
                        <m:r>
                          <a:rPr lang="es-AR" sz="2400" i="1">
                            <a:latin typeface="Cambria Math" panose="02040503050406030204" pitchFamily="18" charset="0"/>
                            <a:ea typeface="Cambria Math" panose="02040503050406030204" pitchFamily="18" charset="0"/>
                          </a:rPr>
                          <m:t>𝑦</m:t>
                        </m:r>
                      </m:e>
                      <m:sub>
                        <m:r>
                          <a:rPr lang="es-AR" sz="2400" i="1">
                            <a:latin typeface="Cambria Math" panose="02040503050406030204" pitchFamily="18" charset="0"/>
                          </a:rPr>
                          <m:t>0</m:t>
                        </m:r>
                      </m:sub>
                    </m:sSub>
                  </m:oMath>
                </a14:m>
                <a:r>
                  <a:rPr lang="es-AR" sz="2400" dirty="0"/>
                  <a:t>      	segunda diferencia en </a:t>
                </a:r>
                <a14:m>
                  <m:oMath xmlns:m="http://schemas.openxmlformats.org/officeDocument/2006/math">
                    <m:sSub>
                      <m:sSubPr>
                        <m:ctrlPr>
                          <a:rPr lang="es-AR" sz="2400" i="1">
                            <a:latin typeface="Cambria Math" panose="02040503050406030204" pitchFamily="18" charset="0"/>
                          </a:rPr>
                        </m:ctrlPr>
                      </m:sSubPr>
                      <m:e>
                        <m:r>
                          <a:rPr lang="es-AR" sz="2400" i="1">
                            <a:latin typeface="Cambria Math" panose="02040503050406030204" pitchFamily="18" charset="0"/>
                            <a:ea typeface="Cambria Math" panose="02040503050406030204" pitchFamily="18" charset="0"/>
                          </a:rPr>
                          <m:t>𝑦</m:t>
                        </m:r>
                      </m:e>
                      <m:sub>
                        <m:r>
                          <a:rPr lang="es-AR" sz="2400" i="1">
                            <a:latin typeface="Cambria Math" panose="02040503050406030204" pitchFamily="18" charset="0"/>
                          </a:rPr>
                          <m:t>0</m:t>
                        </m:r>
                      </m:sub>
                    </m:sSub>
                  </m:oMath>
                </a14:m>
                <a:endParaRPr lang="es-AR" sz="2400" dirty="0"/>
              </a:p>
              <a:p>
                <a:pPr marL="0" marR="0" lvl="0" indent="0" defTabSz="914400" rtl="0" eaLnBrk="1" fontAlgn="auto" latinLnBrk="0" hangingPunct="1">
                  <a:lnSpc>
                    <a:spcPct val="100000"/>
                  </a:lnSpc>
                  <a:spcBef>
                    <a:spcPct val="20000"/>
                  </a:spcBef>
                  <a:spcAft>
                    <a:spcPts val="0"/>
                  </a:spcAft>
                  <a:buClrTx/>
                  <a:buSzTx/>
                  <a:tabLst/>
                  <a:defRPr/>
                </a:pPr>
                <a:endParaRPr lang="es-AR" sz="2400" dirty="0"/>
              </a:p>
              <a:p>
                <a:pPr marL="0" marR="0" lvl="0" indent="0" defTabSz="914400" rtl="0" eaLnBrk="1" fontAlgn="auto" latinLnBrk="0" hangingPunct="1">
                  <a:lnSpc>
                    <a:spcPct val="100000"/>
                  </a:lnSpc>
                  <a:spcBef>
                    <a:spcPct val="20000"/>
                  </a:spcBef>
                  <a:spcAft>
                    <a:spcPts val="0"/>
                  </a:spcAft>
                  <a:buClrTx/>
                  <a:buSzTx/>
                  <a:tabLst/>
                  <a:defRPr/>
                </a:pPr>
                <a:r>
                  <a:rPr lang="es-AR" sz="2400" dirty="0"/>
                  <a:t>Podemos calcular la posición de cualquier x a partir de x</a:t>
                </a:r>
                <a:r>
                  <a:rPr lang="es-AR" sz="2400" baseline="-25000" dirty="0"/>
                  <a:t>0</a:t>
                </a:r>
                <a:r>
                  <a:rPr lang="es-AR" sz="2400" dirty="0"/>
                  <a:t> y la cantidad de intervalos s a la que se encuentre x de x</a:t>
                </a:r>
                <a:r>
                  <a:rPr lang="es-AR" sz="2400" baseline="-25000" dirty="0"/>
                  <a:t>0</a:t>
                </a:r>
                <a:r>
                  <a:rPr lang="es-AR" sz="2400" dirty="0"/>
                  <a:t>:</a:t>
                </a:r>
              </a:p>
              <a:p>
                <a:pPr>
                  <a:spcBef>
                    <a:spcPct val="20000"/>
                  </a:spcBef>
                  <a:defRPr/>
                </a:pPr>
                <a:r>
                  <a:rPr lang="es-AR" sz="2400" dirty="0"/>
                  <a:t>x = x</a:t>
                </a:r>
                <a:r>
                  <a:rPr lang="es-AR" sz="2400" baseline="-25000" dirty="0"/>
                  <a:t>0 </a:t>
                </a:r>
                <a:r>
                  <a:rPr lang="es-AR" sz="2400" dirty="0"/>
                  <a:t>+ </a:t>
                </a:r>
                <a:r>
                  <a:rPr lang="es-AR" sz="2400" dirty="0" err="1"/>
                  <a:t>sh</a:t>
                </a:r>
                <a:r>
                  <a:rPr lang="es-AR" sz="2400" dirty="0"/>
                  <a:t>   por ejemplo x</a:t>
                </a:r>
                <a:r>
                  <a:rPr lang="es-AR" sz="2400" baseline="-25000" dirty="0"/>
                  <a:t>3</a:t>
                </a:r>
                <a:r>
                  <a:rPr lang="es-AR" sz="2400" dirty="0"/>
                  <a:t> = x</a:t>
                </a:r>
                <a:r>
                  <a:rPr lang="es-AR" sz="2400" baseline="-25000" dirty="0"/>
                  <a:t>0 </a:t>
                </a:r>
                <a:r>
                  <a:rPr lang="es-AR" sz="2400" dirty="0"/>
                  <a:t>+ 3h</a:t>
                </a:r>
              </a:p>
              <a:p>
                <a:pPr lvl="0">
                  <a:spcBef>
                    <a:spcPct val="20000"/>
                  </a:spcBef>
                  <a:defRPr/>
                </a:pPr>
                <a:endParaRPr lang="es-AR" sz="2400" dirty="0"/>
              </a:p>
              <a:p>
                <a:pPr lvl="0">
                  <a:spcBef>
                    <a:spcPct val="20000"/>
                  </a:spcBef>
                  <a:defRPr/>
                </a:pPr>
                <a:r>
                  <a:rPr lang="es-AR" sz="2400" dirty="0"/>
                  <a:t>Teniendo esto en cuenta, podemos escribir:</a:t>
                </a:r>
              </a:p>
              <a:p>
                <a:pPr lvl="0">
                  <a:spcBef>
                    <a:spcPct val="20000"/>
                  </a:spcBef>
                  <a:defRPr/>
                </a:pPr>
                <a:endParaRPr lang="es-AR" sz="2400" dirty="0"/>
              </a:p>
              <a:p>
                <a:pPr>
                  <a:spcBef>
                    <a:spcPct val="20000"/>
                  </a:spcBef>
                  <a:defRPr/>
                </a:pPr>
                <a14:m>
                  <m:oMathPara xmlns:m="http://schemas.openxmlformats.org/officeDocument/2006/math">
                    <m:oMathParaPr>
                      <m:jc m:val="centerGroup"/>
                    </m:oMathParaPr>
                    <m:oMath xmlns:m="http://schemas.openxmlformats.org/officeDocument/2006/math">
                      <m:sSub>
                        <m:sSubPr>
                          <m:ctrlPr>
                            <a:rPr lang="es-AR" i="1" smtClean="0">
                              <a:latin typeface="Cambria Math" panose="02040503050406030204" pitchFamily="18" charset="0"/>
                            </a:rPr>
                          </m:ctrlPr>
                        </m:sSubPr>
                        <m:e>
                          <m:r>
                            <a:rPr lang="es-AR" b="0" i="1" smtClean="0">
                              <a:latin typeface="Cambria Math" panose="02040503050406030204" pitchFamily="18" charset="0"/>
                            </a:rPr>
                            <m:t>𝑓</m:t>
                          </m:r>
                        </m:e>
                        <m:sub>
                          <m:r>
                            <a:rPr lang="es-AR" b="0" i="1" smtClean="0">
                              <a:latin typeface="Cambria Math" panose="02040503050406030204" pitchFamily="18" charset="0"/>
                            </a:rPr>
                            <m:t>(</m:t>
                          </m:r>
                          <m:r>
                            <a:rPr lang="es-AR" b="0" i="1" smtClean="0">
                              <a:latin typeface="Cambria Math" panose="02040503050406030204" pitchFamily="18" charset="0"/>
                            </a:rPr>
                            <m:t>𝑥</m:t>
                          </m:r>
                          <m:r>
                            <a:rPr lang="es-AR" b="0" i="1" smtClean="0">
                              <a:latin typeface="Cambria Math" panose="02040503050406030204" pitchFamily="18" charset="0"/>
                            </a:rPr>
                            <m:t>)</m:t>
                          </m:r>
                        </m:sub>
                      </m:sSub>
                      <m:r>
                        <a:rPr lang="es-AR" i="1" smtClean="0">
                          <a:latin typeface="Cambria Math" panose="02040503050406030204" pitchFamily="18" charset="0"/>
                          <a:ea typeface="Cambria Math" panose="02040503050406030204" pitchFamily="18" charset="0"/>
                        </a:rPr>
                        <m:t>≅</m:t>
                      </m:r>
                      <m:r>
                        <a:rPr lang="es-AR" i="1">
                          <a:latin typeface="Cambria Math" panose="02040503050406030204" pitchFamily="18" charset="0"/>
                        </a:rPr>
                        <m:t>𝑃𝑛</m:t>
                      </m:r>
                      <m:d>
                        <m:dPr>
                          <m:ctrlPr>
                            <a:rPr lang="es-AR" i="1">
                              <a:latin typeface="Cambria Math" panose="02040503050406030204" pitchFamily="18" charset="0"/>
                            </a:rPr>
                          </m:ctrlPr>
                        </m:dPr>
                        <m:e>
                          <m:r>
                            <a:rPr lang="es-AR" i="1">
                              <a:latin typeface="Cambria Math" panose="02040503050406030204" pitchFamily="18" charset="0"/>
                            </a:rPr>
                            <m:t>𝑥</m:t>
                          </m:r>
                        </m:e>
                      </m:d>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𝑓</m:t>
                          </m:r>
                        </m:e>
                        <m:sub>
                          <m:d>
                            <m:dPr>
                              <m:ctrlPr>
                                <a:rPr lang="es-AR" b="0" i="1" smtClean="0">
                                  <a:latin typeface="Cambria Math" panose="02040503050406030204" pitchFamily="18" charset="0"/>
                                </a:rPr>
                              </m:ctrlPr>
                            </m:dPr>
                            <m:e>
                              <m:sSub>
                                <m:sSubPr>
                                  <m:ctrlPr>
                                    <a:rPr lang="es-AR" b="0" i="1" smtClean="0">
                                      <a:latin typeface="Cambria Math" panose="02040503050406030204" pitchFamily="18" charset="0"/>
                                    </a:rPr>
                                  </m:ctrlPr>
                                </m:sSubPr>
                                <m:e>
                                  <m:r>
                                    <a:rPr lang="es-AR" b="0" i="1" smtClean="0">
                                      <a:latin typeface="Cambria Math" panose="02040503050406030204" pitchFamily="18" charset="0"/>
                                    </a:rPr>
                                    <m:t>𝑥</m:t>
                                  </m:r>
                                </m:e>
                                <m:sub>
                                  <m:r>
                                    <a:rPr lang="es-AR" b="0" i="1" smtClean="0">
                                      <a:latin typeface="Cambria Math" panose="02040503050406030204" pitchFamily="18" charset="0"/>
                                    </a:rPr>
                                    <m:t>0</m:t>
                                  </m:r>
                                </m:sub>
                              </m:sSub>
                            </m:e>
                          </m:d>
                        </m:sub>
                      </m:sSub>
                      <m:r>
                        <a:rPr lang="es-AR" b="0" i="1" smtClean="0">
                          <a:latin typeface="Cambria Math" panose="02040503050406030204" pitchFamily="18" charset="0"/>
                        </a:rPr>
                        <m:t>+</m:t>
                      </m:r>
                      <m:r>
                        <m:rPr>
                          <m:sty m:val="p"/>
                        </m:rPr>
                        <a:rPr lang="es-AR" b="0" i="0" smtClean="0">
                          <a:latin typeface="Cambria Math" panose="02040503050406030204" pitchFamily="18" charset="0"/>
                        </a:rPr>
                        <m:t>s</m:t>
                      </m:r>
                      <m:sSub>
                        <m:sSubPr>
                          <m:ctrlPr>
                            <a:rPr lang="es-AR" i="1">
                              <a:latin typeface="Cambria Math" panose="02040503050406030204" pitchFamily="18" charset="0"/>
                            </a:rPr>
                          </m:ctrlPr>
                        </m:sSubPr>
                        <m:e>
                          <m:r>
                            <a:rPr lang="es-AR" i="1" smtClean="0">
                              <a:latin typeface="Cambria Math" panose="02040503050406030204" pitchFamily="18" charset="0"/>
                              <a:ea typeface="Cambria Math" panose="02040503050406030204" pitchFamily="18" charset="0"/>
                            </a:rPr>
                            <m:t>∆</m:t>
                          </m:r>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0</m:t>
                                  </m:r>
                                </m:sub>
                              </m:sSub>
                            </m:e>
                          </m:d>
                        </m:sub>
                      </m:sSub>
                      <m:r>
                        <a:rPr lang="es-AR" b="0" i="1" smtClean="0">
                          <a:latin typeface="Cambria Math" panose="02040503050406030204" pitchFamily="18" charset="0"/>
                        </a:rPr>
                        <m:t>+</m:t>
                      </m:r>
                      <m:f>
                        <m:fPr>
                          <m:ctrlPr>
                            <a:rPr lang="es-AR" b="0" i="1" smtClean="0">
                              <a:latin typeface="Cambria Math" panose="02040503050406030204" pitchFamily="18" charset="0"/>
                            </a:rPr>
                          </m:ctrlPr>
                        </m:fPr>
                        <m:num>
                          <m:r>
                            <a:rPr lang="es-AR" b="0" i="1" smtClean="0">
                              <a:latin typeface="Cambria Math" panose="02040503050406030204" pitchFamily="18" charset="0"/>
                            </a:rPr>
                            <m:t>𝑠</m:t>
                          </m:r>
                          <m:d>
                            <m:dPr>
                              <m:ctrlPr>
                                <a:rPr lang="es-AR" b="0" i="1" smtClean="0">
                                  <a:latin typeface="Cambria Math" panose="02040503050406030204" pitchFamily="18" charset="0"/>
                                </a:rPr>
                              </m:ctrlPr>
                            </m:dPr>
                            <m:e>
                              <m:r>
                                <a:rPr lang="es-AR" b="0" i="1" smtClean="0">
                                  <a:latin typeface="Cambria Math" panose="02040503050406030204" pitchFamily="18" charset="0"/>
                                </a:rPr>
                                <m:t>𝑠</m:t>
                              </m:r>
                              <m:r>
                                <a:rPr lang="es-AR" b="0" i="1" smtClean="0">
                                  <a:latin typeface="Cambria Math" panose="02040503050406030204" pitchFamily="18" charset="0"/>
                                </a:rPr>
                                <m:t>−1</m:t>
                              </m:r>
                            </m:e>
                          </m:d>
                        </m:num>
                        <m:den>
                          <m:r>
                            <a:rPr lang="es-AR" b="0" i="1" smtClean="0">
                              <a:latin typeface="Cambria Math" panose="02040503050406030204" pitchFamily="18" charset="0"/>
                            </a:rPr>
                            <m:t>2!</m:t>
                          </m:r>
                        </m:den>
                      </m:f>
                      <m:sSub>
                        <m:sSubPr>
                          <m:ctrlPr>
                            <a:rPr lang="es-AR" i="1">
                              <a:latin typeface="Cambria Math" panose="02040503050406030204" pitchFamily="18" charset="0"/>
                            </a:rPr>
                          </m:ctrlPr>
                        </m:sSubPr>
                        <m:e>
                          <m:r>
                            <a:rPr lang="es-AR" i="1" smtClean="0">
                              <a:latin typeface="Cambria Math" panose="02040503050406030204" pitchFamily="18" charset="0"/>
                              <a:ea typeface="Cambria Math" panose="02040503050406030204" pitchFamily="18" charset="0"/>
                            </a:rPr>
                            <m:t>∆</m:t>
                          </m:r>
                          <m:r>
                            <a:rPr lang="es-AR" b="0" i="1" baseline="30000" smtClean="0">
                              <a:latin typeface="Cambria Math" panose="02040503050406030204" pitchFamily="18" charset="0"/>
                              <a:ea typeface="Cambria Math" panose="02040503050406030204" pitchFamily="18" charset="0"/>
                            </a:rPr>
                            <m:t>2</m:t>
                          </m:r>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0</m:t>
                                  </m:r>
                                </m:sub>
                              </m:sSub>
                            </m:e>
                          </m:d>
                        </m:sub>
                      </m:sSub>
                      <m:r>
                        <a:rPr lang="es-AR" i="1">
                          <a:latin typeface="Cambria Math" panose="02040503050406030204" pitchFamily="18" charset="0"/>
                        </a:rPr>
                        <m:t>+</m:t>
                      </m:r>
                      <m:f>
                        <m:fPr>
                          <m:ctrlPr>
                            <a:rPr lang="es-AR" i="1">
                              <a:latin typeface="Cambria Math" panose="02040503050406030204" pitchFamily="18" charset="0"/>
                            </a:rPr>
                          </m:ctrlPr>
                        </m:fPr>
                        <m:num>
                          <m:r>
                            <a:rPr lang="es-AR" i="1">
                              <a:latin typeface="Cambria Math" panose="02040503050406030204" pitchFamily="18" charset="0"/>
                            </a:rPr>
                            <m:t>𝑠</m:t>
                          </m:r>
                          <m:d>
                            <m:dPr>
                              <m:ctrlPr>
                                <a:rPr lang="es-AR" i="1">
                                  <a:latin typeface="Cambria Math" panose="02040503050406030204" pitchFamily="18" charset="0"/>
                                </a:rPr>
                              </m:ctrlPr>
                            </m:dPr>
                            <m:e>
                              <m:r>
                                <a:rPr lang="es-AR" i="1">
                                  <a:latin typeface="Cambria Math" panose="02040503050406030204" pitchFamily="18" charset="0"/>
                                </a:rPr>
                                <m:t>𝑠</m:t>
                              </m:r>
                              <m:r>
                                <a:rPr lang="es-AR" i="1">
                                  <a:latin typeface="Cambria Math" panose="02040503050406030204" pitchFamily="18" charset="0"/>
                                </a:rPr>
                                <m:t>−1</m:t>
                              </m:r>
                            </m:e>
                          </m:d>
                          <m:d>
                            <m:dPr>
                              <m:ctrlPr>
                                <a:rPr lang="es-AR" b="0" i="1" smtClean="0">
                                  <a:latin typeface="Cambria Math" panose="02040503050406030204" pitchFamily="18" charset="0"/>
                                </a:rPr>
                              </m:ctrlPr>
                            </m:dPr>
                            <m:e>
                              <m:r>
                                <a:rPr lang="es-AR" b="0" i="1" smtClean="0">
                                  <a:latin typeface="Cambria Math" panose="02040503050406030204" pitchFamily="18" charset="0"/>
                                </a:rPr>
                                <m:t>𝑠</m:t>
                              </m:r>
                              <m:r>
                                <a:rPr lang="es-AR" b="0" i="1" smtClean="0">
                                  <a:latin typeface="Cambria Math" panose="02040503050406030204" pitchFamily="18" charset="0"/>
                                </a:rPr>
                                <m:t>−2</m:t>
                              </m:r>
                            </m:e>
                          </m:d>
                        </m:num>
                        <m:den>
                          <m:r>
                            <a:rPr lang="es-AR" b="0" i="1" smtClean="0">
                              <a:latin typeface="Cambria Math" panose="02040503050406030204" pitchFamily="18" charset="0"/>
                            </a:rPr>
                            <m:t>3</m:t>
                          </m:r>
                          <m:r>
                            <a:rPr lang="es-AR" i="1">
                              <a:latin typeface="Cambria Math" panose="02040503050406030204" pitchFamily="18" charset="0"/>
                            </a:rPr>
                            <m:t>!</m:t>
                          </m:r>
                        </m:den>
                      </m:f>
                      <m:sSub>
                        <m:sSubPr>
                          <m:ctrlPr>
                            <a:rPr lang="es-AR" i="1">
                              <a:latin typeface="Cambria Math" panose="02040503050406030204" pitchFamily="18" charset="0"/>
                            </a:rPr>
                          </m:ctrlPr>
                        </m:sSubPr>
                        <m:e>
                          <m:r>
                            <a:rPr lang="es-AR" i="1">
                              <a:latin typeface="Cambria Math" panose="02040503050406030204" pitchFamily="18" charset="0"/>
                              <a:ea typeface="Cambria Math" panose="02040503050406030204" pitchFamily="18" charset="0"/>
                            </a:rPr>
                            <m:t>∆</m:t>
                          </m:r>
                          <m:r>
                            <a:rPr lang="es-AR" b="0" i="1" baseline="30000" smtClean="0">
                              <a:latin typeface="Cambria Math" panose="02040503050406030204" pitchFamily="18" charset="0"/>
                              <a:ea typeface="Cambria Math" panose="02040503050406030204" pitchFamily="18" charset="0"/>
                            </a:rPr>
                            <m:t>3</m:t>
                          </m:r>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0</m:t>
                                  </m:r>
                                </m:sub>
                              </m:sSub>
                            </m:e>
                          </m:d>
                        </m:sub>
                      </m:sSub>
                      <m:r>
                        <a:rPr lang="es-AR" b="0" i="1" smtClean="0">
                          <a:latin typeface="Cambria Math" panose="02040503050406030204" pitchFamily="18" charset="0"/>
                        </a:rPr>
                        <m:t>+…</m:t>
                      </m:r>
                    </m:oMath>
                  </m:oMathPara>
                </a14:m>
                <a:endParaRPr lang="es-AR" dirty="0"/>
              </a:p>
              <a:p>
                <a:pPr lvl="0">
                  <a:spcBef>
                    <a:spcPct val="20000"/>
                  </a:spcBef>
                  <a:defRPr/>
                </a:pPr>
                <a:endParaRPr lang="es-AR" sz="2400" dirty="0"/>
              </a:p>
              <a:p>
                <a:pPr lvl="0">
                  <a:spcBef>
                    <a:spcPct val="20000"/>
                  </a:spcBef>
                  <a:defRPr/>
                </a:pPr>
                <a:r>
                  <a:rPr lang="es-AR" sz="2400" dirty="0"/>
                  <a:t>El término de error vendrá dado por</a:t>
                </a:r>
                <a:r>
                  <a:rPr lang="es-AR" sz="2000" dirty="0"/>
                  <a:t> </a:t>
                </a:r>
                <a14:m>
                  <m:oMath xmlns:m="http://schemas.openxmlformats.org/officeDocument/2006/math">
                    <m:sSub>
                      <m:sSubPr>
                        <m:ctrlPr>
                          <a:rPr lang="es-AR" sz="2000" i="1" smtClean="0">
                            <a:latin typeface="Cambria Math" panose="02040503050406030204" pitchFamily="18" charset="0"/>
                          </a:rPr>
                        </m:ctrlPr>
                      </m:sSubPr>
                      <m:e>
                        <m:r>
                          <a:rPr lang="es-AR" sz="2000" b="0" i="1" smtClean="0">
                            <a:latin typeface="Cambria Math" panose="02040503050406030204" pitchFamily="18" charset="0"/>
                          </a:rPr>
                          <m:t>𝐸</m:t>
                        </m:r>
                      </m:e>
                      <m:sub>
                        <m:r>
                          <a:rPr lang="es-AR" sz="2000" b="0" i="1" smtClean="0">
                            <a:latin typeface="Cambria Math" panose="02040503050406030204" pitchFamily="18" charset="0"/>
                          </a:rPr>
                          <m:t>(</m:t>
                        </m:r>
                        <m:r>
                          <a:rPr lang="es-AR" sz="2000" b="0" i="1" smtClean="0">
                            <a:latin typeface="Cambria Math" panose="02040503050406030204" pitchFamily="18" charset="0"/>
                          </a:rPr>
                          <m:t>𝑥</m:t>
                        </m:r>
                        <m:r>
                          <a:rPr lang="es-AR" sz="2000" b="0" i="1" smtClean="0">
                            <a:latin typeface="Cambria Math" panose="02040503050406030204" pitchFamily="18" charset="0"/>
                          </a:rPr>
                          <m:t>)</m:t>
                        </m:r>
                      </m:sub>
                    </m:sSub>
                    <m:r>
                      <a:rPr lang="es-AR" sz="2000" b="0" i="1" smtClean="0">
                        <a:latin typeface="Cambria Math" panose="02040503050406030204" pitchFamily="18" charset="0"/>
                      </a:rPr>
                      <m:t>=</m:t>
                    </m:r>
                    <m:nary>
                      <m:naryPr>
                        <m:chr m:val="∏"/>
                        <m:ctrlPr>
                          <a:rPr lang="es-AR" sz="2000" b="0" i="1" smtClean="0">
                            <a:latin typeface="Cambria Math" panose="02040503050406030204" pitchFamily="18" charset="0"/>
                          </a:rPr>
                        </m:ctrlPr>
                      </m:naryPr>
                      <m:sub>
                        <m:r>
                          <m:rPr>
                            <m:brk m:alnAt="23"/>
                          </m:rPr>
                          <a:rPr lang="es-AR" sz="2000" b="0" i="1" smtClean="0">
                            <a:latin typeface="Cambria Math" panose="02040503050406030204" pitchFamily="18" charset="0"/>
                          </a:rPr>
                          <m:t>𝑘</m:t>
                        </m:r>
                        <m:r>
                          <a:rPr lang="es-AR" sz="2000" b="0" i="1" smtClean="0">
                            <a:latin typeface="Cambria Math" panose="02040503050406030204" pitchFamily="18" charset="0"/>
                          </a:rPr>
                          <m:t>=0</m:t>
                        </m:r>
                      </m:sub>
                      <m:sup>
                        <m:r>
                          <a:rPr lang="es-AR" sz="2000" b="0" i="1" smtClean="0">
                            <a:latin typeface="Cambria Math" panose="02040503050406030204" pitchFamily="18" charset="0"/>
                          </a:rPr>
                          <m:t>𝑛</m:t>
                        </m:r>
                      </m:sup>
                      <m:e>
                        <m:r>
                          <a:rPr lang="es-AR" sz="2000" b="0" i="1" smtClean="0">
                            <a:latin typeface="Cambria Math" panose="02040503050406030204" pitchFamily="18" charset="0"/>
                          </a:rPr>
                          <m:t>(</m:t>
                        </m:r>
                        <m:r>
                          <a:rPr lang="es-AR" sz="2000" b="0" i="1" smtClean="0">
                            <a:latin typeface="Cambria Math" panose="02040503050406030204" pitchFamily="18" charset="0"/>
                          </a:rPr>
                          <m:t>𝑥</m:t>
                        </m:r>
                        <m:r>
                          <a:rPr lang="es-AR" sz="2000" b="0" i="1" smtClean="0">
                            <a:latin typeface="Cambria Math" panose="02040503050406030204" pitchFamily="18" charset="0"/>
                          </a:rPr>
                          <m:t>−</m:t>
                        </m:r>
                        <m:sSub>
                          <m:sSubPr>
                            <m:ctrlPr>
                              <a:rPr lang="es-AR" sz="2000" b="0" i="1" smtClean="0">
                                <a:latin typeface="Cambria Math" panose="02040503050406030204" pitchFamily="18" charset="0"/>
                              </a:rPr>
                            </m:ctrlPr>
                          </m:sSubPr>
                          <m:e>
                            <m:r>
                              <a:rPr lang="es-AR" sz="2000" b="0" i="1" smtClean="0">
                                <a:latin typeface="Cambria Math" panose="02040503050406030204" pitchFamily="18" charset="0"/>
                              </a:rPr>
                              <m:t>𝑥</m:t>
                            </m:r>
                          </m:e>
                          <m:sub>
                            <m:r>
                              <a:rPr lang="es-AR" sz="2000" b="0" i="1" smtClean="0">
                                <a:latin typeface="Cambria Math" panose="02040503050406030204" pitchFamily="18" charset="0"/>
                              </a:rPr>
                              <m:t>𝑘</m:t>
                            </m:r>
                          </m:sub>
                        </m:sSub>
                        <m:r>
                          <a:rPr lang="es-AR" sz="2000" b="0" i="1" smtClean="0">
                            <a:latin typeface="Cambria Math" panose="02040503050406030204" pitchFamily="18" charset="0"/>
                          </a:rPr>
                          <m:t>)</m:t>
                        </m:r>
                        <m:f>
                          <m:fPr>
                            <m:ctrlPr>
                              <a:rPr lang="es-AR" sz="2000" b="0" i="1" smtClean="0">
                                <a:latin typeface="Cambria Math" panose="02040503050406030204" pitchFamily="18" charset="0"/>
                              </a:rPr>
                            </m:ctrlPr>
                          </m:fPr>
                          <m:num>
                            <m:sSubSup>
                              <m:sSubSupPr>
                                <m:ctrlPr>
                                  <a:rPr lang="es-AR" sz="2000" b="0" i="1" smtClean="0">
                                    <a:latin typeface="Cambria Math" panose="02040503050406030204" pitchFamily="18" charset="0"/>
                                  </a:rPr>
                                </m:ctrlPr>
                              </m:sSubSupPr>
                              <m:e>
                                <m:r>
                                  <a:rPr lang="es-AR" sz="2000" b="0" i="1" smtClean="0">
                                    <a:latin typeface="Cambria Math" panose="02040503050406030204" pitchFamily="18" charset="0"/>
                                  </a:rPr>
                                  <m:t>𝑓</m:t>
                                </m:r>
                              </m:e>
                              <m:sub>
                                <m:r>
                                  <a:rPr lang="es-AR" sz="2000" b="0" i="1" smtClean="0">
                                    <a:latin typeface="Cambria Math" panose="02040503050406030204" pitchFamily="18" charset="0"/>
                                  </a:rPr>
                                  <m:t>(</m:t>
                                </m:r>
                                <m:r>
                                  <a:rPr lang="es-AR" sz="2000" b="0" i="1" smtClean="0">
                                    <a:latin typeface="Cambria Math" panose="02040503050406030204" pitchFamily="18" charset="0"/>
                                    <a:ea typeface="Cambria Math" panose="02040503050406030204" pitchFamily="18" charset="0"/>
                                  </a:rPr>
                                  <m:t>𝜉</m:t>
                                </m:r>
                                <m:r>
                                  <a:rPr lang="es-AR" sz="2000" b="0" i="1" smtClean="0">
                                    <a:latin typeface="Cambria Math" panose="02040503050406030204" pitchFamily="18" charset="0"/>
                                  </a:rPr>
                                  <m:t>)</m:t>
                                </m:r>
                              </m:sub>
                              <m:sup>
                                <m:r>
                                  <a:rPr lang="es-AR" sz="2000" b="0" i="1" smtClean="0">
                                    <a:latin typeface="Cambria Math" panose="02040503050406030204" pitchFamily="18" charset="0"/>
                                  </a:rPr>
                                  <m:t>(</m:t>
                                </m:r>
                                <m:r>
                                  <a:rPr lang="es-AR" sz="2000" b="0" i="1" smtClean="0">
                                    <a:latin typeface="Cambria Math" panose="02040503050406030204" pitchFamily="18" charset="0"/>
                                  </a:rPr>
                                  <m:t>𝑛</m:t>
                                </m:r>
                                <m:r>
                                  <a:rPr lang="es-AR" sz="2000" b="0" i="1" smtClean="0">
                                    <a:latin typeface="Cambria Math" panose="02040503050406030204" pitchFamily="18" charset="0"/>
                                  </a:rPr>
                                  <m:t>+1)</m:t>
                                </m:r>
                              </m:sup>
                            </m:sSubSup>
                          </m:num>
                          <m:den>
                            <m:d>
                              <m:dPr>
                                <m:ctrlPr>
                                  <a:rPr lang="es-AR" sz="2000" b="0" i="1" smtClean="0">
                                    <a:latin typeface="Cambria Math" panose="02040503050406030204" pitchFamily="18" charset="0"/>
                                  </a:rPr>
                                </m:ctrlPr>
                              </m:dPr>
                              <m:e>
                                <m:r>
                                  <a:rPr lang="es-AR" sz="2000" b="0" i="1" smtClean="0">
                                    <a:latin typeface="Cambria Math" panose="02040503050406030204" pitchFamily="18" charset="0"/>
                                  </a:rPr>
                                  <m:t>𝑛</m:t>
                                </m:r>
                                <m:r>
                                  <a:rPr lang="es-AR" sz="2000" b="0" i="1" smtClean="0">
                                    <a:latin typeface="Cambria Math" panose="02040503050406030204" pitchFamily="18" charset="0"/>
                                  </a:rPr>
                                  <m:t>+1</m:t>
                                </m:r>
                              </m:e>
                            </m:d>
                            <m:r>
                              <a:rPr lang="es-AR" sz="2000" b="0" i="1" smtClean="0">
                                <a:latin typeface="Cambria Math" panose="02040503050406030204" pitchFamily="18" charset="0"/>
                              </a:rPr>
                              <m:t>!</m:t>
                            </m:r>
                          </m:den>
                        </m:f>
                      </m:e>
                    </m:nary>
                  </m:oMath>
                </a14:m>
                <a:endParaRPr lang="es-AR" sz="2000" dirty="0"/>
              </a:p>
              <a:p>
                <a:pPr>
                  <a:spcBef>
                    <a:spcPct val="20000"/>
                  </a:spcBef>
                  <a:defRPr/>
                </a:pPr>
                <a:endParaRPr lang="es-AR" sz="2400" dirty="0"/>
              </a:p>
              <a:p>
                <a:pPr>
                  <a:spcBef>
                    <a:spcPct val="20000"/>
                  </a:spcBef>
                  <a:defRPr/>
                </a:pPr>
                <a:endParaRPr lang="es-AR" sz="2400" dirty="0"/>
              </a:p>
              <a:p>
                <a:pPr marL="0" marR="0" lvl="0" indent="0" defTabSz="914400" rtl="0" eaLnBrk="1" fontAlgn="auto" latinLnBrk="0" hangingPunct="1">
                  <a:lnSpc>
                    <a:spcPct val="100000"/>
                  </a:lnSpc>
                  <a:spcBef>
                    <a:spcPct val="20000"/>
                  </a:spcBef>
                  <a:spcAft>
                    <a:spcPts val="0"/>
                  </a:spcAft>
                  <a:buClrTx/>
                  <a:buSzTx/>
                  <a:tabLst/>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p:txBody>
          </p:sp>
        </mc:Choice>
        <mc:Fallback xmlns="">
          <p:sp>
            <p:nvSpPr>
              <p:cNvPr id="8" name="2 Subtítulo"/>
              <p:cNvSpPr txBox="1">
                <a:spLocks noRot="1" noChangeAspect="1" noMove="1" noResize="1" noEditPoints="1" noAdjustHandles="1" noChangeArrowheads="1" noChangeShapeType="1" noTextEdit="1"/>
              </p:cNvSpPr>
              <p:nvPr/>
            </p:nvSpPr>
            <p:spPr>
              <a:xfrm>
                <a:off x="358066" y="228600"/>
                <a:ext cx="8077200" cy="6629400"/>
              </a:xfrm>
              <a:prstGeom prst="rect">
                <a:avLst/>
              </a:prstGeom>
              <a:blipFill>
                <a:blip r:embed="rId2"/>
                <a:stretch>
                  <a:fillRect l="-1208" t="-736"/>
                </a:stretch>
              </a:blipFill>
            </p:spPr>
            <p:txBody>
              <a:bodyPr/>
              <a:lstStyle/>
              <a:p>
                <a:r>
                  <a:rPr lang="en-US">
                    <a:noFill/>
                  </a:rPr>
                  <a:t> </a:t>
                </a:r>
              </a:p>
            </p:txBody>
          </p:sp>
        </mc:Fallback>
      </mc:AlternateContent>
    </p:spTree>
    <p:extLst>
      <p:ext uri="{BB962C8B-B14F-4D97-AF65-F5344CB8AC3E}">
        <p14:creationId xmlns:p14="http://schemas.microsoft.com/office/powerpoint/2010/main" val="133700126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5489</TotalTime>
  <Words>2011</Words>
  <Application>Microsoft Office PowerPoint</Application>
  <PresentationFormat>Presentación en pantalla (4:3)</PresentationFormat>
  <Paragraphs>495</Paragraphs>
  <Slides>28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28</vt:i4>
      </vt:variant>
    </vt:vector>
  </HeadingPairs>
  <TitlesOfParts>
    <vt:vector size="32" baseType="lpstr">
      <vt:lpstr>Arial</vt:lpstr>
      <vt:lpstr>Calibri</vt:lpstr>
      <vt:lpstr>Cambria Math</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Matemática D1 - UNLP</dc:title>
  <dc:creator>solaer</dc:creator>
  <cp:lastModifiedBy>Luca Cabral</cp:lastModifiedBy>
  <cp:revision>178</cp:revision>
  <dcterms:created xsi:type="dcterms:W3CDTF">2013-08-22T08:28:22Z</dcterms:created>
  <dcterms:modified xsi:type="dcterms:W3CDTF">2023-10-21T16:09:50Z</dcterms:modified>
</cp:coreProperties>
</file>