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4" d="100"/>
          <a:sy n="114" d="100"/>
        </p:scale>
        <p:origin x="40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p:cNvSpPr>
            <a:spLocks noGrp="1"/>
          </p:cNvSpPr>
          <p:nvPr>
            <p:ph type="dt" sz="half" idx="10"/>
          </p:nvPr>
        </p:nvSpPr>
        <p:spPr/>
        <p:txBody>
          <a:bodyPr/>
          <a:lstStyle/>
          <a:p>
            <a:fld id="{445D9FF1-85FE-472F-AFCD-BE5D38DC6F4A}" type="datetimeFigureOut">
              <a:rPr lang="es-AR" smtClean="0"/>
              <a:t>27/6/2020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91ADB39-6DA5-4F39-8978-2205A7460E03}" type="slidenum">
              <a:rPr lang="es-AR" smtClean="0"/>
              <a:t>‹#›</a:t>
            </a:fld>
            <a:endParaRPr lang="es-AR"/>
          </a:p>
        </p:txBody>
      </p:sp>
    </p:spTree>
    <p:extLst>
      <p:ext uri="{BB962C8B-B14F-4D97-AF65-F5344CB8AC3E}">
        <p14:creationId xmlns:p14="http://schemas.microsoft.com/office/powerpoint/2010/main" val="3771252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445D9FF1-85FE-472F-AFCD-BE5D38DC6F4A}" type="datetimeFigureOut">
              <a:rPr lang="es-AR" smtClean="0"/>
              <a:t>27/6/2020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91ADB39-6DA5-4F39-8978-2205A7460E03}" type="slidenum">
              <a:rPr lang="es-AR" smtClean="0"/>
              <a:t>‹#›</a:t>
            </a:fld>
            <a:endParaRPr lang="es-AR"/>
          </a:p>
        </p:txBody>
      </p:sp>
    </p:spTree>
    <p:extLst>
      <p:ext uri="{BB962C8B-B14F-4D97-AF65-F5344CB8AC3E}">
        <p14:creationId xmlns:p14="http://schemas.microsoft.com/office/powerpoint/2010/main" val="2119650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445D9FF1-85FE-472F-AFCD-BE5D38DC6F4A}" type="datetimeFigureOut">
              <a:rPr lang="es-AR" smtClean="0"/>
              <a:t>27/6/2020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91ADB39-6DA5-4F39-8978-2205A7460E03}" type="slidenum">
              <a:rPr lang="es-AR" smtClean="0"/>
              <a:t>‹#›</a:t>
            </a:fld>
            <a:endParaRPr lang="es-AR"/>
          </a:p>
        </p:txBody>
      </p:sp>
    </p:spTree>
    <p:extLst>
      <p:ext uri="{BB962C8B-B14F-4D97-AF65-F5344CB8AC3E}">
        <p14:creationId xmlns:p14="http://schemas.microsoft.com/office/powerpoint/2010/main" val="3514612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445D9FF1-85FE-472F-AFCD-BE5D38DC6F4A}" type="datetimeFigureOut">
              <a:rPr lang="es-AR" smtClean="0"/>
              <a:t>27/6/2020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91ADB39-6DA5-4F39-8978-2205A7460E03}" type="slidenum">
              <a:rPr lang="es-AR" smtClean="0"/>
              <a:t>‹#›</a:t>
            </a:fld>
            <a:endParaRPr lang="es-AR"/>
          </a:p>
        </p:txBody>
      </p:sp>
    </p:spTree>
    <p:extLst>
      <p:ext uri="{BB962C8B-B14F-4D97-AF65-F5344CB8AC3E}">
        <p14:creationId xmlns:p14="http://schemas.microsoft.com/office/powerpoint/2010/main" val="29670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45D9FF1-85FE-472F-AFCD-BE5D38DC6F4A}" type="datetimeFigureOut">
              <a:rPr lang="es-AR" smtClean="0"/>
              <a:t>27/6/2020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C91ADB39-6DA5-4F39-8978-2205A7460E03}" type="slidenum">
              <a:rPr lang="es-AR" smtClean="0"/>
              <a:t>‹#›</a:t>
            </a:fld>
            <a:endParaRPr lang="es-AR"/>
          </a:p>
        </p:txBody>
      </p:sp>
    </p:spTree>
    <p:extLst>
      <p:ext uri="{BB962C8B-B14F-4D97-AF65-F5344CB8AC3E}">
        <p14:creationId xmlns:p14="http://schemas.microsoft.com/office/powerpoint/2010/main" val="1809917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p:txBody>
          <a:bodyPr/>
          <a:lstStyle/>
          <a:p>
            <a:fld id="{445D9FF1-85FE-472F-AFCD-BE5D38DC6F4A}" type="datetimeFigureOut">
              <a:rPr lang="es-AR" smtClean="0"/>
              <a:t>27/6/2020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91ADB39-6DA5-4F39-8978-2205A7460E03}" type="slidenum">
              <a:rPr lang="es-AR" smtClean="0"/>
              <a:t>‹#›</a:t>
            </a:fld>
            <a:endParaRPr lang="es-AR"/>
          </a:p>
        </p:txBody>
      </p:sp>
    </p:spTree>
    <p:extLst>
      <p:ext uri="{BB962C8B-B14F-4D97-AF65-F5344CB8AC3E}">
        <p14:creationId xmlns:p14="http://schemas.microsoft.com/office/powerpoint/2010/main" val="1034134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p:txBody>
          <a:bodyPr/>
          <a:lstStyle/>
          <a:p>
            <a:fld id="{445D9FF1-85FE-472F-AFCD-BE5D38DC6F4A}" type="datetimeFigureOut">
              <a:rPr lang="es-AR" smtClean="0"/>
              <a:t>27/6/2020</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C91ADB39-6DA5-4F39-8978-2205A7460E03}" type="slidenum">
              <a:rPr lang="es-AR" smtClean="0"/>
              <a:t>‹#›</a:t>
            </a:fld>
            <a:endParaRPr lang="es-AR"/>
          </a:p>
        </p:txBody>
      </p:sp>
    </p:spTree>
    <p:extLst>
      <p:ext uri="{BB962C8B-B14F-4D97-AF65-F5344CB8AC3E}">
        <p14:creationId xmlns:p14="http://schemas.microsoft.com/office/powerpoint/2010/main" val="595274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p:txBody>
          <a:bodyPr/>
          <a:lstStyle/>
          <a:p>
            <a:fld id="{445D9FF1-85FE-472F-AFCD-BE5D38DC6F4A}" type="datetimeFigureOut">
              <a:rPr lang="es-AR" smtClean="0"/>
              <a:t>27/6/2020</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C91ADB39-6DA5-4F39-8978-2205A7460E03}" type="slidenum">
              <a:rPr lang="es-AR" smtClean="0"/>
              <a:t>‹#›</a:t>
            </a:fld>
            <a:endParaRPr lang="es-AR"/>
          </a:p>
        </p:txBody>
      </p:sp>
    </p:spTree>
    <p:extLst>
      <p:ext uri="{BB962C8B-B14F-4D97-AF65-F5344CB8AC3E}">
        <p14:creationId xmlns:p14="http://schemas.microsoft.com/office/powerpoint/2010/main" val="3095478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45D9FF1-85FE-472F-AFCD-BE5D38DC6F4A}" type="datetimeFigureOut">
              <a:rPr lang="es-AR" smtClean="0"/>
              <a:t>27/6/2020</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C91ADB39-6DA5-4F39-8978-2205A7460E03}" type="slidenum">
              <a:rPr lang="es-AR" smtClean="0"/>
              <a:t>‹#›</a:t>
            </a:fld>
            <a:endParaRPr lang="es-AR"/>
          </a:p>
        </p:txBody>
      </p:sp>
    </p:spTree>
    <p:extLst>
      <p:ext uri="{BB962C8B-B14F-4D97-AF65-F5344CB8AC3E}">
        <p14:creationId xmlns:p14="http://schemas.microsoft.com/office/powerpoint/2010/main" val="380827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45D9FF1-85FE-472F-AFCD-BE5D38DC6F4A}" type="datetimeFigureOut">
              <a:rPr lang="es-AR" smtClean="0"/>
              <a:t>27/6/2020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91ADB39-6DA5-4F39-8978-2205A7460E03}" type="slidenum">
              <a:rPr lang="es-AR" smtClean="0"/>
              <a:t>‹#›</a:t>
            </a:fld>
            <a:endParaRPr lang="es-AR"/>
          </a:p>
        </p:txBody>
      </p:sp>
    </p:spTree>
    <p:extLst>
      <p:ext uri="{BB962C8B-B14F-4D97-AF65-F5344CB8AC3E}">
        <p14:creationId xmlns:p14="http://schemas.microsoft.com/office/powerpoint/2010/main" val="2969363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45D9FF1-85FE-472F-AFCD-BE5D38DC6F4A}" type="datetimeFigureOut">
              <a:rPr lang="es-AR" smtClean="0"/>
              <a:t>27/6/2020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C91ADB39-6DA5-4F39-8978-2205A7460E03}" type="slidenum">
              <a:rPr lang="es-AR" smtClean="0"/>
              <a:t>‹#›</a:t>
            </a:fld>
            <a:endParaRPr lang="es-AR"/>
          </a:p>
        </p:txBody>
      </p:sp>
    </p:spTree>
    <p:extLst>
      <p:ext uri="{BB962C8B-B14F-4D97-AF65-F5344CB8AC3E}">
        <p14:creationId xmlns:p14="http://schemas.microsoft.com/office/powerpoint/2010/main" val="1761894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5D9FF1-85FE-472F-AFCD-BE5D38DC6F4A}" type="datetimeFigureOut">
              <a:rPr lang="es-AR" smtClean="0"/>
              <a:t>27/6/2020</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1ADB39-6DA5-4F39-8978-2205A7460E03}" type="slidenum">
              <a:rPr lang="es-AR" smtClean="0"/>
              <a:t>‹#›</a:t>
            </a:fld>
            <a:endParaRPr lang="es-AR"/>
          </a:p>
        </p:txBody>
      </p:sp>
    </p:spTree>
    <p:extLst>
      <p:ext uri="{BB962C8B-B14F-4D97-AF65-F5344CB8AC3E}">
        <p14:creationId xmlns:p14="http://schemas.microsoft.com/office/powerpoint/2010/main" val="2263238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19701" y="389711"/>
            <a:ext cx="9144000" cy="1017670"/>
          </a:xfrm>
        </p:spPr>
        <p:txBody>
          <a:bodyPr>
            <a:normAutofit/>
          </a:bodyPr>
          <a:lstStyle/>
          <a:p>
            <a:r>
              <a:rPr lang="es-AR" sz="3200" dirty="0"/>
              <a:t>Introducción a la Programación y Análisis Numérico </a:t>
            </a:r>
            <a:endParaRPr lang="es-AR" dirty="0"/>
          </a:p>
          <a:p>
            <a:r>
              <a:rPr lang="es-AR" dirty="0"/>
              <a:t>Ecuaciones Diferenciales Ordinarias – Problema de Valor Inicial</a:t>
            </a:r>
          </a:p>
          <a:p>
            <a:endParaRPr lang="es-AR" dirty="0"/>
          </a:p>
          <a:p>
            <a:endParaRPr lang="es-AR" dirty="0"/>
          </a:p>
          <a:p>
            <a:endParaRPr lang="es-AR" dirty="0"/>
          </a:p>
        </p:txBody>
      </p:sp>
      <p:pic>
        <p:nvPicPr>
          <p:cNvPr id="4" name="Picture 8" descr="Image result for unlp logo image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9779" y="82078"/>
            <a:ext cx="858740" cy="9990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CuadroTexto 4"/>
              <p:cNvSpPr txBox="1"/>
              <p:nvPr/>
            </p:nvSpPr>
            <p:spPr>
              <a:xfrm>
                <a:off x="58657" y="1637062"/>
                <a:ext cx="12019373" cy="5658985"/>
              </a:xfrm>
              <a:prstGeom prst="rect">
                <a:avLst/>
              </a:prstGeom>
              <a:noFill/>
            </p:spPr>
            <p:txBody>
              <a:bodyPr wrap="square" rtlCol="0">
                <a:spAutoFit/>
              </a:bodyPr>
              <a:lstStyle/>
              <a:p>
                <a:r>
                  <a:rPr lang="es-AR" dirty="0"/>
                  <a:t>Sea:</a:t>
                </a:r>
              </a:p>
              <a:p>
                <a:endParaRPr lang="es-AR"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lang="es-AR" b="0" i="1" smtClean="0">
                              <a:latin typeface="Cambria Math" panose="02040503050406030204" pitchFamily="18" charset="0"/>
                            </a:rPr>
                          </m:ctrlPr>
                        </m:sSupPr>
                        <m:e>
                          <m:r>
                            <a:rPr lang="es-AR" b="0" i="1" smtClean="0">
                              <a:latin typeface="Cambria Math" panose="02040503050406030204" pitchFamily="18" charset="0"/>
                            </a:rPr>
                            <m:t>𝑦</m:t>
                          </m:r>
                        </m:e>
                        <m:sup>
                          <m:r>
                            <a:rPr lang="es-AR" b="0" i="1" smtClean="0">
                              <a:latin typeface="Cambria Math" panose="02040503050406030204" pitchFamily="18" charset="0"/>
                            </a:rPr>
                            <m:t>′</m:t>
                          </m:r>
                        </m:sup>
                      </m:sSup>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𝑓</m:t>
                          </m:r>
                        </m:e>
                        <m:sub>
                          <m:r>
                            <a:rPr lang="es-AR" b="0" i="1" smtClean="0">
                              <a:latin typeface="Cambria Math" panose="02040503050406030204" pitchFamily="18" charset="0"/>
                            </a:rPr>
                            <m:t>(</m:t>
                          </m:r>
                          <m:r>
                            <a:rPr lang="es-AR" b="0" i="1" smtClean="0">
                              <a:latin typeface="Cambria Math" panose="02040503050406030204" pitchFamily="18" charset="0"/>
                            </a:rPr>
                            <m:t>𝑥</m:t>
                          </m:r>
                          <m:r>
                            <a:rPr lang="es-AR" b="0" i="1" smtClean="0">
                              <a:latin typeface="Cambria Math" panose="02040503050406030204" pitchFamily="18" charset="0"/>
                            </a:rPr>
                            <m:t>,</m:t>
                          </m:r>
                          <m:r>
                            <a:rPr lang="es-AR" b="0" i="1" smtClean="0">
                              <a:latin typeface="Cambria Math" panose="02040503050406030204" pitchFamily="18" charset="0"/>
                            </a:rPr>
                            <m:t>𝑦</m:t>
                          </m:r>
                          <m:r>
                            <a:rPr lang="es-AR" b="0" i="1" smtClean="0">
                              <a:latin typeface="Cambria Math" panose="02040503050406030204" pitchFamily="18" charset="0"/>
                            </a:rPr>
                            <m:t>)</m:t>
                          </m:r>
                        </m:sub>
                      </m:sSub>
                      <m:r>
                        <a:rPr lang="es-AR" b="0" i="1" smtClean="0">
                          <a:latin typeface="Cambria Math" panose="02040503050406030204" pitchFamily="18" charset="0"/>
                        </a:rPr>
                        <m:t>               </m:t>
                      </m:r>
                      <m:r>
                        <a:rPr lang="es-AR" b="0" i="1" smtClean="0">
                          <a:latin typeface="Cambria Math" panose="02040503050406030204" pitchFamily="18" charset="0"/>
                        </a:rPr>
                        <m:t>𝑐𝑜𝑛</m:t>
                      </m:r>
                      <m:r>
                        <a:rPr lang="es-AR" b="0" i="1" smtClean="0">
                          <a:latin typeface="Cambria Math" panose="02040503050406030204" pitchFamily="18" charset="0"/>
                        </a:rPr>
                        <m:t>                   </m:t>
                      </m:r>
                      <m:r>
                        <a:rPr lang="es-AR" b="0" i="1" smtClean="0">
                          <a:latin typeface="Cambria Math" panose="02040503050406030204" pitchFamily="18" charset="0"/>
                        </a:rPr>
                        <m:t>𝑦</m:t>
                      </m:r>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𝑓</m:t>
                          </m:r>
                        </m:e>
                        <m:sub>
                          <m:r>
                            <a:rPr lang="es-AR" b="0" i="1" smtClean="0">
                              <a:latin typeface="Cambria Math" panose="02040503050406030204" pitchFamily="18" charset="0"/>
                            </a:rPr>
                            <m:t>(</m:t>
                          </m:r>
                          <m:r>
                            <a:rPr lang="es-AR" b="0" i="1" smtClean="0">
                              <a:latin typeface="Cambria Math" panose="02040503050406030204" pitchFamily="18" charset="0"/>
                            </a:rPr>
                            <m:t>𝑥</m:t>
                          </m:r>
                          <m:r>
                            <a:rPr lang="es-AR" b="0" i="1" smtClean="0">
                              <a:latin typeface="Cambria Math" panose="02040503050406030204" pitchFamily="18" charset="0"/>
                            </a:rPr>
                            <m:t>)</m:t>
                          </m:r>
                        </m:sub>
                      </m:sSub>
                    </m:oMath>
                  </m:oMathPara>
                </a14:m>
                <a:endParaRPr lang="es-AR" dirty="0"/>
              </a:p>
              <a:p>
                <a:endParaRPr lang="es-AR" dirty="0"/>
              </a:p>
              <a:p>
                <a:pPr algn="just"/>
                <a:r>
                  <a:rPr lang="es-AR" dirty="0"/>
                  <a:t>Este tipo de ecuaciones se conocen como ecuaciones diferenciales ordinarias y se caracterizan por vincular a la derivada de una función respecto de su variable independiente con la propia función y la variable independiente.</a:t>
                </a:r>
              </a:p>
              <a:p>
                <a:pPr algn="just"/>
                <a:endParaRPr lang="es-AR" dirty="0"/>
              </a:p>
              <a:p>
                <a:pPr algn="just"/>
                <a:r>
                  <a:rPr lang="es-AR" dirty="0"/>
                  <a:t>Pensemos un segundo en el sentido físico de esto: </a:t>
                </a:r>
              </a:p>
              <a:p>
                <a:pPr algn="just"/>
                <a:endParaRPr lang="es-AR" dirty="0"/>
              </a:p>
              <a:p>
                <a:pPr algn="just"/>
                <a:r>
                  <a:rPr lang="es-AR" dirty="0"/>
                  <a:t>Las derivadas evalúan tasas de cambio de una variable respecto de otras, este tipo de funciones implican una dependencia entre la tasa de cambio y el valor que presentan tanto la variable dependiente como la independiente. Habrá ejemplos en los fenómenos naturales que presenten este comportamiento?</a:t>
                </a:r>
              </a:p>
              <a:p>
                <a:pPr algn="just"/>
                <a:endParaRPr lang="es-AR" dirty="0"/>
              </a:p>
              <a:p>
                <a:pPr algn="just"/>
                <a:r>
                  <a:rPr lang="es-AR" dirty="0"/>
                  <a:t>En el punto en el cual se encuentran de su formación como ingenieros, probablemente hayan estudiado diferentes problemas que impliquen esto. Les sugiero pensar el caso siguiente (conceptualmente, no importa la ecuación ahora):</a:t>
                </a:r>
              </a:p>
              <a:p>
                <a:pPr algn="just"/>
                <a:endParaRPr lang="es-AR" sz="1200" dirty="0"/>
              </a:p>
              <a:p>
                <a:pPr algn="just"/>
                <a:r>
                  <a:rPr lang="es-AR" dirty="0"/>
                  <a:t>1) Cómo calcular la velocidad en función del tiempo que alcanza un globo lleno de helio que se libera en la atmósfera, asumiendo que la misma tiene una densidad </a:t>
                </a:r>
                <a:r>
                  <a:rPr lang="es-AR" dirty="0" err="1"/>
                  <a:t>monotónicamente</a:t>
                </a:r>
                <a:r>
                  <a:rPr lang="es-AR" dirty="0"/>
                  <a:t> decreciente en función de la altura con una ley dada. Es este un ejemplo?  </a:t>
                </a:r>
              </a:p>
              <a:p>
                <a:endParaRPr lang="es-AR" dirty="0"/>
              </a:p>
            </p:txBody>
          </p:sp>
        </mc:Choice>
        <mc:Fallback xmlns="">
          <p:sp>
            <p:nvSpPr>
              <p:cNvPr id="5" name="CuadroTexto 4"/>
              <p:cNvSpPr txBox="1">
                <a:spLocks noRot="1" noChangeAspect="1" noMove="1" noResize="1" noEditPoints="1" noAdjustHandles="1" noChangeArrowheads="1" noChangeShapeType="1" noTextEdit="1"/>
              </p:cNvSpPr>
              <p:nvPr/>
            </p:nvSpPr>
            <p:spPr>
              <a:xfrm>
                <a:off x="58657" y="1637062"/>
                <a:ext cx="12019373" cy="5658985"/>
              </a:xfrm>
              <a:prstGeom prst="rect">
                <a:avLst/>
              </a:prstGeom>
              <a:blipFill>
                <a:blip r:embed="rId3"/>
                <a:stretch>
                  <a:fillRect l="-457" t="-647" r="-457"/>
                </a:stretch>
              </a:blipFill>
            </p:spPr>
            <p:txBody>
              <a:bodyPr/>
              <a:lstStyle/>
              <a:p>
                <a:r>
                  <a:rPr lang="en-US">
                    <a:noFill/>
                  </a:rPr>
                  <a:t> </a:t>
                </a:r>
              </a:p>
            </p:txBody>
          </p:sp>
        </mc:Fallback>
      </mc:AlternateContent>
    </p:spTree>
    <p:extLst>
      <p:ext uri="{BB962C8B-B14F-4D97-AF65-F5344CB8AC3E}">
        <p14:creationId xmlns:p14="http://schemas.microsoft.com/office/powerpoint/2010/main" val="100928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56093" y="0"/>
            <a:ext cx="9144000" cy="457577"/>
          </a:xfrm>
        </p:spPr>
        <p:txBody>
          <a:bodyPr>
            <a:normAutofit/>
          </a:bodyPr>
          <a:lstStyle/>
          <a:p>
            <a:r>
              <a:rPr lang="es-AR" dirty="0"/>
              <a:t>Ecuaciones Diferenciales Ordinarias – Problema de Valor Inicial</a:t>
            </a:r>
          </a:p>
        </p:txBody>
      </p:sp>
      <p:pic>
        <p:nvPicPr>
          <p:cNvPr id="4" name="Picture 8" descr="Image result for unlp logo image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9779" y="82078"/>
            <a:ext cx="858740" cy="9990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CuadroTexto 4"/>
              <p:cNvSpPr txBox="1"/>
              <p:nvPr/>
            </p:nvSpPr>
            <p:spPr>
              <a:xfrm>
                <a:off x="193481" y="581593"/>
                <a:ext cx="12019373" cy="5815246"/>
              </a:xfrm>
              <a:prstGeom prst="rect">
                <a:avLst/>
              </a:prstGeom>
              <a:noFill/>
            </p:spPr>
            <p:txBody>
              <a:bodyPr wrap="square" rtlCol="0">
                <a:spAutoFit/>
              </a:bodyPr>
              <a:lstStyle/>
              <a:p>
                <a:r>
                  <a:rPr lang="es-AR" dirty="0"/>
                  <a:t>Método de Euler mejorado:</a:t>
                </a:r>
              </a:p>
              <a:p>
                <a:endParaRPr lang="es-AR" dirty="0"/>
              </a:p>
              <a:p>
                <a:r>
                  <a:rPr lang="es-AR" dirty="0"/>
                  <a:t> </a:t>
                </a:r>
                <a14:m>
                  <m:oMath xmlns:m="http://schemas.openxmlformats.org/officeDocument/2006/math">
                    <m:sSup>
                      <m:sSupPr>
                        <m:ctrlPr>
                          <a:rPr lang="es-AR" i="1">
                            <a:latin typeface="Cambria Math" panose="02040503050406030204" pitchFamily="18" charset="0"/>
                          </a:rPr>
                        </m:ctrlPr>
                      </m:sSupPr>
                      <m:e>
                        <m:r>
                          <a:rPr lang="es-AR" i="1">
                            <a:latin typeface="Cambria Math" panose="02040503050406030204" pitchFamily="18" charset="0"/>
                          </a:rPr>
                          <m:t>𝑦</m:t>
                        </m:r>
                      </m:e>
                      <m:sup>
                        <m:r>
                          <a:rPr lang="es-AR" i="1">
                            <a:latin typeface="Cambria Math" panose="02040503050406030204" pitchFamily="18" charset="0"/>
                          </a:rPr>
                          <m:t>′</m:t>
                        </m:r>
                      </m:sup>
                    </m:sSup>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𝑓</m:t>
                        </m:r>
                      </m:e>
                      <m:sub>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m:t>
                        </m:r>
                        <m:r>
                          <a:rPr lang="es-AR" b="0" i="1" smtClean="0">
                            <a:latin typeface="Cambria Math" panose="02040503050406030204" pitchFamily="18" charset="0"/>
                          </a:rPr>
                          <m:t>𝑦</m:t>
                        </m:r>
                        <m:r>
                          <a:rPr lang="es-AR" i="1">
                            <a:latin typeface="Cambria Math" panose="02040503050406030204" pitchFamily="18" charset="0"/>
                          </a:rPr>
                          <m:t>)</m:t>
                        </m:r>
                      </m:sub>
                    </m:sSub>
                    <m:r>
                      <a:rPr lang="es-AR" b="0" i="1" smtClean="0">
                        <a:latin typeface="Cambria Math" panose="02040503050406030204" pitchFamily="18" charset="0"/>
                      </a:rPr>
                      <m:t>                       </m:t>
                    </m:r>
                    <m:f>
                      <m:fPr>
                        <m:ctrlPr>
                          <a:rPr lang="es-AR" b="0" i="1" smtClean="0">
                            <a:latin typeface="Cambria Math" panose="02040503050406030204" pitchFamily="18" charset="0"/>
                          </a:rPr>
                        </m:ctrlPr>
                      </m:fPr>
                      <m:num>
                        <m:r>
                          <a:rPr lang="es-AR" b="0" i="1" smtClean="0">
                            <a:latin typeface="Cambria Math" panose="02040503050406030204" pitchFamily="18" charset="0"/>
                          </a:rPr>
                          <m:t>𝑑𝑦</m:t>
                        </m:r>
                      </m:num>
                      <m:den>
                        <m:r>
                          <a:rPr lang="es-AR" b="0" i="1" smtClean="0">
                            <a:latin typeface="Cambria Math" panose="02040503050406030204" pitchFamily="18" charset="0"/>
                          </a:rPr>
                          <m:t>𝑑𝑥</m:t>
                        </m:r>
                      </m:den>
                    </m:f>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𝑓</m:t>
                        </m:r>
                      </m:e>
                      <m:sub>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m:t>
                        </m:r>
                        <m:r>
                          <a:rPr lang="es-AR" i="1">
                            <a:latin typeface="Cambria Math" panose="02040503050406030204" pitchFamily="18" charset="0"/>
                          </a:rPr>
                          <m:t>𝑦</m:t>
                        </m:r>
                        <m:r>
                          <a:rPr lang="es-AR" i="1">
                            <a:latin typeface="Cambria Math" panose="02040503050406030204" pitchFamily="18" charset="0"/>
                          </a:rPr>
                          <m:t>)</m:t>
                        </m:r>
                      </m:sub>
                    </m:sSub>
                    <m:r>
                      <a:rPr lang="es-AR" b="0" i="1" smtClean="0">
                        <a:latin typeface="Cambria Math" panose="02040503050406030204" pitchFamily="18" charset="0"/>
                      </a:rPr>
                      <m:t>                      </m:t>
                    </m:r>
                    <m:r>
                      <a:rPr lang="es-AR" b="0" i="1" smtClean="0">
                        <a:latin typeface="Cambria Math" panose="02040503050406030204" pitchFamily="18" charset="0"/>
                      </a:rPr>
                      <m:t>𝑑𝑦</m:t>
                    </m:r>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𝑓</m:t>
                        </m:r>
                      </m:e>
                      <m:sub>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m:t>
                        </m:r>
                        <m:r>
                          <a:rPr lang="es-AR" i="1">
                            <a:latin typeface="Cambria Math" panose="02040503050406030204" pitchFamily="18" charset="0"/>
                          </a:rPr>
                          <m:t>𝑦</m:t>
                        </m:r>
                        <m:r>
                          <a:rPr lang="es-AR" i="1">
                            <a:latin typeface="Cambria Math" panose="02040503050406030204" pitchFamily="18" charset="0"/>
                          </a:rPr>
                          <m:t>)</m:t>
                        </m:r>
                      </m:sub>
                    </m:sSub>
                    <m:r>
                      <a:rPr lang="es-AR" b="0" i="1" smtClean="0">
                        <a:latin typeface="Cambria Math" panose="02040503050406030204" pitchFamily="18" charset="0"/>
                      </a:rPr>
                      <m:t>𝑑𝑥</m:t>
                    </m:r>
                  </m:oMath>
                </a14:m>
                <a:endParaRPr lang="es-AR" b="0" dirty="0"/>
              </a:p>
              <a:p>
                <a:endParaRPr lang="es-AR" dirty="0"/>
              </a:p>
              <a:p>
                <a14:m>
                  <m:oMath xmlns:m="http://schemas.openxmlformats.org/officeDocument/2006/math">
                    <m:nary>
                      <m:naryPr>
                        <m:ctrlPr>
                          <a:rPr lang="es-AR" i="1" smtClean="0">
                            <a:latin typeface="Cambria Math" panose="02040503050406030204" pitchFamily="18" charset="0"/>
                          </a:rPr>
                        </m:ctrlPr>
                      </m:naryPr>
                      <m:sub>
                        <m:sSub>
                          <m:sSubPr>
                            <m:ctrlPr>
                              <a:rPr lang="es-AR" i="1" smtClean="0">
                                <a:latin typeface="Cambria Math" panose="02040503050406030204" pitchFamily="18" charset="0"/>
                              </a:rPr>
                            </m:ctrlPr>
                          </m:sSubPr>
                          <m:e>
                            <m:r>
                              <a:rPr lang="es-AR" b="0" i="1" smtClean="0">
                                <a:latin typeface="Cambria Math" panose="02040503050406030204" pitchFamily="18" charset="0"/>
                              </a:rPr>
                              <m:t>𝑦</m:t>
                            </m:r>
                          </m:e>
                          <m:sub>
                            <m:r>
                              <a:rPr lang="es-AR" b="0" i="1" smtClean="0">
                                <a:latin typeface="Cambria Math" panose="02040503050406030204" pitchFamily="18" charset="0"/>
                              </a:rPr>
                              <m:t>𝑛</m:t>
                            </m:r>
                          </m:sub>
                        </m:sSub>
                      </m:sub>
                      <m:sup>
                        <m:sSub>
                          <m:sSubPr>
                            <m:ctrlPr>
                              <a:rPr lang="es-AR" i="1" smtClean="0">
                                <a:latin typeface="Cambria Math" panose="02040503050406030204" pitchFamily="18" charset="0"/>
                              </a:rPr>
                            </m:ctrlPr>
                          </m:sSubPr>
                          <m:e>
                            <m:r>
                              <a:rPr lang="es-AR" b="0" i="1" smtClean="0">
                                <a:latin typeface="Cambria Math" panose="02040503050406030204" pitchFamily="18" charset="0"/>
                              </a:rPr>
                              <m:t>𝑦</m:t>
                            </m:r>
                          </m:e>
                          <m:sub>
                            <m:r>
                              <a:rPr lang="es-AR" b="0" i="1" smtClean="0">
                                <a:latin typeface="Cambria Math" panose="02040503050406030204" pitchFamily="18" charset="0"/>
                              </a:rPr>
                              <m:t>𝑛</m:t>
                            </m:r>
                            <m:r>
                              <a:rPr lang="es-AR" b="0" i="1" smtClean="0">
                                <a:latin typeface="Cambria Math" panose="02040503050406030204" pitchFamily="18" charset="0"/>
                              </a:rPr>
                              <m:t>+1</m:t>
                            </m:r>
                          </m:sub>
                        </m:sSub>
                      </m:sup>
                      <m:e>
                        <m:r>
                          <a:rPr lang="es-AR" b="0" i="1" smtClean="0">
                            <a:latin typeface="Cambria Math" panose="02040503050406030204" pitchFamily="18" charset="0"/>
                          </a:rPr>
                          <m:t>𝑑𝑦</m:t>
                        </m:r>
                        <m:r>
                          <a:rPr lang="es-AR" b="0" i="1" smtClean="0">
                            <a:latin typeface="Cambria Math" panose="02040503050406030204" pitchFamily="18" charset="0"/>
                          </a:rPr>
                          <m:t>=</m:t>
                        </m:r>
                      </m:e>
                    </m:nary>
                  </m:oMath>
                </a14:m>
                <a:r>
                  <a:rPr lang="es-AR" dirty="0"/>
                  <a:t> </a:t>
                </a:r>
                <a14:m>
                  <m:oMath xmlns:m="http://schemas.openxmlformats.org/officeDocument/2006/math">
                    <m:nary>
                      <m:naryPr>
                        <m:ctrlPr>
                          <a:rPr lang="es-AR" i="1">
                            <a:latin typeface="Cambria Math" panose="02040503050406030204" pitchFamily="18" charset="0"/>
                          </a:rPr>
                        </m:ctrlPr>
                      </m:naryPr>
                      <m:sub>
                        <m:sSub>
                          <m:sSubPr>
                            <m:ctrlPr>
                              <a:rPr lang="es-AR" i="1">
                                <a:latin typeface="Cambria Math" panose="02040503050406030204" pitchFamily="18" charset="0"/>
                              </a:rPr>
                            </m:ctrlPr>
                          </m:sSubPr>
                          <m:e>
                            <m:r>
                              <a:rPr lang="es-AR" b="0" i="1" smtClean="0">
                                <a:latin typeface="Cambria Math" panose="02040503050406030204" pitchFamily="18" charset="0"/>
                              </a:rPr>
                              <m:t>𝑥</m:t>
                            </m:r>
                          </m:e>
                          <m:sub>
                            <m:r>
                              <a:rPr lang="es-AR" i="1">
                                <a:latin typeface="Cambria Math" panose="02040503050406030204" pitchFamily="18" charset="0"/>
                              </a:rPr>
                              <m:t>𝑛</m:t>
                            </m:r>
                          </m:sub>
                        </m:sSub>
                      </m:sub>
                      <m:sup>
                        <m:sSub>
                          <m:sSubPr>
                            <m:ctrlPr>
                              <a:rPr lang="es-AR" i="1">
                                <a:latin typeface="Cambria Math" panose="02040503050406030204" pitchFamily="18" charset="0"/>
                              </a:rPr>
                            </m:ctrlPr>
                          </m:sSubPr>
                          <m:e>
                            <m:r>
                              <a:rPr lang="es-AR" b="0" i="1" smtClean="0">
                                <a:latin typeface="Cambria Math" panose="02040503050406030204" pitchFamily="18" charset="0"/>
                              </a:rPr>
                              <m:t>𝑥</m:t>
                            </m:r>
                          </m:e>
                          <m:sub>
                            <m:r>
                              <a:rPr lang="es-AR" i="1">
                                <a:latin typeface="Cambria Math" panose="02040503050406030204" pitchFamily="18" charset="0"/>
                              </a:rPr>
                              <m:t>𝑛</m:t>
                            </m:r>
                            <m:r>
                              <a:rPr lang="es-AR" i="1">
                                <a:latin typeface="Cambria Math" panose="02040503050406030204" pitchFamily="18" charset="0"/>
                              </a:rPr>
                              <m:t>+1</m:t>
                            </m:r>
                          </m:sub>
                        </m:sSub>
                      </m:sup>
                      <m:e>
                        <m:sSub>
                          <m:sSubPr>
                            <m:ctrlPr>
                              <a:rPr lang="es-AR" i="1">
                                <a:latin typeface="Cambria Math" panose="02040503050406030204" pitchFamily="18" charset="0"/>
                              </a:rPr>
                            </m:ctrlPr>
                          </m:sSubPr>
                          <m:e>
                            <m:r>
                              <a:rPr lang="es-AR" i="1">
                                <a:latin typeface="Cambria Math" panose="02040503050406030204" pitchFamily="18" charset="0"/>
                              </a:rPr>
                              <m:t>𝑓</m:t>
                            </m:r>
                          </m:e>
                          <m:sub>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m:t>
                            </m:r>
                            <m:r>
                              <a:rPr lang="es-AR" i="1">
                                <a:latin typeface="Cambria Math" panose="02040503050406030204" pitchFamily="18" charset="0"/>
                              </a:rPr>
                              <m:t>𝑦</m:t>
                            </m:r>
                            <m:r>
                              <a:rPr lang="es-AR" i="1">
                                <a:latin typeface="Cambria Math" panose="02040503050406030204" pitchFamily="18" charset="0"/>
                              </a:rPr>
                              <m:t>)</m:t>
                            </m:r>
                          </m:sub>
                        </m:sSub>
                        <m:r>
                          <a:rPr lang="es-AR" i="1">
                            <a:latin typeface="Cambria Math" panose="02040503050406030204" pitchFamily="18" charset="0"/>
                          </a:rPr>
                          <m:t>𝑑</m:t>
                        </m:r>
                        <m:r>
                          <a:rPr lang="es-AR" b="0" i="1" smtClean="0">
                            <a:latin typeface="Cambria Math" panose="02040503050406030204" pitchFamily="18" charset="0"/>
                          </a:rPr>
                          <m:t>𝑥</m:t>
                        </m:r>
                      </m:e>
                    </m:nary>
                  </m:oMath>
                </a14:m>
                <a:endParaRPr lang="es-AR" dirty="0"/>
              </a:p>
              <a:p>
                <a:r>
                  <a:rPr lang="es-AR" dirty="0"/>
                  <a:t>                                                                                       </a:t>
                </a:r>
                <a:r>
                  <a:rPr lang="es-AR" i="1" dirty="0"/>
                  <a:t>f</a:t>
                </a:r>
              </a:p>
              <a:p>
                <a:pPr/>
                <a14:m>
                  <m:oMathPara xmlns:m="http://schemas.openxmlformats.org/officeDocument/2006/math">
                    <m:oMathParaPr>
                      <m:jc m:val="left"/>
                    </m:oMathParaPr>
                    <m:oMath xmlns:m="http://schemas.openxmlformats.org/officeDocument/2006/math">
                      <m:sSub>
                        <m:sSubPr>
                          <m:ctrlPr>
                            <a:rPr lang="es-AR" i="1" smtClean="0">
                              <a:latin typeface="Cambria Math" panose="02040503050406030204" pitchFamily="18" charset="0"/>
                            </a:rPr>
                          </m:ctrlPr>
                        </m:sSubPr>
                        <m:e>
                          <m:r>
                            <a:rPr lang="es-AR" b="0" i="1" smtClean="0">
                              <a:latin typeface="Cambria Math" panose="02040503050406030204" pitchFamily="18" charset="0"/>
                            </a:rPr>
                            <m:t>𝑦</m:t>
                          </m:r>
                        </m:e>
                        <m:sub>
                          <m:r>
                            <a:rPr lang="es-AR" b="0" i="1" smtClean="0">
                              <a:latin typeface="Cambria Math" panose="02040503050406030204" pitchFamily="18" charset="0"/>
                            </a:rPr>
                            <m:t>𝑛</m:t>
                          </m:r>
                          <m:r>
                            <a:rPr lang="es-AR" b="0" i="1" smtClean="0">
                              <a:latin typeface="Cambria Math" panose="02040503050406030204" pitchFamily="18" charset="0"/>
                            </a:rPr>
                            <m:t>+1</m:t>
                          </m:r>
                        </m:sub>
                      </m:sSub>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𝑛</m:t>
                          </m:r>
                        </m:sub>
                      </m:sSub>
                      <m:r>
                        <a:rPr lang="es-AR" b="0" i="0" smtClean="0">
                          <a:latin typeface="Cambria Math" panose="02040503050406030204" pitchFamily="18" charset="0"/>
                        </a:rPr>
                        <m:t>+</m:t>
                      </m:r>
                      <m:nary>
                        <m:naryPr>
                          <m:ctrlPr>
                            <a:rPr lang="es-AR" i="1">
                              <a:latin typeface="Cambria Math" panose="02040503050406030204" pitchFamily="18" charset="0"/>
                            </a:rPr>
                          </m:ctrlPr>
                        </m:naryPr>
                        <m:sub>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sub>
                          </m:sSub>
                        </m:sub>
                        <m:sup>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r>
                                <a:rPr lang="es-AR" i="1">
                                  <a:latin typeface="Cambria Math" panose="02040503050406030204" pitchFamily="18" charset="0"/>
                                </a:rPr>
                                <m:t>+1</m:t>
                              </m:r>
                            </m:sub>
                          </m:sSub>
                        </m:sup>
                        <m:e>
                          <m:sSub>
                            <m:sSubPr>
                              <m:ctrlPr>
                                <a:rPr lang="es-AR" i="1">
                                  <a:latin typeface="Cambria Math" panose="02040503050406030204" pitchFamily="18" charset="0"/>
                                </a:rPr>
                              </m:ctrlPr>
                            </m:sSubPr>
                            <m:e>
                              <m:r>
                                <a:rPr lang="es-AR" i="1">
                                  <a:latin typeface="Cambria Math" panose="02040503050406030204" pitchFamily="18" charset="0"/>
                                </a:rPr>
                                <m:t>𝑓</m:t>
                              </m:r>
                            </m:e>
                            <m:sub>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m:t>
                              </m:r>
                              <m:r>
                                <a:rPr lang="es-AR" i="1">
                                  <a:latin typeface="Cambria Math" panose="02040503050406030204" pitchFamily="18" charset="0"/>
                                </a:rPr>
                                <m:t>𝑦</m:t>
                              </m:r>
                              <m:r>
                                <a:rPr lang="es-AR" i="1">
                                  <a:latin typeface="Cambria Math" panose="02040503050406030204" pitchFamily="18" charset="0"/>
                                </a:rPr>
                                <m:t>)</m:t>
                              </m:r>
                            </m:sub>
                          </m:sSub>
                          <m:r>
                            <a:rPr lang="es-AR" i="1">
                              <a:latin typeface="Cambria Math" panose="02040503050406030204" pitchFamily="18" charset="0"/>
                            </a:rPr>
                            <m:t>𝑑𝑥</m:t>
                          </m:r>
                        </m:e>
                      </m:nary>
                    </m:oMath>
                  </m:oMathPara>
                </a14:m>
                <a:endParaRPr lang="es-AR" dirty="0"/>
              </a:p>
              <a:p>
                <a:endParaRPr lang="es-AR" dirty="0"/>
              </a:p>
              <a:p>
                <a:r>
                  <a:rPr lang="es-AR" dirty="0"/>
                  <a:t>                                                                           </a:t>
                </a:r>
              </a:p>
              <a:p>
                <a:r>
                  <a:rPr lang="es-AR" dirty="0"/>
                  <a:t>HIPÓTESIS DE EULER MEJORADO: </a:t>
                </a:r>
              </a:p>
              <a:p>
                <a:endParaRPr lang="es-AR" dirty="0"/>
              </a:p>
              <a:p>
                <a:pPr/>
                <a14:m>
                  <m:oMathPara xmlns:m="http://schemas.openxmlformats.org/officeDocument/2006/math">
                    <m:oMathParaPr>
                      <m:jc m:val="left"/>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𝑓</m:t>
                          </m:r>
                        </m:e>
                        <m:sub>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m:t>
                          </m:r>
                          <m:r>
                            <a:rPr lang="es-AR" i="1">
                              <a:latin typeface="Cambria Math" panose="02040503050406030204" pitchFamily="18" charset="0"/>
                            </a:rPr>
                            <m:t>𝑦</m:t>
                          </m:r>
                          <m:r>
                            <a:rPr lang="es-AR" i="1">
                              <a:latin typeface="Cambria Math" panose="02040503050406030204" pitchFamily="18" charset="0"/>
                            </a:rPr>
                            <m:t>)</m:t>
                          </m:r>
                        </m:sub>
                      </m:sSub>
                      <m:r>
                        <a:rPr lang="es-AR" b="0" i="1" smtClean="0">
                          <a:latin typeface="Cambria Math" panose="02040503050406030204" pitchFamily="18" charset="0"/>
                        </a:rPr>
                        <m:t> </m:t>
                      </m:r>
                      <m:r>
                        <a:rPr lang="es-AR" b="0" i="1" smtClean="0">
                          <a:latin typeface="Cambria Math" panose="02040503050406030204" pitchFamily="18" charset="0"/>
                        </a:rPr>
                        <m:t>𝑡𝑖𝑒𝑛𝑒</m:t>
                      </m:r>
                      <m:r>
                        <a:rPr lang="es-AR" b="0" i="1" smtClean="0">
                          <a:latin typeface="Cambria Math" panose="02040503050406030204" pitchFamily="18" charset="0"/>
                        </a:rPr>
                        <m:t> </m:t>
                      </m:r>
                      <m:r>
                        <a:rPr lang="es-AR" b="0" i="1" smtClean="0">
                          <a:latin typeface="Cambria Math" panose="02040503050406030204" pitchFamily="18" charset="0"/>
                        </a:rPr>
                        <m:t>𝑣𝑎𝑟𝑖𝑎𝑐𝑖</m:t>
                      </m:r>
                      <m:r>
                        <a:rPr lang="es-AR" b="0" i="1" smtClean="0">
                          <a:latin typeface="Cambria Math" panose="02040503050406030204" pitchFamily="18" charset="0"/>
                        </a:rPr>
                        <m:t>ó</m:t>
                      </m:r>
                      <m:r>
                        <a:rPr lang="es-AR" b="0" i="1" smtClean="0">
                          <a:latin typeface="Cambria Math" panose="02040503050406030204" pitchFamily="18" charset="0"/>
                        </a:rPr>
                        <m:t>𝑛</m:t>
                      </m:r>
                      <m:r>
                        <a:rPr lang="es-AR" b="0" i="1" smtClean="0">
                          <a:latin typeface="Cambria Math" panose="02040503050406030204" pitchFamily="18" charset="0"/>
                        </a:rPr>
                        <m:t> </m:t>
                      </m:r>
                      <m:r>
                        <a:rPr lang="es-AR" b="0" i="1" smtClean="0">
                          <a:latin typeface="Cambria Math" panose="02040503050406030204" pitchFamily="18" charset="0"/>
                        </a:rPr>
                        <m:t>𝑙𝑖𝑛𝑒𝑎𝑙</m:t>
                      </m:r>
                      <m:r>
                        <a:rPr lang="es-AR" b="0" i="1" smtClean="0">
                          <a:latin typeface="Cambria Math" panose="02040503050406030204" pitchFamily="18" charset="0"/>
                        </a:rPr>
                        <m:t> </m:t>
                      </m:r>
                      <m:r>
                        <a:rPr lang="es-AR" b="0" i="1" smtClean="0">
                          <a:latin typeface="Cambria Math" panose="02040503050406030204" pitchFamily="18" charset="0"/>
                        </a:rPr>
                        <m:t>𝑒𝑛</m:t>
                      </m:r>
                      <m:r>
                        <a:rPr lang="es-AR" b="0" i="1" smtClean="0">
                          <a:latin typeface="Cambria Math" panose="02040503050406030204" pitchFamily="18" charset="0"/>
                        </a:rPr>
                        <m:t> </m:t>
                      </m:r>
                      <m:d>
                        <m:dPr>
                          <m:begChr m:val="["/>
                          <m:endChr m:val="]"/>
                          <m:ctrlPr>
                            <a:rPr lang="es-AR" b="0" i="1" smtClean="0">
                              <a:latin typeface="Cambria Math" panose="02040503050406030204" pitchFamily="18" charset="0"/>
                            </a:rPr>
                          </m:ctrlPr>
                        </m:dPr>
                        <m:e>
                          <m:sSub>
                            <m:sSubPr>
                              <m:ctrlPr>
                                <a:rPr lang="es-AR" b="0" i="1" smtClean="0">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𝑛</m:t>
                              </m:r>
                            </m:sub>
                          </m:sSub>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𝑛</m:t>
                              </m:r>
                              <m:r>
                                <a:rPr lang="es-AR" b="0" i="1" smtClean="0">
                                  <a:latin typeface="Cambria Math" panose="02040503050406030204" pitchFamily="18" charset="0"/>
                                </a:rPr>
                                <m:t>+1</m:t>
                              </m:r>
                            </m:sub>
                          </m:sSub>
                        </m:e>
                      </m:d>
                      <m:r>
                        <a:rPr lang="es-AR" b="0" i="1" smtClean="0">
                          <a:latin typeface="Cambria Math" panose="02040503050406030204" pitchFamily="18" charset="0"/>
                        </a:rPr>
                        <m:t>   </m:t>
                      </m:r>
                    </m:oMath>
                  </m:oMathPara>
                </a14:m>
                <a:endParaRPr lang="es-AR" dirty="0"/>
              </a:p>
              <a:p>
                <a:endParaRPr lang="es-AR" dirty="0"/>
              </a:p>
              <a:p>
                <a:endParaRPr lang="es-AR" dirty="0"/>
              </a:p>
              <a:p>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𝑛</m:t>
                        </m:r>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𝑛</m:t>
                        </m:r>
                        <m:r>
                          <a:rPr lang="es-AR" i="1">
                            <a:latin typeface="Cambria Math" panose="02040503050406030204" pitchFamily="18" charset="0"/>
                          </a:rPr>
                          <m:t>+1</m:t>
                        </m:r>
                      </m:sub>
                    </m:sSub>
                    <m:r>
                      <a:rPr lang="es-AR">
                        <a:latin typeface="Cambria Math" panose="02040503050406030204" pitchFamily="18" charset="0"/>
                      </a:rPr>
                      <m:t>+</m:t>
                    </m:r>
                    <m:sSub>
                      <m:sSubPr>
                        <m:ctrlPr>
                          <a:rPr lang="es-AR" i="1">
                            <a:latin typeface="Cambria Math" panose="02040503050406030204" pitchFamily="18" charset="0"/>
                          </a:rPr>
                        </m:ctrlPr>
                      </m:sSubPr>
                      <m:e>
                        <m:f>
                          <m:fPr>
                            <m:ctrlPr>
                              <a:rPr lang="es-AR" i="1" smtClean="0">
                                <a:latin typeface="Cambria Math" panose="02040503050406030204" pitchFamily="18" charset="0"/>
                              </a:rPr>
                            </m:ctrlPr>
                          </m:fPr>
                          <m:num>
                            <m:r>
                              <a:rPr lang="es-AR" b="0" i="1" smtClean="0">
                                <a:latin typeface="Cambria Math" panose="02040503050406030204" pitchFamily="18" charset="0"/>
                              </a:rPr>
                              <m:t>h</m:t>
                            </m:r>
                          </m:num>
                          <m:den>
                            <m:r>
                              <a:rPr lang="es-AR" b="0" i="1" smtClean="0">
                                <a:latin typeface="Cambria Math" panose="02040503050406030204" pitchFamily="18" charset="0"/>
                              </a:rPr>
                              <m:t>2</m:t>
                            </m:r>
                          </m:den>
                        </m:f>
                        <m:r>
                          <a:rPr lang="es-AR" b="0" i="1" smtClean="0">
                            <a:latin typeface="Cambria Math" panose="02040503050406030204" pitchFamily="18" charset="0"/>
                          </a:rPr>
                          <m:t>(</m:t>
                        </m:r>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𝑛</m:t>
                                </m:r>
                              </m:sub>
                            </m:sSub>
                          </m:e>
                        </m:d>
                      </m:sub>
                    </m:sSub>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r>
                                  <a:rPr lang="es-AR" b="0" i="1" smtClean="0">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𝑛</m:t>
                                </m:r>
                                <m:r>
                                  <a:rPr lang="es-AR" b="0" i="1" smtClean="0">
                                    <a:latin typeface="Cambria Math" panose="02040503050406030204" pitchFamily="18" charset="0"/>
                                  </a:rPr>
                                  <m:t>+1</m:t>
                                </m:r>
                              </m:sub>
                            </m:sSub>
                          </m:e>
                        </m:d>
                      </m:sub>
                    </m:sSub>
                    <m:r>
                      <a:rPr lang="es-AR" b="0" i="1" smtClean="0">
                        <a:latin typeface="Cambria Math" panose="02040503050406030204" pitchFamily="18" charset="0"/>
                      </a:rPr>
                      <m:t>)</m:t>
                    </m:r>
                  </m:oMath>
                </a14:m>
                <a:r>
                  <a:rPr lang="es-AR" dirty="0"/>
                  <a:t>         método de orden 2</a:t>
                </a:r>
              </a:p>
              <a:p>
                <a:endParaRPr lang="es-AR" dirty="0"/>
              </a:p>
              <a:p>
                <a:endParaRPr lang="es-AR" dirty="0"/>
              </a:p>
              <a:p>
                <a:r>
                  <a:rPr lang="es-AR" dirty="0"/>
                  <a:t>Cual es el problema?</a:t>
                </a:r>
              </a:p>
            </p:txBody>
          </p:sp>
        </mc:Choice>
        <mc:Fallback xmlns="">
          <p:sp>
            <p:nvSpPr>
              <p:cNvPr id="5" name="CuadroTexto 4"/>
              <p:cNvSpPr txBox="1">
                <a:spLocks noRot="1" noChangeAspect="1" noMove="1" noResize="1" noEditPoints="1" noAdjustHandles="1" noChangeArrowheads="1" noChangeShapeType="1" noTextEdit="1"/>
              </p:cNvSpPr>
              <p:nvPr/>
            </p:nvSpPr>
            <p:spPr>
              <a:xfrm>
                <a:off x="193481" y="581593"/>
                <a:ext cx="12019373" cy="5815246"/>
              </a:xfrm>
              <a:prstGeom prst="rect">
                <a:avLst/>
              </a:prstGeom>
              <a:blipFill>
                <a:blip r:embed="rId3"/>
                <a:stretch>
                  <a:fillRect l="-3450" t="-524" b="-73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C995214-E65D-402D-9C16-A60B5AC2B494}"/>
              </a:ext>
            </a:extLst>
          </p:cNvPr>
          <p:cNvPicPr>
            <a:picLocks noChangeAspect="1"/>
          </p:cNvPicPr>
          <p:nvPr/>
        </p:nvPicPr>
        <p:blipFill rotWithShape="1">
          <a:blip r:embed="rId4"/>
          <a:srcRect l="30963" t="17572" r="48120" b="54741"/>
          <a:stretch/>
        </p:blipFill>
        <p:spPr>
          <a:xfrm>
            <a:off x="5033395" y="2153080"/>
            <a:ext cx="3363985" cy="2504671"/>
          </a:xfrm>
          <a:prstGeom prst="rect">
            <a:avLst/>
          </a:prstGeom>
        </p:spPr>
      </p:pic>
    </p:spTree>
    <p:extLst>
      <p:ext uri="{BB962C8B-B14F-4D97-AF65-F5344CB8AC3E}">
        <p14:creationId xmlns:p14="http://schemas.microsoft.com/office/powerpoint/2010/main" val="16771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56093" y="0"/>
            <a:ext cx="9144000" cy="457577"/>
          </a:xfrm>
        </p:spPr>
        <p:txBody>
          <a:bodyPr>
            <a:normAutofit/>
          </a:bodyPr>
          <a:lstStyle/>
          <a:p>
            <a:r>
              <a:rPr lang="es-AR" dirty="0"/>
              <a:t>Ecuaciones Diferenciales Ordinarias – Problema de Valor Inicial</a:t>
            </a:r>
          </a:p>
        </p:txBody>
      </p:sp>
      <p:pic>
        <p:nvPicPr>
          <p:cNvPr id="4" name="Picture 8" descr="Image result for unlp logo image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9779" y="82078"/>
            <a:ext cx="858740" cy="9990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5" name="CuadroTexto 4"/>
              <p:cNvSpPr txBox="1"/>
              <p:nvPr/>
            </p:nvSpPr>
            <p:spPr>
              <a:xfrm>
                <a:off x="193481" y="581593"/>
                <a:ext cx="12019373" cy="2278444"/>
              </a:xfrm>
              <a:prstGeom prst="rect">
                <a:avLst/>
              </a:prstGeom>
              <a:noFill/>
            </p:spPr>
            <p:txBody>
              <a:bodyPr wrap="square" rtlCol="0">
                <a:spAutoFit/>
              </a:bodyPr>
              <a:lstStyle/>
              <a:p>
                <a:r>
                  <a:rPr lang="es-AR" dirty="0"/>
                  <a:t>Método de Euler mejorado:</a:t>
                </a:r>
              </a:p>
              <a:p>
                <a:endParaRPr lang="es-AR" dirty="0"/>
              </a:p>
              <a:p>
                <a:r>
                  <a:rPr lang="es-AR" dirty="0"/>
                  <a:t>                                                      utilizaremos el método simple para tener una aproximación del punto siguiente y poder aplicar</a:t>
                </a:r>
              </a:p>
              <a:p>
                <a:r>
                  <a:rPr lang="es-AR" dirty="0"/>
                  <a:t>                                                      el método mejorado</a:t>
                </a:r>
              </a:p>
              <a:p>
                <a:endParaRPr lang="es-AR" dirty="0"/>
              </a:p>
              <a:p>
                <a:pPr/>
                <a14:m>
                  <m:oMathPara xmlns:m="http://schemas.openxmlformats.org/officeDocument/2006/math">
                    <m:oMathParaPr>
                      <m:jc m:val="left"/>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𝑛</m:t>
                          </m:r>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𝑛</m:t>
                          </m:r>
                        </m:sub>
                      </m:sSub>
                      <m:r>
                        <a:rPr lang="es-AR">
                          <a:latin typeface="Cambria Math" panose="02040503050406030204" pitchFamily="18" charset="0"/>
                        </a:rPr>
                        <m:t>+</m:t>
                      </m:r>
                      <m:sSub>
                        <m:sSubPr>
                          <m:ctrlPr>
                            <a:rPr lang="es-AR" i="1">
                              <a:latin typeface="Cambria Math" panose="02040503050406030204" pitchFamily="18" charset="0"/>
                            </a:rPr>
                          </m:ctrlPr>
                        </m:sSubPr>
                        <m:e>
                          <m:f>
                            <m:fPr>
                              <m:ctrlPr>
                                <a:rPr lang="es-AR" i="1">
                                  <a:latin typeface="Cambria Math" panose="02040503050406030204" pitchFamily="18" charset="0"/>
                                </a:rPr>
                              </m:ctrlPr>
                            </m:fPr>
                            <m:num>
                              <m:r>
                                <a:rPr lang="es-AR" i="1">
                                  <a:latin typeface="Cambria Math" panose="02040503050406030204" pitchFamily="18" charset="0"/>
                                </a:rPr>
                                <m:t>h</m:t>
                              </m:r>
                            </m:num>
                            <m:den>
                              <m:r>
                                <a:rPr lang="es-AR" i="1">
                                  <a:latin typeface="Cambria Math" panose="02040503050406030204" pitchFamily="18" charset="0"/>
                                </a:rPr>
                                <m:t>2</m:t>
                              </m:r>
                            </m:den>
                          </m:f>
                          <m:r>
                            <a:rPr lang="es-AR" i="1">
                              <a:latin typeface="Cambria Math" panose="02040503050406030204" pitchFamily="18" charset="0"/>
                            </a:rPr>
                            <m:t>(</m:t>
                          </m:r>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𝑛</m:t>
                                  </m:r>
                                </m:sub>
                              </m:sSub>
                            </m:e>
                          </m:d>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𝑛</m:t>
                                  </m:r>
                                  <m:r>
                                    <a:rPr lang="es-AR" i="1">
                                      <a:latin typeface="Cambria Math" panose="02040503050406030204" pitchFamily="18" charset="0"/>
                                    </a:rPr>
                                    <m:t>+1</m:t>
                                  </m:r>
                                </m:sub>
                              </m:sSub>
                            </m:e>
                          </m:d>
                        </m:sub>
                      </m:sSub>
                      <m:r>
                        <a:rPr lang="es-AR" i="1">
                          <a:latin typeface="Cambria Math" panose="02040503050406030204" pitchFamily="18" charset="0"/>
                        </a:rPr>
                        <m:t>)</m:t>
                      </m:r>
                    </m:oMath>
                  </m:oMathPara>
                </a14:m>
                <a:endParaRPr lang="es-AR" dirty="0"/>
              </a:p>
              <a:p>
                <a:r>
                  <a:rPr lang="es-AR" dirty="0"/>
                  <a:t> </a:t>
                </a:r>
              </a:p>
            </p:txBody>
          </p:sp>
        </mc:Choice>
        <mc:Fallback>
          <p:sp>
            <p:nvSpPr>
              <p:cNvPr id="5" name="CuadroTexto 4"/>
              <p:cNvSpPr txBox="1">
                <a:spLocks noRot="1" noChangeAspect="1" noMove="1" noResize="1" noEditPoints="1" noAdjustHandles="1" noChangeArrowheads="1" noChangeShapeType="1" noTextEdit="1"/>
              </p:cNvSpPr>
              <p:nvPr/>
            </p:nvSpPr>
            <p:spPr>
              <a:xfrm>
                <a:off x="193481" y="581593"/>
                <a:ext cx="12019373" cy="2278444"/>
              </a:xfrm>
              <a:prstGeom prst="rect">
                <a:avLst/>
              </a:prstGeom>
              <a:blipFill>
                <a:blip r:embed="rId3"/>
                <a:stretch>
                  <a:fillRect l="-457" t="-13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9F911F77-A8EE-4A4D-93C7-FBFCBF251E76}"/>
                  </a:ext>
                </a:extLst>
              </p:cNvPr>
              <p:cNvSpPr/>
              <p:nvPr/>
            </p:nvSpPr>
            <p:spPr>
              <a:xfrm>
                <a:off x="193481" y="1137928"/>
                <a:ext cx="2829814" cy="3960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r>
                                <a:rPr lang="es-AR" i="1">
                                  <a:latin typeface="Cambria Math" panose="02040503050406030204" pitchFamily="18" charset="0"/>
                                </a:rPr>
                                <m:t>+1</m:t>
                              </m:r>
                            </m:sub>
                          </m:sSub>
                          <m:r>
                            <a:rPr lang="es-AR" i="1">
                              <a:latin typeface="Cambria Math" panose="02040503050406030204" pitchFamily="18" charset="0"/>
                            </a:rPr>
                            <m:t>)</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sub>
                              </m:sSub>
                            </m:e>
                          </m:d>
                        </m:sub>
                      </m:sSub>
                      <m:r>
                        <a:rPr lang="es-AR" i="1">
                          <a:latin typeface="Cambria Math" panose="02040503050406030204" pitchFamily="18" charset="0"/>
                        </a:rPr>
                        <m:t>+</m:t>
                      </m:r>
                      <m:r>
                        <a:rPr lang="es-AR" i="1">
                          <a:latin typeface="Cambria Math" panose="02040503050406030204" pitchFamily="18" charset="0"/>
                        </a:rPr>
                        <m:t>h</m:t>
                      </m:r>
                      <m:sSub>
                        <m:sSubPr>
                          <m:ctrlPr>
                            <a:rPr lang="es-AR" i="1">
                              <a:latin typeface="Cambria Math" panose="02040503050406030204" pitchFamily="18" charset="0"/>
                            </a:rPr>
                          </m:ctrlPr>
                        </m:sSubPr>
                        <m:e>
                          <m:r>
                            <a:rPr lang="es-AR" i="1">
                              <a:latin typeface="Cambria Math" panose="02040503050406030204" pitchFamily="18" charset="0"/>
                            </a:rPr>
                            <m:t> </m:t>
                          </m:r>
                          <m:r>
                            <a:rPr lang="es-AR" i="1">
                              <a:latin typeface="Cambria Math" panose="02040503050406030204" pitchFamily="18" charset="0"/>
                            </a:rPr>
                            <m:t>𝑓</m:t>
                          </m:r>
                        </m:e>
                        <m: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𝑛</m:t>
                              </m:r>
                            </m:sub>
                          </m:sSub>
                          <m:r>
                            <a:rPr lang="es-AR" i="1">
                              <a:latin typeface="Cambria Math" panose="02040503050406030204" pitchFamily="18" charset="0"/>
                            </a:rPr>
                            <m:t>)</m:t>
                          </m:r>
                        </m:sub>
                      </m:sSub>
                    </m:oMath>
                  </m:oMathPara>
                </a14:m>
                <a:endParaRPr lang="en-US" dirty="0"/>
              </a:p>
            </p:txBody>
          </p:sp>
        </mc:Choice>
        <mc:Fallback xmlns="">
          <p:sp>
            <p:nvSpPr>
              <p:cNvPr id="7" name="Rectangle 6">
                <a:extLst>
                  <a:ext uri="{FF2B5EF4-FFF2-40B4-BE49-F238E27FC236}">
                    <a16:creationId xmlns:a16="http://schemas.microsoft.com/office/drawing/2014/main" id="{9F911F77-A8EE-4A4D-93C7-FBFCBF251E76}"/>
                  </a:ext>
                </a:extLst>
              </p:cNvPr>
              <p:cNvSpPr>
                <a:spLocks noRot="1" noChangeAspect="1" noMove="1" noResize="1" noEditPoints="1" noAdjustHandles="1" noChangeArrowheads="1" noChangeShapeType="1" noTextEdit="1"/>
              </p:cNvSpPr>
              <p:nvPr/>
            </p:nvSpPr>
            <p:spPr>
              <a:xfrm>
                <a:off x="193481" y="1137928"/>
                <a:ext cx="2829814" cy="396006"/>
              </a:xfrm>
              <a:prstGeom prst="rect">
                <a:avLst/>
              </a:prstGeom>
              <a:blipFill>
                <a:blip r:embed="rId4"/>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51663B42-AAFA-435B-85DC-C544620036B1}"/>
                  </a:ext>
                </a:extLst>
              </p:cNvPr>
              <p:cNvSpPr/>
              <p:nvPr/>
            </p:nvSpPr>
            <p:spPr>
              <a:xfrm>
                <a:off x="288021" y="2928953"/>
                <a:ext cx="10164662" cy="3752437"/>
              </a:xfrm>
              <a:prstGeom prst="rect">
                <a:avLst/>
              </a:prstGeom>
            </p:spPr>
            <p:txBody>
              <a:bodyPr wrap="square">
                <a:spAutoFit/>
              </a:bodyPr>
              <a:lstStyle/>
              <a:p>
                <a:r>
                  <a:rPr lang="es-AR" dirty="0"/>
                  <a:t>Adotamos h=0.1 </a:t>
                </a:r>
              </a:p>
              <a:p>
                <a:pPr/>
                <a14:m>
                  <m:oMathPara xmlns:m="http://schemas.openxmlformats.org/officeDocument/2006/math">
                    <m:oMathParaPr>
                      <m:jc m:val="left"/>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r>
                        <a:rPr lang="es-AR" i="1">
                          <a:latin typeface="Cambria Math" panose="02040503050406030204" pitchFamily="18" charset="0"/>
                        </a:rPr>
                        <m:t>=0        </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r>
                            <a:rPr lang="es-AR" i="1">
                              <a:latin typeface="Cambria Math" panose="02040503050406030204" pitchFamily="18" charset="0"/>
                            </a:rPr>
                            <m:t>)</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(0)</m:t>
                          </m:r>
                        </m:sub>
                      </m:sSub>
                      <m:r>
                        <a:rPr lang="es-AR" i="1">
                          <a:latin typeface="Cambria Math" panose="02040503050406030204" pitchFamily="18" charset="0"/>
                        </a:rPr>
                        <m:t>=1</m:t>
                      </m:r>
                    </m:oMath>
                  </m:oMathPara>
                </a14:m>
                <a:endParaRPr lang="es-AR" dirty="0"/>
              </a:p>
              <a:p>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r>
                              <a:rPr lang="es-AR" i="1">
                                <a:latin typeface="Cambria Math" panose="02040503050406030204" pitchFamily="18" charset="0"/>
                              </a:rPr>
                              <m:t>+1</m:t>
                            </m:r>
                          </m:sub>
                        </m:sSub>
                        <m:r>
                          <a:rPr lang="es-AR" i="1">
                            <a:latin typeface="Cambria Math" panose="02040503050406030204" pitchFamily="18" charset="0"/>
                          </a:rPr>
                          <m:t>)</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sub>
                            </m:sSub>
                          </m:e>
                        </m:d>
                      </m:sub>
                    </m:sSub>
                    <m:r>
                      <a:rPr lang="es-AR" i="1">
                        <a:latin typeface="Cambria Math" panose="02040503050406030204" pitchFamily="18" charset="0"/>
                      </a:rPr>
                      <m:t>+</m:t>
                    </m:r>
                    <m:r>
                      <a:rPr lang="es-AR" i="1">
                        <a:latin typeface="Cambria Math" panose="02040503050406030204" pitchFamily="18" charset="0"/>
                      </a:rPr>
                      <m:t>h</m:t>
                    </m:r>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𝑛</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sub>
                    </m:sSub>
                    <m:r>
                      <a:rPr lang="es-AR" i="1">
                        <a:latin typeface="Cambria Math" panose="02040503050406030204" pitchFamily="18" charset="0"/>
                      </a:rPr>
                      <m:t>+1)</m:t>
                    </m:r>
                  </m:oMath>
                </a14:m>
                <a:r>
                  <a:rPr lang="es-AR" dirty="0"/>
                  <a:t>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r>
                              <a:rPr lang="es-AR" i="1">
                                <a:latin typeface="Cambria Math" panose="02040503050406030204" pitchFamily="18" charset="0"/>
                              </a:rPr>
                              <m:t>+1</m:t>
                            </m:r>
                          </m:sub>
                        </m:sSub>
                        <m:r>
                          <a:rPr lang="es-AR" i="1">
                            <a:latin typeface="Cambria Math" panose="02040503050406030204" pitchFamily="18" charset="0"/>
                          </a:rPr>
                          <m:t>)</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sub>
                            </m:sSub>
                          </m:e>
                        </m:d>
                      </m:sub>
                    </m:sSub>
                    <m:r>
                      <a:rPr lang="es-AR" i="1">
                        <a:latin typeface="Cambria Math" panose="02040503050406030204" pitchFamily="18" charset="0"/>
                      </a:rPr>
                      <m:t>+</m:t>
                    </m:r>
                    <m:r>
                      <a:rPr lang="es-AR" b="0" i="1" smtClean="0">
                        <a:latin typeface="Cambria Math" panose="02040503050406030204" pitchFamily="18" charset="0"/>
                      </a:rPr>
                      <m:t>h</m:t>
                    </m:r>
                    <m:r>
                      <a:rPr lang="es-AR" b="0" i="1" smtClean="0">
                        <a:latin typeface="Cambria Math" panose="02040503050406030204" pitchFamily="18" charset="0"/>
                      </a:rPr>
                      <m:t>/2(−</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𝑛</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sub>
                    </m:sSub>
                    <m:r>
                      <a:rPr lang="es-AR" i="1">
                        <a:latin typeface="Cambria Math" panose="02040503050406030204" pitchFamily="18" charset="0"/>
                      </a:rPr>
                      <m:t>+1</m:t>
                    </m:r>
                    <m:r>
                      <a:rPr lang="es-AR" b="0" i="1" smtClean="0">
                        <a:latin typeface="Cambria Math" panose="02040503050406030204" pitchFamily="18" charset="0"/>
                      </a:rPr>
                      <m:t>+(</m:t>
                    </m:r>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𝑛</m:t>
                        </m:r>
                        <m:r>
                          <a:rPr lang="es-AR" b="0" i="1" smtClean="0">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r>
                          <a:rPr lang="es-AR" b="0" i="1" smtClean="0">
                            <a:latin typeface="Cambria Math" panose="02040503050406030204" pitchFamily="18" charset="0"/>
                          </a:rPr>
                          <m:t>+1</m:t>
                        </m:r>
                      </m:sub>
                    </m:sSub>
                    <m:r>
                      <a:rPr lang="es-AR" i="1">
                        <a:latin typeface="Cambria Math" panose="02040503050406030204" pitchFamily="18" charset="0"/>
                      </a:rPr>
                      <m:t>+1</m:t>
                    </m:r>
                    <m:r>
                      <a:rPr lang="es-AR" b="0" i="1" smtClean="0">
                        <a:latin typeface="Cambria Math" panose="02040503050406030204" pitchFamily="18" charset="0"/>
                      </a:rPr>
                      <m:t>)</m:t>
                    </m:r>
                    <m:r>
                      <a:rPr lang="es-AR" i="1">
                        <a:latin typeface="Cambria Math" panose="02040503050406030204" pitchFamily="18" charset="0"/>
                      </a:rPr>
                      <m:t>)</m:t>
                    </m:r>
                  </m:oMath>
                </a14:m>
                <a:r>
                  <a:rPr lang="es-AR" dirty="0"/>
                  <a:t>    </a:t>
                </a:r>
              </a:p>
              <a:p>
                <a:endParaRPr lang="es-AR" dirty="0"/>
              </a:p>
              <a:p>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(0.1)</m:t>
                        </m:r>
                      </m:sub>
                    </m:sSub>
                    <m:r>
                      <a:rPr lang="es-AR" i="1">
                        <a:latin typeface="Cambria Math" panose="02040503050406030204" pitchFamily="18" charset="0"/>
                      </a:rPr>
                      <m:t>=1+0.1</m:t>
                    </m:r>
                    <m:d>
                      <m:dPr>
                        <m:ctrlPr>
                          <a:rPr lang="es-AR" i="1">
                            <a:latin typeface="Cambria Math" panose="02040503050406030204" pitchFamily="18" charset="0"/>
                          </a:rPr>
                        </m:ctrlPr>
                      </m:dPr>
                      <m:e>
                        <m:r>
                          <a:rPr lang="es-AR" i="1">
                            <a:latin typeface="Cambria Math" panose="02040503050406030204" pitchFamily="18" charset="0"/>
                          </a:rPr>
                          <m:t>−1+1</m:t>
                        </m:r>
                      </m:e>
                    </m:d>
                    <m:r>
                      <a:rPr lang="es-AR" i="1">
                        <a:latin typeface="Cambria Math" panose="02040503050406030204" pitchFamily="18" charset="0"/>
                      </a:rPr>
                      <m:t>=1</m:t>
                    </m:r>
                  </m:oMath>
                </a14:m>
                <a:r>
                  <a:rPr lang="es-AR" dirty="0"/>
                  <a:t>       por el método simple</a:t>
                </a:r>
              </a:p>
              <a:p>
                <a:endParaRPr lang="es-AR" dirty="0"/>
              </a:p>
              <a:p>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(0.</m:t>
                        </m:r>
                        <m:r>
                          <a:rPr lang="es-AR" b="0" i="1" smtClean="0">
                            <a:latin typeface="Cambria Math" panose="02040503050406030204" pitchFamily="18" charset="0"/>
                          </a:rPr>
                          <m:t>1</m:t>
                        </m:r>
                        <m:r>
                          <a:rPr lang="es-AR" i="1">
                            <a:latin typeface="Cambria Math" panose="02040503050406030204" pitchFamily="18" charset="0"/>
                          </a:rPr>
                          <m:t>)</m:t>
                        </m:r>
                      </m:sub>
                    </m:sSub>
                    <m:r>
                      <a:rPr lang="es-AR" i="1">
                        <a:latin typeface="Cambria Math" panose="02040503050406030204" pitchFamily="18" charset="0"/>
                      </a:rPr>
                      <m:t>=1+</m:t>
                    </m:r>
                    <m:f>
                      <m:fPr>
                        <m:ctrlPr>
                          <a:rPr lang="es-AR" i="1" smtClean="0">
                            <a:latin typeface="Cambria Math" panose="02040503050406030204" pitchFamily="18" charset="0"/>
                          </a:rPr>
                        </m:ctrlPr>
                      </m:fPr>
                      <m:num>
                        <m:r>
                          <a:rPr lang="es-AR" b="0" i="1" smtClean="0">
                            <a:latin typeface="Cambria Math" panose="02040503050406030204" pitchFamily="18" charset="0"/>
                          </a:rPr>
                          <m:t>0.1</m:t>
                        </m:r>
                      </m:num>
                      <m:den>
                        <m:r>
                          <a:rPr lang="es-AR" b="0" i="1" smtClean="0">
                            <a:latin typeface="Cambria Math" panose="02040503050406030204" pitchFamily="18" charset="0"/>
                          </a:rPr>
                          <m:t>2</m:t>
                        </m:r>
                      </m:den>
                    </m:f>
                    <m:d>
                      <m:dPr>
                        <m:ctrlPr>
                          <a:rPr lang="es-AR" i="1">
                            <a:latin typeface="Cambria Math" panose="02040503050406030204" pitchFamily="18" charset="0"/>
                          </a:rPr>
                        </m:ctrlPr>
                      </m:dPr>
                      <m:e>
                        <m:r>
                          <a:rPr lang="es-AR" i="1">
                            <a:latin typeface="Cambria Math" panose="02040503050406030204" pitchFamily="18" charset="0"/>
                          </a:rPr>
                          <m:t>−1+1</m:t>
                        </m:r>
                        <m:r>
                          <a:rPr lang="es-AR" b="0" i="1" smtClean="0">
                            <a:latin typeface="Cambria Math" panose="02040503050406030204" pitchFamily="18" charset="0"/>
                          </a:rPr>
                          <m:t>−1+0.1+1</m:t>
                        </m:r>
                      </m:e>
                    </m:d>
                    <m:r>
                      <a:rPr lang="es-AR" b="0" i="1" smtClean="0">
                        <a:latin typeface="Cambria Math" panose="02040503050406030204" pitchFamily="18" charset="0"/>
                      </a:rPr>
                      <m:t>=</m:t>
                    </m:r>
                    <m:r>
                      <a:rPr lang="es-AR" i="1">
                        <a:latin typeface="Cambria Math" panose="02040503050406030204" pitchFamily="18" charset="0"/>
                      </a:rPr>
                      <m:t>1.0</m:t>
                    </m:r>
                    <m:r>
                      <a:rPr lang="es-AR" b="0" i="1" smtClean="0">
                        <a:latin typeface="Cambria Math" panose="02040503050406030204" pitchFamily="18" charset="0"/>
                      </a:rPr>
                      <m:t>05</m:t>
                    </m:r>
                  </m:oMath>
                </a14:m>
                <a:r>
                  <a:rPr lang="es-AR" dirty="0"/>
                  <a:t>    por el método mejorado</a:t>
                </a:r>
              </a:p>
              <a:p>
                <a:endParaRPr lang="es-AR" dirty="0"/>
              </a:p>
              <a:p>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(0.</m:t>
                        </m:r>
                        <m:r>
                          <a:rPr lang="es-AR" b="0" i="1" smtClean="0">
                            <a:latin typeface="Cambria Math" panose="02040503050406030204" pitchFamily="18" charset="0"/>
                          </a:rPr>
                          <m:t>2</m:t>
                        </m:r>
                        <m:r>
                          <a:rPr lang="es-AR" i="1">
                            <a:latin typeface="Cambria Math" panose="02040503050406030204" pitchFamily="18" charset="0"/>
                          </a:rPr>
                          <m:t>)</m:t>
                        </m:r>
                      </m:sub>
                    </m:sSub>
                    <m:r>
                      <a:rPr lang="es-AR" i="1">
                        <a:latin typeface="Cambria Math" panose="02040503050406030204" pitchFamily="18" charset="0"/>
                      </a:rPr>
                      <m:t>=1</m:t>
                    </m:r>
                    <m:r>
                      <a:rPr lang="es-AR" b="0" i="1" smtClean="0">
                        <a:latin typeface="Cambria Math" panose="02040503050406030204" pitchFamily="18" charset="0"/>
                      </a:rPr>
                      <m:t>.005</m:t>
                    </m:r>
                    <m:r>
                      <a:rPr lang="es-AR" i="1">
                        <a:latin typeface="Cambria Math" panose="02040503050406030204" pitchFamily="18" charset="0"/>
                      </a:rPr>
                      <m:t>+0.1</m:t>
                    </m:r>
                    <m:d>
                      <m:dPr>
                        <m:ctrlPr>
                          <a:rPr lang="es-AR" i="1">
                            <a:latin typeface="Cambria Math" panose="02040503050406030204" pitchFamily="18" charset="0"/>
                          </a:rPr>
                        </m:ctrlPr>
                      </m:dPr>
                      <m:e>
                        <m:r>
                          <a:rPr lang="es-AR" i="1">
                            <a:latin typeface="Cambria Math" panose="02040503050406030204" pitchFamily="18" charset="0"/>
                          </a:rPr>
                          <m:t>−1</m:t>
                        </m:r>
                        <m:r>
                          <a:rPr lang="es-AR" b="0" i="1" smtClean="0">
                            <a:latin typeface="Cambria Math" panose="02040503050406030204" pitchFamily="18" charset="0"/>
                          </a:rPr>
                          <m:t>.005+0.1</m:t>
                        </m:r>
                        <m:r>
                          <a:rPr lang="es-AR" i="1">
                            <a:latin typeface="Cambria Math" panose="02040503050406030204" pitchFamily="18" charset="0"/>
                          </a:rPr>
                          <m:t>+1</m:t>
                        </m:r>
                      </m:e>
                    </m:d>
                    <m:r>
                      <a:rPr lang="es-AR" i="1">
                        <a:latin typeface="Cambria Math" panose="02040503050406030204" pitchFamily="18" charset="0"/>
                      </a:rPr>
                      <m:t>=1</m:t>
                    </m:r>
                    <m:r>
                      <a:rPr lang="es-AR" b="0" i="1" smtClean="0">
                        <a:latin typeface="Cambria Math" panose="02040503050406030204" pitchFamily="18" charset="0"/>
                      </a:rPr>
                      <m:t>.0145</m:t>
                    </m:r>
                  </m:oMath>
                </a14:m>
                <a:r>
                  <a:rPr lang="es-AR" dirty="0"/>
                  <a:t>       por el método simple</a:t>
                </a:r>
              </a:p>
              <a:p>
                <a:endParaRPr lang="es-AR" dirty="0"/>
              </a:p>
              <a:p>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(0.1)</m:t>
                        </m:r>
                      </m:sub>
                    </m:sSub>
                    <m:r>
                      <a:rPr lang="es-AR" i="1">
                        <a:latin typeface="Cambria Math" panose="02040503050406030204" pitchFamily="18" charset="0"/>
                      </a:rPr>
                      <m:t>=1</m:t>
                    </m:r>
                    <m:r>
                      <a:rPr lang="es-AR" b="0" i="1" smtClean="0">
                        <a:latin typeface="Cambria Math" panose="02040503050406030204" pitchFamily="18" charset="0"/>
                      </a:rPr>
                      <m:t>.005</m:t>
                    </m:r>
                    <m:r>
                      <a:rPr lang="es-AR" i="1">
                        <a:latin typeface="Cambria Math" panose="02040503050406030204" pitchFamily="18" charset="0"/>
                      </a:rPr>
                      <m:t>+</m:t>
                    </m:r>
                    <m:f>
                      <m:fPr>
                        <m:ctrlPr>
                          <a:rPr lang="es-AR" i="1">
                            <a:latin typeface="Cambria Math" panose="02040503050406030204" pitchFamily="18" charset="0"/>
                          </a:rPr>
                        </m:ctrlPr>
                      </m:fPr>
                      <m:num>
                        <m:r>
                          <a:rPr lang="es-AR" i="1">
                            <a:latin typeface="Cambria Math" panose="02040503050406030204" pitchFamily="18" charset="0"/>
                          </a:rPr>
                          <m:t>0.1</m:t>
                        </m:r>
                      </m:num>
                      <m:den>
                        <m:r>
                          <a:rPr lang="es-AR" i="1">
                            <a:latin typeface="Cambria Math" panose="02040503050406030204" pitchFamily="18" charset="0"/>
                          </a:rPr>
                          <m:t>2</m:t>
                        </m:r>
                      </m:den>
                    </m:f>
                    <m:d>
                      <m:dPr>
                        <m:ctrlPr>
                          <a:rPr lang="es-AR" i="1">
                            <a:latin typeface="Cambria Math" panose="02040503050406030204" pitchFamily="18" charset="0"/>
                          </a:rPr>
                        </m:ctrlPr>
                      </m:dPr>
                      <m:e>
                        <m:r>
                          <a:rPr lang="es-AR" i="1">
                            <a:latin typeface="Cambria Math" panose="02040503050406030204" pitchFamily="18" charset="0"/>
                          </a:rPr>
                          <m:t>−1</m:t>
                        </m:r>
                        <m:r>
                          <a:rPr lang="es-AR" b="0" i="1" smtClean="0">
                            <a:latin typeface="Cambria Math" panose="02040503050406030204" pitchFamily="18" charset="0"/>
                          </a:rPr>
                          <m:t>.005+0.1</m:t>
                        </m:r>
                        <m:r>
                          <a:rPr lang="es-AR" i="1">
                            <a:latin typeface="Cambria Math" panose="02040503050406030204" pitchFamily="18" charset="0"/>
                          </a:rPr>
                          <m:t>+1−1</m:t>
                        </m:r>
                        <m:r>
                          <a:rPr lang="es-AR" b="0" i="1" smtClean="0">
                            <a:latin typeface="Cambria Math" panose="02040503050406030204" pitchFamily="18" charset="0"/>
                          </a:rPr>
                          <m:t>.0145</m:t>
                        </m:r>
                        <m:r>
                          <a:rPr lang="es-AR" i="1">
                            <a:latin typeface="Cambria Math" panose="02040503050406030204" pitchFamily="18" charset="0"/>
                          </a:rPr>
                          <m:t>+0.</m:t>
                        </m:r>
                        <m:r>
                          <a:rPr lang="es-AR" b="0" i="1" smtClean="0">
                            <a:latin typeface="Cambria Math" panose="02040503050406030204" pitchFamily="18" charset="0"/>
                          </a:rPr>
                          <m:t>2</m:t>
                        </m:r>
                        <m:r>
                          <a:rPr lang="es-AR" i="1">
                            <a:latin typeface="Cambria Math" panose="02040503050406030204" pitchFamily="18" charset="0"/>
                          </a:rPr>
                          <m:t>+1</m:t>
                        </m:r>
                      </m:e>
                    </m:d>
                    <m:r>
                      <a:rPr lang="es-AR" i="1">
                        <a:latin typeface="Cambria Math" panose="02040503050406030204" pitchFamily="18" charset="0"/>
                      </a:rPr>
                      <m:t>=1.0</m:t>
                    </m:r>
                    <m:r>
                      <a:rPr lang="es-AR" b="0" i="1" smtClean="0">
                        <a:latin typeface="Cambria Math" panose="02040503050406030204" pitchFamily="18" charset="0"/>
                      </a:rPr>
                      <m:t>19</m:t>
                    </m:r>
                  </m:oMath>
                </a14:m>
                <a:r>
                  <a:rPr lang="es-AR" dirty="0"/>
                  <a:t>    por el método mejorado</a:t>
                </a:r>
              </a:p>
              <a:p>
                <a:endParaRPr lang="es-AR" dirty="0"/>
              </a:p>
            </p:txBody>
          </p:sp>
        </mc:Choice>
        <mc:Fallback xmlns="">
          <p:sp>
            <p:nvSpPr>
              <p:cNvPr id="8" name="Rectangle 7">
                <a:extLst>
                  <a:ext uri="{FF2B5EF4-FFF2-40B4-BE49-F238E27FC236}">
                    <a16:creationId xmlns:a16="http://schemas.microsoft.com/office/drawing/2014/main" id="{51663B42-AAFA-435B-85DC-C544620036B1}"/>
                  </a:ext>
                </a:extLst>
              </p:cNvPr>
              <p:cNvSpPr>
                <a:spLocks noRot="1" noChangeAspect="1" noMove="1" noResize="1" noEditPoints="1" noAdjustHandles="1" noChangeArrowheads="1" noChangeShapeType="1" noTextEdit="1"/>
              </p:cNvSpPr>
              <p:nvPr/>
            </p:nvSpPr>
            <p:spPr>
              <a:xfrm>
                <a:off x="288021" y="2928953"/>
                <a:ext cx="10164662" cy="3752437"/>
              </a:xfrm>
              <a:prstGeom prst="rect">
                <a:avLst/>
              </a:prstGeom>
              <a:blipFill>
                <a:blip r:embed="rId5"/>
                <a:stretch>
                  <a:fillRect l="-480" t="-812"/>
                </a:stretch>
              </a:blipFill>
            </p:spPr>
            <p:txBody>
              <a:bodyPr/>
              <a:lstStyle/>
              <a:p>
                <a:r>
                  <a:rPr lang="en-US">
                    <a:noFill/>
                  </a:rPr>
                  <a:t> </a:t>
                </a:r>
              </a:p>
            </p:txBody>
          </p:sp>
        </mc:Fallback>
      </mc:AlternateContent>
    </p:spTree>
    <p:extLst>
      <p:ext uri="{BB962C8B-B14F-4D97-AF65-F5344CB8AC3E}">
        <p14:creationId xmlns:p14="http://schemas.microsoft.com/office/powerpoint/2010/main" val="285922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56093" y="0"/>
            <a:ext cx="9144000" cy="457577"/>
          </a:xfrm>
        </p:spPr>
        <p:txBody>
          <a:bodyPr>
            <a:normAutofit/>
          </a:bodyPr>
          <a:lstStyle/>
          <a:p>
            <a:r>
              <a:rPr lang="es-AR" dirty="0"/>
              <a:t>Ecuaciones Diferenciales Ordinarias – Problema de Valor Inicial</a:t>
            </a:r>
          </a:p>
        </p:txBody>
      </p:sp>
      <p:pic>
        <p:nvPicPr>
          <p:cNvPr id="4" name="Picture 8" descr="Image result for unlp logo image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9779" y="82078"/>
            <a:ext cx="858740" cy="99903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193481" y="581593"/>
            <a:ext cx="12019373" cy="1477328"/>
          </a:xfrm>
          <a:prstGeom prst="rect">
            <a:avLst/>
          </a:prstGeom>
          <a:noFill/>
        </p:spPr>
        <p:txBody>
          <a:bodyPr wrap="square" rtlCol="0">
            <a:spAutoFit/>
          </a:bodyPr>
          <a:lstStyle/>
          <a:p>
            <a:r>
              <a:rPr lang="es-AR" dirty="0"/>
              <a:t>Método de Runge – </a:t>
            </a:r>
            <a:r>
              <a:rPr lang="es-AR" dirty="0" err="1"/>
              <a:t>Kutta</a:t>
            </a:r>
            <a:r>
              <a:rPr lang="es-AR" dirty="0"/>
              <a:t> de cuarto orden:</a:t>
            </a:r>
          </a:p>
          <a:p>
            <a:endParaRPr lang="es-AR" dirty="0"/>
          </a:p>
          <a:p>
            <a:r>
              <a:rPr lang="es-AR" dirty="0"/>
              <a:t>                                                 </a:t>
            </a:r>
          </a:p>
          <a:p>
            <a:endParaRPr lang="es-AR" dirty="0"/>
          </a:p>
          <a:p>
            <a:r>
              <a:rPr lang="es-AR" dirty="0"/>
              <a:t> </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9F911F77-A8EE-4A4D-93C7-FBFCBF251E76}"/>
                  </a:ext>
                </a:extLst>
              </p:cNvPr>
              <p:cNvSpPr/>
              <p:nvPr/>
            </p:nvSpPr>
            <p:spPr>
              <a:xfrm>
                <a:off x="193481" y="1137928"/>
                <a:ext cx="4240713" cy="41469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r>
                                <a:rPr lang="es-AR" i="1">
                                  <a:latin typeface="Cambria Math" panose="02040503050406030204" pitchFamily="18" charset="0"/>
                                </a:rPr>
                                <m:t>+1</m:t>
                              </m:r>
                            </m:sub>
                          </m:sSub>
                          <m:r>
                            <a:rPr lang="es-AR" i="1">
                              <a:latin typeface="Cambria Math" panose="02040503050406030204" pitchFamily="18" charset="0"/>
                            </a:rPr>
                            <m:t>)</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sub>
                              </m:sSub>
                            </m:e>
                          </m:d>
                        </m:sub>
                      </m:sSub>
                      <m:r>
                        <a:rPr lang="es-AR" i="1">
                          <a:latin typeface="Cambria Math" panose="02040503050406030204" pitchFamily="18" charset="0"/>
                        </a:rPr>
                        <m:t>+</m:t>
                      </m:r>
                      <m:r>
                        <a:rPr lang="es-AR" i="1">
                          <a:latin typeface="Cambria Math" panose="02040503050406030204" pitchFamily="18" charset="0"/>
                        </a:rPr>
                        <m:t>h</m:t>
                      </m:r>
                      <m:f>
                        <m:fPr>
                          <m:ctrlPr>
                            <a:rPr lang="es-AR" i="1" smtClean="0">
                              <a:latin typeface="Cambria Math" panose="02040503050406030204" pitchFamily="18" charset="0"/>
                            </a:rPr>
                          </m:ctrlPr>
                        </m:fPr>
                        <m:num>
                          <m:sSub>
                            <m:sSubPr>
                              <m:ctrlPr>
                                <a:rPr lang="es-AR" i="1" smtClean="0">
                                  <a:latin typeface="Cambria Math" panose="02040503050406030204" pitchFamily="18" charset="0"/>
                                </a:rPr>
                              </m:ctrlPr>
                            </m:sSubPr>
                            <m:e>
                              <m:r>
                                <a:rPr lang="es-AR" b="0" i="1" smtClean="0">
                                  <a:latin typeface="Cambria Math" panose="02040503050406030204" pitchFamily="18" charset="0"/>
                                </a:rPr>
                                <m:t>𝑘</m:t>
                              </m:r>
                            </m:e>
                            <m:sub>
                              <m:r>
                                <a:rPr lang="es-AR" b="0" i="1" smtClean="0">
                                  <a:latin typeface="Cambria Math" panose="02040503050406030204" pitchFamily="18" charset="0"/>
                                </a:rPr>
                                <m:t>1</m:t>
                              </m:r>
                            </m:sub>
                          </m:sSub>
                          <m:r>
                            <a:rPr lang="es-AR" b="0" i="1" smtClean="0">
                              <a:latin typeface="Cambria Math" panose="02040503050406030204" pitchFamily="18" charset="0"/>
                            </a:rPr>
                            <m:t>+2</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𝑘</m:t>
                              </m:r>
                            </m:e>
                            <m:sub>
                              <m:r>
                                <a:rPr lang="es-AR" b="0" i="1" smtClean="0">
                                  <a:latin typeface="Cambria Math" panose="02040503050406030204" pitchFamily="18" charset="0"/>
                                </a:rPr>
                                <m:t>2</m:t>
                              </m:r>
                            </m:sub>
                          </m:sSub>
                          <m:r>
                            <a:rPr lang="es-AR" b="0" i="1" smtClean="0">
                              <a:latin typeface="Cambria Math" panose="02040503050406030204" pitchFamily="18" charset="0"/>
                            </a:rPr>
                            <m:t>+2</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𝑘</m:t>
                              </m:r>
                            </m:e>
                            <m:sub>
                              <m:r>
                                <a:rPr lang="es-AR" b="0" i="1" smtClean="0">
                                  <a:latin typeface="Cambria Math" panose="02040503050406030204" pitchFamily="18" charset="0"/>
                                </a:rPr>
                                <m:t>3</m:t>
                              </m:r>
                            </m:sub>
                          </m:sSub>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𝑘</m:t>
                              </m:r>
                            </m:e>
                            <m:sub>
                              <m:r>
                                <a:rPr lang="es-AR" b="0" i="1" smtClean="0">
                                  <a:latin typeface="Cambria Math" panose="02040503050406030204" pitchFamily="18" charset="0"/>
                                </a:rPr>
                                <m:t>4</m:t>
                              </m:r>
                            </m:sub>
                          </m:sSub>
                        </m:num>
                        <m:den>
                          <m:r>
                            <a:rPr lang="es-AR" b="0" i="1" smtClean="0">
                              <a:latin typeface="Cambria Math" panose="02040503050406030204" pitchFamily="18" charset="0"/>
                            </a:rPr>
                            <m:t>6</m:t>
                          </m:r>
                        </m:den>
                      </m:f>
                    </m:oMath>
                  </m:oMathPara>
                </a14:m>
                <a:endParaRPr lang="en-US" dirty="0"/>
              </a:p>
              <a:p>
                <a:endParaRPr lang="en-US" dirty="0"/>
              </a:p>
              <a:p>
                <a:r>
                  <a:rPr lang="en-US" dirty="0"/>
                  <a:t>Con:</a:t>
                </a:r>
              </a:p>
              <a:p>
                <a:endParaRPr lang="en-US" dirty="0"/>
              </a:p>
              <a:p>
                <a:pPr/>
                <a14:m>
                  <m:oMathPara xmlns:m="http://schemas.openxmlformats.org/officeDocument/2006/math">
                    <m:oMathParaPr>
                      <m:jc m:val="left"/>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𝑘</m:t>
                          </m:r>
                        </m:e>
                        <m:sub>
                          <m:r>
                            <a:rPr lang="es-AR" i="1">
                              <a:latin typeface="Cambria Math" panose="02040503050406030204" pitchFamily="18" charset="0"/>
                            </a:rPr>
                            <m:t>1</m:t>
                          </m:r>
                        </m:sub>
                      </m:sSub>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𝑛</m:t>
                                  </m:r>
                                </m:sub>
                              </m:sSub>
                            </m:e>
                          </m:d>
                        </m:sub>
                      </m:sSub>
                    </m:oMath>
                  </m:oMathPara>
                </a14:m>
                <a:endParaRPr lang="en-US" dirty="0"/>
              </a:p>
              <a:p>
                <a:endParaRPr lang="en-US" dirty="0"/>
              </a:p>
              <a:p>
                <a:pPr/>
                <a14:m>
                  <m:oMathPara xmlns:m="http://schemas.openxmlformats.org/officeDocument/2006/math">
                    <m:oMathParaPr>
                      <m:jc m:val="left"/>
                    </m:oMathParaPr>
                    <m:oMath xmlns:m="http://schemas.openxmlformats.org/officeDocument/2006/math">
                      <m:sSub>
                        <m:sSubPr>
                          <m:ctrlPr>
                            <a:rPr lang="es-AR" i="1">
                              <a:latin typeface="Cambria Math" panose="02040503050406030204" pitchFamily="18" charset="0"/>
                            </a:rPr>
                          </m:ctrlPr>
                        </m:sSubPr>
                        <m:e>
                          <m:sSub>
                            <m:sSubPr>
                              <m:ctrlPr>
                                <a:rPr lang="es-AR" i="1" smtClean="0">
                                  <a:latin typeface="Cambria Math" panose="02040503050406030204" pitchFamily="18" charset="0"/>
                                </a:rPr>
                              </m:ctrlPr>
                            </m:sSubPr>
                            <m:e>
                              <m:r>
                                <a:rPr lang="es-AR" b="0" i="1" smtClean="0">
                                  <a:latin typeface="Cambria Math" panose="02040503050406030204" pitchFamily="18" charset="0"/>
                                </a:rPr>
                                <m:t>𝑘</m:t>
                              </m:r>
                            </m:e>
                            <m:sub>
                              <m:r>
                                <a:rPr lang="es-AR" b="0" i="1" smtClean="0">
                                  <a:latin typeface="Cambria Math" panose="02040503050406030204" pitchFamily="18" charset="0"/>
                                </a:rPr>
                                <m:t>2</m:t>
                              </m:r>
                            </m:sub>
                          </m:sSub>
                          <m:r>
                            <a:rPr lang="es-AR" b="0" i="1" smtClean="0">
                              <a:latin typeface="Cambria Math" panose="02040503050406030204" pitchFamily="18" charset="0"/>
                            </a:rPr>
                            <m:t>=</m:t>
                          </m:r>
                          <m:r>
                            <a:rPr lang="es-AR" i="1" smtClean="0">
                              <a:latin typeface="Cambria Math" panose="02040503050406030204" pitchFamily="18" charset="0"/>
                            </a:rPr>
                            <m:t> </m:t>
                          </m:r>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sub>
                              </m:sSub>
                              <m:r>
                                <a:rPr lang="es-AR" b="0" i="1" smtClean="0">
                                  <a:latin typeface="Cambria Math" panose="02040503050406030204" pitchFamily="18" charset="0"/>
                                </a:rPr>
                                <m:t>+</m:t>
                              </m:r>
                              <m:f>
                                <m:fPr>
                                  <m:ctrlPr>
                                    <a:rPr lang="es-AR" b="0" i="1" smtClean="0">
                                      <a:latin typeface="Cambria Math" panose="02040503050406030204" pitchFamily="18" charset="0"/>
                                    </a:rPr>
                                  </m:ctrlPr>
                                </m:fPr>
                                <m:num>
                                  <m:r>
                                    <a:rPr lang="es-AR" b="0" i="1" smtClean="0">
                                      <a:latin typeface="Cambria Math" panose="02040503050406030204" pitchFamily="18" charset="0"/>
                                    </a:rPr>
                                    <m:t>1</m:t>
                                  </m:r>
                                </m:num>
                                <m:den>
                                  <m:r>
                                    <a:rPr lang="es-AR" b="0" i="1" smtClean="0">
                                      <a:latin typeface="Cambria Math" panose="02040503050406030204" pitchFamily="18" charset="0"/>
                                    </a:rPr>
                                    <m:t>2</m:t>
                                  </m:r>
                                </m:den>
                              </m:f>
                              <m:r>
                                <a:rPr lang="es-AR" b="0" i="1" smtClean="0">
                                  <a:latin typeface="Cambria Math" panose="02040503050406030204" pitchFamily="18" charset="0"/>
                                </a:rPr>
                                <m:t>h</m:t>
                              </m:r>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𝑛</m:t>
                                  </m:r>
                                </m:sub>
                              </m:sSub>
                              <m:r>
                                <a:rPr lang="es-AR" b="0" i="1" smtClean="0">
                                  <a:latin typeface="Cambria Math" panose="02040503050406030204" pitchFamily="18" charset="0"/>
                                </a:rPr>
                                <m:t>+</m:t>
                              </m:r>
                              <m:f>
                                <m:fPr>
                                  <m:ctrlPr>
                                    <a:rPr lang="es-AR" b="0" i="1" smtClean="0">
                                      <a:latin typeface="Cambria Math" panose="02040503050406030204" pitchFamily="18" charset="0"/>
                                    </a:rPr>
                                  </m:ctrlPr>
                                </m:fPr>
                                <m:num>
                                  <m:r>
                                    <a:rPr lang="es-AR" b="0" i="1" smtClean="0">
                                      <a:latin typeface="Cambria Math" panose="02040503050406030204" pitchFamily="18" charset="0"/>
                                    </a:rPr>
                                    <m:t>1</m:t>
                                  </m:r>
                                </m:num>
                                <m:den>
                                  <m:r>
                                    <a:rPr lang="es-AR" b="0" i="1" smtClean="0">
                                      <a:latin typeface="Cambria Math" panose="02040503050406030204" pitchFamily="18" charset="0"/>
                                    </a:rPr>
                                    <m:t>2</m:t>
                                  </m:r>
                                </m:den>
                              </m:f>
                              <m:sSub>
                                <m:sSubPr>
                                  <m:ctrlPr>
                                    <a:rPr lang="es-AR" b="0" i="1" smtClean="0">
                                      <a:latin typeface="Cambria Math" panose="02040503050406030204" pitchFamily="18" charset="0"/>
                                    </a:rPr>
                                  </m:ctrlPr>
                                </m:sSubPr>
                                <m:e>
                                  <m:r>
                                    <a:rPr lang="es-AR" b="0" i="1" smtClean="0">
                                      <a:latin typeface="Cambria Math" panose="02040503050406030204" pitchFamily="18" charset="0"/>
                                    </a:rPr>
                                    <m:t>𝑘</m:t>
                                  </m:r>
                                </m:e>
                                <m:sub>
                                  <m:r>
                                    <a:rPr lang="es-AR" b="0" i="1" smtClean="0">
                                      <a:latin typeface="Cambria Math" panose="02040503050406030204" pitchFamily="18" charset="0"/>
                                    </a:rPr>
                                    <m:t>1</m:t>
                                  </m:r>
                                </m:sub>
                              </m:sSub>
                              <m:r>
                                <a:rPr lang="es-AR" b="0" i="1" smtClean="0">
                                  <a:latin typeface="Cambria Math" panose="02040503050406030204" pitchFamily="18" charset="0"/>
                                </a:rPr>
                                <m:t>h</m:t>
                              </m:r>
                            </m:e>
                          </m:d>
                        </m:sub>
                      </m:sSub>
                    </m:oMath>
                  </m:oMathPara>
                </a14:m>
                <a:endParaRPr lang="en-US" dirty="0"/>
              </a:p>
              <a:p>
                <a:endParaRPr lang="en-US" dirty="0"/>
              </a:p>
              <a:p>
                <a:pPr/>
                <a14:m>
                  <m:oMathPara xmlns:m="http://schemas.openxmlformats.org/officeDocument/2006/math">
                    <m:oMathParaPr>
                      <m:jc m:val="left"/>
                    </m:oMathParaPr>
                    <m:oMath xmlns:m="http://schemas.openxmlformats.org/officeDocument/2006/math">
                      <m:sSub>
                        <m:sSubPr>
                          <m:ctrlPr>
                            <a:rPr lang="es-AR" i="1">
                              <a:latin typeface="Cambria Math" panose="02040503050406030204" pitchFamily="18" charset="0"/>
                            </a:rPr>
                          </m:ctrlPr>
                        </m:sSubPr>
                        <m:e>
                          <m:sSub>
                            <m:sSubPr>
                              <m:ctrlPr>
                                <a:rPr lang="es-AR" i="1">
                                  <a:latin typeface="Cambria Math" panose="02040503050406030204" pitchFamily="18" charset="0"/>
                                </a:rPr>
                              </m:ctrlPr>
                            </m:sSubPr>
                            <m:e>
                              <m:r>
                                <a:rPr lang="es-AR" i="1">
                                  <a:latin typeface="Cambria Math" panose="02040503050406030204" pitchFamily="18" charset="0"/>
                                </a:rPr>
                                <m:t>𝑘</m:t>
                              </m:r>
                            </m:e>
                            <m:sub>
                              <m:r>
                                <a:rPr lang="es-AR" b="0" i="1" smtClean="0">
                                  <a:latin typeface="Cambria Math" panose="02040503050406030204" pitchFamily="18" charset="0"/>
                                </a:rPr>
                                <m:t>3</m:t>
                              </m:r>
                            </m:sub>
                          </m:sSub>
                          <m:r>
                            <a:rPr lang="es-AR" i="1">
                              <a:latin typeface="Cambria Math" panose="02040503050406030204" pitchFamily="18" charset="0"/>
                            </a:rPr>
                            <m:t>= </m:t>
                          </m:r>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sub>
                              </m:sSub>
                              <m:r>
                                <a:rPr lang="es-AR" i="1">
                                  <a:latin typeface="Cambria Math" panose="02040503050406030204" pitchFamily="18" charset="0"/>
                                </a:rPr>
                                <m:t>+</m:t>
                              </m:r>
                              <m:f>
                                <m:fPr>
                                  <m:ctrlPr>
                                    <a:rPr lang="es-AR" i="1">
                                      <a:latin typeface="Cambria Math" panose="02040503050406030204" pitchFamily="18" charset="0"/>
                                    </a:rPr>
                                  </m:ctrlPr>
                                </m:fPr>
                                <m:num>
                                  <m:r>
                                    <a:rPr lang="es-AR" i="1">
                                      <a:latin typeface="Cambria Math" panose="02040503050406030204" pitchFamily="18" charset="0"/>
                                    </a:rPr>
                                    <m:t>1</m:t>
                                  </m:r>
                                </m:num>
                                <m:den>
                                  <m:r>
                                    <a:rPr lang="es-AR" i="1">
                                      <a:latin typeface="Cambria Math" panose="02040503050406030204" pitchFamily="18" charset="0"/>
                                    </a:rPr>
                                    <m:t>2</m:t>
                                  </m:r>
                                </m:den>
                              </m:f>
                              <m:r>
                                <a:rPr lang="es-AR" i="1">
                                  <a:latin typeface="Cambria Math" panose="02040503050406030204" pitchFamily="18" charset="0"/>
                                </a:rPr>
                                <m:t>h</m:t>
                              </m:r>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𝑛</m:t>
                                  </m:r>
                                </m:sub>
                              </m:sSub>
                              <m:r>
                                <a:rPr lang="es-AR" i="1">
                                  <a:latin typeface="Cambria Math" panose="02040503050406030204" pitchFamily="18" charset="0"/>
                                </a:rPr>
                                <m:t>+</m:t>
                              </m:r>
                              <m:f>
                                <m:fPr>
                                  <m:ctrlPr>
                                    <a:rPr lang="es-AR" i="1">
                                      <a:latin typeface="Cambria Math" panose="02040503050406030204" pitchFamily="18" charset="0"/>
                                    </a:rPr>
                                  </m:ctrlPr>
                                </m:fPr>
                                <m:num>
                                  <m:r>
                                    <a:rPr lang="es-AR" i="1">
                                      <a:latin typeface="Cambria Math" panose="02040503050406030204" pitchFamily="18" charset="0"/>
                                    </a:rPr>
                                    <m:t>1</m:t>
                                  </m:r>
                                </m:num>
                                <m:den>
                                  <m:r>
                                    <a:rPr lang="es-AR" i="1">
                                      <a:latin typeface="Cambria Math" panose="02040503050406030204" pitchFamily="18" charset="0"/>
                                    </a:rPr>
                                    <m:t>2</m:t>
                                  </m:r>
                                </m:den>
                              </m:f>
                              <m:sSub>
                                <m:sSubPr>
                                  <m:ctrlPr>
                                    <a:rPr lang="es-AR" i="1">
                                      <a:latin typeface="Cambria Math" panose="02040503050406030204" pitchFamily="18" charset="0"/>
                                    </a:rPr>
                                  </m:ctrlPr>
                                </m:sSubPr>
                                <m:e>
                                  <m:r>
                                    <a:rPr lang="es-AR" i="1">
                                      <a:latin typeface="Cambria Math" panose="02040503050406030204" pitchFamily="18" charset="0"/>
                                    </a:rPr>
                                    <m:t>𝑘</m:t>
                                  </m:r>
                                </m:e>
                                <m:sub>
                                  <m:r>
                                    <a:rPr lang="es-AR" b="0" i="1" smtClean="0">
                                      <a:latin typeface="Cambria Math" panose="02040503050406030204" pitchFamily="18" charset="0"/>
                                    </a:rPr>
                                    <m:t>2</m:t>
                                  </m:r>
                                </m:sub>
                              </m:sSub>
                              <m:r>
                                <a:rPr lang="es-AR" i="1">
                                  <a:latin typeface="Cambria Math" panose="02040503050406030204" pitchFamily="18" charset="0"/>
                                </a:rPr>
                                <m:t>h</m:t>
                              </m:r>
                            </m:e>
                          </m:d>
                        </m:sub>
                      </m:sSub>
                    </m:oMath>
                  </m:oMathPara>
                </a14:m>
                <a:endParaRPr lang="en-US" dirty="0"/>
              </a:p>
              <a:p>
                <a:endParaRPr lang="en-US" dirty="0"/>
              </a:p>
              <a:p>
                <a:pPr/>
                <a14:m>
                  <m:oMathPara xmlns:m="http://schemas.openxmlformats.org/officeDocument/2006/math">
                    <m:oMathParaPr>
                      <m:jc m:val="left"/>
                    </m:oMathParaPr>
                    <m:oMath xmlns:m="http://schemas.openxmlformats.org/officeDocument/2006/math">
                      <m:sSub>
                        <m:sSubPr>
                          <m:ctrlPr>
                            <a:rPr lang="es-AR" i="1">
                              <a:latin typeface="Cambria Math" panose="02040503050406030204" pitchFamily="18" charset="0"/>
                            </a:rPr>
                          </m:ctrlPr>
                        </m:sSubPr>
                        <m:e>
                          <m:sSub>
                            <m:sSubPr>
                              <m:ctrlPr>
                                <a:rPr lang="es-AR" i="1">
                                  <a:latin typeface="Cambria Math" panose="02040503050406030204" pitchFamily="18" charset="0"/>
                                </a:rPr>
                              </m:ctrlPr>
                            </m:sSubPr>
                            <m:e>
                              <m:r>
                                <a:rPr lang="es-AR" i="1">
                                  <a:latin typeface="Cambria Math" panose="02040503050406030204" pitchFamily="18" charset="0"/>
                                </a:rPr>
                                <m:t>𝑘</m:t>
                              </m:r>
                            </m:e>
                            <m:sub>
                              <m:r>
                                <a:rPr lang="es-AR" b="0" i="1" smtClean="0">
                                  <a:latin typeface="Cambria Math" panose="02040503050406030204" pitchFamily="18" charset="0"/>
                                </a:rPr>
                                <m:t>4</m:t>
                              </m:r>
                            </m:sub>
                          </m:sSub>
                          <m:r>
                            <a:rPr lang="es-AR" i="1">
                              <a:latin typeface="Cambria Math" panose="02040503050406030204" pitchFamily="18" charset="0"/>
                            </a:rPr>
                            <m:t>= </m:t>
                          </m:r>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sub>
                              </m:sSub>
                              <m:r>
                                <a:rPr lang="es-AR" i="1">
                                  <a:latin typeface="Cambria Math" panose="02040503050406030204" pitchFamily="18" charset="0"/>
                                </a:rPr>
                                <m:t>+</m:t>
                              </m:r>
                              <m:r>
                                <a:rPr lang="es-AR" i="1">
                                  <a:latin typeface="Cambria Math" panose="02040503050406030204" pitchFamily="18" charset="0"/>
                                </a:rPr>
                                <m:t>h</m:t>
                              </m:r>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𝑛</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𝑘</m:t>
                                  </m:r>
                                </m:e>
                                <m:sub>
                                  <m:r>
                                    <a:rPr lang="es-AR" b="0" i="1" smtClean="0">
                                      <a:latin typeface="Cambria Math" panose="02040503050406030204" pitchFamily="18" charset="0"/>
                                    </a:rPr>
                                    <m:t>3</m:t>
                                  </m:r>
                                </m:sub>
                              </m:sSub>
                              <m:r>
                                <a:rPr lang="es-AR" i="1">
                                  <a:latin typeface="Cambria Math" panose="02040503050406030204" pitchFamily="18" charset="0"/>
                                </a:rPr>
                                <m:t>h</m:t>
                              </m:r>
                            </m:e>
                          </m:d>
                        </m:sub>
                      </m:sSub>
                    </m:oMath>
                  </m:oMathPara>
                </a14:m>
                <a:endParaRPr lang="en-US" dirty="0"/>
              </a:p>
              <a:p>
                <a:endParaRPr lang="en-US" dirty="0"/>
              </a:p>
            </p:txBody>
          </p:sp>
        </mc:Choice>
        <mc:Fallback xmlns="">
          <p:sp>
            <p:nvSpPr>
              <p:cNvPr id="7" name="Rectangle 6">
                <a:extLst>
                  <a:ext uri="{FF2B5EF4-FFF2-40B4-BE49-F238E27FC236}">
                    <a16:creationId xmlns:a16="http://schemas.microsoft.com/office/drawing/2014/main" id="{9F911F77-A8EE-4A4D-93C7-FBFCBF251E76}"/>
                  </a:ext>
                </a:extLst>
              </p:cNvPr>
              <p:cNvSpPr>
                <a:spLocks noRot="1" noChangeAspect="1" noMove="1" noResize="1" noEditPoints="1" noAdjustHandles="1" noChangeArrowheads="1" noChangeShapeType="1" noTextEdit="1"/>
              </p:cNvSpPr>
              <p:nvPr/>
            </p:nvSpPr>
            <p:spPr>
              <a:xfrm>
                <a:off x="193481" y="1137928"/>
                <a:ext cx="4240713" cy="4146904"/>
              </a:xfrm>
              <a:prstGeom prst="rect">
                <a:avLst/>
              </a:prstGeom>
              <a:blipFill>
                <a:blip r:embed="rId3"/>
                <a:stretch>
                  <a:fillRect l="-1295"/>
                </a:stretch>
              </a:blipFill>
            </p:spPr>
            <p:txBody>
              <a:bodyPr/>
              <a:lstStyle/>
              <a:p>
                <a:r>
                  <a:rPr lang="en-US">
                    <a:noFill/>
                  </a:rPr>
                  <a:t> </a:t>
                </a:r>
              </a:p>
            </p:txBody>
          </p:sp>
        </mc:Fallback>
      </mc:AlternateContent>
    </p:spTree>
    <p:extLst>
      <p:ext uri="{BB962C8B-B14F-4D97-AF65-F5344CB8AC3E}">
        <p14:creationId xmlns:p14="http://schemas.microsoft.com/office/powerpoint/2010/main" val="301502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56093" y="0"/>
            <a:ext cx="9144000" cy="457577"/>
          </a:xfrm>
        </p:spPr>
        <p:txBody>
          <a:bodyPr>
            <a:normAutofit/>
          </a:bodyPr>
          <a:lstStyle/>
          <a:p>
            <a:r>
              <a:rPr lang="es-AR" dirty="0"/>
              <a:t>Ecuaciones Diferenciales Ordinarias – Problema de Valor Inicial</a:t>
            </a:r>
          </a:p>
        </p:txBody>
      </p:sp>
      <p:pic>
        <p:nvPicPr>
          <p:cNvPr id="4" name="Picture 8" descr="Image result for unlp logo image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9779" y="82078"/>
            <a:ext cx="858740" cy="9990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CuadroTexto 4"/>
              <p:cNvSpPr txBox="1"/>
              <p:nvPr/>
            </p:nvSpPr>
            <p:spPr>
              <a:xfrm>
                <a:off x="86313" y="1184057"/>
                <a:ext cx="12019373" cy="5265929"/>
              </a:xfrm>
              <a:prstGeom prst="rect">
                <a:avLst/>
              </a:prstGeom>
              <a:noFill/>
            </p:spPr>
            <p:txBody>
              <a:bodyPr wrap="square" rtlCol="0">
                <a:spAutoFit/>
              </a:bodyPr>
              <a:lstStyle/>
              <a:p>
                <a:r>
                  <a:rPr lang="es-AR" dirty="0"/>
                  <a:t>Como mencionamos, la física es representada matemáticamente, en general a través de ecuaciones diferenciales. Cuando debemos resolver un problema de ingeniería (como el del ejemplo del globo), es necesario que comprendamos (como mínimo) lo siguiente:</a:t>
                </a:r>
              </a:p>
              <a:p>
                <a:endParaRPr lang="es-AR" dirty="0"/>
              </a:p>
              <a:p>
                <a:pPr marL="285750" indent="-285750">
                  <a:buFontTx/>
                  <a:buChar char="-"/>
                </a:pPr>
                <a:r>
                  <a:rPr lang="es-AR" dirty="0"/>
                  <a:t>Física del problema</a:t>
                </a:r>
              </a:p>
              <a:p>
                <a:pPr marL="285750" indent="-285750">
                  <a:buFontTx/>
                  <a:buChar char="-"/>
                </a:pPr>
                <a:r>
                  <a:rPr lang="es-AR" dirty="0"/>
                  <a:t>Modelo matemático a aplicar para obtener una solución satisfactoria al objetivo del problema ingenieril</a:t>
                </a:r>
              </a:p>
              <a:p>
                <a:pPr marL="285750" indent="-285750">
                  <a:buFontTx/>
                  <a:buChar char="-"/>
                </a:pPr>
                <a:endParaRPr lang="es-AR" dirty="0"/>
              </a:p>
              <a:p>
                <a:r>
                  <a:rPr lang="es-AR" dirty="0"/>
                  <a:t>Para resolver el problema, tendremos que conocer ciertas condiciones de la solución, ya sea al inicio (el cual puede ser espacial o temporal) o en los bordes del dominio del problema bajo estudio.</a:t>
                </a:r>
              </a:p>
              <a:p>
                <a:endParaRPr lang="es-AR" dirty="0"/>
              </a:p>
              <a:p>
                <a:r>
                  <a:rPr lang="es-AR" dirty="0"/>
                  <a:t>En particular, nos enfocaremos ahora en problemas para los cuales se conoce la solución al inicio. En el ejemplo del globo, podremos conocer la velocidad correspondiente al tiempo cero, es decir, a que velocidad lo impulsamos cuando lo soltamos. </a:t>
                </a:r>
              </a:p>
              <a:p>
                <a:endParaRPr lang="es-AR" dirty="0"/>
              </a:p>
              <a:p>
                <a:r>
                  <a:rPr lang="es-AR" dirty="0"/>
                  <a:t>Para avanzar, será necesario plantear un esquema de resolución y resolverlo:</a:t>
                </a:r>
              </a:p>
              <a:p>
                <a:endParaRPr lang="es-AR" i="1" dirty="0">
                  <a:latin typeface="Cambria Math" panose="02040503050406030204" pitchFamily="18" charset="0"/>
                </a:endParaRPr>
              </a:p>
              <a:p>
                <a14:m>
                  <m:oMath xmlns:m="http://schemas.openxmlformats.org/officeDocument/2006/math">
                    <m:d>
                      <m:dPr>
                        <m:begChr m:val=""/>
                        <m:endChr m:val="}"/>
                        <m:ctrlPr>
                          <a:rPr lang="es-AR" i="1" smtClean="0">
                            <a:latin typeface="Cambria Math" panose="02040503050406030204" pitchFamily="18" charset="0"/>
                          </a:rPr>
                        </m:ctrlPr>
                      </m:dPr>
                      <m:e>
                        <m:eqArr>
                          <m:eqArrPr>
                            <m:ctrlPr>
                              <a:rPr lang="es-AR" i="1" smtClean="0">
                                <a:latin typeface="Cambria Math" panose="02040503050406030204" pitchFamily="18" charset="0"/>
                              </a:rPr>
                            </m:ctrlPr>
                          </m:eqArrPr>
                          <m:e>
                            <m:r>
                              <m:rPr>
                                <m:nor/>
                              </m:rPr>
                              <a:rPr lang="es-AR" dirty="0"/>
                              <m:t>Formulaci</m:t>
                            </m:r>
                            <m:r>
                              <m:rPr>
                                <m:nor/>
                              </m:rPr>
                              <a:rPr lang="es-AR" dirty="0"/>
                              <m:t>ó</m:t>
                            </m:r>
                            <m:r>
                              <m:rPr>
                                <m:nor/>
                              </m:rPr>
                              <a:rPr lang="es-AR" dirty="0"/>
                              <m:t>n</m:t>
                            </m:r>
                            <m:r>
                              <m:rPr>
                                <m:nor/>
                              </m:rPr>
                              <a:rPr lang="es-AR" dirty="0"/>
                              <m:t> </m:t>
                            </m:r>
                            <m:r>
                              <m:rPr>
                                <m:nor/>
                              </m:rPr>
                              <a:rPr lang="es-AR" dirty="0"/>
                              <m:t>num</m:t>
                            </m:r>
                            <m:r>
                              <m:rPr>
                                <m:nor/>
                              </m:rPr>
                              <a:rPr lang="es-AR" dirty="0"/>
                              <m:t>é</m:t>
                            </m:r>
                            <m:r>
                              <m:rPr>
                                <m:nor/>
                              </m:rPr>
                              <a:rPr lang="es-AR" dirty="0"/>
                              <m:t>rica</m:t>
                            </m:r>
                          </m:e>
                          <m:e>
                            <m:r>
                              <m:rPr>
                                <m:nor/>
                              </m:rPr>
                              <a:rPr lang="es-AR" dirty="0"/>
                              <m:t>Soluci</m:t>
                            </m:r>
                            <m:r>
                              <m:rPr>
                                <m:nor/>
                              </m:rPr>
                              <a:rPr lang="es-AR" dirty="0"/>
                              <m:t>ó</m:t>
                            </m:r>
                            <m:r>
                              <m:rPr>
                                <m:nor/>
                              </m:rPr>
                              <a:rPr lang="es-AR" dirty="0"/>
                              <m:t>n</m:t>
                            </m:r>
                            <m:r>
                              <m:rPr>
                                <m:nor/>
                              </m:rPr>
                              <a:rPr lang="es-AR" dirty="0"/>
                              <m:t> </m:t>
                            </m:r>
                          </m:e>
                        </m:eqArr>
                      </m:e>
                    </m:d>
                  </m:oMath>
                </a14:m>
                <a:r>
                  <a:rPr lang="es-AR" dirty="0"/>
                  <a:t>   reemplazo del operador diferencial por un operador en diferencias</a:t>
                </a:r>
              </a:p>
              <a:p>
                <a:endParaRPr lang="es-AR" dirty="0"/>
              </a:p>
              <a:p>
                <a:endParaRPr lang="es-AR" dirty="0"/>
              </a:p>
            </p:txBody>
          </p:sp>
        </mc:Choice>
        <mc:Fallback xmlns="">
          <p:sp>
            <p:nvSpPr>
              <p:cNvPr id="5" name="CuadroTexto 4"/>
              <p:cNvSpPr txBox="1">
                <a:spLocks noRot="1" noChangeAspect="1" noMove="1" noResize="1" noEditPoints="1" noAdjustHandles="1" noChangeArrowheads="1" noChangeShapeType="1" noTextEdit="1"/>
              </p:cNvSpPr>
              <p:nvPr/>
            </p:nvSpPr>
            <p:spPr>
              <a:xfrm>
                <a:off x="86313" y="1184057"/>
                <a:ext cx="12019373" cy="5265929"/>
              </a:xfrm>
              <a:prstGeom prst="rect">
                <a:avLst/>
              </a:prstGeom>
              <a:blipFill>
                <a:blip r:embed="rId3"/>
                <a:stretch>
                  <a:fillRect l="-406" t="-579" r="-659"/>
                </a:stretch>
              </a:blipFill>
            </p:spPr>
            <p:txBody>
              <a:bodyPr/>
              <a:lstStyle/>
              <a:p>
                <a:r>
                  <a:rPr lang="en-US">
                    <a:noFill/>
                  </a:rPr>
                  <a:t> </a:t>
                </a:r>
              </a:p>
            </p:txBody>
          </p:sp>
        </mc:Fallback>
      </mc:AlternateContent>
    </p:spTree>
    <p:extLst>
      <p:ext uri="{BB962C8B-B14F-4D97-AF65-F5344CB8AC3E}">
        <p14:creationId xmlns:p14="http://schemas.microsoft.com/office/powerpoint/2010/main" val="392535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56093" y="0"/>
            <a:ext cx="9144000" cy="457577"/>
          </a:xfrm>
        </p:spPr>
        <p:txBody>
          <a:bodyPr>
            <a:normAutofit/>
          </a:bodyPr>
          <a:lstStyle/>
          <a:p>
            <a:r>
              <a:rPr lang="es-AR" dirty="0"/>
              <a:t>Ecuaciones Diferenciales Ordinarias – Problema de Valor Inicial</a:t>
            </a:r>
          </a:p>
        </p:txBody>
      </p:sp>
      <p:pic>
        <p:nvPicPr>
          <p:cNvPr id="4" name="Picture 8" descr="Image result for unlp logo image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9779" y="82078"/>
            <a:ext cx="858740" cy="9990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CuadroTexto 4"/>
              <p:cNvSpPr txBox="1"/>
              <p:nvPr/>
            </p:nvSpPr>
            <p:spPr>
              <a:xfrm>
                <a:off x="86313" y="1184057"/>
                <a:ext cx="12019373" cy="61589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rPr>
                        <m:t>𝐷𝑜𝑚𝑖𝑛𝑖𝑜</m:t>
                      </m:r>
                      <m:r>
                        <a:rPr lang="es-AR" b="0" i="1" smtClean="0">
                          <a:latin typeface="Cambria Math" panose="02040503050406030204" pitchFamily="18" charset="0"/>
                        </a:rPr>
                        <m:t> </m:t>
                      </m:r>
                      <m:r>
                        <a:rPr lang="es-AR" b="0" i="1" smtClean="0">
                          <a:latin typeface="Cambria Math" panose="02040503050406030204" pitchFamily="18" charset="0"/>
                        </a:rPr>
                        <m:t>𝑐𝑜𝑛𝑡𝑖𝑛𝑢𝑜</m:t>
                      </m:r>
                      <m:r>
                        <a:rPr lang="es-AR" b="0" i="1" smtClean="0">
                          <a:latin typeface="Cambria Math" panose="02040503050406030204" pitchFamily="18" charset="0"/>
                        </a:rPr>
                        <m:t>                   →                                </m:t>
                      </m:r>
                      <m:r>
                        <a:rPr lang="es-AR" b="0" i="1" smtClean="0">
                          <a:latin typeface="Cambria Math" panose="02040503050406030204" pitchFamily="18" charset="0"/>
                          <a:ea typeface="Cambria Math" panose="02040503050406030204" pitchFamily="18" charset="0"/>
                        </a:rPr>
                        <m:t>𝐷𝑜𝑚𝑖𝑛𝑖𝑜</m:t>
                      </m:r>
                      <m:r>
                        <a:rPr lang="es-AR" b="0" i="1" smtClean="0">
                          <a:latin typeface="Cambria Math" panose="02040503050406030204" pitchFamily="18" charset="0"/>
                          <a:ea typeface="Cambria Math" panose="02040503050406030204" pitchFamily="18" charset="0"/>
                        </a:rPr>
                        <m:t> </m:t>
                      </m:r>
                      <m:r>
                        <a:rPr lang="es-AR" b="0" i="1" smtClean="0">
                          <a:latin typeface="Cambria Math" panose="02040503050406030204" pitchFamily="18" charset="0"/>
                          <a:ea typeface="Cambria Math" panose="02040503050406030204" pitchFamily="18" charset="0"/>
                        </a:rPr>
                        <m:t>𝑑𝑖𝑠𝑐𝑟𝑒𝑡𝑜</m:t>
                      </m:r>
                    </m:oMath>
                  </m:oMathPara>
                </a14:m>
                <a:endParaRPr lang="es-AR"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s-AR" b="0" i="1" smtClean="0">
                          <a:latin typeface="Cambria Math" panose="02040503050406030204" pitchFamily="18" charset="0"/>
                        </a:rPr>
                        <m:t>                                                </m:t>
                      </m:r>
                      <m:f>
                        <m:fPr>
                          <m:ctrlPr>
                            <a:rPr lang="es-AR" i="1" smtClean="0">
                              <a:latin typeface="Cambria Math" panose="02040503050406030204" pitchFamily="18" charset="0"/>
                            </a:rPr>
                          </m:ctrlPr>
                        </m:fPr>
                        <m:num>
                          <m:r>
                            <a:rPr lang="es-AR" i="1" smtClean="0">
                              <a:latin typeface="Cambria Math" panose="02040503050406030204" pitchFamily="18" charset="0"/>
                            </a:rPr>
                            <m:t>𝜕</m:t>
                          </m:r>
                        </m:num>
                        <m:den>
                          <m:r>
                            <a:rPr lang="es-AR" i="1" smtClean="0">
                              <a:latin typeface="Cambria Math" panose="02040503050406030204" pitchFamily="18" charset="0"/>
                            </a:rPr>
                            <m:t>𝜕</m:t>
                          </m:r>
                        </m:den>
                      </m:f>
                      <m:r>
                        <a:rPr lang="es-AR" b="0" i="1" smtClean="0">
                          <a:latin typeface="Cambria Math" panose="02040503050406030204" pitchFamily="18" charset="0"/>
                        </a:rPr>
                        <m:t> </m:t>
                      </m:r>
                      <m:r>
                        <a:rPr lang="es-AR" b="0" i="1" smtClean="0">
                          <a:latin typeface="Cambria Math" panose="02040503050406030204" pitchFamily="18" charset="0"/>
                          <a:ea typeface="Cambria Math" panose="02040503050406030204" pitchFamily="18" charset="0"/>
                        </a:rPr>
                        <m:t>                            →                             </m:t>
                      </m:r>
                      <m:r>
                        <a:rPr lang="es-AR" b="0" i="1" smtClean="0">
                          <a:latin typeface="Cambria Math" panose="02040503050406030204" pitchFamily="18" charset="0"/>
                          <a:ea typeface="Cambria Math" panose="02040503050406030204" pitchFamily="18" charset="0"/>
                        </a:rPr>
                        <m:t>𝑜𝑝𝑒𝑟𝑎𝑑𝑜𝑟</m:t>
                      </m:r>
                      <m:r>
                        <a:rPr lang="es-AR" b="0" i="1" smtClean="0">
                          <a:latin typeface="Cambria Math" panose="02040503050406030204" pitchFamily="18" charset="0"/>
                          <a:ea typeface="Cambria Math" panose="02040503050406030204" pitchFamily="18" charset="0"/>
                        </a:rPr>
                        <m:t> </m:t>
                      </m:r>
                      <m:r>
                        <a:rPr lang="es-AR" b="0" i="1" smtClean="0">
                          <a:latin typeface="Cambria Math" panose="02040503050406030204" pitchFamily="18" charset="0"/>
                          <a:ea typeface="Cambria Math" panose="02040503050406030204" pitchFamily="18" charset="0"/>
                        </a:rPr>
                        <m:t>𝑒𝑛</m:t>
                      </m:r>
                      <m:r>
                        <a:rPr lang="es-AR" b="0" i="1" smtClean="0">
                          <a:latin typeface="Cambria Math" panose="02040503050406030204" pitchFamily="18" charset="0"/>
                          <a:ea typeface="Cambria Math" panose="02040503050406030204" pitchFamily="18" charset="0"/>
                        </a:rPr>
                        <m:t> </m:t>
                      </m:r>
                      <m:r>
                        <a:rPr lang="es-AR" b="0" i="1" smtClean="0">
                          <a:latin typeface="Cambria Math" panose="02040503050406030204" pitchFamily="18" charset="0"/>
                          <a:ea typeface="Cambria Math" panose="02040503050406030204" pitchFamily="18" charset="0"/>
                        </a:rPr>
                        <m:t>𝑑𝑖𝑓𝑒𝑟𝑒𝑛𝑐𝑖𝑎𝑠</m:t>
                      </m:r>
                      <m:r>
                        <a:rPr lang="es-AR" b="0" i="1" smtClean="0">
                          <a:latin typeface="Cambria Math" panose="02040503050406030204" pitchFamily="18" charset="0"/>
                          <a:ea typeface="Cambria Math" panose="02040503050406030204" pitchFamily="18" charset="0"/>
                        </a:rPr>
                        <m:t>             </m:t>
                      </m:r>
                    </m:oMath>
                  </m:oMathPara>
                </a14:m>
                <a:endParaRPr lang="es-AR" dirty="0"/>
              </a:p>
              <a:p>
                <a:endParaRPr lang="es-AR" dirty="0"/>
              </a:p>
              <a:p>
                <a:endParaRPr lang="es-AR" dirty="0"/>
              </a:p>
              <a:p>
                <a:endParaRPr lang="es-AR" dirty="0"/>
              </a:p>
              <a:p>
                <a:endParaRPr lang="es-AR" dirty="0"/>
              </a:p>
              <a:p>
                <a:r>
                  <a:rPr lang="es-AR" dirty="0"/>
                  <a:t>Las condiciones de existencia y unicidad de las ecuaciones diferenciales son tema perteneciente a las matemáticas precedentes a este curso. Solo a modo de referencia, consultar el punto 3.4 del apunte disponible en la página de la cátedra “AP_Ecuaciones_Diferenciales_Ordinarias.pdf”</a:t>
                </a:r>
              </a:p>
              <a:p>
                <a:endParaRPr lang="es-AR" dirty="0"/>
              </a:p>
              <a:p>
                <a:endParaRPr lang="es-AR" dirty="0"/>
              </a:p>
              <a:p>
                <a:endParaRPr lang="es-AR" dirty="0"/>
              </a:p>
              <a:p>
                <a:r>
                  <a:rPr lang="es-AR" dirty="0"/>
                  <a:t>La solución de una ecuación diferencial, sin más información</a:t>
                </a:r>
              </a:p>
              <a:p>
                <a:r>
                  <a:rPr lang="es-AR" dirty="0"/>
                  <a:t>que la ecuación misma, es un campo direccional.</a:t>
                </a:r>
              </a:p>
              <a:p>
                <a:endParaRPr lang="es-AR" dirty="0"/>
              </a:p>
              <a:p>
                <a:r>
                  <a:rPr lang="es-AR" dirty="0"/>
                  <a:t>De que depende que entre todas las posibles, la dibujada </a:t>
                </a:r>
              </a:p>
              <a:p>
                <a:r>
                  <a:rPr lang="es-AR" dirty="0"/>
                  <a:t>continua sea la solución a nuestro problema? </a:t>
                </a:r>
              </a:p>
              <a:p>
                <a:endParaRPr lang="es-AR" dirty="0"/>
              </a:p>
              <a:p>
                <a:endParaRPr lang="es-AR" dirty="0"/>
              </a:p>
              <a:p>
                <a:endParaRPr lang="es-AR" dirty="0"/>
              </a:p>
              <a:p>
                <a:endParaRPr lang="es-AR" dirty="0"/>
              </a:p>
            </p:txBody>
          </p:sp>
        </mc:Choice>
        <mc:Fallback xmlns="">
          <p:sp>
            <p:nvSpPr>
              <p:cNvPr id="5" name="CuadroTexto 4"/>
              <p:cNvSpPr txBox="1">
                <a:spLocks noRot="1" noChangeAspect="1" noMove="1" noResize="1" noEditPoints="1" noAdjustHandles="1" noChangeArrowheads="1" noChangeShapeType="1" noTextEdit="1"/>
              </p:cNvSpPr>
              <p:nvPr/>
            </p:nvSpPr>
            <p:spPr>
              <a:xfrm>
                <a:off x="86313" y="1184057"/>
                <a:ext cx="12019373" cy="6158994"/>
              </a:xfrm>
              <a:prstGeom prst="rect">
                <a:avLst/>
              </a:prstGeom>
              <a:blipFill>
                <a:blip r:embed="rId3"/>
                <a:stretch>
                  <a:fillRect l="-406" r="-304"/>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923FD6EE-0C03-42D5-91A3-F87BEF82E7A0}"/>
              </a:ext>
            </a:extLst>
          </p:cNvPr>
          <p:cNvCxnSpPr/>
          <p:nvPr/>
        </p:nvCxnSpPr>
        <p:spPr>
          <a:xfrm>
            <a:off x="2768367" y="2533475"/>
            <a:ext cx="254186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E104D2D-E706-43DB-B132-96EA98B5772C}"/>
              </a:ext>
            </a:extLst>
          </p:cNvPr>
          <p:cNvCxnSpPr/>
          <p:nvPr/>
        </p:nvCxnSpPr>
        <p:spPr>
          <a:xfrm>
            <a:off x="7416975" y="2533475"/>
            <a:ext cx="254186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5F144E7-E878-427A-854C-29247ED5696B}"/>
              </a:ext>
            </a:extLst>
          </p:cNvPr>
          <p:cNvSpPr/>
          <p:nvPr/>
        </p:nvSpPr>
        <p:spPr>
          <a:xfrm>
            <a:off x="7400488" y="2504113"/>
            <a:ext cx="50334" cy="5872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1A6CE3E-EABF-4B69-A3A9-B044218BEF48}"/>
              </a:ext>
            </a:extLst>
          </p:cNvPr>
          <p:cNvSpPr/>
          <p:nvPr/>
        </p:nvSpPr>
        <p:spPr>
          <a:xfrm>
            <a:off x="9950159" y="2504113"/>
            <a:ext cx="50334" cy="5872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6661EA1-9EBB-4169-AF01-AC258615B4E0}"/>
              </a:ext>
            </a:extLst>
          </p:cNvPr>
          <p:cNvSpPr/>
          <p:nvPr/>
        </p:nvSpPr>
        <p:spPr>
          <a:xfrm>
            <a:off x="8682314" y="2504113"/>
            <a:ext cx="50334" cy="5872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FCAFAEC-156B-4934-94B7-584616434970}"/>
              </a:ext>
            </a:extLst>
          </p:cNvPr>
          <p:cNvSpPr/>
          <p:nvPr/>
        </p:nvSpPr>
        <p:spPr>
          <a:xfrm>
            <a:off x="8048392" y="2509704"/>
            <a:ext cx="50334" cy="5872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03030E0-9119-4CC8-B5BE-4C52ECF0EDB2}"/>
              </a:ext>
            </a:extLst>
          </p:cNvPr>
          <p:cNvSpPr/>
          <p:nvPr/>
        </p:nvSpPr>
        <p:spPr>
          <a:xfrm>
            <a:off x="9305051" y="2504113"/>
            <a:ext cx="50334" cy="5872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F6E9BA6-A040-494E-969A-2663FD4A4322}"/>
              </a:ext>
            </a:extLst>
          </p:cNvPr>
          <p:cNvSpPr txBox="1"/>
          <p:nvPr/>
        </p:nvSpPr>
        <p:spPr>
          <a:xfrm>
            <a:off x="8271546" y="2180920"/>
            <a:ext cx="540245" cy="369332"/>
          </a:xfrm>
          <a:prstGeom prst="rect">
            <a:avLst/>
          </a:prstGeom>
          <a:noFill/>
        </p:spPr>
        <p:txBody>
          <a:bodyPr wrap="square" rtlCol="0">
            <a:spAutoFit/>
          </a:bodyPr>
          <a:lstStyle/>
          <a:p>
            <a:r>
              <a:rPr lang="es-AR" dirty="0"/>
              <a:t>h</a:t>
            </a:r>
            <a:endParaRPr lang="en-US" dirty="0"/>
          </a:p>
        </p:txBody>
      </p:sp>
      <p:pic>
        <p:nvPicPr>
          <p:cNvPr id="15" name="Picture 14">
            <a:extLst>
              <a:ext uri="{FF2B5EF4-FFF2-40B4-BE49-F238E27FC236}">
                <a16:creationId xmlns:a16="http://schemas.microsoft.com/office/drawing/2014/main" id="{AC8CBF0B-2C38-41B0-859F-B80C51B8C8EC}"/>
              </a:ext>
            </a:extLst>
          </p:cNvPr>
          <p:cNvPicPr>
            <a:picLocks noChangeAspect="1"/>
          </p:cNvPicPr>
          <p:nvPr/>
        </p:nvPicPr>
        <p:blipFill rotWithShape="1">
          <a:blip r:embed="rId4"/>
          <a:srcRect l="27661" t="21651" r="46605" b="37982"/>
          <a:stretch/>
        </p:blipFill>
        <p:spPr>
          <a:xfrm>
            <a:off x="6033082" y="4092617"/>
            <a:ext cx="3137483" cy="2768368"/>
          </a:xfrm>
          <a:prstGeom prst="rect">
            <a:avLst/>
          </a:prstGeom>
        </p:spPr>
      </p:pic>
    </p:spTree>
    <p:extLst>
      <p:ext uri="{BB962C8B-B14F-4D97-AF65-F5344CB8AC3E}">
        <p14:creationId xmlns:p14="http://schemas.microsoft.com/office/powerpoint/2010/main" val="419594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56093" y="0"/>
            <a:ext cx="9144000" cy="457577"/>
          </a:xfrm>
        </p:spPr>
        <p:txBody>
          <a:bodyPr>
            <a:normAutofit/>
          </a:bodyPr>
          <a:lstStyle/>
          <a:p>
            <a:r>
              <a:rPr lang="es-AR" dirty="0"/>
              <a:t>Ecuaciones Diferenciales Ordinarias – Problema de Valor Inicial</a:t>
            </a:r>
          </a:p>
        </p:txBody>
      </p:sp>
      <p:pic>
        <p:nvPicPr>
          <p:cNvPr id="4" name="Picture 8" descr="Image result for unlp logo image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9779" y="82078"/>
            <a:ext cx="858740" cy="9990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CuadroTexto 4"/>
              <p:cNvSpPr txBox="1"/>
              <p:nvPr/>
            </p:nvSpPr>
            <p:spPr>
              <a:xfrm>
                <a:off x="172627" y="767969"/>
                <a:ext cx="12019373" cy="7043980"/>
              </a:xfrm>
              <a:prstGeom prst="rect">
                <a:avLst/>
              </a:prstGeom>
              <a:noFill/>
            </p:spPr>
            <p:txBody>
              <a:bodyPr wrap="square" rtlCol="0">
                <a:spAutoFit/>
              </a:bodyPr>
              <a:lstStyle/>
              <a:p>
                <a:r>
                  <a:rPr lang="es-AR" dirty="0"/>
                  <a:t>Agrego un dato, el valor correspondiente al inicio del dominio:</a:t>
                </a:r>
              </a:p>
              <a:p>
                <a:endParaRPr lang="es-AR" dirty="0"/>
              </a:p>
              <a:p>
                <a:pPr/>
                <a14:m>
                  <m:oMathPara xmlns:m="http://schemas.openxmlformats.org/officeDocument/2006/math">
                    <m:oMathParaPr>
                      <m:jc m:val="centerGroup"/>
                    </m:oMathParaPr>
                    <m:oMath xmlns:m="http://schemas.openxmlformats.org/officeDocument/2006/math">
                      <m:sSup>
                        <m:sSupPr>
                          <m:ctrlPr>
                            <a:rPr lang="es-AR" b="0" i="1" smtClean="0">
                              <a:latin typeface="Cambria Math" panose="02040503050406030204" pitchFamily="18" charset="0"/>
                            </a:rPr>
                          </m:ctrlPr>
                        </m:sSupPr>
                        <m:e>
                          <m:r>
                            <a:rPr lang="es-AR" b="0" i="1" smtClean="0">
                              <a:latin typeface="Cambria Math" panose="02040503050406030204" pitchFamily="18" charset="0"/>
                            </a:rPr>
                            <m:t>𝑦</m:t>
                          </m:r>
                        </m:e>
                        <m:sup>
                          <m:r>
                            <a:rPr lang="es-AR" b="0" i="1" smtClean="0">
                              <a:latin typeface="Cambria Math" panose="02040503050406030204" pitchFamily="18" charset="0"/>
                            </a:rPr>
                            <m:t>′</m:t>
                          </m:r>
                        </m:sup>
                      </m:sSup>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𝑓</m:t>
                          </m:r>
                        </m:e>
                        <m:sub>
                          <m:r>
                            <a:rPr lang="es-AR" b="0" i="1" smtClean="0">
                              <a:latin typeface="Cambria Math" panose="02040503050406030204" pitchFamily="18" charset="0"/>
                            </a:rPr>
                            <m:t>(</m:t>
                          </m:r>
                          <m:r>
                            <a:rPr lang="es-AR" b="0" i="1" smtClean="0">
                              <a:latin typeface="Cambria Math" panose="02040503050406030204" pitchFamily="18" charset="0"/>
                            </a:rPr>
                            <m:t>𝑥</m:t>
                          </m:r>
                          <m:r>
                            <a:rPr lang="es-AR" b="0" i="1" smtClean="0">
                              <a:latin typeface="Cambria Math" panose="02040503050406030204" pitchFamily="18" charset="0"/>
                            </a:rPr>
                            <m:t>,</m:t>
                          </m:r>
                          <m:r>
                            <a:rPr lang="es-AR" b="0" i="1" smtClean="0">
                              <a:latin typeface="Cambria Math" panose="02040503050406030204" pitchFamily="18" charset="0"/>
                            </a:rPr>
                            <m:t>𝑦</m:t>
                          </m:r>
                          <m:r>
                            <a:rPr lang="es-AR" b="0" i="1" smtClean="0">
                              <a:latin typeface="Cambria Math" panose="02040503050406030204" pitchFamily="18" charset="0"/>
                            </a:rPr>
                            <m:t>)</m:t>
                          </m:r>
                        </m:sub>
                      </m:sSub>
                      <m:r>
                        <a:rPr lang="es-AR" b="0" i="1" smtClean="0">
                          <a:latin typeface="Cambria Math" panose="02040503050406030204" pitchFamily="18" charset="0"/>
                        </a:rPr>
                        <m:t>        </m:t>
                      </m:r>
                      <m:r>
                        <a:rPr lang="es-AR" b="0" i="1" smtClean="0">
                          <a:latin typeface="Cambria Math" panose="02040503050406030204" pitchFamily="18" charset="0"/>
                        </a:rPr>
                        <m:t>𝑎</m:t>
                      </m:r>
                      <m:r>
                        <a:rPr lang="es-AR" b="0"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𝑥</m:t>
                      </m:r>
                      <m:r>
                        <a:rPr lang="es-AR" b="0"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𝑏</m:t>
                      </m:r>
                      <m:r>
                        <a:rPr lang="es-AR" b="0" i="1" smtClean="0">
                          <a:latin typeface="Cambria Math" panose="02040503050406030204" pitchFamily="18" charset="0"/>
                          <a:ea typeface="Cambria Math" panose="02040503050406030204" pitchFamily="18" charset="0"/>
                        </a:rPr>
                        <m:t>               </m:t>
                      </m:r>
                      <m:sSub>
                        <m:sSubPr>
                          <m:ctrlPr>
                            <a:rPr lang="es-AR" b="0" i="1" smtClean="0">
                              <a:latin typeface="Cambria Math" panose="02040503050406030204" pitchFamily="18" charset="0"/>
                              <a:ea typeface="Cambria Math" panose="02040503050406030204" pitchFamily="18" charset="0"/>
                            </a:rPr>
                          </m:ctrlPr>
                        </m:sSubPr>
                        <m:e>
                          <m:r>
                            <a:rPr lang="es-AR" b="0" i="1" smtClean="0">
                              <a:latin typeface="Cambria Math" panose="02040503050406030204" pitchFamily="18" charset="0"/>
                              <a:ea typeface="Cambria Math" panose="02040503050406030204" pitchFamily="18" charset="0"/>
                            </a:rPr>
                            <m:t>𝑦</m:t>
                          </m:r>
                        </m:e>
                        <m:sub>
                          <m:d>
                            <m:dPr>
                              <m:ctrlPr>
                                <a:rPr lang="es-AR" b="0" i="1" smtClean="0">
                                  <a:latin typeface="Cambria Math" panose="02040503050406030204" pitchFamily="18" charset="0"/>
                                  <a:ea typeface="Cambria Math" panose="02040503050406030204" pitchFamily="18" charset="0"/>
                                </a:rPr>
                              </m:ctrlPr>
                            </m:dPr>
                            <m:e>
                              <m:r>
                                <a:rPr lang="es-AR" b="0" i="1" smtClean="0">
                                  <a:latin typeface="Cambria Math" panose="02040503050406030204" pitchFamily="18" charset="0"/>
                                  <a:ea typeface="Cambria Math" panose="02040503050406030204" pitchFamily="18" charset="0"/>
                                </a:rPr>
                                <m:t>𝑎</m:t>
                              </m:r>
                            </m:e>
                          </m:d>
                        </m:sub>
                      </m:sSub>
                      <m:r>
                        <a:rPr lang="es-AR" b="0" i="1" smtClean="0">
                          <a:latin typeface="Cambria Math" panose="02040503050406030204" pitchFamily="18" charset="0"/>
                          <a:ea typeface="Cambria Math" panose="02040503050406030204" pitchFamily="18" charset="0"/>
                        </a:rPr>
                        <m:t>=∝                      </m:t>
                      </m:r>
                      <m:r>
                        <a:rPr lang="es-AR" b="0" i="1" smtClean="0">
                          <a:latin typeface="Cambria Math" panose="02040503050406030204" pitchFamily="18" charset="0"/>
                          <a:ea typeface="Cambria Math" panose="02040503050406030204" pitchFamily="18" charset="0"/>
                        </a:rPr>
                        <m:t>𝑃𝑅𝑂𝐵𝐿𝐸𝑀𝐴</m:t>
                      </m:r>
                      <m:r>
                        <a:rPr lang="es-AR" b="0" i="1" smtClean="0">
                          <a:latin typeface="Cambria Math" panose="02040503050406030204" pitchFamily="18" charset="0"/>
                          <a:ea typeface="Cambria Math" panose="02040503050406030204" pitchFamily="18" charset="0"/>
                        </a:rPr>
                        <m:t> </m:t>
                      </m:r>
                      <m:r>
                        <a:rPr lang="es-AR" b="0" i="1" smtClean="0">
                          <a:latin typeface="Cambria Math" panose="02040503050406030204" pitchFamily="18" charset="0"/>
                          <a:ea typeface="Cambria Math" panose="02040503050406030204" pitchFamily="18" charset="0"/>
                        </a:rPr>
                        <m:t>𝐷𝐸</m:t>
                      </m:r>
                      <m:r>
                        <a:rPr lang="es-AR" b="0" i="1" smtClean="0">
                          <a:latin typeface="Cambria Math" panose="02040503050406030204" pitchFamily="18" charset="0"/>
                          <a:ea typeface="Cambria Math" panose="02040503050406030204" pitchFamily="18" charset="0"/>
                        </a:rPr>
                        <m:t> </m:t>
                      </m:r>
                      <m:r>
                        <a:rPr lang="es-AR" b="0" i="1" smtClean="0">
                          <a:latin typeface="Cambria Math" panose="02040503050406030204" pitchFamily="18" charset="0"/>
                          <a:ea typeface="Cambria Math" panose="02040503050406030204" pitchFamily="18" charset="0"/>
                        </a:rPr>
                        <m:t>𝑉𝐴𝐿𝑂𝑅</m:t>
                      </m:r>
                      <m:r>
                        <a:rPr lang="es-AR" b="0" i="1" smtClean="0">
                          <a:latin typeface="Cambria Math" panose="02040503050406030204" pitchFamily="18" charset="0"/>
                          <a:ea typeface="Cambria Math" panose="02040503050406030204" pitchFamily="18" charset="0"/>
                        </a:rPr>
                        <m:t> </m:t>
                      </m:r>
                      <m:r>
                        <a:rPr lang="es-AR" b="0" i="1" smtClean="0">
                          <a:latin typeface="Cambria Math" panose="02040503050406030204" pitchFamily="18" charset="0"/>
                          <a:ea typeface="Cambria Math" panose="02040503050406030204" pitchFamily="18" charset="0"/>
                        </a:rPr>
                        <m:t>𝐼𝑁𝐼𝐶𝐼𝐴𝐿</m:t>
                      </m:r>
                    </m:oMath>
                  </m:oMathPara>
                </a14:m>
                <a:endParaRPr lang="es-AR" dirty="0"/>
              </a:p>
              <a:p>
                <a:endParaRPr lang="es-AR" dirty="0"/>
              </a:p>
              <a:p>
                <a:r>
                  <a:rPr lang="es-AR" dirty="0"/>
                  <a:t>Al problema le pediremos:</a:t>
                </a:r>
              </a:p>
              <a:p>
                <a:endParaRPr lang="es-AR" dirty="0"/>
              </a:p>
              <a:p>
                <a:pPr marL="285750" indent="-285750">
                  <a:buFontTx/>
                  <a:buChar char="-"/>
                </a:pPr>
                <a14:m>
                  <m:oMath xmlns:m="http://schemas.openxmlformats.org/officeDocument/2006/math">
                    <m:r>
                      <a:rPr lang="es-AR" i="1" smtClean="0">
                        <a:latin typeface="Cambria Math" panose="02040503050406030204" pitchFamily="18" charset="0"/>
                        <a:ea typeface="Cambria Math" panose="02040503050406030204" pitchFamily="18" charset="0"/>
                      </a:rPr>
                      <m:t>∃</m:t>
                    </m:r>
                  </m:oMath>
                </a14:m>
                <a:r>
                  <a:rPr lang="es-AR" dirty="0"/>
                  <a:t> de solución</a:t>
                </a:r>
              </a:p>
              <a:p>
                <a:pPr marL="285750" indent="-285750">
                  <a:buFontTx/>
                  <a:buChar char="-"/>
                </a:pPr>
                <a:endParaRPr lang="es-AR" dirty="0"/>
              </a:p>
              <a:p>
                <a:pPr marL="285750" indent="-285750">
                  <a:buFontTx/>
                  <a:buChar char="-"/>
                </a:pPr>
                <a:r>
                  <a:rPr lang="es-AR" dirty="0"/>
                  <a:t>Solución única</a:t>
                </a:r>
              </a:p>
              <a:p>
                <a:pPr marL="285750" indent="-285750">
                  <a:buFontTx/>
                  <a:buChar char="-"/>
                </a:pPr>
                <a:endParaRPr lang="es-AR" dirty="0"/>
              </a:p>
              <a:p>
                <a:pPr marL="285750" indent="-285750">
                  <a:buFontTx/>
                  <a:buChar char="-"/>
                </a:pPr>
                <a:r>
                  <a:rPr lang="es-AR" dirty="0"/>
                  <a:t>Problema bien planteado</a:t>
                </a:r>
              </a:p>
              <a:p>
                <a:pPr marL="285750" indent="-285750">
                  <a:buFontTx/>
                  <a:buChar char="-"/>
                </a:pPr>
                <a:endParaRPr lang="es-AR" dirty="0"/>
              </a:p>
              <a:p>
                <a:pPr marL="285750" indent="-285750">
                  <a:buFontTx/>
                  <a:buChar char="-"/>
                </a:pPr>
                <a:endParaRPr lang="es-AR" dirty="0"/>
              </a:p>
              <a:p>
                <a:r>
                  <a:rPr lang="es-AR" dirty="0"/>
                  <a:t>A los métodos numéricos que utilicemos les pediremos:</a:t>
                </a:r>
              </a:p>
              <a:p>
                <a:endParaRPr lang="es-AR" dirty="0"/>
              </a:p>
              <a:p>
                <a:pPr marL="285750" indent="-285750">
                  <a:buFontTx/>
                  <a:buChar char="-"/>
                </a:pPr>
                <a:r>
                  <a:rPr lang="es-AR" dirty="0"/>
                  <a:t>Consistencia: el operador en diferencia deberá tender al operador diferencial cuando el paso de discretización  del dominio tienda a cero.</a:t>
                </a:r>
              </a:p>
              <a:p>
                <a:pPr marL="285750" indent="-285750">
                  <a:buFontTx/>
                  <a:buChar char="-"/>
                </a:pPr>
                <a:endParaRPr lang="es-AR" dirty="0"/>
              </a:p>
              <a:p>
                <a:pPr marL="285750" indent="-285750">
                  <a:buFontTx/>
                  <a:buChar char="-"/>
                </a:pPr>
                <a:r>
                  <a:rPr lang="es-AR" dirty="0"/>
                  <a:t>Convergencia: el error deberá tender a cero cuando el paso de discretización  del dominio tienda a cero.</a:t>
                </a:r>
              </a:p>
              <a:p>
                <a:pPr marL="285750" indent="-285750">
                  <a:buFontTx/>
                  <a:buChar char="-"/>
                </a:pPr>
                <a:endParaRPr lang="es-AR" dirty="0"/>
              </a:p>
              <a:p>
                <a:pPr marL="285750" indent="-285750">
                  <a:buFontTx/>
                  <a:buChar char="-"/>
                </a:pPr>
                <a:r>
                  <a:rPr lang="es-AR" dirty="0"/>
                  <a:t>Estabilidad: el error no se deberá disparar de forma descontrolada por errores del paso anterior.</a:t>
                </a:r>
              </a:p>
              <a:p>
                <a:endParaRPr lang="es-AR" dirty="0"/>
              </a:p>
              <a:p>
                <a:endParaRPr lang="es-AR" dirty="0"/>
              </a:p>
              <a:p>
                <a:endParaRPr lang="es-AR" dirty="0"/>
              </a:p>
              <a:p>
                <a:endParaRPr lang="es-AR" dirty="0"/>
              </a:p>
            </p:txBody>
          </p:sp>
        </mc:Choice>
        <mc:Fallback xmlns="">
          <p:sp>
            <p:nvSpPr>
              <p:cNvPr id="5" name="CuadroTexto 4"/>
              <p:cNvSpPr txBox="1">
                <a:spLocks noRot="1" noChangeAspect="1" noMove="1" noResize="1" noEditPoints="1" noAdjustHandles="1" noChangeArrowheads="1" noChangeShapeType="1" noTextEdit="1"/>
              </p:cNvSpPr>
              <p:nvPr/>
            </p:nvSpPr>
            <p:spPr>
              <a:xfrm>
                <a:off x="172627" y="767969"/>
                <a:ext cx="12019373" cy="7043980"/>
              </a:xfrm>
              <a:prstGeom prst="rect">
                <a:avLst/>
              </a:prstGeom>
              <a:blipFill>
                <a:blip r:embed="rId3"/>
                <a:stretch>
                  <a:fillRect l="-406" t="-519"/>
                </a:stretch>
              </a:blipFill>
            </p:spPr>
            <p:txBody>
              <a:bodyPr/>
              <a:lstStyle/>
              <a:p>
                <a:r>
                  <a:rPr lang="en-US">
                    <a:noFill/>
                  </a:rPr>
                  <a:t> </a:t>
                </a:r>
              </a:p>
            </p:txBody>
          </p:sp>
        </mc:Fallback>
      </mc:AlternateContent>
    </p:spTree>
    <p:extLst>
      <p:ext uri="{BB962C8B-B14F-4D97-AF65-F5344CB8AC3E}">
        <p14:creationId xmlns:p14="http://schemas.microsoft.com/office/powerpoint/2010/main" val="71497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56093" y="0"/>
            <a:ext cx="9144000" cy="457577"/>
          </a:xfrm>
        </p:spPr>
        <p:txBody>
          <a:bodyPr>
            <a:normAutofit/>
          </a:bodyPr>
          <a:lstStyle/>
          <a:p>
            <a:r>
              <a:rPr lang="es-AR" dirty="0"/>
              <a:t>Ecuaciones Diferenciales Ordinarias – Problema de Valor Inicial</a:t>
            </a:r>
          </a:p>
        </p:txBody>
      </p:sp>
      <p:pic>
        <p:nvPicPr>
          <p:cNvPr id="4" name="Picture 8" descr="Image result for unlp logo image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9779" y="82078"/>
            <a:ext cx="858740" cy="9990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CuadroTexto 4"/>
              <p:cNvSpPr txBox="1"/>
              <p:nvPr/>
            </p:nvSpPr>
            <p:spPr>
              <a:xfrm>
                <a:off x="193481" y="581593"/>
                <a:ext cx="12019373" cy="8352158"/>
              </a:xfrm>
              <a:prstGeom prst="rect">
                <a:avLst/>
              </a:prstGeom>
              <a:noFill/>
            </p:spPr>
            <p:txBody>
              <a:bodyPr wrap="square" rtlCol="0">
                <a:spAutoFit/>
              </a:bodyPr>
              <a:lstStyle/>
              <a:p>
                <a:r>
                  <a:rPr lang="es-AR" dirty="0"/>
                  <a:t>Métodos de paso simple:</a:t>
                </a:r>
              </a:p>
              <a:p>
                <a:r>
                  <a:rPr lang="es-AR" dirty="0"/>
                  <a:t>Utilizan información solo del paso anterior para obtener la solución aproximada del paso siguiente.</a:t>
                </a:r>
              </a:p>
              <a:p>
                <a:endParaRPr lang="es-AR" dirty="0"/>
              </a:p>
              <a:p>
                <a:r>
                  <a:rPr lang="es-AR" dirty="0"/>
                  <a:t>Método del Polinomio de Taylor:</a:t>
                </a:r>
              </a:p>
              <a:p>
                <a:endParaRPr lang="es-AR" sz="1000" dirty="0"/>
              </a:p>
              <a:p>
                <a:r>
                  <a:rPr lang="es-AR" dirty="0"/>
                  <a:t>Supongamos que </a:t>
                </a:r>
                <a:r>
                  <a:rPr lang="es-AR" b="1" dirty="0"/>
                  <a:t>y=f(x)</a:t>
                </a:r>
                <a:r>
                  <a:rPr lang="es-AR" dirty="0"/>
                  <a:t> es solución de </a:t>
                </a:r>
                <a:r>
                  <a:rPr lang="es-AR" b="1" dirty="0"/>
                  <a:t>y’=f(</a:t>
                </a:r>
                <a:r>
                  <a:rPr lang="es-AR" b="1" dirty="0" err="1"/>
                  <a:t>x,y</a:t>
                </a:r>
                <a:r>
                  <a:rPr lang="es-AR" b="1" dirty="0"/>
                  <a:t>(x)) </a:t>
                </a:r>
                <a:r>
                  <a:rPr lang="es-AR" dirty="0"/>
                  <a:t>y que </a:t>
                </a:r>
                <a:r>
                  <a:rPr lang="es-AR" b="1" dirty="0"/>
                  <a:t>y=f(x)</a:t>
                </a:r>
                <a:r>
                  <a:rPr lang="es-AR" dirty="0"/>
                  <a:t> tiene </a:t>
                </a:r>
                <a:r>
                  <a:rPr lang="es-AR" b="1" dirty="0"/>
                  <a:t>m+1</a:t>
                </a:r>
                <a:r>
                  <a:rPr lang="es-AR" dirty="0"/>
                  <a:t> derivadas continuas.</a:t>
                </a:r>
              </a:p>
              <a:p>
                <a:r>
                  <a:rPr lang="es-AR" dirty="0"/>
                  <a:t>Desarrollando en el entorno de x</a:t>
                </a:r>
                <a:r>
                  <a:rPr lang="es-AR" baseline="-25000" dirty="0"/>
                  <a:t>0</a:t>
                </a:r>
                <a:r>
                  <a:rPr lang="es-AR" dirty="0"/>
                  <a:t> se obtiene:</a:t>
                </a:r>
              </a:p>
              <a:p>
                <a:endParaRPr lang="es-AR" dirty="0"/>
              </a:p>
              <a:p>
                <a:pPr/>
                <a14:m>
                  <m:oMathPara xmlns:m="http://schemas.openxmlformats.org/officeDocument/2006/math">
                    <m:oMathParaPr>
                      <m:jc m:val="centerGroup"/>
                    </m:oMathParaPr>
                    <m:oMath xmlns:m="http://schemas.openxmlformats.org/officeDocument/2006/math">
                      <m:sSub>
                        <m:sSubPr>
                          <m:ctrlPr>
                            <a:rPr lang="es-AR" i="1" smtClean="0">
                              <a:latin typeface="Cambria Math" panose="02040503050406030204" pitchFamily="18" charset="0"/>
                            </a:rPr>
                          </m:ctrlPr>
                        </m:sSubPr>
                        <m:e>
                          <m:r>
                            <a:rPr lang="es-AR" b="0" i="1" smtClean="0">
                              <a:latin typeface="Cambria Math" panose="02040503050406030204" pitchFamily="18" charset="0"/>
                            </a:rPr>
                            <m:t>𝑦</m:t>
                          </m:r>
                        </m:e>
                        <m:sub>
                          <m:r>
                            <a:rPr lang="es-AR" b="0" i="1" smtClean="0">
                              <a:latin typeface="Cambria Math" panose="02040503050406030204" pitchFamily="18" charset="0"/>
                            </a:rPr>
                            <m:t>(</m:t>
                          </m:r>
                          <m:r>
                            <a:rPr lang="es-AR" b="0" i="1" smtClean="0">
                              <a:latin typeface="Cambria Math" panose="02040503050406030204" pitchFamily="18" charset="0"/>
                            </a:rPr>
                            <m:t>𝑥</m:t>
                          </m:r>
                          <m:r>
                            <a:rPr lang="es-AR" b="0" i="1" smtClean="0">
                              <a:latin typeface="Cambria Math" panose="02040503050406030204" pitchFamily="18" charset="0"/>
                            </a:rPr>
                            <m:t>)</m:t>
                          </m:r>
                        </m:sub>
                      </m:sSub>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𝑦</m:t>
                          </m:r>
                        </m:e>
                        <m:sub>
                          <m:d>
                            <m:dPr>
                              <m:ctrlPr>
                                <a:rPr lang="es-AR" b="0" i="1" smtClean="0">
                                  <a:latin typeface="Cambria Math" panose="02040503050406030204" pitchFamily="18" charset="0"/>
                                </a:rPr>
                              </m:ctrlPr>
                            </m:dPr>
                            <m:e>
                              <m:sSub>
                                <m:sSubPr>
                                  <m:ctrlPr>
                                    <a:rPr lang="es-AR" b="0" i="1" smtClean="0">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0</m:t>
                                  </m:r>
                                </m:sub>
                              </m:sSub>
                            </m:e>
                          </m:d>
                        </m:sub>
                      </m:sSub>
                      <m:r>
                        <a:rPr lang="es-AR" b="0" i="1" smtClean="0">
                          <a:latin typeface="Cambria Math" panose="02040503050406030204" pitchFamily="18" charset="0"/>
                        </a:rPr>
                        <m:t>+</m:t>
                      </m:r>
                      <m:sSub>
                        <m:sSubPr>
                          <m:ctrlPr>
                            <a:rPr lang="es-AR" i="1">
                              <a:latin typeface="Cambria Math" panose="02040503050406030204" pitchFamily="18" charset="0"/>
                            </a:rPr>
                          </m:ctrlPr>
                        </m:sSubPr>
                        <m:e>
                          <m:sSup>
                            <m:sSupPr>
                              <m:ctrlPr>
                                <a:rPr lang="es-AR" b="0" i="1" smtClean="0">
                                  <a:latin typeface="Cambria Math" panose="02040503050406030204" pitchFamily="18" charset="0"/>
                                </a:rPr>
                              </m:ctrlPr>
                            </m:sSupPr>
                            <m:e>
                              <m:r>
                                <a:rPr lang="es-AR" i="1">
                                  <a:latin typeface="Cambria Math" panose="02040503050406030204" pitchFamily="18" charset="0"/>
                                </a:rPr>
                                <m:t>𝑦</m:t>
                              </m:r>
                            </m:e>
                            <m:sup>
                              <m:r>
                                <a:rPr lang="es-AR" b="0" i="1" smtClean="0">
                                  <a:latin typeface="Cambria Math" panose="02040503050406030204" pitchFamily="18" charset="0"/>
                                </a:rPr>
                                <m:t>′</m:t>
                              </m:r>
                            </m:sup>
                          </m:sSup>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e>
                          </m:d>
                        </m:sub>
                      </m:sSub>
                      <m:d>
                        <m:dPr>
                          <m:ctrlPr>
                            <a:rPr lang="es-AR" b="0" i="1" smtClean="0">
                              <a:latin typeface="Cambria Math" panose="02040503050406030204" pitchFamily="18" charset="0"/>
                            </a:rPr>
                          </m:ctrlPr>
                        </m:dPr>
                        <m:e>
                          <m:r>
                            <a:rPr lang="es-AR" b="0" i="1" smtClean="0">
                              <a:latin typeface="Cambria Math" panose="02040503050406030204" pitchFamily="18" charset="0"/>
                            </a:rPr>
                            <m:t>𝑥</m:t>
                          </m:r>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0</m:t>
                              </m:r>
                            </m:sub>
                          </m:sSub>
                        </m:e>
                      </m:d>
                      <m:r>
                        <a:rPr lang="es-AR" b="0" i="1" smtClean="0">
                          <a:latin typeface="Cambria Math" panose="02040503050406030204" pitchFamily="18" charset="0"/>
                        </a:rPr>
                        <m:t>+</m:t>
                      </m:r>
                      <m:f>
                        <m:fPr>
                          <m:ctrlPr>
                            <a:rPr lang="es-AR" b="0" i="1" smtClean="0">
                              <a:latin typeface="Cambria Math" panose="02040503050406030204" pitchFamily="18" charset="0"/>
                            </a:rPr>
                          </m:ctrlPr>
                        </m:fPr>
                        <m:num>
                          <m:sSub>
                            <m:sSubPr>
                              <m:ctrlPr>
                                <a:rPr lang="es-AR" i="1">
                                  <a:latin typeface="Cambria Math" panose="02040503050406030204" pitchFamily="18" charset="0"/>
                                </a:rPr>
                              </m:ctrlPr>
                            </m:sSubPr>
                            <m:e>
                              <m:sSup>
                                <m:sSupPr>
                                  <m:ctrlPr>
                                    <a:rPr lang="es-AR" i="1">
                                      <a:latin typeface="Cambria Math" panose="02040503050406030204" pitchFamily="18" charset="0"/>
                                    </a:rPr>
                                  </m:ctrlPr>
                                </m:sSupPr>
                                <m:e>
                                  <m:r>
                                    <a:rPr lang="es-AR" i="1">
                                      <a:latin typeface="Cambria Math" panose="02040503050406030204" pitchFamily="18" charset="0"/>
                                    </a:rPr>
                                    <m:t>𝑦</m:t>
                                  </m:r>
                                </m:e>
                                <m:sup>
                                  <m:r>
                                    <a:rPr lang="es-AR" i="1">
                                      <a:latin typeface="Cambria Math" panose="02040503050406030204" pitchFamily="18" charset="0"/>
                                    </a:rPr>
                                    <m:t>′</m:t>
                                  </m:r>
                                  <m:r>
                                    <a:rPr lang="es-AR" b="0" i="1" smtClean="0">
                                      <a:latin typeface="Cambria Math" panose="02040503050406030204" pitchFamily="18" charset="0"/>
                                    </a:rPr>
                                    <m:t>′</m:t>
                                  </m:r>
                                </m:sup>
                              </m:sSup>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e>
                              </m:d>
                            </m:sub>
                          </m:sSub>
                        </m:num>
                        <m:den>
                          <m:r>
                            <a:rPr lang="es-AR" b="0" i="1" smtClean="0">
                              <a:latin typeface="Cambria Math" panose="02040503050406030204" pitchFamily="18" charset="0"/>
                            </a:rPr>
                            <m:t>2!</m:t>
                          </m:r>
                        </m:den>
                      </m:f>
                      <m:sSup>
                        <m:sSupPr>
                          <m:ctrlPr>
                            <a:rPr lang="es-AR" b="0" i="1" smtClean="0">
                              <a:latin typeface="Cambria Math" panose="02040503050406030204" pitchFamily="18" charset="0"/>
                            </a:rPr>
                          </m:ctrlPr>
                        </m:sSupPr>
                        <m:e>
                          <m:d>
                            <m:dPr>
                              <m:ctrlPr>
                                <a:rPr lang="es-AR" i="1">
                                  <a:latin typeface="Cambria Math" panose="02040503050406030204" pitchFamily="18" charset="0"/>
                                </a:rPr>
                              </m:ctrlPr>
                            </m:dPr>
                            <m:e>
                              <m:r>
                                <a:rPr lang="es-AR" i="1">
                                  <a:latin typeface="Cambria Math" panose="02040503050406030204" pitchFamily="18" charset="0"/>
                                </a:rPr>
                                <m:t>𝑥</m:t>
                              </m:r>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e>
                          </m:d>
                        </m:e>
                        <m:sup>
                          <m:r>
                            <a:rPr lang="es-AR" b="0" i="1" smtClean="0">
                              <a:latin typeface="Cambria Math" panose="02040503050406030204" pitchFamily="18" charset="0"/>
                            </a:rPr>
                            <m:t>2</m:t>
                          </m:r>
                        </m:sup>
                      </m:sSup>
                      <m:r>
                        <a:rPr lang="es-AR" b="0" i="1" smtClean="0">
                          <a:latin typeface="Cambria Math" panose="02040503050406030204" pitchFamily="18" charset="0"/>
                        </a:rPr>
                        <m:t>+</m:t>
                      </m:r>
                      <m:f>
                        <m:fPr>
                          <m:ctrlPr>
                            <a:rPr lang="es-AR" i="1">
                              <a:latin typeface="Cambria Math" panose="02040503050406030204" pitchFamily="18" charset="0"/>
                            </a:rPr>
                          </m:ctrlPr>
                        </m:fPr>
                        <m:num>
                          <m:sSub>
                            <m:sSubPr>
                              <m:ctrlPr>
                                <a:rPr lang="es-AR" i="1">
                                  <a:latin typeface="Cambria Math" panose="02040503050406030204" pitchFamily="18" charset="0"/>
                                </a:rPr>
                              </m:ctrlPr>
                            </m:sSubPr>
                            <m:e>
                              <m:sSup>
                                <m:sSupPr>
                                  <m:ctrlPr>
                                    <a:rPr lang="es-AR" i="1">
                                      <a:latin typeface="Cambria Math" panose="02040503050406030204" pitchFamily="18" charset="0"/>
                                    </a:rPr>
                                  </m:ctrlPr>
                                </m:sSupPr>
                                <m:e>
                                  <m:r>
                                    <a:rPr lang="es-AR" i="1">
                                      <a:latin typeface="Cambria Math" panose="02040503050406030204" pitchFamily="18" charset="0"/>
                                    </a:rPr>
                                    <m:t>𝑦</m:t>
                                  </m:r>
                                </m:e>
                                <m:sup>
                                  <m:r>
                                    <a:rPr lang="es-AR" i="1">
                                      <a:latin typeface="Cambria Math" panose="02040503050406030204" pitchFamily="18" charset="0"/>
                                    </a:rPr>
                                    <m:t>′</m:t>
                                  </m:r>
                                  <m:r>
                                    <a:rPr lang="es-AR" b="0" i="1" smtClean="0">
                                      <a:latin typeface="Cambria Math" panose="02040503050406030204" pitchFamily="18" charset="0"/>
                                    </a:rPr>
                                    <m:t>′</m:t>
                                  </m:r>
                                  <m:r>
                                    <a:rPr lang="es-AR" i="1">
                                      <a:latin typeface="Cambria Math" panose="02040503050406030204" pitchFamily="18" charset="0"/>
                                    </a:rPr>
                                    <m:t>′</m:t>
                                  </m:r>
                                </m:sup>
                              </m:sSup>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e>
                              </m:d>
                            </m:sub>
                          </m:sSub>
                        </m:num>
                        <m:den>
                          <m:r>
                            <a:rPr lang="es-AR" b="0" i="1" smtClean="0">
                              <a:latin typeface="Cambria Math" panose="02040503050406030204" pitchFamily="18" charset="0"/>
                            </a:rPr>
                            <m:t>3</m:t>
                          </m:r>
                          <m:r>
                            <a:rPr lang="es-AR" i="1">
                              <a:latin typeface="Cambria Math" panose="02040503050406030204" pitchFamily="18" charset="0"/>
                            </a:rPr>
                            <m:t>!</m:t>
                          </m:r>
                        </m:den>
                      </m:f>
                      <m:sSup>
                        <m:sSupPr>
                          <m:ctrlPr>
                            <a:rPr lang="es-AR" i="1">
                              <a:latin typeface="Cambria Math" panose="02040503050406030204" pitchFamily="18" charset="0"/>
                            </a:rPr>
                          </m:ctrlPr>
                        </m:sSupPr>
                        <m:e>
                          <m:d>
                            <m:dPr>
                              <m:ctrlPr>
                                <a:rPr lang="es-AR" i="1">
                                  <a:latin typeface="Cambria Math" panose="02040503050406030204" pitchFamily="18" charset="0"/>
                                </a:rPr>
                              </m:ctrlPr>
                            </m:dPr>
                            <m:e>
                              <m:r>
                                <a:rPr lang="es-AR" i="1">
                                  <a:latin typeface="Cambria Math" panose="02040503050406030204" pitchFamily="18" charset="0"/>
                                </a:rPr>
                                <m:t>𝑥</m:t>
                              </m:r>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e>
                          </m:d>
                        </m:e>
                        <m:sup>
                          <m:r>
                            <a:rPr lang="es-AR" b="0" i="1" smtClean="0">
                              <a:latin typeface="Cambria Math" panose="02040503050406030204" pitchFamily="18" charset="0"/>
                            </a:rPr>
                            <m:t>3</m:t>
                          </m:r>
                        </m:sup>
                      </m:sSup>
                      <m:r>
                        <a:rPr lang="es-AR" b="0" i="1" smtClean="0">
                          <a:latin typeface="Cambria Math" panose="02040503050406030204" pitchFamily="18" charset="0"/>
                        </a:rPr>
                        <m:t>+…+</m:t>
                      </m:r>
                      <m:f>
                        <m:fPr>
                          <m:ctrlPr>
                            <a:rPr lang="es-AR" i="1">
                              <a:latin typeface="Cambria Math" panose="02040503050406030204" pitchFamily="18" charset="0"/>
                            </a:rPr>
                          </m:ctrlPr>
                        </m:fPr>
                        <m:num>
                          <m:sSub>
                            <m:sSubPr>
                              <m:ctrlPr>
                                <a:rPr lang="es-AR" i="1">
                                  <a:latin typeface="Cambria Math" panose="02040503050406030204" pitchFamily="18" charset="0"/>
                                </a:rPr>
                              </m:ctrlPr>
                            </m:sSubPr>
                            <m:e>
                              <m:sSup>
                                <m:sSupPr>
                                  <m:ctrlPr>
                                    <a:rPr lang="es-AR" i="1">
                                      <a:latin typeface="Cambria Math" panose="02040503050406030204" pitchFamily="18" charset="0"/>
                                    </a:rPr>
                                  </m:ctrlPr>
                                </m:sSupPr>
                                <m:e>
                                  <m:r>
                                    <a:rPr lang="es-AR" i="1">
                                      <a:latin typeface="Cambria Math" panose="02040503050406030204" pitchFamily="18" charset="0"/>
                                    </a:rPr>
                                    <m:t>𝑦</m:t>
                                  </m:r>
                                </m:e>
                                <m:sup>
                                  <m:r>
                                    <a:rPr lang="es-AR" b="0" i="1" smtClean="0">
                                      <a:latin typeface="Cambria Math" panose="02040503050406030204" pitchFamily="18" charset="0"/>
                                    </a:rPr>
                                    <m:t>𝑚</m:t>
                                  </m:r>
                                </m:sup>
                              </m:sSup>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e>
                              </m:d>
                            </m:sub>
                          </m:sSub>
                        </m:num>
                        <m:den>
                          <m:r>
                            <a:rPr lang="es-AR" b="0" i="1" smtClean="0">
                              <a:latin typeface="Cambria Math" panose="02040503050406030204" pitchFamily="18" charset="0"/>
                            </a:rPr>
                            <m:t>𝑚</m:t>
                          </m:r>
                          <m:r>
                            <a:rPr lang="es-AR" i="1">
                              <a:latin typeface="Cambria Math" panose="02040503050406030204" pitchFamily="18" charset="0"/>
                            </a:rPr>
                            <m:t>!</m:t>
                          </m:r>
                        </m:den>
                      </m:f>
                      <m:sSup>
                        <m:sSupPr>
                          <m:ctrlPr>
                            <a:rPr lang="es-AR" i="1">
                              <a:latin typeface="Cambria Math" panose="02040503050406030204" pitchFamily="18" charset="0"/>
                            </a:rPr>
                          </m:ctrlPr>
                        </m:sSupPr>
                        <m:e>
                          <m:d>
                            <m:dPr>
                              <m:ctrlPr>
                                <a:rPr lang="es-AR" i="1">
                                  <a:latin typeface="Cambria Math" panose="02040503050406030204" pitchFamily="18" charset="0"/>
                                </a:rPr>
                              </m:ctrlPr>
                            </m:dPr>
                            <m:e>
                              <m:r>
                                <a:rPr lang="es-AR" i="1">
                                  <a:latin typeface="Cambria Math" panose="02040503050406030204" pitchFamily="18" charset="0"/>
                                </a:rPr>
                                <m:t>𝑥</m:t>
                              </m:r>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e>
                          </m:d>
                        </m:e>
                        <m:sup>
                          <m:r>
                            <a:rPr lang="es-AR" b="0" i="1" smtClean="0">
                              <a:latin typeface="Cambria Math" panose="02040503050406030204" pitchFamily="18" charset="0"/>
                            </a:rPr>
                            <m:t>𝑚</m:t>
                          </m:r>
                        </m:sup>
                      </m:sSup>
                      <m:r>
                        <a:rPr lang="es-AR" b="0" i="1" smtClean="0">
                          <a:latin typeface="Cambria Math" panose="02040503050406030204" pitchFamily="18" charset="0"/>
                        </a:rPr>
                        <m:t>+</m:t>
                      </m:r>
                      <m:f>
                        <m:fPr>
                          <m:ctrlPr>
                            <a:rPr lang="es-AR" i="1">
                              <a:latin typeface="Cambria Math" panose="02040503050406030204" pitchFamily="18" charset="0"/>
                            </a:rPr>
                          </m:ctrlPr>
                        </m:fPr>
                        <m:num>
                          <m:sSub>
                            <m:sSubPr>
                              <m:ctrlPr>
                                <a:rPr lang="es-AR" i="1">
                                  <a:latin typeface="Cambria Math" panose="02040503050406030204" pitchFamily="18" charset="0"/>
                                </a:rPr>
                              </m:ctrlPr>
                            </m:sSubPr>
                            <m:e>
                              <m:sSup>
                                <m:sSupPr>
                                  <m:ctrlPr>
                                    <a:rPr lang="es-AR" i="1">
                                      <a:latin typeface="Cambria Math" panose="02040503050406030204" pitchFamily="18" charset="0"/>
                                    </a:rPr>
                                  </m:ctrlPr>
                                </m:sSupPr>
                                <m:e>
                                  <m:r>
                                    <a:rPr lang="es-AR" i="1">
                                      <a:latin typeface="Cambria Math" panose="02040503050406030204" pitchFamily="18" charset="0"/>
                                    </a:rPr>
                                    <m:t>𝑦</m:t>
                                  </m:r>
                                </m:e>
                                <m:sup>
                                  <m:r>
                                    <a:rPr lang="es-AR" i="1">
                                      <a:latin typeface="Cambria Math" panose="02040503050406030204" pitchFamily="18" charset="0"/>
                                    </a:rPr>
                                    <m:t>𝑚</m:t>
                                  </m:r>
                                  <m:r>
                                    <a:rPr lang="es-AR" b="0" i="1" smtClean="0">
                                      <a:latin typeface="Cambria Math" panose="02040503050406030204" pitchFamily="18" charset="0"/>
                                    </a:rPr>
                                    <m:t>+1</m:t>
                                  </m:r>
                                </m:sup>
                              </m:sSup>
                            </m:e>
                            <m:sub>
                              <m:d>
                                <m:dPr>
                                  <m:ctrlPr>
                                    <a:rPr lang="es-AR" i="1">
                                      <a:latin typeface="Cambria Math" panose="02040503050406030204" pitchFamily="18" charset="0"/>
                                    </a:rPr>
                                  </m:ctrlPr>
                                </m:dPr>
                                <m:e>
                                  <m:r>
                                    <a:rPr lang="es-AR" i="1" smtClean="0">
                                      <a:latin typeface="Cambria Math" panose="02040503050406030204" pitchFamily="18" charset="0"/>
                                      <a:ea typeface="Cambria Math" panose="02040503050406030204" pitchFamily="18" charset="0"/>
                                    </a:rPr>
                                    <m:t>𝜉</m:t>
                                  </m:r>
                                </m:e>
                              </m:d>
                            </m:sub>
                          </m:sSub>
                        </m:num>
                        <m:den>
                          <m:d>
                            <m:dPr>
                              <m:ctrlPr>
                                <a:rPr lang="es-AR" b="0" i="1" smtClean="0">
                                  <a:latin typeface="Cambria Math" panose="02040503050406030204" pitchFamily="18" charset="0"/>
                                </a:rPr>
                              </m:ctrlPr>
                            </m:dPr>
                            <m:e>
                              <m:r>
                                <a:rPr lang="es-AR" i="1">
                                  <a:latin typeface="Cambria Math" panose="02040503050406030204" pitchFamily="18" charset="0"/>
                                </a:rPr>
                                <m:t>𝑚</m:t>
                              </m:r>
                              <m:r>
                                <a:rPr lang="es-AR" b="0" i="1" smtClean="0">
                                  <a:latin typeface="Cambria Math" panose="02040503050406030204" pitchFamily="18" charset="0"/>
                                </a:rPr>
                                <m:t>+1</m:t>
                              </m:r>
                            </m:e>
                          </m:d>
                          <m:r>
                            <a:rPr lang="es-AR" i="1">
                              <a:latin typeface="Cambria Math" panose="02040503050406030204" pitchFamily="18" charset="0"/>
                            </a:rPr>
                            <m:t>!</m:t>
                          </m:r>
                        </m:den>
                      </m:f>
                      <m:sSup>
                        <m:sSupPr>
                          <m:ctrlPr>
                            <a:rPr lang="es-AR" i="1">
                              <a:latin typeface="Cambria Math" panose="02040503050406030204" pitchFamily="18" charset="0"/>
                            </a:rPr>
                          </m:ctrlPr>
                        </m:sSupPr>
                        <m:e>
                          <m:d>
                            <m:dPr>
                              <m:ctrlPr>
                                <a:rPr lang="es-AR" i="1">
                                  <a:latin typeface="Cambria Math" panose="02040503050406030204" pitchFamily="18" charset="0"/>
                                </a:rPr>
                              </m:ctrlPr>
                            </m:dPr>
                            <m:e>
                              <m:r>
                                <a:rPr lang="es-AR" i="1">
                                  <a:latin typeface="Cambria Math" panose="02040503050406030204" pitchFamily="18" charset="0"/>
                                </a:rPr>
                                <m:t>𝑥</m:t>
                              </m:r>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e>
                          </m:d>
                        </m:e>
                        <m:sup>
                          <m:r>
                            <a:rPr lang="es-AR" i="1">
                              <a:latin typeface="Cambria Math" panose="02040503050406030204" pitchFamily="18" charset="0"/>
                            </a:rPr>
                            <m:t>𝑚</m:t>
                          </m:r>
                          <m:r>
                            <a:rPr lang="es-AR" b="0" i="1" smtClean="0">
                              <a:latin typeface="Cambria Math" panose="02040503050406030204" pitchFamily="18" charset="0"/>
                            </a:rPr>
                            <m:t>+1</m:t>
                          </m:r>
                        </m:sup>
                      </m:sSup>
                    </m:oMath>
                  </m:oMathPara>
                </a14:m>
                <a:endParaRPr lang="es-AR" dirty="0"/>
              </a:p>
              <a:p>
                <a:endParaRPr lang="es-AR" dirty="0"/>
              </a:p>
              <a:p>
                <a:r>
                  <a:rPr lang="es-AR" dirty="0"/>
                  <a:t>Con </a:t>
                </a:r>
                <a14:m>
                  <m:oMath xmlns:m="http://schemas.openxmlformats.org/officeDocument/2006/math">
                    <m:r>
                      <a:rPr lang="es-AR" i="1" smtClean="0">
                        <a:latin typeface="Cambria Math" panose="02040503050406030204" pitchFamily="18" charset="0"/>
                        <a:ea typeface="Cambria Math" panose="02040503050406030204" pitchFamily="18" charset="0"/>
                      </a:rPr>
                      <m:t>𝜉</m:t>
                    </m:r>
                    <m:r>
                      <a:rPr lang="es-AR" b="0" i="1" smtClean="0">
                        <a:latin typeface="Cambria Math" panose="02040503050406030204" pitchFamily="18" charset="0"/>
                        <a:ea typeface="Cambria Math" panose="02040503050406030204" pitchFamily="18" charset="0"/>
                      </a:rPr>
                      <m:t> </m:t>
                    </m:r>
                    <m:r>
                      <a:rPr lang="es-AR" i="1" smtClean="0">
                        <a:latin typeface="Cambria Math" panose="02040503050406030204" pitchFamily="18" charset="0"/>
                        <a:ea typeface="Cambria Math" panose="02040503050406030204" pitchFamily="18" charset="0"/>
                      </a:rPr>
                      <m:t>∈</m:t>
                    </m:r>
                    <m:r>
                      <a:rPr lang="es-AR" b="0" i="1" smtClean="0">
                        <a:latin typeface="Cambria Math" panose="02040503050406030204" pitchFamily="18" charset="0"/>
                        <a:ea typeface="Cambria Math" panose="02040503050406030204" pitchFamily="18" charset="0"/>
                      </a:rPr>
                      <m:t> (</m:t>
                    </m:r>
                    <m:r>
                      <a:rPr lang="es-AR" b="0" i="1" smtClean="0">
                        <a:latin typeface="Cambria Math" panose="02040503050406030204" pitchFamily="18" charset="0"/>
                        <a:ea typeface="Cambria Math" panose="02040503050406030204" pitchFamily="18" charset="0"/>
                      </a:rPr>
                      <m:t>𝑥</m:t>
                    </m:r>
                    <m:r>
                      <a:rPr lang="es-AR" b="0" i="1" smtClean="0">
                        <a:latin typeface="Cambria Math" panose="02040503050406030204" pitchFamily="18" charset="0"/>
                        <a:ea typeface="Cambria Math" panose="02040503050406030204" pitchFamily="18" charset="0"/>
                      </a:rPr>
                      <m:t>,</m:t>
                    </m:r>
                    <m:sSub>
                      <m:sSubPr>
                        <m:ctrlPr>
                          <a:rPr lang="es-AR" b="0" i="1" smtClean="0">
                            <a:latin typeface="Cambria Math" panose="02040503050406030204" pitchFamily="18" charset="0"/>
                            <a:ea typeface="Cambria Math" panose="02040503050406030204" pitchFamily="18" charset="0"/>
                          </a:rPr>
                        </m:ctrlPr>
                      </m:sSubPr>
                      <m:e>
                        <m:r>
                          <a:rPr lang="es-AR" b="0" i="1" smtClean="0">
                            <a:latin typeface="Cambria Math" panose="02040503050406030204" pitchFamily="18" charset="0"/>
                            <a:ea typeface="Cambria Math" panose="02040503050406030204" pitchFamily="18" charset="0"/>
                          </a:rPr>
                          <m:t>𝑥</m:t>
                        </m:r>
                      </m:e>
                      <m:sub>
                        <m:r>
                          <a:rPr lang="es-AR" b="0" i="1" smtClean="0">
                            <a:latin typeface="Cambria Math" panose="02040503050406030204" pitchFamily="18" charset="0"/>
                            <a:ea typeface="Cambria Math" panose="02040503050406030204" pitchFamily="18" charset="0"/>
                          </a:rPr>
                          <m:t>0</m:t>
                        </m:r>
                      </m:sub>
                    </m:sSub>
                    <m:r>
                      <a:rPr lang="es-AR" b="0" i="1" smtClean="0">
                        <a:latin typeface="Cambria Math" panose="02040503050406030204" pitchFamily="18" charset="0"/>
                        <a:ea typeface="Cambria Math" panose="02040503050406030204" pitchFamily="18" charset="0"/>
                      </a:rPr>
                      <m:t>)</m:t>
                    </m:r>
                  </m:oMath>
                </a14:m>
                <a:endParaRPr lang="es-AR" dirty="0"/>
              </a:p>
              <a:p>
                <a:endParaRPr lang="es-AR" dirty="0"/>
              </a:p>
              <a:p>
                <a:r>
                  <a:rPr lang="es-AR" dirty="0"/>
                  <a:t>Tomando el caso de m=2 y desarrollando las derivadas se obtiene (resultado final):</a:t>
                </a:r>
              </a:p>
              <a:p>
                <a:endParaRPr lang="es-AR" dirty="0"/>
              </a:p>
              <a:p>
                <a:pPr/>
                <a14:m>
                  <m:oMathPara xmlns:m="http://schemas.openxmlformats.org/officeDocument/2006/math">
                    <m:oMathParaPr>
                      <m:jc m:val="left"/>
                    </m:oMathParaPr>
                    <m:oMath xmlns:m="http://schemas.openxmlformats.org/officeDocument/2006/math">
                      <m:sSup>
                        <m:sSupPr>
                          <m:ctrlPr>
                            <a:rPr lang="es-AR" i="1">
                              <a:latin typeface="Cambria Math" panose="02040503050406030204" pitchFamily="18" charset="0"/>
                            </a:rPr>
                          </m:ctrlPr>
                        </m:sSupPr>
                        <m:e>
                          <m:r>
                            <a:rPr lang="es-AR" i="1">
                              <a:latin typeface="Cambria Math" panose="02040503050406030204" pitchFamily="18" charset="0"/>
                            </a:rPr>
                            <m:t>𝑦</m:t>
                          </m:r>
                        </m:e>
                        <m:sup>
                          <m:r>
                            <a:rPr lang="es-AR" i="1">
                              <a:latin typeface="Cambria Math" panose="02040503050406030204" pitchFamily="18" charset="0"/>
                            </a:rPr>
                            <m:t>′</m:t>
                          </m:r>
                        </m:sup>
                      </m:sSup>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𝑓</m:t>
                          </m:r>
                        </m:e>
                        <m:sub>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m:t>
                          </m:r>
                          <m:sSub>
                            <m:sSubPr>
                              <m:ctrlPr>
                                <a:rPr lang="es-AR" i="1" smtClean="0">
                                  <a:latin typeface="Cambria Math" panose="02040503050406030204" pitchFamily="18" charset="0"/>
                                </a:rPr>
                              </m:ctrlPr>
                            </m:sSubPr>
                            <m:e>
                              <m:r>
                                <a:rPr lang="es-AR" b="0" i="1" smtClean="0">
                                  <a:latin typeface="Cambria Math" panose="02040503050406030204" pitchFamily="18" charset="0"/>
                                </a:rPr>
                                <m:t>𝑦</m:t>
                              </m:r>
                            </m:e>
                            <m:sub>
                              <m:r>
                                <a:rPr lang="es-AR" b="0" i="1" smtClean="0">
                                  <a:latin typeface="Cambria Math" panose="02040503050406030204" pitchFamily="18" charset="0"/>
                                </a:rPr>
                                <m:t>(</m:t>
                              </m:r>
                              <m:r>
                                <a:rPr lang="es-AR" b="0" i="1" smtClean="0">
                                  <a:latin typeface="Cambria Math" panose="02040503050406030204" pitchFamily="18" charset="0"/>
                                </a:rPr>
                                <m:t>𝑥</m:t>
                              </m:r>
                              <m:r>
                                <a:rPr lang="es-AR" b="0" i="1" smtClean="0">
                                  <a:latin typeface="Cambria Math" panose="02040503050406030204" pitchFamily="18" charset="0"/>
                                </a:rPr>
                                <m:t>)</m:t>
                              </m:r>
                            </m:sub>
                          </m:sSub>
                          <m:r>
                            <a:rPr lang="es-AR" i="1">
                              <a:latin typeface="Cambria Math" panose="02040503050406030204" pitchFamily="18" charset="0"/>
                            </a:rPr>
                            <m:t>)</m:t>
                          </m:r>
                        </m:sub>
                      </m:sSub>
                    </m:oMath>
                  </m:oMathPara>
                </a14:m>
                <a:endParaRPr lang="es-AR" dirty="0"/>
              </a:p>
              <a:p>
                <a:endParaRPr lang="es-AR" dirty="0"/>
              </a:p>
              <a:p>
                <a:pPr/>
                <a14:m>
                  <m:oMathPara xmlns:m="http://schemas.openxmlformats.org/officeDocument/2006/math">
                    <m:oMathParaPr>
                      <m:jc m:val="left"/>
                    </m:oMathParaPr>
                    <m:oMath xmlns:m="http://schemas.openxmlformats.org/officeDocument/2006/math">
                      <m:sSup>
                        <m:sSupPr>
                          <m:ctrlPr>
                            <a:rPr lang="es-AR" b="0" i="1" smtClean="0">
                              <a:latin typeface="Cambria Math" panose="02040503050406030204" pitchFamily="18" charset="0"/>
                            </a:rPr>
                          </m:ctrlPr>
                        </m:sSupPr>
                        <m:e>
                          <m:r>
                            <a:rPr lang="es-AR" b="0" i="1" smtClean="0">
                              <a:latin typeface="Cambria Math" panose="02040503050406030204" pitchFamily="18" charset="0"/>
                            </a:rPr>
                            <m:t>𝑦</m:t>
                          </m:r>
                        </m:e>
                        <m:sup>
                          <m:r>
                            <a:rPr lang="es-AR" b="0" i="1" smtClean="0">
                              <a:latin typeface="Cambria Math" panose="02040503050406030204" pitchFamily="18" charset="0"/>
                            </a:rPr>
                            <m:t>′′</m:t>
                          </m:r>
                        </m:sup>
                      </m:sSup>
                      <m:r>
                        <a:rPr lang="es-AR" b="0" i="1" smtClean="0">
                          <a:latin typeface="Cambria Math" panose="02040503050406030204" pitchFamily="18" charset="0"/>
                        </a:rPr>
                        <m:t>=</m:t>
                      </m:r>
                      <m:f>
                        <m:fPr>
                          <m:ctrlPr>
                            <a:rPr lang="es-AR" b="0" i="1" smtClean="0">
                              <a:latin typeface="Cambria Math" panose="02040503050406030204" pitchFamily="18" charset="0"/>
                            </a:rPr>
                          </m:ctrlPr>
                        </m:fPr>
                        <m:num>
                          <m:r>
                            <a:rPr lang="es-AR" b="0" i="1" smtClean="0">
                              <a:latin typeface="Cambria Math" panose="02040503050406030204" pitchFamily="18" charset="0"/>
                            </a:rPr>
                            <m:t>𝜕</m:t>
                          </m:r>
                          <m:r>
                            <a:rPr lang="es-AR" b="0" i="1" smtClean="0">
                              <a:latin typeface="Cambria Math" panose="02040503050406030204" pitchFamily="18" charset="0"/>
                            </a:rPr>
                            <m:t>𝑓</m:t>
                          </m:r>
                        </m:num>
                        <m:den>
                          <m:r>
                            <a:rPr lang="es-AR" b="0" i="1" smtClean="0">
                              <a:latin typeface="Cambria Math" panose="02040503050406030204" pitchFamily="18" charset="0"/>
                            </a:rPr>
                            <m:t>𝜕</m:t>
                          </m:r>
                          <m:r>
                            <a:rPr lang="es-AR" b="0" i="1" smtClean="0">
                              <a:latin typeface="Cambria Math" panose="02040503050406030204" pitchFamily="18" charset="0"/>
                            </a:rPr>
                            <m:t>𝑥</m:t>
                          </m:r>
                        </m:den>
                      </m:f>
                      <m:r>
                        <a:rPr lang="es-AR" b="0" i="1" smtClean="0">
                          <a:latin typeface="Cambria Math" panose="02040503050406030204" pitchFamily="18" charset="0"/>
                        </a:rPr>
                        <m:t>+</m:t>
                      </m:r>
                      <m:r>
                        <a:rPr lang="es-AR" b="0" i="1" smtClean="0">
                          <a:latin typeface="Cambria Math" panose="02040503050406030204" pitchFamily="18" charset="0"/>
                        </a:rPr>
                        <m:t>𝑓</m:t>
                      </m:r>
                      <m:f>
                        <m:fPr>
                          <m:ctrlPr>
                            <a:rPr lang="es-AR" i="1">
                              <a:latin typeface="Cambria Math" panose="02040503050406030204" pitchFamily="18" charset="0"/>
                            </a:rPr>
                          </m:ctrlPr>
                        </m:fPr>
                        <m:num>
                          <m:r>
                            <a:rPr lang="es-AR" i="1">
                              <a:latin typeface="Cambria Math" panose="02040503050406030204" pitchFamily="18" charset="0"/>
                            </a:rPr>
                            <m:t>𝜕</m:t>
                          </m:r>
                          <m:r>
                            <a:rPr lang="es-AR" i="1">
                              <a:latin typeface="Cambria Math" panose="02040503050406030204" pitchFamily="18" charset="0"/>
                            </a:rPr>
                            <m:t>𝑓</m:t>
                          </m:r>
                        </m:num>
                        <m:den>
                          <m:r>
                            <a:rPr lang="es-AR" i="1">
                              <a:latin typeface="Cambria Math" panose="02040503050406030204" pitchFamily="18" charset="0"/>
                            </a:rPr>
                            <m:t>𝜕</m:t>
                          </m:r>
                          <m:r>
                            <a:rPr lang="es-AR" b="0" i="1" smtClean="0">
                              <a:latin typeface="Cambria Math" panose="02040503050406030204" pitchFamily="18" charset="0"/>
                            </a:rPr>
                            <m:t>𝑦</m:t>
                          </m:r>
                        </m:den>
                      </m:f>
                    </m:oMath>
                  </m:oMathPara>
                </a14:m>
                <a:endParaRPr lang="es-AR" dirty="0"/>
              </a:p>
              <a:p>
                <a:endParaRPr lang="es-AR" dirty="0"/>
              </a:p>
              <a:p>
                <a14:m>
                  <m:oMath xmlns:m="http://schemas.openxmlformats.org/officeDocument/2006/math">
                    <m:sSup>
                      <m:sSupPr>
                        <m:ctrlPr>
                          <a:rPr lang="es-AR" b="0" i="1" smtClean="0">
                            <a:latin typeface="Cambria Math" panose="02040503050406030204" pitchFamily="18" charset="0"/>
                          </a:rPr>
                        </m:ctrlPr>
                      </m:sSupPr>
                      <m:e>
                        <m:r>
                          <a:rPr lang="es-AR" b="0" i="1" smtClean="0">
                            <a:latin typeface="Cambria Math" panose="02040503050406030204" pitchFamily="18" charset="0"/>
                          </a:rPr>
                          <m:t>𝑦</m:t>
                        </m:r>
                      </m:e>
                      <m:sup>
                        <m:r>
                          <a:rPr lang="es-AR" b="0" i="1" smtClean="0">
                            <a:latin typeface="Cambria Math" panose="02040503050406030204" pitchFamily="18" charset="0"/>
                          </a:rPr>
                          <m:t>′′′</m:t>
                        </m:r>
                      </m:sup>
                    </m:sSup>
                    <m:r>
                      <a:rPr lang="es-AR" b="0" i="1" smtClean="0">
                        <a:latin typeface="Cambria Math" panose="02040503050406030204" pitchFamily="18" charset="0"/>
                      </a:rPr>
                      <m:t>=</m:t>
                    </m:r>
                    <m:f>
                      <m:fPr>
                        <m:ctrlPr>
                          <a:rPr lang="es-AR" b="0" i="1" smtClean="0">
                            <a:latin typeface="Cambria Math" panose="02040503050406030204" pitchFamily="18" charset="0"/>
                          </a:rPr>
                        </m:ctrlPr>
                      </m:fPr>
                      <m:num>
                        <m:sSup>
                          <m:sSupPr>
                            <m:ctrlPr>
                              <a:rPr lang="es-AR" b="0" i="1" smtClean="0">
                                <a:latin typeface="Cambria Math" panose="02040503050406030204" pitchFamily="18" charset="0"/>
                              </a:rPr>
                            </m:ctrlPr>
                          </m:sSupPr>
                          <m:e>
                            <m:r>
                              <a:rPr lang="es-AR" i="1">
                                <a:latin typeface="Cambria Math" panose="02040503050406030204" pitchFamily="18" charset="0"/>
                              </a:rPr>
                              <m:t>𝜕</m:t>
                            </m:r>
                          </m:e>
                          <m:sup>
                            <m:r>
                              <a:rPr lang="es-AR" b="0" i="1" smtClean="0">
                                <a:latin typeface="Cambria Math" panose="02040503050406030204" pitchFamily="18" charset="0"/>
                              </a:rPr>
                              <m:t>2</m:t>
                            </m:r>
                          </m:sup>
                        </m:sSup>
                        <m:r>
                          <a:rPr lang="es-AR" b="0" i="1" smtClean="0">
                            <a:latin typeface="Cambria Math" panose="02040503050406030204" pitchFamily="18" charset="0"/>
                          </a:rPr>
                          <m:t>𝑓</m:t>
                        </m:r>
                      </m:num>
                      <m:den>
                        <m:r>
                          <a:rPr lang="es-AR" b="0" i="1" smtClean="0">
                            <a:latin typeface="Cambria Math" panose="02040503050406030204" pitchFamily="18" charset="0"/>
                          </a:rPr>
                          <m:t>𝜕</m:t>
                        </m:r>
                        <m:sSup>
                          <m:sSupPr>
                            <m:ctrlPr>
                              <a:rPr lang="es-AR" b="0" i="1" smtClean="0">
                                <a:latin typeface="Cambria Math" panose="02040503050406030204" pitchFamily="18" charset="0"/>
                              </a:rPr>
                            </m:ctrlPr>
                          </m:sSupPr>
                          <m:e>
                            <m:r>
                              <a:rPr lang="es-AR" b="0" i="1" smtClean="0">
                                <a:latin typeface="Cambria Math" panose="02040503050406030204" pitchFamily="18" charset="0"/>
                              </a:rPr>
                              <m:t>𝑥</m:t>
                            </m:r>
                          </m:e>
                          <m:sup>
                            <m:r>
                              <a:rPr lang="es-AR" b="0" i="1" smtClean="0">
                                <a:latin typeface="Cambria Math" panose="02040503050406030204" pitchFamily="18" charset="0"/>
                              </a:rPr>
                              <m:t>2</m:t>
                            </m:r>
                          </m:sup>
                        </m:sSup>
                      </m:den>
                    </m:f>
                    <m:r>
                      <a:rPr lang="es-AR" b="0" i="1" smtClean="0">
                        <a:latin typeface="Cambria Math" panose="02040503050406030204" pitchFamily="18" charset="0"/>
                      </a:rPr>
                      <m:t>+2</m:t>
                    </m:r>
                    <m:r>
                      <a:rPr lang="es-AR" b="0" i="1" smtClean="0">
                        <a:latin typeface="Cambria Math" panose="02040503050406030204" pitchFamily="18" charset="0"/>
                      </a:rPr>
                      <m:t>𝑓</m:t>
                    </m:r>
                    <m:f>
                      <m:fPr>
                        <m:ctrlPr>
                          <a:rPr lang="es-AR" b="0" i="1" smtClean="0">
                            <a:latin typeface="Cambria Math" panose="02040503050406030204" pitchFamily="18" charset="0"/>
                          </a:rPr>
                        </m:ctrlPr>
                      </m:fPr>
                      <m:num>
                        <m:sSup>
                          <m:sSupPr>
                            <m:ctrlPr>
                              <a:rPr lang="es-AR" b="0" i="1" smtClean="0">
                                <a:latin typeface="Cambria Math" panose="02040503050406030204" pitchFamily="18" charset="0"/>
                              </a:rPr>
                            </m:ctrlPr>
                          </m:sSupPr>
                          <m:e>
                            <m:r>
                              <a:rPr lang="es-AR" i="1">
                                <a:latin typeface="Cambria Math" panose="02040503050406030204" pitchFamily="18" charset="0"/>
                              </a:rPr>
                              <m:t>𝜕</m:t>
                            </m:r>
                          </m:e>
                          <m:sup>
                            <m:r>
                              <a:rPr lang="es-AR" b="0" i="1" smtClean="0">
                                <a:latin typeface="Cambria Math" panose="02040503050406030204" pitchFamily="18" charset="0"/>
                              </a:rPr>
                              <m:t>2</m:t>
                            </m:r>
                          </m:sup>
                        </m:sSup>
                        <m:r>
                          <a:rPr lang="es-AR" b="0" i="1" smtClean="0">
                            <a:latin typeface="Cambria Math" panose="02040503050406030204" pitchFamily="18" charset="0"/>
                          </a:rPr>
                          <m:t>𝑓</m:t>
                        </m:r>
                      </m:num>
                      <m:den>
                        <m:r>
                          <a:rPr lang="es-AR" b="0" i="1" smtClean="0">
                            <a:latin typeface="Cambria Math" panose="02040503050406030204" pitchFamily="18" charset="0"/>
                          </a:rPr>
                          <m:t>𝜕</m:t>
                        </m:r>
                        <m:r>
                          <a:rPr lang="es-AR" b="0" i="1" smtClean="0">
                            <a:latin typeface="Cambria Math" panose="02040503050406030204" pitchFamily="18" charset="0"/>
                          </a:rPr>
                          <m:t>𝑥</m:t>
                        </m:r>
                        <m:r>
                          <a:rPr lang="es-AR" i="1">
                            <a:latin typeface="Cambria Math" panose="02040503050406030204" pitchFamily="18" charset="0"/>
                          </a:rPr>
                          <m:t>𝜕</m:t>
                        </m:r>
                        <m:r>
                          <a:rPr lang="es-AR" b="0" i="1" smtClean="0">
                            <a:latin typeface="Cambria Math" panose="02040503050406030204" pitchFamily="18" charset="0"/>
                          </a:rPr>
                          <m:t>𝑦</m:t>
                        </m:r>
                      </m:den>
                    </m:f>
                    <m:r>
                      <a:rPr lang="es-AR" b="0" i="1" smtClean="0">
                        <a:latin typeface="Cambria Math" panose="02040503050406030204" pitchFamily="18" charset="0"/>
                      </a:rPr>
                      <m:t>+</m:t>
                    </m:r>
                    <m:sSup>
                      <m:sSupPr>
                        <m:ctrlPr>
                          <a:rPr lang="es-AR" b="0" i="1" smtClean="0">
                            <a:latin typeface="Cambria Math" panose="02040503050406030204" pitchFamily="18" charset="0"/>
                          </a:rPr>
                        </m:ctrlPr>
                      </m:sSupPr>
                      <m:e>
                        <m:r>
                          <a:rPr lang="es-AR" b="0" i="1" smtClean="0">
                            <a:latin typeface="Cambria Math" panose="02040503050406030204" pitchFamily="18" charset="0"/>
                          </a:rPr>
                          <m:t>𝑓</m:t>
                        </m:r>
                      </m:e>
                      <m:sup>
                        <m:r>
                          <a:rPr lang="es-AR" b="0" i="1" smtClean="0">
                            <a:latin typeface="Cambria Math" panose="02040503050406030204" pitchFamily="18" charset="0"/>
                          </a:rPr>
                          <m:t>2</m:t>
                        </m:r>
                      </m:sup>
                    </m:sSup>
                    <m:f>
                      <m:fPr>
                        <m:ctrlPr>
                          <a:rPr lang="es-AR" i="1">
                            <a:latin typeface="Cambria Math" panose="02040503050406030204" pitchFamily="18" charset="0"/>
                          </a:rPr>
                        </m:ctrlPr>
                      </m:fPr>
                      <m:num>
                        <m:sSup>
                          <m:sSupPr>
                            <m:ctrlPr>
                              <a:rPr lang="es-AR" i="1">
                                <a:latin typeface="Cambria Math" panose="02040503050406030204" pitchFamily="18" charset="0"/>
                              </a:rPr>
                            </m:ctrlPr>
                          </m:sSupPr>
                          <m:e>
                            <m:r>
                              <a:rPr lang="es-AR" i="1">
                                <a:latin typeface="Cambria Math" panose="02040503050406030204" pitchFamily="18" charset="0"/>
                              </a:rPr>
                              <m:t>𝜕</m:t>
                            </m:r>
                          </m:e>
                          <m:sup>
                            <m:r>
                              <a:rPr lang="es-AR" i="1">
                                <a:latin typeface="Cambria Math" panose="02040503050406030204" pitchFamily="18" charset="0"/>
                              </a:rPr>
                              <m:t>2</m:t>
                            </m:r>
                          </m:sup>
                        </m:sSup>
                        <m:r>
                          <a:rPr lang="es-AR" i="1">
                            <a:latin typeface="Cambria Math" panose="02040503050406030204" pitchFamily="18" charset="0"/>
                          </a:rPr>
                          <m:t>𝑓</m:t>
                        </m:r>
                      </m:num>
                      <m:den>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m:t>
                        </m:r>
                        <m:r>
                          <a:rPr lang="es-AR" i="1">
                            <a:latin typeface="Cambria Math" panose="02040503050406030204" pitchFamily="18" charset="0"/>
                          </a:rPr>
                          <m:t>𝑦</m:t>
                        </m:r>
                      </m:den>
                    </m:f>
                    <m:r>
                      <a:rPr lang="es-AR" b="0" i="1" smtClean="0">
                        <a:latin typeface="Cambria Math" panose="02040503050406030204" pitchFamily="18" charset="0"/>
                      </a:rPr>
                      <m:t>+</m:t>
                    </m:r>
                    <m:f>
                      <m:fPr>
                        <m:ctrlPr>
                          <a:rPr lang="es-AR" i="1">
                            <a:latin typeface="Cambria Math" panose="02040503050406030204" pitchFamily="18" charset="0"/>
                          </a:rPr>
                        </m:ctrlPr>
                      </m:fPr>
                      <m:num>
                        <m:r>
                          <a:rPr lang="es-AR" i="1">
                            <a:latin typeface="Cambria Math" panose="02040503050406030204" pitchFamily="18" charset="0"/>
                          </a:rPr>
                          <m:t>𝜕</m:t>
                        </m:r>
                        <m:r>
                          <a:rPr lang="es-AR" i="1">
                            <a:latin typeface="Cambria Math" panose="02040503050406030204" pitchFamily="18" charset="0"/>
                          </a:rPr>
                          <m:t>𝑓</m:t>
                        </m:r>
                      </m:num>
                      <m:den>
                        <m:r>
                          <a:rPr lang="es-AR" i="1">
                            <a:latin typeface="Cambria Math" panose="02040503050406030204" pitchFamily="18" charset="0"/>
                          </a:rPr>
                          <m:t>𝜕</m:t>
                        </m:r>
                        <m:r>
                          <a:rPr lang="es-AR" i="1">
                            <a:latin typeface="Cambria Math" panose="02040503050406030204" pitchFamily="18" charset="0"/>
                          </a:rPr>
                          <m:t>𝑥</m:t>
                        </m:r>
                      </m:den>
                    </m:f>
                    <m:f>
                      <m:fPr>
                        <m:ctrlPr>
                          <a:rPr lang="es-AR" i="1">
                            <a:latin typeface="Cambria Math" panose="02040503050406030204" pitchFamily="18" charset="0"/>
                          </a:rPr>
                        </m:ctrlPr>
                      </m:fPr>
                      <m:num>
                        <m:r>
                          <a:rPr lang="es-AR" i="1">
                            <a:latin typeface="Cambria Math" panose="02040503050406030204" pitchFamily="18" charset="0"/>
                          </a:rPr>
                          <m:t>𝜕</m:t>
                        </m:r>
                        <m:r>
                          <a:rPr lang="es-AR" i="1">
                            <a:latin typeface="Cambria Math" panose="02040503050406030204" pitchFamily="18" charset="0"/>
                          </a:rPr>
                          <m:t>𝑓</m:t>
                        </m:r>
                      </m:num>
                      <m:den>
                        <m:r>
                          <a:rPr lang="es-AR" i="1">
                            <a:latin typeface="Cambria Math" panose="02040503050406030204" pitchFamily="18" charset="0"/>
                          </a:rPr>
                          <m:t>𝜕</m:t>
                        </m:r>
                        <m:r>
                          <a:rPr lang="es-AR" i="1">
                            <a:latin typeface="Cambria Math" panose="02040503050406030204" pitchFamily="18" charset="0"/>
                          </a:rPr>
                          <m:t>𝑦</m:t>
                        </m:r>
                      </m:den>
                    </m:f>
                    <m:r>
                      <a:rPr lang="es-AR" b="0" i="1" smtClean="0">
                        <a:latin typeface="Cambria Math" panose="02040503050406030204" pitchFamily="18" charset="0"/>
                      </a:rPr>
                      <m:t>+</m:t>
                    </m:r>
                    <m:r>
                      <a:rPr lang="es-AR" b="0" i="1" smtClean="0">
                        <a:latin typeface="Cambria Math" panose="02040503050406030204" pitchFamily="18" charset="0"/>
                      </a:rPr>
                      <m:t>𝑓</m:t>
                    </m:r>
                    <m:f>
                      <m:fPr>
                        <m:ctrlPr>
                          <a:rPr lang="es-AR" i="1">
                            <a:latin typeface="Cambria Math" panose="02040503050406030204" pitchFamily="18" charset="0"/>
                          </a:rPr>
                        </m:ctrlPr>
                      </m:fPr>
                      <m:num>
                        <m:sSup>
                          <m:sSupPr>
                            <m:ctrlPr>
                              <a:rPr lang="es-AR" i="1">
                                <a:latin typeface="Cambria Math" panose="02040503050406030204" pitchFamily="18" charset="0"/>
                              </a:rPr>
                            </m:ctrlPr>
                          </m:sSupPr>
                          <m:e>
                            <m:r>
                              <a:rPr lang="es-AR" i="1">
                                <a:latin typeface="Cambria Math" panose="02040503050406030204" pitchFamily="18" charset="0"/>
                              </a:rPr>
                              <m:t>𝜕</m:t>
                            </m:r>
                          </m:e>
                          <m:sup>
                            <m:r>
                              <a:rPr lang="es-AR" i="1">
                                <a:latin typeface="Cambria Math" panose="02040503050406030204" pitchFamily="18" charset="0"/>
                              </a:rPr>
                              <m:t>2</m:t>
                            </m:r>
                          </m:sup>
                        </m:sSup>
                        <m:r>
                          <a:rPr lang="es-AR" i="1">
                            <a:latin typeface="Cambria Math" panose="02040503050406030204" pitchFamily="18" charset="0"/>
                          </a:rPr>
                          <m:t>𝑓</m:t>
                        </m:r>
                      </m:num>
                      <m:den>
                        <m:r>
                          <a:rPr lang="es-AR" i="1">
                            <a:latin typeface="Cambria Math" panose="02040503050406030204" pitchFamily="18" charset="0"/>
                          </a:rPr>
                          <m:t>𝜕</m:t>
                        </m:r>
                        <m:sSup>
                          <m:sSupPr>
                            <m:ctrlPr>
                              <a:rPr lang="es-AR" i="1">
                                <a:latin typeface="Cambria Math" panose="02040503050406030204" pitchFamily="18" charset="0"/>
                              </a:rPr>
                            </m:ctrlPr>
                          </m:sSupPr>
                          <m:e>
                            <m:r>
                              <a:rPr lang="es-AR" i="1">
                                <a:latin typeface="Cambria Math" panose="02040503050406030204" pitchFamily="18" charset="0"/>
                              </a:rPr>
                              <m:t>𝑥</m:t>
                            </m:r>
                          </m:e>
                          <m:sup>
                            <m:r>
                              <a:rPr lang="es-AR" i="1">
                                <a:latin typeface="Cambria Math" panose="02040503050406030204" pitchFamily="18" charset="0"/>
                              </a:rPr>
                              <m:t>2</m:t>
                            </m:r>
                          </m:sup>
                        </m:sSup>
                      </m:den>
                    </m:f>
                  </m:oMath>
                </a14:m>
                <a:r>
                  <a:rPr lang="es-AR" dirty="0"/>
                  <a:t>           Nota: para llegar hasta aquí se debe aplicar regla de la cadena y agrupar</a:t>
                </a:r>
              </a:p>
              <a:p>
                <a:endParaRPr lang="es-AR" dirty="0"/>
              </a:p>
              <a:p>
                <a:endParaRPr lang="es-AR" dirty="0"/>
              </a:p>
              <a:p>
                <a:endParaRPr lang="es-AR" dirty="0"/>
              </a:p>
              <a:p>
                <a:endParaRPr lang="es-AR" dirty="0"/>
              </a:p>
              <a:p>
                <a:endParaRPr lang="es-AR" dirty="0"/>
              </a:p>
              <a:p>
                <a:endParaRPr lang="es-AR" dirty="0"/>
              </a:p>
              <a:p>
                <a:endParaRPr lang="es-AR" dirty="0"/>
              </a:p>
            </p:txBody>
          </p:sp>
        </mc:Choice>
        <mc:Fallback xmlns="">
          <p:sp>
            <p:nvSpPr>
              <p:cNvPr id="5" name="CuadroTexto 4"/>
              <p:cNvSpPr txBox="1">
                <a:spLocks noRot="1" noChangeAspect="1" noMove="1" noResize="1" noEditPoints="1" noAdjustHandles="1" noChangeArrowheads="1" noChangeShapeType="1" noTextEdit="1"/>
              </p:cNvSpPr>
              <p:nvPr/>
            </p:nvSpPr>
            <p:spPr>
              <a:xfrm>
                <a:off x="193481" y="581593"/>
                <a:ext cx="12019373" cy="8352158"/>
              </a:xfrm>
              <a:prstGeom prst="rect">
                <a:avLst/>
              </a:prstGeom>
              <a:blipFill>
                <a:blip r:embed="rId3"/>
                <a:stretch>
                  <a:fillRect l="-457" t="-365"/>
                </a:stretch>
              </a:blipFill>
            </p:spPr>
            <p:txBody>
              <a:bodyPr/>
              <a:lstStyle/>
              <a:p>
                <a:r>
                  <a:rPr lang="en-US">
                    <a:noFill/>
                  </a:rPr>
                  <a:t> </a:t>
                </a:r>
              </a:p>
            </p:txBody>
          </p:sp>
        </mc:Fallback>
      </mc:AlternateContent>
    </p:spTree>
    <p:extLst>
      <p:ext uri="{BB962C8B-B14F-4D97-AF65-F5344CB8AC3E}">
        <p14:creationId xmlns:p14="http://schemas.microsoft.com/office/powerpoint/2010/main" val="333389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56093" y="0"/>
            <a:ext cx="9144000" cy="457577"/>
          </a:xfrm>
        </p:spPr>
        <p:txBody>
          <a:bodyPr>
            <a:normAutofit/>
          </a:bodyPr>
          <a:lstStyle/>
          <a:p>
            <a:r>
              <a:rPr lang="es-AR" dirty="0"/>
              <a:t>Ecuaciones Diferenciales Ordinarias – Problema de Valor Inicial</a:t>
            </a:r>
          </a:p>
        </p:txBody>
      </p:sp>
      <p:pic>
        <p:nvPicPr>
          <p:cNvPr id="4" name="Picture 8" descr="Image result for unlp logo image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9779" y="82078"/>
            <a:ext cx="858740" cy="9990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CuadroTexto 4"/>
              <p:cNvSpPr txBox="1"/>
              <p:nvPr/>
            </p:nvSpPr>
            <p:spPr>
              <a:xfrm>
                <a:off x="193481" y="581593"/>
                <a:ext cx="12019373" cy="5339603"/>
              </a:xfrm>
              <a:prstGeom prst="rect">
                <a:avLst/>
              </a:prstGeom>
              <a:noFill/>
            </p:spPr>
            <p:txBody>
              <a:bodyPr wrap="square" rtlCol="0">
                <a:spAutoFit/>
              </a:bodyPr>
              <a:lstStyle/>
              <a:p>
                <a:r>
                  <a:rPr lang="es-AR" dirty="0"/>
                  <a:t>Adotamos h=</a:t>
                </a:r>
                <a:r>
                  <a:rPr lang="es-AR" dirty="0" err="1"/>
                  <a:t>cte</a:t>
                </a:r>
                <a:r>
                  <a:rPr lang="es-AR" dirty="0"/>
                  <a:t>, luego </a:t>
                </a:r>
                <a:r>
                  <a:rPr lang="es-AR" dirty="0" err="1"/>
                  <a:t>x</a:t>
                </a:r>
                <a:r>
                  <a:rPr lang="es-AR" baseline="-25000" dirty="0" err="1"/>
                  <a:t>n</a:t>
                </a:r>
                <a:r>
                  <a:rPr lang="es-AR" dirty="0"/>
                  <a:t> = x</a:t>
                </a:r>
                <a:r>
                  <a:rPr lang="es-AR" baseline="-25000" dirty="0"/>
                  <a:t>0</a:t>
                </a:r>
                <a:r>
                  <a:rPr lang="es-AR" dirty="0"/>
                  <a:t> + </a:t>
                </a:r>
                <a:r>
                  <a:rPr lang="es-AR" dirty="0" err="1"/>
                  <a:t>nh</a:t>
                </a:r>
                <a:endParaRPr lang="es-AR" dirty="0"/>
              </a:p>
              <a:p>
                <a:endParaRPr lang="es-AR" dirty="0"/>
              </a:p>
              <a:p>
                <a14:m>
                  <m:oMath xmlns:m="http://schemas.openxmlformats.org/officeDocument/2006/math">
                    <m:sSub>
                      <m:sSubPr>
                        <m:ctrlPr>
                          <a:rPr lang="es-AR" i="1" smtClean="0">
                            <a:latin typeface="Cambria Math" panose="02040503050406030204" pitchFamily="18" charset="0"/>
                          </a:rPr>
                        </m:ctrlPr>
                      </m:sSubPr>
                      <m:e>
                        <m:r>
                          <a:rPr lang="es-AR" b="0" i="1" smtClean="0">
                            <a:latin typeface="Cambria Math" panose="02040503050406030204" pitchFamily="18" charset="0"/>
                          </a:rPr>
                          <m:t>𝑦</m:t>
                        </m:r>
                      </m:e>
                      <m:sub>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𝑛</m:t>
                            </m:r>
                            <m:r>
                              <a:rPr lang="es-AR" b="0" i="1" smtClean="0">
                                <a:latin typeface="Cambria Math" panose="02040503050406030204" pitchFamily="18" charset="0"/>
                              </a:rPr>
                              <m:t>+1</m:t>
                            </m:r>
                          </m:sub>
                        </m:sSub>
                        <m:r>
                          <a:rPr lang="es-AR" b="0" i="1" smtClean="0">
                            <a:latin typeface="Cambria Math" panose="02040503050406030204" pitchFamily="18" charset="0"/>
                          </a:rPr>
                          <m:t>)</m:t>
                        </m:r>
                      </m:sub>
                    </m:sSub>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𝑦</m:t>
                        </m:r>
                      </m:e>
                      <m:sub>
                        <m:d>
                          <m:dPr>
                            <m:ctrlPr>
                              <a:rPr lang="es-AR" b="0" i="1" smtClean="0">
                                <a:latin typeface="Cambria Math" panose="02040503050406030204" pitchFamily="18" charset="0"/>
                              </a:rPr>
                            </m:ctrlPr>
                          </m:dPr>
                          <m:e>
                            <m:sSub>
                              <m:sSubPr>
                                <m:ctrlPr>
                                  <a:rPr lang="es-AR" b="0" i="1" smtClean="0">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𝑛</m:t>
                                </m:r>
                              </m:sub>
                            </m:sSub>
                          </m:e>
                        </m:d>
                      </m:sub>
                    </m:sSub>
                    <m:r>
                      <a:rPr lang="es-AR" b="0" i="1" smtClean="0">
                        <a:latin typeface="Cambria Math" panose="02040503050406030204" pitchFamily="18" charset="0"/>
                      </a:rPr>
                      <m:t>+</m:t>
                    </m:r>
                    <m:r>
                      <a:rPr lang="es-AR" b="0" i="1" smtClean="0">
                        <a:latin typeface="Cambria Math" panose="02040503050406030204" pitchFamily="18" charset="0"/>
                      </a:rPr>
                      <m:t>h</m:t>
                    </m:r>
                    <m:sSub>
                      <m:sSubPr>
                        <m:ctrlPr>
                          <a:rPr lang="es-AR" b="0" i="1" smtClean="0">
                            <a:latin typeface="Cambria Math" panose="02040503050406030204" pitchFamily="18" charset="0"/>
                          </a:rPr>
                        </m:ctrlPr>
                      </m:sSubPr>
                      <m:e>
                        <m:r>
                          <a:rPr lang="es-AR" b="0" i="1" smtClean="0">
                            <a:latin typeface="Cambria Math" panose="02040503050406030204" pitchFamily="18" charset="0"/>
                          </a:rPr>
                          <m:t> </m:t>
                        </m:r>
                        <m:r>
                          <a:rPr lang="es-AR" b="0" i="1" smtClean="0">
                            <a:latin typeface="Cambria Math" panose="02040503050406030204" pitchFamily="18" charset="0"/>
                          </a:rPr>
                          <m:t>𝑓</m:t>
                        </m:r>
                      </m:e>
                      <m:sub>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𝑛</m:t>
                            </m:r>
                          </m:sub>
                        </m:sSub>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𝑦</m:t>
                            </m:r>
                          </m:e>
                          <m:sub>
                            <m:r>
                              <a:rPr lang="es-AR" b="0" i="1" smtClean="0">
                                <a:latin typeface="Cambria Math" panose="02040503050406030204" pitchFamily="18" charset="0"/>
                              </a:rPr>
                              <m:t>𝑛</m:t>
                            </m:r>
                          </m:sub>
                        </m:sSub>
                        <m:r>
                          <a:rPr lang="es-AR" b="0" i="1" smtClean="0">
                            <a:latin typeface="Cambria Math" panose="02040503050406030204" pitchFamily="18" charset="0"/>
                          </a:rPr>
                          <m:t>)</m:t>
                        </m:r>
                      </m:sub>
                    </m:sSub>
                    <m:r>
                      <a:rPr lang="es-AR" b="0" i="1" smtClean="0">
                        <a:latin typeface="Cambria Math" panose="02040503050406030204" pitchFamily="18" charset="0"/>
                      </a:rPr>
                      <m:t>+</m:t>
                    </m:r>
                    <m:f>
                      <m:fPr>
                        <m:ctrlPr>
                          <a:rPr lang="es-AR" b="0" i="1" smtClean="0">
                            <a:latin typeface="Cambria Math" panose="02040503050406030204" pitchFamily="18" charset="0"/>
                          </a:rPr>
                        </m:ctrlPr>
                      </m:fPr>
                      <m:num>
                        <m:sSup>
                          <m:sSupPr>
                            <m:ctrlPr>
                              <a:rPr lang="es-AR" b="0" i="1" smtClean="0">
                                <a:latin typeface="Cambria Math" panose="02040503050406030204" pitchFamily="18" charset="0"/>
                              </a:rPr>
                            </m:ctrlPr>
                          </m:sSupPr>
                          <m:e>
                            <m:r>
                              <a:rPr lang="es-AR" b="0" i="1" smtClean="0">
                                <a:latin typeface="Cambria Math" panose="02040503050406030204" pitchFamily="18" charset="0"/>
                              </a:rPr>
                              <m:t>h</m:t>
                            </m:r>
                          </m:e>
                          <m:sup>
                            <m:r>
                              <a:rPr lang="es-AR" b="0" i="1" smtClean="0">
                                <a:latin typeface="Cambria Math" panose="02040503050406030204" pitchFamily="18" charset="0"/>
                              </a:rPr>
                              <m:t>2</m:t>
                            </m:r>
                          </m:sup>
                        </m:sSup>
                      </m:num>
                      <m:den>
                        <m:r>
                          <a:rPr lang="es-AR" b="0" i="1" smtClean="0">
                            <a:latin typeface="Cambria Math" panose="02040503050406030204" pitchFamily="18" charset="0"/>
                          </a:rPr>
                          <m:t>2!</m:t>
                        </m:r>
                      </m:den>
                    </m:f>
                    <m:r>
                      <a:rPr lang="es-AR" b="0" i="1" smtClean="0">
                        <a:latin typeface="Cambria Math" panose="02040503050406030204" pitchFamily="18" charset="0"/>
                      </a:rPr>
                      <m:t>(</m:t>
                    </m:r>
                    <m:f>
                      <m:fPr>
                        <m:ctrlPr>
                          <a:rPr lang="es-AR" i="1">
                            <a:latin typeface="Cambria Math" panose="02040503050406030204" pitchFamily="18" charset="0"/>
                          </a:rPr>
                        </m:ctrlPr>
                      </m:fPr>
                      <m:num>
                        <m:r>
                          <a:rPr lang="es-AR" i="1">
                            <a:latin typeface="Cambria Math" panose="02040503050406030204" pitchFamily="18" charset="0"/>
                          </a:rPr>
                          <m:t>𝜕</m:t>
                        </m:r>
                        <m:r>
                          <a:rPr lang="es-AR" i="1">
                            <a:latin typeface="Cambria Math" panose="02040503050406030204" pitchFamily="18" charset="0"/>
                          </a:rPr>
                          <m:t>𝑓</m:t>
                        </m:r>
                      </m:num>
                      <m:den>
                        <m:r>
                          <a:rPr lang="es-AR" i="1">
                            <a:latin typeface="Cambria Math" panose="02040503050406030204" pitchFamily="18" charset="0"/>
                          </a:rPr>
                          <m:t>𝜕</m:t>
                        </m:r>
                        <m:r>
                          <a:rPr lang="es-AR" i="1">
                            <a:latin typeface="Cambria Math" panose="02040503050406030204" pitchFamily="18" charset="0"/>
                          </a:rPr>
                          <m:t>𝑥</m:t>
                        </m:r>
                      </m:den>
                    </m:f>
                    <m:r>
                      <a:rPr lang="es-AR" i="1">
                        <a:latin typeface="Cambria Math" panose="02040503050406030204" pitchFamily="18" charset="0"/>
                      </a:rPr>
                      <m:t>+</m:t>
                    </m:r>
                    <m:r>
                      <a:rPr lang="es-AR" i="1">
                        <a:latin typeface="Cambria Math" panose="02040503050406030204" pitchFamily="18" charset="0"/>
                      </a:rPr>
                      <m:t>𝑓</m:t>
                    </m:r>
                    <m:f>
                      <m:fPr>
                        <m:ctrlPr>
                          <a:rPr lang="es-AR" i="1">
                            <a:latin typeface="Cambria Math" panose="02040503050406030204" pitchFamily="18" charset="0"/>
                          </a:rPr>
                        </m:ctrlPr>
                      </m:fPr>
                      <m:num>
                        <m:r>
                          <a:rPr lang="es-AR" i="1">
                            <a:latin typeface="Cambria Math" panose="02040503050406030204" pitchFamily="18" charset="0"/>
                          </a:rPr>
                          <m:t>𝜕</m:t>
                        </m:r>
                        <m:r>
                          <a:rPr lang="es-AR" i="1">
                            <a:latin typeface="Cambria Math" panose="02040503050406030204" pitchFamily="18" charset="0"/>
                          </a:rPr>
                          <m:t>𝑓</m:t>
                        </m:r>
                      </m:num>
                      <m:den>
                        <m:r>
                          <a:rPr lang="es-AR" i="1">
                            <a:latin typeface="Cambria Math" panose="02040503050406030204" pitchFamily="18" charset="0"/>
                          </a:rPr>
                          <m:t>𝜕</m:t>
                        </m:r>
                        <m:r>
                          <a:rPr lang="es-AR" i="1">
                            <a:latin typeface="Cambria Math" panose="02040503050406030204" pitchFamily="18" charset="0"/>
                          </a:rPr>
                          <m:t>𝑦</m:t>
                        </m:r>
                      </m:den>
                    </m:f>
                    <m:r>
                      <a:rPr lang="es-AR" b="0" i="1" smtClean="0">
                        <a:latin typeface="Cambria Math" panose="02040503050406030204" pitchFamily="18" charset="0"/>
                      </a:rPr>
                      <m:t>)+</m:t>
                    </m:r>
                    <m:f>
                      <m:fPr>
                        <m:ctrlPr>
                          <a:rPr lang="es-AR" i="1">
                            <a:latin typeface="Cambria Math" panose="02040503050406030204" pitchFamily="18" charset="0"/>
                          </a:rPr>
                        </m:ctrlPr>
                      </m:fPr>
                      <m:num>
                        <m:sSup>
                          <m:sSupPr>
                            <m:ctrlPr>
                              <a:rPr lang="es-AR" i="1">
                                <a:latin typeface="Cambria Math" panose="02040503050406030204" pitchFamily="18" charset="0"/>
                              </a:rPr>
                            </m:ctrlPr>
                          </m:sSupPr>
                          <m:e>
                            <m:r>
                              <a:rPr lang="es-AR" i="1">
                                <a:latin typeface="Cambria Math" panose="02040503050406030204" pitchFamily="18" charset="0"/>
                              </a:rPr>
                              <m:t>h</m:t>
                            </m:r>
                          </m:e>
                          <m:sup>
                            <m:r>
                              <a:rPr lang="es-AR" b="0" i="1" smtClean="0">
                                <a:latin typeface="Cambria Math" panose="02040503050406030204" pitchFamily="18" charset="0"/>
                              </a:rPr>
                              <m:t>3</m:t>
                            </m:r>
                          </m:sup>
                        </m:sSup>
                      </m:num>
                      <m:den>
                        <m:r>
                          <a:rPr lang="es-AR" b="0" i="1" smtClean="0">
                            <a:latin typeface="Cambria Math" panose="02040503050406030204" pitchFamily="18" charset="0"/>
                          </a:rPr>
                          <m:t>3</m:t>
                        </m:r>
                        <m:r>
                          <a:rPr lang="es-AR" i="1">
                            <a:latin typeface="Cambria Math" panose="02040503050406030204" pitchFamily="18" charset="0"/>
                          </a:rPr>
                          <m:t>!</m:t>
                        </m:r>
                      </m:den>
                    </m:f>
                  </m:oMath>
                </a14:m>
                <a:r>
                  <a:rPr lang="es-AR" dirty="0"/>
                  <a:t> </a:t>
                </a:r>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 </m:t>
                        </m:r>
                        <m:r>
                          <a:rPr lang="es-AR" i="1">
                            <a:latin typeface="Cambria Math" panose="02040503050406030204" pitchFamily="18" charset="0"/>
                          </a:rPr>
                          <m:t>𝑓</m:t>
                        </m:r>
                        <m:r>
                          <a:rPr lang="es-AR" b="0" i="1" smtClean="0">
                            <a:latin typeface="Cambria Math" panose="02040503050406030204" pitchFamily="18" charset="0"/>
                          </a:rPr>
                          <m:t>′′</m:t>
                        </m:r>
                      </m:e>
                      <m:sub>
                        <m:r>
                          <a:rPr lang="es-AR" i="1">
                            <a:latin typeface="Cambria Math" panose="02040503050406030204" pitchFamily="18" charset="0"/>
                          </a:rPr>
                          <m:t>(</m:t>
                        </m:r>
                        <m:r>
                          <a:rPr lang="es-AR" i="1" smtClean="0">
                            <a:latin typeface="Cambria Math" panose="02040503050406030204" pitchFamily="18" charset="0"/>
                            <a:ea typeface="Cambria Math" panose="02040503050406030204" pitchFamily="18" charset="0"/>
                          </a:rPr>
                          <m:t>𝜉</m:t>
                        </m:r>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b="0" i="1" smtClean="0">
                                <a:latin typeface="Cambria Math" panose="02040503050406030204" pitchFamily="18" charset="0"/>
                              </a:rPr>
                              <m:t>(</m:t>
                            </m:r>
                            <m:r>
                              <a:rPr lang="es-AR" i="1" smtClean="0">
                                <a:latin typeface="Cambria Math" panose="02040503050406030204" pitchFamily="18" charset="0"/>
                                <a:ea typeface="Cambria Math" panose="02040503050406030204" pitchFamily="18" charset="0"/>
                              </a:rPr>
                              <m:t>𝜉</m:t>
                            </m:r>
                            <m:r>
                              <a:rPr lang="es-AR" b="0" i="1" smtClean="0">
                                <a:latin typeface="Cambria Math" panose="02040503050406030204" pitchFamily="18" charset="0"/>
                                <a:ea typeface="Cambria Math" panose="02040503050406030204" pitchFamily="18" charset="0"/>
                              </a:rPr>
                              <m:t>)</m:t>
                            </m:r>
                          </m:sub>
                        </m:sSub>
                        <m:r>
                          <a:rPr lang="es-AR" i="1">
                            <a:latin typeface="Cambria Math" panose="02040503050406030204" pitchFamily="18" charset="0"/>
                          </a:rPr>
                          <m:t>)</m:t>
                        </m:r>
                      </m:sub>
                    </m:sSub>
                  </m:oMath>
                </a14:m>
                <a:r>
                  <a:rPr lang="es-AR" dirty="0"/>
                  <a:t>       método de orden p, O(p) porque la derivada más alta      </a:t>
                </a:r>
              </a:p>
              <a:p>
                <a:r>
                  <a:rPr lang="es-AR" dirty="0"/>
                  <a:t>                                                                                                                 sobre </a:t>
                </a:r>
                <a:r>
                  <a:rPr lang="es-AR" i="1" dirty="0"/>
                  <a:t>y</a:t>
                </a:r>
                <a:r>
                  <a:rPr lang="es-AR" dirty="0"/>
                  <a:t> es de orden </a:t>
                </a:r>
                <a:r>
                  <a:rPr lang="es-AR" i="1" dirty="0"/>
                  <a:t>p</a:t>
                </a:r>
                <a:r>
                  <a:rPr lang="es-AR" dirty="0"/>
                  <a:t> y coincide con el desarrollo en serie de </a:t>
                </a:r>
              </a:p>
              <a:p>
                <a:r>
                  <a:rPr lang="es-AR" dirty="0"/>
                  <a:t>                                                                                                                 Taylor hasta ese orden. Se puede hacer del orden que se quiera                                                 </a:t>
                </a:r>
              </a:p>
              <a:p>
                <a:endParaRPr lang="es-AR" dirty="0"/>
              </a:p>
              <a:p>
                <a:r>
                  <a:rPr lang="es-AR" dirty="0"/>
                  <a:t>Es un método de paso simple, cuya dificultad reside en el cálculo de las derivadas. Se utiliza como método testigo para acotar el error y comparar otros métodos.</a:t>
                </a:r>
              </a:p>
              <a:p>
                <a:endParaRPr lang="es-AR" dirty="0"/>
              </a:p>
              <a:p>
                <a:r>
                  <a:rPr lang="es-AR" dirty="0"/>
                  <a:t>Ejemplo:</a:t>
                </a:r>
              </a:p>
              <a:p>
                <a:endParaRPr lang="es-AR" dirty="0"/>
              </a:p>
              <a:p>
                <a:endParaRPr lang="es-AR" dirty="0"/>
              </a:p>
              <a:p>
                <a:pPr/>
                <a14:m>
                  <m:oMathPara xmlns:m="http://schemas.openxmlformats.org/officeDocument/2006/math">
                    <m:oMathParaPr>
                      <m:jc m:val="left"/>
                    </m:oMathParaPr>
                    <m:oMath xmlns:m="http://schemas.openxmlformats.org/officeDocument/2006/math">
                      <m:sSup>
                        <m:sSupPr>
                          <m:ctrlPr>
                            <a:rPr lang="es-AR" i="1">
                              <a:latin typeface="Cambria Math" panose="02040503050406030204" pitchFamily="18" charset="0"/>
                            </a:rPr>
                          </m:ctrlPr>
                        </m:sSupPr>
                        <m:e>
                          <m:r>
                            <a:rPr lang="es-AR" i="1">
                              <a:latin typeface="Cambria Math" panose="02040503050406030204" pitchFamily="18" charset="0"/>
                            </a:rPr>
                            <m:t>𝑦</m:t>
                          </m:r>
                        </m:e>
                        <m:sup>
                          <m:r>
                            <a:rPr lang="es-AR" i="1">
                              <a:latin typeface="Cambria Math" panose="02040503050406030204" pitchFamily="18" charset="0"/>
                            </a:rPr>
                            <m:t>′</m:t>
                          </m:r>
                        </m:sup>
                      </m:sSup>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𝑓</m:t>
                          </m:r>
                        </m:e>
                        <m:sub>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m:t>
                          </m:r>
                          <m:sSub>
                            <m:sSubPr>
                              <m:ctrlPr>
                                <a:rPr lang="es-AR" i="1" smtClean="0">
                                  <a:latin typeface="Cambria Math" panose="02040503050406030204" pitchFamily="18" charset="0"/>
                                </a:rPr>
                              </m:ctrlPr>
                            </m:sSubPr>
                            <m:e>
                              <m:r>
                                <a:rPr lang="es-AR" b="0" i="1" smtClean="0">
                                  <a:latin typeface="Cambria Math" panose="02040503050406030204" pitchFamily="18" charset="0"/>
                                </a:rPr>
                                <m:t>𝑦</m:t>
                              </m:r>
                            </m:e>
                            <m:sub>
                              <m:r>
                                <a:rPr lang="es-AR" b="0" i="1" smtClean="0">
                                  <a:latin typeface="Cambria Math" panose="02040503050406030204" pitchFamily="18" charset="0"/>
                                </a:rPr>
                                <m:t>(</m:t>
                              </m:r>
                              <m:r>
                                <a:rPr lang="es-AR" b="0" i="1" smtClean="0">
                                  <a:latin typeface="Cambria Math" panose="02040503050406030204" pitchFamily="18" charset="0"/>
                                </a:rPr>
                                <m:t>𝑥</m:t>
                              </m:r>
                              <m:r>
                                <a:rPr lang="es-AR" b="0" i="1" smtClean="0">
                                  <a:latin typeface="Cambria Math" panose="02040503050406030204" pitchFamily="18" charset="0"/>
                                </a:rPr>
                                <m:t>)</m:t>
                              </m:r>
                            </m:sub>
                          </m:sSub>
                          <m:r>
                            <a:rPr lang="es-AR" i="1">
                              <a:latin typeface="Cambria Math" panose="02040503050406030204" pitchFamily="18" charset="0"/>
                            </a:rPr>
                            <m:t>)</m:t>
                          </m:r>
                        </m:sub>
                      </m:sSub>
                      <m:r>
                        <a:rPr lang="es-AR" b="0" i="1" smtClean="0">
                          <a:latin typeface="Cambria Math" panose="02040503050406030204" pitchFamily="18" charset="0"/>
                        </a:rPr>
                        <m:t>=−</m:t>
                      </m:r>
                      <m:r>
                        <a:rPr lang="es-AR" b="0" i="1" smtClean="0">
                          <a:latin typeface="Cambria Math" panose="02040503050406030204" pitchFamily="18" charset="0"/>
                        </a:rPr>
                        <m:t>𝑦</m:t>
                      </m:r>
                      <m:r>
                        <a:rPr lang="es-AR" b="0" i="1" smtClean="0">
                          <a:latin typeface="Cambria Math" panose="02040503050406030204" pitchFamily="18" charset="0"/>
                        </a:rPr>
                        <m:t>+</m:t>
                      </m:r>
                      <m:r>
                        <a:rPr lang="es-AR" b="0" i="1" smtClean="0">
                          <a:latin typeface="Cambria Math" panose="02040503050406030204" pitchFamily="18" charset="0"/>
                        </a:rPr>
                        <m:t>𝑥</m:t>
                      </m:r>
                      <m:r>
                        <a:rPr lang="es-AR" b="0" i="1" smtClean="0">
                          <a:latin typeface="Cambria Math" panose="02040503050406030204" pitchFamily="18" charset="0"/>
                        </a:rPr>
                        <m:t>+1                </m:t>
                      </m:r>
                      <m:r>
                        <a:rPr lang="es-AR" b="0" i="1" smtClean="0">
                          <a:latin typeface="Cambria Math" panose="02040503050406030204" pitchFamily="18" charset="0"/>
                        </a:rPr>
                        <m:t>𝑒𝑛</m:t>
                      </m:r>
                      <m:r>
                        <a:rPr lang="es-AR" b="0" i="1" smtClean="0">
                          <a:latin typeface="Cambria Math" panose="02040503050406030204" pitchFamily="18" charset="0"/>
                        </a:rPr>
                        <m:t> </m:t>
                      </m:r>
                      <m:d>
                        <m:dPr>
                          <m:begChr m:val="["/>
                          <m:endChr m:val="]"/>
                          <m:ctrlPr>
                            <a:rPr lang="es-AR" b="0" i="1" smtClean="0">
                              <a:latin typeface="Cambria Math" panose="02040503050406030204" pitchFamily="18" charset="0"/>
                            </a:rPr>
                          </m:ctrlPr>
                        </m:dPr>
                        <m:e>
                          <m:r>
                            <a:rPr lang="es-AR" b="0" i="1" smtClean="0">
                              <a:latin typeface="Cambria Math" panose="02040503050406030204" pitchFamily="18" charset="0"/>
                            </a:rPr>
                            <m:t>0,1</m:t>
                          </m:r>
                        </m:e>
                      </m:d>
                      <m:r>
                        <a:rPr lang="es-AR" b="0" i="1" smtClean="0">
                          <a:latin typeface="Cambria Math" panose="02040503050406030204" pitchFamily="18" charset="0"/>
                        </a:rPr>
                        <m:t>        </m:t>
                      </m:r>
                      <m:r>
                        <a:rPr lang="es-AR" b="0" i="1" smtClean="0">
                          <a:latin typeface="Cambria Math" panose="02040503050406030204" pitchFamily="18" charset="0"/>
                        </a:rPr>
                        <m:t>𝑐𝑜𝑛</m:t>
                      </m:r>
                      <m:r>
                        <a:rPr lang="es-AR" b="0" i="1" smtClean="0">
                          <a:latin typeface="Cambria Math" panose="02040503050406030204" pitchFamily="18" charset="0"/>
                        </a:rPr>
                        <m:t> </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𝑦</m:t>
                          </m:r>
                        </m:e>
                        <m:sub>
                          <m:d>
                            <m:dPr>
                              <m:ctrlPr>
                                <a:rPr lang="es-AR" b="0" i="1" smtClean="0">
                                  <a:latin typeface="Cambria Math" panose="02040503050406030204" pitchFamily="18" charset="0"/>
                                </a:rPr>
                              </m:ctrlPr>
                            </m:dPr>
                            <m:e>
                              <m:r>
                                <a:rPr lang="es-AR" b="0" i="1" smtClean="0">
                                  <a:latin typeface="Cambria Math" panose="02040503050406030204" pitchFamily="18" charset="0"/>
                                </a:rPr>
                                <m:t>0</m:t>
                              </m:r>
                            </m:e>
                          </m:d>
                        </m:sub>
                      </m:sSub>
                      <m:r>
                        <a:rPr lang="es-AR" b="0" i="1" smtClean="0">
                          <a:latin typeface="Cambria Math" panose="02040503050406030204" pitchFamily="18" charset="0"/>
                        </a:rPr>
                        <m:t>=1          </m:t>
                      </m:r>
                      <m:r>
                        <a:rPr lang="es-AR" b="0" i="1" smtClean="0">
                          <a:latin typeface="Cambria Math" panose="02040503050406030204" pitchFamily="18" charset="0"/>
                        </a:rPr>
                        <m:t>𝑐𝑢𝑎𝑛𝑡𝑜</m:t>
                      </m:r>
                      <m:r>
                        <a:rPr lang="es-AR" b="0" i="1" smtClean="0">
                          <a:latin typeface="Cambria Math" panose="02040503050406030204" pitchFamily="18" charset="0"/>
                        </a:rPr>
                        <m:t> </m:t>
                      </m:r>
                      <m:r>
                        <a:rPr lang="es-AR" b="0" i="1" smtClean="0">
                          <a:latin typeface="Cambria Math" panose="02040503050406030204" pitchFamily="18" charset="0"/>
                        </a:rPr>
                        <m:t>𝑣𝑎𝑙𝑒</m:t>
                      </m:r>
                      <m:r>
                        <a:rPr lang="es-AR" b="0" i="1" smtClean="0">
                          <a:latin typeface="Cambria Math" panose="02040503050406030204" pitchFamily="18" charset="0"/>
                        </a:rPr>
                        <m:t> </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𝑦</m:t>
                          </m:r>
                        </m:e>
                        <m:sub>
                          <m:d>
                            <m:dPr>
                              <m:ctrlPr>
                                <a:rPr lang="es-AR" b="0" i="1" smtClean="0">
                                  <a:latin typeface="Cambria Math" panose="02040503050406030204" pitchFamily="18" charset="0"/>
                                </a:rPr>
                              </m:ctrlPr>
                            </m:dPr>
                            <m:e>
                              <m:r>
                                <a:rPr lang="es-AR" b="0" i="1" smtClean="0">
                                  <a:latin typeface="Cambria Math" panose="02040503050406030204" pitchFamily="18" charset="0"/>
                                </a:rPr>
                                <m:t>0.2</m:t>
                              </m:r>
                            </m:e>
                          </m:d>
                        </m:sub>
                      </m:sSub>
                      <m:r>
                        <a:rPr lang="es-AR" b="0" i="1" smtClean="0">
                          <a:latin typeface="Cambria Math" panose="02040503050406030204" pitchFamily="18" charset="0"/>
                        </a:rPr>
                        <m:t>?</m:t>
                      </m:r>
                    </m:oMath>
                  </m:oMathPara>
                </a14:m>
                <a:endParaRPr lang="es-AR" dirty="0"/>
              </a:p>
              <a:p>
                <a:endParaRPr lang="es-AR" dirty="0"/>
              </a:p>
              <a:p>
                <a:pPr/>
                <a14:m>
                  <m:oMathPara xmlns:m="http://schemas.openxmlformats.org/officeDocument/2006/math">
                    <m:oMathParaPr>
                      <m:jc m:val="left"/>
                    </m:oMathParaPr>
                    <m:oMath xmlns:m="http://schemas.openxmlformats.org/officeDocument/2006/math">
                      <m:sSup>
                        <m:sSupPr>
                          <m:ctrlPr>
                            <a:rPr lang="es-AR" b="0" i="1" smtClean="0">
                              <a:latin typeface="Cambria Math" panose="02040503050406030204" pitchFamily="18" charset="0"/>
                            </a:rPr>
                          </m:ctrlPr>
                        </m:sSupPr>
                        <m:e>
                          <m:r>
                            <a:rPr lang="es-AR" b="0" i="1" smtClean="0">
                              <a:latin typeface="Cambria Math" panose="02040503050406030204" pitchFamily="18" charset="0"/>
                            </a:rPr>
                            <m:t>𝑦</m:t>
                          </m:r>
                        </m:e>
                        <m:sup>
                          <m:r>
                            <a:rPr lang="es-AR" b="0" i="1" smtClean="0">
                              <a:latin typeface="Cambria Math" panose="02040503050406030204" pitchFamily="18" charset="0"/>
                            </a:rPr>
                            <m:t>′′</m:t>
                          </m:r>
                        </m:sup>
                      </m:sSup>
                      <m:r>
                        <a:rPr lang="es-AR" b="0" i="1" smtClean="0">
                          <a:latin typeface="Cambria Math" panose="02040503050406030204" pitchFamily="18" charset="0"/>
                        </a:rPr>
                        <m:t>=</m:t>
                      </m:r>
                      <m:f>
                        <m:fPr>
                          <m:ctrlPr>
                            <a:rPr lang="es-AR" b="0" i="1" smtClean="0">
                              <a:latin typeface="Cambria Math" panose="02040503050406030204" pitchFamily="18" charset="0"/>
                            </a:rPr>
                          </m:ctrlPr>
                        </m:fPr>
                        <m:num>
                          <m:r>
                            <a:rPr lang="es-AR" b="0" i="1" smtClean="0">
                              <a:latin typeface="Cambria Math" panose="02040503050406030204" pitchFamily="18" charset="0"/>
                            </a:rPr>
                            <m:t>𝜕</m:t>
                          </m:r>
                          <m:r>
                            <a:rPr lang="es-AR" b="0" i="1" smtClean="0">
                              <a:latin typeface="Cambria Math" panose="02040503050406030204" pitchFamily="18" charset="0"/>
                            </a:rPr>
                            <m:t>𝑓</m:t>
                          </m:r>
                        </m:num>
                        <m:den>
                          <m:r>
                            <a:rPr lang="es-AR" b="0" i="1" smtClean="0">
                              <a:latin typeface="Cambria Math" panose="02040503050406030204" pitchFamily="18" charset="0"/>
                            </a:rPr>
                            <m:t>𝜕</m:t>
                          </m:r>
                          <m:r>
                            <a:rPr lang="es-AR" b="0" i="1" smtClean="0">
                              <a:latin typeface="Cambria Math" panose="02040503050406030204" pitchFamily="18" charset="0"/>
                            </a:rPr>
                            <m:t>𝑥</m:t>
                          </m:r>
                        </m:den>
                      </m:f>
                      <m:r>
                        <a:rPr lang="es-AR" b="0" i="1" smtClean="0">
                          <a:latin typeface="Cambria Math" panose="02040503050406030204" pitchFamily="18" charset="0"/>
                        </a:rPr>
                        <m:t>+</m:t>
                      </m:r>
                      <m:r>
                        <a:rPr lang="es-AR" b="0" i="1" smtClean="0">
                          <a:latin typeface="Cambria Math" panose="02040503050406030204" pitchFamily="18" charset="0"/>
                        </a:rPr>
                        <m:t>𝑓</m:t>
                      </m:r>
                      <m:f>
                        <m:fPr>
                          <m:ctrlPr>
                            <a:rPr lang="es-AR" i="1">
                              <a:latin typeface="Cambria Math" panose="02040503050406030204" pitchFamily="18" charset="0"/>
                            </a:rPr>
                          </m:ctrlPr>
                        </m:fPr>
                        <m:num>
                          <m:r>
                            <a:rPr lang="es-AR" i="1">
                              <a:latin typeface="Cambria Math" panose="02040503050406030204" pitchFamily="18" charset="0"/>
                            </a:rPr>
                            <m:t>𝜕</m:t>
                          </m:r>
                          <m:r>
                            <a:rPr lang="es-AR" i="1">
                              <a:latin typeface="Cambria Math" panose="02040503050406030204" pitchFamily="18" charset="0"/>
                            </a:rPr>
                            <m:t>𝑓</m:t>
                          </m:r>
                        </m:num>
                        <m:den>
                          <m:r>
                            <a:rPr lang="es-AR" i="1">
                              <a:latin typeface="Cambria Math" panose="02040503050406030204" pitchFamily="18" charset="0"/>
                            </a:rPr>
                            <m:t>𝜕</m:t>
                          </m:r>
                          <m:r>
                            <a:rPr lang="es-AR" b="0" i="1" smtClean="0">
                              <a:latin typeface="Cambria Math" panose="02040503050406030204" pitchFamily="18" charset="0"/>
                            </a:rPr>
                            <m:t>𝑦</m:t>
                          </m:r>
                        </m:den>
                      </m:f>
                      <m:r>
                        <a:rPr lang="es-AR" b="0" i="1" smtClean="0">
                          <a:latin typeface="Cambria Math" panose="02040503050406030204" pitchFamily="18" charset="0"/>
                        </a:rPr>
                        <m:t>=1+</m:t>
                      </m:r>
                      <m:d>
                        <m:dPr>
                          <m:ctrlPr>
                            <a:rPr lang="es-AR" b="0" i="1" smtClean="0">
                              <a:latin typeface="Cambria Math" panose="02040503050406030204" pitchFamily="18" charset="0"/>
                            </a:rPr>
                          </m:ctrlPr>
                        </m:dPr>
                        <m:e>
                          <m:r>
                            <a:rPr lang="es-AR" b="0" i="1" smtClean="0">
                              <a:latin typeface="Cambria Math" panose="02040503050406030204" pitchFamily="18" charset="0"/>
                            </a:rPr>
                            <m:t>−</m:t>
                          </m:r>
                          <m:r>
                            <a:rPr lang="es-AR" b="0" i="1" smtClean="0">
                              <a:latin typeface="Cambria Math" panose="02040503050406030204" pitchFamily="18" charset="0"/>
                            </a:rPr>
                            <m:t>𝑦</m:t>
                          </m:r>
                          <m:r>
                            <a:rPr lang="es-AR" b="0" i="1" smtClean="0">
                              <a:latin typeface="Cambria Math" panose="02040503050406030204" pitchFamily="18" charset="0"/>
                            </a:rPr>
                            <m:t>+</m:t>
                          </m:r>
                          <m:r>
                            <a:rPr lang="es-AR" b="0" i="1" smtClean="0">
                              <a:latin typeface="Cambria Math" panose="02040503050406030204" pitchFamily="18" charset="0"/>
                            </a:rPr>
                            <m:t>𝑥</m:t>
                          </m:r>
                          <m:r>
                            <a:rPr lang="es-AR" b="0" i="1" smtClean="0">
                              <a:latin typeface="Cambria Math" panose="02040503050406030204" pitchFamily="18" charset="0"/>
                            </a:rPr>
                            <m:t>+1</m:t>
                          </m:r>
                        </m:e>
                      </m:d>
                      <m:d>
                        <m:dPr>
                          <m:ctrlPr>
                            <a:rPr lang="es-AR" b="0" i="1" smtClean="0">
                              <a:latin typeface="Cambria Math" panose="02040503050406030204" pitchFamily="18" charset="0"/>
                            </a:rPr>
                          </m:ctrlPr>
                        </m:dPr>
                        <m:e>
                          <m:r>
                            <a:rPr lang="es-AR" b="0" i="1" smtClean="0">
                              <a:latin typeface="Cambria Math" panose="02040503050406030204" pitchFamily="18" charset="0"/>
                            </a:rPr>
                            <m:t>−1</m:t>
                          </m:r>
                        </m:e>
                      </m:d>
                      <m:r>
                        <a:rPr lang="es-AR" b="0" i="1" smtClean="0">
                          <a:latin typeface="Cambria Math" panose="02040503050406030204" pitchFamily="18" charset="0"/>
                        </a:rPr>
                        <m:t>=</m:t>
                      </m:r>
                      <m:r>
                        <a:rPr lang="es-AR" b="0" i="1" smtClean="0">
                          <a:latin typeface="Cambria Math" panose="02040503050406030204" pitchFamily="18" charset="0"/>
                        </a:rPr>
                        <m:t>𝑦</m:t>
                      </m:r>
                      <m:r>
                        <a:rPr lang="es-AR" b="0" i="1" smtClean="0">
                          <a:latin typeface="Cambria Math" panose="02040503050406030204" pitchFamily="18" charset="0"/>
                        </a:rPr>
                        <m:t>−</m:t>
                      </m:r>
                      <m:r>
                        <a:rPr lang="es-AR" b="0" i="1" smtClean="0">
                          <a:latin typeface="Cambria Math" panose="02040503050406030204" pitchFamily="18" charset="0"/>
                        </a:rPr>
                        <m:t>𝑥</m:t>
                      </m:r>
                    </m:oMath>
                  </m:oMathPara>
                </a14:m>
                <a:endParaRPr lang="es-AR" dirty="0"/>
              </a:p>
              <a:p>
                <a:endParaRPr lang="es-AR" dirty="0"/>
              </a:p>
              <a:p>
                <a:r>
                  <a:rPr lang="es-AR" dirty="0"/>
                  <a:t>          </a:t>
                </a:r>
              </a:p>
            </p:txBody>
          </p:sp>
        </mc:Choice>
        <mc:Fallback xmlns="">
          <p:sp>
            <p:nvSpPr>
              <p:cNvPr id="5" name="CuadroTexto 4"/>
              <p:cNvSpPr txBox="1">
                <a:spLocks noRot="1" noChangeAspect="1" noMove="1" noResize="1" noEditPoints="1" noAdjustHandles="1" noChangeArrowheads="1" noChangeShapeType="1" noTextEdit="1"/>
              </p:cNvSpPr>
              <p:nvPr/>
            </p:nvSpPr>
            <p:spPr>
              <a:xfrm>
                <a:off x="193481" y="581593"/>
                <a:ext cx="12019373" cy="5339603"/>
              </a:xfrm>
              <a:prstGeom prst="rect">
                <a:avLst/>
              </a:prstGeom>
              <a:blipFill>
                <a:blip r:embed="rId3"/>
                <a:stretch>
                  <a:fillRect l="-457" t="-571" r="-8828"/>
                </a:stretch>
              </a:blipFill>
            </p:spPr>
            <p:txBody>
              <a:bodyPr/>
              <a:lstStyle/>
              <a:p>
                <a:r>
                  <a:rPr lang="en-US">
                    <a:noFill/>
                  </a:rPr>
                  <a:t> </a:t>
                </a:r>
              </a:p>
            </p:txBody>
          </p:sp>
        </mc:Fallback>
      </mc:AlternateContent>
    </p:spTree>
    <p:extLst>
      <p:ext uri="{BB962C8B-B14F-4D97-AF65-F5344CB8AC3E}">
        <p14:creationId xmlns:p14="http://schemas.microsoft.com/office/powerpoint/2010/main" val="270143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56093" y="0"/>
            <a:ext cx="9144000" cy="457577"/>
          </a:xfrm>
        </p:spPr>
        <p:txBody>
          <a:bodyPr>
            <a:normAutofit/>
          </a:bodyPr>
          <a:lstStyle/>
          <a:p>
            <a:r>
              <a:rPr lang="es-AR" dirty="0"/>
              <a:t>Ecuaciones Diferenciales Ordinarias – Problema de Valor Inicial</a:t>
            </a:r>
          </a:p>
        </p:txBody>
      </p:sp>
      <p:pic>
        <p:nvPicPr>
          <p:cNvPr id="4" name="Picture 8" descr="Image result for unlp logo image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9779" y="82078"/>
            <a:ext cx="858740" cy="9990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CuadroTexto 4"/>
              <p:cNvSpPr txBox="1"/>
              <p:nvPr/>
            </p:nvSpPr>
            <p:spPr>
              <a:xfrm>
                <a:off x="193481" y="581593"/>
                <a:ext cx="12019373" cy="6268896"/>
              </a:xfrm>
              <a:prstGeom prst="rect">
                <a:avLst/>
              </a:prstGeom>
              <a:noFill/>
            </p:spPr>
            <p:txBody>
              <a:bodyPr wrap="square" rtlCol="0">
                <a:spAutoFit/>
              </a:bodyPr>
              <a:lstStyle/>
              <a:p>
                <a:r>
                  <a:rPr lang="es-AR" dirty="0"/>
                  <a:t>Adotamos h=0.2 </a:t>
                </a:r>
              </a:p>
              <a:p>
                <a:pPr/>
                <a14:m>
                  <m:oMathPara xmlns:m="http://schemas.openxmlformats.org/officeDocument/2006/math">
                    <m:oMathParaPr>
                      <m:jc m:val="left"/>
                    </m:oMathParaPr>
                    <m:oMath xmlns:m="http://schemas.openxmlformats.org/officeDocument/2006/math">
                      <m:sSub>
                        <m:sSubPr>
                          <m:ctrlPr>
                            <a:rPr lang="es-AR" i="1" smtClean="0">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0</m:t>
                          </m:r>
                        </m:sub>
                      </m:sSub>
                      <m:r>
                        <a:rPr lang="es-AR" b="0" i="1" smtClean="0">
                          <a:latin typeface="Cambria Math" panose="02040503050406030204" pitchFamily="18" charset="0"/>
                        </a:rPr>
                        <m:t>=0        </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𝑦</m:t>
                          </m:r>
                        </m:e>
                        <m:sub>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0</m:t>
                              </m:r>
                            </m:sub>
                          </m:sSub>
                          <m:r>
                            <a:rPr lang="es-AR" b="0" i="1" smtClean="0">
                              <a:latin typeface="Cambria Math" panose="02040503050406030204" pitchFamily="18" charset="0"/>
                            </a:rPr>
                            <m:t>)</m:t>
                          </m:r>
                        </m:sub>
                      </m:sSub>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𝑦</m:t>
                          </m:r>
                        </m:e>
                        <m:sub>
                          <m:r>
                            <a:rPr lang="es-AR" b="0" i="1" smtClean="0">
                              <a:latin typeface="Cambria Math" panose="02040503050406030204" pitchFamily="18" charset="0"/>
                            </a:rPr>
                            <m:t>(0)</m:t>
                          </m:r>
                        </m:sub>
                      </m:sSub>
                      <m:r>
                        <a:rPr lang="es-AR" b="0" i="1" smtClean="0">
                          <a:latin typeface="Cambria Math" panose="02040503050406030204" pitchFamily="18" charset="0"/>
                        </a:rPr>
                        <m:t>=1</m:t>
                      </m:r>
                    </m:oMath>
                  </m:oMathPara>
                </a14:m>
                <a:endParaRPr lang="es-AR" dirty="0"/>
              </a:p>
              <a:p>
                <a:pPr/>
                <a14:m>
                  <m:oMathPara xmlns:m="http://schemas.openxmlformats.org/officeDocument/2006/math">
                    <m:oMathParaPr>
                      <m:jc m:val="left"/>
                    </m:oMathParaPr>
                    <m:oMath xmlns:m="http://schemas.openxmlformats.org/officeDocument/2006/math">
                      <m:sSub>
                        <m:sSubPr>
                          <m:ctrlPr>
                            <a:rPr lang="es-AR" i="1" smtClean="0">
                              <a:latin typeface="Cambria Math" panose="02040503050406030204" pitchFamily="18" charset="0"/>
                            </a:rPr>
                          </m:ctrlPr>
                        </m:sSubPr>
                        <m:e>
                          <m:r>
                            <a:rPr lang="es-AR" b="0" i="1" smtClean="0">
                              <a:latin typeface="Cambria Math" panose="02040503050406030204" pitchFamily="18" charset="0"/>
                            </a:rPr>
                            <m:t>𝑦</m:t>
                          </m:r>
                        </m:e>
                        <m:sub>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𝑛</m:t>
                              </m:r>
                              <m:r>
                                <a:rPr lang="es-AR" b="0" i="1" smtClean="0">
                                  <a:latin typeface="Cambria Math" panose="02040503050406030204" pitchFamily="18" charset="0"/>
                                </a:rPr>
                                <m:t>+1</m:t>
                              </m:r>
                            </m:sub>
                          </m:sSub>
                          <m:r>
                            <a:rPr lang="es-AR" b="0" i="1" smtClean="0">
                              <a:latin typeface="Cambria Math" panose="02040503050406030204" pitchFamily="18" charset="0"/>
                            </a:rPr>
                            <m:t>)</m:t>
                          </m:r>
                        </m:sub>
                      </m:sSub>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𝑦</m:t>
                          </m:r>
                        </m:e>
                        <m:sub>
                          <m:d>
                            <m:dPr>
                              <m:ctrlPr>
                                <a:rPr lang="es-AR" b="0" i="1" smtClean="0">
                                  <a:latin typeface="Cambria Math" panose="02040503050406030204" pitchFamily="18" charset="0"/>
                                </a:rPr>
                              </m:ctrlPr>
                            </m:dPr>
                            <m:e>
                              <m:sSub>
                                <m:sSubPr>
                                  <m:ctrlPr>
                                    <a:rPr lang="es-AR" b="0" i="1" smtClean="0">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𝑛</m:t>
                                  </m:r>
                                </m:sub>
                              </m:sSub>
                            </m:e>
                          </m:d>
                        </m:sub>
                      </m:sSub>
                      <m:r>
                        <a:rPr lang="es-AR" b="0" i="1" smtClean="0">
                          <a:latin typeface="Cambria Math" panose="02040503050406030204" pitchFamily="18" charset="0"/>
                        </a:rPr>
                        <m:t>+</m:t>
                      </m:r>
                      <m:r>
                        <a:rPr lang="es-AR" b="0" i="1" smtClean="0">
                          <a:latin typeface="Cambria Math" panose="02040503050406030204" pitchFamily="18" charset="0"/>
                        </a:rPr>
                        <m:t>h</m:t>
                      </m:r>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𝑦</m:t>
                          </m:r>
                        </m:e>
                        <m:sub>
                          <m:r>
                            <a:rPr lang="es-AR" b="0" i="1" smtClean="0">
                              <a:latin typeface="Cambria Math" panose="02040503050406030204" pitchFamily="18" charset="0"/>
                            </a:rPr>
                            <m:t>𝑛</m:t>
                          </m:r>
                        </m:sub>
                      </m:sSub>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𝑛</m:t>
                          </m:r>
                        </m:sub>
                      </m:sSub>
                      <m:r>
                        <a:rPr lang="es-AR" b="0" i="1" smtClean="0">
                          <a:latin typeface="Cambria Math" panose="02040503050406030204" pitchFamily="18" charset="0"/>
                        </a:rPr>
                        <m:t>+1)+</m:t>
                      </m:r>
                      <m:f>
                        <m:fPr>
                          <m:ctrlPr>
                            <a:rPr lang="es-AR" b="0" i="1" smtClean="0">
                              <a:latin typeface="Cambria Math" panose="02040503050406030204" pitchFamily="18" charset="0"/>
                            </a:rPr>
                          </m:ctrlPr>
                        </m:fPr>
                        <m:num>
                          <m:sSup>
                            <m:sSupPr>
                              <m:ctrlPr>
                                <a:rPr lang="es-AR" b="0" i="1" smtClean="0">
                                  <a:latin typeface="Cambria Math" panose="02040503050406030204" pitchFamily="18" charset="0"/>
                                </a:rPr>
                              </m:ctrlPr>
                            </m:sSupPr>
                            <m:e>
                              <m:r>
                                <a:rPr lang="es-AR" b="0" i="1" smtClean="0">
                                  <a:latin typeface="Cambria Math" panose="02040503050406030204" pitchFamily="18" charset="0"/>
                                </a:rPr>
                                <m:t>h</m:t>
                              </m:r>
                            </m:e>
                            <m:sup>
                              <m:r>
                                <a:rPr lang="es-AR" b="0" i="1" smtClean="0">
                                  <a:latin typeface="Cambria Math" panose="02040503050406030204" pitchFamily="18" charset="0"/>
                                </a:rPr>
                                <m:t>2</m:t>
                              </m:r>
                            </m:sup>
                          </m:sSup>
                        </m:num>
                        <m:den>
                          <m:r>
                            <a:rPr lang="es-AR" b="0" i="1" smtClean="0">
                              <a:latin typeface="Cambria Math" panose="02040503050406030204" pitchFamily="18" charset="0"/>
                            </a:rPr>
                            <m:t>2!</m:t>
                          </m:r>
                        </m:den>
                      </m:f>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𝑦</m:t>
                          </m:r>
                        </m:e>
                        <m:sub>
                          <m:r>
                            <a:rPr lang="es-AR" b="0" i="1" smtClean="0">
                              <a:latin typeface="Cambria Math" panose="02040503050406030204" pitchFamily="18" charset="0"/>
                            </a:rPr>
                            <m:t>𝑛</m:t>
                          </m:r>
                        </m:sub>
                      </m:sSub>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𝑛</m:t>
                          </m:r>
                        </m:sub>
                      </m:sSub>
                      <m:r>
                        <a:rPr lang="es-AR" b="0" i="1" smtClean="0">
                          <a:latin typeface="Cambria Math" panose="02040503050406030204" pitchFamily="18" charset="0"/>
                        </a:rPr>
                        <m:t>)</m:t>
                      </m:r>
                    </m:oMath>
                  </m:oMathPara>
                </a14:m>
                <a:endParaRPr lang="es-AR" dirty="0"/>
              </a:p>
              <a:p>
                <a:endParaRPr lang="es-AR" dirty="0"/>
              </a:p>
              <a:p>
                <a:pPr/>
                <a14:m>
                  <m:oMathPara xmlns:m="http://schemas.openxmlformats.org/officeDocument/2006/math">
                    <m:oMathParaPr>
                      <m:jc m:val="left"/>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m:t>
                          </m:r>
                          <m:r>
                            <a:rPr lang="es-AR" b="0" i="1" smtClean="0">
                              <a:latin typeface="Cambria Math" panose="02040503050406030204" pitchFamily="18" charset="0"/>
                            </a:rPr>
                            <m:t>0.2</m:t>
                          </m:r>
                          <m:r>
                            <a:rPr lang="es-AR" i="1">
                              <a:latin typeface="Cambria Math" panose="02040503050406030204" pitchFamily="18" charset="0"/>
                            </a:rPr>
                            <m:t>)</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d>
                            <m:dPr>
                              <m:ctrlPr>
                                <a:rPr lang="es-AR" i="1">
                                  <a:latin typeface="Cambria Math" panose="02040503050406030204" pitchFamily="18" charset="0"/>
                                </a:rPr>
                              </m:ctrlPr>
                            </m:dPr>
                            <m:e>
                              <m:r>
                                <a:rPr lang="es-AR" b="0" i="1" smtClean="0">
                                  <a:latin typeface="Cambria Math" panose="02040503050406030204" pitchFamily="18" charset="0"/>
                                </a:rPr>
                                <m:t>0</m:t>
                              </m:r>
                            </m:e>
                          </m:d>
                        </m:sub>
                      </m:sSub>
                      <m:r>
                        <a:rPr lang="es-AR" i="1">
                          <a:latin typeface="Cambria Math" panose="02040503050406030204" pitchFamily="18" charset="0"/>
                        </a:rPr>
                        <m:t>+</m:t>
                      </m:r>
                      <m:r>
                        <a:rPr lang="es-AR" b="0" i="1" smtClean="0">
                          <a:latin typeface="Cambria Math" panose="02040503050406030204" pitchFamily="18" charset="0"/>
                        </a:rPr>
                        <m:t>0.2</m:t>
                      </m:r>
                      <m:sSub>
                        <m:sSubPr>
                          <m:ctrlPr>
                            <a:rPr lang="es-AR" i="1">
                              <a:latin typeface="Cambria Math" panose="02040503050406030204" pitchFamily="18" charset="0"/>
                            </a:rPr>
                          </m:ctrlPr>
                        </m:sSubPr>
                        <m:e>
                          <m:r>
                            <a:rPr lang="es-AR" i="1">
                              <a:latin typeface="Cambria Math" panose="02040503050406030204" pitchFamily="18" charset="0"/>
                            </a:rPr>
                            <m:t> </m:t>
                          </m:r>
                          <m:r>
                            <a:rPr lang="es-AR" i="1">
                              <a:latin typeface="Cambria Math" panose="02040503050406030204" pitchFamily="18" charset="0"/>
                            </a:rPr>
                            <m:t>𝑓</m:t>
                          </m:r>
                        </m:e>
                        <m:sub>
                          <m:r>
                            <a:rPr lang="es-AR" i="1">
                              <a:latin typeface="Cambria Math" panose="02040503050406030204" pitchFamily="18" charset="0"/>
                            </a:rPr>
                            <m:t>(</m:t>
                          </m:r>
                          <m:r>
                            <a:rPr lang="es-AR" b="0" i="1" smtClean="0">
                              <a:latin typeface="Cambria Math" panose="02040503050406030204" pitchFamily="18" charset="0"/>
                            </a:rPr>
                            <m:t>0</m:t>
                          </m:r>
                          <m:r>
                            <a:rPr lang="es-AR" i="1">
                              <a:latin typeface="Cambria Math" panose="02040503050406030204" pitchFamily="18" charset="0"/>
                            </a:rPr>
                            <m:t>,</m:t>
                          </m:r>
                          <m:r>
                            <a:rPr lang="es-AR" b="0" i="1" smtClean="0">
                              <a:latin typeface="Cambria Math" panose="02040503050406030204" pitchFamily="18" charset="0"/>
                            </a:rPr>
                            <m:t>1</m:t>
                          </m:r>
                          <m:r>
                            <a:rPr lang="es-AR" i="1">
                              <a:latin typeface="Cambria Math" panose="02040503050406030204" pitchFamily="18" charset="0"/>
                            </a:rPr>
                            <m:t>)</m:t>
                          </m:r>
                        </m:sub>
                      </m:sSub>
                      <m:r>
                        <a:rPr lang="es-AR" b="0" i="1" smtClean="0">
                          <a:latin typeface="Cambria Math" panose="02040503050406030204" pitchFamily="18" charset="0"/>
                        </a:rPr>
                        <m:t>+</m:t>
                      </m:r>
                      <m:f>
                        <m:fPr>
                          <m:ctrlPr>
                            <a:rPr lang="es-AR" i="1">
                              <a:latin typeface="Cambria Math" panose="02040503050406030204" pitchFamily="18" charset="0"/>
                            </a:rPr>
                          </m:ctrlPr>
                        </m:fPr>
                        <m:num>
                          <m:sSup>
                            <m:sSupPr>
                              <m:ctrlPr>
                                <a:rPr lang="es-AR" i="1">
                                  <a:latin typeface="Cambria Math" panose="02040503050406030204" pitchFamily="18" charset="0"/>
                                </a:rPr>
                              </m:ctrlPr>
                            </m:sSupPr>
                            <m:e>
                              <m:r>
                                <a:rPr lang="es-AR" b="0" i="1" smtClean="0">
                                  <a:latin typeface="Cambria Math" panose="02040503050406030204" pitchFamily="18" charset="0"/>
                                </a:rPr>
                                <m:t>0.2</m:t>
                              </m:r>
                            </m:e>
                            <m:sup>
                              <m:r>
                                <a:rPr lang="es-AR" i="1">
                                  <a:latin typeface="Cambria Math" panose="02040503050406030204" pitchFamily="18" charset="0"/>
                                </a:rPr>
                                <m:t>2</m:t>
                              </m:r>
                            </m:sup>
                          </m:sSup>
                        </m:num>
                        <m:den>
                          <m:r>
                            <a:rPr lang="es-AR" i="1">
                              <a:latin typeface="Cambria Math" panose="02040503050406030204" pitchFamily="18" charset="0"/>
                            </a:rPr>
                            <m:t>2!</m:t>
                          </m:r>
                        </m:den>
                      </m:f>
                      <m:sSub>
                        <m:sSubPr>
                          <m:ctrlPr>
                            <a:rPr lang="es-AR" i="1" smtClean="0">
                              <a:latin typeface="Cambria Math" panose="02040503050406030204" pitchFamily="18" charset="0"/>
                            </a:rPr>
                          </m:ctrlPr>
                        </m:sSubPr>
                        <m:e>
                          <m:d>
                            <m:dPr>
                              <m:begChr m:val="["/>
                              <m:endChr m:val="]"/>
                              <m:ctrlPr>
                                <a:rPr lang="es-AR" i="1" smtClean="0">
                                  <a:latin typeface="Cambria Math" panose="02040503050406030204" pitchFamily="18" charset="0"/>
                                </a:rPr>
                              </m:ctrlPr>
                            </m:dPr>
                            <m:e>
                              <m:r>
                                <a:rPr lang="es-AR" i="1">
                                  <a:latin typeface="Cambria Math" panose="02040503050406030204" pitchFamily="18" charset="0"/>
                                </a:rPr>
                                <m:t>(</m:t>
                              </m:r>
                              <m:f>
                                <m:fPr>
                                  <m:ctrlPr>
                                    <a:rPr lang="es-AR" i="1">
                                      <a:latin typeface="Cambria Math" panose="02040503050406030204" pitchFamily="18" charset="0"/>
                                    </a:rPr>
                                  </m:ctrlPr>
                                </m:fPr>
                                <m:num>
                                  <m:r>
                                    <a:rPr lang="es-AR" i="1">
                                      <a:latin typeface="Cambria Math" panose="02040503050406030204" pitchFamily="18" charset="0"/>
                                    </a:rPr>
                                    <m:t>𝜕</m:t>
                                  </m:r>
                                  <m:r>
                                    <a:rPr lang="es-AR" i="1">
                                      <a:latin typeface="Cambria Math" panose="02040503050406030204" pitchFamily="18" charset="0"/>
                                    </a:rPr>
                                    <m:t>𝑓</m:t>
                                  </m:r>
                                </m:num>
                                <m:den>
                                  <m:r>
                                    <a:rPr lang="es-AR" i="1">
                                      <a:latin typeface="Cambria Math" panose="02040503050406030204" pitchFamily="18" charset="0"/>
                                    </a:rPr>
                                    <m:t>𝜕</m:t>
                                  </m:r>
                                  <m:r>
                                    <a:rPr lang="es-AR" i="1">
                                      <a:latin typeface="Cambria Math" panose="02040503050406030204" pitchFamily="18" charset="0"/>
                                    </a:rPr>
                                    <m:t>𝑥</m:t>
                                  </m:r>
                                </m:den>
                              </m:f>
                              <m:r>
                                <a:rPr lang="es-AR" i="1">
                                  <a:latin typeface="Cambria Math" panose="02040503050406030204" pitchFamily="18" charset="0"/>
                                </a:rPr>
                                <m:t>+</m:t>
                              </m:r>
                              <m:r>
                                <a:rPr lang="es-AR" i="1">
                                  <a:latin typeface="Cambria Math" panose="02040503050406030204" pitchFamily="18" charset="0"/>
                                </a:rPr>
                                <m:t>𝑓</m:t>
                              </m:r>
                              <m:f>
                                <m:fPr>
                                  <m:ctrlPr>
                                    <a:rPr lang="es-AR" i="1">
                                      <a:latin typeface="Cambria Math" panose="02040503050406030204" pitchFamily="18" charset="0"/>
                                    </a:rPr>
                                  </m:ctrlPr>
                                </m:fPr>
                                <m:num>
                                  <m:r>
                                    <a:rPr lang="es-AR" i="1">
                                      <a:latin typeface="Cambria Math" panose="02040503050406030204" pitchFamily="18" charset="0"/>
                                    </a:rPr>
                                    <m:t>𝜕</m:t>
                                  </m:r>
                                  <m:r>
                                    <a:rPr lang="es-AR" i="1">
                                      <a:latin typeface="Cambria Math" panose="02040503050406030204" pitchFamily="18" charset="0"/>
                                    </a:rPr>
                                    <m:t>𝑓</m:t>
                                  </m:r>
                                </m:num>
                                <m:den>
                                  <m:r>
                                    <a:rPr lang="es-AR" i="1">
                                      <a:latin typeface="Cambria Math" panose="02040503050406030204" pitchFamily="18" charset="0"/>
                                    </a:rPr>
                                    <m:t>𝜕</m:t>
                                  </m:r>
                                  <m:r>
                                    <a:rPr lang="es-AR" i="1">
                                      <a:latin typeface="Cambria Math" panose="02040503050406030204" pitchFamily="18" charset="0"/>
                                    </a:rPr>
                                    <m:t>𝑦</m:t>
                                  </m:r>
                                </m:den>
                              </m:f>
                              <m:r>
                                <a:rPr lang="es-AR" i="1">
                                  <a:latin typeface="Cambria Math" panose="02040503050406030204" pitchFamily="18" charset="0"/>
                                </a:rPr>
                                <m:t>)</m:t>
                              </m:r>
                            </m:e>
                          </m:d>
                        </m:e>
                        <m:sub>
                          <m:r>
                            <a:rPr lang="es-AR" b="0" i="1" smtClean="0">
                              <a:latin typeface="Cambria Math" panose="02040503050406030204" pitchFamily="18" charset="0"/>
                            </a:rPr>
                            <m:t>(0,1)</m:t>
                          </m:r>
                        </m:sub>
                      </m:sSub>
                    </m:oMath>
                  </m:oMathPara>
                </a14:m>
                <a:endParaRPr lang="es-AR" dirty="0"/>
              </a:p>
              <a:p>
                <a:endParaRPr lang="es-AR" dirty="0"/>
              </a:p>
              <a:p>
                <a:pPr/>
                <a14:m>
                  <m:oMathPara xmlns:m="http://schemas.openxmlformats.org/officeDocument/2006/math">
                    <m:oMathParaPr>
                      <m:jc m:val="left"/>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(0.2)</m:t>
                          </m:r>
                        </m:sub>
                      </m:sSub>
                      <m:r>
                        <a:rPr lang="es-AR" i="1">
                          <a:latin typeface="Cambria Math" panose="02040503050406030204" pitchFamily="18" charset="0"/>
                        </a:rPr>
                        <m:t>=</m:t>
                      </m:r>
                      <m:r>
                        <a:rPr lang="es-AR" b="0" i="1" smtClean="0">
                          <a:latin typeface="Cambria Math" panose="02040503050406030204" pitchFamily="18" charset="0"/>
                        </a:rPr>
                        <m:t>1</m:t>
                      </m:r>
                      <m:r>
                        <a:rPr lang="es-AR" i="1">
                          <a:latin typeface="Cambria Math" panose="02040503050406030204" pitchFamily="18" charset="0"/>
                        </a:rPr>
                        <m:t>+0.2</m:t>
                      </m:r>
                      <m:d>
                        <m:dPr>
                          <m:ctrlPr>
                            <a:rPr lang="es-AR" b="0" i="1" smtClean="0">
                              <a:latin typeface="Cambria Math" panose="02040503050406030204" pitchFamily="18" charset="0"/>
                            </a:rPr>
                          </m:ctrlPr>
                        </m:dPr>
                        <m:e>
                          <m:r>
                            <a:rPr lang="es-AR" b="0" i="1" smtClean="0">
                              <a:latin typeface="Cambria Math" panose="02040503050406030204" pitchFamily="18" charset="0"/>
                            </a:rPr>
                            <m:t>−1+1</m:t>
                          </m:r>
                        </m:e>
                      </m:d>
                      <m:r>
                        <a:rPr lang="es-AR" i="1">
                          <a:latin typeface="Cambria Math" panose="02040503050406030204" pitchFamily="18" charset="0"/>
                        </a:rPr>
                        <m:t>+</m:t>
                      </m:r>
                      <m:f>
                        <m:fPr>
                          <m:ctrlPr>
                            <a:rPr lang="es-AR" i="1">
                              <a:latin typeface="Cambria Math" panose="02040503050406030204" pitchFamily="18" charset="0"/>
                            </a:rPr>
                          </m:ctrlPr>
                        </m:fPr>
                        <m:num>
                          <m:sSup>
                            <m:sSupPr>
                              <m:ctrlPr>
                                <a:rPr lang="es-AR" i="1">
                                  <a:latin typeface="Cambria Math" panose="02040503050406030204" pitchFamily="18" charset="0"/>
                                </a:rPr>
                              </m:ctrlPr>
                            </m:sSupPr>
                            <m:e>
                              <m:r>
                                <a:rPr lang="es-AR" i="1">
                                  <a:latin typeface="Cambria Math" panose="02040503050406030204" pitchFamily="18" charset="0"/>
                                </a:rPr>
                                <m:t>0.2</m:t>
                              </m:r>
                            </m:e>
                            <m:sup>
                              <m:r>
                                <a:rPr lang="es-AR" i="1">
                                  <a:latin typeface="Cambria Math" panose="02040503050406030204" pitchFamily="18" charset="0"/>
                                </a:rPr>
                                <m:t>2</m:t>
                              </m:r>
                            </m:sup>
                          </m:sSup>
                        </m:num>
                        <m:den>
                          <m:r>
                            <a:rPr lang="es-AR" i="1">
                              <a:latin typeface="Cambria Math" panose="02040503050406030204" pitchFamily="18" charset="0"/>
                            </a:rPr>
                            <m:t>2</m:t>
                          </m:r>
                        </m:den>
                      </m:f>
                      <m:d>
                        <m:dPr>
                          <m:ctrlPr>
                            <a:rPr lang="es-AR" b="0" i="1" smtClean="0">
                              <a:latin typeface="Cambria Math" panose="02040503050406030204" pitchFamily="18" charset="0"/>
                            </a:rPr>
                          </m:ctrlPr>
                        </m:dPr>
                        <m:e>
                          <m:r>
                            <a:rPr lang="es-AR" b="0" i="1" smtClean="0">
                              <a:latin typeface="Cambria Math" panose="02040503050406030204" pitchFamily="18" charset="0"/>
                            </a:rPr>
                            <m:t>1−0</m:t>
                          </m:r>
                        </m:e>
                      </m:d>
                      <m:r>
                        <a:rPr lang="es-AR" b="0" i="1" smtClean="0">
                          <a:latin typeface="Cambria Math" panose="02040503050406030204" pitchFamily="18" charset="0"/>
                        </a:rPr>
                        <m:t>=1.02</m:t>
                      </m:r>
                    </m:oMath>
                  </m:oMathPara>
                </a14:m>
                <a:endParaRPr lang="es-AR" dirty="0"/>
              </a:p>
              <a:p>
                <a:endParaRPr lang="es-AR" dirty="0"/>
              </a:p>
              <a:p>
                <a:r>
                  <a:rPr lang="es-AR" dirty="0"/>
                  <a:t>Adotamos h=0.1 </a:t>
                </a:r>
              </a:p>
              <a:p>
                <a:pPr/>
                <a14:m>
                  <m:oMathPara xmlns:m="http://schemas.openxmlformats.org/officeDocument/2006/math">
                    <m:oMathParaPr>
                      <m:jc m:val="left"/>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r>
                        <a:rPr lang="es-AR" i="1">
                          <a:latin typeface="Cambria Math" panose="02040503050406030204" pitchFamily="18" charset="0"/>
                        </a:rPr>
                        <m:t>=0        </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r>
                            <a:rPr lang="es-AR" i="1">
                              <a:latin typeface="Cambria Math" panose="02040503050406030204" pitchFamily="18" charset="0"/>
                            </a:rPr>
                            <m:t>)</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(0)</m:t>
                          </m:r>
                        </m:sub>
                      </m:sSub>
                      <m:r>
                        <a:rPr lang="es-AR" i="1">
                          <a:latin typeface="Cambria Math" panose="02040503050406030204" pitchFamily="18" charset="0"/>
                        </a:rPr>
                        <m:t>=1</m:t>
                      </m:r>
                    </m:oMath>
                  </m:oMathPara>
                </a14:m>
                <a:endParaRPr lang="es-AR" dirty="0"/>
              </a:p>
              <a:p>
                <a14:m>
                  <m:oMath xmlns:m="http://schemas.openxmlformats.org/officeDocument/2006/math">
                    <m:sSub>
                      <m:sSubPr>
                        <m:ctrlPr>
                          <a:rPr lang="es-AR" i="1" smtClean="0">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r>
                              <a:rPr lang="es-AR" i="1">
                                <a:latin typeface="Cambria Math" panose="02040503050406030204" pitchFamily="18" charset="0"/>
                              </a:rPr>
                              <m:t>+1</m:t>
                            </m:r>
                          </m:sub>
                        </m:sSub>
                        <m:r>
                          <a:rPr lang="es-AR" i="1">
                            <a:latin typeface="Cambria Math" panose="02040503050406030204" pitchFamily="18" charset="0"/>
                          </a:rPr>
                          <m:t>)</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sub>
                            </m:sSub>
                          </m:e>
                        </m:d>
                      </m:sub>
                    </m:sSub>
                    <m:r>
                      <a:rPr lang="es-AR" i="1">
                        <a:latin typeface="Cambria Math" panose="02040503050406030204" pitchFamily="18" charset="0"/>
                      </a:rPr>
                      <m:t>+</m:t>
                    </m:r>
                    <m:r>
                      <a:rPr lang="es-AR" i="1">
                        <a:latin typeface="Cambria Math" panose="02040503050406030204" pitchFamily="18" charset="0"/>
                      </a:rPr>
                      <m:t>h</m:t>
                    </m:r>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𝑛</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sub>
                    </m:sSub>
                    <m:r>
                      <a:rPr lang="es-AR" i="1">
                        <a:latin typeface="Cambria Math" panose="02040503050406030204" pitchFamily="18" charset="0"/>
                      </a:rPr>
                      <m:t>+1)+</m:t>
                    </m:r>
                    <m:f>
                      <m:fPr>
                        <m:ctrlPr>
                          <a:rPr lang="es-AR" i="1">
                            <a:latin typeface="Cambria Math" panose="02040503050406030204" pitchFamily="18" charset="0"/>
                          </a:rPr>
                        </m:ctrlPr>
                      </m:fPr>
                      <m:num>
                        <m:sSup>
                          <m:sSupPr>
                            <m:ctrlPr>
                              <a:rPr lang="es-AR" i="1">
                                <a:latin typeface="Cambria Math" panose="02040503050406030204" pitchFamily="18" charset="0"/>
                              </a:rPr>
                            </m:ctrlPr>
                          </m:sSupPr>
                          <m:e>
                            <m:r>
                              <a:rPr lang="es-AR" i="1">
                                <a:latin typeface="Cambria Math" panose="02040503050406030204" pitchFamily="18" charset="0"/>
                              </a:rPr>
                              <m:t>h</m:t>
                            </m:r>
                          </m:e>
                          <m:sup>
                            <m:r>
                              <a:rPr lang="es-AR" i="1">
                                <a:latin typeface="Cambria Math" panose="02040503050406030204" pitchFamily="18" charset="0"/>
                              </a:rPr>
                              <m:t>2</m:t>
                            </m:r>
                          </m:sup>
                        </m:sSup>
                      </m:num>
                      <m:den>
                        <m:r>
                          <a:rPr lang="es-AR" i="1">
                            <a:latin typeface="Cambria Math" panose="02040503050406030204" pitchFamily="18" charset="0"/>
                          </a:rPr>
                          <m:t>2!</m:t>
                        </m:r>
                      </m:den>
                    </m:f>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𝑛</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sub>
                    </m:sSub>
                    <m:r>
                      <a:rPr lang="es-AR" i="1">
                        <a:latin typeface="Cambria Math" panose="02040503050406030204" pitchFamily="18" charset="0"/>
                      </a:rPr>
                      <m:t>)</m:t>
                    </m:r>
                  </m:oMath>
                </a14:m>
                <a:r>
                  <a:rPr lang="es-AR" dirty="0"/>
                  <a:t>       </a:t>
                </a:r>
              </a:p>
              <a:p>
                <a:endParaRPr lang="es-AR" dirty="0"/>
              </a:p>
              <a:p>
                <a:pPr/>
                <a14:m>
                  <m:oMathPara xmlns:m="http://schemas.openxmlformats.org/officeDocument/2006/math">
                    <m:oMathParaPr>
                      <m:jc m:val="left"/>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(0.</m:t>
                          </m:r>
                          <m:r>
                            <a:rPr lang="es-AR" b="0" i="1" smtClean="0">
                              <a:latin typeface="Cambria Math" panose="02040503050406030204" pitchFamily="18" charset="0"/>
                            </a:rPr>
                            <m:t>1</m:t>
                          </m:r>
                          <m:r>
                            <a:rPr lang="es-AR" i="1">
                              <a:latin typeface="Cambria Math" panose="02040503050406030204" pitchFamily="18" charset="0"/>
                            </a:rPr>
                            <m:t>)</m:t>
                          </m:r>
                        </m:sub>
                      </m:sSub>
                      <m:r>
                        <a:rPr lang="es-AR" i="1">
                          <a:latin typeface="Cambria Math" panose="02040503050406030204" pitchFamily="18" charset="0"/>
                        </a:rPr>
                        <m:t>=1+0.</m:t>
                      </m:r>
                      <m:r>
                        <a:rPr lang="es-AR" b="0" i="1" smtClean="0">
                          <a:latin typeface="Cambria Math" panose="02040503050406030204" pitchFamily="18" charset="0"/>
                        </a:rPr>
                        <m:t>1</m:t>
                      </m:r>
                      <m:d>
                        <m:dPr>
                          <m:ctrlPr>
                            <a:rPr lang="es-AR" i="1">
                              <a:latin typeface="Cambria Math" panose="02040503050406030204" pitchFamily="18" charset="0"/>
                            </a:rPr>
                          </m:ctrlPr>
                        </m:dPr>
                        <m:e>
                          <m:r>
                            <a:rPr lang="es-AR" i="1">
                              <a:latin typeface="Cambria Math" panose="02040503050406030204" pitchFamily="18" charset="0"/>
                            </a:rPr>
                            <m:t>−1+1</m:t>
                          </m:r>
                        </m:e>
                      </m:d>
                      <m:r>
                        <a:rPr lang="es-AR" i="1">
                          <a:latin typeface="Cambria Math" panose="02040503050406030204" pitchFamily="18" charset="0"/>
                        </a:rPr>
                        <m:t>+</m:t>
                      </m:r>
                      <m:f>
                        <m:fPr>
                          <m:ctrlPr>
                            <a:rPr lang="es-AR" i="1">
                              <a:latin typeface="Cambria Math" panose="02040503050406030204" pitchFamily="18" charset="0"/>
                            </a:rPr>
                          </m:ctrlPr>
                        </m:fPr>
                        <m:num>
                          <m:sSup>
                            <m:sSupPr>
                              <m:ctrlPr>
                                <a:rPr lang="es-AR" i="1">
                                  <a:latin typeface="Cambria Math" panose="02040503050406030204" pitchFamily="18" charset="0"/>
                                </a:rPr>
                              </m:ctrlPr>
                            </m:sSupPr>
                            <m:e>
                              <m:r>
                                <a:rPr lang="es-AR" i="1">
                                  <a:latin typeface="Cambria Math" panose="02040503050406030204" pitchFamily="18" charset="0"/>
                                </a:rPr>
                                <m:t>0.</m:t>
                              </m:r>
                              <m:r>
                                <a:rPr lang="es-AR" b="0" i="1" smtClean="0">
                                  <a:latin typeface="Cambria Math" panose="02040503050406030204" pitchFamily="18" charset="0"/>
                                </a:rPr>
                                <m:t>1</m:t>
                              </m:r>
                            </m:e>
                            <m:sup>
                              <m:r>
                                <a:rPr lang="es-AR" i="1">
                                  <a:latin typeface="Cambria Math" panose="02040503050406030204" pitchFamily="18" charset="0"/>
                                </a:rPr>
                                <m:t>2</m:t>
                              </m:r>
                            </m:sup>
                          </m:sSup>
                        </m:num>
                        <m:den>
                          <m:r>
                            <a:rPr lang="es-AR" i="1">
                              <a:latin typeface="Cambria Math" panose="02040503050406030204" pitchFamily="18" charset="0"/>
                            </a:rPr>
                            <m:t>2</m:t>
                          </m:r>
                        </m:den>
                      </m:f>
                      <m:d>
                        <m:dPr>
                          <m:ctrlPr>
                            <a:rPr lang="es-AR" i="1">
                              <a:latin typeface="Cambria Math" panose="02040503050406030204" pitchFamily="18" charset="0"/>
                            </a:rPr>
                          </m:ctrlPr>
                        </m:dPr>
                        <m:e>
                          <m:r>
                            <a:rPr lang="es-AR" i="1">
                              <a:latin typeface="Cambria Math" panose="02040503050406030204" pitchFamily="18" charset="0"/>
                            </a:rPr>
                            <m:t>1−0</m:t>
                          </m:r>
                        </m:e>
                      </m:d>
                      <m:r>
                        <a:rPr lang="es-AR" i="1">
                          <a:latin typeface="Cambria Math" panose="02040503050406030204" pitchFamily="18" charset="0"/>
                        </a:rPr>
                        <m:t>=1.0</m:t>
                      </m:r>
                      <m:r>
                        <a:rPr lang="es-AR" b="0" i="1" smtClean="0">
                          <a:latin typeface="Cambria Math" panose="02040503050406030204" pitchFamily="18" charset="0"/>
                        </a:rPr>
                        <m:t>05</m:t>
                      </m:r>
                    </m:oMath>
                  </m:oMathPara>
                </a14:m>
                <a:endParaRPr lang="es-AR" dirty="0"/>
              </a:p>
              <a:p>
                <a:endParaRPr lang="es-AR" dirty="0"/>
              </a:p>
              <a:p>
                <a:pPr/>
                <a14:m>
                  <m:oMathPara xmlns:m="http://schemas.openxmlformats.org/officeDocument/2006/math">
                    <m:oMathParaPr>
                      <m:jc m:val="left"/>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(0.</m:t>
                          </m:r>
                          <m:r>
                            <a:rPr lang="es-AR" b="0" i="1" smtClean="0">
                              <a:latin typeface="Cambria Math" panose="02040503050406030204" pitchFamily="18" charset="0"/>
                            </a:rPr>
                            <m:t>2</m:t>
                          </m:r>
                          <m:r>
                            <a:rPr lang="es-AR" i="1">
                              <a:latin typeface="Cambria Math" panose="02040503050406030204" pitchFamily="18" charset="0"/>
                            </a:rPr>
                            <m:t>)</m:t>
                          </m:r>
                        </m:sub>
                      </m:sSub>
                      <m:r>
                        <a:rPr lang="es-AR" i="1">
                          <a:latin typeface="Cambria Math" panose="02040503050406030204" pitchFamily="18" charset="0"/>
                        </a:rPr>
                        <m:t>=1</m:t>
                      </m:r>
                      <m:r>
                        <a:rPr lang="es-AR" b="0" i="1" smtClean="0">
                          <a:latin typeface="Cambria Math" panose="02040503050406030204" pitchFamily="18" charset="0"/>
                        </a:rPr>
                        <m:t>.005</m:t>
                      </m:r>
                      <m:r>
                        <a:rPr lang="es-AR" i="1">
                          <a:latin typeface="Cambria Math" panose="02040503050406030204" pitchFamily="18" charset="0"/>
                        </a:rPr>
                        <m:t>+0.1</m:t>
                      </m:r>
                      <m:d>
                        <m:dPr>
                          <m:ctrlPr>
                            <a:rPr lang="es-AR" i="1">
                              <a:latin typeface="Cambria Math" panose="02040503050406030204" pitchFamily="18" charset="0"/>
                            </a:rPr>
                          </m:ctrlPr>
                        </m:dPr>
                        <m:e>
                          <m:r>
                            <a:rPr lang="es-AR" i="1">
                              <a:latin typeface="Cambria Math" panose="02040503050406030204" pitchFamily="18" charset="0"/>
                            </a:rPr>
                            <m:t>−1</m:t>
                          </m:r>
                          <m:r>
                            <a:rPr lang="es-AR" b="0" i="1" smtClean="0">
                              <a:latin typeface="Cambria Math" panose="02040503050406030204" pitchFamily="18" charset="0"/>
                            </a:rPr>
                            <m:t>.005+0.1</m:t>
                          </m:r>
                          <m:r>
                            <a:rPr lang="es-AR" i="1">
                              <a:latin typeface="Cambria Math" panose="02040503050406030204" pitchFamily="18" charset="0"/>
                            </a:rPr>
                            <m:t>+1</m:t>
                          </m:r>
                        </m:e>
                      </m:d>
                      <m:r>
                        <a:rPr lang="es-AR" i="1">
                          <a:latin typeface="Cambria Math" panose="02040503050406030204" pitchFamily="18" charset="0"/>
                        </a:rPr>
                        <m:t>+</m:t>
                      </m:r>
                      <m:f>
                        <m:fPr>
                          <m:ctrlPr>
                            <a:rPr lang="es-AR" i="1">
                              <a:latin typeface="Cambria Math" panose="02040503050406030204" pitchFamily="18" charset="0"/>
                            </a:rPr>
                          </m:ctrlPr>
                        </m:fPr>
                        <m:num>
                          <m:sSup>
                            <m:sSupPr>
                              <m:ctrlPr>
                                <a:rPr lang="es-AR" i="1">
                                  <a:latin typeface="Cambria Math" panose="02040503050406030204" pitchFamily="18" charset="0"/>
                                </a:rPr>
                              </m:ctrlPr>
                            </m:sSupPr>
                            <m:e>
                              <m:r>
                                <a:rPr lang="es-AR" i="1">
                                  <a:latin typeface="Cambria Math" panose="02040503050406030204" pitchFamily="18" charset="0"/>
                                </a:rPr>
                                <m:t>0.1</m:t>
                              </m:r>
                            </m:e>
                            <m:sup>
                              <m:r>
                                <a:rPr lang="es-AR" i="1">
                                  <a:latin typeface="Cambria Math" panose="02040503050406030204" pitchFamily="18" charset="0"/>
                                </a:rPr>
                                <m:t>2</m:t>
                              </m:r>
                            </m:sup>
                          </m:sSup>
                        </m:num>
                        <m:den>
                          <m:r>
                            <a:rPr lang="es-AR" i="1">
                              <a:latin typeface="Cambria Math" panose="02040503050406030204" pitchFamily="18" charset="0"/>
                            </a:rPr>
                            <m:t>2</m:t>
                          </m:r>
                        </m:den>
                      </m:f>
                      <m:d>
                        <m:dPr>
                          <m:ctrlPr>
                            <a:rPr lang="es-AR" i="1">
                              <a:latin typeface="Cambria Math" panose="02040503050406030204" pitchFamily="18" charset="0"/>
                            </a:rPr>
                          </m:ctrlPr>
                        </m:dPr>
                        <m:e>
                          <m:r>
                            <a:rPr lang="es-AR" i="1">
                              <a:latin typeface="Cambria Math" panose="02040503050406030204" pitchFamily="18" charset="0"/>
                            </a:rPr>
                            <m:t>1</m:t>
                          </m:r>
                          <m:r>
                            <a:rPr lang="es-AR" b="0" i="1" smtClean="0">
                              <a:latin typeface="Cambria Math" panose="02040503050406030204" pitchFamily="18" charset="0"/>
                            </a:rPr>
                            <m:t>.005</m:t>
                          </m:r>
                          <m:r>
                            <a:rPr lang="es-AR" i="1">
                              <a:latin typeface="Cambria Math" panose="02040503050406030204" pitchFamily="18" charset="0"/>
                            </a:rPr>
                            <m:t>−0</m:t>
                          </m:r>
                          <m:r>
                            <a:rPr lang="es-AR" b="0" i="1" smtClean="0">
                              <a:latin typeface="Cambria Math" panose="02040503050406030204" pitchFamily="18" charset="0"/>
                            </a:rPr>
                            <m:t>.1</m:t>
                          </m:r>
                        </m:e>
                      </m:d>
                      <m:r>
                        <a:rPr lang="es-AR" i="1">
                          <a:latin typeface="Cambria Math" panose="02040503050406030204" pitchFamily="18" charset="0"/>
                        </a:rPr>
                        <m:t>=1.</m:t>
                      </m:r>
                      <m:r>
                        <a:rPr lang="es-AR" b="0" i="1" smtClean="0">
                          <a:latin typeface="Cambria Math" panose="02040503050406030204" pitchFamily="18" charset="0"/>
                        </a:rPr>
                        <m:t>019</m:t>
                      </m:r>
                    </m:oMath>
                  </m:oMathPara>
                </a14:m>
                <a:endParaRPr lang="es-AR" dirty="0"/>
              </a:p>
              <a:p>
                <a:r>
                  <a:rPr lang="es-AR" dirty="0"/>
                  <a:t>          </a:t>
                </a:r>
              </a:p>
            </p:txBody>
          </p:sp>
        </mc:Choice>
        <mc:Fallback xmlns="">
          <p:sp>
            <p:nvSpPr>
              <p:cNvPr id="5" name="CuadroTexto 4"/>
              <p:cNvSpPr txBox="1">
                <a:spLocks noRot="1" noChangeAspect="1" noMove="1" noResize="1" noEditPoints="1" noAdjustHandles="1" noChangeArrowheads="1" noChangeShapeType="1" noTextEdit="1"/>
              </p:cNvSpPr>
              <p:nvPr/>
            </p:nvSpPr>
            <p:spPr>
              <a:xfrm>
                <a:off x="193481" y="581593"/>
                <a:ext cx="12019373" cy="6268896"/>
              </a:xfrm>
              <a:prstGeom prst="rect">
                <a:avLst/>
              </a:prstGeom>
              <a:blipFill>
                <a:blip r:embed="rId3"/>
                <a:stretch>
                  <a:fillRect l="-457" t="-486"/>
                </a:stretch>
              </a:blipFill>
            </p:spPr>
            <p:txBody>
              <a:bodyPr/>
              <a:lstStyle/>
              <a:p>
                <a:r>
                  <a:rPr lang="en-US">
                    <a:noFill/>
                  </a:rPr>
                  <a:t> </a:t>
                </a:r>
              </a:p>
            </p:txBody>
          </p:sp>
        </mc:Fallback>
      </mc:AlternateContent>
    </p:spTree>
    <p:extLst>
      <p:ext uri="{BB962C8B-B14F-4D97-AF65-F5344CB8AC3E}">
        <p14:creationId xmlns:p14="http://schemas.microsoft.com/office/powerpoint/2010/main" val="215963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56093" y="0"/>
            <a:ext cx="9144000" cy="457577"/>
          </a:xfrm>
        </p:spPr>
        <p:txBody>
          <a:bodyPr>
            <a:normAutofit/>
          </a:bodyPr>
          <a:lstStyle/>
          <a:p>
            <a:r>
              <a:rPr lang="es-AR" dirty="0"/>
              <a:t>Ecuaciones Diferenciales Ordinarias – Problema de Valor Inicial</a:t>
            </a:r>
          </a:p>
        </p:txBody>
      </p:sp>
      <p:pic>
        <p:nvPicPr>
          <p:cNvPr id="4" name="Picture 8" descr="Image result for unlp logo image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9779" y="82078"/>
            <a:ext cx="858740" cy="99903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CuadroTexto 4"/>
              <p:cNvSpPr txBox="1"/>
              <p:nvPr/>
            </p:nvSpPr>
            <p:spPr>
              <a:xfrm>
                <a:off x="193481" y="581593"/>
                <a:ext cx="12019373" cy="5801653"/>
              </a:xfrm>
              <a:prstGeom prst="rect">
                <a:avLst/>
              </a:prstGeom>
              <a:noFill/>
            </p:spPr>
            <p:txBody>
              <a:bodyPr wrap="square" rtlCol="0">
                <a:spAutoFit/>
              </a:bodyPr>
              <a:lstStyle/>
              <a:p>
                <a:r>
                  <a:rPr lang="es-AR" dirty="0"/>
                  <a:t>Método de Euler:</a:t>
                </a:r>
              </a:p>
              <a:p>
                <a:endParaRPr lang="es-AR" dirty="0"/>
              </a:p>
              <a:p>
                <a:r>
                  <a:rPr lang="es-AR" dirty="0"/>
                  <a:t> </a:t>
                </a:r>
                <a14:m>
                  <m:oMath xmlns:m="http://schemas.openxmlformats.org/officeDocument/2006/math">
                    <m:sSup>
                      <m:sSupPr>
                        <m:ctrlPr>
                          <a:rPr lang="es-AR" i="1">
                            <a:latin typeface="Cambria Math" panose="02040503050406030204" pitchFamily="18" charset="0"/>
                          </a:rPr>
                        </m:ctrlPr>
                      </m:sSupPr>
                      <m:e>
                        <m:r>
                          <a:rPr lang="es-AR" i="1">
                            <a:latin typeface="Cambria Math" panose="02040503050406030204" pitchFamily="18" charset="0"/>
                          </a:rPr>
                          <m:t>𝑦</m:t>
                        </m:r>
                      </m:e>
                      <m:sup>
                        <m:r>
                          <a:rPr lang="es-AR" i="1">
                            <a:latin typeface="Cambria Math" panose="02040503050406030204" pitchFamily="18" charset="0"/>
                          </a:rPr>
                          <m:t>′</m:t>
                        </m:r>
                      </m:sup>
                    </m:sSup>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𝑓</m:t>
                        </m:r>
                      </m:e>
                      <m:sub>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m:t>
                        </m:r>
                        <m:r>
                          <a:rPr lang="es-AR" b="0" i="1" smtClean="0">
                            <a:latin typeface="Cambria Math" panose="02040503050406030204" pitchFamily="18" charset="0"/>
                          </a:rPr>
                          <m:t>𝑦</m:t>
                        </m:r>
                        <m:r>
                          <a:rPr lang="es-AR" i="1">
                            <a:latin typeface="Cambria Math" panose="02040503050406030204" pitchFamily="18" charset="0"/>
                          </a:rPr>
                          <m:t>)</m:t>
                        </m:r>
                      </m:sub>
                    </m:sSub>
                    <m:r>
                      <a:rPr lang="es-AR" b="0" i="1" smtClean="0">
                        <a:latin typeface="Cambria Math" panose="02040503050406030204" pitchFamily="18" charset="0"/>
                      </a:rPr>
                      <m:t>                       </m:t>
                    </m:r>
                    <m:f>
                      <m:fPr>
                        <m:ctrlPr>
                          <a:rPr lang="es-AR" b="0" i="1" smtClean="0">
                            <a:latin typeface="Cambria Math" panose="02040503050406030204" pitchFamily="18" charset="0"/>
                          </a:rPr>
                        </m:ctrlPr>
                      </m:fPr>
                      <m:num>
                        <m:r>
                          <a:rPr lang="es-AR" b="0" i="1" smtClean="0">
                            <a:latin typeface="Cambria Math" panose="02040503050406030204" pitchFamily="18" charset="0"/>
                          </a:rPr>
                          <m:t>𝑑𝑦</m:t>
                        </m:r>
                      </m:num>
                      <m:den>
                        <m:r>
                          <a:rPr lang="es-AR" b="0" i="1" smtClean="0">
                            <a:latin typeface="Cambria Math" panose="02040503050406030204" pitchFamily="18" charset="0"/>
                          </a:rPr>
                          <m:t>𝑑𝑥</m:t>
                        </m:r>
                      </m:den>
                    </m:f>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𝑓</m:t>
                        </m:r>
                      </m:e>
                      <m:sub>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m:t>
                        </m:r>
                        <m:r>
                          <a:rPr lang="es-AR" i="1">
                            <a:latin typeface="Cambria Math" panose="02040503050406030204" pitchFamily="18" charset="0"/>
                          </a:rPr>
                          <m:t>𝑦</m:t>
                        </m:r>
                        <m:r>
                          <a:rPr lang="es-AR" i="1">
                            <a:latin typeface="Cambria Math" panose="02040503050406030204" pitchFamily="18" charset="0"/>
                          </a:rPr>
                          <m:t>)</m:t>
                        </m:r>
                      </m:sub>
                    </m:sSub>
                    <m:r>
                      <a:rPr lang="es-AR" b="0" i="1" smtClean="0">
                        <a:latin typeface="Cambria Math" panose="02040503050406030204" pitchFamily="18" charset="0"/>
                      </a:rPr>
                      <m:t>                      </m:t>
                    </m:r>
                    <m:r>
                      <a:rPr lang="es-AR" b="0" i="1" smtClean="0">
                        <a:latin typeface="Cambria Math" panose="02040503050406030204" pitchFamily="18" charset="0"/>
                      </a:rPr>
                      <m:t>𝑑𝑦</m:t>
                    </m:r>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𝑓</m:t>
                        </m:r>
                      </m:e>
                      <m:sub>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m:t>
                        </m:r>
                        <m:r>
                          <a:rPr lang="es-AR" i="1">
                            <a:latin typeface="Cambria Math" panose="02040503050406030204" pitchFamily="18" charset="0"/>
                          </a:rPr>
                          <m:t>𝑦</m:t>
                        </m:r>
                        <m:r>
                          <a:rPr lang="es-AR" i="1">
                            <a:latin typeface="Cambria Math" panose="02040503050406030204" pitchFamily="18" charset="0"/>
                          </a:rPr>
                          <m:t>)</m:t>
                        </m:r>
                      </m:sub>
                    </m:sSub>
                    <m:r>
                      <a:rPr lang="es-AR" b="0" i="1" smtClean="0">
                        <a:latin typeface="Cambria Math" panose="02040503050406030204" pitchFamily="18" charset="0"/>
                      </a:rPr>
                      <m:t>𝑑𝑥</m:t>
                    </m:r>
                  </m:oMath>
                </a14:m>
                <a:endParaRPr lang="es-AR" b="0" dirty="0"/>
              </a:p>
              <a:p>
                <a:endParaRPr lang="es-AR" dirty="0"/>
              </a:p>
              <a:p>
                <a14:m>
                  <m:oMath xmlns:m="http://schemas.openxmlformats.org/officeDocument/2006/math">
                    <m:nary>
                      <m:naryPr>
                        <m:ctrlPr>
                          <a:rPr lang="es-AR" i="1" smtClean="0">
                            <a:latin typeface="Cambria Math" panose="02040503050406030204" pitchFamily="18" charset="0"/>
                          </a:rPr>
                        </m:ctrlPr>
                      </m:naryPr>
                      <m:sub>
                        <m:sSub>
                          <m:sSubPr>
                            <m:ctrlPr>
                              <a:rPr lang="es-AR" i="1" smtClean="0">
                                <a:latin typeface="Cambria Math" panose="02040503050406030204" pitchFamily="18" charset="0"/>
                              </a:rPr>
                            </m:ctrlPr>
                          </m:sSubPr>
                          <m:e>
                            <m:r>
                              <a:rPr lang="es-AR" b="0" i="1" smtClean="0">
                                <a:latin typeface="Cambria Math" panose="02040503050406030204" pitchFamily="18" charset="0"/>
                              </a:rPr>
                              <m:t>𝑦</m:t>
                            </m:r>
                          </m:e>
                          <m:sub>
                            <m:r>
                              <a:rPr lang="es-AR" b="0" i="1" smtClean="0">
                                <a:latin typeface="Cambria Math" panose="02040503050406030204" pitchFamily="18" charset="0"/>
                              </a:rPr>
                              <m:t>𝑛</m:t>
                            </m:r>
                          </m:sub>
                        </m:sSub>
                      </m:sub>
                      <m:sup>
                        <m:sSub>
                          <m:sSubPr>
                            <m:ctrlPr>
                              <a:rPr lang="es-AR" i="1" smtClean="0">
                                <a:latin typeface="Cambria Math" panose="02040503050406030204" pitchFamily="18" charset="0"/>
                              </a:rPr>
                            </m:ctrlPr>
                          </m:sSubPr>
                          <m:e>
                            <m:r>
                              <a:rPr lang="es-AR" b="0" i="1" smtClean="0">
                                <a:latin typeface="Cambria Math" panose="02040503050406030204" pitchFamily="18" charset="0"/>
                              </a:rPr>
                              <m:t>𝑦</m:t>
                            </m:r>
                          </m:e>
                          <m:sub>
                            <m:r>
                              <a:rPr lang="es-AR" b="0" i="1" smtClean="0">
                                <a:latin typeface="Cambria Math" panose="02040503050406030204" pitchFamily="18" charset="0"/>
                              </a:rPr>
                              <m:t>𝑛</m:t>
                            </m:r>
                            <m:r>
                              <a:rPr lang="es-AR" b="0" i="1" smtClean="0">
                                <a:latin typeface="Cambria Math" panose="02040503050406030204" pitchFamily="18" charset="0"/>
                              </a:rPr>
                              <m:t>+1</m:t>
                            </m:r>
                          </m:sub>
                        </m:sSub>
                      </m:sup>
                      <m:e>
                        <m:r>
                          <a:rPr lang="es-AR" b="0" i="1" smtClean="0">
                            <a:latin typeface="Cambria Math" panose="02040503050406030204" pitchFamily="18" charset="0"/>
                          </a:rPr>
                          <m:t>𝑑𝑦</m:t>
                        </m:r>
                        <m:r>
                          <a:rPr lang="es-AR" b="0" i="1" smtClean="0">
                            <a:latin typeface="Cambria Math" panose="02040503050406030204" pitchFamily="18" charset="0"/>
                          </a:rPr>
                          <m:t>=</m:t>
                        </m:r>
                      </m:e>
                    </m:nary>
                  </m:oMath>
                </a14:m>
                <a:r>
                  <a:rPr lang="es-AR" dirty="0"/>
                  <a:t> </a:t>
                </a:r>
                <a14:m>
                  <m:oMath xmlns:m="http://schemas.openxmlformats.org/officeDocument/2006/math">
                    <m:nary>
                      <m:naryPr>
                        <m:ctrlPr>
                          <a:rPr lang="es-AR" i="1">
                            <a:latin typeface="Cambria Math" panose="02040503050406030204" pitchFamily="18" charset="0"/>
                          </a:rPr>
                        </m:ctrlPr>
                      </m:naryPr>
                      <m:sub>
                        <m:sSub>
                          <m:sSubPr>
                            <m:ctrlPr>
                              <a:rPr lang="es-AR" i="1">
                                <a:latin typeface="Cambria Math" panose="02040503050406030204" pitchFamily="18" charset="0"/>
                              </a:rPr>
                            </m:ctrlPr>
                          </m:sSubPr>
                          <m:e>
                            <m:r>
                              <a:rPr lang="es-AR" b="0" i="1" smtClean="0">
                                <a:latin typeface="Cambria Math" panose="02040503050406030204" pitchFamily="18" charset="0"/>
                              </a:rPr>
                              <m:t>𝑥</m:t>
                            </m:r>
                          </m:e>
                          <m:sub>
                            <m:r>
                              <a:rPr lang="es-AR" i="1">
                                <a:latin typeface="Cambria Math" panose="02040503050406030204" pitchFamily="18" charset="0"/>
                              </a:rPr>
                              <m:t>𝑛</m:t>
                            </m:r>
                          </m:sub>
                        </m:sSub>
                      </m:sub>
                      <m:sup>
                        <m:sSub>
                          <m:sSubPr>
                            <m:ctrlPr>
                              <a:rPr lang="es-AR" i="1">
                                <a:latin typeface="Cambria Math" panose="02040503050406030204" pitchFamily="18" charset="0"/>
                              </a:rPr>
                            </m:ctrlPr>
                          </m:sSubPr>
                          <m:e>
                            <m:r>
                              <a:rPr lang="es-AR" b="0" i="1" smtClean="0">
                                <a:latin typeface="Cambria Math" panose="02040503050406030204" pitchFamily="18" charset="0"/>
                              </a:rPr>
                              <m:t>𝑥</m:t>
                            </m:r>
                          </m:e>
                          <m:sub>
                            <m:r>
                              <a:rPr lang="es-AR" i="1">
                                <a:latin typeface="Cambria Math" panose="02040503050406030204" pitchFamily="18" charset="0"/>
                              </a:rPr>
                              <m:t>𝑛</m:t>
                            </m:r>
                            <m:r>
                              <a:rPr lang="es-AR" i="1">
                                <a:latin typeface="Cambria Math" panose="02040503050406030204" pitchFamily="18" charset="0"/>
                              </a:rPr>
                              <m:t>+1</m:t>
                            </m:r>
                          </m:sub>
                        </m:sSub>
                      </m:sup>
                      <m:e>
                        <m:sSub>
                          <m:sSubPr>
                            <m:ctrlPr>
                              <a:rPr lang="es-AR" i="1">
                                <a:latin typeface="Cambria Math" panose="02040503050406030204" pitchFamily="18" charset="0"/>
                              </a:rPr>
                            </m:ctrlPr>
                          </m:sSubPr>
                          <m:e>
                            <m:r>
                              <a:rPr lang="es-AR" i="1">
                                <a:latin typeface="Cambria Math" panose="02040503050406030204" pitchFamily="18" charset="0"/>
                              </a:rPr>
                              <m:t>𝑓</m:t>
                            </m:r>
                          </m:e>
                          <m:sub>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m:t>
                            </m:r>
                            <m:r>
                              <a:rPr lang="es-AR" i="1">
                                <a:latin typeface="Cambria Math" panose="02040503050406030204" pitchFamily="18" charset="0"/>
                              </a:rPr>
                              <m:t>𝑦</m:t>
                            </m:r>
                            <m:r>
                              <a:rPr lang="es-AR" i="1">
                                <a:latin typeface="Cambria Math" panose="02040503050406030204" pitchFamily="18" charset="0"/>
                              </a:rPr>
                              <m:t>)</m:t>
                            </m:r>
                          </m:sub>
                        </m:sSub>
                        <m:r>
                          <a:rPr lang="es-AR" i="1">
                            <a:latin typeface="Cambria Math" panose="02040503050406030204" pitchFamily="18" charset="0"/>
                          </a:rPr>
                          <m:t>𝑑</m:t>
                        </m:r>
                        <m:r>
                          <a:rPr lang="es-AR" b="0" i="1" smtClean="0">
                            <a:latin typeface="Cambria Math" panose="02040503050406030204" pitchFamily="18" charset="0"/>
                          </a:rPr>
                          <m:t>𝑥</m:t>
                        </m:r>
                      </m:e>
                    </m:nary>
                  </m:oMath>
                </a14:m>
                <a:endParaRPr lang="es-AR" dirty="0"/>
              </a:p>
              <a:p>
                <a:r>
                  <a:rPr lang="es-AR" dirty="0"/>
                  <a:t>                                                                                       </a:t>
                </a:r>
                <a:r>
                  <a:rPr lang="es-AR" i="1" dirty="0"/>
                  <a:t>f</a:t>
                </a:r>
              </a:p>
              <a:p>
                <a:pPr/>
                <a14:m>
                  <m:oMathPara xmlns:m="http://schemas.openxmlformats.org/officeDocument/2006/math">
                    <m:oMathParaPr>
                      <m:jc m:val="left"/>
                    </m:oMathParaPr>
                    <m:oMath xmlns:m="http://schemas.openxmlformats.org/officeDocument/2006/math">
                      <m:sSub>
                        <m:sSubPr>
                          <m:ctrlPr>
                            <a:rPr lang="es-AR" i="1" smtClean="0">
                              <a:latin typeface="Cambria Math" panose="02040503050406030204" pitchFamily="18" charset="0"/>
                            </a:rPr>
                          </m:ctrlPr>
                        </m:sSubPr>
                        <m:e>
                          <m:r>
                            <a:rPr lang="es-AR" b="0" i="1" smtClean="0">
                              <a:latin typeface="Cambria Math" panose="02040503050406030204" pitchFamily="18" charset="0"/>
                            </a:rPr>
                            <m:t>𝑦</m:t>
                          </m:r>
                        </m:e>
                        <m:sub>
                          <m:r>
                            <a:rPr lang="es-AR" b="0" i="1" smtClean="0">
                              <a:latin typeface="Cambria Math" panose="02040503050406030204" pitchFamily="18" charset="0"/>
                            </a:rPr>
                            <m:t>𝑛</m:t>
                          </m:r>
                          <m:r>
                            <a:rPr lang="es-AR" b="0" i="1" smtClean="0">
                              <a:latin typeface="Cambria Math" panose="02040503050406030204" pitchFamily="18" charset="0"/>
                            </a:rPr>
                            <m:t>+1</m:t>
                          </m:r>
                        </m:sub>
                      </m:sSub>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𝑛</m:t>
                          </m:r>
                        </m:sub>
                      </m:sSub>
                      <m:r>
                        <a:rPr lang="es-AR" b="0" i="0" smtClean="0">
                          <a:latin typeface="Cambria Math" panose="02040503050406030204" pitchFamily="18" charset="0"/>
                        </a:rPr>
                        <m:t>+</m:t>
                      </m:r>
                      <m:nary>
                        <m:naryPr>
                          <m:ctrlPr>
                            <a:rPr lang="es-AR" i="1">
                              <a:latin typeface="Cambria Math" panose="02040503050406030204" pitchFamily="18" charset="0"/>
                            </a:rPr>
                          </m:ctrlPr>
                        </m:naryPr>
                        <m:sub>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sub>
                          </m:sSub>
                        </m:sub>
                        <m:sup>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r>
                                <a:rPr lang="es-AR" i="1">
                                  <a:latin typeface="Cambria Math" panose="02040503050406030204" pitchFamily="18" charset="0"/>
                                </a:rPr>
                                <m:t>+1</m:t>
                              </m:r>
                            </m:sub>
                          </m:sSub>
                        </m:sup>
                        <m:e>
                          <m:sSub>
                            <m:sSubPr>
                              <m:ctrlPr>
                                <a:rPr lang="es-AR" i="1">
                                  <a:latin typeface="Cambria Math" panose="02040503050406030204" pitchFamily="18" charset="0"/>
                                </a:rPr>
                              </m:ctrlPr>
                            </m:sSubPr>
                            <m:e>
                              <m:r>
                                <a:rPr lang="es-AR" i="1">
                                  <a:latin typeface="Cambria Math" panose="02040503050406030204" pitchFamily="18" charset="0"/>
                                </a:rPr>
                                <m:t>𝑓</m:t>
                              </m:r>
                            </m:e>
                            <m:sub>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m:t>
                              </m:r>
                              <m:r>
                                <a:rPr lang="es-AR" i="1">
                                  <a:latin typeface="Cambria Math" panose="02040503050406030204" pitchFamily="18" charset="0"/>
                                </a:rPr>
                                <m:t>𝑦</m:t>
                              </m:r>
                              <m:r>
                                <a:rPr lang="es-AR" i="1">
                                  <a:latin typeface="Cambria Math" panose="02040503050406030204" pitchFamily="18" charset="0"/>
                                </a:rPr>
                                <m:t>)</m:t>
                              </m:r>
                            </m:sub>
                          </m:sSub>
                          <m:r>
                            <a:rPr lang="es-AR" i="1">
                              <a:latin typeface="Cambria Math" panose="02040503050406030204" pitchFamily="18" charset="0"/>
                            </a:rPr>
                            <m:t>𝑑𝑥</m:t>
                          </m:r>
                        </m:e>
                      </m:nary>
                    </m:oMath>
                  </m:oMathPara>
                </a14:m>
                <a:endParaRPr lang="es-AR" dirty="0"/>
              </a:p>
              <a:p>
                <a:endParaRPr lang="es-AR" dirty="0"/>
              </a:p>
              <a:p>
                <a:r>
                  <a:rPr lang="es-AR" dirty="0"/>
                  <a:t>                                                                           </a:t>
                </a:r>
              </a:p>
              <a:p>
                <a:r>
                  <a:rPr lang="es-AR" dirty="0"/>
                  <a:t>HIPÓTESIS DE EULER: </a:t>
                </a:r>
              </a:p>
              <a:p>
                <a:endParaRPr lang="es-AR" dirty="0"/>
              </a:p>
              <a:p>
                <a:pPr/>
                <a14:m>
                  <m:oMathPara xmlns:m="http://schemas.openxmlformats.org/officeDocument/2006/math">
                    <m:oMathParaPr>
                      <m:jc m:val="left"/>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𝑓</m:t>
                          </m:r>
                        </m:e>
                        <m:sub>
                          <m:r>
                            <a:rPr lang="es-AR" i="1">
                              <a:latin typeface="Cambria Math" panose="02040503050406030204" pitchFamily="18" charset="0"/>
                            </a:rPr>
                            <m:t>(</m:t>
                          </m:r>
                          <m:r>
                            <a:rPr lang="es-AR" i="1">
                              <a:latin typeface="Cambria Math" panose="02040503050406030204" pitchFamily="18" charset="0"/>
                            </a:rPr>
                            <m:t>𝑥</m:t>
                          </m:r>
                          <m:r>
                            <a:rPr lang="es-AR" i="1">
                              <a:latin typeface="Cambria Math" panose="02040503050406030204" pitchFamily="18" charset="0"/>
                            </a:rPr>
                            <m:t>,</m:t>
                          </m:r>
                          <m:r>
                            <a:rPr lang="es-AR" i="1">
                              <a:latin typeface="Cambria Math" panose="02040503050406030204" pitchFamily="18" charset="0"/>
                            </a:rPr>
                            <m:t>𝑦</m:t>
                          </m:r>
                          <m:r>
                            <a:rPr lang="es-AR" i="1">
                              <a:latin typeface="Cambria Math" panose="02040503050406030204" pitchFamily="18" charset="0"/>
                            </a:rPr>
                            <m:t>)</m:t>
                          </m:r>
                        </m:sub>
                      </m:sSub>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𝑓</m:t>
                          </m:r>
                        </m:e>
                        <m:sub>
                          <m:r>
                            <a:rPr lang="es-AR" i="1">
                              <a:latin typeface="Cambria Math" panose="02040503050406030204" pitchFamily="18" charset="0"/>
                            </a:rPr>
                            <m:t>(</m:t>
                          </m:r>
                          <m:sSub>
                            <m:sSubPr>
                              <m:ctrlPr>
                                <a:rPr lang="es-AR" i="1" smtClean="0">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𝑛</m:t>
                              </m:r>
                            </m:sub>
                          </m:sSub>
                          <m:r>
                            <a:rPr lang="es-AR" i="1">
                              <a:latin typeface="Cambria Math" panose="02040503050406030204" pitchFamily="18" charset="0"/>
                            </a:rPr>
                            <m:t>,</m:t>
                          </m:r>
                          <m:sSub>
                            <m:sSubPr>
                              <m:ctrlPr>
                                <a:rPr lang="es-AR" i="1" smtClean="0">
                                  <a:latin typeface="Cambria Math" panose="02040503050406030204" pitchFamily="18" charset="0"/>
                                </a:rPr>
                              </m:ctrlPr>
                            </m:sSubPr>
                            <m:e>
                              <m:r>
                                <a:rPr lang="es-AR" b="0" i="1" smtClean="0">
                                  <a:latin typeface="Cambria Math" panose="02040503050406030204" pitchFamily="18" charset="0"/>
                                </a:rPr>
                                <m:t>𝑦</m:t>
                              </m:r>
                            </m:e>
                            <m:sub>
                              <m:r>
                                <a:rPr lang="es-AR" b="0" i="1" smtClean="0">
                                  <a:latin typeface="Cambria Math" panose="02040503050406030204" pitchFamily="18" charset="0"/>
                                </a:rPr>
                                <m:t>𝑛</m:t>
                              </m:r>
                            </m:sub>
                          </m:sSub>
                          <m:r>
                            <a:rPr lang="es-AR" i="1">
                              <a:latin typeface="Cambria Math" panose="02040503050406030204" pitchFamily="18" charset="0"/>
                            </a:rPr>
                            <m:t>)</m:t>
                          </m:r>
                        </m:sub>
                      </m:sSub>
                      <m:r>
                        <a:rPr lang="es-AR" b="0" i="1" smtClean="0">
                          <a:latin typeface="Cambria Math" panose="02040503050406030204" pitchFamily="18" charset="0"/>
                        </a:rPr>
                        <m:t>       </m:t>
                      </m:r>
                      <m:r>
                        <a:rPr lang="es-AR" b="0" i="1" smtClean="0">
                          <a:latin typeface="Cambria Math" panose="02040503050406030204" pitchFamily="18" charset="0"/>
                        </a:rPr>
                        <m:t>𝑒𝑛</m:t>
                      </m:r>
                      <m:r>
                        <a:rPr lang="es-AR" b="0" i="1" smtClean="0">
                          <a:latin typeface="Cambria Math" panose="02040503050406030204" pitchFamily="18" charset="0"/>
                        </a:rPr>
                        <m:t> </m:t>
                      </m:r>
                      <m:d>
                        <m:dPr>
                          <m:begChr m:val="["/>
                          <m:endChr m:val="]"/>
                          <m:ctrlPr>
                            <a:rPr lang="es-AR" b="0" i="1" smtClean="0">
                              <a:latin typeface="Cambria Math" panose="02040503050406030204" pitchFamily="18" charset="0"/>
                            </a:rPr>
                          </m:ctrlPr>
                        </m:dPr>
                        <m:e>
                          <m:sSub>
                            <m:sSubPr>
                              <m:ctrlPr>
                                <a:rPr lang="es-AR" b="0" i="1" smtClean="0">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𝑛</m:t>
                              </m:r>
                            </m:sub>
                          </m:sSub>
                          <m:r>
                            <a:rPr lang="es-AR" b="0" i="1" smtClean="0">
                              <a:latin typeface="Cambria Math" panose="02040503050406030204" pitchFamily="18" charset="0"/>
                            </a:rPr>
                            <m:t>,</m:t>
                          </m:r>
                          <m:sSub>
                            <m:sSubPr>
                              <m:ctrlPr>
                                <a:rPr lang="es-AR" b="0" i="1" smtClean="0">
                                  <a:latin typeface="Cambria Math" panose="02040503050406030204" pitchFamily="18" charset="0"/>
                                </a:rPr>
                              </m:ctrlPr>
                            </m:sSubPr>
                            <m:e>
                              <m:r>
                                <a:rPr lang="es-AR" b="0" i="1" smtClean="0">
                                  <a:latin typeface="Cambria Math" panose="02040503050406030204" pitchFamily="18" charset="0"/>
                                </a:rPr>
                                <m:t>𝑥</m:t>
                              </m:r>
                            </m:e>
                            <m:sub>
                              <m:r>
                                <a:rPr lang="es-AR" b="0" i="1" smtClean="0">
                                  <a:latin typeface="Cambria Math" panose="02040503050406030204" pitchFamily="18" charset="0"/>
                                </a:rPr>
                                <m:t>𝑛</m:t>
                              </m:r>
                              <m:r>
                                <a:rPr lang="es-AR" b="0" i="1" smtClean="0">
                                  <a:latin typeface="Cambria Math" panose="02040503050406030204" pitchFamily="18" charset="0"/>
                                </a:rPr>
                                <m:t>+1</m:t>
                              </m:r>
                            </m:sub>
                          </m:sSub>
                        </m:e>
                      </m:d>
                      <m:r>
                        <a:rPr lang="es-AR" b="0" i="1" smtClean="0">
                          <a:latin typeface="Cambria Math" panose="02040503050406030204" pitchFamily="18" charset="0"/>
                        </a:rPr>
                        <m:t>   </m:t>
                      </m:r>
                    </m:oMath>
                  </m:oMathPara>
                </a14:m>
                <a:endParaRPr lang="es-AR" dirty="0"/>
              </a:p>
              <a:p>
                <a:endParaRPr lang="es-AR" dirty="0"/>
              </a:p>
              <a:p>
                <a:endParaRPr lang="es-AR" dirty="0"/>
              </a:p>
              <a:p>
                <a:pPr/>
                <a14:m>
                  <m:oMathPara xmlns:m="http://schemas.openxmlformats.org/officeDocument/2006/math">
                    <m:oMathParaPr>
                      <m:jc m:val="left"/>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𝑛</m:t>
                          </m:r>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𝑛</m:t>
                          </m:r>
                        </m:sub>
                      </m:sSub>
                      <m:r>
                        <a:rPr lang="es-AR">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𝑓</m:t>
                          </m:r>
                        </m:e>
                        <m: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𝑛</m:t>
                              </m:r>
                            </m:sub>
                          </m:sSub>
                          <m:r>
                            <a:rPr lang="es-AR" i="1">
                              <a:latin typeface="Cambria Math" panose="02040503050406030204" pitchFamily="18" charset="0"/>
                            </a:rPr>
                            <m:t>)</m:t>
                          </m:r>
                        </m:sub>
                      </m:sSub>
                      <m:nary>
                        <m:naryPr>
                          <m:ctrlPr>
                            <a:rPr lang="es-AR" i="1">
                              <a:latin typeface="Cambria Math" panose="02040503050406030204" pitchFamily="18" charset="0"/>
                            </a:rPr>
                          </m:ctrlPr>
                        </m:naryPr>
                        <m:sub>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sub>
                          </m:sSub>
                        </m:sub>
                        <m:sup>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r>
                                <a:rPr lang="es-AR" i="1">
                                  <a:latin typeface="Cambria Math" panose="02040503050406030204" pitchFamily="18" charset="0"/>
                                </a:rPr>
                                <m:t>+1</m:t>
                              </m:r>
                            </m:sub>
                          </m:sSub>
                        </m:sup>
                        <m:e>
                          <m:r>
                            <a:rPr lang="es-AR" i="1">
                              <a:latin typeface="Cambria Math" panose="02040503050406030204" pitchFamily="18" charset="0"/>
                            </a:rPr>
                            <m:t>𝑑𝑥</m:t>
                          </m:r>
                        </m:e>
                      </m:nary>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𝑛</m:t>
                          </m:r>
                        </m:sub>
                      </m:sSub>
                      <m:r>
                        <a:rPr lang="es-AR">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𝑓</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𝑛</m:t>
                                  </m:r>
                                </m:sub>
                              </m:sSub>
                            </m:e>
                          </m:d>
                        </m:sub>
                      </m:sSub>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b="0" i="1" smtClean="0">
                              <a:latin typeface="Cambria Math" panose="02040503050406030204" pitchFamily="18" charset="0"/>
                            </a:rPr>
                            <m:t>𝑥</m:t>
                          </m:r>
                        </m:e>
                        <m:sub>
                          <m:r>
                            <a:rPr lang="es-AR" i="1">
                              <a:latin typeface="Cambria Math" panose="02040503050406030204" pitchFamily="18" charset="0"/>
                            </a:rPr>
                            <m:t>𝑛</m:t>
                          </m:r>
                          <m:r>
                            <a:rPr lang="es-AR" i="1">
                              <a:latin typeface="Cambria Math" panose="02040503050406030204" pitchFamily="18" charset="0"/>
                            </a:rPr>
                            <m:t>+1</m:t>
                          </m:r>
                        </m:sub>
                      </m:sSub>
                      <m:r>
                        <a:rPr lang="es-AR" b="0" i="1" smtClean="0">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sub>
                      </m:sSub>
                      <m:r>
                        <a:rPr lang="es-AR" b="0" i="1" smtClean="0">
                          <a:latin typeface="Cambria Math" panose="02040503050406030204" pitchFamily="18" charset="0"/>
                        </a:rPr>
                        <m:t>)</m:t>
                      </m:r>
                    </m:oMath>
                  </m:oMathPara>
                </a14:m>
                <a:endParaRPr lang="es-AR" dirty="0"/>
              </a:p>
              <a:p>
                <a:endParaRPr lang="es-AR" dirty="0"/>
              </a:p>
              <a:p>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𝑛</m:t>
                        </m:r>
                        <m:r>
                          <a:rPr lang="es-AR" i="1">
                            <a:latin typeface="Cambria Math" panose="02040503050406030204" pitchFamily="18" charset="0"/>
                          </a:rPr>
                          <m:t>+1</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𝑛</m:t>
                        </m:r>
                      </m:sub>
                    </m:sSub>
                    <m:r>
                      <a:rPr lang="es-AR">
                        <a:latin typeface="Cambria Math" panose="02040503050406030204" pitchFamily="18" charset="0"/>
                      </a:rPr>
                      <m:t>+</m:t>
                    </m:r>
                    <m:r>
                      <a:rPr lang="es-AR" b="0" i="1" smtClean="0">
                        <a:latin typeface="Cambria Math" panose="02040503050406030204" pitchFamily="18" charset="0"/>
                      </a:rPr>
                      <m:t>h</m:t>
                    </m:r>
                    <m:sSub>
                      <m:sSubPr>
                        <m:ctrlPr>
                          <a:rPr lang="es-AR" i="1">
                            <a:latin typeface="Cambria Math" panose="02040503050406030204" pitchFamily="18" charset="0"/>
                          </a:rPr>
                        </m:ctrlPr>
                      </m:sSubPr>
                      <m:e>
                        <m:r>
                          <a:rPr lang="es-AR" i="1">
                            <a:latin typeface="Cambria Math" panose="02040503050406030204" pitchFamily="18" charset="0"/>
                          </a:rPr>
                          <m:t>𝑓</m:t>
                        </m:r>
                      </m:e>
                      <m: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𝑛</m:t>
                            </m:r>
                          </m:sub>
                        </m:sSub>
                        <m:r>
                          <a:rPr lang="es-AR" i="1">
                            <a:latin typeface="Cambria Math" panose="02040503050406030204" pitchFamily="18" charset="0"/>
                          </a:rPr>
                          <m:t>)</m:t>
                        </m:r>
                      </m:sub>
                    </m:sSub>
                  </m:oMath>
                </a14:m>
                <a:r>
                  <a:rPr lang="es-AR" dirty="0"/>
                  <a:t>               método de orden 1</a:t>
                </a:r>
              </a:p>
            </p:txBody>
          </p:sp>
        </mc:Choice>
        <mc:Fallback xmlns="">
          <p:sp>
            <p:nvSpPr>
              <p:cNvPr id="5" name="CuadroTexto 4"/>
              <p:cNvSpPr txBox="1">
                <a:spLocks noRot="1" noChangeAspect="1" noMove="1" noResize="1" noEditPoints="1" noAdjustHandles="1" noChangeArrowheads="1" noChangeShapeType="1" noTextEdit="1"/>
              </p:cNvSpPr>
              <p:nvPr/>
            </p:nvSpPr>
            <p:spPr>
              <a:xfrm>
                <a:off x="193481" y="581593"/>
                <a:ext cx="12019373" cy="5801653"/>
              </a:xfrm>
              <a:prstGeom prst="rect">
                <a:avLst/>
              </a:prstGeom>
              <a:blipFill>
                <a:blip r:embed="rId3"/>
                <a:stretch>
                  <a:fillRect l="-3450" t="-525" b="-315"/>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9229432C-AA52-4DF6-A8AC-963F3D037B8C}"/>
              </a:ext>
            </a:extLst>
          </p:cNvPr>
          <p:cNvPicPr>
            <a:picLocks noChangeAspect="1"/>
          </p:cNvPicPr>
          <p:nvPr/>
        </p:nvPicPr>
        <p:blipFill rotWithShape="1">
          <a:blip r:embed="rId4"/>
          <a:srcRect l="30963" t="53300" r="47707" b="18899"/>
          <a:stretch/>
        </p:blipFill>
        <p:spPr>
          <a:xfrm>
            <a:off x="4959291" y="2262930"/>
            <a:ext cx="3431097" cy="2515475"/>
          </a:xfrm>
          <a:prstGeom prst="rect">
            <a:avLst/>
          </a:prstGeom>
        </p:spPr>
      </p:pic>
    </p:spTree>
    <p:extLst>
      <p:ext uri="{BB962C8B-B14F-4D97-AF65-F5344CB8AC3E}">
        <p14:creationId xmlns:p14="http://schemas.microsoft.com/office/powerpoint/2010/main" val="6580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56093" y="0"/>
            <a:ext cx="9144000" cy="457577"/>
          </a:xfrm>
        </p:spPr>
        <p:txBody>
          <a:bodyPr>
            <a:normAutofit/>
          </a:bodyPr>
          <a:lstStyle/>
          <a:p>
            <a:r>
              <a:rPr lang="es-AR" dirty="0"/>
              <a:t>Ecuaciones Diferenciales Ordinarias – Problema de Valor Inicial</a:t>
            </a:r>
          </a:p>
        </p:txBody>
      </p:sp>
      <p:pic>
        <p:nvPicPr>
          <p:cNvPr id="4" name="Picture 8" descr="Image result for unlp logo image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9779" y="82078"/>
            <a:ext cx="858740" cy="99903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193481" y="581593"/>
            <a:ext cx="12019373" cy="923330"/>
          </a:xfrm>
          <a:prstGeom prst="rect">
            <a:avLst/>
          </a:prstGeom>
          <a:noFill/>
        </p:spPr>
        <p:txBody>
          <a:bodyPr wrap="square" rtlCol="0">
            <a:spAutoFit/>
          </a:bodyPr>
          <a:lstStyle/>
          <a:p>
            <a:r>
              <a:rPr lang="es-AR" dirty="0"/>
              <a:t>Método de Euler:</a:t>
            </a:r>
          </a:p>
          <a:p>
            <a:endParaRPr lang="es-AR" dirty="0"/>
          </a:p>
          <a:p>
            <a:r>
              <a:rPr lang="es-AR" dirty="0"/>
              <a:t> </a:t>
            </a:r>
          </a:p>
        </p:txBody>
      </p:sp>
      <p:pic>
        <p:nvPicPr>
          <p:cNvPr id="6" name="Picture 5">
            <a:extLst>
              <a:ext uri="{FF2B5EF4-FFF2-40B4-BE49-F238E27FC236}">
                <a16:creationId xmlns:a16="http://schemas.microsoft.com/office/drawing/2014/main" id="{81EBDB86-F30D-4C9D-B98C-A9382BE153FF}"/>
              </a:ext>
            </a:extLst>
          </p:cNvPr>
          <p:cNvPicPr>
            <a:picLocks noChangeAspect="1"/>
          </p:cNvPicPr>
          <p:nvPr/>
        </p:nvPicPr>
        <p:blipFill rotWithShape="1">
          <a:blip r:embed="rId3"/>
          <a:srcRect l="28693" t="52477" r="45849" b="20245"/>
          <a:stretch/>
        </p:blipFill>
        <p:spPr>
          <a:xfrm>
            <a:off x="1845576" y="857581"/>
            <a:ext cx="5092119" cy="3069034"/>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9F911F77-A8EE-4A4D-93C7-FBFCBF251E76}"/>
                  </a:ext>
                </a:extLst>
              </p:cNvPr>
              <p:cNvSpPr/>
              <p:nvPr/>
            </p:nvSpPr>
            <p:spPr>
              <a:xfrm>
                <a:off x="6937695" y="2392098"/>
                <a:ext cx="2829814" cy="3960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r>
                                <a:rPr lang="es-AR" i="1">
                                  <a:latin typeface="Cambria Math" panose="02040503050406030204" pitchFamily="18" charset="0"/>
                                </a:rPr>
                                <m:t>+1</m:t>
                              </m:r>
                            </m:sub>
                          </m:sSub>
                          <m:r>
                            <a:rPr lang="es-AR" i="1">
                              <a:latin typeface="Cambria Math" panose="02040503050406030204" pitchFamily="18" charset="0"/>
                            </a:rPr>
                            <m:t>)</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sub>
                              </m:sSub>
                            </m:e>
                          </m:d>
                        </m:sub>
                      </m:sSub>
                      <m:r>
                        <a:rPr lang="es-AR" i="1">
                          <a:latin typeface="Cambria Math" panose="02040503050406030204" pitchFamily="18" charset="0"/>
                        </a:rPr>
                        <m:t>+</m:t>
                      </m:r>
                      <m:r>
                        <a:rPr lang="es-AR" i="1">
                          <a:latin typeface="Cambria Math" panose="02040503050406030204" pitchFamily="18" charset="0"/>
                        </a:rPr>
                        <m:t>h</m:t>
                      </m:r>
                      <m:sSub>
                        <m:sSubPr>
                          <m:ctrlPr>
                            <a:rPr lang="es-AR" i="1">
                              <a:latin typeface="Cambria Math" panose="02040503050406030204" pitchFamily="18" charset="0"/>
                            </a:rPr>
                          </m:ctrlPr>
                        </m:sSubPr>
                        <m:e>
                          <m:r>
                            <a:rPr lang="es-AR" i="1">
                              <a:latin typeface="Cambria Math" panose="02040503050406030204" pitchFamily="18" charset="0"/>
                            </a:rPr>
                            <m:t> </m:t>
                          </m:r>
                          <m:r>
                            <a:rPr lang="es-AR" i="1">
                              <a:latin typeface="Cambria Math" panose="02040503050406030204" pitchFamily="18" charset="0"/>
                            </a:rPr>
                            <m:t>𝑓</m:t>
                          </m:r>
                        </m:e>
                        <m: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𝑛</m:t>
                              </m:r>
                            </m:sub>
                          </m:sSub>
                          <m:r>
                            <a:rPr lang="es-AR" i="1">
                              <a:latin typeface="Cambria Math" panose="02040503050406030204" pitchFamily="18" charset="0"/>
                            </a:rPr>
                            <m:t>)</m:t>
                          </m:r>
                        </m:sub>
                      </m:sSub>
                    </m:oMath>
                  </m:oMathPara>
                </a14:m>
                <a:endParaRPr lang="en-US" dirty="0"/>
              </a:p>
            </p:txBody>
          </p:sp>
        </mc:Choice>
        <mc:Fallback xmlns="">
          <p:sp>
            <p:nvSpPr>
              <p:cNvPr id="7" name="Rectangle 6">
                <a:extLst>
                  <a:ext uri="{FF2B5EF4-FFF2-40B4-BE49-F238E27FC236}">
                    <a16:creationId xmlns:a16="http://schemas.microsoft.com/office/drawing/2014/main" id="{9F911F77-A8EE-4A4D-93C7-FBFCBF251E76}"/>
                  </a:ext>
                </a:extLst>
              </p:cNvPr>
              <p:cNvSpPr>
                <a:spLocks noRot="1" noChangeAspect="1" noMove="1" noResize="1" noEditPoints="1" noAdjustHandles="1" noChangeArrowheads="1" noChangeShapeType="1" noTextEdit="1"/>
              </p:cNvSpPr>
              <p:nvPr/>
            </p:nvSpPr>
            <p:spPr>
              <a:xfrm>
                <a:off x="6937695" y="2392098"/>
                <a:ext cx="2829814" cy="396006"/>
              </a:xfrm>
              <a:prstGeom prst="rect">
                <a:avLst/>
              </a:prstGeom>
              <a:blipFill>
                <a:blip r:embed="rId4"/>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51663B42-AAFA-435B-85DC-C544620036B1}"/>
                  </a:ext>
                </a:extLst>
              </p:cNvPr>
              <p:cNvSpPr/>
              <p:nvPr/>
            </p:nvSpPr>
            <p:spPr>
              <a:xfrm>
                <a:off x="430634" y="4092628"/>
                <a:ext cx="8173383" cy="2138021"/>
              </a:xfrm>
              <a:prstGeom prst="rect">
                <a:avLst/>
              </a:prstGeom>
            </p:spPr>
            <p:txBody>
              <a:bodyPr wrap="square">
                <a:spAutoFit/>
              </a:bodyPr>
              <a:lstStyle/>
              <a:p>
                <a:r>
                  <a:rPr lang="es-AR" dirty="0"/>
                  <a:t>Adotamos h=0.1 </a:t>
                </a:r>
              </a:p>
              <a:p>
                <a:pPr/>
                <a14:m>
                  <m:oMathPara xmlns:m="http://schemas.openxmlformats.org/officeDocument/2006/math">
                    <m:oMathParaPr>
                      <m:jc m:val="left"/>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r>
                        <a:rPr lang="es-AR" i="1">
                          <a:latin typeface="Cambria Math" panose="02040503050406030204" pitchFamily="18" charset="0"/>
                        </a:rPr>
                        <m:t>=0        </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0</m:t>
                              </m:r>
                            </m:sub>
                          </m:sSub>
                          <m:r>
                            <a:rPr lang="es-AR" i="1">
                              <a:latin typeface="Cambria Math" panose="02040503050406030204" pitchFamily="18" charset="0"/>
                            </a:rPr>
                            <m:t>)</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(0)</m:t>
                          </m:r>
                        </m:sub>
                      </m:sSub>
                      <m:r>
                        <a:rPr lang="es-AR" i="1">
                          <a:latin typeface="Cambria Math" panose="02040503050406030204" pitchFamily="18" charset="0"/>
                        </a:rPr>
                        <m:t>=1</m:t>
                      </m:r>
                    </m:oMath>
                  </m:oMathPara>
                </a14:m>
                <a:endParaRPr lang="es-AR" dirty="0"/>
              </a:p>
              <a:p>
                <a14:m>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r>
                              <a:rPr lang="es-AR" i="1">
                                <a:latin typeface="Cambria Math" panose="02040503050406030204" pitchFamily="18" charset="0"/>
                              </a:rPr>
                              <m:t>+1</m:t>
                            </m:r>
                          </m:sub>
                        </m:sSub>
                        <m:r>
                          <a:rPr lang="es-AR" i="1">
                            <a:latin typeface="Cambria Math" panose="02040503050406030204" pitchFamily="18" charset="0"/>
                          </a:rPr>
                          <m:t>)</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d>
                          <m:dPr>
                            <m:ctrlPr>
                              <a:rPr lang="es-AR" i="1">
                                <a:latin typeface="Cambria Math" panose="02040503050406030204" pitchFamily="18" charset="0"/>
                              </a:rPr>
                            </m:ctrlPr>
                          </m:dPr>
                          <m:e>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sub>
                            </m:sSub>
                          </m:e>
                        </m:d>
                      </m:sub>
                    </m:sSub>
                    <m:r>
                      <a:rPr lang="es-AR" i="1">
                        <a:latin typeface="Cambria Math" panose="02040503050406030204" pitchFamily="18" charset="0"/>
                      </a:rPr>
                      <m:t>+</m:t>
                    </m:r>
                    <m:r>
                      <a:rPr lang="es-AR" i="1">
                        <a:latin typeface="Cambria Math" panose="02040503050406030204" pitchFamily="18" charset="0"/>
                      </a:rPr>
                      <m:t>h</m:t>
                    </m:r>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𝑛</m:t>
                        </m:r>
                      </m:sub>
                    </m:sSub>
                    <m:r>
                      <a:rPr lang="es-AR" i="1">
                        <a:latin typeface="Cambria Math" panose="02040503050406030204" pitchFamily="18" charset="0"/>
                      </a:rPr>
                      <m:t>+</m:t>
                    </m:r>
                    <m:sSub>
                      <m:sSubPr>
                        <m:ctrlPr>
                          <a:rPr lang="es-AR" i="1">
                            <a:latin typeface="Cambria Math" panose="02040503050406030204" pitchFamily="18" charset="0"/>
                          </a:rPr>
                        </m:ctrlPr>
                      </m:sSubPr>
                      <m:e>
                        <m:r>
                          <a:rPr lang="es-AR" i="1">
                            <a:latin typeface="Cambria Math" panose="02040503050406030204" pitchFamily="18" charset="0"/>
                          </a:rPr>
                          <m:t>𝑥</m:t>
                        </m:r>
                      </m:e>
                      <m:sub>
                        <m:r>
                          <a:rPr lang="es-AR" i="1">
                            <a:latin typeface="Cambria Math" panose="02040503050406030204" pitchFamily="18" charset="0"/>
                          </a:rPr>
                          <m:t>𝑛</m:t>
                        </m:r>
                      </m:sub>
                    </m:sSub>
                    <m:r>
                      <a:rPr lang="es-AR" i="1">
                        <a:latin typeface="Cambria Math" panose="02040503050406030204" pitchFamily="18" charset="0"/>
                      </a:rPr>
                      <m:t>+1)</m:t>
                    </m:r>
                  </m:oMath>
                </a14:m>
                <a:r>
                  <a:rPr lang="es-AR" dirty="0"/>
                  <a:t>       </a:t>
                </a:r>
              </a:p>
              <a:p>
                <a:endParaRPr lang="es-AR" dirty="0"/>
              </a:p>
              <a:p>
                <a:pPr/>
                <a14:m>
                  <m:oMathPara xmlns:m="http://schemas.openxmlformats.org/officeDocument/2006/math">
                    <m:oMathParaPr>
                      <m:jc m:val="left"/>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(0.1)</m:t>
                          </m:r>
                        </m:sub>
                      </m:sSub>
                      <m:r>
                        <a:rPr lang="es-AR" i="1">
                          <a:latin typeface="Cambria Math" panose="02040503050406030204" pitchFamily="18" charset="0"/>
                        </a:rPr>
                        <m:t>=1+0.1</m:t>
                      </m:r>
                      <m:d>
                        <m:dPr>
                          <m:ctrlPr>
                            <a:rPr lang="es-AR" i="1">
                              <a:latin typeface="Cambria Math" panose="02040503050406030204" pitchFamily="18" charset="0"/>
                            </a:rPr>
                          </m:ctrlPr>
                        </m:dPr>
                        <m:e>
                          <m:r>
                            <a:rPr lang="es-AR" i="1">
                              <a:latin typeface="Cambria Math" panose="02040503050406030204" pitchFamily="18" charset="0"/>
                            </a:rPr>
                            <m:t>−1+1</m:t>
                          </m:r>
                        </m:e>
                      </m:d>
                      <m:r>
                        <a:rPr lang="es-AR" i="1">
                          <a:latin typeface="Cambria Math" panose="02040503050406030204" pitchFamily="18" charset="0"/>
                        </a:rPr>
                        <m:t>=1</m:t>
                      </m:r>
                    </m:oMath>
                  </m:oMathPara>
                </a14:m>
                <a:endParaRPr lang="es-AR" dirty="0"/>
              </a:p>
              <a:p>
                <a:endParaRPr lang="es-AR" dirty="0"/>
              </a:p>
              <a:p>
                <a:pPr/>
                <a14:m>
                  <m:oMathPara xmlns:m="http://schemas.openxmlformats.org/officeDocument/2006/math">
                    <m:oMathParaPr>
                      <m:jc m:val="left"/>
                    </m:oMathParaPr>
                    <m:oMath xmlns:m="http://schemas.openxmlformats.org/officeDocument/2006/math">
                      <m:sSub>
                        <m:sSubPr>
                          <m:ctrlPr>
                            <a:rPr lang="es-AR" i="1">
                              <a:latin typeface="Cambria Math" panose="02040503050406030204" pitchFamily="18" charset="0"/>
                            </a:rPr>
                          </m:ctrlPr>
                        </m:sSubPr>
                        <m:e>
                          <m:r>
                            <a:rPr lang="es-AR" i="1">
                              <a:latin typeface="Cambria Math" panose="02040503050406030204" pitchFamily="18" charset="0"/>
                            </a:rPr>
                            <m:t>𝑦</m:t>
                          </m:r>
                        </m:e>
                        <m:sub>
                          <m:r>
                            <a:rPr lang="es-AR" i="1">
                              <a:latin typeface="Cambria Math" panose="02040503050406030204" pitchFamily="18" charset="0"/>
                            </a:rPr>
                            <m:t>(0.2)</m:t>
                          </m:r>
                        </m:sub>
                      </m:sSub>
                      <m:r>
                        <a:rPr lang="es-AR" i="1">
                          <a:latin typeface="Cambria Math" panose="02040503050406030204" pitchFamily="18" charset="0"/>
                        </a:rPr>
                        <m:t>=1+0.1</m:t>
                      </m:r>
                      <m:d>
                        <m:dPr>
                          <m:ctrlPr>
                            <a:rPr lang="es-AR" i="1">
                              <a:latin typeface="Cambria Math" panose="02040503050406030204" pitchFamily="18" charset="0"/>
                            </a:rPr>
                          </m:ctrlPr>
                        </m:dPr>
                        <m:e>
                          <m:r>
                            <a:rPr lang="es-AR" i="1">
                              <a:latin typeface="Cambria Math" panose="02040503050406030204" pitchFamily="18" charset="0"/>
                            </a:rPr>
                            <m:t>−1+0.1+1</m:t>
                          </m:r>
                        </m:e>
                      </m:d>
                      <m:r>
                        <a:rPr lang="es-AR" b="0" i="1" smtClean="0">
                          <a:latin typeface="Cambria Math" panose="02040503050406030204" pitchFamily="18" charset="0"/>
                        </a:rPr>
                        <m:t>=</m:t>
                      </m:r>
                      <m:r>
                        <a:rPr lang="es-AR" i="1">
                          <a:latin typeface="Cambria Math" panose="02040503050406030204" pitchFamily="18" charset="0"/>
                        </a:rPr>
                        <m:t>1.01</m:t>
                      </m:r>
                    </m:oMath>
                  </m:oMathPara>
                </a14:m>
                <a:endParaRPr lang="es-AR" dirty="0"/>
              </a:p>
            </p:txBody>
          </p:sp>
        </mc:Choice>
        <mc:Fallback xmlns="">
          <p:sp>
            <p:nvSpPr>
              <p:cNvPr id="8" name="Rectangle 7">
                <a:extLst>
                  <a:ext uri="{FF2B5EF4-FFF2-40B4-BE49-F238E27FC236}">
                    <a16:creationId xmlns:a16="http://schemas.microsoft.com/office/drawing/2014/main" id="{51663B42-AAFA-435B-85DC-C544620036B1}"/>
                  </a:ext>
                </a:extLst>
              </p:cNvPr>
              <p:cNvSpPr>
                <a:spLocks noRot="1" noChangeAspect="1" noMove="1" noResize="1" noEditPoints="1" noAdjustHandles="1" noChangeArrowheads="1" noChangeShapeType="1" noTextEdit="1"/>
              </p:cNvSpPr>
              <p:nvPr/>
            </p:nvSpPr>
            <p:spPr>
              <a:xfrm>
                <a:off x="430634" y="4092628"/>
                <a:ext cx="8173383" cy="2138021"/>
              </a:xfrm>
              <a:prstGeom prst="rect">
                <a:avLst/>
              </a:prstGeom>
              <a:blipFill>
                <a:blip r:embed="rId5"/>
                <a:stretch>
                  <a:fillRect l="-672" t="-1425" b="-855"/>
                </a:stretch>
              </a:blipFill>
            </p:spPr>
            <p:txBody>
              <a:bodyPr/>
              <a:lstStyle/>
              <a:p>
                <a:r>
                  <a:rPr lang="en-US">
                    <a:noFill/>
                  </a:rPr>
                  <a:t> </a:t>
                </a:r>
              </a:p>
            </p:txBody>
          </p:sp>
        </mc:Fallback>
      </mc:AlternateContent>
    </p:spTree>
    <p:extLst>
      <p:ext uri="{BB962C8B-B14F-4D97-AF65-F5344CB8AC3E}">
        <p14:creationId xmlns:p14="http://schemas.microsoft.com/office/powerpoint/2010/main" val="6385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6459</TotalTime>
  <Words>1377</Words>
  <Application>Microsoft Office PowerPoint</Application>
  <PresentationFormat>Widescreen</PresentationFormat>
  <Paragraphs>216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Ricardo Ramos</dc:creator>
  <cp:lastModifiedBy>N3</cp:lastModifiedBy>
  <cp:revision>82</cp:revision>
  <dcterms:created xsi:type="dcterms:W3CDTF">2019-09-13T04:37:35Z</dcterms:created>
  <dcterms:modified xsi:type="dcterms:W3CDTF">2020-06-27T14:25:10Z</dcterms:modified>
</cp:coreProperties>
</file>