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p:cNvSpPr>
            <a:spLocks noGrp="1"/>
          </p:cNvSpPr>
          <p:nvPr>
            <p:ph type="dt" sz="half" idx="10"/>
          </p:nvPr>
        </p:nvSpPr>
        <p:spPr/>
        <p:txBody>
          <a:bodyPr/>
          <a:lstStyle/>
          <a:p>
            <a:fld id="{445D9FF1-85FE-472F-AFCD-BE5D38DC6F4A}" type="datetimeFigureOut">
              <a:rPr lang="es-AR" smtClean="0"/>
              <a:t>18/11/2023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91ADB39-6DA5-4F39-8978-2205A7460E03}" type="slidenum">
              <a:rPr lang="es-AR" smtClean="0"/>
              <a:t>‹Nº›</a:t>
            </a:fld>
            <a:endParaRPr lang="es-AR"/>
          </a:p>
        </p:txBody>
      </p:sp>
    </p:spTree>
    <p:extLst>
      <p:ext uri="{BB962C8B-B14F-4D97-AF65-F5344CB8AC3E}">
        <p14:creationId xmlns:p14="http://schemas.microsoft.com/office/powerpoint/2010/main" val="3771252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445D9FF1-85FE-472F-AFCD-BE5D38DC6F4A}" type="datetimeFigureOut">
              <a:rPr lang="es-AR" smtClean="0"/>
              <a:t>18/11/2023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91ADB39-6DA5-4F39-8978-2205A7460E03}" type="slidenum">
              <a:rPr lang="es-AR" smtClean="0"/>
              <a:t>‹Nº›</a:t>
            </a:fld>
            <a:endParaRPr lang="es-AR"/>
          </a:p>
        </p:txBody>
      </p:sp>
    </p:spTree>
    <p:extLst>
      <p:ext uri="{BB962C8B-B14F-4D97-AF65-F5344CB8AC3E}">
        <p14:creationId xmlns:p14="http://schemas.microsoft.com/office/powerpoint/2010/main" val="2119650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445D9FF1-85FE-472F-AFCD-BE5D38DC6F4A}" type="datetimeFigureOut">
              <a:rPr lang="es-AR" smtClean="0"/>
              <a:t>18/11/2023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91ADB39-6DA5-4F39-8978-2205A7460E03}" type="slidenum">
              <a:rPr lang="es-AR" smtClean="0"/>
              <a:t>‹Nº›</a:t>
            </a:fld>
            <a:endParaRPr lang="es-AR"/>
          </a:p>
        </p:txBody>
      </p:sp>
    </p:spTree>
    <p:extLst>
      <p:ext uri="{BB962C8B-B14F-4D97-AF65-F5344CB8AC3E}">
        <p14:creationId xmlns:p14="http://schemas.microsoft.com/office/powerpoint/2010/main" val="3514612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445D9FF1-85FE-472F-AFCD-BE5D38DC6F4A}" type="datetimeFigureOut">
              <a:rPr lang="es-AR" smtClean="0"/>
              <a:t>18/11/2023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91ADB39-6DA5-4F39-8978-2205A7460E03}" type="slidenum">
              <a:rPr lang="es-AR" smtClean="0"/>
              <a:t>‹Nº›</a:t>
            </a:fld>
            <a:endParaRPr lang="es-AR"/>
          </a:p>
        </p:txBody>
      </p:sp>
    </p:spTree>
    <p:extLst>
      <p:ext uri="{BB962C8B-B14F-4D97-AF65-F5344CB8AC3E}">
        <p14:creationId xmlns:p14="http://schemas.microsoft.com/office/powerpoint/2010/main" val="29670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45D9FF1-85FE-472F-AFCD-BE5D38DC6F4A}" type="datetimeFigureOut">
              <a:rPr lang="es-AR" smtClean="0"/>
              <a:t>18/11/2023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91ADB39-6DA5-4F39-8978-2205A7460E03}" type="slidenum">
              <a:rPr lang="es-AR" smtClean="0"/>
              <a:t>‹Nº›</a:t>
            </a:fld>
            <a:endParaRPr lang="es-AR"/>
          </a:p>
        </p:txBody>
      </p:sp>
    </p:spTree>
    <p:extLst>
      <p:ext uri="{BB962C8B-B14F-4D97-AF65-F5344CB8AC3E}">
        <p14:creationId xmlns:p14="http://schemas.microsoft.com/office/powerpoint/2010/main" val="1809917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p:cNvSpPr>
            <a:spLocks noGrp="1"/>
          </p:cNvSpPr>
          <p:nvPr>
            <p:ph type="dt" sz="half" idx="10"/>
          </p:nvPr>
        </p:nvSpPr>
        <p:spPr/>
        <p:txBody>
          <a:bodyPr/>
          <a:lstStyle/>
          <a:p>
            <a:fld id="{445D9FF1-85FE-472F-AFCD-BE5D38DC6F4A}" type="datetimeFigureOut">
              <a:rPr lang="es-AR" smtClean="0"/>
              <a:t>18/11/2023</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C91ADB39-6DA5-4F39-8978-2205A7460E03}" type="slidenum">
              <a:rPr lang="es-AR" smtClean="0"/>
              <a:t>‹Nº›</a:t>
            </a:fld>
            <a:endParaRPr lang="es-AR"/>
          </a:p>
        </p:txBody>
      </p:sp>
    </p:spTree>
    <p:extLst>
      <p:ext uri="{BB962C8B-B14F-4D97-AF65-F5344CB8AC3E}">
        <p14:creationId xmlns:p14="http://schemas.microsoft.com/office/powerpoint/2010/main" val="1034134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p:cNvSpPr>
            <a:spLocks noGrp="1"/>
          </p:cNvSpPr>
          <p:nvPr>
            <p:ph type="dt" sz="half" idx="10"/>
          </p:nvPr>
        </p:nvSpPr>
        <p:spPr/>
        <p:txBody>
          <a:bodyPr/>
          <a:lstStyle/>
          <a:p>
            <a:fld id="{445D9FF1-85FE-472F-AFCD-BE5D38DC6F4A}" type="datetimeFigureOut">
              <a:rPr lang="es-AR" smtClean="0"/>
              <a:t>18/11/2023</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C91ADB39-6DA5-4F39-8978-2205A7460E03}" type="slidenum">
              <a:rPr lang="es-AR" smtClean="0"/>
              <a:t>‹Nº›</a:t>
            </a:fld>
            <a:endParaRPr lang="es-AR"/>
          </a:p>
        </p:txBody>
      </p:sp>
    </p:spTree>
    <p:extLst>
      <p:ext uri="{BB962C8B-B14F-4D97-AF65-F5344CB8AC3E}">
        <p14:creationId xmlns:p14="http://schemas.microsoft.com/office/powerpoint/2010/main" val="595274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fecha 2"/>
          <p:cNvSpPr>
            <a:spLocks noGrp="1"/>
          </p:cNvSpPr>
          <p:nvPr>
            <p:ph type="dt" sz="half" idx="10"/>
          </p:nvPr>
        </p:nvSpPr>
        <p:spPr/>
        <p:txBody>
          <a:bodyPr/>
          <a:lstStyle/>
          <a:p>
            <a:fld id="{445D9FF1-85FE-472F-AFCD-BE5D38DC6F4A}" type="datetimeFigureOut">
              <a:rPr lang="es-AR" smtClean="0"/>
              <a:t>18/11/2023</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C91ADB39-6DA5-4F39-8978-2205A7460E03}" type="slidenum">
              <a:rPr lang="es-AR" smtClean="0"/>
              <a:t>‹Nº›</a:t>
            </a:fld>
            <a:endParaRPr lang="es-AR"/>
          </a:p>
        </p:txBody>
      </p:sp>
    </p:spTree>
    <p:extLst>
      <p:ext uri="{BB962C8B-B14F-4D97-AF65-F5344CB8AC3E}">
        <p14:creationId xmlns:p14="http://schemas.microsoft.com/office/powerpoint/2010/main" val="3095478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45D9FF1-85FE-472F-AFCD-BE5D38DC6F4A}" type="datetimeFigureOut">
              <a:rPr lang="es-AR" smtClean="0"/>
              <a:t>18/11/2023</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C91ADB39-6DA5-4F39-8978-2205A7460E03}" type="slidenum">
              <a:rPr lang="es-AR" smtClean="0"/>
              <a:t>‹Nº›</a:t>
            </a:fld>
            <a:endParaRPr lang="es-AR"/>
          </a:p>
        </p:txBody>
      </p:sp>
    </p:spTree>
    <p:extLst>
      <p:ext uri="{BB962C8B-B14F-4D97-AF65-F5344CB8AC3E}">
        <p14:creationId xmlns:p14="http://schemas.microsoft.com/office/powerpoint/2010/main" val="3808274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45D9FF1-85FE-472F-AFCD-BE5D38DC6F4A}" type="datetimeFigureOut">
              <a:rPr lang="es-AR" smtClean="0"/>
              <a:t>18/11/2023</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C91ADB39-6DA5-4F39-8978-2205A7460E03}" type="slidenum">
              <a:rPr lang="es-AR" smtClean="0"/>
              <a:t>‹Nº›</a:t>
            </a:fld>
            <a:endParaRPr lang="es-AR"/>
          </a:p>
        </p:txBody>
      </p:sp>
    </p:spTree>
    <p:extLst>
      <p:ext uri="{BB962C8B-B14F-4D97-AF65-F5344CB8AC3E}">
        <p14:creationId xmlns:p14="http://schemas.microsoft.com/office/powerpoint/2010/main" val="2969363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45D9FF1-85FE-472F-AFCD-BE5D38DC6F4A}" type="datetimeFigureOut">
              <a:rPr lang="es-AR" smtClean="0"/>
              <a:t>18/11/2023</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C91ADB39-6DA5-4F39-8978-2205A7460E03}" type="slidenum">
              <a:rPr lang="es-AR" smtClean="0"/>
              <a:t>‹Nº›</a:t>
            </a:fld>
            <a:endParaRPr lang="es-AR"/>
          </a:p>
        </p:txBody>
      </p:sp>
    </p:spTree>
    <p:extLst>
      <p:ext uri="{BB962C8B-B14F-4D97-AF65-F5344CB8AC3E}">
        <p14:creationId xmlns:p14="http://schemas.microsoft.com/office/powerpoint/2010/main" val="1761894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5D9FF1-85FE-472F-AFCD-BE5D38DC6F4A}" type="datetimeFigureOut">
              <a:rPr lang="es-AR" smtClean="0"/>
              <a:t>18/11/2023</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1ADB39-6DA5-4F39-8978-2205A7460E03}" type="slidenum">
              <a:rPr lang="es-AR" smtClean="0"/>
              <a:t>‹Nº›</a:t>
            </a:fld>
            <a:endParaRPr lang="es-AR"/>
          </a:p>
        </p:txBody>
      </p:sp>
    </p:spTree>
    <p:extLst>
      <p:ext uri="{BB962C8B-B14F-4D97-AF65-F5344CB8AC3E}">
        <p14:creationId xmlns:p14="http://schemas.microsoft.com/office/powerpoint/2010/main" val="2263238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19701" y="389711"/>
            <a:ext cx="9144000" cy="1017670"/>
          </a:xfrm>
        </p:spPr>
        <p:txBody>
          <a:bodyPr>
            <a:normAutofit/>
          </a:bodyPr>
          <a:lstStyle/>
          <a:p>
            <a:r>
              <a:rPr lang="es-AR" sz="3200" dirty="0"/>
              <a:t>Introducción a la Programación y Análisis Numérico </a:t>
            </a:r>
            <a:endParaRPr lang="es-AR" dirty="0"/>
          </a:p>
          <a:p>
            <a:r>
              <a:rPr lang="es-AR" dirty="0"/>
              <a:t>Ecuaciones Diferenciales – Problema de Valores de Contorno</a:t>
            </a:r>
          </a:p>
          <a:p>
            <a:endParaRPr lang="es-AR" dirty="0"/>
          </a:p>
          <a:p>
            <a:endParaRPr lang="es-AR" dirty="0"/>
          </a:p>
          <a:p>
            <a:endParaRPr lang="es-AR" dirty="0"/>
          </a:p>
        </p:txBody>
      </p:sp>
      <p:pic>
        <p:nvPicPr>
          <p:cNvPr id="4" name="Picture 8" descr="Image result for unlp logo image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9779" y="82078"/>
            <a:ext cx="858740" cy="99903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CuadroTexto 4"/>
              <p:cNvSpPr txBox="1"/>
              <p:nvPr/>
            </p:nvSpPr>
            <p:spPr>
              <a:xfrm>
                <a:off x="58657" y="1637062"/>
                <a:ext cx="12019373" cy="5158335"/>
              </a:xfrm>
              <a:prstGeom prst="rect">
                <a:avLst/>
              </a:prstGeom>
              <a:noFill/>
            </p:spPr>
            <p:txBody>
              <a:bodyPr wrap="square" rtlCol="0">
                <a:spAutoFit/>
              </a:bodyPr>
              <a:lstStyle/>
              <a:p>
                <a:r>
                  <a:rPr lang="es-AR" dirty="0"/>
                  <a:t>Sea:</a:t>
                </a:r>
              </a:p>
              <a:p>
                <a:endParaRPr lang="es-AR"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p>
                        <m:sSupPr>
                          <m:ctrlPr>
                            <a:rPr lang="es-AR" b="0" i="1" smtClean="0">
                              <a:latin typeface="Cambria Math" panose="02040503050406030204" pitchFamily="18" charset="0"/>
                            </a:rPr>
                          </m:ctrlPr>
                        </m:sSupPr>
                        <m:e>
                          <m:r>
                            <a:rPr lang="es-AR" b="0" i="1" smtClean="0">
                              <a:latin typeface="Cambria Math" panose="02040503050406030204" pitchFamily="18" charset="0"/>
                            </a:rPr>
                            <m:t>𝑦</m:t>
                          </m:r>
                        </m:e>
                        <m:sup>
                          <m:r>
                            <a:rPr lang="es-AR" b="0" i="1" smtClean="0">
                              <a:latin typeface="Cambria Math" panose="02040503050406030204" pitchFamily="18" charset="0"/>
                            </a:rPr>
                            <m:t>′′</m:t>
                          </m:r>
                        </m:sup>
                      </m:sSup>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𝑝</m:t>
                          </m:r>
                        </m:e>
                        <m:sub>
                          <m:r>
                            <a:rPr lang="es-AR" b="0" i="1" smtClean="0">
                              <a:latin typeface="Cambria Math" panose="02040503050406030204" pitchFamily="18" charset="0"/>
                            </a:rPr>
                            <m:t>(</m:t>
                          </m:r>
                          <m:r>
                            <a:rPr lang="es-AR" b="0" i="1" smtClean="0">
                              <a:latin typeface="Cambria Math" panose="02040503050406030204" pitchFamily="18" charset="0"/>
                            </a:rPr>
                            <m:t>𝑥</m:t>
                          </m:r>
                          <m:r>
                            <a:rPr lang="es-AR" b="0" i="1" smtClean="0">
                              <a:latin typeface="Cambria Math" panose="02040503050406030204" pitchFamily="18" charset="0"/>
                            </a:rPr>
                            <m:t>)</m:t>
                          </m:r>
                        </m:sub>
                      </m:sSub>
                      <m:sSup>
                        <m:sSupPr>
                          <m:ctrlPr>
                            <a:rPr lang="es-AR" b="0" i="1" smtClean="0">
                              <a:latin typeface="Cambria Math" panose="02040503050406030204" pitchFamily="18" charset="0"/>
                            </a:rPr>
                          </m:ctrlPr>
                        </m:sSupPr>
                        <m:e>
                          <m:r>
                            <a:rPr lang="es-AR" b="0" i="1" smtClean="0">
                              <a:latin typeface="Cambria Math" panose="02040503050406030204" pitchFamily="18" charset="0"/>
                            </a:rPr>
                            <m:t>𝑦</m:t>
                          </m:r>
                        </m:e>
                        <m:sup>
                          <m:r>
                            <a:rPr lang="es-AR" b="0" i="1" smtClean="0">
                              <a:latin typeface="Cambria Math" panose="02040503050406030204" pitchFamily="18" charset="0"/>
                            </a:rPr>
                            <m:t>′</m:t>
                          </m:r>
                        </m:sup>
                      </m:sSup>
                      <m:r>
                        <a:rPr lang="es-AR" b="0" i="1" smtClean="0">
                          <a:latin typeface="Cambria Math" panose="02040503050406030204" pitchFamily="18" charset="0"/>
                        </a:rPr>
                        <m:t>+</m:t>
                      </m:r>
                      <m:sSub>
                        <m:sSubPr>
                          <m:ctrlPr>
                            <a:rPr lang="es-AR" i="1">
                              <a:latin typeface="Cambria Math" panose="02040503050406030204" pitchFamily="18" charset="0"/>
                            </a:rPr>
                          </m:ctrlPr>
                        </m:sSubPr>
                        <m:e>
                          <m:r>
                            <a:rPr lang="es-AR" b="0" i="1" smtClean="0">
                              <a:latin typeface="Cambria Math" panose="02040503050406030204" pitchFamily="18" charset="0"/>
                            </a:rPr>
                            <m:t>𝑞</m:t>
                          </m:r>
                        </m:e>
                        <m:sub>
                          <m:r>
                            <a:rPr lang="es-AR" i="1">
                              <a:latin typeface="Cambria Math" panose="02040503050406030204" pitchFamily="18" charset="0"/>
                            </a:rPr>
                            <m:t>(</m:t>
                          </m:r>
                          <m:r>
                            <a:rPr lang="es-AR" i="1">
                              <a:latin typeface="Cambria Math" panose="02040503050406030204" pitchFamily="18" charset="0"/>
                            </a:rPr>
                            <m:t>𝑥</m:t>
                          </m:r>
                          <m:r>
                            <a:rPr lang="es-AR" i="1">
                              <a:latin typeface="Cambria Math" panose="02040503050406030204" pitchFamily="18" charset="0"/>
                            </a:rPr>
                            <m:t>)</m:t>
                          </m:r>
                        </m:sub>
                      </m:sSub>
                      <m:r>
                        <a:rPr lang="es-AR" b="0" i="1" smtClean="0">
                          <a:latin typeface="Cambria Math" panose="02040503050406030204" pitchFamily="18" charset="0"/>
                        </a:rPr>
                        <m:t>𝑦</m:t>
                      </m:r>
                      <m:r>
                        <a:rPr lang="es-AR" b="0" i="1" smtClean="0">
                          <a:latin typeface="Cambria Math" panose="02040503050406030204" pitchFamily="18" charset="0"/>
                        </a:rPr>
                        <m:t>+</m:t>
                      </m:r>
                      <m:sSub>
                        <m:sSubPr>
                          <m:ctrlPr>
                            <a:rPr lang="es-AR" i="1">
                              <a:latin typeface="Cambria Math" panose="02040503050406030204" pitchFamily="18" charset="0"/>
                            </a:rPr>
                          </m:ctrlPr>
                        </m:sSubPr>
                        <m:e>
                          <m:r>
                            <a:rPr lang="es-AR" b="0" i="1" smtClean="0">
                              <a:latin typeface="Cambria Math" panose="02040503050406030204" pitchFamily="18" charset="0"/>
                            </a:rPr>
                            <m:t>𝑟</m:t>
                          </m:r>
                        </m:e>
                        <m:sub>
                          <m:r>
                            <a:rPr lang="es-AR" i="1">
                              <a:latin typeface="Cambria Math" panose="02040503050406030204" pitchFamily="18" charset="0"/>
                            </a:rPr>
                            <m:t>(</m:t>
                          </m:r>
                          <m:r>
                            <a:rPr lang="es-AR" i="1">
                              <a:latin typeface="Cambria Math" panose="02040503050406030204" pitchFamily="18" charset="0"/>
                            </a:rPr>
                            <m:t>𝑥</m:t>
                          </m:r>
                          <m:r>
                            <a:rPr lang="es-AR" i="1">
                              <a:latin typeface="Cambria Math" panose="02040503050406030204" pitchFamily="18" charset="0"/>
                            </a:rPr>
                            <m:t>)</m:t>
                          </m:r>
                        </m:sub>
                      </m:sSub>
                      <m:r>
                        <a:rPr lang="es-AR" b="0" i="1" smtClean="0">
                          <a:latin typeface="Cambria Math" panose="02040503050406030204" pitchFamily="18" charset="0"/>
                        </a:rPr>
                        <m:t>                     </m:t>
                      </m:r>
                      <m:r>
                        <a:rPr lang="es-AR" b="0" i="1" smtClean="0">
                          <a:latin typeface="Cambria Math" panose="02040503050406030204" pitchFamily="18" charset="0"/>
                        </a:rPr>
                        <m:t>𝑐𝑜𝑛</m:t>
                      </m:r>
                      <m:r>
                        <a:rPr lang="es-AR" b="0" i="1" smtClean="0">
                          <a:latin typeface="Cambria Math" panose="02040503050406030204" pitchFamily="18" charset="0"/>
                        </a:rPr>
                        <m:t>                   </m:t>
                      </m:r>
                      <m:r>
                        <a:rPr lang="es-AR" b="0" i="1" smtClean="0">
                          <a:latin typeface="Cambria Math" panose="02040503050406030204" pitchFamily="18" charset="0"/>
                        </a:rPr>
                        <m:t>𝑦</m:t>
                      </m:r>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𝑓</m:t>
                          </m:r>
                        </m:e>
                        <m:sub>
                          <m:r>
                            <a:rPr lang="es-AR" b="0" i="1" smtClean="0">
                              <a:latin typeface="Cambria Math" panose="02040503050406030204" pitchFamily="18" charset="0"/>
                            </a:rPr>
                            <m:t>(</m:t>
                          </m:r>
                          <m:r>
                            <a:rPr lang="es-AR" b="0" i="1" smtClean="0">
                              <a:latin typeface="Cambria Math" panose="02040503050406030204" pitchFamily="18" charset="0"/>
                            </a:rPr>
                            <m:t>𝑥</m:t>
                          </m:r>
                          <m:r>
                            <a:rPr lang="es-AR" b="0" i="1" smtClean="0">
                              <a:latin typeface="Cambria Math" panose="02040503050406030204" pitchFamily="18" charset="0"/>
                            </a:rPr>
                            <m:t>)</m:t>
                          </m:r>
                        </m:sub>
                      </m:sSub>
                    </m:oMath>
                  </m:oMathPara>
                </a14:m>
                <a:endParaRPr lang="es-AR" b="0" dirty="0"/>
              </a:p>
              <a:p>
                <a:r>
                  <a:rPr lang="es-AR" dirty="0"/>
                  <a:t>					</a:t>
                </a:r>
                <a14:m>
                  <m:oMath xmlns:m="http://schemas.openxmlformats.org/officeDocument/2006/math">
                    <m:r>
                      <a:rPr lang="es-AR" b="0" i="0" smtClean="0">
                        <a:latin typeface="Cambria Math" panose="02040503050406030204" pitchFamily="18" charset="0"/>
                      </a:rPr>
                      <m:t>     </m:t>
                    </m:r>
                    <m:r>
                      <a:rPr lang="es-AR" i="1">
                        <a:latin typeface="Cambria Math" panose="02040503050406030204" pitchFamily="18" charset="0"/>
                      </a:rPr>
                      <m:t>𝑎</m:t>
                    </m:r>
                    <m:r>
                      <a:rPr lang="es-AR" i="1">
                        <a:latin typeface="Cambria Math" panose="02040503050406030204" pitchFamily="18" charset="0"/>
                        <a:ea typeface="Cambria Math" panose="02040503050406030204" pitchFamily="18" charset="0"/>
                      </a:rPr>
                      <m:t>≤</m:t>
                    </m:r>
                    <m:r>
                      <a:rPr lang="es-AR" i="1">
                        <a:latin typeface="Cambria Math" panose="02040503050406030204" pitchFamily="18" charset="0"/>
                        <a:ea typeface="Cambria Math" panose="02040503050406030204" pitchFamily="18" charset="0"/>
                      </a:rPr>
                      <m:t>𝑥</m:t>
                    </m:r>
                    <m:r>
                      <a:rPr lang="es-AR" i="1">
                        <a:latin typeface="Cambria Math" panose="02040503050406030204" pitchFamily="18" charset="0"/>
                        <a:ea typeface="Cambria Math" panose="02040503050406030204" pitchFamily="18" charset="0"/>
                      </a:rPr>
                      <m:t>≤</m:t>
                    </m:r>
                    <m:r>
                      <a:rPr lang="es-AR" b="0" i="1" smtClean="0">
                        <a:latin typeface="Cambria Math" panose="02040503050406030204" pitchFamily="18" charset="0"/>
                      </a:rPr>
                      <m:t>𝑏</m:t>
                    </m:r>
                  </m:oMath>
                </a14:m>
                <a:endParaRPr lang="es-AR" b="0" dirty="0"/>
              </a:p>
              <a:p>
                <a:r>
                  <a:rPr lang="es-AR" dirty="0"/>
                  <a:t>					       </a:t>
                </a:r>
                <a14:m>
                  <m:oMath xmlns:m="http://schemas.openxmlformats.org/officeDocument/2006/math">
                    <m:sSub>
                      <m:sSubPr>
                        <m:ctrlPr>
                          <a:rPr lang="es-AR" b="0" i="1" smtClean="0">
                            <a:latin typeface="Cambria Math" panose="02040503050406030204" pitchFamily="18" charset="0"/>
                          </a:rPr>
                        </m:ctrlPr>
                      </m:sSubPr>
                      <m:e>
                        <m:r>
                          <a:rPr lang="es-AR" b="0" i="1" smtClean="0">
                            <a:latin typeface="Cambria Math" panose="02040503050406030204" pitchFamily="18" charset="0"/>
                          </a:rPr>
                          <m:t>𝑦</m:t>
                        </m:r>
                      </m:e>
                      <m:sub>
                        <m:r>
                          <a:rPr lang="es-AR" b="0" i="1" smtClean="0">
                            <a:latin typeface="Cambria Math" panose="02040503050406030204" pitchFamily="18" charset="0"/>
                          </a:rPr>
                          <m:t>(</m:t>
                        </m:r>
                        <m:r>
                          <a:rPr lang="es-AR" b="0" i="1" smtClean="0">
                            <a:latin typeface="Cambria Math" panose="02040503050406030204" pitchFamily="18" charset="0"/>
                          </a:rPr>
                          <m:t>𝑎</m:t>
                        </m:r>
                        <m:r>
                          <a:rPr lang="es-AR" b="0" i="1" smtClean="0">
                            <a:latin typeface="Cambria Math" panose="02040503050406030204" pitchFamily="18" charset="0"/>
                          </a:rPr>
                          <m:t>)</m:t>
                        </m:r>
                      </m:sub>
                    </m:sSub>
                    <m:r>
                      <a:rPr lang="es-AR" b="0" i="1" smtClean="0">
                        <a:latin typeface="Cambria Math" panose="02040503050406030204" pitchFamily="18" charset="0"/>
                      </a:rPr>
                      <m:t>=</m:t>
                    </m:r>
                    <m:r>
                      <a:rPr lang="es-AR" b="0" i="1" smtClean="0">
                        <a:latin typeface="Cambria Math" panose="02040503050406030204" pitchFamily="18" charset="0"/>
                        <a:ea typeface="Cambria Math" panose="02040503050406030204" pitchFamily="18" charset="0"/>
                      </a:rPr>
                      <m:t>∝</m:t>
                    </m:r>
                  </m:oMath>
                </a14:m>
                <a:endParaRPr lang="es-AR" b="0" dirty="0">
                  <a:ea typeface="Cambria Math" panose="02040503050406030204" pitchFamily="18" charset="0"/>
                </a:endParaRPr>
              </a:p>
              <a:p>
                <a:r>
                  <a:rPr lang="es-AR" dirty="0"/>
                  <a:t>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m:t>
                        </m:r>
                        <m:r>
                          <a:rPr lang="es-AR" b="0" i="1" smtClean="0">
                            <a:latin typeface="Cambria Math" panose="02040503050406030204" pitchFamily="18" charset="0"/>
                          </a:rPr>
                          <m:t>𝑏</m:t>
                        </m:r>
                        <m:r>
                          <a:rPr lang="es-AR" i="1">
                            <a:latin typeface="Cambria Math" panose="02040503050406030204" pitchFamily="18" charset="0"/>
                          </a:rPr>
                          <m:t>)</m:t>
                        </m:r>
                      </m:sub>
                    </m:sSub>
                    <m:r>
                      <a:rPr lang="es-AR" i="1">
                        <a:latin typeface="Cambria Math" panose="02040503050406030204" pitchFamily="18" charset="0"/>
                      </a:rPr>
                      <m:t>=</m:t>
                    </m:r>
                    <m:r>
                      <a:rPr lang="es-AR" i="1" smtClean="0">
                        <a:latin typeface="Cambria Math" panose="02040503050406030204" pitchFamily="18" charset="0"/>
                        <a:ea typeface="Cambria Math" panose="02040503050406030204" pitchFamily="18" charset="0"/>
                      </a:rPr>
                      <m:t>𝛽</m:t>
                    </m:r>
                  </m:oMath>
                </a14:m>
                <a:endParaRPr lang="es-AR" dirty="0"/>
              </a:p>
              <a:p>
                <a:endParaRPr lang="es-AR" dirty="0"/>
              </a:p>
              <a:p>
                <a:pPr algn="just"/>
                <a:endParaRPr lang="es-AR" dirty="0"/>
              </a:p>
              <a:p>
                <a:r>
                  <a:rPr lang="es-AR" dirty="0"/>
                  <a:t>Donde </a:t>
                </a:r>
                <a14:m>
                  <m:oMath xmlns:m="http://schemas.openxmlformats.org/officeDocument/2006/math">
                    <m:r>
                      <a:rPr lang="es-AR" i="1">
                        <a:latin typeface="Cambria Math" panose="02040503050406030204" pitchFamily="18" charset="0"/>
                        <a:ea typeface="Cambria Math" panose="02040503050406030204" pitchFamily="18" charset="0"/>
                      </a:rPr>
                      <m:t>∝ </m:t>
                    </m:r>
                  </m:oMath>
                </a14:m>
                <a:r>
                  <a:rPr lang="es-AR" dirty="0"/>
                  <a:t>y </a:t>
                </a:r>
                <a14:m>
                  <m:oMath xmlns:m="http://schemas.openxmlformats.org/officeDocument/2006/math">
                    <m:r>
                      <a:rPr lang="es-AR" i="1">
                        <a:latin typeface="Cambria Math" panose="02040503050406030204" pitchFamily="18" charset="0"/>
                        <a:ea typeface="Cambria Math" panose="02040503050406030204" pitchFamily="18" charset="0"/>
                      </a:rPr>
                      <m:t>𝛽</m:t>
                    </m:r>
                    <m:r>
                      <a:rPr lang="es-AR" i="1">
                        <a:latin typeface="Cambria Math" panose="02040503050406030204" pitchFamily="18" charset="0"/>
                        <a:ea typeface="Cambria Math" panose="02040503050406030204" pitchFamily="18" charset="0"/>
                      </a:rPr>
                      <m:t> </m:t>
                    </m:r>
                  </m:oMath>
                </a14:m>
                <a:r>
                  <a:rPr lang="es-AR" dirty="0"/>
                  <a:t>son llamadas condiciones de contorno o de borde.</a:t>
                </a:r>
              </a:p>
              <a:p>
                <a:endParaRPr lang="es-AR" dirty="0"/>
              </a:p>
              <a:p>
                <a:r>
                  <a:rPr lang="es-AR" dirty="0"/>
                  <a:t>Las condiciones de borde pueden ser de tres tipos:</a:t>
                </a:r>
              </a:p>
              <a:p>
                <a:endParaRPr lang="es-AR" dirty="0"/>
              </a:p>
              <a:p>
                <a:pPr marL="285750" indent="-285750">
                  <a:buFontTx/>
                  <a:buChar char="-"/>
                </a:pPr>
                <a:r>
                  <a:rPr lang="es-AR" dirty="0"/>
                  <a:t>Forzadas o de Dirichlet, imponen condiciones directamente  la solución en el borde.</a:t>
                </a:r>
              </a:p>
              <a:p>
                <a:pPr marL="285750" indent="-285750">
                  <a:buFontTx/>
                  <a:buChar char="-"/>
                </a:pPr>
                <a:r>
                  <a:rPr lang="es-AR" dirty="0"/>
                  <a:t>Naturales o de Neuman, imponen condiciones sobre la derivada de la solución.</a:t>
                </a:r>
              </a:p>
              <a:p>
                <a:pPr marL="285750" indent="-285750">
                  <a:buFontTx/>
                  <a:buChar char="-"/>
                </a:pPr>
                <a:r>
                  <a:rPr lang="es-AR" dirty="0"/>
                  <a:t>Si el borde no tiene condición impuesta sobre la solución ni sobre su derivada se llama borde libre.</a:t>
                </a:r>
              </a:p>
              <a:p>
                <a:pPr marL="285750" indent="-285750">
                  <a:buFontTx/>
                  <a:buChar char="-"/>
                </a:pPr>
                <a:endParaRPr lang="es-AR" dirty="0"/>
              </a:p>
              <a:p>
                <a:r>
                  <a:rPr lang="es-AR" dirty="0"/>
                  <a:t>Sobre un mismo borde pueden aplicarse simultáneamente condiciones forzadas y naturales.</a:t>
                </a:r>
              </a:p>
              <a:p>
                <a:r>
                  <a:rPr lang="es-AR" dirty="0"/>
                  <a:t>Es necesario tener una cantidad de condiciones suficientes para que la solución sea única.</a:t>
                </a:r>
              </a:p>
            </p:txBody>
          </p:sp>
        </mc:Choice>
        <mc:Fallback xmlns="">
          <p:sp>
            <p:nvSpPr>
              <p:cNvPr id="5" name="CuadroTexto 4"/>
              <p:cNvSpPr txBox="1">
                <a:spLocks noRot="1" noChangeAspect="1" noMove="1" noResize="1" noEditPoints="1" noAdjustHandles="1" noChangeArrowheads="1" noChangeShapeType="1" noTextEdit="1"/>
              </p:cNvSpPr>
              <p:nvPr/>
            </p:nvSpPr>
            <p:spPr>
              <a:xfrm>
                <a:off x="58657" y="1637062"/>
                <a:ext cx="12019373" cy="5158335"/>
              </a:xfrm>
              <a:prstGeom prst="rect">
                <a:avLst/>
              </a:prstGeom>
              <a:blipFill>
                <a:blip r:embed="rId3"/>
                <a:stretch>
                  <a:fillRect l="-457" t="-709" b="-946"/>
                </a:stretch>
              </a:blipFill>
            </p:spPr>
            <p:txBody>
              <a:bodyPr/>
              <a:lstStyle/>
              <a:p>
                <a:r>
                  <a:rPr lang="en-US">
                    <a:noFill/>
                  </a:rPr>
                  <a:t> </a:t>
                </a:r>
              </a:p>
            </p:txBody>
          </p:sp>
        </mc:Fallback>
      </mc:AlternateContent>
    </p:spTree>
    <p:extLst>
      <p:ext uri="{BB962C8B-B14F-4D97-AF65-F5344CB8AC3E}">
        <p14:creationId xmlns:p14="http://schemas.microsoft.com/office/powerpoint/2010/main" val="100928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716152" y="0"/>
            <a:ext cx="9144000" cy="457577"/>
          </a:xfrm>
        </p:spPr>
        <p:txBody>
          <a:bodyPr>
            <a:normAutofit/>
          </a:bodyPr>
          <a:lstStyle/>
          <a:p>
            <a:r>
              <a:rPr lang="es-AR" dirty="0"/>
              <a:t>Ecuaciones Diferenciales – Problema de Valores de Contorno</a:t>
            </a:r>
          </a:p>
        </p:txBody>
      </p:sp>
      <p:pic>
        <p:nvPicPr>
          <p:cNvPr id="4" name="Picture 8" descr="Image result for unlp logo image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9779" y="82078"/>
            <a:ext cx="858740" cy="99903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CuadroTexto 4"/>
              <p:cNvSpPr txBox="1"/>
              <p:nvPr/>
            </p:nvSpPr>
            <p:spPr>
              <a:xfrm>
                <a:off x="86313" y="1081108"/>
                <a:ext cx="12019373" cy="3839513"/>
              </a:xfrm>
              <a:prstGeom prst="rect">
                <a:avLst/>
              </a:prstGeom>
              <a:noFill/>
            </p:spPr>
            <p:txBody>
              <a:bodyPr wrap="square" rtlCol="0">
                <a:spAutoFit/>
              </a:bodyPr>
              <a:lstStyle/>
              <a:p>
                <a:r>
                  <a:rPr lang="es-AR" dirty="0"/>
                  <a:t>Plantearemos el sistema matricial:</a:t>
                </a:r>
              </a:p>
              <a:p>
                <a:endParaRPr lang="es-AR" dirty="0"/>
              </a:p>
              <a:p>
                <a:pPr/>
                <a14:m>
                  <m:oMathPara xmlns:m="http://schemas.openxmlformats.org/officeDocument/2006/math">
                    <m:oMathParaPr>
                      <m:jc m:val="left"/>
                    </m:oMathParaPr>
                    <m:oMath xmlns:m="http://schemas.openxmlformats.org/officeDocument/2006/math">
                      <m:m>
                        <m:mPr>
                          <m:mcs>
                            <m:mc>
                              <m:mcPr>
                                <m:count m:val="3"/>
                                <m:mcJc m:val="center"/>
                              </m:mcPr>
                            </m:mc>
                          </m:mcs>
                          <m:ctrlPr>
                            <a:rPr lang="es-AR" i="1" smtClean="0">
                              <a:latin typeface="Cambria Math" panose="02040503050406030204" pitchFamily="18" charset="0"/>
                            </a:rPr>
                          </m:ctrlPr>
                        </m:mPr>
                        <m:mr>
                          <m:e>
                            <m:r>
                              <m:rPr>
                                <m:brk m:alnAt="7"/>
                              </m:rPr>
                              <a:rPr lang="es-AR" b="0" i="1" smtClean="0">
                                <a:latin typeface="Cambria Math" panose="02040503050406030204" pitchFamily="18" charset="0"/>
                              </a:rPr>
                              <m:t>2</m:t>
                            </m:r>
                            <m:r>
                              <a:rPr lang="es-AR" b="0" i="1" smtClean="0">
                                <a:latin typeface="Cambria Math" panose="02040503050406030204" pitchFamily="18" charset="0"/>
                              </a:rPr>
                              <m:t>+</m:t>
                            </m:r>
                            <m:sSup>
                              <m:sSupPr>
                                <m:ctrlPr>
                                  <a:rPr lang="es-AR" b="0" i="1" smtClean="0">
                                    <a:latin typeface="Cambria Math" panose="02040503050406030204" pitchFamily="18" charset="0"/>
                                  </a:rPr>
                                </m:ctrlPr>
                              </m:sSupPr>
                              <m:e>
                                <m:r>
                                  <a:rPr lang="es-AR" b="0" i="1" smtClean="0">
                                    <a:latin typeface="Cambria Math" panose="02040503050406030204" pitchFamily="18" charset="0"/>
                                  </a:rPr>
                                  <m:t>30</m:t>
                                </m:r>
                              </m:e>
                              <m:sup>
                                <m:r>
                                  <a:rPr lang="es-AR" b="0" i="1" smtClean="0">
                                    <a:latin typeface="Cambria Math" panose="02040503050406030204" pitchFamily="18" charset="0"/>
                                  </a:rPr>
                                  <m:t>2</m:t>
                                </m:r>
                              </m:sup>
                            </m:sSup>
                            <m:r>
                              <m:rPr>
                                <m:brk m:alnAt="7"/>
                              </m:rPr>
                              <a:rPr lang="es-AR" b="0" i="1" smtClean="0">
                                <a:latin typeface="Cambria Math" panose="02040503050406030204" pitchFamily="18" charset="0"/>
                              </a:rPr>
                              <m:t>∗</m:t>
                            </m:r>
                            <m:r>
                              <a:rPr lang="es-AR" b="0" i="1" smtClean="0">
                                <a:latin typeface="Cambria Math" panose="02040503050406030204" pitchFamily="18" charset="0"/>
                              </a:rPr>
                              <m:t>5.33</m:t>
                            </m:r>
                            <m:sSup>
                              <m:sSupPr>
                                <m:ctrlPr>
                                  <a:rPr lang="es-AR" b="0" i="1" smtClean="0">
                                    <a:latin typeface="Cambria Math" panose="02040503050406030204" pitchFamily="18" charset="0"/>
                                  </a:rPr>
                                </m:ctrlPr>
                              </m:sSupPr>
                              <m:e>
                                <m:r>
                                  <a:rPr lang="es-AR" b="0" i="1" smtClean="0">
                                    <a:latin typeface="Cambria Math" panose="02040503050406030204" pitchFamily="18" charset="0"/>
                                  </a:rPr>
                                  <m:t>𝐸</m:t>
                                </m:r>
                              </m:e>
                              <m:sup>
                                <m:r>
                                  <a:rPr lang="es-AR" b="0" i="1" smtClean="0">
                                    <a:latin typeface="Cambria Math" panose="02040503050406030204" pitchFamily="18" charset="0"/>
                                  </a:rPr>
                                  <m:t>−8</m:t>
                                </m:r>
                              </m:sup>
                            </m:sSup>
                          </m:e>
                          <m:e>
                            <m:r>
                              <a:rPr lang="es-AR" b="0" i="1" smtClean="0">
                                <a:latin typeface="Cambria Math" panose="02040503050406030204" pitchFamily="18" charset="0"/>
                              </a:rPr>
                              <m:t>−1</m:t>
                            </m:r>
                          </m:e>
                          <m:e>
                            <m:r>
                              <a:rPr lang="es-AR" b="0" i="1" smtClean="0">
                                <a:latin typeface="Cambria Math" panose="02040503050406030204" pitchFamily="18" charset="0"/>
                              </a:rPr>
                              <m:t>0</m:t>
                            </m:r>
                          </m:e>
                        </m:mr>
                        <m:mr>
                          <m:e>
                            <m:r>
                              <a:rPr lang="es-AR" b="0" i="1" smtClean="0">
                                <a:latin typeface="Cambria Math" panose="02040503050406030204" pitchFamily="18" charset="0"/>
                              </a:rPr>
                              <m:t>−1</m:t>
                            </m:r>
                          </m:e>
                          <m:e>
                            <m:r>
                              <m:rPr>
                                <m:brk m:alnAt="7"/>
                              </m:rPr>
                              <a:rPr lang="es-AR" i="1">
                                <a:latin typeface="Cambria Math" panose="02040503050406030204" pitchFamily="18" charset="0"/>
                              </a:rPr>
                              <m:t>2</m:t>
                            </m:r>
                            <m:r>
                              <a:rPr lang="es-AR" i="1">
                                <a:latin typeface="Cambria Math" panose="02040503050406030204" pitchFamily="18" charset="0"/>
                              </a:rPr>
                              <m:t>+</m:t>
                            </m:r>
                            <m:sSup>
                              <m:sSupPr>
                                <m:ctrlPr>
                                  <a:rPr lang="es-AR" i="1">
                                    <a:latin typeface="Cambria Math" panose="02040503050406030204" pitchFamily="18" charset="0"/>
                                  </a:rPr>
                                </m:ctrlPr>
                              </m:sSupPr>
                              <m:e>
                                <m:r>
                                  <a:rPr lang="es-AR" i="1">
                                    <a:latin typeface="Cambria Math" panose="02040503050406030204" pitchFamily="18" charset="0"/>
                                  </a:rPr>
                                  <m:t>30</m:t>
                                </m:r>
                              </m:e>
                              <m:sup>
                                <m:r>
                                  <a:rPr lang="es-AR" i="1">
                                    <a:latin typeface="Cambria Math" panose="02040503050406030204" pitchFamily="18" charset="0"/>
                                  </a:rPr>
                                  <m:t>2</m:t>
                                </m:r>
                              </m:sup>
                            </m:sSup>
                            <m:r>
                              <m:rPr>
                                <m:brk m:alnAt="7"/>
                              </m:rPr>
                              <a:rPr lang="es-AR" i="1">
                                <a:latin typeface="Cambria Math" panose="02040503050406030204" pitchFamily="18" charset="0"/>
                              </a:rPr>
                              <m:t>∗</m:t>
                            </m:r>
                            <m:r>
                              <a:rPr lang="es-AR" i="1">
                                <a:latin typeface="Cambria Math" panose="02040503050406030204" pitchFamily="18" charset="0"/>
                              </a:rPr>
                              <m:t>5.33</m:t>
                            </m:r>
                            <m:sSup>
                              <m:sSupPr>
                                <m:ctrlPr>
                                  <a:rPr lang="es-AR" i="1">
                                    <a:latin typeface="Cambria Math" panose="02040503050406030204" pitchFamily="18" charset="0"/>
                                  </a:rPr>
                                </m:ctrlPr>
                              </m:sSupPr>
                              <m:e>
                                <m:r>
                                  <a:rPr lang="es-AR" i="1">
                                    <a:latin typeface="Cambria Math" panose="02040503050406030204" pitchFamily="18" charset="0"/>
                                  </a:rPr>
                                  <m:t>𝐸</m:t>
                                </m:r>
                              </m:e>
                              <m:sup>
                                <m:r>
                                  <a:rPr lang="es-AR" i="1">
                                    <a:latin typeface="Cambria Math" panose="02040503050406030204" pitchFamily="18" charset="0"/>
                                  </a:rPr>
                                  <m:t>−8</m:t>
                                </m:r>
                              </m:sup>
                            </m:sSup>
                          </m:e>
                          <m:e>
                            <m:r>
                              <a:rPr lang="es-AR" b="0" i="1" smtClean="0">
                                <a:latin typeface="Cambria Math" panose="02040503050406030204" pitchFamily="18" charset="0"/>
                              </a:rPr>
                              <m:t>−1</m:t>
                            </m:r>
                          </m:e>
                        </m:mr>
                        <m:mr>
                          <m:e>
                            <m:r>
                              <a:rPr lang="es-AR" b="0" i="1" smtClean="0">
                                <a:latin typeface="Cambria Math" panose="02040503050406030204" pitchFamily="18" charset="0"/>
                              </a:rPr>
                              <m:t>0</m:t>
                            </m:r>
                          </m:e>
                          <m:e>
                            <m:r>
                              <a:rPr lang="es-AR" b="0" i="1" smtClean="0">
                                <a:latin typeface="Cambria Math" panose="02040503050406030204" pitchFamily="18" charset="0"/>
                              </a:rPr>
                              <m:t>−1</m:t>
                            </m:r>
                          </m:e>
                          <m:e>
                            <m:r>
                              <m:rPr>
                                <m:brk m:alnAt="7"/>
                              </m:rPr>
                              <a:rPr lang="es-AR" i="1">
                                <a:latin typeface="Cambria Math" panose="02040503050406030204" pitchFamily="18" charset="0"/>
                              </a:rPr>
                              <m:t>2</m:t>
                            </m:r>
                            <m:r>
                              <a:rPr lang="es-AR" i="1">
                                <a:latin typeface="Cambria Math" panose="02040503050406030204" pitchFamily="18" charset="0"/>
                              </a:rPr>
                              <m:t>+</m:t>
                            </m:r>
                            <m:sSup>
                              <m:sSupPr>
                                <m:ctrlPr>
                                  <a:rPr lang="es-AR" i="1">
                                    <a:latin typeface="Cambria Math" panose="02040503050406030204" pitchFamily="18" charset="0"/>
                                  </a:rPr>
                                </m:ctrlPr>
                              </m:sSupPr>
                              <m:e>
                                <m:r>
                                  <a:rPr lang="es-AR" i="1">
                                    <a:latin typeface="Cambria Math" panose="02040503050406030204" pitchFamily="18" charset="0"/>
                                  </a:rPr>
                                  <m:t>30</m:t>
                                </m:r>
                              </m:e>
                              <m:sup>
                                <m:r>
                                  <a:rPr lang="es-AR" i="1">
                                    <a:latin typeface="Cambria Math" panose="02040503050406030204" pitchFamily="18" charset="0"/>
                                  </a:rPr>
                                  <m:t>2</m:t>
                                </m:r>
                              </m:sup>
                            </m:sSup>
                            <m:r>
                              <m:rPr>
                                <m:brk m:alnAt="7"/>
                              </m:rPr>
                              <a:rPr lang="es-AR" i="1">
                                <a:latin typeface="Cambria Math" panose="02040503050406030204" pitchFamily="18" charset="0"/>
                              </a:rPr>
                              <m:t>∗</m:t>
                            </m:r>
                            <m:r>
                              <a:rPr lang="es-AR" i="1">
                                <a:latin typeface="Cambria Math" panose="02040503050406030204" pitchFamily="18" charset="0"/>
                              </a:rPr>
                              <m:t>5.33</m:t>
                            </m:r>
                            <m:sSup>
                              <m:sSupPr>
                                <m:ctrlPr>
                                  <a:rPr lang="es-AR" i="1">
                                    <a:latin typeface="Cambria Math" panose="02040503050406030204" pitchFamily="18" charset="0"/>
                                  </a:rPr>
                                </m:ctrlPr>
                              </m:sSupPr>
                              <m:e>
                                <m:r>
                                  <a:rPr lang="es-AR" i="1">
                                    <a:latin typeface="Cambria Math" panose="02040503050406030204" pitchFamily="18" charset="0"/>
                                  </a:rPr>
                                  <m:t>𝐸</m:t>
                                </m:r>
                              </m:e>
                              <m:sup>
                                <m:r>
                                  <a:rPr lang="es-AR" i="1">
                                    <a:latin typeface="Cambria Math" panose="02040503050406030204" pitchFamily="18" charset="0"/>
                                  </a:rPr>
                                  <m:t>−8</m:t>
                                </m:r>
                              </m:sup>
                            </m:sSup>
                          </m:e>
                        </m:mr>
                      </m:m>
                      <m:r>
                        <a:rPr lang="es-AR" b="0" i="1" smtClean="0">
                          <a:latin typeface="Cambria Math" panose="02040503050406030204" pitchFamily="18" charset="0"/>
                        </a:rPr>
                        <m:t>          </m:t>
                      </m:r>
                      <m:m>
                        <m:mPr>
                          <m:mcs>
                            <m:mc>
                              <m:mcPr>
                                <m:count m:val="1"/>
                                <m:mcJc m:val="center"/>
                              </m:mcPr>
                            </m:mc>
                          </m:mcs>
                          <m:ctrlPr>
                            <a:rPr lang="es-AR" b="0" i="1" smtClean="0">
                              <a:latin typeface="Cambria Math" panose="02040503050406030204" pitchFamily="18" charset="0"/>
                            </a:rPr>
                          </m:ctrlPr>
                        </m:mPr>
                        <m:mr>
                          <m:e>
                            <m:sSub>
                              <m:sSubPr>
                                <m:ctrlPr>
                                  <a:rPr lang="es-AR" b="0" i="1" smtClean="0">
                                    <a:latin typeface="Cambria Math" panose="02040503050406030204" pitchFamily="18" charset="0"/>
                                  </a:rPr>
                                </m:ctrlPr>
                              </m:sSubPr>
                              <m:e>
                                <m:r>
                                  <a:rPr lang="es-AR" b="0" i="1" smtClean="0">
                                    <a:latin typeface="Cambria Math" panose="02040503050406030204" pitchFamily="18" charset="0"/>
                                  </a:rPr>
                                  <m:t>𝑤</m:t>
                                </m:r>
                              </m:e>
                              <m:sub>
                                <m:r>
                                  <a:rPr lang="es-AR" b="0" i="1" smtClean="0">
                                    <a:latin typeface="Cambria Math" panose="02040503050406030204" pitchFamily="18" charset="0"/>
                                  </a:rPr>
                                  <m:t>1</m:t>
                                </m:r>
                              </m:sub>
                            </m:sSub>
                          </m:e>
                        </m:mr>
                        <m:mr>
                          <m:e>
                            <m:sSub>
                              <m:sSubPr>
                                <m:ctrlPr>
                                  <a:rPr lang="es-AR" b="0" i="1" smtClean="0">
                                    <a:latin typeface="Cambria Math" panose="02040503050406030204" pitchFamily="18" charset="0"/>
                                  </a:rPr>
                                </m:ctrlPr>
                              </m:sSubPr>
                              <m:e>
                                <m:r>
                                  <a:rPr lang="es-AR" b="0" i="1" smtClean="0">
                                    <a:latin typeface="Cambria Math" panose="02040503050406030204" pitchFamily="18" charset="0"/>
                                  </a:rPr>
                                  <m:t>𝑤</m:t>
                                </m:r>
                              </m:e>
                              <m:sub>
                                <m:r>
                                  <a:rPr lang="es-AR" b="0" i="1" smtClean="0">
                                    <a:latin typeface="Cambria Math" panose="02040503050406030204" pitchFamily="18" charset="0"/>
                                  </a:rPr>
                                  <m:t>2</m:t>
                                </m:r>
                              </m:sub>
                            </m:sSub>
                          </m:e>
                        </m:mr>
                        <m:mr>
                          <m:e>
                            <m:sSub>
                              <m:sSubPr>
                                <m:ctrlPr>
                                  <a:rPr lang="es-AR" b="0" i="1" smtClean="0">
                                    <a:latin typeface="Cambria Math" panose="02040503050406030204" pitchFamily="18" charset="0"/>
                                  </a:rPr>
                                </m:ctrlPr>
                              </m:sSubPr>
                              <m:e>
                                <m:r>
                                  <a:rPr lang="es-AR" b="0" i="1" smtClean="0">
                                    <a:latin typeface="Cambria Math" panose="02040503050406030204" pitchFamily="18" charset="0"/>
                                  </a:rPr>
                                  <m:t>𝑤</m:t>
                                </m:r>
                              </m:e>
                              <m:sub>
                                <m:r>
                                  <a:rPr lang="es-AR" b="0" i="1" smtClean="0">
                                    <a:latin typeface="Cambria Math" panose="02040503050406030204" pitchFamily="18" charset="0"/>
                                  </a:rPr>
                                  <m:t>3</m:t>
                                </m:r>
                              </m:sub>
                            </m:sSub>
                          </m:e>
                        </m:mr>
                      </m:m>
                      <m:r>
                        <a:rPr lang="es-AR" b="0" i="1" smtClean="0">
                          <a:latin typeface="Cambria Math" panose="02040503050406030204" pitchFamily="18" charset="0"/>
                        </a:rPr>
                        <m:t>   =   </m:t>
                      </m:r>
                      <m:m>
                        <m:mPr>
                          <m:mcs>
                            <m:mc>
                              <m:mcPr>
                                <m:count m:val="1"/>
                                <m:mcJc m:val="center"/>
                              </m:mcPr>
                            </m:mc>
                          </m:mcs>
                          <m:ctrlPr>
                            <a:rPr lang="es-AR" b="0" i="1" smtClean="0">
                              <a:latin typeface="Cambria Math" panose="02040503050406030204" pitchFamily="18" charset="0"/>
                            </a:rPr>
                          </m:ctrlPr>
                        </m:mPr>
                        <m:mr>
                          <m:e>
                            <m:r>
                              <m:rPr>
                                <m:brk m:alnAt="7"/>
                              </m:rPr>
                              <a:rPr lang="es-AR" b="0" i="1" smtClean="0">
                                <a:latin typeface="Cambria Math" panose="02040503050406030204" pitchFamily="18" charset="0"/>
                              </a:rPr>
                              <m:t>−</m:t>
                            </m:r>
                            <m:sSup>
                              <m:sSupPr>
                                <m:ctrlPr>
                                  <a:rPr lang="es-AR" b="0" i="1" smtClean="0">
                                    <a:latin typeface="Cambria Math" panose="02040503050406030204" pitchFamily="18" charset="0"/>
                                  </a:rPr>
                                </m:ctrlPr>
                              </m:sSupPr>
                              <m:e>
                                <m:r>
                                  <a:rPr lang="es-AR" b="0" i="1" smtClean="0">
                                    <a:latin typeface="Cambria Math" panose="02040503050406030204" pitchFamily="18" charset="0"/>
                                  </a:rPr>
                                  <m:t>30</m:t>
                                </m:r>
                              </m:e>
                              <m:sup>
                                <m:r>
                                  <a:rPr lang="es-AR" b="0" i="1" smtClean="0">
                                    <a:latin typeface="Cambria Math" panose="02040503050406030204" pitchFamily="18" charset="0"/>
                                  </a:rPr>
                                  <m:t>2</m:t>
                                </m:r>
                              </m:sup>
                            </m:sSup>
                            <m:r>
                              <m:rPr>
                                <m:brk m:alnAt="7"/>
                              </m:rPr>
                              <a:rPr lang="es-AR" b="0" i="1" smtClean="0">
                                <a:latin typeface="Cambria Math" panose="02040503050406030204" pitchFamily="18" charset="0"/>
                              </a:rPr>
                              <m:t>∗</m:t>
                            </m:r>
                            <m:r>
                              <a:rPr lang="es-AR" b="0" i="1" smtClean="0">
                                <a:latin typeface="Cambria Math" panose="02040503050406030204" pitchFamily="18" charset="0"/>
                              </a:rPr>
                              <m:t>2.22</m:t>
                            </m:r>
                            <m:sSup>
                              <m:sSupPr>
                                <m:ctrlPr>
                                  <a:rPr lang="es-AR" b="0" i="1" smtClean="0">
                                    <a:latin typeface="Cambria Math" panose="02040503050406030204" pitchFamily="18" charset="0"/>
                                  </a:rPr>
                                </m:ctrlPr>
                              </m:sSupPr>
                              <m:e>
                                <m:r>
                                  <a:rPr lang="es-AR" b="0" i="1" smtClean="0">
                                    <a:latin typeface="Cambria Math" panose="02040503050406030204" pitchFamily="18" charset="0"/>
                                  </a:rPr>
                                  <m:t>𝐸</m:t>
                                </m:r>
                              </m:e>
                              <m:sup>
                                <m:r>
                                  <a:rPr lang="es-AR" b="0" i="1" smtClean="0">
                                    <a:latin typeface="Cambria Math" panose="02040503050406030204" pitchFamily="18" charset="0"/>
                                  </a:rPr>
                                  <m:t>−10</m:t>
                                </m:r>
                              </m:sup>
                            </m:sSup>
                            <m:r>
                              <m:rPr>
                                <m:brk m:alnAt="7"/>
                              </m:rPr>
                              <a:rPr lang="es-AR" b="0" i="1" smtClean="0">
                                <a:latin typeface="Cambria Math" panose="02040503050406030204" pitchFamily="18" charset="0"/>
                              </a:rPr>
                              <m:t>∗</m:t>
                            </m:r>
                            <m:r>
                              <a:rPr lang="es-AR" b="0" i="1" smtClean="0">
                                <a:latin typeface="Cambria Math" panose="02040503050406030204" pitchFamily="18" charset="0"/>
                              </a:rPr>
                              <m:t>30</m:t>
                            </m:r>
                            <m:d>
                              <m:dPr>
                                <m:ctrlPr>
                                  <a:rPr lang="es-AR" b="0" i="1" smtClean="0">
                                    <a:latin typeface="Cambria Math" panose="02040503050406030204" pitchFamily="18" charset="0"/>
                                  </a:rPr>
                                </m:ctrlPr>
                              </m:dPr>
                              <m:e>
                                <m:r>
                                  <m:rPr>
                                    <m:brk m:alnAt="7"/>
                                  </m:rPr>
                                  <a:rPr lang="es-AR" b="0" i="1" smtClean="0">
                                    <a:latin typeface="Cambria Math" panose="02040503050406030204" pitchFamily="18" charset="0"/>
                                  </a:rPr>
                                  <m:t>3</m:t>
                                </m:r>
                                <m:r>
                                  <a:rPr lang="es-AR" b="0" i="1" smtClean="0">
                                    <a:latin typeface="Cambria Math" panose="02040503050406030204" pitchFamily="18" charset="0"/>
                                  </a:rPr>
                                  <m:t>0−120</m:t>
                                </m:r>
                              </m:e>
                            </m:d>
                            <m:r>
                              <m:rPr>
                                <m:brk m:alnAt="7"/>
                              </m:rPr>
                              <a:rPr lang="es-AR" b="0" i="1" smtClean="0">
                                <a:latin typeface="Cambria Math" panose="02040503050406030204" pitchFamily="18" charset="0"/>
                              </a:rPr>
                              <m:t>+</m:t>
                            </m:r>
                            <m:r>
                              <a:rPr lang="es-AR" b="0" i="1" smtClean="0">
                                <a:latin typeface="Cambria Math" panose="02040503050406030204" pitchFamily="18" charset="0"/>
                              </a:rPr>
                              <m:t>0</m:t>
                            </m:r>
                          </m:e>
                        </m:mr>
                        <m:mr>
                          <m:e>
                            <m:r>
                              <m:rPr>
                                <m:brk m:alnAt="7"/>
                              </m:rPr>
                              <a:rPr lang="es-AR" i="1">
                                <a:latin typeface="Cambria Math" panose="02040503050406030204" pitchFamily="18" charset="0"/>
                              </a:rPr>
                              <m:t>−</m:t>
                            </m:r>
                            <m:sSup>
                              <m:sSupPr>
                                <m:ctrlPr>
                                  <a:rPr lang="es-AR" i="1">
                                    <a:latin typeface="Cambria Math" panose="02040503050406030204" pitchFamily="18" charset="0"/>
                                  </a:rPr>
                                </m:ctrlPr>
                              </m:sSupPr>
                              <m:e>
                                <m:r>
                                  <a:rPr lang="es-AR" i="1">
                                    <a:latin typeface="Cambria Math" panose="02040503050406030204" pitchFamily="18" charset="0"/>
                                  </a:rPr>
                                  <m:t>30</m:t>
                                </m:r>
                              </m:e>
                              <m:sup>
                                <m:r>
                                  <a:rPr lang="es-AR" i="1">
                                    <a:latin typeface="Cambria Math" panose="02040503050406030204" pitchFamily="18" charset="0"/>
                                  </a:rPr>
                                  <m:t>2</m:t>
                                </m:r>
                              </m:sup>
                            </m:sSup>
                            <m:r>
                              <m:rPr>
                                <m:brk m:alnAt="7"/>
                              </m:rPr>
                              <a:rPr lang="es-AR" i="1">
                                <a:latin typeface="Cambria Math" panose="02040503050406030204" pitchFamily="18" charset="0"/>
                              </a:rPr>
                              <m:t>∗</m:t>
                            </m:r>
                            <m:r>
                              <a:rPr lang="es-AR" i="1">
                                <a:latin typeface="Cambria Math" panose="02040503050406030204" pitchFamily="18" charset="0"/>
                              </a:rPr>
                              <m:t>2.22</m:t>
                            </m:r>
                            <m:sSup>
                              <m:sSupPr>
                                <m:ctrlPr>
                                  <a:rPr lang="es-AR" i="1">
                                    <a:latin typeface="Cambria Math" panose="02040503050406030204" pitchFamily="18" charset="0"/>
                                  </a:rPr>
                                </m:ctrlPr>
                              </m:sSupPr>
                              <m:e>
                                <m:r>
                                  <a:rPr lang="es-AR" i="1">
                                    <a:latin typeface="Cambria Math" panose="02040503050406030204" pitchFamily="18" charset="0"/>
                                  </a:rPr>
                                  <m:t>𝐸</m:t>
                                </m:r>
                              </m:e>
                              <m:sup>
                                <m:r>
                                  <a:rPr lang="es-AR" i="1">
                                    <a:latin typeface="Cambria Math" panose="02040503050406030204" pitchFamily="18" charset="0"/>
                                  </a:rPr>
                                  <m:t>−10</m:t>
                                </m:r>
                              </m:sup>
                            </m:sSup>
                            <m:r>
                              <m:rPr>
                                <m:brk m:alnAt="7"/>
                              </m:rPr>
                              <a:rPr lang="es-AR" i="1">
                                <a:latin typeface="Cambria Math" panose="02040503050406030204" pitchFamily="18" charset="0"/>
                              </a:rPr>
                              <m:t>∗</m:t>
                            </m:r>
                            <m:r>
                              <a:rPr lang="es-AR" b="0" i="1" smtClean="0">
                                <a:latin typeface="Cambria Math" panose="02040503050406030204" pitchFamily="18" charset="0"/>
                              </a:rPr>
                              <m:t>6</m:t>
                            </m:r>
                            <m:r>
                              <a:rPr lang="es-AR" i="1">
                                <a:latin typeface="Cambria Math" panose="02040503050406030204" pitchFamily="18" charset="0"/>
                              </a:rPr>
                              <m:t>0</m:t>
                            </m:r>
                            <m:d>
                              <m:dPr>
                                <m:ctrlPr>
                                  <a:rPr lang="es-AR" i="1">
                                    <a:latin typeface="Cambria Math" panose="02040503050406030204" pitchFamily="18" charset="0"/>
                                  </a:rPr>
                                </m:ctrlPr>
                              </m:dPr>
                              <m:e>
                                <m:r>
                                  <a:rPr lang="es-AR" b="0" i="1" smtClean="0">
                                    <a:latin typeface="Cambria Math" panose="02040503050406030204" pitchFamily="18" charset="0"/>
                                  </a:rPr>
                                  <m:t>6</m:t>
                                </m:r>
                                <m:r>
                                  <a:rPr lang="es-AR" i="1">
                                    <a:latin typeface="Cambria Math" panose="02040503050406030204" pitchFamily="18" charset="0"/>
                                  </a:rPr>
                                  <m:t>0−120</m:t>
                                </m:r>
                              </m:e>
                            </m:d>
                          </m:e>
                        </m:mr>
                        <m:mr>
                          <m:e>
                            <m:r>
                              <m:rPr>
                                <m:brk m:alnAt="7"/>
                              </m:rPr>
                              <a:rPr lang="es-AR" i="1">
                                <a:latin typeface="Cambria Math" panose="02040503050406030204" pitchFamily="18" charset="0"/>
                              </a:rPr>
                              <m:t>−</m:t>
                            </m:r>
                            <m:sSup>
                              <m:sSupPr>
                                <m:ctrlPr>
                                  <a:rPr lang="es-AR" i="1">
                                    <a:latin typeface="Cambria Math" panose="02040503050406030204" pitchFamily="18" charset="0"/>
                                  </a:rPr>
                                </m:ctrlPr>
                              </m:sSupPr>
                              <m:e>
                                <m:r>
                                  <a:rPr lang="es-AR" i="1">
                                    <a:latin typeface="Cambria Math" panose="02040503050406030204" pitchFamily="18" charset="0"/>
                                  </a:rPr>
                                  <m:t>30</m:t>
                                </m:r>
                              </m:e>
                              <m:sup>
                                <m:r>
                                  <a:rPr lang="es-AR" i="1">
                                    <a:latin typeface="Cambria Math" panose="02040503050406030204" pitchFamily="18" charset="0"/>
                                  </a:rPr>
                                  <m:t>2</m:t>
                                </m:r>
                              </m:sup>
                            </m:sSup>
                            <m:r>
                              <m:rPr>
                                <m:brk m:alnAt="7"/>
                              </m:rPr>
                              <a:rPr lang="es-AR" i="1">
                                <a:latin typeface="Cambria Math" panose="02040503050406030204" pitchFamily="18" charset="0"/>
                              </a:rPr>
                              <m:t>∗</m:t>
                            </m:r>
                            <m:r>
                              <a:rPr lang="es-AR" i="1">
                                <a:latin typeface="Cambria Math" panose="02040503050406030204" pitchFamily="18" charset="0"/>
                              </a:rPr>
                              <m:t>2.22</m:t>
                            </m:r>
                            <m:sSup>
                              <m:sSupPr>
                                <m:ctrlPr>
                                  <a:rPr lang="es-AR" i="1">
                                    <a:latin typeface="Cambria Math" panose="02040503050406030204" pitchFamily="18" charset="0"/>
                                  </a:rPr>
                                </m:ctrlPr>
                              </m:sSupPr>
                              <m:e>
                                <m:r>
                                  <a:rPr lang="es-AR" i="1">
                                    <a:latin typeface="Cambria Math" panose="02040503050406030204" pitchFamily="18" charset="0"/>
                                  </a:rPr>
                                  <m:t>𝐸</m:t>
                                </m:r>
                              </m:e>
                              <m:sup>
                                <m:r>
                                  <a:rPr lang="es-AR" i="1">
                                    <a:latin typeface="Cambria Math" panose="02040503050406030204" pitchFamily="18" charset="0"/>
                                  </a:rPr>
                                  <m:t>−10</m:t>
                                </m:r>
                              </m:sup>
                            </m:sSup>
                            <m:r>
                              <m:rPr>
                                <m:brk m:alnAt="7"/>
                              </m:rPr>
                              <a:rPr lang="es-AR" i="1">
                                <a:latin typeface="Cambria Math" panose="02040503050406030204" pitchFamily="18" charset="0"/>
                              </a:rPr>
                              <m:t>∗</m:t>
                            </m:r>
                            <m:r>
                              <a:rPr lang="es-AR" b="0" i="1" smtClean="0">
                                <a:latin typeface="Cambria Math" panose="02040503050406030204" pitchFamily="18" charset="0"/>
                              </a:rPr>
                              <m:t>9</m:t>
                            </m:r>
                            <m:r>
                              <a:rPr lang="es-AR" i="1">
                                <a:latin typeface="Cambria Math" panose="02040503050406030204" pitchFamily="18" charset="0"/>
                              </a:rPr>
                              <m:t>0</m:t>
                            </m:r>
                            <m:d>
                              <m:dPr>
                                <m:ctrlPr>
                                  <a:rPr lang="es-AR" i="1">
                                    <a:latin typeface="Cambria Math" panose="02040503050406030204" pitchFamily="18" charset="0"/>
                                  </a:rPr>
                                </m:ctrlPr>
                              </m:dPr>
                              <m:e>
                                <m:r>
                                  <a:rPr lang="es-AR" b="0" i="1" smtClean="0">
                                    <a:latin typeface="Cambria Math" panose="02040503050406030204" pitchFamily="18" charset="0"/>
                                  </a:rPr>
                                  <m:t>9</m:t>
                                </m:r>
                                <m:r>
                                  <a:rPr lang="es-AR" i="1">
                                    <a:latin typeface="Cambria Math" panose="02040503050406030204" pitchFamily="18" charset="0"/>
                                  </a:rPr>
                                  <m:t>0−120</m:t>
                                </m:r>
                              </m:e>
                            </m:d>
                            <m:r>
                              <a:rPr lang="es-AR" b="0" i="1" smtClean="0">
                                <a:latin typeface="Cambria Math" panose="02040503050406030204" pitchFamily="18" charset="0"/>
                              </a:rPr>
                              <m:t>+0</m:t>
                            </m:r>
                          </m:e>
                        </m:mr>
                      </m:m>
                      <m:r>
                        <a:rPr lang="es-AR" b="0" i="1" smtClean="0">
                          <a:latin typeface="Cambria Math" panose="02040503050406030204" pitchFamily="18" charset="0"/>
                        </a:rPr>
                        <m:t> </m:t>
                      </m:r>
                    </m:oMath>
                  </m:oMathPara>
                </a14:m>
                <a:endParaRPr lang="es-AR" dirty="0"/>
              </a:p>
              <a:p>
                <a:endParaRPr lang="es-AR" dirty="0"/>
              </a:p>
              <a:p>
                <a:endParaRPr lang="es-AR" dirty="0"/>
              </a:p>
              <a:p>
                <a:r>
                  <a:rPr lang="es-AR" dirty="0"/>
                  <a:t>Resolviendo el sistema resulta:</a:t>
                </a:r>
              </a:p>
              <a:p>
                <a:endParaRPr lang="es-AR" dirty="0"/>
              </a:p>
              <a:p>
                <a:r>
                  <a:rPr lang="es-AR" dirty="0"/>
                  <a:t>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𝑤</m:t>
                        </m:r>
                      </m:e>
                      <m:sub>
                        <m:r>
                          <a:rPr lang="es-AR" i="1">
                            <a:latin typeface="Cambria Math" panose="02040503050406030204" pitchFamily="18" charset="0"/>
                          </a:rPr>
                          <m:t>(30)</m:t>
                        </m:r>
                      </m:sub>
                    </m:sSub>
                    <m:r>
                      <a:rPr lang="es-AR" i="1">
                        <a:latin typeface="Cambria Math" panose="02040503050406030204" pitchFamily="18" charset="0"/>
                      </a:rPr>
                      <m:t>=</m:t>
                    </m:r>
                    <m:r>
                      <a:rPr lang="es-AR" b="0" i="1" smtClean="0">
                        <a:latin typeface="Cambria Math" panose="02040503050406030204" pitchFamily="18" charset="0"/>
                      </a:rPr>
                      <m:t>8.99</m:t>
                    </m:r>
                    <m:sSup>
                      <m:sSupPr>
                        <m:ctrlPr>
                          <a:rPr lang="es-AR" b="0" i="1" smtClean="0">
                            <a:latin typeface="Cambria Math" panose="02040503050406030204" pitchFamily="18" charset="0"/>
                          </a:rPr>
                        </m:ctrlPr>
                      </m:sSupPr>
                      <m:e>
                        <m:r>
                          <a:rPr lang="es-AR" b="0" i="1" smtClean="0">
                            <a:latin typeface="Cambria Math" panose="02040503050406030204" pitchFamily="18" charset="0"/>
                          </a:rPr>
                          <m:t>𝐸</m:t>
                        </m:r>
                      </m:e>
                      <m:sup>
                        <m:r>
                          <a:rPr lang="es-AR" b="0" i="1" smtClean="0">
                            <a:latin typeface="Cambria Math" panose="02040503050406030204" pitchFamily="18" charset="0"/>
                          </a:rPr>
                          <m:t>−4</m:t>
                        </m:r>
                      </m:sup>
                    </m:sSup>
                    <m:sSub>
                      <m:sSubPr>
                        <m:ctrlPr>
                          <a:rPr lang="es-AR" i="1">
                            <a:latin typeface="Cambria Math" panose="02040503050406030204" pitchFamily="18" charset="0"/>
                          </a:rPr>
                        </m:ctrlPr>
                      </m:sSubPr>
                      <m:e>
                        <m:r>
                          <a:rPr lang="es-AR" i="1">
                            <a:latin typeface="Cambria Math" panose="02040503050406030204" pitchFamily="18" charset="0"/>
                          </a:rPr>
                          <m:t>      </m:t>
                        </m:r>
                        <m:r>
                          <a:rPr lang="es-AR" i="1">
                            <a:latin typeface="Cambria Math" panose="02040503050406030204" pitchFamily="18" charset="0"/>
                          </a:rPr>
                          <m:t>𝑤</m:t>
                        </m:r>
                      </m:e>
                      <m:sub>
                        <m:r>
                          <a:rPr lang="es-AR" i="1">
                            <a:latin typeface="Cambria Math" panose="02040503050406030204" pitchFamily="18" charset="0"/>
                          </a:rPr>
                          <m:t>(60)</m:t>
                        </m:r>
                      </m:sub>
                    </m:sSub>
                    <m:r>
                      <a:rPr lang="es-AR" i="1">
                        <a:latin typeface="Cambria Math" panose="02040503050406030204" pitchFamily="18" charset="0"/>
                      </a:rPr>
                      <m:t>=</m:t>
                    </m:r>
                    <m:r>
                      <a:rPr lang="es-AR" b="0" i="1" smtClean="0">
                        <a:latin typeface="Cambria Math" panose="02040503050406030204" pitchFamily="18" charset="0"/>
                      </a:rPr>
                      <m:t>1.259</m:t>
                    </m:r>
                    <m:sSup>
                      <m:sSupPr>
                        <m:ctrlPr>
                          <a:rPr lang="es-AR" b="0" i="1" smtClean="0">
                            <a:latin typeface="Cambria Math" panose="02040503050406030204" pitchFamily="18" charset="0"/>
                          </a:rPr>
                        </m:ctrlPr>
                      </m:sSupPr>
                      <m:e>
                        <m:r>
                          <a:rPr lang="es-AR" b="0" i="1" smtClean="0">
                            <a:latin typeface="Cambria Math" panose="02040503050406030204" pitchFamily="18" charset="0"/>
                          </a:rPr>
                          <m:t>𝐸</m:t>
                        </m:r>
                      </m:e>
                      <m:sup>
                        <m:r>
                          <a:rPr lang="es-AR" b="0" i="1" smtClean="0">
                            <a:latin typeface="Cambria Math" panose="02040503050406030204" pitchFamily="18" charset="0"/>
                          </a:rPr>
                          <m:t>−3</m:t>
                        </m:r>
                      </m:sup>
                    </m:sSup>
                    <m:sSub>
                      <m:sSubPr>
                        <m:ctrlPr>
                          <a:rPr lang="es-AR" i="1">
                            <a:latin typeface="Cambria Math" panose="02040503050406030204" pitchFamily="18" charset="0"/>
                          </a:rPr>
                        </m:ctrlPr>
                      </m:sSubPr>
                      <m:e>
                        <m:r>
                          <a:rPr lang="es-AR" i="1">
                            <a:latin typeface="Cambria Math" panose="02040503050406030204" pitchFamily="18" charset="0"/>
                          </a:rPr>
                          <m:t>     </m:t>
                        </m:r>
                        <m:r>
                          <a:rPr lang="es-AR" i="1">
                            <a:latin typeface="Cambria Math" panose="02040503050406030204" pitchFamily="18" charset="0"/>
                          </a:rPr>
                          <m:t>𝑤</m:t>
                        </m:r>
                      </m:e>
                      <m:sub>
                        <m:r>
                          <a:rPr lang="es-AR" i="1">
                            <a:latin typeface="Cambria Math" panose="02040503050406030204" pitchFamily="18" charset="0"/>
                          </a:rPr>
                          <m:t>(90)</m:t>
                        </m:r>
                      </m:sub>
                    </m:sSub>
                    <m:r>
                      <a:rPr lang="es-AR" i="1">
                        <a:latin typeface="Cambria Math" panose="02040503050406030204" pitchFamily="18" charset="0"/>
                      </a:rPr>
                      <m:t>=</m:t>
                    </m:r>
                    <m:r>
                      <a:rPr lang="es-AR" b="0" i="0" smtClean="0">
                        <a:latin typeface="Cambria Math" panose="02040503050406030204" pitchFamily="18" charset="0"/>
                      </a:rPr>
                      <m:t>8.233</m:t>
                    </m:r>
                    <m:sSup>
                      <m:sSupPr>
                        <m:ctrlPr>
                          <a:rPr lang="es-AR" b="0" i="1" smtClean="0">
                            <a:latin typeface="Cambria Math" panose="02040503050406030204" pitchFamily="18" charset="0"/>
                          </a:rPr>
                        </m:ctrlPr>
                      </m:sSupPr>
                      <m:e>
                        <m:r>
                          <a:rPr lang="es-AR" b="0" i="1" smtClean="0">
                            <a:latin typeface="Cambria Math" panose="02040503050406030204" pitchFamily="18" charset="0"/>
                          </a:rPr>
                          <m:t>𝐸</m:t>
                        </m:r>
                      </m:e>
                      <m:sup>
                        <m:r>
                          <a:rPr lang="es-AR" b="0" i="1" smtClean="0">
                            <a:latin typeface="Cambria Math" panose="02040503050406030204" pitchFamily="18" charset="0"/>
                          </a:rPr>
                          <m:t>−4</m:t>
                        </m:r>
                      </m:sup>
                    </m:sSup>
                  </m:oMath>
                </a14:m>
                <a:endParaRPr lang="es-AR" dirty="0"/>
              </a:p>
              <a:p>
                <a:endParaRPr lang="es-AR" dirty="0"/>
              </a:p>
              <a:p>
                <a:endParaRPr lang="es-AR" dirty="0"/>
              </a:p>
              <a:p>
                <a:r>
                  <a:rPr lang="es-AR" dirty="0"/>
                  <a:t>Es correcto este resultado?</a:t>
                </a:r>
              </a:p>
            </p:txBody>
          </p:sp>
        </mc:Choice>
        <mc:Fallback xmlns="">
          <p:sp>
            <p:nvSpPr>
              <p:cNvPr id="5" name="CuadroTexto 4"/>
              <p:cNvSpPr txBox="1">
                <a:spLocks noRot="1" noChangeAspect="1" noMove="1" noResize="1" noEditPoints="1" noAdjustHandles="1" noChangeArrowheads="1" noChangeShapeType="1" noTextEdit="1"/>
              </p:cNvSpPr>
              <p:nvPr/>
            </p:nvSpPr>
            <p:spPr>
              <a:xfrm>
                <a:off x="86313" y="1081108"/>
                <a:ext cx="12019373" cy="3839513"/>
              </a:xfrm>
              <a:prstGeom prst="rect">
                <a:avLst/>
              </a:prstGeom>
              <a:blipFill>
                <a:blip r:embed="rId3"/>
                <a:stretch>
                  <a:fillRect l="-406" t="-794"/>
                </a:stretch>
              </a:blipFill>
            </p:spPr>
            <p:txBody>
              <a:bodyPr/>
              <a:lstStyle/>
              <a:p>
                <a:r>
                  <a:rPr lang="en-US">
                    <a:noFill/>
                  </a:rPr>
                  <a:t> </a:t>
                </a:r>
              </a:p>
            </p:txBody>
          </p:sp>
        </mc:Fallback>
      </mc:AlternateContent>
    </p:spTree>
    <p:extLst>
      <p:ext uri="{BB962C8B-B14F-4D97-AF65-F5344CB8AC3E}">
        <p14:creationId xmlns:p14="http://schemas.microsoft.com/office/powerpoint/2010/main" val="22742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716152" y="0"/>
            <a:ext cx="9144000" cy="457577"/>
          </a:xfrm>
        </p:spPr>
        <p:txBody>
          <a:bodyPr>
            <a:normAutofit/>
          </a:bodyPr>
          <a:lstStyle/>
          <a:p>
            <a:r>
              <a:rPr lang="es-AR" dirty="0"/>
              <a:t>Ecuaciones Diferenciales – Problema de Valores de Contorno</a:t>
            </a:r>
          </a:p>
        </p:txBody>
      </p:sp>
      <p:pic>
        <p:nvPicPr>
          <p:cNvPr id="4" name="Picture 8" descr="Image result for unlp logo image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9779" y="82078"/>
            <a:ext cx="858740" cy="99903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CuadroTexto 4"/>
              <p:cNvSpPr txBox="1"/>
              <p:nvPr/>
            </p:nvSpPr>
            <p:spPr>
              <a:xfrm>
                <a:off x="86313" y="1081108"/>
                <a:ext cx="12019373" cy="4562852"/>
              </a:xfrm>
              <a:prstGeom prst="rect">
                <a:avLst/>
              </a:prstGeom>
              <a:noFill/>
            </p:spPr>
            <p:txBody>
              <a:bodyPr wrap="square" rtlCol="0">
                <a:spAutoFit/>
              </a:bodyPr>
              <a:lstStyle/>
              <a:p>
                <a:r>
                  <a:rPr lang="es-AR" dirty="0"/>
                  <a:t>Como surgió de la discusión anterior, el resultado presentado no es compatible con la física del problema, siendo los valores correctos los siguientes:</a:t>
                </a:r>
              </a:p>
              <a:p>
                <a:endParaRPr lang="es-AR" dirty="0"/>
              </a:p>
              <a:p>
                <a:r>
                  <a:rPr lang="es-AR" dirty="0"/>
                  <a:t>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𝑤</m:t>
                        </m:r>
                      </m:e>
                      <m:sub>
                        <m:r>
                          <a:rPr lang="es-AR" i="1">
                            <a:latin typeface="Cambria Math" panose="02040503050406030204" pitchFamily="18" charset="0"/>
                          </a:rPr>
                          <m:t>(30)</m:t>
                        </m:r>
                      </m:sub>
                    </m:sSub>
                    <m:r>
                      <a:rPr lang="es-AR" i="1">
                        <a:latin typeface="Cambria Math" panose="02040503050406030204" pitchFamily="18" charset="0"/>
                      </a:rPr>
                      <m:t>=</m:t>
                    </m:r>
                    <m:r>
                      <a:rPr lang="es-AR" b="0" i="1" smtClean="0">
                        <a:latin typeface="Cambria Math" panose="02040503050406030204" pitchFamily="18" charset="0"/>
                      </a:rPr>
                      <m:t>8.99</m:t>
                    </m:r>
                    <m:sSup>
                      <m:sSupPr>
                        <m:ctrlPr>
                          <a:rPr lang="es-AR" b="0" i="1" smtClean="0">
                            <a:latin typeface="Cambria Math" panose="02040503050406030204" pitchFamily="18" charset="0"/>
                          </a:rPr>
                        </m:ctrlPr>
                      </m:sSupPr>
                      <m:e>
                        <m:r>
                          <a:rPr lang="es-AR" b="0" i="1" smtClean="0">
                            <a:latin typeface="Cambria Math" panose="02040503050406030204" pitchFamily="18" charset="0"/>
                          </a:rPr>
                          <m:t>𝐸</m:t>
                        </m:r>
                      </m:e>
                      <m:sup>
                        <m:r>
                          <a:rPr lang="es-AR" b="0" i="1" smtClean="0">
                            <a:latin typeface="Cambria Math" panose="02040503050406030204" pitchFamily="18" charset="0"/>
                          </a:rPr>
                          <m:t>−4</m:t>
                        </m:r>
                      </m:sup>
                    </m:sSup>
                    <m:sSub>
                      <m:sSubPr>
                        <m:ctrlPr>
                          <a:rPr lang="es-AR" i="1">
                            <a:latin typeface="Cambria Math" panose="02040503050406030204" pitchFamily="18" charset="0"/>
                          </a:rPr>
                        </m:ctrlPr>
                      </m:sSubPr>
                      <m:e>
                        <m:r>
                          <a:rPr lang="es-AR" i="1">
                            <a:latin typeface="Cambria Math" panose="02040503050406030204" pitchFamily="18" charset="0"/>
                          </a:rPr>
                          <m:t>      </m:t>
                        </m:r>
                        <m:r>
                          <a:rPr lang="es-AR" i="1">
                            <a:latin typeface="Cambria Math" panose="02040503050406030204" pitchFamily="18" charset="0"/>
                          </a:rPr>
                          <m:t>𝑤</m:t>
                        </m:r>
                      </m:e>
                      <m:sub>
                        <m:r>
                          <a:rPr lang="es-AR" i="1">
                            <a:latin typeface="Cambria Math" panose="02040503050406030204" pitchFamily="18" charset="0"/>
                          </a:rPr>
                          <m:t>(60)</m:t>
                        </m:r>
                      </m:sub>
                    </m:sSub>
                    <m:r>
                      <a:rPr lang="es-AR" i="1">
                        <a:latin typeface="Cambria Math" panose="02040503050406030204" pitchFamily="18" charset="0"/>
                      </a:rPr>
                      <m:t>=</m:t>
                    </m:r>
                    <m:r>
                      <a:rPr lang="es-AR" b="0" i="1" smtClean="0">
                        <a:latin typeface="Cambria Math" panose="02040503050406030204" pitchFamily="18" charset="0"/>
                      </a:rPr>
                      <m:t>1.259</m:t>
                    </m:r>
                    <m:sSup>
                      <m:sSupPr>
                        <m:ctrlPr>
                          <a:rPr lang="es-AR" b="0" i="1" smtClean="0">
                            <a:latin typeface="Cambria Math" panose="02040503050406030204" pitchFamily="18" charset="0"/>
                          </a:rPr>
                        </m:ctrlPr>
                      </m:sSupPr>
                      <m:e>
                        <m:r>
                          <a:rPr lang="es-AR" b="0" i="1" smtClean="0">
                            <a:latin typeface="Cambria Math" panose="02040503050406030204" pitchFamily="18" charset="0"/>
                          </a:rPr>
                          <m:t>𝐸</m:t>
                        </m:r>
                      </m:e>
                      <m:sup>
                        <m:r>
                          <a:rPr lang="es-AR" b="0" i="1" smtClean="0">
                            <a:latin typeface="Cambria Math" panose="02040503050406030204" pitchFamily="18" charset="0"/>
                          </a:rPr>
                          <m:t>−3</m:t>
                        </m:r>
                      </m:sup>
                    </m:sSup>
                    <m:sSub>
                      <m:sSubPr>
                        <m:ctrlPr>
                          <a:rPr lang="es-AR" i="1">
                            <a:latin typeface="Cambria Math" panose="02040503050406030204" pitchFamily="18" charset="0"/>
                          </a:rPr>
                        </m:ctrlPr>
                      </m:sSubPr>
                      <m:e>
                        <m:r>
                          <a:rPr lang="es-AR" i="1">
                            <a:latin typeface="Cambria Math" panose="02040503050406030204" pitchFamily="18" charset="0"/>
                          </a:rPr>
                          <m:t>     </m:t>
                        </m:r>
                        <m:r>
                          <a:rPr lang="es-AR" i="1">
                            <a:latin typeface="Cambria Math" panose="02040503050406030204" pitchFamily="18" charset="0"/>
                          </a:rPr>
                          <m:t>𝑤</m:t>
                        </m:r>
                      </m:e>
                      <m:sub>
                        <m:r>
                          <a:rPr lang="es-AR" i="1">
                            <a:latin typeface="Cambria Math" panose="02040503050406030204" pitchFamily="18" charset="0"/>
                          </a:rPr>
                          <m:t>(90)</m:t>
                        </m:r>
                      </m:sub>
                    </m:sSub>
                    <m:r>
                      <a:rPr lang="es-AR" i="1">
                        <a:latin typeface="Cambria Math" panose="02040503050406030204" pitchFamily="18" charset="0"/>
                      </a:rPr>
                      <m:t>=</m:t>
                    </m:r>
                    <m:r>
                      <a:rPr lang="es-AR" b="1" i="0" smtClean="0">
                        <a:latin typeface="Cambria Math" panose="02040503050406030204" pitchFamily="18" charset="0"/>
                      </a:rPr>
                      <m:t>𝟖</m:t>
                    </m:r>
                    <m:r>
                      <a:rPr lang="es-AR" b="1" i="0" smtClean="0">
                        <a:latin typeface="Cambria Math" panose="02040503050406030204" pitchFamily="18" charset="0"/>
                      </a:rPr>
                      <m:t>.</m:t>
                    </m:r>
                    <m:r>
                      <a:rPr lang="es-AR" b="1" i="1" smtClean="0">
                        <a:latin typeface="Cambria Math" panose="02040503050406030204" pitchFamily="18" charset="0"/>
                      </a:rPr>
                      <m:t>𝟗𝟗</m:t>
                    </m:r>
                    <m:sSup>
                      <m:sSupPr>
                        <m:ctrlPr>
                          <a:rPr lang="es-AR" b="1" i="1" smtClean="0">
                            <a:latin typeface="Cambria Math" panose="02040503050406030204" pitchFamily="18" charset="0"/>
                          </a:rPr>
                        </m:ctrlPr>
                      </m:sSupPr>
                      <m:e>
                        <m:r>
                          <a:rPr lang="es-AR" b="1" i="1" smtClean="0">
                            <a:latin typeface="Cambria Math" panose="02040503050406030204" pitchFamily="18" charset="0"/>
                          </a:rPr>
                          <m:t>𝑬</m:t>
                        </m:r>
                      </m:e>
                      <m:sup>
                        <m:r>
                          <a:rPr lang="es-AR" b="1" i="1" smtClean="0">
                            <a:latin typeface="Cambria Math" panose="02040503050406030204" pitchFamily="18" charset="0"/>
                          </a:rPr>
                          <m:t>−</m:t>
                        </m:r>
                        <m:r>
                          <a:rPr lang="es-AR" b="1" i="1" smtClean="0">
                            <a:latin typeface="Cambria Math" panose="02040503050406030204" pitchFamily="18" charset="0"/>
                          </a:rPr>
                          <m:t>𝟒</m:t>
                        </m:r>
                      </m:sup>
                    </m:sSup>
                  </m:oMath>
                </a14:m>
                <a:endParaRPr lang="es-AR" b="1" dirty="0"/>
              </a:p>
              <a:p>
                <a:endParaRPr lang="es-AR" dirty="0"/>
              </a:p>
              <a:p>
                <a:endParaRPr lang="es-AR" dirty="0"/>
              </a:p>
              <a:p>
                <a:pPr algn="just"/>
                <a:r>
                  <a:rPr lang="es-AR" dirty="0"/>
                  <a:t>Estos valores respetan la simetría del problema y son consistentes en signo con la deformada esperada, aun pueden no ser correctos, pero determinar esto ya se vuelve más complejo para una persona que no esté familiarizada con este problema en particular.</a:t>
                </a:r>
              </a:p>
              <a:p>
                <a:pPr algn="just"/>
                <a:endParaRPr lang="es-AR" dirty="0"/>
              </a:p>
              <a:p>
                <a:pPr algn="just"/>
                <a:r>
                  <a:rPr lang="es-AR" dirty="0"/>
                  <a:t>Es de vital importancia para el ingeniero desarrollar y fomentar su sentido crítico, siempre dudar de los resultados obtenidos y confrontar a los mismos contra todo lo que se sabe de la física del problema. De no hacerse esto, pueden aceptarse por buenos resultados totalmente ilógicos y en muchos casos tomarse decisiones equivocadas en base a los mismos.</a:t>
                </a:r>
              </a:p>
              <a:p>
                <a:pPr algn="just"/>
                <a:r>
                  <a:rPr lang="es-AR" dirty="0"/>
                  <a:t>La posibilidad de error humano en todo proceso de cálculo, ya sea este analítico o numérico, manual o computacional, es elevada, siendo el conocimiento y el criterio ingenieril el que debe primar y guiar a las computadoras para poder obtener de ellas un beneficio fantástico.</a:t>
                </a:r>
              </a:p>
            </p:txBody>
          </p:sp>
        </mc:Choice>
        <mc:Fallback xmlns="">
          <p:sp>
            <p:nvSpPr>
              <p:cNvPr id="5" name="CuadroTexto 4"/>
              <p:cNvSpPr txBox="1">
                <a:spLocks noRot="1" noChangeAspect="1" noMove="1" noResize="1" noEditPoints="1" noAdjustHandles="1" noChangeArrowheads="1" noChangeShapeType="1" noTextEdit="1"/>
              </p:cNvSpPr>
              <p:nvPr/>
            </p:nvSpPr>
            <p:spPr>
              <a:xfrm>
                <a:off x="86313" y="1081108"/>
                <a:ext cx="12019373" cy="4562852"/>
              </a:xfrm>
              <a:prstGeom prst="rect">
                <a:avLst/>
              </a:prstGeom>
              <a:blipFill>
                <a:blip r:embed="rId3"/>
                <a:stretch>
                  <a:fillRect l="-406" t="-668" r="-456" b="-1068"/>
                </a:stretch>
              </a:blipFill>
            </p:spPr>
            <p:txBody>
              <a:bodyPr/>
              <a:lstStyle/>
              <a:p>
                <a:r>
                  <a:rPr lang="en-US">
                    <a:noFill/>
                  </a:rPr>
                  <a:t> </a:t>
                </a:r>
              </a:p>
            </p:txBody>
          </p:sp>
        </mc:Fallback>
      </mc:AlternateContent>
    </p:spTree>
    <p:extLst>
      <p:ext uri="{BB962C8B-B14F-4D97-AF65-F5344CB8AC3E}">
        <p14:creationId xmlns:p14="http://schemas.microsoft.com/office/powerpoint/2010/main" val="48492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716152" y="0"/>
            <a:ext cx="9144000" cy="457577"/>
          </a:xfrm>
        </p:spPr>
        <p:txBody>
          <a:bodyPr>
            <a:normAutofit/>
          </a:bodyPr>
          <a:lstStyle/>
          <a:p>
            <a:r>
              <a:rPr lang="es-AR" dirty="0"/>
              <a:t>Ecuaciones Diferenciales – Problema de Valores de Contorno</a:t>
            </a:r>
          </a:p>
        </p:txBody>
      </p:sp>
      <p:pic>
        <p:nvPicPr>
          <p:cNvPr id="4" name="Picture 8" descr="Image result for unlp logo image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9779" y="82078"/>
            <a:ext cx="858740" cy="99903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86313" y="1081108"/>
            <a:ext cx="12019373" cy="1754326"/>
          </a:xfrm>
          <a:prstGeom prst="rect">
            <a:avLst/>
          </a:prstGeom>
          <a:noFill/>
        </p:spPr>
        <p:txBody>
          <a:bodyPr wrap="square" rtlCol="0">
            <a:spAutoFit/>
          </a:bodyPr>
          <a:lstStyle/>
          <a:p>
            <a:r>
              <a:rPr lang="es-AR" dirty="0"/>
              <a:t>Pensemos un momento sobre la interpretación física de los distintos tipos de condiciones, para esto, plantearemos un problema estructural en el cual buscaremos definir la forma que toma una viga al deformarse elásticamente con distintas condiciones de borde. La posición sobre el eje de la viga la mediremos sobre la coordenada </a:t>
            </a:r>
            <a:r>
              <a:rPr lang="es-AR" b="1" i="1" dirty="0"/>
              <a:t>x</a:t>
            </a:r>
            <a:r>
              <a:rPr lang="es-AR" dirty="0"/>
              <a:t> mientras que la deflexión la mediremos como coordenada </a:t>
            </a:r>
            <a:r>
              <a:rPr lang="es-AR" b="1" i="1" dirty="0"/>
              <a:t>w</a:t>
            </a:r>
            <a:r>
              <a:rPr lang="es-AR" dirty="0"/>
              <a:t>.</a:t>
            </a:r>
          </a:p>
          <a:p>
            <a:endParaRPr lang="es-AR" dirty="0"/>
          </a:p>
          <a:p>
            <a:endParaRPr lang="es-AR" dirty="0"/>
          </a:p>
        </p:txBody>
      </p:sp>
      <p:sp>
        <p:nvSpPr>
          <p:cNvPr id="2" name="Rectangle 1">
            <a:extLst>
              <a:ext uri="{FF2B5EF4-FFF2-40B4-BE49-F238E27FC236}">
                <a16:creationId xmlns:a16="http://schemas.microsoft.com/office/drawing/2014/main" id="{08A980A1-3CC6-4F20-847E-E9CA7B76E7B0}"/>
              </a:ext>
            </a:extLst>
          </p:cNvPr>
          <p:cNvSpPr/>
          <p:nvPr/>
        </p:nvSpPr>
        <p:spPr>
          <a:xfrm>
            <a:off x="3917659" y="2718033"/>
            <a:ext cx="3263317" cy="117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489064C3-3D51-48B1-8E3B-06632AC89894}"/>
              </a:ext>
            </a:extLst>
          </p:cNvPr>
          <p:cNvCxnSpPr>
            <a:cxnSpLocks/>
            <a:stCxn id="2" idx="1"/>
          </p:cNvCxnSpPr>
          <p:nvPr/>
        </p:nvCxnSpPr>
        <p:spPr>
          <a:xfrm>
            <a:off x="3917659" y="2776734"/>
            <a:ext cx="35904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FA6FEFE-4308-43D8-857B-FB1E50D9540F}"/>
              </a:ext>
            </a:extLst>
          </p:cNvPr>
          <p:cNvCxnSpPr>
            <a:stCxn id="2" idx="1"/>
          </p:cNvCxnSpPr>
          <p:nvPr/>
        </p:nvCxnSpPr>
        <p:spPr>
          <a:xfrm>
            <a:off x="3917659" y="2776734"/>
            <a:ext cx="0" cy="6522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BD06A21-42E9-424F-A45C-51318064CD1A}"/>
              </a:ext>
            </a:extLst>
          </p:cNvPr>
          <p:cNvSpPr txBox="1"/>
          <p:nvPr/>
        </p:nvSpPr>
        <p:spPr>
          <a:xfrm>
            <a:off x="7201948" y="2445106"/>
            <a:ext cx="322973" cy="369332"/>
          </a:xfrm>
          <a:prstGeom prst="rect">
            <a:avLst/>
          </a:prstGeom>
          <a:noFill/>
        </p:spPr>
        <p:txBody>
          <a:bodyPr wrap="square" rtlCol="0">
            <a:spAutoFit/>
          </a:bodyPr>
          <a:lstStyle/>
          <a:p>
            <a:r>
              <a:rPr lang="es-AR" dirty="0"/>
              <a:t>x</a:t>
            </a:r>
            <a:endParaRPr lang="en-US" dirty="0"/>
          </a:p>
        </p:txBody>
      </p:sp>
      <p:sp>
        <p:nvSpPr>
          <p:cNvPr id="12" name="TextBox 11">
            <a:extLst>
              <a:ext uri="{FF2B5EF4-FFF2-40B4-BE49-F238E27FC236}">
                <a16:creationId xmlns:a16="http://schemas.microsoft.com/office/drawing/2014/main" id="{BD9E0668-E210-4B8F-B8FE-4E01D33982AB}"/>
              </a:ext>
            </a:extLst>
          </p:cNvPr>
          <p:cNvSpPr txBox="1"/>
          <p:nvPr/>
        </p:nvSpPr>
        <p:spPr>
          <a:xfrm>
            <a:off x="3917659" y="3089633"/>
            <a:ext cx="322973" cy="369332"/>
          </a:xfrm>
          <a:prstGeom prst="rect">
            <a:avLst/>
          </a:prstGeom>
          <a:noFill/>
        </p:spPr>
        <p:txBody>
          <a:bodyPr wrap="square" rtlCol="0">
            <a:spAutoFit/>
          </a:bodyPr>
          <a:lstStyle/>
          <a:p>
            <a:r>
              <a:rPr lang="es-AR" dirty="0"/>
              <a:t>w</a:t>
            </a:r>
            <a:endParaRPr lang="en-US" dirty="0"/>
          </a:p>
        </p:txBody>
      </p:sp>
    </p:spTree>
    <p:extLst>
      <p:ext uri="{BB962C8B-B14F-4D97-AF65-F5344CB8AC3E}">
        <p14:creationId xmlns:p14="http://schemas.microsoft.com/office/powerpoint/2010/main" val="392535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716152" y="0"/>
            <a:ext cx="9144000" cy="457577"/>
          </a:xfrm>
        </p:spPr>
        <p:txBody>
          <a:bodyPr>
            <a:normAutofit/>
          </a:bodyPr>
          <a:lstStyle/>
          <a:p>
            <a:r>
              <a:rPr lang="es-AR" dirty="0"/>
              <a:t>Ecuaciones Diferenciales – Problema de Valores de Contorno</a:t>
            </a:r>
          </a:p>
        </p:txBody>
      </p:sp>
      <p:pic>
        <p:nvPicPr>
          <p:cNvPr id="4" name="Picture 8" descr="Image result for unlp logo image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9779" y="82078"/>
            <a:ext cx="858740" cy="99903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CuadroTexto 4"/>
              <p:cNvSpPr txBox="1"/>
              <p:nvPr/>
            </p:nvSpPr>
            <p:spPr>
              <a:xfrm>
                <a:off x="86313" y="1081108"/>
                <a:ext cx="12019373" cy="5037982"/>
              </a:xfrm>
              <a:prstGeom prst="rect">
                <a:avLst/>
              </a:prstGeom>
              <a:noFill/>
            </p:spPr>
            <p:txBody>
              <a:bodyPr wrap="square" rtlCol="0">
                <a:spAutoFit/>
              </a:bodyPr>
              <a:lstStyle/>
              <a:p>
                <a:r>
                  <a:rPr lang="es-AR" dirty="0"/>
                  <a:t>Retomando el planteo del problema:</a:t>
                </a:r>
              </a:p>
              <a:p>
                <a:endParaRPr lang="es-AR"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p>
                        <m:sSupPr>
                          <m:ctrlPr>
                            <a:rPr lang="es-AR" i="1">
                              <a:latin typeface="Cambria Math" panose="02040503050406030204" pitchFamily="18" charset="0"/>
                            </a:rPr>
                          </m:ctrlPr>
                        </m:sSupPr>
                        <m:e>
                          <m:r>
                            <a:rPr lang="es-AR" i="1">
                              <a:latin typeface="Cambria Math" panose="02040503050406030204" pitchFamily="18" charset="0"/>
                            </a:rPr>
                            <m:t>𝑦</m:t>
                          </m:r>
                        </m:e>
                        <m:sup>
                          <m:r>
                            <a:rPr lang="es-AR" i="1">
                              <a:latin typeface="Cambria Math" panose="02040503050406030204" pitchFamily="18" charset="0"/>
                            </a:rPr>
                            <m:t>′′</m:t>
                          </m:r>
                        </m:sup>
                      </m:sSup>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𝑝</m:t>
                          </m:r>
                        </m:e>
                        <m:sub>
                          <m:r>
                            <a:rPr lang="es-AR" i="1">
                              <a:latin typeface="Cambria Math" panose="02040503050406030204" pitchFamily="18" charset="0"/>
                            </a:rPr>
                            <m:t>(</m:t>
                          </m:r>
                          <m:r>
                            <a:rPr lang="es-AR" i="1">
                              <a:latin typeface="Cambria Math" panose="02040503050406030204" pitchFamily="18" charset="0"/>
                            </a:rPr>
                            <m:t>𝑥</m:t>
                          </m:r>
                          <m:r>
                            <a:rPr lang="es-AR" i="1">
                              <a:latin typeface="Cambria Math" panose="02040503050406030204" pitchFamily="18" charset="0"/>
                            </a:rPr>
                            <m:t>)</m:t>
                          </m:r>
                        </m:sub>
                      </m:sSub>
                      <m:sSup>
                        <m:sSupPr>
                          <m:ctrlPr>
                            <a:rPr lang="es-AR" i="1">
                              <a:latin typeface="Cambria Math" panose="02040503050406030204" pitchFamily="18" charset="0"/>
                            </a:rPr>
                          </m:ctrlPr>
                        </m:sSupPr>
                        <m:e>
                          <m:r>
                            <a:rPr lang="es-AR" i="1">
                              <a:latin typeface="Cambria Math" panose="02040503050406030204" pitchFamily="18" charset="0"/>
                            </a:rPr>
                            <m:t>𝑦</m:t>
                          </m:r>
                        </m:e>
                        <m:sup>
                          <m:r>
                            <a:rPr lang="es-AR" i="1">
                              <a:latin typeface="Cambria Math" panose="02040503050406030204" pitchFamily="18" charset="0"/>
                            </a:rPr>
                            <m:t>′</m:t>
                          </m:r>
                        </m:sup>
                      </m:sSup>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𝑞</m:t>
                          </m:r>
                        </m:e>
                        <m:sub>
                          <m:r>
                            <a:rPr lang="es-AR" i="1">
                              <a:latin typeface="Cambria Math" panose="02040503050406030204" pitchFamily="18" charset="0"/>
                            </a:rPr>
                            <m:t>(</m:t>
                          </m:r>
                          <m:r>
                            <a:rPr lang="es-AR" i="1">
                              <a:latin typeface="Cambria Math" panose="02040503050406030204" pitchFamily="18" charset="0"/>
                            </a:rPr>
                            <m:t>𝑥</m:t>
                          </m:r>
                          <m:r>
                            <a:rPr lang="es-AR" i="1">
                              <a:latin typeface="Cambria Math" panose="02040503050406030204" pitchFamily="18" charset="0"/>
                            </a:rPr>
                            <m:t>)</m:t>
                          </m:r>
                        </m:sub>
                      </m:sSub>
                      <m:r>
                        <a:rPr lang="es-AR" i="1">
                          <a:latin typeface="Cambria Math" panose="02040503050406030204" pitchFamily="18" charset="0"/>
                        </a:rPr>
                        <m:t>𝑦</m:t>
                      </m:r>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𝑟</m:t>
                          </m:r>
                        </m:e>
                        <m:sub>
                          <m:r>
                            <a:rPr lang="es-AR" i="1">
                              <a:latin typeface="Cambria Math" panose="02040503050406030204" pitchFamily="18" charset="0"/>
                            </a:rPr>
                            <m:t>(</m:t>
                          </m:r>
                          <m:r>
                            <a:rPr lang="es-AR" i="1">
                              <a:latin typeface="Cambria Math" panose="02040503050406030204" pitchFamily="18" charset="0"/>
                            </a:rPr>
                            <m:t>𝑥</m:t>
                          </m:r>
                          <m:r>
                            <a:rPr lang="es-AR" i="1">
                              <a:latin typeface="Cambria Math" panose="02040503050406030204" pitchFamily="18" charset="0"/>
                            </a:rPr>
                            <m:t>)</m:t>
                          </m:r>
                        </m:sub>
                      </m:sSub>
                      <m:r>
                        <a:rPr lang="es-AR" i="1">
                          <a:latin typeface="Cambria Math" panose="02040503050406030204" pitchFamily="18" charset="0"/>
                        </a:rPr>
                        <m:t>                     </m:t>
                      </m:r>
                      <m:r>
                        <a:rPr lang="es-AR" i="1">
                          <a:latin typeface="Cambria Math" panose="02040503050406030204" pitchFamily="18" charset="0"/>
                        </a:rPr>
                        <m:t>𝑐𝑜𝑛</m:t>
                      </m:r>
                      <m:r>
                        <a:rPr lang="es-AR" i="1">
                          <a:latin typeface="Cambria Math" panose="02040503050406030204" pitchFamily="18" charset="0"/>
                        </a:rPr>
                        <m:t>                   </m:t>
                      </m:r>
                      <m:r>
                        <a:rPr lang="es-AR" i="1">
                          <a:latin typeface="Cambria Math" panose="02040503050406030204" pitchFamily="18" charset="0"/>
                        </a:rPr>
                        <m:t>𝑦</m:t>
                      </m:r>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𝑓</m:t>
                          </m:r>
                        </m:e>
                        <m:sub>
                          <m:r>
                            <a:rPr lang="es-AR" i="1">
                              <a:latin typeface="Cambria Math" panose="02040503050406030204" pitchFamily="18" charset="0"/>
                            </a:rPr>
                            <m:t>(</m:t>
                          </m:r>
                          <m:r>
                            <a:rPr lang="es-AR" i="1">
                              <a:latin typeface="Cambria Math" panose="02040503050406030204" pitchFamily="18" charset="0"/>
                            </a:rPr>
                            <m:t>𝑥</m:t>
                          </m:r>
                          <m:r>
                            <a:rPr lang="es-AR" i="1">
                              <a:latin typeface="Cambria Math" panose="02040503050406030204" pitchFamily="18" charset="0"/>
                            </a:rPr>
                            <m:t>)</m:t>
                          </m:r>
                        </m:sub>
                      </m:sSub>
                    </m:oMath>
                  </m:oMathPara>
                </a14:m>
                <a:endParaRPr lang="es-AR" dirty="0"/>
              </a:p>
              <a:p>
                <a:r>
                  <a:rPr lang="es-AR" dirty="0"/>
                  <a:t>					</a:t>
                </a:r>
                <a14:m>
                  <m:oMath xmlns:m="http://schemas.openxmlformats.org/officeDocument/2006/math">
                    <m:r>
                      <a:rPr lang="es-AR">
                        <a:latin typeface="Cambria Math" panose="02040503050406030204" pitchFamily="18" charset="0"/>
                      </a:rPr>
                      <m:t>     </m:t>
                    </m:r>
                    <m:r>
                      <a:rPr lang="es-AR" i="1">
                        <a:latin typeface="Cambria Math" panose="02040503050406030204" pitchFamily="18" charset="0"/>
                      </a:rPr>
                      <m:t>𝑎</m:t>
                    </m:r>
                    <m:r>
                      <a:rPr lang="es-AR" i="1">
                        <a:latin typeface="Cambria Math" panose="02040503050406030204" pitchFamily="18" charset="0"/>
                        <a:ea typeface="Cambria Math" panose="02040503050406030204" pitchFamily="18" charset="0"/>
                      </a:rPr>
                      <m:t>≤</m:t>
                    </m:r>
                    <m:r>
                      <a:rPr lang="es-AR" i="1">
                        <a:latin typeface="Cambria Math" panose="02040503050406030204" pitchFamily="18" charset="0"/>
                        <a:ea typeface="Cambria Math" panose="02040503050406030204" pitchFamily="18" charset="0"/>
                      </a:rPr>
                      <m:t>𝑥</m:t>
                    </m:r>
                    <m:r>
                      <a:rPr lang="es-AR" i="1">
                        <a:latin typeface="Cambria Math" panose="02040503050406030204" pitchFamily="18" charset="0"/>
                        <a:ea typeface="Cambria Math" panose="02040503050406030204" pitchFamily="18" charset="0"/>
                      </a:rPr>
                      <m:t>≤</m:t>
                    </m:r>
                    <m:r>
                      <a:rPr lang="es-AR" i="1">
                        <a:latin typeface="Cambria Math" panose="02040503050406030204" pitchFamily="18" charset="0"/>
                      </a:rPr>
                      <m:t>𝑏</m:t>
                    </m:r>
                  </m:oMath>
                </a14:m>
                <a:endParaRPr lang="es-AR" dirty="0"/>
              </a:p>
              <a:p>
                <a:r>
                  <a:rPr lang="es-AR" dirty="0"/>
                  <a:t>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m:t>
                        </m:r>
                        <m:r>
                          <a:rPr lang="es-AR" i="1">
                            <a:latin typeface="Cambria Math" panose="02040503050406030204" pitchFamily="18" charset="0"/>
                          </a:rPr>
                          <m:t>𝑎</m:t>
                        </m:r>
                        <m:r>
                          <a:rPr lang="es-AR" i="1">
                            <a:latin typeface="Cambria Math" panose="02040503050406030204" pitchFamily="18" charset="0"/>
                          </a:rPr>
                          <m:t>)</m:t>
                        </m:r>
                      </m:sub>
                    </m:sSub>
                    <m:r>
                      <a:rPr lang="es-AR" i="1">
                        <a:latin typeface="Cambria Math" panose="02040503050406030204" pitchFamily="18" charset="0"/>
                      </a:rPr>
                      <m:t>=</m:t>
                    </m:r>
                    <m:r>
                      <a:rPr lang="es-AR" i="1">
                        <a:latin typeface="Cambria Math" panose="02040503050406030204" pitchFamily="18" charset="0"/>
                        <a:ea typeface="Cambria Math" panose="02040503050406030204" pitchFamily="18" charset="0"/>
                      </a:rPr>
                      <m:t>∝</m:t>
                    </m:r>
                  </m:oMath>
                </a14:m>
                <a:endParaRPr lang="es-AR" dirty="0">
                  <a:ea typeface="Cambria Math" panose="02040503050406030204" pitchFamily="18" charset="0"/>
                </a:endParaRPr>
              </a:p>
              <a:p>
                <a:r>
                  <a:rPr lang="es-AR" dirty="0"/>
                  <a:t>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m:t>
                        </m:r>
                        <m:r>
                          <a:rPr lang="es-AR" i="1">
                            <a:latin typeface="Cambria Math" panose="02040503050406030204" pitchFamily="18" charset="0"/>
                          </a:rPr>
                          <m:t>𝑏</m:t>
                        </m:r>
                        <m:r>
                          <a:rPr lang="es-AR" i="1">
                            <a:latin typeface="Cambria Math" panose="02040503050406030204" pitchFamily="18" charset="0"/>
                          </a:rPr>
                          <m:t>)</m:t>
                        </m:r>
                      </m:sub>
                    </m:sSub>
                    <m:r>
                      <a:rPr lang="es-AR" i="1">
                        <a:latin typeface="Cambria Math" panose="02040503050406030204" pitchFamily="18" charset="0"/>
                      </a:rPr>
                      <m:t>=</m:t>
                    </m:r>
                    <m:r>
                      <a:rPr lang="es-AR" i="1">
                        <a:latin typeface="Cambria Math" panose="02040503050406030204" pitchFamily="18" charset="0"/>
                        <a:ea typeface="Cambria Math" panose="02040503050406030204" pitchFamily="18" charset="0"/>
                      </a:rPr>
                      <m:t>𝛽</m:t>
                    </m:r>
                  </m:oMath>
                </a14:m>
                <a:endParaRPr lang="es-AR" dirty="0"/>
              </a:p>
              <a:p>
                <a:endParaRPr lang="es-AR" dirty="0"/>
              </a:p>
              <a:p>
                <a:endParaRPr lang="es-AR" dirty="0"/>
              </a:p>
              <a:p>
                <a:r>
                  <a:rPr lang="es-AR" dirty="0"/>
                  <a:t>Y recordando las expresiones de las derivadas numéricas centradas ya estudiadas:</a:t>
                </a:r>
              </a:p>
              <a:p>
                <a:endParaRPr lang="es-AR" dirty="0"/>
              </a:p>
              <a:p>
                <a:pPr/>
                <a14:m>
                  <m:oMathPara xmlns:m="http://schemas.openxmlformats.org/officeDocument/2006/math">
                    <m:oMathParaPr>
                      <m:jc m:val="left"/>
                    </m:oMathParaPr>
                    <m:oMath xmlns:m="http://schemas.openxmlformats.org/officeDocument/2006/math">
                      <m:sSub>
                        <m:sSubPr>
                          <m:ctrlPr>
                            <a:rPr lang="pt-BR" i="1">
                              <a:latin typeface="Cambria Math" panose="02040503050406030204" pitchFamily="18" charset="0"/>
                            </a:rPr>
                          </m:ctrlPr>
                        </m:sSubPr>
                        <m:e>
                          <m:r>
                            <a:rPr lang="es-AR" i="1">
                              <a:latin typeface="Cambria Math" panose="02040503050406030204" pitchFamily="18" charset="0"/>
                            </a:rPr>
                            <m:t>𝑓</m:t>
                          </m:r>
                          <m:r>
                            <a:rPr lang="es-AR" i="1">
                              <a:latin typeface="Cambria Math" panose="02040503050406030204" pitchFamily="18" charset="0"/>
                            </a:rPr>
                            <m:t>′</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0</m:t>
                                  </m:r>
                                </m:sub>
                              </m:sSub>
                            </m:e>
                          </m:d>
                        </m:sub>
                      </m:sSub>
                      <m:r>
                        <a:rPr lang="es-AR" i="1">
                          <a:latin typeface="Cambria Math" panose="02040503050406030204" pitchFamily="18" charset="0"/>
                        </a:rPr>
                        <m:t>=</m:t>
                      </m:r>
                      <m:f>
                        <m:fPr>
                          <m:ctrlPr>
                            <a:rPr lang="es-AR" i="1">
                              <a:latin typeface="Cambria Math" panose="02040503050406030204" pitchFamily="18" charset="0"/>
                            </a:rPr>
                          </m:ctrlPr>
                        </m:fPr>
                        <m:num>
                          <m:sSub>
                            <m:sSubPr>
                              <m:ctrlPr>
                                <a:rPr lang="pt-BR" i="1">
                                  <a:latin typeface="Cambria Math" panose="02040503050406030204" pitchFamily="18" charset="0"/>
                                </a:rPr>
                              </m:ctrlPr>
                            </m:sSubPr>
                            <m:e>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0</m:t>
                                      </m:r>
                                    </m:sub>
                                  </m:sSub>
                                  <m:r>
                                    <a:rPr lang="es-AR" i="1">
                                      <a:latin typeface="Cambria Math" panose="02040503050406030204" pitchFamily="18" charset="0"/>
                                    </a:rPr>
                                    <m:t>+</m:t>
                                  </m:r>
                                  <m:r>
                                    <a:rPr lang="es-AR" i="1">
                                      <a:latin typeface="Cambria Math" panose="02040503050406030204" pitchFamily="18" charset="0"/>
                                    </a:rPr>
                                    <m:t>h</m:t>
                                  </m:r>
                                </m:e>
                              </m:d>
                            </m:sub>
                          </m:sSub>
                          <m:r>
                            <a:rPr lang="es-AR" i="1">
                              <a:latin typeface="Cambria Math" panose="02040503050406030204" pitchFamily="18" charset="0"/>
                            </a:rPr>
                            <m:t>−</m:t>
                          </m:r>
                          <m:sSub>
                            <m:sSubPr>
                              <m:ctrlPr>
                                <a:rPr lang="pt-BR" i="1">
                                  <a:latin typeface="Cambria Math" panose="02040503050406030204" pitchFamily="18" charset="0"/>
                                </a:rPr>
                              </m:ctrlPr>
                            </m:sSubPr>
                            <m:e>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0</m:t>
                                      </m:r>
                                    </m:sub>
                                  </m:sSub>
                                  <m:r>
                                    <a:rPr lang="es-AR" i="1">
                                      <a:latin typeface="Cambria Math" panose="02040503050406030204" pitchFamily="18" charset="0"/>
                                    </a:rPr>
                                    <m:t>−</m:t>
                                  </m:r>
                                  <m:r>
                                    <a:rPr lang="es-AR" i="1">
                                      <a:latin typeface="Cambria Math" panose="02040503050406030204" pitchFamily="18" charset="0"/>
                                    </a:rPr>
                                    <m:t>h</m:t>
                                  </m:r>
                                </m:e>
                              </m:d>
                            </m:sub>
                          </m:sSub>
                        </m:num>
                        <m:den>
                          <m:r>
                            <a:rPr lang="es-AR" i="1">
                              <a:latin typeface="Cambria Math" panose="02040503050406030204" pitchFamily="18" charset="0"/>
                            </a:rPr>
                            <m:t>2</m:t>
                          </m:r>
                          <m:r>
                            <a:rPr lang="es-AR" i="1">
                              <a:latin typeface="Cambria Math" panose="02040503050406030204" pitchFamily="18" charset="0"/>
                            </a:rPr>
                            <m:t>h</m:t>
                          </m:r>
                        </m:den>
                      </m:f>
                      <m:r>
                        <a:rPr lang="es-AR" i="1">
                          <a:latin typeface="Cambria Math" panose="02040503050406030204" pitchFamily="18" charset="0"/>
                        </a:rPr>
                        <m:t>+</m:t>
                      </m:r>
                      <m:f>
                        <m:fPr>
                          <m:ctrlPr>
                            <a:rPr lang="es-AR" i="1">
                              <a:latin typeface="Cambria Math" panose="02040503050406030204" pitchFamily="18" charset="0"/>
                            </a:rPr>
                          </m:ctrlPr>
                        </m:fPr>
                        <m:num>
                          <m:sSup>
                            <m:sSupPr>
                              <m:ctrlPr>
                                <a:rPr lang="es-AR" i="1">
                                  <a:latin typeface="Cambria Math" panose="02040503050406030204" pitchFamily="18" charset="0"/>
                                </a:rPr>
                              </m:ctrlPr>
                            </m:sSupPr>
                            <m:e>
                              <m:r>
                                <a:rPr lang="es-AR" i="1">
                                  <a:latin typeface="Cambria Math" panose="02040503050406030204" pitchFamily="18" charset="0"/>
                                </a:rPr>
                                <m:t>h</m:t>
                              </m:r>
                            </m:e>
                            <m:sup>
                              <m:r>
                                <a:rPr lang="es-AR" i="1">
                                  <a:latin typeface="Cambria Math" panose="02040503050406030204" pitchFamily="18" charset="0"/>
                                </a:rPr>
                                <m:t>2</m:t>
                              </m:r>
                            </m:sup>
                          </m:sSup>
                        </m:num>
                        <m:den>
                          <m:r>
                            <a:rPr lang="es-AR" i="1">
                              <a:latin typeface="Cambria Math" panose="02040503050406030204" pitchFamily="18" charset="0"/>
                            </a:rPr>
                            <m:t>6</m:t>
                          </m:r>
                        </m:den>
                      </m:f>
                      <m:r>
                        <m:rPr>
                          <m:nor/>
                        </m:rPr>
                        <a:rPr lang="es-AR" dirty="0"/>
                        <m:t> </m:t>
                      </m:r>
                      <m:sSubSup>
                        <m:sSubSupPr>
                          <m:ctrlPr>
                            <a:rPr lang="es-AR" i="1">
                              <a:latin typeface="Cambria Math" panose="02040503050406030204" pitchFamily="18" charset="0"/>
                            </a:rPr>
                          </m:ctrlPr>
                        </m:sSubSupPr>
                        <m:e>
                          <m:r>
                            <a:rPr lang="es-AR" i="1">
                              <a:latin typeface="Cambria Math" panose="02040503050406030204" pitchFamily="18" charset="0"/>
                            </a:rPr>
                            <m:t>𝑓</m:t>
                          </m:r>
                        </m:e>
                        <m:sub>
                          <m:r>
                            <a:rPr lang="es-AR" i="1">
                              <a:latin typeface="Cambria Math" panose="02040503050406030204" pitchFamily="18" charset="0"/>
                            </a:rPr>
                            <m:t>(</m:t>
                          </m:r>
                          <m:r>
                            <a:rPr lang="es-AR" i="1" smtClean="0">
                              <a:latin typeface="Cambria Math" panose="02040503050406030204" pitchFamily="18" charset="0"/>
                              <a:ea typeface="Cambria Math" panose="02040503050406030204" pitchFamily="18" charset="0"/>
                            </a:rPr>
                            <m:t>𝛾</m:t>
                          </m:r>
                          <m:r>
                            <a:rPr lang="es-AR" i="1">
                              <a:latin typeface="Cambria Math" panose="02040503050406030204" pitchFamily="18" charset="0"/>
                            </a:rPr>
                            <m:t>)</m:t>
                          </m:r>
                        </m:sub>
                        <m:sup>
                          <m:r>
                            <a:rPr lang="es-AR" i="1">
                              <a:latin typeface="Cambria Math" panose="02040503050406030204" pitchFamily="18" charset="0"/>
                            </a:rPr>
                            <m:t>′′′</m:t>
                          </m:r>
                        </m:sup>
                      </m:sSubSup>
                    </m:oMath>
                  </m:oMathPara>
                </a14:m>
                <a:endParaRPr lang="es-AR" dirty="0"/>
              </a:p>
              <a:p>
                <a:endParaRPr lang="es-AR" dirty="0"/>
              </a:p>
              <a:p>
                <a14:m>
                  <m:oMath xmlns:m="http://schemas.openxmlformats.org/officeDocument/2006/math">
                    <m:sSubSup>
                      <m:sSubSupPr>
                        <m:ctrlPr>
                          <a:rPr lang="es-AR" i="1">
                            <a:latin typeface="Cambria Math" panose="02040503050406030204" pitchFamily="18" charset="0"/>
                          </a:rPr>
                        </m:ctrlPr>
                      </m:sSubSupPr>
                      <m:e>
                        <m:r>
                          <a:rPr lang="es-AR" i="1">
                            <a:latin typeface="Cambria Math" panose="02040503050406030204" pitchFamily="18" charset="0"/>
                          </a:rPr>
                          <m:t>𝑓</m:t>
                        </m:r>
                      </m:e>
                      <m: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0</m:t>
                            </m:r>
                          </m:sub>
                        </m:sSub>
                        <m:r>
                          <a:rPr lang="es-AR" i="1">
                            <a:latin typeface="Cambria Math" panose="02040503050406030204" pitchFamily="18" charset="0"/>
                          </a:rPr>
                          <m:t>)</m:t>
                        </m:r>
                      </m:sub>
                      <m:sup>
                        <m:r>
                          <a:rPr lang="es-AR" i="1">
                            <a:latin typeface="Cambria Math" panose="02040503050406030204" pitchFamily="18" charset="0"/>
                          </a:rPr>
                          <m:t>′′</m:t>
                        </m:r>
                      </m:sup>
                    </m:sSubSup>
                    <m:r>
                      <a:rPr lang="es-AR" i="1">
                        <a:latin typeface="Cambria Math" panose="02040503050406030204" pitchFamily="18" charset="0"/>
                      </a:rPr>
                      <m:t>=</m:t>
                    </m:r>
                    <m:f>
                      <m:fPr>
                        <m:ctrlPr>
                          <a:rPr lang="es-AR" i="1">
                            <a:latin typeface="Cambria Math" panose="02040503050406030204" pitchFamily="18" charset="0"/>
                          </a:rPr>
                        </m:ctrlPr>
                      </m:fPr>
                      <m:num>
                        <m:r>
                          <a:rPr lang="es-AR" i="1">
                            <a:latin typeface="Cambria Math" panose="02040503050406030204" pitchFamily="18" charset="0"/>
                          </a:rPr>
                          <m:t>1</m:t>
                        </m:r>
                      </m:num>
                      <m:den>
                        <m:sSup>
                          <m:sSupPr>
                            <m:ctrlPr>
                              <a:rPr lang="es-AR" i="1">
                                <a:latin typeface="Cambria Math" panose="02040503050406030204" pitchFamily="18" charset="0"/>
                              </a:rPr>
                            </m:ctrlPr>
                          </m:sSupPr>
                          <m:e>
                            <m:r>
                              <a:rPr lang="es-AR" i="1">
                                <a:latin typeface="Cambria Math" panose="02040503050406030204" pitchFamily="18" charset="0"/>
                              </a:rPr>
                              <m:t>h</m:t>
                            </m:r>
                          </m:e>
                          <m:sup>
                            <m:r>
                              <a:rPr lang="es-AR" i="1">
                                <a:latin typeface="Cambria Math" panose="02040503050406030204" pitchFamily="18" charset="0"/>
                              </a:rPr>
                              <m:t>2</m:t>
                            </m:r>
                          </m:sup>
                        </m:sSup>
                      </m:den>
                    </m:f>
                    <m:d>
                      <m:dPr>
                        <m:begChr m:val="["/>
                        <m:endChr m:val="]"/>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𝑓</m:t>
                            </m:r>
                          </m:e>
                          <m: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0</m:t>
                                </m:r>
                              </m:sub>
                            </m:sSub>
                            <m:r>
                              <a:rPr lang="es-AR" i="1">
                                <a:latin typeface="Cambria Math" panose="02040503050406030204" pitchFamily="18" charset="0"/>
                              </a:rPr>
                              <m:t>+</m:t>
                            </m:r>
                            <m:r>
                              <a:rPr lang="es-AR" i="1">
                                <a:latin typeface="Cambria Math" panose="02040503050406030204" pitchFamily="18" charset="0"/>
                              </a:rPr>
                              <m:t>h</m:t>
                            </m:r>
                            <m:r>
                              <a:rPr lang="es-AR" i="1">
                                <a:latin typeface="Cambria Math" panose="02040503050406030204" pitchFamily="18" charset="0"/>
                              </a:rPr>
                              <m:t>)</m:t>
                            </m:r>
                          </m:sub>
                        </m:sSub>
                        <m:r>
                          <a:rPr lang="es-AR" i="1">
                            <a:latin typeface="Cambria Math" panose="02040503050406030204" pitchFamily="18" charset="0"/>
                          </a:rPr>
                          <m:t>−</m:t>
                        </m:r>
                        <m:sSub>
                          <m:sSubPr>
                            <m:ctrlPr>
                              <a:rPr lang="pt-BR" i="1">
                                <a:latin typeface="Cambria Math" panose="02040503050406030204" pitchFamily="18" charset="0"/>
                              </a:rPr>
                            </m:ctrlPr>
                          </m:sSubPr>
                          <m:e>
                            <m:r>
                              <a:rPr lang="es-AR" i="1">
                                <a:latin typeface="Cambria Math" panose="02040503050406030204" pitchFamily="18" charset="0"/>
                              </a:rPr>
                              <m:t>2</m:t>
                            </m:r>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0</m:t>
                                    </m:r>
                                  </m:sub>
                                </m:sSub>
                              </m:e>
                            </m:d>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𝑓</m:t>
                            </m:r>
                          </m:e>
                          <m: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0</m:t>
                                </m:r>
                              </m:sub>
                            </m:sSub>
                            <m:r>
                              <a:rPr lang="es-AR" i="1">
                                <a:latin typeface="Cambria Math" panose="02040503050406030204" pitchFamily="18" charset="0"/>
                              </a:rPr>
                              <m:t>−</m:t>
                            </m:r>
                            <m:r>
                              <a:rPr lang="es-AR" i="1">
                                <a:latin typeface="Cambria Math" panose="02040503050406030204" pitchFamily="18" charset="0"/>
                              </a:rPr>
                              <m:t>h</m:t>
                            </m:r>
                            <m:r>
                              <a:rPr lang="es-AR" i="1">
                                <a:latin typeface="Cambria Math" panose="02040503050406030204" pitchFamily="18" charset="0"/>
                              </a:rPr>
                              <m:t>)</m:t>
                            </m:r>
                          </m:sub>
                        </m:sSub>
                      </m:e>
                    </m:d>
                    <m:r>
                      <a:rPr lang="es-AR" i="1">
                        <a:latin typeface="Cambria Math" panose="02040503050406030204" pitchFamily="18" charset="0"/>
                      </a:rPr>
                      <m:t>+</m:t>
                    </m:r>
                    <m:f>
                      <m:fPr>
                        <m:ctrlPr>
                          <a:rPr lang="es-AR" i="1" smtClean="0">
                            <a:latin typeface="Cambria Math" panose="02040503050406030204" pitchFamily="18" charset="0"/>
                          </a:rPr>
                        </m:ctrlPr>
                      </m:fPr>
                      <m:num>
                        <m:sSup>
                          <m:sSupPr>
                            <m:ctrlPr>
                              <a:rPr lang="es-AR" i="1">
                                <a:latin typeface="Cambria Math" panose="02040503050406030204" pitchFamily="18" charset="0"/>
                              </a:rPr>
                            </m:ctrlPr>
                          </m:sSupPr>
                          <m:e>
                            <m:r>
                              <a:rPr lang="es-AR" i="1">
                                <a:latin typeface="Cambria Math" panose="02040503050406030204" pitchFamily="18" charset="0"/>
                              </a:rPr>
                              <m:t>h</m:t>
                            </m:r>
                          </m:e>
                          <m:sup>
                            <m:r>
                              <a:rPr lang="es-AR" i="1">
                                <a:latin typeface="Cambria Math" panose="02040503050406030204" pitchFamily="18" charset="0"/>
                              </a:rPr>
                              <m:t>2</m:t>
                            </m:r>
                          </m:sup>
                        </m:sSup>
                      </m:num>
                      <m:den>
                        <m:r>
                          <a:rPr lang="es-AR" i="1">
                            <a:latin typeface="Cambria Math" panose="02040503050406030204" pitchFamily="18" charset="0"/>
                          </a:rPr>
                          <m:t>12</m:t>
                        </m:r>
                      </m:den>
                    </m:f>
                  </m:oMath>
                </a14:m>
                <a:r>
                  <a:rPr lang="es-AR" dirty="0"/>
                  <a:t> </a:t>
                </a:r>
                <a14:m>
                  <m:oMath xmlns:m="http://schemas.openxmlformats.org/officeDocument/2006/math">
                    <m:sSubSup>
                      <m:sSubSupPr>
                        <m:ctrlPr>
                          <a:rPr lang="es-AR" i="1">
                            <a:latin typeface="Cambria Math" panose="02040503050406030204" pitchFamily="18" charset="0"/>
                          </a:rPr>
                        </m:ctrlPr>
                      </m:sSubSupPr>
                      <m:e>
                        <m:r>
                          <a:rPr lang="es-AR" i="1">
                            <a:latin typeface="Cambria Math" panose="02040503050406030204" pitchFamily="18" charset="0"/>
                          </a:rPr>
                          <m:t>𝑓</m:t>
                        </m:r>
                      </m:e>
                      <m:sub>
                        <m:r>
                          <a:rPr lang="es-AR" i="1">
                            <a:latin typeface="Cambria Math" panose="02040503050406030204" pitchFamily="18" charset="0"/>
                          </a:rPr>
                          <m:t>(</m:t>
                        </m:r>
                        <m:r>
                          <a:rPr lang="es-AR" i="1">
                            <a:latin typeface="Cambria Math" panose="02040503050406030204" pitchFamily="18" charset="0"/>
                            <a:ea typeface="Cambria Math" panose="02040503050406030204" pitchFamily="18" charset="0"/>
                          </a:rPr>
                          <m:t>𝜉</m:t>
                        </m:r>
                        <m:r>
                          <a:rPr lang="es-AR" i="1">
                            <a:latin typeface="Cambria Math" panose="02040503050406030204" pitchFamily="18" charset="0"/>
                          </a:rPr>
                          <m:t>)</m:t>
                        </m:r>
                      </m:sub>
                      <m:sup>
                        <m:r>
                          <a:rPr lang="es-AR" i="1">
                            <a:latin typeface="Cambria Math" panose="02040503050406030204" pitchFamily="18" charset="0"/>
                          </a:rPr>
                          <m:t>𝐼𝑉</m:t>
                        </m:r>
                      </m:sup>
                    </m:sSubSup>
                  </m:oMath>
                </a14:m>
                <a:endParaRPr lang="es-AR" dirty="0"/>
              </a:p>
              <a:p>
                <a:endParaRPr lang="es-AR" dirty="0"/>
              </a:p>
              <a:p>
                <a:endParaRPr lang="es-AR" dirty="0"/>
              </a:p>
              <a:p>
                <a:r>
                  <a:rPr lang="es-AR" dirty="0"/>
                  <a:t>Estamos en condiciones de reemplazar las derivadas de la ecuación diferencial por sus aproximaciones numéricas.</a:t>
                </a:r>
              </a:p>
            </p:txBody>
          </p:sp>
        </mc:Choice>
        <mc:Fallback xmlns="">
          <p:sp>
            <p:nvSpPr>
              <p:cNvPr id="5" name="CuadroTexto 4"/>
              <p:cNvSpPr txBox="1">
                <a:spLocks noRot="1" noChangeAspect="1" noMove="1" noResize="1" noEditPoints="1" noAdjustHandles="1" noChangeArrowheads="1" noChangeShapeType="1" noTextEdit="1"/>
              </p:cNvSpPr>
              <p:nvPr/>
            </p:nvSpPr>
            <p:spPr>
              <a:xfrm>
                <a:off x="86313" y="1081108"/>
                <a:ext cx="12019373" cy="5037982"/>
              </a:xfrm>
              <a:prstGeom prst="rect">
                <a:avLst/>
              </a:prstGeom>
              <a:blipFill>
                <a:blip r:embed="rId3"/>
                <a:stretch>
                  <a:fillRect l="-406" t="-605" b="-967"/>
                </a:stretch>
              </a:blipFill>
            </p:spPr>
            <p:txBody>
              <a:bodyPr/>
              <a:lstStyle/>
              <a:p>
                <a:r>
                  <a:rPr lang="en-US">
                    <a:noFill/>
                  </a:rPr>
                  <a:t> </a:t>
                </a:r>
              </a:p>
            </p:txBody>
          </p:sp>
        </mc:Fallback>
      </mc:AlternateContent>
    </p:spTree>
    <p:extLst>
      <p:ext uri="{BB962C8B-B14F-4D97-AF65-F5344CB8AC3E}">
        <p14:creationId xmlns:p14="http://schemas.microsoft.com/office/powerpoint/2010/main" val="356810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716152" y="0"/>
            <a:ext cx="9144000" cy="457577"/>
          </a:xfrm>
        </p:spPr>
        <p:txBody>
          <a:bodyPr>
            <a:normAutofit/>
          </a:bodyPr>
          <a:lstStyle/>
          <a:p>
            <a:r>
              <a:rPr lang="es-AR" dirty="0"/>
              <a:t>Ecuaciones Diferenciales – Problema de Valores de Contorno</a:t>
            </a:r>
          </a:p>
        </p:txBody>
      </p:sp>
      <p:pic>
        <p:nvPicPr>
          <p:cNvPr id="4" name="Picture 8" descr="Image result for unlp logo image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9779" y="82078"/>
            <a:ext cx="858740" cy="99903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5" name="CuadroTexto 4"/>
              <p:cNvSpPr txBox="1"/>
              <p:nvPr/>
            </p:nvSpPr>
            <p:spPr>
              <a:xfrm>
                <a:off x="86313" y="1081108"/>
                <a:ext cx="12019373" cy="6343660"/>
              </a:xfrm>
              <a:prstGeom prst="rect">
                <a:avLst/>
              </a:prstGeom>
              <a:noFill/>
            </p:spPr>
            <p:txBody>
              <a:bodyPr wrap="square" rtlCol="0">
                <a:spAutoFit/>
              </a:bodyPr>
              <a:lstStyle/>
              <a:p>
                <a:endParaRPr lang="es-AR" i="1" dirty="0">
                  <a:latin typeface="Cambria Math" panose="02040503050406030204" pitchFamily="18" charset="0"/>
                </a:endParaRPr>
              </a:p>
              <a:p>
                <a14:m>
                  <m:oMath xmlns:m="http://schemas.openxmlformats.org/officeDocument/2006/math">
                    <m:f>
                      <m:fPr>
                        <m:ctrlPr>
                          <a:rPr lang="es-AR" i="1" smtClean="0">
                            <a:latin typeface="Cambria Math" panose="02040503050406030204" pitchFamily="18" charset="0"/>
                          </a:rPr>
                        </m:ctrlPr>
                      </m:fPr>
                      <m:num>
                        <m:sSub>
                          <m:sSubPr>
                            <m:ctrlPr>
                              <a:rPr lang="es-AR" i="1" smtClean="0">
                                <a:latin typeface="Cambria Math" panose="02040503050406030204" pitchFamily="18" charset="0"/>
                              </a:rPr>
                            </m:ctrlPr>
                          </m:sSubPr>
                          <m:e>
                            <m:r>
                              <a:rPr lang="es-AR" b="0" i="1" smtClean="0">
                                <a:latin typeface="Cambria Math" panose="02040503050406030204" pitchFamily="18" charset="0"/>
                              </a:rPr>
                              <m:t>𝑦</m:t>
                            </m:r>
                          </m:e>
                          <m:sub>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𝑥</m:t>
                                </m:r>
                              </m:e>
                              <m:sub>
                                <m:r>
                                  <a:rPr lang="es-AR" b="0" i="1" smtClean="0">
                                    <a:latin typeface="Cambria Math" panose="02040503050406030204" pitchFamily="18" charset="0"/>
                                  </a:rPr>
                                  <m:t>𝑖</m:t>
                                </m:r>
                                <m:r>
                                  <a:rPr lang="es-AR" b="0" i="1" smtClean="0">
                                    <a:latin typeface="Cambria Math" panose="02040503050406030204" pitchFamily="18" charset="0"/>
                                  </a:rPr>
                                  <m:t>+1</m:t>
                                </m:r>
                              </m:sub>
                            </m:sSub>
                            <m:r>
                              <a:rPr lang="es-AR" b="0" i="1" smtClean="0">
                                <a:latin typeface="Cambria Math" panose="02040503050406030204" pitchFamily="18" charset="0"/>
                              </a:rPr>
                              <m:t>)</m:t>
                            </m:r>
                          </m:sub>
                        </m:sSub>
                        <m:r>
                          <a:rPr lang="es-AR" b="0" i="1" smtClean="0">
                            <a:latin typeface="Cambria Math" panose="02040503050406030204" pitchFamily="18" charset="0"/>
                          </a:rPr>
                          <m:t>−</m:t>
                        </m:r>
                        <m:sSub>
                          <m:sSubPr>
                            <m:ctrlPr>
                              <a:rPr lang="es-AR" i="1">
                                <a:latin typeface="Cambria Math" panose="02040503050406030204" pitchFamily="18" charset="0"/>
                              </a:rPr>
                            </m:ctrlPr>
                          </m:sSubPr>
                          <m:e>
                            <m:r>
                              <a:rPr lang="es-AR" b="0" i="1" smtClean="0">
                                <a:latin typeface="Cambria Math" panose="02040503050406030204" pitchFamily="18" charset="0"/>
                              </a:rPr>
                              <m:t>2</m:t>
                            </m:r>
                            <m:r>
                              <a:rPr lang="es-AR" i="1">
                                <a:latin typeface="Cambria Math" panose="02040503050406030204" pitchFamily="18" charset="0"/>
                              </a:rPr>
                              <m:t>𝑦</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𝑖</m:t>
                                    </m:r>
                                  </m:sub>
                                </m:sSub>
                              </m:e>
                            </m:d>
                          </m:sub>
                        </m:sSub>
                        <m:r>
                          <a:rPr lang="es-AR" b="0" i="1" smtClean="0">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𝑖</m:t>
                                </m:r>
                                <m:r>
                                  <a:rPr lang="es-AR" b="0" i="1" smtClean="0">
                                    <a:latin typeface="Cambria Math" panose="02040503050406030204" pitchFamily="18" charset="0"/>
                                  </a:rPr>
                                  <m:t>−</m:t>
                                </m:r>
                                <m:r>
                                  <a:rPr lang="es-AR" i="1">
                                    <a:latin typeface="Cambria Math" panose="02040503050406030204" pitchFamily="18" charset="0"/>
                                  </a:rPr>
                                  <m:t>1</m:t>
                                </m:r>
                              </m:sub>
                            </m:sSub>
                            <m:r>
                              <a:rPr lang="es-AR" i="1">
                                <a:latin typeface="Cambria Math" panose="02040503050406030204" pitchFamily="18" charset="0"/>
                              </a:rPr>
                              <m:t>)</m:t>
                            </m:r>
                          </m:sub>
                        </m:sSub>
                      </m:num>
                      <m:den>
                        <m:sSup>
                          <m:sSupPr>
                            <m:ctrlPr>
                              <a:rPr lang="es-AR" i="1" smtClean="0">
                                <a:latin typeface="Cambria Math" panose="02040503050406030204" pitchFamily="18" charset="0"/>
                              </a:rPr>
                            </m:ctrlPr>
                          </m:sSupPr>
                          <m:e>
                            <m:r>
                              <a:rPr lang="es-AR" b="0" i="1" smtClean="0">
                                <a:latin typeface="Cambria Math" panose="02040503050406030204" pitchFamily="18" charset="0"/>
                              </a:rPr>
                              <m:t>h</m:t>
                            </m:r>
                          </m:e>
                          <m:sup>
                            <m:r>
                              <a:rPr lang="es-AR" b="0" i="1" smtClean="0">
                                <a:latin typeface="Cambria Math" panose="02040503050406030204" pitchFamily="18" charset="0"/>
                              </a:rPr>
                              <m:t>2</m:t>
                            </m:r>
                          </m:sup>
                        </m:sSup>
                      </m:den>
                    </m:f>
                    <m:r>
                      <a:rPr lang="es-AR" b="0" i="1" smtClean="0">
                        <a:latin typeface="Cambria Math" panose="02040503050406030204" pitchFamily="18" charset="0"/>
                      </a:rPr>
                      <m:t>=</m:t>
                    </m:r>
                    <m:sSub>
                      <m:sSubPr>
                        <m:ctrlPr>
                          <a:rPr lang="es-AR" i="1">
                            <a:latin typeface="Cambria Math" panose="02040503050406030204" pitchFamily="18" charset="0"/>
                          </a:rPr>
                        </m:ctrlPr>
                      </m:sSubPr>
                      <m:e>
                        <m:r>
                          <a:rPr lang="es-AR" b="0" i="1" smtClean="0">
                            <a:latin typeface="Cambria Math" panose="02040503050406030204" pitchFamily="18" charset="0"/>
                          </a:rPr>
                          <m:t>𝑝</m:t>
                        </m:r>
                      </m:e>
                      <m: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𝑖</m:t>
                            </m:r>
                          </m:sub>
                        </m:sSub>
                        <m:r>
                          <a:rPr lang="es-AR" i="1">
                            <a:latin typeface="Cambria Math" panose="02040503050406030204" pitchFamily="18" charset="0"/>
                          </a:rPr>
                          <m:t>)</m:t>
                        </m:r>
                      </m:sub>
                    </m:sSub>
                    <m:d>
                      <m:dPr>
                        <m:begChr m:val="["/>
                        <m:endChr m:val="]"/>
                        <m:ctrlPr>
                          <a:rPr lang="es-AR" i="1" smtClean="0">
                            <a:latin typeface="Cambria Math" panose="02040503050406030204" pitchFamily="18" charset="0"/>
                          </a:rPr>
                        </m:ctrlPr>
                      </m:dPr>
                      <m:e>
                        <m:f>
                          <m:fPr>
                            <m:ctrlPr>
                              <a:rPr lang="es-AR" i="1" smtClean="0">
                                <a:latin typeface="Cambria Math" panose="02040503050406030204" pitchFamily="18" charset="0"/>
                              </a:rPr>
                            </m:ctrlPr>
                          </m:fPr>
                          <m:num>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𝑖</m:t>
                                    </m:r>
                                    <m:r>
                                      <a:rPr lang="es-AR" i="1">
                                        <a:latin typeface="Cambria Math" panose="02040503050406030204" pitchFamily="18" charset="0"/>
                                      </a:rPr>
                                      <m:t>+1</m:t>
                                    </m:r>
                                  </m:sub>
                                </m:sSub>
                                <m:r>
                                  <a:rPr lang="es-AR" i="1">
                                    <a:latin typeface="Cambria Math" panose="02040503050406030204" pitchFamily="18" charset="0"/>
                                  </a:rPr>
                                  <m:t>)</m:t>
                                </m:r>
                              </m:sub>
                            </m:sSub>
                            <m:r>
                              <a:rPr lang="es-AR" b="0" i="1" smtClean="0">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𝑖</m:t>
                                    </m:r>
                                    <m:r>
                                      <a:rPr lang="es-AR" b="0" i="1" smtClean="0">
                                        <a:latin typeface="Cambria Math" panose="02040503050406030204" pitchFamily="18" charset="0"/>
                                      </a:rPr>
                                      <m:t>−</m:t>
                                    </m:r>
                                    <m:r>
                                      <a:rPr lang="es-AR" i="1">
                                        <a:latin typeface="Cambria Math" panose="02040503050406030204" pitchFamily="18" charset="0"/>
                                      </a:rPr>
                                      <m:t>1</m:t>
                                    </m:r>
                                  </m:sub>
                                </m:sSub>
                                <m:r>
                                  <a:rPr lang="es-AR" i="1">
                                    <a:latin typeface="Cambria Math" panose="02040503050406030204" pitchFamily="18" charset="0"/>
                                  </a:rPr>
                                  <m:t>)</m:t>
                                </m:r>
                              </m:sub>
                            </m:sSub>
                          </m:num>
                          <m:den>
                            <m:r>
                              <a:rPr lang="es-AR" b="0" i="1" smtClean="0">
                                <a:latin typeface="Cambria Math" panose="02040503050406030204" pitchFamily="18" charset="0"/>
                              </a:rPr>
                              <m:t>2</m:t>
                            </m:r>
                            <m:r>
                              <a:rPr lang="es-AR" b="0" i="1" smtClean="0">
                                <a:latin typeface="Cambria Math" panose="02040503050406030204" pitchFamily="18" charset="0"/>
                              </a:rPr>
                              <m:t>h</m:t>
                            </m:r>
                          </m:den>
                        </m:f>
                      </m:e>
                    </m:d>
                  </m:oMath>
                </a14:m>
                <a:r>
                  <a:rPr lang="es-AR" dirty="0"/>
                  <a:t>+ </a:t>
                </a:r>
                <a14:m>
                  <m:oMath xmlns:m="http://schemas.openxmlformats.org/officeDocument/2006/math">
                    <m:sSub>
                      <m:sSubPr>
                        <m:ctrlPr>
                          <a:rPr lang="es-AR" i="1">
                            <a:latin typeface="Cambria Math" panose="02040503050406030204" pitchFamily="18" charset="0"/>
                          </a:rPr>
                        </m:ctrlPr>
                      </m:sSubPr>
                      <m:e>
                        <m:r>
                          <a:rPr lang="es-AR" b="0" i="1" smtClean="0">
                            <a:latin typeface="Cambria Math" panose="02040503050406030204" pitchFamily="18" charset="0"/>
                          </a:rPr>
                          <m:t>𝑞</m:t>
                        </m:r>
                      </m:e>
                      <m: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𝑖</m:t>
                            </m:r>
                          </m:sub>
                        </m:sSub>
                        <m:r>
                          <a:rPr lang="es-AR" i="1">
                            <a:latin typeface="Cambria Math" panose="02040503050406030204" pitchFamily="18" charset="0"/>
                          </a:rPr>
                          <m:t>)</m:t>
                        </m:r>
                      </m:sub>
                    </m:sSub>
                  </m:oMath>
                </a14:m>
                <a:r>
                  <a:rPr lang="es-AR" dirty="0"/>
                  <a:t>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𝑦</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𝑖</m:t>
                                </m:r>
                              </m:sub>
                            </m:sSub>
                          </m:e>
                        </m:d>
                      </m:sub>
                    </m:sSub>
                    <m:r>
                      <a:rPr lang="es-AR" b="0" i="1" smtClean="0">
                        <a:latin typeface="Cambria Math" panose="02040503050406030204" pitchFamily="18" charset="0"/>
                      </a:rPr>
                      <m:t>+</m:t>
                    </m:r>
                    <m:sSub>
                      <m:sSubPr>
                        <m:ctrlPr>
                          <a:rPr lang="es-AR" i="1">
                            <a:latin typeface="Cambria Math" panose="02040503050406030204" pitchFamily="18" charset="0"/>
                          </a:rPr>
                        </m:ctrlPr>
                      </m:sSubPr>
                      <m:e>
                        <m:r>
                          <a:rPr lang="es-AR" b="0" i="1" smtClean="0">
                            <a:latin typeface="Cambria Math" panose="02040503050406030204" pitchFamily="18" charset="0"/>
                          </a:rPr>
                          <m:t>𝑟</m:t>
                        </m:r>
                      </m:e>
                      <m: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b="0" i="1" smtClean="0">
                                <a:latin typeface="Cambria Math" panose="02040503050406030204" pitchFamily="18" charset="0"/>
                              </a:rPr>
                              <m:t>𝑖</m:t>
                            </m:r>
                          </m:sub>
                        </m:sSub>
                        <m:r>
                          <a:rPr lang="es-AR" i="1">
                            <a:latin typeface="Cambria Math" panose="02040503050406030204" pitchFamily="18" charset="0"/>
                          </a:rPr>
                          <m:t>)</m:t>
                        </m:r>
                      </m:sub>
                    </m:sSub>
                    <m:r>
                      <a:rPr lang="es-AR" b="0" i="1" smtClean="0">
                        <a:latin typeface="Cambria Math" panose="02040503050406030204" pitchFamily="18" charset="0"/>
                      </a:rPr>
                      <m:t>−</m:t>
                    </m:r>
                    <m:f>
                      <m:fPr>
                        <m:ctrlPr>
                          <a:rPr lang="es-AR" b="0" i="1" smtClean="0">
                            <a:latin typeface="Cambria Math" panose="02040503050406030204" pitchFamily="18" charset="0"/>
                          </a:rPr>
                        </m:ctrlPr>
                      </m:fPr>
                      <m:num>
                        <m:sSup>
                          <m:sSupPr>
                            <m:ctrlPr>
                              <a:rPr lang="es-AR" b="0" i="1" smtClean="0">
                                <a:latin typeface="Cambria Math" panose="02040503050406030204" pitchFamily="18" charset="0"/>
                              </a:rPr>
                            </m:ctrlPr>
                          </m:sSupPr>
                          <m:e>
                            <m:r>
                              <a:rPr lang="es-AR" b="0" i="1" smtClean="0">
                                <a:latin typeface="Cambria Math" panose="02040503050406030204" pitchFamily="18" charset="0"/>
                              </a:rPr>
                              <m:t>h</m:t>
                            </m:r>
                          </m:e>
                          <m:sup>
                            <m:r>
                              <a:rPr lang="es-AR" b="0" i="1" smtClean="0">
                                <a:latin typeface="Cambria Math" panose="02040503050406030204" pitchFamily="18" charset="0"/>
                              </a:rPr>
                              <m:t>2</m:t>
                            </m:r>
                          </m:sup>
                        </m:sSup>
                      </m:num>
                      <m:den>
                        <m:r>
                          <a:rPr lang="es-AR" b="0" i="1" smtClean="0">
                            <a:latin typeface="Cambria Math" panose="02040503050406030204" pitchFamily="18" charset="0"/>
                          </a:rPr>
                          <m:t>12</m:t>
                        </m:r>
                      </m:den>
                    </m:f>
                    <m:d>
                      <m:dPr>
                        <m:begChr m:val="["/>
                        <m:endChr m:val="]"/>
                        <m:ctrlPr>
                          <a:rPr lang="es-AR" b="0" i="1" smtClean="0">
                            <a:latin typeface="Cambria Math" panose="02040503050406030204" pitchFamily="18" charset="0"/>
                          </a:rPr>
                        </m:ctrlPr>
                      </m:dPr>
                      <m:e>
                        <m:r>
                          <a:rPr lang="es-AR" b="0" i="1" smtClean="0">
                            <a:latin typeface="Cambria Math" panose="02040503050406030204" pitchFamily="18" charset="0"/>
                          </a:rPr>
                          <m:t>2</m:t>
                        </m:r>
                        <m:sSub>
                          <m:sSubPr>
                            <m:ctrlPr>
                              <a:rPr lang="es-AR" i="1">
                                <a:latin typeface="Cambria Math" panose="02040503050406030204" pitchFamily="18" charset="0"/>
                              </a:rPr>
                            </m:ctrlPr>
                          </m:sSubPr>
                          <m:e>
                            <m:r>
                              <a:rPr lang="es-AR" b="0" i="1" smtClean="0">
                                <a:latin typeface="Cambria Math" panose="02040503050406030204" pitchFamily="18" charset="0"/>
                              </a:rPr>
                              <m:t>𝑝</m:t>
                            </m:r>
                          </m:e>
                          <m: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𝑖</m:t>
                                </m:r>
                              </m:sub>
                            </m:sSub>
                            <m:r>
                              <a:rPr lang="es-AR" i="1">
                                <a:latin typeface="Cambria Math" panose="02040503050406030204" pitchFamily="18" charset="0"/>
                              </a:rPr>
                              <m:t>)</m:t>
                            </m:r>
                          </m:sub>
                        </m:sSub>
                        <m:sSub>
                          <m:sSubPr>
                            <m:ctrlPr>
                              <a:rPr lang="es-AR" i="1">
                                <a:latin typeface="Cambria Math" panose="02040503050406030204" pitchFamily="18" charset="0"/>
                              </a:rPr>
                            </m:ctrlPr>
                          </m:sSubPr>
                          <m:e>
                            <m:r>
                              <a:rPr lang="es-AR" i="1">
                                <a:latin typeface="Cambria Math" panose="02040503050406030204" pitchFamily="18" charset="0"/>
                              </a:rPr>
                              <m:t>𝑦</m:t>
                            </m:r>
                            <m:r>
                              <a:rPr lang="es-AR" b="0" i="1" smtClean="0">
                                <a:latin typeface="Cambria Math" panose="02040503050406030204" pitchFamily="18" charset="0"/>
                              </a:rPr>
                              <m:t>′′′</m:t>
                            </m:r>
                          </m:e>
                          <m:sub>
                            <m:r>
                              <a:rPr lang="es-AR" i="1">
                                <a:latin typeface="Cambria Math" panose="02040503050406030204" pitchFamily="18" charset="0"/>
                              </a:rPr>
                              <m:t>(</m:t>
                            </m:r>
                            <m:r>
                              <a:rPr lang="es-AR" i="1" smtClean="0">
                                <a:latin typeface="Cambria Math" panose="02040503050406030204" pitchFamily="18" charset="0"/>
                                <a:ea typeface="Cambria Math" panose="02040503050406030204" pitchFamily="18" charset="0"/>
                              </a:rPr>
                              <m:t>𝛾</m:t>
                            </m:r>
                            <m:r>
                              <a:rPr lang="es-AR" i="1">
                                <a:latin typeface="Cambria Math" panose="02040503050406030204" pitchFamily="18" charset="0"/>
                              </a:rPr>
                              <m:t>)</m:t>
                            </m:r>
                          </m:sub>
                        </m:sSub>
                        <m:r>
                          <a:rPr lang="es-AR" b="0" i="1" smtClean="0">
                            <a:latin typeface="Cambria Math" panose="02040503050406030204" pitchFamily="18" charset="0"/>
                          </a:rPr>
                          <m:t>−</m:t>
                        </m:r>
                        <m:sSubSup>
                          <m:sSubSupPr>
                            <m:ctrlPr>
                              <a:rPr lang="es-AR" b="0" i="1" smtClean="0">
                                <a:latin typeface="Cambria Math" panose="02040503050406030204" pitchFamily="18" charset="0"/>
                              </a:rPr>
                            </m:ctrlPr>
                          </m:sSubSupPr>
                          <m:e>
                            <m:r>
                              <a:rPr lang="es-AR" b="0" i="1" smtClean="0">
                                <a:latin typeface="Cambria Math" panose="02040503050406030204" pitchFamily="18" charset="0"/>
                              </a:rPr>
                              <m:t>𝑦</m:t>
                            </m:r>
                          </m:e>
                          <m:sub>
                            <m:r>
                              <a:rPr lang="es-AR" b="0" i="1" smtClean="0">
                                <a:latin typeface="Cambria Math" panose="02040503050406030204" pitchFamily="18" charset="0"/>
                              </a:rPr>
                              <m:t>(</m:t>
                            </m:r>
                            <m:r>
                              <a:rPr lang="es-AR" i="1">
                                <a:latin typeface="Cambria Math" panose="02040503050406030204" pitchFamily="18" charset="0"/>
                                <a:ea typeface="Cambria Math" panose="02040503050406030204" pitchFamily="18" charset="0"/>
                              </a:rPr>
                              <m:t>𝜉</m:t>
                            </m:r>
                            <m:r>
                              <a:rPr lang="es-AR" b="0" i="1" smtClean="0">
                                <a:latin typeface="Cambria Math" panose="02040503050406030204" pitchFamily="18" charset="0"/>
                              </a:rPr>
                              <m:t>)</m:t>
                            </m:r>
                          </m:sub>
                          <m:sup>
                            <m:r>
                              <a:rPr lang="es-AR" b="0" i="1" smtClean="0">
                                <a:latin typeface="Cambria Math" panose="02040503050406030204" pitchFamily="18" charset="0"/>
                              </a:rPr>
                              <m:t>𝐼𝑉</m:t>
                            </m:r>
                          </m:sup>
                        </m:sSubSup>
                      </m:e>
                    </m:d>
                  </m:oMath>
                </a14:m>
                <a:endParaRPr lang="es-AR" dirty="0"/>
              </a:p>
              <a:p>
                <a:endParaRPr lang="es-AR" dirty="0"/>
              </a:p>
              <a:p>
                <a:endParaRPr lang="es-AR" dirty="0"/>
              </a:p>
              <a:p>
                <a:r>
                  <a:rPr lang="es-AR" dirty="0"/>
                  <a:t>						error de truncamiento del orden O(h</a:t>
                </a:r>
                <a:r>
                  <a:rPr lang="es-AR" baseline="30000" dirty="0"/>
                  <a:t>2</a:t>
                </a:r>
                <a:r>
                  <a:rPr lang="es-AR" dirty="0"/>
                  <a:t>)</a:t>
                </a:r>
              </a:p>
              <a:p>
                <a:endParaRPr lang="es-AR" dirty="0"/>
              </a:p>
              <a:p>
                <a:r>
                  <a:rPr lang="es-AR" dirty="0"/>
                  <a:t>Tenemos ahora la ecuación diferencial escrita para un punto </a:t>
                </a:r>
                <a:r>
                  <a:rPr lang="es-AR" b="1" i="1" dirty="0"/>
                  <a:t>i</a:t>
                </a:r>
                <a:r>
                  <a:rPr lang="es-AR" dirty="0"/>
                  <a:t> en particular, en forma aproximada.</a:t>
                </a:r>
              </a:p>
              <a:p>
                <a:r>
                  <a:rPr lang="es-AR" dirty="0"/>
                  <a:t>Pero dónde es o qué es ese punto </a:t>
                </a:r>
                <a:r>
                  <a:rPr lang="es-AR" b="1" i="1" dirty="0"/>
                  <a:t>i</a:t>
                </a:r>
                <a:r>
                  <a:rPr lang="es-AR" dirty="0"/>
                  <a:t>? </a:t>
                </a:r>
              </a:p>
              <a:p>
                <a:endParaRPr lang="es-AR" dirty="0"/>
              </a:p>
              <a:p>
                <a:r>
                  <a:rPr lang="es-AR" dirty="0"/>
                  <a:t>En el planteo original del problema, </a:t>
                </a:r>
                <a14:m>
                  <m:oMath xmlns:m="http://schemas.openxmlformats.org/officeDocument/2006/math">
                    <m:r>
                      <a:rPr lang="es-AR" i="1">
                        <a:latin typeface="Cambria Math" panose="02040503050406030204" pitchFamily="18" charset="0"/>
                      </a:rPr>
                      <m:t>𝑎</m:t>
                    </m:r>
                    <m:r>
                      <a:rPr lang="es-AR" i="1">
                        <a:latin typeface="Cambria Math" panose="02040503050406030204" pitchFamily="18" charset="0"/>
                        <a:ea typeface="Cambria Math" panose="02040503050406030204" pitchFamily="18" charset="0"/>
                      </a:rPr>
                      <m:t>≤</m:t>
                    </m:r>
                    <m:r>
                      <a:rPr lang="es-AR" i="1">
                        <a:latin typeface="Cambria Math" panose="02040503050406030204" pitchFamily="18" charset="0"/>
                        <a:ea typeface="Cambria Math" panose="02040503050406030204" pitchFamily="18" charset="0"/>
                      </a:rPr>
                      <m:t>𝑥</m:t>
                    </m:r>
                    <m:r>
                      <a:rPr lang="es-AR" i="1">
                        <a:latin typeface="Cambria Math" panose="02040503050406030204" pitchFamily="18" charset="0"/>
                        <a:ea typeface="Cambria Math" panose="02040503050406030204" pitchFamily="18" charset="0"/>
                      </a:rPr>
                      <m:t>≤</m:t>
                    </m:r>
                    <m:r>
                      <a:rPr lang="es-AR" i="1">
                        <a:latin typeface="Cambria Math" panose="02040503050406030204" pitchFamily="18" charset="0"/>
                      </a:rPr>
                      <m:t>𝑏</m:t>
                    </m:r>
                  </m:oMath>
                </a14:m>
                <a:r>
                  <a:rPr lang="es-AR" dirty="0"/>
                  <a:t>, sin imponer restricción alguna a </a:t>
                </a:r>
                <a:r>
                  <a:rPr lang="es-AR" i="1" dirty="0">
                    <a:latin typeface="Book Antiqua" panose="02040602050305030304" pitchFamily="18" charset="0"/>
                  </a:rPr>
                  <a:t>x</a:t>
                </a:r>
                <a:r>
                  <a:rPr lang="es-AR" dirty="0"/>
                  <a:t> dentro de ese dominio. Ahora, hemos aplicado una discretización a ese dominio, generándose una sucesión de puntos </a:t>
                </a:r>
                <a14:m>
                  <m:oMath xmlns:m="http://schemas.openxmlformats.org/officeDocument/2006/math">
                    <m:sSub>
                      <m:sSubPr>
                        <m:ctrlPr>
                          <a:rPr lang="es-AR" i="1">
                            <a:latin typeface="Cambria Math" panose="02040503050406030204" pitchFamily="18" charset="0"/>
                          </a:rPr>
                        </m:ctrlPr>
                      </m:sSubPr>
                      <m:e>
                        <m:r>
                          <a:rPr lang="es-AR" b="0" i="1" smtClean="0">
                            <a:latin typeface="Cambria Math" panose="02040503050406030204" pitchFamily="18" charset="0"/>
                          </a:rPr>
                          <m:t>𝑥</m:t>
                        </m:r>
                      </m:e>
                      <m:sub>
                        <m:r>
                          <a:rPr lang="es-AR" b="0" i="1" smtClean="0">
                            <a:latin typeface="Cambria Math" panose="02040503050406030204" pitchFamily="18" charset="0"/>
                          </a:rPr>
                          <m:t>𝑖</m:t>
                        </m:r>
                      </m:sub>
                    </m:sSub>
                  </m:oMath>
                </a14:m>
                <a:r>
                  <a:rPr lang="es-AR" dirty="0"/>
                  <a:t> equiespaciados con un paso </a:t>
                </a:r>
                <a:r>
                  <a:rPr lang="es-AR" i="1" dirty="0"/>
                  <a:t>h</a:t>
                </a:r>
                <a:r>
                  <a:rPr lang="es-AR" dirty="0"/>
                  <a:t> en el mismo.</a:t>
                </a:r>
              </a:p>
              <a:p>
                <a:endParaRPr lang="es-AR" dirty="0"/>
              </a:p>
              <a:p>
                <a:r>
                  <a:rPr lang="es-AR" dirty="0"/>
                  <a:t>Nuestra ecuación diferencial se ha convertido ahora en una ecuación en diferencias, pagando el precio de que la misma ya no es exacta (ni lo será su solución) y que además esta solución aproximada solo podremos estimarla en algunos puntos del dominio. </a:t>
                </a:r>
              </a:p>
              <a:p>
                <a:pPr/>
                <a14:m>
                  <m:oMathPara xmlns:m="http://schemas.openxmlformats.org/officeDocument/2006/math">
                    <m:oMathParaPr>
                      <m:jc m:val="centerGroup"/>
                    </m:oMathParaPr>
                    <m:oMath xmlns:m="http://schemas.openxmlformats.org/officeDocument/2006/math">
                      <m:r>
                        <a:rPr lang="es-AR" i="1">
                          <a:latin typeface="Cambria Math" panose="02040503050406030204" pitchFamily="18" charset="0"/>
                        </a:rPr>
                        <m:t>𝐷𝑜𝑚𝑖𝑛𝑖𝑜</m:t>
                      </m:r>
                      <m:r>
                        <a:rPr lang="es-AR" i="1">
                          <a:latin typeface="Cambria Math" panose="02040503050406030204" pitchFamily="18" charset="0"/>
                        </a:rPr>
                        <m:t> </m:t>
                      </m:r>
                      <m:r>
                        <a:rPr lang="es-AR" i="1">
                          <a:latin typeface="Cambria Math" panose="02040503050406030204" pitchFamily="18" charset="0"/>
                        </a:rPr>
                        <m:t>𝑐𝑜𝑛𝑡𝑖𝑛𝑢𝑜</m:t>
                      </m:r>
                      <m:r>
                        <a:rPr lang="es-AR" i="1">
                          <a:latin typeface="Cambria Math" panose="02040503050406030204" pitchFamily="18" charset="0"/>
                        </a:rPr>
                        <m:t>                   →                                </m:t>
                      </m:r>
                      <m:r>
                        <a:rPr lang="es-AR" i="1">
                          <a:latin typeface="Cambria Math" panose="02040503050406030204" pitchFamily="18" charset="0"/>
                          <a:ea typeface="Cambria Math" panose="02040503050406030204" pitchFamily="18" charset="0"/>
                        </a:rPr>
                        <m:t>𝐷𝑜𝑚𝑖𝑛𝑖𝑜</m:t>
                      </m:r>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𝑑𝑖𝑠𝑐𝑟𝑒𝑡𝑜</m:t>
                      </m:r>
                    </m:oMath>
                  </m:oMathPara>
                </a14:m>
                <a:endParaRPr lang="es-AR"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AR" i="1">
                          <a:latin typeface="Cambria Math" panose="02040503050406030204" pitchFamily="18" charset="0"/>
                        </a:rPr>
                        <m:t>                                                </m:t>
                      </m:r>
                      <m:f>
                        <m:fPr>
                          <m:ctrlPr>
                            <a:rPr lang="es-AR" i="1">
                              <a:latin typeface="Cambria Math" panose="02040503050406030204" pitchFamily="18" charset="0"/>
                            </a:rPr>
                          </m:ctrlPr>
                        </m:fPr>
                        <m:num>
                          <m:r>
                            <a:rPr lang="es-AR" i="1">
                              <a:latin typeface="Cambria Math" panose="02040503050406030204" pitchFamily="18" charset="0"/>
                            </a:rPr>
                            <m:t>𝜕</m:t>
                          </m:r>
                        </m:num>
                        <m:den>
                          <m:r>
                            <a:rPr lang="es-AR" i="1">
                              <a:latin typeface="Cambria Math" panose="02040503050406030204" pitchFamily="18" charset="0"/>
                            </a:rPr>
                            <m:t>𝜕</m:t>
                          </m:r>
                        </m:den>
                      </m:f>
                      <m:r>
                        <a:rPr lang="es-AR" i="1">
                          <a:latin typeface="Cambria Math" panose="02040503050406030204" pitchFamily="18" charset="0"/>
                        </a:rPr>
                        <m:t> </m:t>
                      </m:r>
                      <m:r>
                        <a:rPr lang="es-AR" i="1">
                          <a:latin typeface="Cambria Math" panose="02040503050406030204" pitchFamily="18" charset="0"/>
                          <a:ea typeface="Cambria Math" panose="02040503050406030204" pitchFamily="18" charset="0"/>
                        </a:rPr>
                        <m:t>                            →                             </m:t>
                      </m:r>
                      <m:r>
                        <a:rPr lang="es-AR" i="1">
                          <a:latin typeface="Cambria Math" panose="02040503050406030204" pitchFamily="18" charset="0"/>
                          <a:ea typeface="Cambria Math" panose="02040503050406030204" pitchFamily="18" charset="0"/>
                        </a:rPr>
                        <m:t>𝑜𝑝𝑒𝑟𝑎𝑑𝑜𝑟</m:t>
                      </m:r>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𝑒𝑛</m:t>
                      </m:r>
                      <m:r>
                        <a:rPr lang="es-AR" i="1">
                          <a:latin typeface="Cambria Math" panose="02040503050406030204" pitchFamily="18" charset="0"/>
                          <a:ea typeface="Cambria Math" panose="02040503050406030204" pitchFamily="18" charset="0"/>
                        </a:rPr>
                        <m:t> </m:t>
                      </m:r>
                      <m:r>
                        <a:rPr lang="es-AR" i="1">
                          <a:latin typeface="Cambria Math" panose="02040503050406030204" pitchFamily="18" charset="0"/>
                          <a:ea typeface="Cambria Math" panose="02040503050406030204" pitchFamily="18" charset="0"/>
                        </a:rPr>
                        <m:t>𝑑𝑖𝑓𝑒𝑟𝑒𝑛𝑐𝑖𝑎𝑠</m:t>
                      </m:r>
                      <m:r>
                        <a:rPr lang="es-AR" i="1">
                          <a:latin typeface="Cambria Math" panose="02040503050406030204" pitchFamily="18" charset="0"/>
                          <a:ea typeface="Cambria Math" panose="02040503050406030204" pitchFamily="18" charset="0"/>
                        </a:rPr>
                        <m:t>             </m:t>
                      </m:r>
                    </m:oMath>
                  </m:oMathPara>
                </a14:m>
                <a:endParaRPr lang="es-AR" dirty="0"/>
              </a:p>
              <a:p>
                <a:endParaRPr lang="es-AR" dirty="0"/>
              </a:p>
              <a:p>
                <a:endParaRPr lang="es-AR" dirty="0"/>
              </a:p>
              <a:p>
                <a:endParaRPr lang="es-AR" dirty="0"/>
              </a:p>
              <a:p>
                <a:endParaRPr lang="es-AR" dirty="0"/>
              </a:p>
            </p:txBody>
          </p:sp>
        </mc:Choice>
        <mc:Fallback>
          <p:sp>
            <p:nvSpPr>
              <p:cNvPr id="5" name="CuadroTexto 4"/>
              <p:cNvSpPr txBox="1">
                <a:spLocks noRot="1" noChangeAspect="1" noMove="1" noResize="1" noEditPoints="1" noAdjustHandles="1" noChangeArrowheads="1" noChangeShapeType="1" noTextEdit="1"/>
              </p:cNvSpPr>
              <p:nvPr/>
            </p:nvSpPr>
            <p:spPr>
              <a:xfrm>
                <a:off x="86313" y="1081108"/>
                <a:ext cx="12019373" cy="6343660"/>
              </a:xfrm>
              <a:prstGeom prst="rect">
                <a:avLst/>
              </a:prstGeom>
              <a:blipFill>
                <a:blip r:embed="rId3"/>
                <a:stretch>
                  <a:fillRect l="-406"/>
                </a:stretch>
              </a:blipFill>
            </p:spPr>
            <p:txBody>
              <a:bodyPr/>
              <a:lstStyle/>
              <a:p>
                <a:r>
                  <a:rPr lang="es-ES">
                    <a:noFill/>
                  </a:rPr>
                  <a:t> </a:t>
                </a:r>
              </a:p>
            </p:txBody>
          </p:sp>
        </mc:Fallback>
      </mc:AlternateContent>
      <p:sp>
        <p:nvSpPr>
          <p:cNvPr id="2" name="Right Brace 1">
            <a:extLst>
              <a:ext uri="{FF2B5EF4-FFF2-40B4-BE49-F238E27FC236}">
                <a16:creationId xmlns:a16="http://schemas.microsoft.com/office/drawing/2014/main" id="{681C34A9-F491-4992-B28B-E87AB46CC75B}"/>
              </a:ext>
            </a:extLst>
          </p:cNvPr>
          <p:cNvSpPr/>
          <p:nvPr/>
        </p:nvSpPr>
        <p:spPr>
          <a:xfrm rot="5400000">
            <a:off x="7241797" y="1008190"/>
            <a:ext cx="394282" cy="22021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CDC2A720-5070-4235-9B7A-CF69AFF5C068}"/>
              </a:ext>
            </a:extLst>
          </p:cNvPr>
          <p:cNvCxnSpPr/>
          <p:nvPr/>
        </p:nvCxnSpPr>
        <p:spPr>
          <a:xfrm>
            <a:off x="2709644" y="6551802"/>
            <a:ext cx="254186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44368F4-AFA5-4CDA-A157-F88EA4C808DC}"/>
              </a:ext>
            </a:extLst>
          </p:cNvPr>
          <p:cNvCxnSpPr/>
          <p:nvPr/>
        </p:nvCxnSpPr>
        <p:spPr>
          <a:xfrm>
            <a:off x="7358252" y="6551802"/>
            <a:ext cx="254186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B492090C-3ABA-454C-ABA2-BAEF34B3F993}"/>
              </a:ext>
            </a:extLst>
          </p:cNvPr>
          <p:cNvSpPr/>
          <p:nvPr/>
        </p:nvSpPr>
        <p:spPr>
          <a:xfrm>
            <a:off x="7341765" y="6522440"/>
            <a:ext cx="50334" cy="5872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2347AB5-70A7-463E-9411-60678C6F53EE}"/>
              </a:ext>
            </a:extLst>
          </p:cNvPr>
          <p:cNvSpPr/>
          <p:nvPr/>
        </p:nvSpPr>
        <p:spPr>
          <a:xfrm>
            <a:off x="9891436" y="6522440"/>
            <a:ext cx="50334" cy="5872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35AF554-3C28-48C1-B0C2-5B02C9753452}"/>
              </a:ext>
            </a:extLst>
          </p:cNvPr>
          <p:cNvSpPr/>
          <p:nvPr/>
        </p:nvSpPr>
        <p:spPr>
          <a:xfrm>
            <a:off x="8623591" y="6522440"/>
            <a:ext cx="50334" cy="5872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B5F6F3-66FF-401F-923D-A75F4FB9126E}"/>
              </a:ext>
            </a:extLst>
          </p:cNvPr>
          <p:cNvSpPr/>
          <p:nvPr/>
        </p:nvSpPr>
        <p:spPr>
          <a:xfrm>
            <a:off x="7989669" y="6528031"/>
            <a:ext cx="50334" cy="5872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E511C42-5685-4749-BE17-681FFFC3E559}"/>
              </a:ext>
            </a:extLst>
          </p:cNvPr>
          <p:cNvSpPr/>
          <p:nvPr/>
        </p:nvSpPr>
        <p:spPr>
          <a:xfrm>
            <a:off x="9246328" y="6522440"/>
            <a:ext cx="50334" cy="5872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9A36200-DC62-4FE2-A9B3-75D3D2560511}"/>
              </a:ext>
            </a:extLst>
          </p:cNvPr>
          <p:cNvSpPr txBox="1"/>
          <p:nvPr/>
        </p:nvSpPr>
        <p:spPr>
          <a:xfrm>
            <a:off x="8212823" y="6199247"/>
            <a:ext cx="540245" cy="369332"/>
          </a:xfrm>
          <a:prstGeom prst="rect">
            <a:avLst/>
          </a:prstGeom>
          <a:noFill/>
        </p:spPr>
        <p:txBody>
          <a:bodyPr wrap="square" rtlCol="0">
            <a:spAutoFit/>
          </a:bodyPr>
          <a:lstStyle/>
          <a:p>
            <a:r>
              <a:rPr lang="es-AR" dirty="0"/>
              <a:t>h</a:t>
            </a:r>
            <a:endParaRPr lang="en-US" dirty="0"/>
          </a:p>
        </p:txBody>
      </p:sp>
      <p:sp>
        <p:nvSpPr>
          <p:cNvPr id="14" name="TextBox 13">
            <a:extLst>
              <a:ext uri="{FF2B5EF4-FFF2-40B4-BE49-F238E27FC236}">
                <a16:creationId xmlns:a16="http://schemas.microsoft.com/office/drawing/2014/main" id="{EB257E76-4FBE-4C25-B7FE-90F172B49EF3}"/>
              </a:ext>
            </a:extLst>
          </p:cNvPr>
          <p:cNvSpPr txBox="1"/>
          <p:nvPr/>
        </p:nvSpPr>
        <p:spPr>
          <a:xfrm>
            <a:off x="7007474" y="6488668"/>
            <a:ext cx="540245" cy="369332"/>
          </a:xfrm>
          <a:prstGeom prst="rect">
            <a:avLst/>
          </a:prstGeom>
          <a:noFill/>
        </p:spPr>
        <p:txBody>
          <a:bodyPr wrap="square" rtlCol="0">
            <a:spAutoFit/>
          </a:bodyPr>
          <a:lstStyle/>
          <a:p>
            <a:r>
              <a:rPr lang="es-AR" dirty="0"/>
              <a:t>0</a:t>
            </a:r>
            <a:endParaRPr lang="en-US" dirty="0"/>
          </a:p>
        </p:txBody>
      </p:sp>
      <p:sp>
        <p:nvSpPr>
          <p:cNvPr id="15" name="TextBox 14">
            <a:extLst>
              <a:ext uri="{FF2B5EF4-FFF2-40B4-BE49-F238E27FC236}">
                <a16:creationId xmlns:a16="http://schemas.microsoft.com/office/drawing/2014/main" id="{C71F33E2-8475-4948-B1F0-3A1A4B07134C}"/>
              </a:ext>
            </a:extLst>
          </p:cNvPr>
          <p:cNvSpPr txBox="1"/>
          <p:nvPr/>
        </p:nvSpPr>
        <p:spPr>
          <a:xfrm>
            <a:off x="9891436" y="6522440"/>
            <a:ext cx="673784" cy="369332"/>
          </a:xfrm>
          <a:prstGeom prst="rect">
            <a:avLst/>
          </a:prstGeom>
          <a:noFill/>
        </p:spPr>
        <p:txBody>
          <a:bodyPr wrap="square" rtlCol="0">
            <a:spAutoFit/>
          </a:bodyPr>
          <a:lstStyle/>
          <a:p>
            <a:r>
              <a:rPr lang="es-AR" dirty="0"/>
              <a:t>N+1</a:t>
            </a:r>
            <a:endParaRPr lang="en-US" dirty="0"/>
          </a:p>
        </p:txBody>
      </p:sp>
    </p:spTree>
    <p:extLst>
      <p:ext uri="{BB962C8B-B14F-4D97-AF65-F5344CB8AC3E}">
        <p14:creationId xmlns:p14="http://schemas.microsoft.com/office/powerpoint/2010/main" val="1121465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716152" y="0"/>
            <a:ext cx="9144000" cy="457577"/>
          </a:xfrm>
        </p:spPr>
        <p:txBody>
          <a:bodyPr>
            <a:normAutofit/>
          </a:bodyPr>
          <a:lstStyle/>
          <a:p>
            <a:r>
              <a:rPr lang="es-AR" dirty="0"/>
              <a:t>Ecuaciones Diferenciales – Problema de Valores de Contorno</a:t>
            </a:r>
          </a:p>
        </p:txBody>
      </p:sp>
      <p:pic>
        <p:nvPicPr>
          <p:cNvPr id="4" name="Picture 8" descr="Image result for unlp logo image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9779" y="82078"/>
            <a:ext cx="858740" cy="99903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CuadroTexto 4"/>
              <p:cNvSpPr txBox="1"/>
              <p:nvPr/>
            </p:nvSpPr>
            <p:spPr>
              <a:xfrm>
                <a:off x="86313" y="1081108"/>
                <a:ext cx="12019373" cy="4342856"/>
              </a:xfrm>
              <a:prstGeom prst="rect">
                <a:avLst/>
              </a:prstGeom>
              <a:noFill/>
            </p:spPr>
            <p:txBody>
              <a:bodyPr wrap="square" rtlCol="0">
                <a:spAutoFit/>
              </a:bodyPr>
              <a:lstStyle/>
              <a:p>
                <a:r>
                  <a:rPr lang="es-AR" dirty="0"/>
                  <a:t>Este esquema de cálculo se conoce como diferencias finitas para problemas lineales.</a:t>
                </a:r>
              </a:p>
              <a:p>
                <a:r>
                  <a:rPr lang="es-AR" dirty="0"/>
                  <a:t>Compactaremos un poco la notación:</a:t>
                </a:r>
              </a:p>
              <a:p>
                <a:endParaRPr lang="es-AR" dirty="0"/>
              </a:p>
              <a:p>
                <a:pPr/>
                <a14:m>
                  <m:oMathPara xmlns:m="http://schemas.openxmlformats.org/officeDocument/2006/math">
                    <m:oMathParaPr>
                      <m:jc m:val="left"/>
                    </m:oMathParaPr>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𝑦</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𝑖</m:t>
                                  </m:r>
                                </m:sub>
                              </m:sSub>
                            </m:e>
                          </m:d>
                        </m:sub>
                      </m:sSub>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𝑤</m:t>
                          </m:r>
                        </m:e>
                        <m:sub>
                          <m:r>
                            <a:rPr lang="es-AR" b="0" i="1" smtClean="0">
                              <a:latin typeface="Cambria Math" panose="02040503050406030204" pitchFamily="18" charset="0"/>
                            </a:rPr>
                            <m:t>𝑖</m:t>
                          </m:r>
                        </m:sub>
                      </m:sSub>
                      <m:r>
                        <a:rPr lang="es-AR" b="0" i="1" smtClean="0">
                          <a:latin typeface="Cambria Math" panose="02040503050406030204" pitchFamily="18" charset="0"/>
                        </a:rPr>
                        <m:t>               </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𝑤</m:t>
                          </m:r>
                        </m:e>
                        <m:sub>
                          <m:r>
                            <a:rPr lang="es-AR" b="0" i="1" smtClean="0">
                              <a:latin typeface="Cambria Math" panose="02040503050406030204" pitchFamily="18" charset="0"/>
                            </a:rPr>
                            <m:t>0</m:t>
                          </m:r>
                        </m:sub>
                      </m:sSub>
                      <m:r>
                        <a:rPr lang="es-AR" b="0" i="1" smtClean="0">
                          <a:latin typeface="Cambria Math" panose="02040503050406030204" pitchFamily="18" charset="0"/>
                        </a:rPr>
                        <m:t>=</m:t>
                      </m:r>
                      <m:r>
                        <a:rPr lang="es-AR" b="0" i="1" smtClean="0">
                          <a:latin typeface="Cambria Math" panose="02040503050406030204" pitchFamily="18" charset="0"/>
                          <a:ea typeface="Cambria Math" panose="02040503050406030204" pitchFamily="18" charset="0"/>
                        </a:rPr>
                        <m:t>𝛼</m:t>
                      </m:r>
                      <m:sSub>
                        <m:sSubPr>
                          <m:ctrlPr>
                            <a:rPr lang="es-AR" i="1">
                              <a:latin typeface="Cambria Math" panose="02040503050406030204" pitchFamily="18" charset="0"/>
                            </a:rPr>
                          </m:ctrlPr>
                        </m:sSubPr>
                        <m:e>
                          <m:r>
                            <a:rPr lang="es-AR" b="0" i="1" smtClean="0">
                              <a:latin typeface="Cambria Math" panose="02040503050406030204" pitchFamily="18" charset="0"/>
                            </a:rPr>
                            <m:t>                 </m:t>
                          </m:r>
                          <m:r>
                            <a:rPr lang="es-AR" i="1">
                              <a:latin typeface="Cambria Math" panose="02040503050406030204" pitchFamily="18" charset="0"/>
                            </a:rPr>
                            <m:t>𝑤</m:t>
                          </m:r>
                        </m:e>
                        <m:sub>
                          <m:r>
                            <a:rPr lang="es-AR" b="0" i="1" smtClean="0">
                              <a:latin typeface="Cambria Math" panose="02040503050406030204" pitchFamily="18" charset="0"/>
                            </a:rPr>
                            <m:t>𝑁</m:t>
                          </m:r>
                          <m:r>
                            <a:rPr lang="es-AR" b="0" i="1" smtClean="0">
                              <a:latin typeface="Cambria Math" panose="02040503050406030204" pitchFamily="18" charset="0"/>
                            </a:rPr>
                            <m:t>+1</m:t>
                          </m:r>
                        </m:sub>
                      </m:sSub>
                      <m:r>
                        <a:rPr lang="es-AR" i="1">
                          <a:latin typeface="Cambria Math" panose="02040503050406030204" pitchFamily="18" charset="0"/>
                        </a:rPr>
                        <m:t>=</m:t>
                      </m:r>
                      <m:r>
                        <a:rPr lang="es-AR" i="1" smtClean="0">
                          <a:latin typeface="Cambria Math" panose="02040503050406030204" pitchFamily="18" charset="0"/>
                          <a:ea typeface="Cambria Math" panose="02040503050406030204" pitchFamily="18" charset="0"/>
                        </a:rPr>
                        <m:t>𝛽</m:t>
                      </m:r>
                      <m:sSub>
                        <m:sSubPr>
                          <m:ctrlPr>
                            <a:rPr lang="es-AR" i="1" smtClean="0">
                              <a:latin typeface="Cambria Math" panose="02040503050406030204" pitchFamily="18" charset="0"/>
                            </a:rPr>
                          </m:ctrlPr>
                        </m:sSubPr>
                        <m:e>
                          <m:r>
                            <a:rPr lang="es-AR" b="0" i="1" smtClean="0">
                              <a:latin typeface="Cambria Math" panose="02040503050406030204" pitchFamily="18" charset="0"/>
                            </a:rPr>
                            <m:t>           </m:t>
                          </m:r>
                          <m:r>
                            <a:rPr lang="es-AR" b="0" i="1" smtClean="0">
                              <a:latin typeface="Cambria Math" panose="02040503050406030204" pitchFamily="18" charset="0"/>
                            </a:rPr>
                            <m:t>𝑝</m:t>
                          </m:r>
                        </m:e>
                        <m:sub>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𝑥</m:t>
                              </m:r>
                            </m:e>
                            <m:sub>
                              <m:r>
                                <a:rPr lang="es-AR" b="0" i="1" smtClean="0">
                                  <a:latin typeface="Cambria Math" panose="02040503050406030204" pitchFamily="18" charset="0"/>
                                </a:rPr>
                                <m:t>𝑖</m:t>
                              </m:r>
                            </m:sub>
                          </m:sSub>
                          <m:r>
                            <a:rPr lang="es-AR" b="0" i="1" smtClean="0">
                              <a:latin typeface="Cambria Math" panose="02040503050406030204" pitchFamily="18" charset="0"/>
                            </a:rPr>
                            <m:t>)</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𝑝</m:t>
                          </m:r>
                        </m:e>
                        <m:sub>
                          <m:r>
                            <a:rPr lang="es-AR" b="0" i="1" smtClean="0">
                              <a:latin typeface="Cambria Math" panose="02040503050406030204" pitchFamily="18" charset="0"/>
                            </a:rPr>
                            <m:t>𝑖</m:t>
                          </m:r>
                        </m:sub>
                      </m:sSub>
                      <m:sSub>
                        <m:sSubPr>
                          <m:ctrlPr>
                            <a:rPr lang="es-AR" i="1">
                              <a:latin typeface="Cambria Math" panose="02040503050406030204" pitchFamily="18" charset="0"/>
                            </a:rPr>
                          </m:ctrlPr>
                        </m:sSubPr>
                        <m:e>
                          <m:r>
                            <a:rPr lang="es-AR" i="1">
                              <a:latin typeface="Cambria Math" panose="02040503050406030204" pitchFamily="18" charset="0"/>
                            </a:rPr>
                            <m:t>           </m:t>
                          </m:r>
                          <m:r>
                            <a:rPr lang="es-AR" b="0" i="1" smtClean="0">
                              <a:latin typeface="Cambria Math" panose="02040503050406030204" pitchFamily="18" charset="0"/>
                            </a:rPr>
                            <m:t>𝑞</m:t>
                          </m:r>
                        </m:e>
                        <m: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𝑖</m:t>
                              </m:r>
                            </m:sub>
                          </m:sSub>
                          <m:r>
                            <a:rPr lang="es-AR" i="1">
                              <a:latin typeface="Cambria Math" panose="02040503050406030204" pitchFamily="18" charset="0"/>
                            </a:rPr>
                            <m:t>)</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b="0" i="1" smtClean="0">
                              <a:latin typeface="Cambria Math" panose="02040503050406030204" pitchFamily="18" charset="0"/>
                            </a:rPr>
                            <m:t>𝑞</m:t>
                          </m:r>
                        </m:e>
                        <m:sub>
                          <m:r>
                            <a:rPr lang="es-AR" i="1">
                              <a:latin typeface="Cambria Math" panose="02040503050406030204" pitchFamily="18" charset="0"/>
                            </a:rPr>
                            <m:t>𝑖</m:t>
                          </m:r>
                        </m:sub>
                      </m:sSub>
                      <m:sSub>
                        <m:sSubPr>
                          <m:ctrlPr>
                            <a:rPr lang="es-AR" i="1">
                              <a:latin typeface="Cambria Math" panose="02040503050406030204" pitchFamily="18" charset="0"/>
                            </a:rPr>
                          </m:ctrlPr>
                        </m:sSubPr>
                        <m:e>
                          <m:r>
                            <a:rPr lang="es-AR" i="1">
                              <a:latin typeface="Cambria Math" panose="02040503050406030204" pitchFamily="18" charset="0"/>
                            </a:rPr>
                            <m:t>           </m:t>
                          </m:r>
                          <m:r>
                            <a:rPr lang="es-AR" b="0" i="1" smtClean="0">
                              <a:latin typeface="Cambria Math" panose="02040503050406030204" pitchFamily="18" charset="0"/>
                            </a:rPr>
                            <m:t>𝑟</m:t>
                          </m:r>
                        </m:e>
                        <m: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𝑖</m:t>
                              </m:r>
                            </m:sub>
                          </m:sSub>
                          <m:r>
                            <a:rPr lang="es-AR" i="1">
                              <a:latin typeface="Cambria Math" panose="02040503050406030204" pitchFamily="18" charset="0"/>
                            </a:rPr>
                            <m:t>)</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b="0" i="1" smtClean="0">
                              <a:latin typeface="Cambria Math" panose="02040503050406030204" pitchFamily="18" charset="0"/>
                            </a:rPr>
                            <m:t>𝑟</m:t>
                          </m:r>
                        </m:e>
                        <m:sub>
                          <m:r>
                            <a:rPr lang="es-AR" i="1">
                              <a:latin typeface="Cambria Math" panose="02040503050406030204" pitchFamily="18" charset="0"/>
                            </a:rPr>
                            <m:t>𝑖</m:t>
                          </m:r>
                        </m:sub>
                      </m:sSub>
                    </m:oMath>
                  </m:oMathPara>
                </a14:m>
                <a:endParaRPr lang="es-AR" dirty="0"/>
              </a:p>
              <a:p>
                <a:endParaRPr lang="es-AR" dirty="0"/>
              </a:p>
              <a:p>
                <a:endParaRPr lang="es-AR" dirty="0"/>
              </a:p>
              <a:p>
                <a:r>
                  <a:rPr lang="es-AR" dirty="0"/>
                  <a:t>Reemplazando y reacomodando, la expresión de diferencias finitas resulta:</a:t>
                </a:r>
              </a:p>
              <a:p>
                <a:endParaRPr lang="es-AR" dirty="0"/>
              </a:p>
              <a:p>
                <a:pPr/>
                <a14:m>
                  <m:oMathPara xmlns:m="http://schemas.openxmlformats.org/officeDocument/2006/math">
                    <m:oMathParaPr>
                      <m:jc m:val="left"/>
                    </m:oMathParaPr>
                    <m:oMath xmlns:m="http://schemas.openxmlformats.org/officeDocument/2006/math">
                      <m:r>
                        <a:rPr lang="es-AR" b="0" i="1" smtClean="0">
                          <a:latin typeface="Cambria Math" panose="02040503050406030204" pitchFamily="18" charset="0"/>
                        </a:rPr>
                        <m:t>−</m:t>
                      </m:r>
                      <m:d>
                        <m:dPr>
                          <m:ctrlPr>
                            <a:rPr lang="es-AR" b="0" i="1" smtClean="0">
                              <a:latin typeface="Cambria Math" panose="02040503050406030204" pitchFamily="18" charset="0"/>
                            </a:rPr>
                          </m:ctrlPr>
                        </m:dPr>
                        <m:e>
                          <m:r>
                            <a:rPr lang="es-AR" b="0" i="1" smtClean="0">
                              <a:latin typeface="Cambria Math" panose="02040503050406030204" pitchFamily="18" charset="0"/>
                            </a:rPr>
                            <m:t>1+</m:t>
                          </m:r>
                          <m:f>
                            <m:fPr>
                              <m:ctrlPr>
                                <a:rPr lang="es-AR" b="0" i="1" smtClean="0">
                                  <a:latin typeface="Cambria Math" panose="02040503050406030204" pitchFamily="18" charset="0"/>
                                </a:rPr>
                              </m:ctrlPr>
                            </m:fPr>
                            <m:num>
                              <m:r>
                                <a:rPr lang="es-AR" b="0" i="1" smtClean="0">
                                  <a:latin typeface="Cambria Math" panose="02040503050406030204" pitchFamily="18" charset="0"/>
                                </a:rPr>
                                <m:t>h</m:t>
                              </m:r>
                            </m:num>
                            <m:den>
                              <m:r>
                                <a:rPr lang="es-AR" b="0" i="1" smtClean="0">
                                  <a:latin typeface="Cambria Math" panose="02040503050406030204" pitchFamily="18" charset="0"/>
                                </a:rPr>
                                <m:t>2</m:t>
                              </m:r>
                            </m:den>
                          </m:f>
                          <m:sSub>
                            <m:sSubPr>
                              <m:ctrlPr>
                                <a:rPr lang="es-AR" b="0" i="1" smtClean="0">
                                  <a:latin typeface="Cambria Math" panose="02040503050406030204" pitchFamily="18" charset="0"/>
                                </a:rPr>
                              </m:ctrlPr>
                            </m:sSubPr>
                            <m:e>
                              <m:r>
                                <a:rPr lang="es-AR" b="0" i="1" smtClean="0">
                                  <a:latin typeface="Cambria Math" panose="02040503050406030204" pitchFamily="18" charset="0"/>
                                </a:rPr>
                                <m:t>𝑝</m:t>
                              </m:r>
                            </m:e>
                            <m:sub>
                              <m:r>
                                <a:rPr lang="es-AR" b="0" i="1" smtClean="0">
                                  <a:latin typeface="Cambria Math" panose="02040503050406030204" pitchFamily="18" charset="0"/>
                                </a:rPr>
                                <m:t>𝑖</m:t>
                              </m:r>
                            </m:sub>
                          </m:sSub>
                        </m:e>
                      </m:d>
                      <m:sSub>
                        <m:sSubPr>
                          <m:ctrlPr>
                            <a:rPr lang="es-AR" b="0" i="1" smtClean="0">
                              <a:latin typeface="Cambria Math" panose="02040503050406030204" pitchFamily="18" charset="0"/>
                            </a:rPr>
                          </m:ctrlPr>
                        </m:sSubPr>
                        <m:e>
                          <m:r>
                            <a:rPr lang="es-AR" b="0" i="1" smtClean="0">
                              <a:latin typeface="Cambria Math" panose="02040503050406030204" pitchFamily="18" charset="0"/>
                            </a:rPr>
                            <m:t>𝑤</m:t>
                          </m:r>
                        </m:e>
                        <m:sub>
                          <m:r>
                            <a:rPr lang="es-AR" b="0" i="1" smtClean="0">
                              <a:latin typeface="Cambria Math" panose="02040503050406030204" pitchFamily="18" charset="0"/>
                            </a:rPr>
                            <m:t>𝑖</m:t>
                          </m:r>
                          <m:r>
                            <a:rPr lang="es-AR" b="0" i="1" smtClean="0">
                              <a:latin typeface="Cambria Math" panose="02040503050406030204" pitchFamily="18" charset="0"/>
                            </a:rPr>
                            <m:t>−1</m:t>
                          </m:r>
                        </m:sub>
                      </m:sSub>
                      <m:r>
                        <a:rPr lang="es-AR" b="0" i="1" smtClean="0">
                          <a:latin typeface="Cambria Math" panose="02040503050406030204" pitchFamily="18" charset="0"/>
                        </a:rPr>
                        <m:t>+</m:t>
                      </m:r>
                      <m:d>
                        <m:dPr>
                          <m:ctrlPr>
                            <a:rPr lang="es-AR" b="0" i="1" smtClean="0">
                              <a:latin typeface="Cambria Math" panose="02040503050406030204" pitchFamily="18" charset="0"/>
                            </a:rPr>
                          </m:ctrlPr>
                        </m:dPr>
                        <m:e>
                          <m:r>
                            <a:rPr lang="es-AR" b="0" i="1" smtClean="0">
                              <a:latin typeface="Cambria Math" panose="02040503050406030204" pitchFamily="18" charset="0"/>
                            </a:rPr>
                            <m:t>2+</m:t>
                          </m:r>
                          <m:sSup>
                            <m:sSupPr>
                              <m:ctrlPr>
                                <a:rPr lang="es-AR" b="0" i="1" smtClean="0">
                                  <a:latin typeface="Cambria Math" panose="02040503050406030204" pitchFamily="18" charset="0"/>
                                </a:rPr>
                              </m:ctrlPr>
                            </m:sSupPr>
                            <m:e>
                              <m:r>
                                <a:rPr lang="es-AR" b="0" i="1" smtClean="0">
                                  <a:latin typeface="Cambria Math" panose="02040503050406030204" pitchFamily="18" charset="0"/>
                                </a:rPr>
                                <m:t>h</m:t>
                              </m:r>
                            </m:e>
                            <m:sup>
                              <m:r>
                                <a:rPr lang="es-AR" b="0" i="1" smtClean="0">
                                  <a:latin typeface="Cambria Math" panose="02040503050406030204" pitchFamily="18" charset="0"/>
                                </a:rPr>
                                <m:t>2</m:t>
                              </m:r>
                            </m:sup>
                          </m:sSup>
                          <m:sSub>
                            <m:sSubPr>
                              <m:ctrlPr>
                                <a:rPr lang="es-AR" b="0" i="1" smtClean="0">
                                  <a:latin typeface="Cambria Math" panose="02040503050406030204" pitchFamily="18" charset="0"/>
                                </a:rPr>
                              </m:ctrlPr>
                            </m:sSubPr>
                            <m:e>
                              <m:r>
                                <a:rPr lang="es-AR" b="0" i="1" smtClean="0">
                                  <a:latin typeface="Cambria Math" panose="02040503050406030204" pitchFamily="18" charset="0"/>
                                </a:rPr>
                                <m:t>𝑞</m:t>
                              </m:r>
                            </m:e>
                            <m:sub>
                              <m:r>
                                <a:rPr lang="es-AR" b="0" i="1" smtClean="0">
                                  <a:latin typeface="Cambria Math" panose="02040503050406030204" pitchFamily="18" charset="0"/>
                                </a:rPr>
                                <m:t>𝑖</m:t>
                              </m:r>
                            </m:sub>
                          </m:sSub>
                        </m:e>
                      </m:d>
                      <m:sSub>
                        <m:sSubPr>
                          <m:ctrlPr>
                            <a:rPr lang="es-AR" b="0" i="1" smtClean="0">
                              <a:latin typeface="Cambria Math" panose="02040503050406030204" pitchFamily="18" charset="0"/>
                            </a:rPr>
                          </m:ctrlPr>
                        </m:sSubPr>
                        <m:e>
                          <m:r>
                            <a:rPr lang="es-AR" b="0" i="1" smtClean="0">
                              <a:latin typeface="Cambria Math" panose="02040503050406030204" pitchFamily="18" charset="0"/>
                            </a:rPr>
                            <m:t>𝑤</m:t>
                          </m:r>
                        </m:e>
                        <m:sub>
                          <m:r>
                            <a:rPr lang="es-AR" b="0" i="1" smtClean="0">
                              <a:latin typeface="Cambria Math" panose="02040503050406030204" pitchFamily="18" charset="0"/>
                            </a:rPr>
                            <m:t>𝑖</m:t>
                          </m:r>
                        </m:sub>
                      </m:sSub>
                      <m:r>
                        <a:rPr lang="es-AR" b="0" i="1" smtClean="0">
                          <a:latin typeface="Cambria Math" panose="02040503050406030204" pitchFamily="18" charset="0"/>
                        </a:rPr>
                        <m:t>−</m:t>
                      </m:r>
                      <m:d>
                        <m:dPr>
                          <m:ctrlPr>
                            <a:rPr lang="es-AR" i="1">
                              <a:latin typeface="Cambria Math" panose="02040503050406030204" pitchFamily="18" charset="0"/>
                            </a:rPr>
                          </m:ctrlPr>
                        </m:dPr>
                        <m:e>
                          <m:r>
                            <a:rPr lang="es-AR" i="1">
                              <a:latin typeface="Cambria Math" panose="02040503050406030204" pitchFamily="18" charset="0"/>
                            </a:rPr>
                            <m:t>1</m:t>
                          </m:r>
                          <m:r>
                            <a:rPr lang="es-AR" b="0" i="1" smtClean="0">
                              <a:latin typeface="Cambria Math" panose="02040503050406030204" pitchFamily="18" charset="0"/>
                            </a:rPr>
                            <m:t>−</m:t>
                          </m:r>
                          <m:f>
                            <m:fPr>
                              <m:ctrlPr>
                                <a:rPr lang="es-AR" i="1">
                                  <a:latin typeface="Cambria Math" panose="02040503050406030204" pitchFamily="18" charset="0"/>
                                </a:rPr>
                              </m:ctrlPr>
                            </m:fPr>
                            <m:num>
                              <m:r>
                                <a:rPr lang="es-AR" i="1">
                                  <a:latin typeface="Cambria Math" panose="02040503050406030204" pitchFamily="18" charset="0"/>
                                </a:rPr>
                                <m:t>h</m:t>
                              </m:r>
                            </m:num>
                            <m:den>
                              <m:r>
                                <a:rPr lang="es-AR" i="1">
                                  <a:latin typeface="Cambria Math" panose="02040503050406030204" pitchFamily="18" charset="0"/>
                                </a:rPr>
                                <m:t>2</m:t>
                              </m:r>
                            </m:den>
                          </m:f>
                          <m:sSub>
                            <m:sSubPr>
                              <m:ctrlPr>
                                <a:rPr lang="es-AR" i="1">
                                  <a:latin typeface="Cambria Math" panose="02040503050406030204" pitchFamily="18" charset="0"/>
                                </a:rPr>
                              </m:ctrlPr>
                            </m:sSubPr>
                            <m:e>
                              <m:r>
                                <a:rPr lang="es-AR" i="1">
                                  <a:latin typeface="Cambria Math" panose="02040503050406030204" pitchFamily="18" charset="0"/>
                                </a:rPr>
                                <m:t>𝑝</m:t>
                              </m:r>
                            </m:e>
                            <m:sub>
                              <m:r>
                                <a:rPr lang="es-AR" i="1">
                                  <a:latin typeface="Cambria Math" panose="02040503050406030204" pitchFamily="18" charset="0"/>
                                </a:rPr>
                                <m:t>𝑖</m:t>
                              </m:r>
                            </m:sub>
                          </m:sSub>
                        </m:e>
                      </m:d>
                      <m:sSub>
                        <m:sSubPr>
                          <m:ctrlPr>
                            <a:rPr lang="es-AR" i="1">
                              <a:latin typeface="Cambria Math" panose="02040503050406030204" pitchFamily="18" charset="0"/>
                            </a:rPr>
                          </m:ctrlPr>
                        </m:sSubPr>
                        <m:e>
                          <m:r>
                            <a:rPr lang="es-AR" i="1">
                              <a:latin typeface="Cambria Math" panose="02040503050406030204" pitchFamily="18" charset="0"/>
                            </a:rPr>
                            <m:t>𝑤</m:t>
                          </m:r>
                        </m:e>
                        <m:sub>
                          <m:r>
                            <a:rPr lang="es-AR" i="1">
                              <a:latin typeface="Cambria Math" panose="02040503050406030204" pitchFamily="18" charset="0"/>
                            </a:rPr>
                            <m:t>𝑖</m:t>
                          </m:r>
                          <m:r>
                            <a:rPr lang="es-AR" b="0" i="1" smtClean="0">
                              <a:latin typeface="Cambria Math" panose="02040503050406030204" pitchFamily="18" charset="0"/>
                            </a:rPr>
                            <m:t>+</m:t>
                          </m:r>
                          <m:r>
                            <a:rPr lang="es-AR" i="1">
                              <a:latin typeface="Cambria Math" panose="02040503050406030204" pitchFamily="18" charset="0"/>
                            </a:rPr>
                            <m:t>1</m:t>
                          </m:r>
                        </m:sub>
                      </m:sSub>
                      <m:r>
                        <a:rPr lang="es-AR" b="0" i="1" smtClean="0">
                          <a:latin typeface="Cambria Math" panose="02040503050406030204" pitchFamily="18" charset="0"/>
                        </a:rPr>
                        <m:t>=−</m:t>
                      </m:r>
                      <m:sSup>
                        <m:sSupPr>
                          <m:ctrlPr>
                            <a:rPr lang="es-AR" b="0" i="1" smtClean="0">
                              <a:latin typeface="Cambria Math" panose="02040503050406030204" pitchFamily="18" charset="0"/>
                            </a:rPr>
                          </m:ctrlPr>
                        </m:sSupPr>
                        <m:e>
                          <m:r>
                            <a:rPr lang="es-AR" b="0" i="1" smtClean="0">
                              <a:latin typeface="Cambria Math" panose="02040503050406030204" pitchFamily="18" charset="0"/>
                            </a:rPr>
                            <m:t>h</m:t>
                          </m:r>
                        </m:e>
                        <m:sup>
                          <m:r>
                            <a:rPr lang="es-AR" b="0" i="1" smtClean="0">
                              <a:latin typeface="Cambria Math" panose="02040503050406030204" pitchFamily="18" charset="0"/>
                            </a:rPr>
                            <m:t>2</m:t>
                          </m:r>
                        </m:sup>
                      </m:sSup>
                      <m:sSub>
                        <m:sSubPr>
                          <m:ctrlPr>
                            <a:rPr lang="es-AR" b="0" i="1" smtClean="0">
                              <a:latin typeface="Cambria Math" panose="02040503050406030204" pitchFamily="18" charset="0"/>
                            </a:rPr>
                          </m:ctrlPr>
                        </m:sSubPr>
                        <m:e>
                          <m:r>
                            <a:rPr lang="es-AR" b="0" i="1" smtClean="0">
                              <a:latin typeface="Cambria Math" panose="02040503050406030204" pitchFamily="18" charset="0"/>
                            </a:rPr>
                            <m:t>𝑟</m:t>
                          </m:r>
                        </m:e>
                        <m:sub>
                          <m:r>
                            <a:rPr lang="es-AR" b="0" i="1" smtClean="0">
                              <a:latin typeface="Cambria Math" panose="02040503050406030204" pitchFamily="18" charset="0"/>
                            </a:rPr>
                            <m:t>𝑖</m:t>
                          </m:r>
                        </m:sub>
                      </m:sSub>
                    </m:oMath>
                  </m:oMathPara>
                </a14:m>
                <a:endParaRPr lang="es-AR" dirty="0"/>
              </a:p>
              <a:p>
                <a:endParaRPr lang="es-AR" dirty="0"/>
              </a:p>
              <a:p>
                <a:endParaRPr lang="es-AR" dirty="0"/>
              </a:p>
              <a:p>
                <a:endParaRPr lang="es-AR" dirty="0"/>
              </a:p>
              <a:p>
                <a:r>
                  <a:rPr lang="es-AR" dirty="0"/>
                  <a:t>Planteando la ecuación en diferencias finitas para cada uno de los puntos </a:t>
                </a:r>
                <a:r>
                  <a:rPr lang="es-AR" b="1" i="1" dirty="0"/>
                  <a:t>i</a:t>
                </a:r>
                <a:r>
                  <a:rPr lang="es-AR" dirty="0"/>
                  <a:t> interiores del dominio, se forma un sistema de ecuaciones de la forma </a:t>
                </a:r>
                <a14:m>
                  <m:oMath xmlns:m="http://schemas.openxmlformats.org/officeDocument/2006/math">
                    <m:r>
                      <m:rPr>
                        <m:sty m:val="p"/>
                      </m:rPr>
                      <a:rPr lang="es-AR" b="0" i="0" smtClean="0">
                        <a:latin typeface="Cambria Math" panose="02040503050406030204" pitchFamily="18" charset="0"/>
                      </a:rPr>
                      <m:t>Aw</m:t>
                    </m:r>
                    <m:r>
                      <a:rPr lang="es-AR" b="0" i="0" smtClean="0">
                        <a:latin typeface="Cambria Math" panose="02040503050406030204" pitchFamily="18" charset="0"/>
                      </a:rPr>
                      <m:t>=</m:t>
                    </m:r>
                    <m:r>
                      <m:rPr>
                        <m:sty m:val="p"/>
                      </m:rPr>
                      <a:rPr lang="es-AR" b="0" i="0" smtClean="0">
                        <a:latin typeface="Cambria Math" panose="02040503050406030204" pitchFamily="18" charset="0"/>
                      </a:rPr>
                      <m:t>b</m:t>
                    </m:r>
                    <m:r>
                      <a:rPr lang="es-AR" b="0" i="0" smtClean="0">
                        <a:latin typeface="Cambria Math" panose="02040503050406030204" pitchFamily="18" charset="0"/>
                      </a:rPr>
                      <m:t>, </m:t>
                    </m:r>
                  </m:oMath>
                </a14:m>
                <a:r>
                  <a:rPr lang="es-AR" dirty="0"/>
                  <a:t>que matricialmente se ve como una matriz </a:t>
                </a:r>
                <a:r>
                  <a:rPr lang="es-AR" dirty="0" err="1"/>
                  <a:t>tridiagonal</a:t>
                </a:r>
                <a:r>
                  <a:rPr lang="es-AR" dirty="0"/>
                  <a:t> de </a:t>
                </a:r>
                <a:r>
                  <a:rPr lang="es-AR" dirty="0" err="1"/>
                  <a:t>NxN</a:t>
                </a:r>
                <a:r>
                  <a:rPr lang="es-AR" dirty="0"/>
                  <a:t> componentes.</a:t>
                </a:r>
              </a:p>
            </p:txBody>
          </p:sp>
        </mc:Choice>
        <mc:Fallback xmlns="">
          <p:sp>
            <p:nvSpPr>
              <p:cNvPr id="5" name="CuadroTexto 4"/>
              <p:cNvSpPr txBox="1">
                <a:spLocks noRot="1" noChangeAspect="1" noMove="1" noResize="1" noEditPoints="1" noAdjustHandles="1" noChangeArrowheads="1" noChangeShapeType="1" noTextEdit="1"/>
              </p:cNvSpPr>
              <p:nvPr/>
            </p:nvSpPr>
            <p:spPr>
              <a:xfrm>
                <a:off x="86313" y="1081108"/>
                <a:ext cx="12019373" cy="4342856"/>
              </a:xfrm>
              <a:prstGeom prst="rect">
                <a:avLst/>
              </a:prstGeom>
              <a:blipFill>
                <a:blip r:embed="rId3"/>
                <a:stretch>
                  <a:fillRect l="-406" t="-701" b="-1262"/>
                </a:stretch>
              </a:blipFill>
            </p:spPr>
            <p:txBody>
              <a:bodyPr/>
              <a:lstStyle/>
              <a:p>
                <a:r>
                  <a:rPr lang="en-US">
                    <a:noFill/>
                  </a:rPr>
                  <a:t> </a:t>
                </a:r>
              </a:p>
            </p:txBody>
          </p:sp>
        </mc:Fallback>
      </mc:AlternateContent>
    </p:spTree>
    <p:extLst>
      <p:ext uri="{BB962C8B-B14F-4D97-AF65-F5344CB8AC3E}">
        <p14:creationId xmlns:p14="http://schemas.microsoft.com/office/powerpoint/2010/main" val="151708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716152" y="0"/>
            <a:ext cx="9144000" cy="457577"/>
          </a:xfrm>
        </p:spPr>
        <p:txBody>
          <a:bodyPr>
            <a:normAutofit/>
          </a:bodyPr>
          <a:lstStyle/>
          <a:p>
            <a:r>
              <a:rPr lang="es-AR" dirty="0"/>
              <a:t>Ecuaciones Diferenciales – Problema de Valores de Contorno</a:t>
            </a:r>
          </a:p>
        </p:txBody>
      </p:sp>
      <p:pic>
        <p:nvPicPr>
          <p:cNvPr id="4" name="Picture 8" descr="Image result for unlp logo image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9779" y="82078"/>
            <a:ext cx="858740" cy="99903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CuadroTexto 4"/>
              <p:cNvSpPr txBox="1"/>
              <p:nvPr/>
            </p:nvSpPr>
            <p:spPr>
              <a:xfrm>
                <a:off x="86313" y="1081108"/>
                <a:ext cx="12019373" cy="47667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begChr m:val="["/>
                          <m:endChr m:val="]"/>
                          <m:ctrlPr>
                            <a:rPr lang="es-AR" i="1" smtClean="0">
                              <a:latin typeface="Cambria Math" panose="02040503050406030204" pitchFamily="18" charset="0"/>
                            </a:rPr>
                          </m:ctrlPr>
                        </m:dPr>
                        <m:e>
                          <m:m>
                            <m:mPr>
                              <m:mcs>
                                <m:mc>
                                  <m:mcPr>
                                    <m:count m:val="3"/>
                                    <m:mcJc m:val="center"/>
                                  </m:mcPr>
                                </m:mc>
                              </m:mcs>
                              <m:ctrlPr>
                                <a:rPr lang="es-AR" i="1" smtClean="0">
                                  <a:latin typeface="Cambria Math" panose="02040503050406030204" pitchFamily="18" charset="0"/>
                                </a:rPr>
                              </m:ctrlPr>
                            </m:mPr>
                            <m:mr>
                              <m:e>
                                <m:m>
                                  <m:mPr>
                                    <m:mcs>
                                      <m:mc>
                                        <m:mcPr>
                                          <m:count m:val="3"/>
                                          <m:mcJc m:val="center"/>
                                        </m:mcPr>
                                      </m:mc>
                                    </m:mcs>
                                    <m:ctrlPr>
                                      <a:rPr lang="es-AR" i="1" smtClean="0">
                                        <a:latin typeface="Cambria Math" panose="02040503050406030204" pitchFamily="18" charset="0"/>
                                      </a:rPr>
                                    </m:ctrlPr>
                                  </m:mPr>
                                  <m:mr>
                                    <m:e>
                                      <m:r>
                                        <a:rPr lang="es-AR" i="1">
                                          <a:latin typeface="Cambria Math" panose="02040503050406030204" pitchFamily="18" charset="0"/>
                                        </a:rPr>
                                        <m:t>2+</m:t>
                                      </m:r>
                                      <m:sSup>
                                        <m:sSupPr>
                                          <m:ctrlPr>
                                            <a:rPr lang="es-AR" i="1">
                                              <a:latin typeface="Cambria Math" panose="02040503050406030204" pitchFamily="18" charset="0"/>
                                            </a:rPr>
                                          </m:ctrlPr>
                                        </m:sSupPr>
                                        <m:e>
                                          <m:r>
                                            <a:rPr lang="es-AR" i="1">
                                              <a:latin typeface="Cambria Math" panose="02040503050406030204" pitchFamily="18" charset="0"/>
                                            </a:rPr>
                                            <m:t>h</m:t>
                                          </m:r>
                                        </m:e>
                                        <m:sup>
                                          <m:r>
                                            <a:rPr lang="es-AR" i="1">
                                              <a:latin typeface="Cambria Math" panose="02040503050406030204" pitchFamily="18" charset="0"/>
                                            </a:rPr>
                                            <m:t>2</m:t>
                                          </m:r>
                                        </m:sup>
                                      </m:sSup>
                                      <m:sSub>
                                        <m:sSubPr>
                                          <m:ctrlPr>
                                            <a:rPr lang="es-AR" i="1">
                                              <a:latin typeface="Cambria Math" panose="02040503050406030204" pitchFamily="18" charset="0"/>
                                            </a:rPr>
                                          </m:ctrlPr>
                                        </m:sSubPr>
                                        <m:e>
                                          <m:r>
                                            <a:rPr lang="es-AR" i="1">
                                              <a:latin typeface="Cambria Math" panose="02040503050406030204" pitchFamily="18" charset="0"/>
                                            </a:rPr>
                                            <m:t>𝑞</m:t>
                                          </m:r>
                                        </m:e>
                                        <m:sub>
                                          <m:r>
                                            <a:rPr lang="es-AR" b="0" i="1" smtClean="0">
                                              <a:latin typeface="Cambria Math" panose="02040503050406030204" pitchFamily="18" charset="0"/>
                                            </a:rPr>
                                            <m:t>1</m:t>
                                          </m:r>
                                        </m:sub>
                                      </m:sSub>
                                    </m:e>
                                    <m:e>
                                      <m:r>
                                        <a:rPr lang="es-AR" i="1">
                                          <a:latin typeface="Cambria Math" panose="02040503050406030204" pitchFamily="18" charset="0"/>
                                        </a:rPr>
                                        <m:t>−1</m:t>
                                      </m:r>
                                      <m:r>
                                        <a:rPr lang="es-AR" b="0" i="1" smtClean="0">
                                          <a:latin typeface="Cambria Math" panose="02040503050406030204" pitchFamily="18" charset="0"/>
                                        </a:rPr>
                                        <m:t>+</m:t>
                                      </m:r>
                                      <m:f>
                                        <m:fPr>
                                          <m:ctrlPr>
                                            <a:rPr lang="es-AR" i="1">
                                              <a:latin typeface="Cambria Math" panose="02040503050406030204" pitchFamily="18" charset="0"/>
                                            </a:rPr>
                                          </m:ctrlPr>
                                        </m:fPr>
                                        <m:num>
                                          <m:r>
                                            <a:rPr lang="es-AR" i="1">
                                              <a:latin typeface="Cambria Math" panose="02040503050406030204" pitchFamily="18" charset="0"/>
                                            </a:rPr>
                                            <m:t>h</m:t>
                                          </m:r>
                                        </m:num>
                                        <m:den>
                                          <m:r>
                                            <a:rPr lang="es-AR" i="1">
                                              <a:latin typeface="Cambria Math" panose="02040503050406030204" pitchFamily="18" charset="0"/>
                                            </a:rPr>
                                            <m:t>2</m:t>
                                          </m:r>
                                        </m:den>
                                      </m:f>
                                      <m:sSub>
                                        <m:sSubPr>
                                          <m:ctrlPr>
                                            <a:rPr lang="es-AR" i="1">
                                              <a:latin typeface="Cambria Math" panose="02040503050406030204" pitchFamily="18" charset="0"/>
                                            </a:rPr>
                                          </m:ctrlPr>
                                        </m:sSubPr>
                                        <m:e>
                                          <m:r>
                                            <a:rPr lang="es-AR" i="1">
                                              <a:latin typeface="Cambria Math" panose="02040503050406030204" pitchFamily="18" charset="0"/>
                                            </a:rPr>
                                            <m:t>𝑝</m:t>
                                          </m:r>
                                        </m:e>
                                        <m:sub>
                                          <m:r>
                                            <a:rPr lang="es-AR" b="0" i="1" smtClean="0">
                                              <a:latin typeface="Cambria Math" panose="02040503050406030204" pitchFamily="18" charset="0"/>
                                            </a:rPr>
                                            <m:t>1</m:t>
                                          </m:r>
                                        </m:sub>
                                      </m:sSub>
                                    </m:e>
                                    <m:e>
                                      <m:r>
                                        <a:rPr lang="es-AR" b="0" i="1" smtClean="0">
                                          <a:latin typeface="Cambria Math" panose="02040503050406030204" pitchFamily="18" charset="0"/>
                                        </a:rPr>
                                        <m:t>0</m:t>
                                      </m:r>
                                    </m:e>
                                  </m:mr>
                                  <m:mr>
                                    <m:e>
                                      <m:r>
                                        <a:rPr lang="es-AR" b="0" i="1" smtClean="0">
                                          <a:latin typeface="Cambria Math" panose="02040503050406030204" pitchFamily="18" charset="0"/>
                                        </a:rPr>
                                        <m:t>−</m:t>
                                      </m:r>
                                      <m:r>
                                        <a:rPr lang="es-AR" i="1">
                                          <a:latin typeface="Cambria Math" panose="02040503050406030204" pitchFamily="18" charset="0"/>
                                        </a:rPr>
                                        <m:t>1</m:t>
                                      </m:r>
                                      <m:r>
                                        <a:rPr lang="es-AR" b="0" i="1" smtClean="0">
                                          <a:latin typeface="Cambria Math" panose="02040503050406030204" pitchFamily="18" charset="0"/>
                                        </a:rPr>
                                        <m:t>−</m:t>
                                      </m:r>
                                      <m:f>
                                        <m:fPr>
                                          <m:ctrlPr>
                                            <a:rPr lang="es-AR" i="1">
                                              <a:latin typeface="Cambria Math" panose="02040503050406030204" pitchFamily="18" charset="0"/>
                                            </a:rPr>
                                          </m:ctrlPr>
                                        </m:fPr>
                                        <m:num>
                                          <m:r>
                                            <a:rPr lang="es-AR" i="1">
                                              <a:latin typeface="Cambria Math" panose="02040503050406030204" pitchFamily="18" charset="0"/>
                                            </a:rPr>
                                            <m:t>h</m:t>
                                          </m:r>
                                        </m:num>
                                        <m:den>
                                          <m:r>
                                            <a:rPr lang="es-AR" i="1">
                                              <a:latin typeface="Cambria Math" panose="02040503050406030204" pitchFamily="18" charset="0"/>
                                            </a:rPr>
                                            <m:t>2</m:t>
                                          </m:r>
                                        </m:den>
                                      </m:f>
                                      <m:sSub>
                                        <m:sSubPr>
                                          <m:ctrlPr>
                                            <a:rPr lang="es-AR" i="1">
                                              <a:latin typeface="Cambria Math" panose="02040503050406030204" pitchFamily="18" charset="0"/>
                                            </a:rPr>
                                          </m:ctrlPr>
                                        </m:sSubPr>
                                        <m:e>
                                          <m:r>
                                            <a:rPr lang="es-AR" i="1">
                                              <a:latin typeface="Cambria Math" panose="02040503050406030204" pitchFamily="18" charset="0"/>
                                            </a:rPr>
                                            <m:t>𝑝</m:t>
                                          </m:r>
                                        </m:e>
                                        <m:sub>
                                          <m:r>
                                            <a:rPr lang="es-AR" b="0" i="1" smtClean="0">
                                              <a:latin typeface="Cambria Math" panose="02040503050406030204" pitchFamily="18" charset="0"/>
                                            </a:rPr>
                                            <m:t>2</m:t>
                                          </m:r>
                                        </m:sub>
                                      </m:sSub>
                                    </m:e>
                                    <m:e>
                                      <m:r>
                                        <a:rPr lang="es-AR" i="1">
                                          <a:latin typeface="Cambria Math" panose="02040503050406030204" pitchFamily="18" charset="0"/>
                                        </a:rPr>
                                        <m:t>2+</m:t>
                                      </m:r>
                                      <m:sSup>
                                        <m:sSupPr>
                                          <m:ctrlPr>
                                            <a:rPr lang="es-AR" i="1">
                                              <a:latin typeface="Cambria Math" panose="02040503050406030204" pitchFamily="18" charset="0"/>
                                            </a:rPr>
                                          </m:ctrlPr>
                                        </m:sSupPr>
                                        <m:e>
                                          <m:r>
                                            <a:rPr lang="es-AR" i="1">
                                              <a:latin typeface="Cambria Math" panose="02040503050406030204" pitchFamily="18" charset="0"/>
                                            </a:rPr>
                                            <m:t>h</m:t>
                                          </m:r>
                                        </m:e>
                                        <m:sup>
                                          <m:r>
                                            <a:rPr lang="es-AR" i="1">
                                              <a:latin typeface="Cambria Math" panose="02040503050406030204" pitchFamily="18" charset="0"/>
                                            </a:rPr>
                                            <m:t>2</m:t>
                                          </m:r>
                                        </m:sup>
                                      </m:sSup>
                                      <m:sSub>
                                        <m:sSubPr>
                                          <m:ctrlPr>
                                            <a:rPr lang="es-AR" i="1">
                                              <a:latin typeface="Cambria Math" panose="02040503050406030204" pitchFamily="18" charset="0"/>
                                            </a:rPr>
                                          </m:ctrlPr>
                                        </m:sSubPr>
                                        <m:e>
                                          <m:r>
                                            <a:rPr lang="es-AR" i="1">
                                              <a:latin typeface="Cambria Math" panose="02040503050406030204" pitchFamily="18" charset="0"/>
                                            </a:rPr>
                                            <m:t>𝑞</m:t>
                                          </m:r>
                                        </m:e>
                                        <m:sub>
                                          <m:r>
                                            <a:rPr lang="es-AR" b="0" i="1" smtClean="0">
                                              <a:latin typeface="Cambria Math" panose="02040503050406030204" pitchFamily="18" charset="0"/>
                                            </a:rPr>
                                            <m:t>2</m:t>
                                          </m:r>
                                        </m:sub>
                                      </m:sSub>
                                    </m:e>
                                    <m:e>
                                      <m:r>
                                        <a:rPr lang="es-AR" i="1">
                                          <a:latin typeface="Cambria Math" panose="02040503050406030204" pitchFamily="18" charset="0"/>
                                        </a:rPr>
                                        <m:t>−1+</m:t>
                                      </m:r>
                                      <m:f>
                                        <m:fPr>
                                          <m:ctrlPr>
                                            <a:rPr lang="es-AR" i="1">
                                              <a:latin typeface="Cambria Math" panose="02040503050406030204" pitchFamily="18" charset="0"/>
                                            </a:rPr>
                                          </m:ctrlPr>
                                        </m:fPr>
                                        <m:num>
                                          <m:r>
                                            <a:rPr lang="es-AR" i="1">
                                              <a:latin typeface="Cambria Math" panose="02040503050406030204" pitchFamily="18" charset="0"/>
                                            </a:rPr>
                                            <m:t>h</m:t>
                                          </m:r>
                                        </m:num>
                                        <m:den>
                                          <m:r>
                                            <a:rPr lang="es-AR" i="1">
                                              <a:latin typeface="Cambria Math" panose="02040503050406030204" pitchFamily="18" charset="0"/>
                                            </a:rPr>
                                            <m:t>2</m:t>
                                          </m:r>
                                        </m:den>
                                      </m:f>
                                      <m:sSub>
                                        <m:sSubPr>
                                          <m:ctrlPr>
                                            <a:rPr lang="es-AR" i="1">
                                              <a:latin typeface="Cambria Math" panose="02040503050406030204" pitchFamily="18" charset="0"/>
                                            </a:rPr>
                                          </m:ctrlPr>
                                        </m:sSubPr>
                                        <m:e>
                                          <m:r>
                                            <a:rPr lang="es-AR" i="1">
                                              <a:latin typeface="Cambria Math" panose="02040503050406030204" pitchFamily="18" charset="0"/>
                                            </a:rPr>
                                            <m:t>𝑝</m:t>
                                          </m:r>
                                        </m:e>
                                        <m:sub>
                                          <m:r>
                                            <a:rPr lang="es-AR" b="0" i="1" smtClean="0">
                                              <a:latin typeface="Cambria Math" panose="02040503050406030204" pitchFamily="18" charset="0"/>
                                            </a:rPr>
                                            <m:t>2</m:t>
                                          </m:r>
                                        </m:sub>
                                      </m:sSub>
                                    </m:e>
                                  </m:mr>
                                  <m:mr>
                                    <m:e>
                                      <m:r>
                                        <a:rPr lang="es-AR" b="0" i="1" smtClean="0">
                                          <a:latin typeface="Cambria Math" panose="02040503050406030204" pitchFamily="18" charset="0"/>
                                        </a:rPr>
                                        <m:t>0</m:t>
                                      </m:r>
                                    </m:e>
                                    <m:e>
                                      <m:r>
                                        <a:rPr lang="es-AR" i="1">
                                          <a:latin typeface="Cambria Math" panose="02040503050406030204" pitchFamily="18" charset="0"/>
                                        </a:rPr>
                                        <m:t>−1−</m:t>
                                      </m:r>
                                      <m:f>
                                        <m:fPr>
                                          <m:ctrlPr>
                                            <a:rPr lang="es-AR" i="1">
                                              <a:latin typeface="Cambria Math" panose="02040503050406030204" pitchFamily="18" charset="0"/>
                                            </a:rPr>
                                          </m:ctrlPr>
                                        </m:fPr>
                                        <m:num>
                                          <m:r>
                                            <a:rPr lang="es-AR" i="1">
                                              <a:latin typeface="Cambria Math" panose="02040503050406030204" pitchFamily="18" charset="0"/>
                                            </a:rPr>
                                            <m:t>h</m:t>
                                          </m:r>
                                        </m:num>
                                        <m:den>
                                          <m:r>
                                            <a:rPr lang="es-AR" i="1">
                                              <a:latin typeface="Cambria Math" panose="02040503050406030204" pitchFamily="18" charset="0"/>
                                            </a:rPr>
                                            <m:t>2</m:t>
                                          </m:r>
                                        </m:den>
                                      </m:f>
                                      <m:sSub>
                                        <m:sSubPr>
                                          <m:ctrlPr>
                                            <a:rPr lang="es-AR" i="1">
                                              <a:latin typeface="Cambria Math" panose="02040503050406030204" pitchFamily="18" charset="0"/>
                                            </a:rPr>
                                          </m:ctrlPr>
                                        </m:sSubPr>
                                        <m:e>
                                          <m:r>
                                            <a:rPr lang="es-AR" i="1">
                                              <a:latin typeface="Cambria Math" panose="02040503050406030204" pitchFamily="18" charset="0"/>
                                            </a:rPr>
                                            <m:t>𝑝</m:t>
                                          </m:r>
                                        </m:e>
                                        <m:sub>
                                          <m:r>
                                            <a:rPr lang="es-AR" b="0" i="1" smtClean="0">
                                              <a:latin typeface="Cambria Math" panose="02040503050406030204" pitchFamily="18" charset="0"/>
                                            </a:rPr>
                                            <m:t>3</m:t>
                                          </m:r>
                                        </m:sub>
                                      </m:sSub>
                                    </m:e>
                                    <m:e>
                                      <m:r>
                                        <a:rPr lang="es-AR" i="1">
                                          <a:latin typeface="Cambria Math" panose="02040503050406030204" pitchFamily="18" charset="0"/>
                                        </a:rPr>
                                        <m:t>2+</m:t>
                                      </m:r>
                                      <m:sSup>
                                        <m:sSupPr>
                                          <m:ctrlPr>
                                            <a:rPr lang="es-AR" i="1">
                                              <a:latin typeface="Cambria Math" panose="02040503050406030204" pitchFamily="18" charset="0"/>
                                            </a:rPr>
                                          </m:ctrlPr>
                                        </m:sSupPr>
                                        <m:e>
                                          <m:r>
                                            <a:rPr lang="es-AR" i="1">
                                              <a:latin typeface="Cambria Math" panose="02040503050406030204" pitchFamily="18" charset="0"/>
                                            </a:rPr>
                                            <m:t>h</m:t>
                                          </m:r>
                                        </m:e>
                                        <m:sup>
                                          <m:r>
                                            <a:rPr lang="es-AR" i="1">
                                              <a:latin typeface="Cambria Math" panose="02040503050406030204" pitchFamily="18" charset="0"/>
                                            </a:rPr>
                                            <m:t>2</m:t>
                                          </m:r>
                                        </m:sup>
                                      </m:sSup>
                                      <m:sSub>
                                        <m:sSubPr>
                                          <m:ctrlPr>
                                            <a:rPr lang="es-AR" i="1">
                                              <a:latin typeface="Cambria Math" panose="02040503050406030204" pitchFamily="18" charset="0"/>
                                            </a:rPr>
                                          </m:ctrlPr>
                                        </m:sSubPr>
                                        <m:e>
                                          <m:r>
                                            <a:rPr lang="es-AR" i="1">
                                              <a:latin typeface="Cambria Math" panose="02040503050406030204" pitchFamily="18" charset="0"/>
                                            </a:rPr>
                                            <m:t>𝑞</m:t>
                                          </m:r>
                                        </m:e>
                                        <m:sub>
                                          <m:r>
                                            <a:rPr lang="es-AR" b="0" i="1" smtClean="0">
                                              <a:latin typeface="Cambria Math" panose="02040503050406030204" pitchFamily="18" charset="0"/>
                                            </a:rPr>
                                            <m:t>3</m:t>
                                          </m:r>
                                        </m:sub>
                                      </m:sSub>
                                    </m:e>
                                  </m:mr>
                                </m:m>
                              </m:e>
                              <m:e>
                                <m:r>
                                  <a:rPr lang="es-AR" i="1" smtClean="0">
                                    <a:latin typeface="Cambria Math" panose="02040503050406030204" pitchFamily="18" charset="0"/>
                                  </a:rPr>
                                  <m:t>⋯</m:t>
                                </m:r>
                              </m:e>
                              <m:e>
                                <m:r>
                                  <a:rPr lang="es-AR" b="0" i="1" smtClean="0">
                                    <a:latin typeface="Cambria Math" panose="02040503050406030204" pitchFamily="18" charset="0"/>
                                  </a:rPr>
                                  <m:t>0</m:t>
                                </m:r>
                              </m:e>
                            </m:mr>
                            <m:mr>
                              <m:e>
                                <m:r>
                                  <a:rPr lang="es-AR" i="1" smtClean="0">
                                    <a:latin typeface="Cambria Math" panose="02040503050406030204" pitchFamily="18" charset="0"/>
                                  </a:rPr>
                                  <m:t>⋮</m:t>
                                </m:r>
                              </m:e>
                              <m:e>
                                <m:r>
                                  <a:rPr lang="es-AR" i="1" smtClean="0">
                                    <a:latin typeface="Cambria Math" panose="02040503050406030204" pitchFamily="18" charset="0"/>
                                  </a:rPr>
                                  <m:t>⋱</m:t>
                                </m:r>
                              </m:e>
                              <m:e>
                                <m:r>
                                  <a:rPr lang="es-AR" i="1" smtClean="0">
                                    <a:latin typeface="Cambria Math" panose="02040503050406030204" pitchFamily="18" charset="0"/>
                                  </a:rPr>
                                  <m:t>⋮</m:t>
                                </m:r>
                              </m:e>
                            </m:mr>
                            <m:mr>
                              <m:e>
                                <m:r>
                                  <a:rPr lang="es-AR" b="0" i="1" smtClean="0">
                                    <a:latin typeface="Cambria Math" panose="02040503050406030204" pitchFamily="18" charset="0"/>
                                  </a:rPr>
                                  <m:t>0</m:t>
                                </m:r>
                              </m:e>
                              <m:e>
                                <m:r>
                                  <a:rPr lang="es-AR" i="1" smtClean="0">
                                    <a:latin typeface="Cambria Math" panose="02040503050406030204" pitchFamily="18" charset="0"/>
                                  </a:rPr>
                                  <m:t>⋯</m:t>
                                </m:r>
                              </m:e>
                              <m:e>
                                <m:m>
                                  <m:mPr>
                                    <m:mcs>
                                      <m:mc>
                                        <m:mcPr>
                                          <m:count m:val="3"/>
                                          <m:mcJc m:val="center"/>
                                        </m:mcPr>
                                      </m:mc>
                                    </m:mcs>
                                    <m:ctrlPr>
                                      <a:rPr lang="es-AR" i="1" smtClean="0">
                                        <a:latin typeface="Cambria Math" panose="02040503050406030204" pitchFamily="18" charset="0"/>
                                      </a:rPr>
                                    </m:ctrlPr>
                                  </m:mPr>
                                  <m:mr>
                                    <m:e>
                                      <m:r>
                                        <a:rPr lang="es-AR" i="1">
                                          <a:latin typeface="Cambria Math" panose="02040503050406030204" pitchFamily="18" charset="0"/>
                                        </a:rPr>
                                        <m:t>2+</m:t>
                                      </m:r>
                                      <m:sSup>
                                        <m:sSupPr>
                                          <m:ctrlPr>
                                            <a:rPr lang="es-AR" i="1">
                                              <a:latin typeface="Cambria Math" panose="02040503050406030204" pitchFamily="18" charset="0"/>
                                            </a:rPr>
                                          </m:ctrlPr>
                                        </m:sSupPr>
                                        <m:e>
                                          <m:r>
                                            <a:rPr lang="es-AR" i="1">
                                              <a:latin typeface="Cambria Math" panose="02040503050406030204" pitchFamily="18" charset="0"/>
                                            </a:rPr>
                                            <m:t>h</m:t>
                                          </m:r>
                                        </m:e>
                                        <m:sup>
                                          <m:r>
                                            <a:rPr lang="es-AR" i="1">
                                              <a:latin typeface="Cambria Math" panose="02040503050406030204" pitchFamily="18" charset="0"/>
                                            </a:rPr>
                                            <m:t>2</m:t>
                                          </m:r>
                                        </m:sup>
                                      </m:sSup>
                                      <m:sSub>
                                        <m:sSubPr>
                                          <m:ctrlPr>
                                            <a:rPr lang="es-AR" i="1">
                                              <a:latin typeface="Cambria Math" panose="02040503050406030204" pitchFamily="18" charset="0"/>
                                            </a:rPr>
                                          </m:ctrlPr>
                                        </m:sSubPr>
                                        <m:e>
                                          <m:r>
                                            <a:rPr lang="es-AR" i="1">
                                              <a:latin typeface="Cambria Math" panose="02040503050406030204" pitchFamily="18" charset="0"/>
                                            </a:rPr>
                                            <m:t>𝑞</m:t>
                                          </m:r>
                                        </m:e>
                                        <m:sub>
                                          <m:r>
                                            <a:rPr lang="es-AR" b="0" i="1" smtClean="0">
                                              <a:latin typeface="Cambria Math" panose="02040503050406030204" pitchFamily="18" charset="0"/>
                                            </a:rPr>
                                            <m:t>𝑁</m:t>
                                          </m:r>
                                          <m:r>
                                            <a:rPr lang="es-AR" b="0" i="1" smtClean="0">
                                              <a:latin typeface="Cambria Math" panose="02040503050406030204" pitchFamily="18" charset="0"/>
                                            </a:rPr>
                                            <m:t>−2</m:t>
                                          </m:r>
                                        </m:sub>
                                      </m:sSub>
                                    </m:e>
                                    <m:e>
                                      <m:r>
                                        <a:rPr lang="es-AR" i="1">
                                          <a:latin typeface="Cambria Math" panose="02040503050406030204" pitchFamily="18" charset="0"/>
                                        </a:rPr>
                                        <m:t>−1+</m:t>
                                      </m:r>
                                      <m:f>
                                        <m:fPr>
                                          <m:ctrlPr>
                                            <a:rPr lang="es-AR" i="1">
                                              <a:latin typeface="Cambria Math" panose="02040503050406030204" pitchFamily="18" charset="0"/>
                                            </a:rPr>
                                          </m:ctrlPr>
                                        </m:fPr>
                                        <m:num>
                                          <m:r>
                                            <a:rPr lang="es-AR" i="1">
                                              <a:latin typeface="Cambria Math" panose="02040503050406030204" pitchFamily="18" charset="0"/>
                                            </a:rPr>
                                            <m:t>h</m:t>
                                          </m:r>
                                        </m:num>
                                        <m:den>
                                          <m:r>
                                            <a:rPr lang="es-AR" i="1">
                                              <a:latin typeface="Cambria Math" panose="02040503050406030204" pitchFamily="18" charset="0"/>
                                            </a:rPr>
                                            <m:t>2</m:t>
                                          </m:r>
                                        </m:den>
                                      </m:f>
                                      <m:sSub>
                                        <m:sSubPr>
                                          <m:ctrlPr>
                                            <a:rPr lang="es-AR" i="1">
                                              <a:latin typeface="Cambria Math" panose="02040503050406030204" pitchFamily="18" charset="0"/>
                                            </a:rPr>
                                          </m:ctrlPr>
                                        </m:sSubPr>
                                        <m:e>
                                          <m:r>
                                            <a:rPr lang="es-AR" i="1">
                                              <a:latin typeface="Cambria Math" panose="02040503050406030204" pitchFamily="18" charset="0"/>
                                            </a:rPr>
                                            <m:t>𝑝</m:t>
                                          </m:r>
                                        </m:e>
                                        <m:sub>
                                          <m:r>
                                            <a:rPr lang="es-AR" b="0" i="1" smtClean="0">
                                              <a:latin typeface="Cambria Math" panose="02040503050406030204" pitchFamily="18" charset="0"/>
                                            </a:rPr>
                                            <m:t>𝑁</m:t>
                                          </m:r>
                                          <m:r>
                                            <a:rPr lang="es-AR" b="0" i="1" smtClean="0">
                                              <a:latin typeface="Cambria Math" panose="02040503050406030204" pitchFamily="18" charset="0"/>
                                            </a:rPr>
                                            <m:t>−2</m:t>
                                          </m:r>
                                        </m:sub>
                                      </m:sSub>
                                    </m:e>
                                    <m:e>
                                      <m:r>
                                        <a:rPr lang="es-AR" b="0" i="1" smtClean="0">
                                          <a:latin typeface="Cambria Math" panose="02040503050406030204" pitchFamily="18" charset="0"/>
                                        </a:rPr>
                                        <m:t>0</m:t>
                                      </m:r>
                                    </m:e>
                                  </m:mr>
                                  <m:mr>
                                    <m:e>
                                      <m:r>
                                        <a:rPr lang="es-AR" i="1">
                                          <a:latin typeface="Cambria Math" panose="02040503050406030204" pitchFamily="18" charset="0"/>
                                        </a:rPr>
                                        <m:t>−1−</m:t>
                                      </m:r>
                                      <m:f>
                                        <m:fPr>
                                          <m:ctrlPr>
                                            <a:rPr lang="es-AR" i="1">
                                              <a:latin typeface="Cambria Math" panose="02040503050406030204" pitchFamily="18" charset="0"/>
                                            </a:rPr>
                                          </m:ctrlPr>
                                        </m:fPr>
                                        <m:num>
                                          <m:r>
                                            <a:rPr lang="es-AR" i="1">
                                              <a:latin typeface="Cambria Math" panose="02040503050406030204" pitchFamily="18" charset="0"/>
                                            </a:rPr>
                                            <m:t>h</m:t>
                                          </m:r>
                                        </m:num>
                                        <m:den>
                                          <m:r>
                                            <a:rPr lang="es-AR" i="1">
                                              <a:latin typeface="Cambria Math" panose="02040503050406030204" pitchFamily="18" charset="0"/>
                                            </a:rPr>
                                            <m:t>2</m:t>
                                          </m:r>
                                        </m:den>
                                      </m:f>
                                      <m:sSub>
                                        <m:sSubPr>
                                          <m:ctrlPr>
                                            <a:rPr lang="es-AR" i="1">
                                              <a:latin typeface="Cambria Math" panose="02040503050406030204" pitchFamily="18" charset="0"/>
                                            </a:rPr>
                                          </m:ctrlPr>
                                        </m:sSubPr>
                                        <m:e>
                                          <m:r>
                                            <a:rPr lang="es-AR" i="1">
                                              <a:latin typeface="Cambria Math" panose="02040503050406030204" pitchFamily="18" charset="0"/>
                                            </a:rPr>
                                            <m:t>𝑝</m:t>
                                          </m:r>
                                        </m:e>
                                        <m:sub>
                                          <m:r>
                                            <a:rPr lang="es-AR" b="0" i="1" smtClean="0">
                                              <a:latin typeface="Cambria Math" panose="02040503050406030204" pitchFamily="18" charset="0"/>
                                            </a:rPr>
                                            <m:t>𝑁</m:t>
                                          </m:r>
                                          <m:r>
                                            <a:rPr lang="es-AR" b="0" i="1" smtClean="0">
                                              <a:latin typeface="Cambria Math" panose="02040503050406030204" pitchFamily="18" charset="0"/>
                                            </a:rPr>
                                            <m:t>−1</m:t>
                                          </m:r>
                                        </m:sub>
                                      </m:sSub>
                                    </m:e>
                                    <m:e>
                                      <m:r>
                                        <a:rPr lang="es-AR" i="1">
                                          <a:latin typeface="Cambria Math" panose="02040503050406030204" pitchFamily="18" charset="0"/>
                                        </a:rPr>
                                        <m:t>2+</m:t>
                                      </m:r>
                                      <m:sSup>
                                        <m:sSupPr>
                                          <m:ctrlPr>
                                            <a:rPr lang="es-AR" i="1">
                                              <a:latin typeface="Cambria Math" panose="02040503050406030204" pitchFamily="18" charset="0"/>
                                            </a:rPr>
                                          </m:ctrlPr>
                                        </m:sSupPr>
                                        <m:e>
                                          <m:r>
                                            <a:rPr lang="es-AR" i="1">
                                              <a:latin typeface="Cambria Math" panose="02040503050406030204" pitchFamily="18" charset="0"/>
                                            </a:rPr>
                                            <m:t>h</m:t>
                                          </m:r>
                                        </m:e>
                                        <m:sup>
                                          <m:r>
                                            <a:rPr lang="es-AR" i="1">
                                              <a:latin typeface="Cambria Math" panose="02040503050406030204" pitchFamily="18" charset="0"/>
                                            </a:rPr>
                                            <m:t>2</m:t>
                                          </m:r>
                                        </m:sup>
                                      </m:sSup>
                                      <m:sSub>
                                        <m:sSubPr>
                                          <m:ctrlPr>
                                            <a:rPr lang="es-AR" i="1">
                                              <a:latin typeface="Cambria Math" panose="02040503050406030204" pitchFamily="18" charset="0"/>
                                            </a:rPr>
                                          </m:ctrlPr>
                                        </m:sSubPr>
                                        <m:e>
                                          <m:r>
                                            <a:rPr lang="es-AR" i="1">
                                              <a:latin typeface="Cambria Math" panose="02040503050406030204" pitchFamily="18" charset="0"/>
                                            </a:rPr>
                                            <m:t>𝑞</m:t>
                                          </m:r>
                                        </m:e>
                                        <m:sub>
                                          <m:r>
                                            <a:rPr lang="es-AR" b="0" i="1" smtClean="0">
                                              <a:latin typeface="Cambria Math" panose="02040503050406030204" pitchFamily="18" charset="0"/>
                                            </a:rPr>
                                            <m:t>𝑁</m:t>
                                          </m:r>
                                          <m:r>
                                            <a:rPr lang="es-AR" b="0" i="1" smtClean="0">
                                              <a:latin typeface="Cambria Math" panose="02040503050406030204" pitchFamily="18" charset="0"/>
                                            </a:rPr>
                                            <m:t>−1</m:t>
                                          </m:r>
                                        </m:sub>
                                      </m:sSub>
                                    </m:e>
                                    <m:e>
                                      <m:r>
                                        <a:rPr lang="es-AR" i="1">
                                          <a:latin typeface="Cambria Math" panose="02040503050406030204" pitchFamily="18" charset="0"/>
                                        </a:rPr>
                                        <m:t>−1+</m:t>
                                      </m:r>
                                      <m:f>
                                        <m:fPr>
                                          <m:ctrlPr>
                                            <a:rPr lang="es-AR" i="1">
                                              <a:latin typeface="Cambria Math" panose="02040503050406030204" pitchFamily="18" charset="0"/>
                                            </a:rPr>
                                          </m:ctrlPr>
                                        </m:fPr>
                                        <m:num>
                                          <m:r>
                                            <a:rPr lang="es-AR" i="1">
                                              <a:latin typeface="Cambria Math" panose="02040503050406030204" pitchFamily="18" charset="0"/>
                                            </a:rPr>
                                            <m:t>h</m:t>
                                          </m:r>
                                        </m:num>
                                        <m:den>
                                          <m:r>
                                            <a:rPr lang="es-AR" i="1">
                                              <a:latin typeface="Cambria Math" panose="02040503050406030204" pitchFamily="18" charset="0"/>
                                            </a:rPr>
                                            <m:t>2</m:t>
                                          </m:r>
                                        </m:den>
                                      </m:f>
                                      <m:sSub>
                                        <m:sSubPr>
                                          <m:ctrlPr>
                                            <a:rPr lang="es-AR" i="1">
                                              <a:latin typeface="Cambria Math" panose="02040503050406030204" pitchFamily="18" charset="0"/>
                                            </a:rPr>
                                          </m:ctrlPr>
                                        </m:sSubPr>
                                        <m:e>
                                          <m:r>
                                            <a:rPr lang="es-AR" i="1">
                                              <a:latin typeface="Cambria Math" panose="02040503050406030204" pitchFamily="18" charset="0"/>
                                            </a:rPr>
                                            <m:t>𝑝</m:t>
                                          </m:r>
                                        </m:e>
                                        <m:sub>
                                          <m:r>
                                            <a:rPr lang="es-AR" b="0" i="1" smtClean="0">
                                              <a:latin typeface="Cambria Math" panose="02040503050406030204" pitchFamily="18" charset="0"/>
                                            </a:rPr>
                                            <m:t>𝑁</m:t>
                                          </m:r>
                                          <m:r>
                                            <a:rPr lang="es-AR" b="0" i="1" smtClean="0">
                                              <a:latin typeface="Cambria Math" panose="02040503050406030204" pitchFamily="18" charset="0"/>
                                            </a:rPr>
                                            <m:t>−1</m:t>
                                          </m:r>
                                        </m:sub>
                                      </m:sSub>
                                    </m:e>
                                  </m:mr>
                                  <m:mr>
                                    <m:e>
                                      <m:r>
                                        <a:rPr lang="es-AR" b="0" i="1" smtClean="0">
                                          <a:latin typeface="Cambria Math" panose="02040503050406030204" pitchFamily="18" charset="0"/>
                                        </a:rPr>
                                        <m:t>0</m:t>
                                      </m:r>
                                    </m:e>
                                    <m:e>
                                      <m:r>
                                        <a:rPr lang="es-AR" i="1">
                                          <a:latin typeface="Cambria Math" panose="02040503050406030204" pitchFamily="18" charset="0"/>
                                        </a:rPr>
                                        <m:t>−1−</m:t>
                                      </m:r>
                                      <m:f>
                                        <m:fPr>
                                          <m:ctrlPr>
                                            <a:rPr lang="es-AR" i="1">
                                              <a:latin typeface="Cambria Math" panose="02040503050406030204" pitchFamily="18" charset="0"/>
                                            </a:rPr>
                                          </m:ctrlPr>
                                        </m:fPr>
                                        <m:num>
                                          <m:r>
                                            <a:rPr lang="es-AR" i="1">
                                              <a:latin typeface="Cambria Math" panose="02040503050406030204" pitchFamily="18" charset="0"/>
                                            </a:rPr>
                                            <m:t>h</m:t>
                                          </m:r>
                                        </m:num>
                                        <m:den>
                                          <m:r>
                                            <a:rPr lang="es-AR" i="1">
                                              <a:latin typeface="Cambria Math" panose="02040503050406030204" pitchFamily="18" charset="0"/>
                                            </a:rPr>
                                            <m:t>2</m:t>
                                          </m:r>
                                        </m:den>
                                      </m:f>
                                      <m:sSub>
                                        <m:sSubPr>
                                          <m:ctrlPr>
                                            <a:rPr lang="es-AR" i="1">
                                              <a:latin typeface="Cambria Math" panose="02040503050406030204" pitchFamily="18" charset="0"/>
                                            </a:rPr>
                                          </m:ctrlPr>
                                        </m:sSubPr>
                                        <m:e>
                                          <m:r>
                                            <a:rPr lang="es-AR" i="1">
                                              <a:latin typeface="Cambria Math" panose="02040503050406030204" pitchFamily="18" charset="0"/>
                                            </a:rPr>
                                            <m:t>𝑝</m:t>
                                          </m:r>
                                        </m:e>
                                        <m:sub>
                                          <m:r>
                                            <a:rPr lang="es-AR" b="0" i="1" smtClean="0">
                                              <a:latin typeface="Cambria Math" panose="02040503050406030204" pitchFamily="18" charset="0"/>
                                            </a:rPr>
                                            <m:t>𝑁</m:t>
                                          </m:r>
                                        </m:sub>
                                      </m:sSub>
                                    </m:e>
                                    <m:e>
                                      <m:r>
                                        <a:rPr lang="es-AR" i="1">
                                          <a:latin typeface="Cambria Math" panose="02040503050406030204" pitchFamily="18" charset="0"/>
                                        </a:rPr>
                                        <m:t>2+</m:t>
                                      </m:r>
                                      <m:sSup>
                                        <m:sSupPr>
                                          <m:ctrlPr>
                                            <a:rPr lang="es-AR" i="1">
                                              <a:latin typeface="Cambria Math" panose="02040503050406030204" pitchFamily="18" charset="0"/>
                                            </a:rPr>
                                          </m:ctrlPr>
                                        </m:sSupPr>
                                        <m:e>
                                          <m:r>
                                            <a:rPr lang="es-AR" i="1">
                                              <a:latin typeface="Cambria Math" panose="02040503050406030204" pitchFamily="18" charset="0"/>
                                            </a:rPr>
                                            <m:t>h</m:t>
                                          </m:r>
                                        </m:e>
                                        <m:sup>
                                          <m:r>
                                            <a:rPr lang="es-AR" i="1">
                                              <a:latin typeface="Cambria Math" panose="02040503050406030204" pitchFamily="18" charset="0"/>
                                            </a:rPr>
                                            <m:t>2</m:t>
                                          </m:r>
                                        </m:sup>
                                      </m:sSup>
                                      <m:sSub>
                                        <m:sSubPr>
                                          <m:ctrlPr>
                                            <a:rPr lang="es-AR" i="1">
                                              <a:latin typeface="Cambria Math" panose="02040503050406030204" pitchFamily="18" charset="0"/>
                                            </a:rPr>
                                          </m:ctrlPr>
                                        </m:sSubPr>
                                        <m:e>
                                          <m:r>
                                            <a:rPr lang="es-AR" i="1">
                                              <a:latin typeface="Cambria Math" panose="02040503050406030204" pitchFamily="18" charset="0"/>
                                            </a:rPr>
                                            <m:t>𝑞</m:t>
                                          </m:r>
                                        </m:e>
                                        <m:sub>
                                          <m:r>
                                            <a:rPr lang="es-AR" b="0" i="1" smtClean="0">
                                              <a:latin typeface="Cambria Math" panose="02040503050406030204" pitchFamily="18" charset="0"/>
                                            </a:rPr>
                                            <m:t>𝑁</m:t>
                                          </m:r>
                                        </m:sub>
                                      </m:sSub>
                                    </m:e>
                                  </m:mr>
                                </m:m>
                              </m:e>
                            </m:mr>
                          </m:m>
                        </m:e>
                      </m:d>
                      <m:d>
                        <m:dPr>
                          <m:begChr m:val="["/>
                          <m:endChr m:val="]"/>
                          <m:ctrlPr>
                            <a:rPr lang="es-AR" i="1" smtClean="0">
                              <a:latin typeface="Cambria Math" panose="02040503050406030204" pitchFamily="18" charset="0"/>
                            </a:rPr>
                          </m:ctrlPr>
                        </m:dPr>
                        <m:e>
                          <m:m>
                            <m:mPr>
                              <m:mcs>
                                <m:mc>
                                  <m:mcPr>
                                    <m:count m:val="1"/>
                                    <m:mcJc m:val="center"/>
                                  </m:mcPr>
                                </m:mc>
                              </m:mcs>
                              <m:ctrlPr>
                                <a:rPr lang="es-AR" i="1" smtClean="0">
                                  <a:latin typeface="Cambria Math" panose="02040503050406030204" pitchFamily="18" charset="0"/>
                                </a:rPr>
                              </m:ctrlPr>
                            </m:mPr>
                            <m:mr>
                              <m:e>
                                <m:m>
                                  <m:mPr>
                                    <m:mcs>
                                      <m:mc>
                                        <m:mcPr>
                                          <m:count m:val="1"/>
                                          <m:mcJc m:val="center"/>
                                        </m:mcPr>
                                      </m:mc>
                                    </m:mcs>
                                    <m:ctrlPr>
                                      <a:rPr lang="es-AR" i="1" smtClean="0">
                                        <a:latin typeface="Cambria Math" panose="02040503050406030204" pitchFamily="18" charset="0"/>
                                      </a:rPr>
                                    </m:ctrlPr>
                                  </m:mPr>
                                  <m:mr>
                                    <m:e>
                                      <m:m>
                                        <m:mPr>
                                          <m:mcs>
                                            <m:mc>
                                              <m:mcPr>
                                                <m:count m:val="1"/>
                                                <m:mcJc m:val="center"/>
                                              </m:mcPr>
                                            </m:mc>
                                          </m:mcs>
                                          <m:ctrlPr>
                                            <a:rPr lang="es-AR" i="1" smtClean="0">
                                              <a:latin typeface="Cambria Math" panose="02040503050406030204" pitchFamily="18" charset="0"/>
                                            </a:rPr>
                                          </m:ctrlPr>
                                        </m:mPr>
                                        <m:mr>
                                          <m:e>
                                            <m:eqArr>
                                              <m:eqArrPr>
                                                <m:ctrlPr>
                                                  <a:rPr lang="es-AR" i="1" smtClean="0">
                                                    <a:latin typeface="Cambria Math" panose="02040503050406030204" pitchFamily="18" charset="0"/>
                                                  </a:rPr>
                                                </m:ctrlPr>
                                              </m:eqArrPr>
                                              <m:e>
                                                <m:sSub>
                                                  <m:sSubPr>
                                                    <m:ctrlPr>
                                                      <a:rPr lang="es-AR" i="1" smtClean="0">
                                                        <a:latin typeface="Cambria Math" panose="02040503050406030204" pitchFamily="18" charset="0"/>
                                                      </a:rPr>
                                                    </m:ctrlPr>
                                                  </m:sSubPr>
                                                  <m:e>
                                                    <m:r>
                                                      <a:rPr lang="es-AR" b="0" i="1" smtClean="0">
                                                        <a:latin typeface="Cambria Math" panose="02040503050406030204" pitchFamily="18" charset="0"/>
                                                      </a:rPr>
                                                      <m:t>𝑤</m:t>
                                                    </m:r>
                                                  </m:e>
                                                  <m:sub>
                                                    <m:r>
                                                      <a:rPr lang="es-AR" b="0" i="1" smtClean="0">
                                                        <a:latin typeface="Cambria Math" panose="02040503050406030204" pitchFamily="18" charset="0"/>
                                                      </a:rPr>
                                                      <m:t>1</m:t>
                                                    </m:r>
                                                  </m:sub>
                                                </m:sSub>
                                              </m:e>
                                              <m:e>
                                                <m:sSub>
                                                  <m:sSubPr>
                                                    <m:ctrlPr>
                                                      <a:rPr lang="es-AR" i="1">
                                                        <a:latin typeface="Cambria Math" panose="02040503050406030204" pitchFamily="18" charset="0"/>
                                                      </a:rPr>
                                                    </m:ctrlPr>
                                                  </m:sSubPr>
                                                  <m:e>
                                                    <m:r>
                                                      <a:rPr lang="es-AR" i="1">
                                                        <a:latin typeface="Cambria Math" panose="02040503050406030204" pitchFamily="18" charset="0"/>
                                                      </a:rPr>
                                                      <m:t>𝑤</m:t>
                                                    </m:r>
                                                  </m:e>
                                                  <m:sub>
                                                    <m:r>
                                                      <a:rPr lang="es-AR" b="0" i="1" smtClean="0">
                                                        <a:latin typeface="Cambria Math" panose="02040503050406030204" pitchFamily="18" charset="0"/>
                                                      </a:rPr>
                                                      <m:t>2</m:t>
                                                    </m:r>
                                                  </m:sub>
                                                </m:sSub>
                                              </m:e>
                                              <m:e>
                                                <m:sSub>
                                                  <m:sSubPr>
                                                    <m:ctrlPr>
                                                      <a:rPr lang="es-AR" i="1">
                                                        <a:latin typeface="Cambria Math" panose="02040503050406030204" pitchFamily="18" charset="0"/>
                                                      </a:rPr>
                                                    </m:ctrlPr>
                                                  </m:sSubPr>
                                                  <m:e>
                                                    <m:r>
                                                      <a:rPr lang="es-AR" i="1">
                                                        <a:latin typeface="Cambria Math" panose="02040503050406030204" pitchFamily="18" charset="0"/>
                                                      </a:rPr>
                                                      <m:t>𝑤</m:t>
                                                    </m:r>
                                                  </m:e>
                                                  <m:sub>
                                                    <m:r>
                                                      <a:rPr lang="es-AR" b="0" i="1" smtClean="0">
                                                        <a:latin typeface="Cambria Math" panose="02040503050406030204" pitchFamily="18" charset="0"/>
                                                      </a:rPr>
                                                      <m:t>3</m:t>
                                                    </m:r>
                                                  </m:sub>
                                                </m:sSub>
                                              </m:e>
                                              <m:e>
                                                <m:r>
                                                  <a:rPr lang="es-AR" b="0" i="1" smtClean="0">
                                                    <a:latin typeface="Cambria Math" panose="02040503050406030204" pitchFamily="18" charset="0"/>
                                                  </a:rPr>
                                                  <m:t>.</m:t>
                                                </m:r>
                                              </m:e>
                                              <m:e>
                                                <m:r>
                                                  <a:rPr lang="es-AR" b="0" i="1" smtClean="0">
                                                    <a:latin typeface="Cambria Math" panose="02040503050406030204" pitchFamily="18" charset="0"/>
                                                  </a:rPr>
                                                  <m:t>.</m:t>
                                                </m:r>
                                              </m:e>
                                              <m:e>
                                                <m:r>
                                                  <a:rPr lang="es-AR" b="0" i="1" smtClean="0">
                                                    <a:latin typeface="Cambria Math" panose="02040503050406030204" pitchFamily="18" charset="0"/>
                                                  </a:rPr>
                                                  <m:t>.</m:t>
                                                </m:r>
                                              </m:e>
                                            </m:eqArr>
                                          </m:e>
                                        </m:mr>
                                        <m:mr>
                                          <m:e>
                                            <m:r>
                                              <a:rPr lang="es-AR" b="0" i="1" smtClean="0">
                                                <a:latin typeface="Cambria Math" panose="02040503050406030204" pitchFamily="18" charset="0"/>
                                              </a:rPr>
                                              <m:t>.</m:t>
                                            </m:r>
                                          </m:e>
                                        </m:mr>
                                        <m:mr>
                                          <m:e>
                                            <m:r>
                                              <a:rPr lang="es-AR" b="0" i="1" smtClean="0">
                                                <a:latin typeface="Cambria Math" panose="02040503050406030204" pitchFamily="18" charset="0"/>
                                              </a:rPr>
                                              <m:t>.</m:t>
                                            </m:r>
                                          </m:e>
                                        </m:mr>
                                      </m:m>
                                    </m:e>
                                  </m:mr>
                                  <m:mr>
                                    <m:e>
                                      <m:r>
                                        <a:rPr lang="es-AR" b="0" i="1" smtClean="0">
                                          <a:latin typeface="Cambria Math" panose="02040503050406030204" pitchFamily="18" charset="0"/>
                                        </a:rPr>
                                        <m:t>.</m:t>
                                      </m:r>
                                    </m:e>
                                  </m:mr>
                                </m:m>
                              </m:e>
                            </m:mr>
                            <m:mr>
                              <m:e>
                                <m:m>
                                  <m:mPr>
                                    <m:mcs>
                                      <m:mc>
                                        <m:mcPr>
                                          <m:count m:val="1"/>
                                          <m:mcJc m:val="center"/>
                                        </m:mcPr>
                                      </m:mc>
                                    </m:mcs>
                                    <m:ctrlPr>
                                      <a:rPr lang="es-AR" i="1" smtClean="0">
                                        <a:latin typeface="Cambria Math" panose="02040503050406030204" pitchFamily="18" charset="0"/>
                                      </a:rPr>
                                    </m:ctrlPr>
                                  </m:mPr>
                                  <m:mr>
                                    <m:e>
                                      <m:r>
                                        <m:rPr>
                                          <m:brk m:alnAt="7"/>
                                        </m:rPr>
                                        <a:rPr lang="es-AR" b="0" i="1" smtClean="0">
                                          <a:latin typeface="Cambria Math" panose="02040503050406030204" pitchFamily="18" charset="0"/>
                                        </a:rPr>
                                        <m:t>.</m:t>
                                      </m:r>
                                    </m:e>
                                  </m:mr>
                                  <m:mr>
                                    <m:e>
                                      <m:m>
                                        <m:mPr>
                                          <m:mcs>
                                            <m:mc>
                                              <m:mcPr>
                                                <m:count m:val="1"/>
                                                <m:mcJc m:val="center"/>
                                              </m:mcPr>
                                            </m:mc>
                                          </m:mcs>
                                          <m:ctrlPr>
                                            <a:rPr lang="es-AR" i="1" smtClean="0">
                                              <a:latin typeface="Cambria Math" panose="02040503050406030204" pitchFamily="18" charset="0"/>
                                            </a:rPr>
                                          </m:ctrlPr>
                                        </m:mPr>
                                        <m:mr>
                                          <m:e>
                                            <m:sSub>
                                              <m:sSubPr>
                                                <m:ctrlPr>
                                                  <a:rPr lang="es-AR" i="1">
                                                    <a:latin typeface="Cambria Math" panose="02040503050406030204" pitchFamily="18" charset="0"/>
                                                  </a:rPr>
                                                </m:ctrlPr>
                                              </m:sSubPr>
                                              <m:e>
                                                <m:r>
                                                  <a:rPr lang="es-AR" i="1">
                                                    <a:latin typeface="Cambria Math" panose="02040503050406030204" pitchFamily="18" charset="0"/>
                                                  </a:rPr>
                                                  <m:t>𝑤</m:t>
                                                </m:r>
                                              </m:e>
                                              <m:sub>
                                                <m:r>
                                                  <a:rPr lang="es-AR" b="0" i="1" smtClean="0">
                                                    <a:latin typeface="Cambria Math" panose="02040503050406030204" pitchFamily="18" charset="0"/>
                                                  </a:rPr>
                                                  <m:t>𝑁</m:t>
                                                </m:r>
                                                <m:r>
                                                  <a:rPr lang="es-AR" b="0" i="1" smtClean="0">
                                                    <a:latin typeface="Cambria Math" panose="02040503050406030204" pitchFamily="18" charset="0"/>
                                                  </a:rPr>
                                                  <m:t>−2</m:t>
                                                </m:r>
                                              </m:sub>
                                            </m:sSub>
                                          </m:e>
                                        </m:mr>
                                        <m:mr>
                                          <m:e>
                                            <m:sSub>
                                              <m:sSubPr>
                                                <m:ctrlPr>
                                                  <a:rPr lang="es-AR" i="1">
                                                    <a:latin typeface="Cambria Math" panose="02040503050406030204" pitchFamily="18" charset="0"/>
                                                  </a:rPr>
                                                </m:ctrlPr>
                                              </m:sSubPr>
                                              <m:e>
                                                <m:r>
                                                  <a:rPr lang="es-AR" i="1">
                                                    <a:latin typeface="Cambria Math" panose="02040503050406030204" pitchFamily="18" charset="0"/>
                                                  </a:rPr>
                                                  <m:t>𝑤</m:t>
                                                </m:r>
                                              </m:e>
                                              <m:sub>
                                                <m:r>
                                                  <a:rPr lang="es-AR" b="0" i="1" smtClean="0">
                                                    <a:latin typeface="Cambria Math" panose="02040503050406030204" pitchFamily="18" charset="0"/>
                                                  </a:rPr>
                                                  <m:t>𝑁</m:t>
                                                </m:r>
                                                <m:r>
                                                  <a:rPr lang="es-AR" b="0" i="1" smtClean="0">
                                                    <a:latin typeface="Cambria Math" panose="02040503050406030204" pitchFamily="18" charset="0"/>
                                                  </a:rPr>
                                                  <m:t>−1</m:t>
                                                </m:r>
                                              </m:sub>
                                            </m:sSub>
                                          </m:e>
                                        </m:mr>
                                        <m:mr>
                                          <m:e>
                                            <m:sSub>
                                              <m:sSubPr>
                                                <m:ctrlPr>
                                                  <a:rPr lang="es-AR" i="1">
                                                    <a:latin typeface="Cambria Math" panose="02040503050406030204" pitchFamily="18" charset="0"/>
                                                  </a:rPr>
                                                </m:ctrlPr>
                                              </m:sSubPr>
                                              <m:e>
                                                <m:r>
                                                  <a:rPr lang="es-AR" i="1">
                                                    <a:latin typeface="Cambria Math" panose="02040503050406030204" pitchFamily="18" charset="0"/>
                                                  </a:rPr>
                                                  <m:t>𝑤</m:t>
                                                </m:r>
                                              </m:e>
                                              <m:sub>
                                                <m:r>
                                                  <a:rPr lang="es-AR" b="0" i="1" smtClean="0">
                                                    <a:latin typeface="Cambria Math" panose="02040503050406030204" pitchFamily="18" charset="0"/>
                                                  </a:rPr>
                                                  <m:t>𝑁</m:t>
                                                </m:r>
                                              </m:sub>
                                            </m:sSub>
                                          </m:e>
                                        </m:mr>
                                      </m:m>
                                    </m:e>
                                  </m:mr>
                                </m:m>
                              </m:e>
                            </m:mr>
                          </m:m>
                        </m:e>
                      </m:d>
                      <m:r>
                        <a:rPr lang="es-AR" b="0" i="1" smtClean="0">
                          <a:latin typeface="Cambria Math" panose="02040503050406030204" pitchFamily="18" charset="0"/>
                        </a:rPr>
                        <m:t>=</m:t>
                      </m:r>
                      <m:d>
                        <m:dPr>
                          <m:begChr m:val="["/>
                          <m:endChr m:val="]"/>
                          <m:ctrlPr>
                            <a:rPr lang="es-AR" i="1">
                              <a:latin typeface="Cambria Math" panose="02040503050406030204" pitchFamily="18" charset="0"/>
                            </a:rPr>
                          </m:ctrlPr>
                        </m:dPr>
                        <m:e>
                          <m:m>
                            <m:mPr>
                              <m:mcs>
                                <m:mc>
                                  <m:mcPr>
                                    <m:count m:val="1"/>
                                    <m:mcJc m:val="center"/>
                                  </m:mcPr>
                                </m:mc>
                              </m:mcs>
                              <m:ctrlPr>
                                <a:rPr lang="es-AR" i="1" smtClean="0">
                                  <a:latin typeface="Cambria Math" panose="02040503050406030204" pitchFamily="18" charset="0"/>
                                </a:rPr>
                              </m:ctrlPr>
                            </m:mPr>
                            <m:mr>
                              <m:e>
                                <m:m>
                                  <m:mPr>
                                    <m:mcs>
                                      <m:mc>
                                        <m:mcPr>
                                          <m:count m:val="1"/>
                                          <m:mcJc m:val="center"/>
                                        </m:mcPr>
                                      </m:mc>
                                    </m:mcs>
                                    <m:ctrlPr>
                                      <a:rPr lang="es-AR" i="1" smtClean="0">
                                        <a:latin typeface="Cambria Math" panose="02040503050406030204" pitchFamily="18" charset="0"/>
                                      </a:rPr>
                                    </m:ctrlPr>
                                  </m:mPr>
                                  <m:mr>
                                    <m:e>
                                      <m:r>
                                        <m:rPr>
                                          <m:brk m:alnAt="7"/>
                                        </m:rPr>
                                        <a:rPr lang="es-AR" b="0" i="1" smtClean="0">
                                          <a:latin typeface="Cambria Math" panose="02040503050406030204" pitchFamily="18" charset="0"/>
                                        </a:rPr>
                                        <m:t>−</m:t>
                                      </m:r>
                                      <m:sSup>
                                        <m:sSupPr>
                                          <m:ctrlPr>
                                            <a:rPr lang="es-AR" b="0" i="1" smtClean="0">
                                              <a:latin typeface="Cambria Math" panose="02040503050406030204" pitchFamily="18" charset="0"/>
                                            </a:rPr>
                                          </m:ctrlPr>
                                        </m:sSupPr>
                                        <m:e>
                                          <m:r>
                                            <a:rPr lang="es-AR" b="0" i="1" smtClean="0">
                                              <a:latin typeface="Cambria Math" panose="02040503050406030204" pitchFamily="18" charset="0"/>
                                            </a:rPr>
                                            <m:t>h</m:t>
                                          </m:r>
                                        </m:e>
                                        <m:sup>
                                          <m:r>
                                            <a:rPr lang="es-AR" b="0" i="1" smtClean="0">
                                              <a:latin typeface="Cambria Math" panose="02040503050406030204" pitchFamily="18" charset="0"/>
                                            </a:rPr>
                                            <m:t>2</m:t>
                                          </m:r>
                                        </m:sup>
                                      </m:sSup>
                                      <m:sSub>
                                        <m:sSubPr>
                                          <m:ctrlPr>
                                            <a:rPr lang="es-AR" b="0" i="1" smtClean="0">
                                              <a:latin typeface="Cambria Math" panose="02040503050406030204" pitchFamily="18" charset="0"/>
                                            </a:rPr>
                                          </m:ctrlPr>
                                        </m:sSubPr>
                                        <m:e>
                                          <m:r>
                                            <a:rPr lang="es-AR" b="0" i="1" smtClean="0">
                                              <a:latin typeface="Cambria Math" panose="02040503050406030204" pitchFamily="18" charset="0"/>
                                            </a:rPr>
                                            <m:t>𝑟</m:t>
                                          </m:r>
                                        </m:e>
                                        <m:sub>
                                          <m:r>
                                            <a:rPr lang="es-AR" b="0" i="1" smtClean="0">
                                              <a:latin typeface="Cambria Math" panose="02040503050406030204" pitchFamily="18" charset="0"/>
                                            </a:rPr>
                                            <m:t>1</m:t>
                                          </m:r>
                                        </m:sub>
                                      </m:sSub>
                                      <m:r>
                                        <m:rPr>
                                          <m:brk m:alnAt="7"/>
                                        </m:rPr>
                                        <a:rPr lang="es-AR" b="0" i="1" smtClean="0">
                                          <a:latin typeface="Cambria Math" panose="02040503050406030204" pitchFamily="18" charset="0"/>
                                        </a:rPr>
                                        <m:t>+</m:t>
                                      </m:r>
                                      <m:r>
                                        <a:rPr lang="es-AR" b="0" i="1" smtClean="0">
                                          <a:latin typeface="Cambria Math" panose="02040503050406030204" pitchFamily="18" charset="0"/>
                                        </a:rPr>
                                        <m:t>(</m:t>
                                      </m:r>
                                      <m:r>
                                        <a:rPr lang="es-AR" i="1">
                                          <a:latin typeface="Cambria Math" panose="02040503050406030204" pitchFamily="18" charset="0"/>
                                        </a:rPr>
                                        <m:t>1</m:t>
                                      </m:r>
                                      <m:r>
                                        <a:rPr lang="es-AR" b="0" i="1" smtClean="0">
                                          <a:latin typeface="Cambria Math" panose="02040503050406030204" pitchFamily="18" charset="0"/>
                                        </a:rPr>
                                        <m:t>+</m:t>
                                      </m:r>
                                      <m:f>
                                        <m:fPr>
                                          <m:ctrlPr>
                                            <a:rPr lang="es-AR" i="1">
                                              <a:latin typeface="Cambria Math" panose="02040503050406030204" pitchFamily="18" charset="0"/>
                                            </a:rPr>
                                          </m:ctrlPr>
                                        </m:fPr>
                                        <m:num>
                                          <m:r>
                                            <a:rPr lang="es-AR" i="1">
                                              <a:latin typeface="Cambria Math" panose="02040503050406030204" pitchFamily="18" charset="0"/>
                                            </a:rPr>
                                            <m:t>h</m:t>
                                          </m:r>
                                        </m:num>
                                        <m:den>
                                          <m:r>
                                            <a:rPr lang="es-AR" i="1">
                                              <a:latin typeface="Cambria Math" panose="02040503050406030204" pitchFamily="18" charset="0"/>
                                            </a:rPr>
                                            <m:t>2</m:t>
                                          </m:r>
                                        </m:den>
                                      </m:f>
                                      <m:sSub>
                                        <m:sSubPr>
                                          <m:ctrlPr>
                                            <a:rPr lang="es-AR" i="1">
                                              <a:latin typeface="Cambria Math" panose="02040503050406030204" pitchFamily="18" charset="0"/>
                                            </a:rPr>
                                          </m:ctrlPr>
                                        </m:sSubPr>
                                        <m:e>
                                          <m:r>
                                            <a:rPr lang="es-AR" i="1">
                                              <a:latin typeface="Cambria Math" panose="02040503050406030204" pitchFamily="18" charset="0"/>
                                            </a:rPr>
                                            <m:t>𝑝</m:t>
                                          </m:r>
                                        </m:e>
                                        <m:sub>
                                          <m:r>
                                            <a:rPr lang="es-AR" b="0" i="1" smtClean="0">
                                              <a:latin typeface="Cambria Math" panose="02040503050406030204" pitchFamily="18" charset="0"/>
                                            </a:rPr>
                                            <m:t>1</m:t>
                                          </m:r>
                                        </m:sub>
                                      </m:sSub>
                                      <m:r>
                                        <m:rPr>
                                          <m:brk m:alnAt="7"/>
                                        </m:rPr>
                                        <a:rPr lang="es-AR" b="0" i="1" smtClean="0">
                                          <a:latin typeface="Cambria Math" panose="02040503050406030204" pitchFamily="18" charset="0"/>
                                        </a:rPr>
                                        <m:t>)</m:t>
                                      </m:r>
                                      <m:r>
                                        <a:rPr lang="es-AR" b="0" i="1" smtClean="0">
                                          <a:latin typeface="Cambria Math" panose="02040503050406030204" pitchFamily="18" charset="0"/>
                                          <a:ea typeface="Cambria Math" panose="02040503050406030204" pitchFamily="18" charset="0"/>
                                        </a:rPr>
                                        <m:t>𝛼</m:t>
                                      </m:r>
                                    </m:e>
                                  </m:mr>
                                  <m:mr>
                                    <m:e>
                                      <m:r>
                                        <m:rPr>
                                          <m:brk m:alnAt="7"/>
                                        </m:rPr>
                                        <a:rPr lang="es-AR" i="1">
                                          <a:latin typeface="Cambria Math" panose="02040503050406030204" pitchFamily="18" charset="0"/>
                                        </a:rPr>
                                        <m:t>−</m:t>
                                      </m:r>
                                      <m:sSup>
                                        <m:sSupPr>
                                          <m:ctrlPr>
                                            <a:rPr lang="es-AR" i="1">
                                              <a:latin typeface="Cambria Math" panose="02040503050406030204" pitchFamily="18" charset="0"/>
                                            </a:rPr>
                                          </m:ctrlPr>
                                        </m:sSupPr>
                                        <m:e>
                                          <m:r>
                                            <a:rPr lang="es-AR" i="1">
                                              <a:latin typeface="Cambria Math" panose="02040503050406030204" pitchFamily="18" charset="0"/>
                                            </a:rPr>
                                            <m:t>h</m:t>
                                          </m:r>
                                        </m:e>
                                        <m:sup>
                                          <m:r>
                                            <a:rPr lang="es-AR" i="1">
                                              <a:latin typeface="Cambria Math" panose="02040503050406030204" pitchFamily="18" charset="0"/>
                                            </a:rPr>
                                            <m:t>2</m:t>
                                          </m:r>
                                        </m:sup>
                                      </m:sSup>
                                      <m:sSub>
                                        <m:sSubPr>
                                          <m:ctrlPr>
                                            <a:rPr lang="es-AR" i="1">
                                              <a:latin typeface="Cambria Math" panose="02040503050406030204" pitchFamily="18" charset="0"/>
                                            </a:rPr>
                                          </m:ctrlPr>
                                        </m:sSubPr>
                                        <m:e>
                                          <m:r>
                                            <a:rPr lang="es-AR" i="1">
                                              <a:latin typeface="Cambria Math" panose="02040503050406030204" pitchFamily="18" charset="0"/>
                                            </a:rPr>
                                            <m:t>𝑟</m:t>
                                          </m:r>
                                        </m:e>
                                        <m:sub>
                                          <m:r>
                                            <a:rPr lang="es-AR" b="0" i="1" smtClean="0">
                                              <a:latin typeface="Cambria Math" panose="02040503050406030204" pitchFamily="18" charset="0"/>
                                            </a:rPr>
                                            <m:t>2</m:t>
                                          </m:r>
                                        </m:sub>
                                      </m:sSub>
                                    </m:e>
                                  </m:mr>
                                </m:m>
                              </m:e>
                            </m:mr>
                            <m:mr>
                              <m:e>
                                <m:r>
                                  <a:rPr lang="es-AR" i="1" smtClean="0">
                                    <a:latin typeface="Cambria Math" panose="02040503050406030204" pitchFamily="18" charset="0"/>
                                  </a:rPr>
                                  <m:t>⋮</m:t>
                                </m:r>
                              </m:e>
                            </m:mr>
                            <m:mr>
                              <m:e>
                                <m:m>
                                  <m:mPr>
                                    <m:mcs>
                                      <m:mc>
                                        <m:mcPr>
                                          <m:count m:val="1"/>
                                          <m:mcJc m:val="center"/>
                                        </m:mcPr>
                                      </m:mc>
                                    </m:mcs>
                                    <m:ctrlPr>
                                      <a:rPr lang="es-AR" i="1" smtClean="0">
                                        <a:latin typeface="Cambria Math" panose="02040503050406030204" pitchFamily="18" charset="0"/>
                                      </a:rPr>
                                    </m:ctrlPr>
                                  </m:mPr>
                                  <m:mr>
                                    <m:e>
                                      <m:r>
                                        <m:rPr>
                                          <m:brk m:alnAt="7"/>
                                        </m:rPr>
                                        <a:rPr lang="es-AR" i="1">
                                          <a:latin typeface="Cambria Math" panose="02040503050406030204" pitchFamily="18" charset="0"/>
                                        </a:rPr>
                                        <m:t>−</m:t>
                                      </m:r>
                                      <m:sSup>
                                        <m:sSupPr>
                                          <m:ctrlPr>
                                            <a:rPr lang="es-AR" i="1">
                                              <a:latin typeface="Cambria Math" panose="02040503050406030204" pitchFamily="18" charset="0"/>
                                            </a:rPr>
                                          </m:ctrlPr>
                                        </m:sSupPr>
                                        <m:e>
                                          <m:r>
                                            <a:rPr lang="es-AR" i="1">
                                              <a:latin typeface="Cambria Math" panose="02040503050406030204" pitchFamily="18" charset="0"/>
                                            </a:rPr>
                                            <m:t>h</m:t>
                                          </m:r>
                                        </m:e>
                                        <m:sup>
                                          <m:r>
                                            <a:rPr lang="es-AR" i="1">
                                              <a:latin typeface="Cambria Math" panose="02040503050406030204" pitchFamily="18" charset="0"/>
                                            </a:rPr>
                                            <m:t>2</m:t>
                                          </m:r>
                                        </m:sup>
                                      </m:sSup>
                                      <m:sSub>
                                        <m:sSubPr>
                                          <m:ctrlPr>
                                            <a:rPr lang="es-AR" i="1">
                                              <a:latin typeface="Cambria Math" panose="02040503050406030204" pitchFamily="18" charset="0"/>
                                            </a:rPr>
                                          </m:ctrlPr>
                                        </m:sSubPr>
                                        <m:e>
                                          <m:r>
                                            <a:rPr lang="es-AR" i="1">
                                              <a:latin typeface="Cambria Math" panose="02040503050406030204" pitchFamily="18" charset="0"/>
                                            </a:rPr>
                                            <m:t>𝑟</m:t>
                                          </m:r>
                                        </m:e>
                                        <m:sub>
                                          <m:r>
                                            <a:rPr lang="es-AR" b="0" i="1" smtClean="0">
                                              <a:latin typeface="Cambria Math" panose="02040503050406030204" pitchFamily="18" charset="0"/>
                                            </a:rPr>
                                            <m:t>𝑁</m:t>
                                          </m:r>
                                          <m:r>
                                            <a:rPr lang="es-AR" b="0" i="1" smtClean="0">
                                              <a:latin typeface="Cambria Math" panose="02040503050406030204" pitchFamily="18" charset="0"/>
                                            </a:rPr>
                                            <m:t>−1</m:t>
                                          </m:r>
                                        </m:sub>
                                      </m:sSub>
                                    </m:e>
                                  </m:mr>
                                  <m:mr>
                                    <m:e>
                                      <m:r>
                                        <m:rPr>
                                          <m:brk m:alnAt="7"/>
                                        </m:rPr>
                                        <a:rPr lang="es-AR" i="1">
                                          <a:latin typeface="Cambria Math" panose="02040503050406030204" pitchFamily="18" charset="0"/>
                                        </a:rPr>
                                        <m:t>−</m:t>
                                      </m:r>
                                      <m:sSup>
                                        <m:sSupPr>
                                          <m:ctrlPr>
                                            <a:rPr lang="es-AR" i="1">
                                              <a:latin typeface="Cambria Math" panose="02040503050406030204" pitchFamily="18" charset="0"/>
                                            </a:rPr>
                                          </m:ctrlPr>
                                        </m:sSupPr>
                                        <m:e>
                                          <m:r>
                                            <a:rPr lang="es-AR" i="1">
                                              <a:latin typeface="Cambria Math" panose="02040503050406030204" pitchFamily="18" charset="0"/>
                                            </a:rPr>
                                            <m:t>h</m:t>
                                          </m:r>
                                        </m:e>
                                        <m:sup>
                                          <m:r>
                                            <a:rPr lang="es-AR" i="1">
                                              <a:latin typeface="Cambria Math" panose="02040503050406030204" pitchFamily="18" charset="0"/>
                                            </a:rPr>
                                            <m:t>2</m:t>
                                          </m:r>
                                        </m:sup>
                                      </m:sSup>
                                      <m:sSub>
                                        <m:sSubPr>
                                          <m:ctrlPr>
                                            <a:rPr lang="es-AR" i="1">
                                              <a:latin typeface="Cambria Math" panose="02040503050406030204" pitchFamily="18" charset="0"/>
                                            </a:rPr>
                                          </m:ctrlPr>
                                        </m:sSubPr>
                                        <m:e>
                                          <m:r>
                                            <a:rPr lang="es-AR" i="1">
                                              <a:latin typeface="Cambria Math" panose="02040503050406030204" pitchFamily="18" charset="0"/>
                                            </a:rPr>
                                            <m:t>𝑟</m:t>
                                          </m:r>
                                        </m:e>
                                        <m:sub>
                                          <m:r>
                                            <a:rPr lang="es-AR" b="0" i="1" smtClean="0">
                                              <a:latin typeface="Cambria Math" panose="02040503050406030204" pitchFamily="18" charset="0"/>
                                            </a:rPr>
                                            <m:t>𝑁</m:t>
                                          </m:r>
                                        </m:sub>
                                      </m:sSub>
                                      <m:r>
                                        <m:rPr>
                                          <m:brk m:alnAt="7"/>
                                        </m:rPr>
                                        <a:rPr lang="es-AR" i="1">
                                          <a:latin typeface="Cambria Math" panose="02040503050406030204" pitchFamily="18" charset="0"/>
                                        </a:rPr>
                                        <m:t>+</m:t>
                                      </m:r>
                                      <m:r>
                                        <a:rPr lang="es-AR" i="1">
                                          <a:latin typeface="Cambria Math" panose="02040503050406030204" pitchFamily="18" charset="0"/>
                                        </a:rPr>
                                        <m:t>(1+</m:t>
                                      </m:r>
                                      <m:f>
                                        <m:fPr>
                                          <m:ctrlPr>
                                            <a:rPr lang="es-AR" i="1">
                                              <a:latin typeface="Cambria Math" panose="02040503050406030204" pitchFamily="18" charset="0"/>
                                            </a:rPr>
                                          </m:ctrlPr>
                                        </m:fPr>
                                        <m:num>
                                          <m:r>
                                            <a:rPr lang="es-AR" i="1">
                                              <a:latin typeface="Cambria Math" panose="02040503050406030204" pitchFamily="18" charset="0"/>
                                            </a:rPr>
                                            <m:t>h</m:t>
                                          </m:r>
                                        </m:num>
                                        <m:den>
                                          <m:r>
                                            <a:rPr lang="es-AR" i="1">
                                              <a:latin typeface="Cambria Math" panose="02040503050406030204" pitchFamily="18" charset="0"/>
                                            </a:rPr>
                                            <m:t>2</m:t>
                                          </m:r>
                                        </m:den>
                                      </m:f>
                                      <m:sSub>
                                        <m:sSubPr>
                                          <m:ctrlPr>
                                            <a:rPr lang="es-AR" i="1">
                                              <a:latin typeface="Cambria Math" panose="02040503050406030204" pitchFamily="18" charset="0"/>
                                            </a:rPr>
                                          </m:ctrlPr>
                                        </m:sSubPr>
                                        <m:e>
                                          <m:r>
                                            <a:rPr lang="es-AR" i="1">
                                              <a:latin typeface="Cambria Math" panose="02040503050406030204" pitchFamily="18" charset="0"/>
                                            </a:rPr>
                                            <m:t>𝑝</m:t>
                                          </m:r>
                                        </m:e>
                                        <m:sub>
                                          <m:r>
                                            <a:rPr lang="es-AR" b="0" i="1" smtClean="0">
                                              <a:latin typeface="Cambria Math" panose="02040503050406030204" pitchFamily="18" charset="0"/>
                                            </a:rPr>
                                            <m:t>𝑁</m:t>
                                          </m:r>
                                        </m:sub>
                                      </m:sSub>
                                      <m:r>
                                        <m:rPr>
                                          <m:brk m:alnAt="7"/>
                                        </m:rPr>
                                        <a:rPr lang="es-AR" i="1">
                                          <a:latin typeface="Cambria Math" panose="02040503050406030204" pitchFamily="18" charset="0"/>
                                        </a:rPr>
                                        <m:t>)</m:t>
                                      </m:r>
                                      <m:r>
                                        <a:rPr lang="es-AR" i="1" smtClean="0">
                                          <a:latin typeface="Cambria Math" panose="02040503050406030204" pitchFamily="18" charset="0"/>
                                          <a:ea typeface="Cambria Math" panose="02040503050406030204" pitchFamily="18" charset="0"/>
                                        </a:rPr>
                                        <m:t>𝛽</m:t>
                                      </m:r>
                                    </m:e>
                                  </m:mr>
                                </m:m>
                              </m:e>
                            </m:mr>
                          </m:m>
                        </m:e>
                      </m:d>
                    </m:oMath>
                  </m:oMathPara>
                </a14:m>
                <a:endParaRPr lang="es-AR" dirty="0"/>
              </a:p>
              <a:p>
                <a:endParaRPr lang="es-AR" dirty="0"/>
              </a:p>
              <a:p>
                <a:endParaRPr lang="es-AR" dirty="0"/>
              </a:p>
              <a:p>
                <a:endParaRPr lang="es-AR" dirty="0"/>
              </a:p>
              <a:p>
                <a:endParaRPr lang="es-AR" dirty="0"/>
              </a:p>
            </p:txBody>
          </p:sp>
        </mc:Choice>
        <mc:Fallback xmlns="">
          <p:sp>
            <p:nvSpPr>
              <p:cNvPr id="5" name="CuadroTexto 4"/>
              <p:cNvSpPr txBox="1">
                <a:spLocks noRot="1" noChangeAspect="1" noMove="1" noResize="1" noEditPoints="1" noAdjustHandles="1" noChangeArrowheads="1" noChangeShapeType="1" noTextEdit="1"/>
              </p:cNvSpPr>
              <p:nvPr/>
            </p:nvSpPr>
            <p:spPr>
              <a:xfrm>
                <a:off x="86313" y="1081108"/>
                <a:ext cx="12019373" cy="4766754"/>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58917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716152" y="0"/>
            <a:ext cx="9144000" cy="457577"/>
          </a:xfrm>
        </p:spPr>
        <p:txBody>
          <a:bodyPr>
            <a:normAutofit/>
          </a:bodyPr>
          <a:lstStyle/>
          <a:p>
            <a:r>
              <a:rPr lang="es-AR" dirty="0"/>
              <a:t>Ecuaciones Diferenciales – Problema de Valores de Contorno</a:t>
            </a:r>
          </a:p>
        </p:txBody>
      </p:sp>
      <p:pic>
        <p:nvPicPr>
          <p:cNvPr id="4" name="Picture 8" descr="Image result for unlp logo image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9779" y="82078"/>
            <a:ext cx="858740" cy="99903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CuadroTexto 4"/>
              <p:cNvSpPr txBox="1"/>
              <p:nvPr/>
            </p:nvSpPr>
            <p:spPr>
              <a:xfrm>
                <a:off x="86313" y="1081108"/>
                <a:ext cx="12019373" cy="7942624"/>
              </a:xfrm>
              <a:prstGeom prst="rect">
                <a:avLst/>
              </a:prstGeom>
              <a:noFill/>
            </p:spPr>
            <p:txBody>
              <a:bodyPr wrap="square" rtlCol="0">
                <a:spAutoFit/>
              </a:bodyPr>
              <a:lstStyle/>
              <a:p>
                <a:r>
                  <a:rPr lang="es-AR" dirty="0"/>
                  <a:t>La viga de la figura de longitud </a:t>
                </a:r>
                <a:r>
                  <a:rPr lang="es-AR" b="1" i="1" dirty="0"/>
                  <a:t>L</a:t>
                </a:r>
                <a:r>
                  <a:rPr lang="es-AR" dirty="0"/>
                  <a:t> tiene un apoyo simple en un extremo y un apoyo doble en el otro, tiene aplicadas una carga transversal de valor </a:t>
                </a:r>
                <a:r>
                  <a:rPr lang="es-AR" b="1" i="1" dirty="0"/>
                  <a:t>f</a:t>
                </a:r>
                <a:r>
                  <a:rPr lang="es-AR" dirty="0"/>
                  <a:t> y una axial de valor </a:t>
                </a:r>
                <a:r>
                  <a:rPr lang="es-AR" b="1" i="1" dirty="0"/>
                  <a:t>S</a:t>
                </a:r>
                <a:r>
                  <a:rPr lang="es-AR" dirty="0"/>
                  <a:t>, las propiedades geométricas de la sección son conocidas así como su material. Llamaremos x a la coordenada longitudinal y w a la transversal. La coordenada transversal será una medida de la deformación (flecha) que experimenta la viga para equilibrar las cargas con una teoría de primer orden.</a:t>
                </a:r>
              </a:p>
              <a:p>
                <a:endParaRPr lang="es-AR" dirty="0"/>
              </a:p>
              <a:p>
                <a:r>
                  <a:rPr lang="es-AR" dirty="0"/>
                  <a:t>E=3.10</a:t>
                </a:r>
                <a:r>
                  <a:rPr lang="es-AR" baseline="30000" dirty="0"/>
                  <a:t>7</a:t>
                </a:r>
                <a:r>
                  <a:rPr lang="es-AR" dirty="0"/>
                  <a:t> kg/cm</a:t>
                </a:r>
                <a:r>
                  <a:rPr lang="es-AR" baseline="30000" dirty="0"/>
                  <a:t>2</a:t>
                </a:r>
              </a:p>
              <a:p>
                <a:r>
                  <a:rPr lang="es-AR" dirty="0"/>
                  <a:t>J=625 cm</a:t>
                </a:r>
                <a:r>
                  <a:rPr lang="es-AR" baseline="30000" dirty="0"/>
                  <a:t>4</a:t>
                </a:r>
              </a:p>
              <a:p>
                <a:r>
                  <a:rPr lang="es-AR" dirty="0"/>
                  <a:t>L=120 cm</a:t>
                </a:r>
              </a:p>
              <a:p>
                <a:r>
                  <a:rPr lang="es-AR" dirty="0"/>
                  <a:t>f=8.33 kg/cm</a:t>
                </a:r>
              </a:p>
              <a:p>
                <a:r>
                  <a:rPr lang="es-AR" dirty="0"/>
                  <a:t>S=1000 kg</a:t>
                </a:r>
              </a:p>
              <a:p>
                <a:endParaRPr lang="es-AR" dirty="0"/>
              </a:p>
              <a:p>
                <a:endParaRPr lang="es-AR" dirty="0"/>
              </a:p>
              <a:p>
                <a:endParaRPr lang="es-AR" dirty="0"/>
              </a:p>
              <a:p>
                <a:endParaRPr lang="es-AR" dirty="0"/>
              </a:p>
              <a:p>
                <a:endParaRPr lang="es-AR" dirty="0"/>
              </a:p>
              <a:p>
                <a:endParaRPr lang="es-AR" dirty="0"/>
              </a:p>
              <a:p>
                <a:r>
                  <a:rPr lang="es-AR" dirty="0"/>
                  <a:t>Condiciones de borde:  </a:t>
                </a:r>
                <a14:m>
                  <m:oMath xmlns:m="http://schemas.openxmlformats.org/officeDocument/2006/math">
                    <m:sSub>
                      <m:sSubPr>
                        <m:ctrlPr>
                          <a:rPr lang="es-AR" i="1" smtClean="0">
                            <a:latin typeface="Cambria Math" panose="02040503050406030204" pitchFamily="18" charset="0"/>
                          </a:rPr>
                        </m:ctrlPr>
                      </m:sSubPr>
                      <m:e>
                        <m:r>
                          <a:rPr lang="es-AR" b="0" i="1" smtClean="0">
                            <a:latin typeface="Cambria Math" panose="02040503050406030204" pitchFamily="18" charset="0"/>
                          </a:rPr>
                          <m:t>𝑤</m:t>
                        </m:r>
                      </m:e>
                      <m:sub>
                        <m:r>
                          <a:rPr lang="es-AR" b="0" i="1" smtClean="0">
                            <a:latin typeface="Cambria Math" panose="02040503050406030204" pitchFamily="18" charset="0"/>
                          </a:rPr>
                          <m:t>(0)</m:t>
                        </m:r>
                      </m:sub>
                    </m:sSub>
                    <m:r>
                      <a:rPr lang="es-AR" b="0" i="1" smtClean="0">
                        <a:latin typeface="Cambria Math" panose="02040503050406030204" pitchFamily="18" charset="0"/>
                      </a:rPr>
                      <m:t>=0</m:t>
                    </m:r>
                    <m:sSub>
                      <m:sSubPr>
                        <m:ctrlPr>
                          <a:rPr lang="es-AR" i="1">
                            <a:latin typeface="Cambria Math" panose="02040503050406030204" pitchFamily="18" charset="0"/>
                          </a:rPr>
                        </m:ctrlPr>
                      </m:sSubPr>
                      <m:e>
                        <m:r>
                          <a:rPr lang="es-AR" b="0" i="1" smtClean="0">
                            <a:latin typeface="Cambria Math" panose="02040503050406030204" pitchFamily="18" charset="0"/>
                          </a:rPr>
                          <m:t>      </m:t>
                        </m:r>
                        <m:r>
                          <a:rPr lang="es-AR" i="1">
                            <a:latin typeface="Cambria Math" panose="02040503050406030204" pitchFamily="18" charset="0"/>
                          </a:rPr>
                          <m:t>𝑤</m:t>
                        </m:r>
                      </m:e>
                      <m:sub>
                        <m:r>
                          <a:rPr lang="es-AR" i="1">
                            <a:latin typeface="Cambria Math" panose="02040503050406030204" pitchFamily="18" charset="0"/>
                          </a:rPr>
                          <m:t>(</m:t>
                        </m:r>
                        <m:r>
                          <a:rPr lang="es-AR" b="0" i="1" smtClean="0">
                            <a:latin typeface="Cambria Math" panose="02040503050406030204" pitchFamily="18" charset="0"/>
                          </a:rPr>
                          <m:t>𝑙</m:t>
                        </m:r>
                        <m:r>
                          <a:rPr lang="es-AR" i="1">
                            <a:latin typeface="Cambria Math" panose="02040503050406030204" pitchFamily="18" charset="0"/>
                          </a:rPr>
                          <m:t>)</m:t>
                        </m:r>
                      </m:sub>
                    </m:sSub>
                    <m:r>
                      <a:rPr lang="es-AR" i="1">
                        <a:latin typeface="Cambria Math" panose="02040503050406030204" pitchFamily="18" charset="0"/>
                      </a:rPr>
                      <m:t>=0</m:t>
                    </m:r>
                  </m:oMath>
                </a14:m>
                <a:r>
                  <a:rPr lang="es-AR" dirty="0"/>
                  <a:t>                        Incógnitas: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𝑤</m:t>
                        </m:r>
                      </m:e>
                      <m:sub>
                        <m:r>
                          <a:rPr lang="es-AR" i="1">
                            <a:latin typeface="Cambria Math" panose="02040503050406030204" pitchFamily="18" charset="0"/>
                          </a:rPr>
                          <m:t>(</m:t>
                        </m:r>
                        <m:r>
                          <a:rPr lang="es-AR" b="0" i="1" smtClean="0">
                            <a:latin typeface="Cambria Math" panose="02040503050406030204" pitchFamily="18" charset="0"/>
                          </a:rPr>
                          <m:t>3</m:t>
                        </m:r>
                        <m:r>
                          <a:rPr lang="es-AR" i="1">
                            <a:latin typeface="Cambria Math" panose="02040503050406030204" pitchFamily="18" charset="0"/>
                          </a:rPr>
                          <m:t>0)</m:t>
                        </m:r>
                      </m:sub>
                    </m:sSub>
                    <m:r>
                      <a:rPr lang="es-AR" i="1">
                        <a:latin typeface="Cambria Math" panose="02040503050406030204" pitchFamily="18" charset="0"/>
                      </a:rPr>
                      <m:t>=</m:t>
                    </m:r>
                    <m:r>
                      <a:rPr lang="es-AR" b="0" i="1" smtClean="0">
                        <a:latin typeface="Cambria Math" panose="02040503050406030204" pitchFamily="18" charset="0"/>
                      </a:rPr>
                      <m:t>?</m:t>
                    </m:r>
                    <m:sSub>
                      <m:sSubPr>
                        <m:ctrlPr>
                          <a:rPr lang="es-AR" i="1">
                            <a:latin typeface="Cambria Math" panose="02040503050406030204" pitchFamily="18" charset="0"/>
                          </a:rPr>
                        </m:ctrlPr>
                      </m:sSubPr>
                      <m:e>
                        <m:r>
                          <a:rPr lang="es-AR" b="0" i="1" smtClean="0">
                            <a:latin typeface="Cambria Math" panose="02040503050406030204" pitchFamily="18" charset="0"/>
                          </a:rPr>
                          <m:t>      </m:t>
                        </m:r>
                        <m:r>
                          <a:rPr lang="es-AR" i="1">
                            <a:latin typeface="Cambria Math" panose="02040503050406030204" pitchFamily="18" charset="0"/>
                          </a:rPr>
                          <m:t>𝑤</m:t>
                        </m:r>
                      </m:e>
                      <m:sub>
                        <m:r>
                          <a:rPr lang="es-AR" i="1">
                            <a:latin typeface="Cambria Math" panose="02040503050406030204" pitchFamily="18" charset="0"/>
                          </a:rPr>
                          <m:t>(</m:t>
                        </m:r>
                        <m:r>
                          <a:rPr lang="es-AR" b="0" i="1" smtClean="0">
                            <a:latin typeface="Cambria Math" panose="02040503050406030204" pitchFamily="18" charset="0"/>
                          </a:rPr>
                          <m:t>6</m:t>
                        </m:r>
                        <m:r>
                          <a:rPr lang="es-AR" i="1">
                            <a:latin typeface="Cambria Math" panose="02040503050406030204" pitchFamily="18" charset="0"/>
                          </a:rPr>
                          <m:t>0)</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b="0" i="1" smtClean="0">
                            <a:latin typeface="Cambria Math" panose="02040503050406030204" pitchFamily="18" charset="0"/>
                          </a:rPr>
                          <m:t>     </m:t>
                        </m:r>
                        <m:r>
                          <a:rPr lang="es-AR" i="1">
                            <a:latin typeface="Cambria Math" panose="02040503050406030204" pitchFamily="18" charset="0"/>
                          </a:rPr>
                          <m:t>𝑤</m:t>
                        </m:r>
                      </m:e>
                      <m:sub>
                        <m:r>
                          <a:rPr lang="es-AR" i="1">
                            <a:latin typeface="Cambria Math" panose="02040503050406030204" pitchFamily="18" charset="0"/>
                          </a:rPr>
                          <m:t>(</m:t>
                        </m:r>
                        <m:r>
                          <a:rPr lang="es-AR" b="0" i="1" smtClean="0">
                            <a:latin typeface="Cambria Math" panose="02040503050406030204" pitchFamily="18" charset="0"/>
                          </a:rPr>
                          <m:t>90</m:t>
                        </m:r>
                        <m:r>
                          <a:rPr lang="es-AR" i="1">
                            <a:latin typeface="Cambria Math" panose="02040503050406030204" pitchFamily="18" charset="0"/>
                          </a:rPr>
                          <m:t>)</m:t>
                        </m:r>
                      </m:sub>
                    </m:sSub>
                    <m:r>
                      <a:rPr lang="es-AR" i="1">
                        <a:latin typeface="Cambria Math" panose="02040503050406030204" pitchFamily="18" charset="0"/>
                      </a:rPr>
                      <m:t>=?</m:t>
                    </m:r>
                  </m:oMath>
                </a14:m>
                <a:endParaRPr lang="es-AR" dirty="0"/>
              </a:p>
              <a:p>
                <a:endParaRPr lang="es-AR" dirty="0"/>
              </a:p>
              <a:p>
                <a:pPr/>
                <a14:m>
                  <m:oMathPara xmlns:m="http://schemas.openxmlformats.org/officeDocument/2006/math">
                    <m:oMathParaPr>
                      <m:jc m:val="left"/>
                    </m:oMathParaPr>
                    <m:oMath xmlns:m="http://schemas.openxmlformats.org/officeDocument/2006/math">
                      <m:f>
                        <m:fPr>
                          <m:ctrlPr>
                            <a:rPr lang="es-AR" i="1" smtClean="0">
                              <a:latin typeface="Cambria Math" panose="02040503050406030204" pitchFamily="18" charset="0"/>
                            </a:rPr>
                          </m:ctrlPr>
                        </m:fPr>
                        <m:num>
                          <m:sSup>
                            <m:sSupPr>
                              <m:ctrlPr>
                                <a:rPr lang="es-AR" i="1" smtClean="0">
                                  <a:latin typeface="Cambria Math" panose="02040503050406030204" pitchFamily="18" charset="0"/>
                                </a:rPr>
                              </m:ctrlPr>
                            </m:sSupPr>
                            <m:e>
                              <m:r>
                                <a:rPr lang="es-AR" b="0" i="1" smtClean="0">
                                  <a:latin typeface="Cambria Math" panose="02040503050406030204" pitchFamily="18" charset="0"/>
                                </a:rPr>
                                <m:t>𝑑</m:t>
                              </m:r>
                            </m:e>
                            <m:sup>
                              <m:r>
                                <a:rPr lang="es-AR" b="0" i="1" smtClean="0">
                                  <a:latin typeface="Cambria Math" panose="02040503050406030204" pitchFamily="18" charset="0"/>
                                </a:rPr>
                                <m:t>2</m:t>
                              </m:r>
                            </m:sup>
                          </m:sSup>
                          <m:r>
                            <a:rPr lang="es-AR" b="0" i="1" smtClean="0">
                              <a:latin typeface="Cambria Math" panose="02040503050406030204" pitchFamily="18" charset="0"/>
                            </a:rPr>
                            <m:t>𝑤</m:t>
                          </m:r>
                        </m:num>
                        <m:den>
                          <m:r>
                            <a:rPr lang="es-AR" b="0" i="1" smtClean="0">
                              <a:latin typeface="Cambria Math" panose="02040503050406030204" pitchFamily="18" charset="0"/>
                            </a:rPr>
                            <m:t>𝑑</m:t>
                          </m:r>
                          <m:sSup>
                            <m:sSupPr>
                              <m:ctrlPr>
                                <a:rPr lang="es-AR" b="0" i="1" smtClean="0">
                                  <a:latin typeface="Cambria Math" panose="02040503050406030204" pitchFamily="18" charset="0"/>
                                </a:rPr>
                              </m:ctrlPr>
                            </m:sSupPr>
                            <m:e>
                              <m:r>
                                <a:rPr lang="es-AR" b="0" i="1" smtClean="0">
                                  <a:latin typeface="Cambria Math" panose="02040503050406030204" pitchFamily="18" charset="0"/>
                                </a:rPr>
                                <m:t>𝑥</m:t>
                              </m:r>
                            </m:e>
                            <m:sup>
                              <m:r>
                                <a:rPr lang="es-AR" b="0" i="1" smtClean="0">
                                  <a:latin typeface="Cambria Math" panose="02040503050406030204" pitchFamily="18" charset="0"/>
                                </a:rPr>
                                <m:t>2</m:t>
                              </m:r>
                            </m:sup>
                          </m:sSup>
                        </m:den>
                      </m:f>
                      <m:r>
                        <a:rPr lang="es-AR" b="0" i="1" smtClean="0">
                          <a:latin typeface="Cambria Math" panose="02040503050406030204" pitchFamily="18" charset="0"/>
                        </a:rPr>
                        <m:t>=</m:t>
                      </m:r>
                      <m:f>
                        <m:fPr>
                          <m:ctrlPr>
                            <a:rPr lang="es-AR" b="0" i="1" smtClean="0">
                              <a:latin typeface="Cambria Math" panose="02040503050406030204" pitchFamily="18" charset="0"/>
                            </a:rPr>
                          </m:ctrlPr>
                        </m:fPr>
                        <m:num>
                          <m:r>
                            <a:rPr lang="es-AR" b="0" i="1" smtClean="0">
                              <a:latin typeface="Cambria Math" panose="02040503050406030204" pitchFamily="18" charset="0"/>
                            </a:rPr>
                            <m:t>𝑆</m:t>
                          </m:r>
                        </m:num>
                        <m:den>
                          <m:r>
                            <a:rPr lang="es-AR" b="0" i="1" smtClean="0">
                              <a:latin typeface="Cambria Math" panose="02040503050406030204" pitchFamily="18" charset="0"/>
                            </a:rPr>
                            <m:t>𝐸𝐽</m:t>
                          </m:r>
                        </m:den>
                      </m:f>
                      <m:r>
                        <a:rPr lang="es-AR" b="0" i="1" smtClean="0">
                          <a:latin typeface="Cambria Math" panose="02040503050406030204" pitchFamily="18" charset="0"/>
                        </a:rPr>
                        <m:t>𝑤</m:t>
                      </m:r>
                      <m:r>
                        <a:rPr lang="es-AR" b="0" i="1" smtClean="0">
                          <a:latin typeface="Cambria Math" panose="02040503050406030204" pitchFamily="18" charset="0"/>
                        </a:rPr>
                        <m:t>+</m:t>
                      </m:r>
                      <m:f>
                        <m:fPr>
                          <m:ctrlPr>
                            <a:rPr lang="es-AR" b="0" i="1" smtClean="0">
                              <a:latin typeface="Cambria Math" panose="02040503050406030204" pitchFamily="18" charset="0"/>
                            </a:rPr>
                          </m:ctrlPr>
                        </m:fPr>
                        <m:num>
                          <m:r>
                            <a:rPr lang="es-AR" b="0" i="1" smtClean="0">
                              <a:latin typeface="Cambria Math" panose="02040503050406030204" pitchFamily="18" charset="0"/>
                            </a:rPr>
                            <m:t>𝑓𝑥</m:t>
                          </m:r>
                        </m:num>
                        <m:den>
                          <m:r>
                            <a:rPr lang="es-AR" b="0" i="1" smtClean="0">
                              <a:latin typeface="Cambria Math" panose="02040503050406030204" pitchFamily="18" charset="0"/>
                            </a:rPr>
                            <m:t>2</m:t>
                          </m:r>
                          <m:r>
                            <a:rPr lang="es-AR" b="0" i="1" smtClean="0">
                              <a:latin typeface="Cambria Math" panose="02040503050406030204" pitchFamily="18" charset="0"/>
                            </a:rPr>
                            <m:t>𝐸𝐽</m:t>
                          </m:r>
                        </m:den>
                      </m:f>
                      <m:r>
                        <a:rPr lang="es-AR" b="0" i="1" smtClean="0">
                          <a:latin typeface="Cambria Math" panose="02040503050406030204" pitchFamily="18" charset="0"/>
                        </a:rPr>
                        <m:t>(</m:t>
                      </m:r>
                      <m:r>
                        <a:rPr lang="es-AR" b="0" i="1" smtClean="0">
                          <a:latin typeface="Cambria Math" panose="02040503050406030204" pitchFamily="18" charset="0"/>
                        </a:rPr>
                        <m:t>𝑥</m:t>
                      </m:r>
                      <m:r>
                        <a:rPr lang="es-AR" b="0" i="1" smtClean="0">
                          <a:latin typeface="Cambria Math" panose="02040503050406030204" pitchFamily="18" charset="0"/>
                        </a:rPr>
                        <m:t>−</m:t>
                      </m:r>
                      <m:r>
                        <a:rPr lang="es-AR" b="0" i="1" smtClean="0">
                          <a:latin typeface="Cambria Math" panose="02040503050406030204" pitchFamily="18" charset="0"/>
                        </a:rPr>
                        <m:t>𝐿</m:t>
                      </m:r>
                      <m:r>
                        <a:rPr lang="es-AR" b="0" i="1" smtClean="0">
                          <a:latin typeface="Cambria Math" panose="02040503050406030204" pitchFamily="18" charset="0"/>
                        </a:rPr>
                        <m:t>)</m:t>
                      </m:r>
                    </m:oMath>
                  </m:oMathPara>
                </a14:m>
                <a:endParaRPr lang="es-AR" dirty="0"/>
              </a:p>
              <a:p>
                <a:endParaRPr lang="es-AR" dirty="0"/>
              </a:p>
              <a:p>
                <a:endParaRPr lang="es-AR" dirty="0"/>
              </a:p>
              <a:p>
                <a:endParaRPr lang="es-AR" dirty="0"/>
              </a:p>
              <a:p>
                <a:endParaRPr lang="es-AR" dirty="0"/>
              </a:p>
              <a:p>
                <a:endParaRPr lang="es-AR" dirty="0"/>
              </a:p>
              <a:p>
                <a:endParaRPr lang="es-AR" dirty="0"/>
              </a:p>
              <a:p>
                <a:endParaRPr lang="es-AR" dirty="0"/>
              </a:p>
              <a:p>
                <a:endParaRPr lang="es-AR" dirty="0"/>
              </a:p>
            </p:txBody>
          </p:sp>
        </mc:Choice>
        <mc:Fallback xmlns="">
          <p:sp>
            <p:nvSpPr>
              <p:cNvPr id="5" name="CuadroTexto 4"/>
              <p:cNvSpPr txBox="1">
                <a:spLocks noRot="1" noChangeAspect="1" noMove="1" noResize="1" noEditPoints="1" noAdjustHandles="1" noChangeArrowheads="1" noChangeShapeType="1" noTextEdit="1"/>
              </p:cNvSpPr>
              <p:nvPr/>
            </p:nvSpPr>
            <p:spPr>
              <a:xfrm>
                <a:off x="86313" y="1081108"/>
                <a:ext cx="12019373" cy="7942624"/>
              </a:xfrm>
              <a:prstGeom prst="rect">
                <a:avLst/>
              </a:prstGeom>
              <a:blipFill>
                <a:blip r:embed="rId3"/>
                <a:stretch>
                  <a:fillRect l="-406" t="-384"/>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7FE3EFD7-2E42-4438-B9B1-63D9604C74EF}"/>
              </a:ext>
            </a:extLst>
          </p:cNvPr>
          <p:cNvSpPr/>
          <p:nvPr/>
        </p:nvSpPr>
        <p:spPr>
          <a:xfrm>
            <a:off x="3783436" y="3598877"/>
            <a:ext cx="3263317" cy="117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DEB6BBB6-A301-40BE-B273-73231F3C464C}"/>
              </a:ext>
            </a:extLst>
          </p:cNvPr>
          <p:cNvCxnSpPr>
            <a:cxnSpLocks/>
          </p:cNvCxnSpPr>
          <p:nvPr/>
        </p:nvCxnSpPr>
        <p:spPr>
          <a:xfrm>
            <a:off x="3254929" y="2649213"/>
            <a:ext cx="35904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2DF8DB7-08AF-44B7-A98F-57001FF2B9BE}"/>
              </a:ext>
            </a:extLst>
          </p:cNvPr>
          <p:cNvCxnSpPr>
            <a:cxnSpLocks/>
          </p:cNvCxnSpPr>
          <p:nvPr/>
        </p:nvCxnSpPr>
        <p:spPr>
          <a:xfrm>
            <a:off x="3254929" y="2649213"/>
            <a:ext cx="0" cy="6522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56EAF6A-8722-4E2F-B970-201137F4F5DC}"/>
              </a:ext>
            </a:extLst>
          </p:cNvPr>
          <p:cNvSpPr txBox="1"/>
          <p:nvPr/>
        </p:nvSpPr>
        <p:spPr>
          <a:xfrm>
            <a:off x="6539218" y="2317585"/>
            <a:ext cx="322973" cy="369332"/>
          </a:xfrm>
          <a:prstGeom prst="rect">
            <a:avLst/>
          </a:prstGeom>
          <a:noFill/>
        </p:spPr>
        <p:txBody>
          <a:bodyPr wrap="square" rtlCol="0">
            <a:spAutoFit/>
          </a:bodyPr>
          <a:lstStyle/>
          <a:p>
            <a:r>
              <a:rPr lang="es-AR" dirty="0"/>
              <a:t>x</a:t>
            </a:r>
            <a:endParaRPr lang="en-US" dirty="0"/>
          </a:p>
        </p:txBody>
      </p:sp>
      <p:sp>
        <p:nvSpPr>
          <p:cNvPr id="10" name="TextBox 9">
            <a:extLst>
              <a:ext uri="{FF2B5EF4-FFF2-40B4-BE49-F238E27FC236}">
                <a16:creationId xmlns:a16="http://schemas.microsoft.com/office/drawing/2014/main" id="{EDADB600-5578-4171-8FF7-2D1D242E68CC}"/>
              </a:ext>
            </a:extLst>
          </p:cNvPr>
          <p:cNvSpPr txBox="1"/>
          <p:nvPr/>
        </p:nvSpPr>
        <p:spPr>
          <a:xfrm>
            <a:off x="3254929" y="2962112"/>
            <a:ext cx="322973" cy="369332"/>
          </a:xfrm>
          <a:prstGeom prst="rect">
            <a:avLst/>
          </a:prstGeom>
          <a:noFill/>
        </p:spPr>
        <p:txBody>
          <a:bodyPr wrap="square" rtlCol="0">
            <a:spAutoFit/>
          </a:bodyPr>
          <a:lstStyle/>
          <a:p>
            <a:r>
              <a:rPr lang="es-AR" dirty="0"/>
              <a:t>w</a:t>
            </a:r>
            <a:endParaRPr lang="en-US" dirty="0"/>
          </a:p>
        </p:txBody>
      </p:sp>
      <p:sp>
        <p:nvSpPr>
          <p:cNvPr id="2" name="Isosceles Triangle 1">
            <a:extLst>
              <a:ext uri="{FF2B5EF4-FFF2-40B4-BE49-F238E27FC236}">
                <a16:creationId xmlns:a16="http://schemas.microsoft.com/office/drawing/2014/main" id="{5F4F8E04-12E2-4799-9BD0-8C0C995768A3}"/>
              </a:ext>
            </a:extLst>
          </p:cNvPr>
          <p:cNvSpPr/>
          <p:nvPr/>
        </p:nvSpPr>
        <p:spPr>
          <a:xfrm>
            <a:off x="3701644" y="3760373"/>
            <a:ext cx="163583" cy="201336"/>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26A4E819-69A2-40C5-B27E-1D7F8B94F3F8}"/>
              </a:ext>
            </a:extLst>
          </p:cNvPr>
          <p:cNvSpPr/>
          <p:nvPr/>
        </p:nvSpPr>
        <p:spPr>
          <a:xfrm>
            <a:off x="6964961" y="3755737"/>
            <a:ext cx="163583" cy="201336"/>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41DA1A6F-7B3F-4988-8E6F-11A818162B2F}"/>
              </a:ext>
            </a:extLst>
          </p:cNvPr>
          <p:cNvCxnSpPr/>
          <p:nvPr/>
        </p:nvCxnSpPr>
        <p:spPr>
          <a:xfrm>
            <a:off x="3693255" y="4026716"/>
            <a:ext cx="1635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5CA538B-B8C3-4138-9F0D-85CA99637051}"/>
              </a:ext>
            </a:extLst>
          </p:cNvPr>
          <p:cNvCxnSpPr/>
          <p:nvPr/>
        </p:nvCxnSpPr>
        <p:spPr>
          <a:xfrm flipH="1">
            <a:off x="3248638" y="3650563"/>
            <a:ext cx="4446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1AD503E-4EF5-4600-AD9E-DCF2C7B6F1C2}"/>
              </a:ext>
            </a:extLst>
          </p:cNvPr>
          <p:cNvCxnSpPr/>
          <p:nvPr/>
        </p:nvCxnSpPr>
        <p:spPr>
          <a:xfrm flipH="1">
            <a:off x="7128544" y="3650563"/>
            <a:ext cx="444617"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E0DB64F-2086-466D-BC91-56D956E4E615}"/>
              </a:ext>
            </a:extLst>
          </p:cNvPr>
          <p:cNvSpPr txBox="1"/>
          <p:nvPr/>
        </p:nvSpPr>
        <p:spPr>
          <a:xfrm>
            <a:off x="2891060" y="3301479"/>
            <a:ext cx="322973" cy="369332"/>
          </a:xfrm>
          <a:prstGeom prst="rect">
            <a:avLst/>
          </a:prstGeom>
          <a:noFill/>
        </p:spPr>
        <p:txBody>
          <a:bodyPr wrap="square" rtlCol="0">
            <a:spAutoFit/>
          </a:bodyPr>
          <a:lstStyle/>
          <a:p>
            <a:r>
              <a:rPr lang="es-AR" dirty="0"/>
              <a:t>S</a:t>
            </a:r>
            <a:endParaRPr lang="en-US" dirty="0"/>
          </a:p>
        </p:txBody>
      </p:sp>
      <p:sp>
        <p:nvSpPr>
          <p:cNvPr id="18" name="TextBox 17">
            <a:extLst>
              <a:ext uri="{FF2B5EF4-FFF2-40B4-BE49-F238E27FC236}">
                <a16:creationId xmlns:a16="http://schemas.microsoft.com/office/drawing/2014/main" id="{947A4F90-49F6-4831-A3FE-D66AEF69CF19}"/>
              </a:ext>
            </a:extLst>
          </p:cNvPr>
          <p:cNvSpPr txBox="1"/>
          <p:nvPr/>
        </p:nvSpPr>
        <p:spPr>
          <a:xfrm>
            <a:off x="7572113" y="3268959"/>
            <a:ext cx="322973" cy="369332"/>
          </a:xfrm>
          <a:prstGeom prst="rect">
            <a:avLst/>
          </a:prstGeom>
          <a:noFill/>
        </p:spPr>
        <p:txBody>
          <a:bodyPr wrap="square" rtlCol="0">
            <a:spAutoFit/>
          </a:bodyPr>
          <a:lstStyle/>
          <a:p>
            <a:r>
              <a:rPr lang="es-AR" dirty="0"/>
              <a:t>S</a:t>
            </a:r>
            <a:endParaRPr lang="en-US" dirty="0"/>
          </a:p>
        </p:txBody>
      </p:sp>
      <p:cxnSp>
        <p:nvCxnSpPr>
          <p:cNvPr id="20" name="Straight Arrow Connector 19">
            <a:extLst>
              <a:ext uri="{FF2B5EF4-FFF2-40B4-BE49-F238E27FC236}">
                <a16:creationId xmlns:a16="http://schemas.microsoft.com/office/drawing/2014/main" id="{3CF7F9BE-23ED-4053-A142-D172786CAB56}"/>
              </a:ext>
            </a:extLst>
          </p:cNvPr>
          <p:cNvCxnSpPr/>
          <p:nvPr/>
        </p:nvCxnSpPr>
        <p:spPr>
          <a:xfrm>
            <a:off x="3791824" y="3282427"/>
            <a:ext cx="0" cy="2822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93BFED8-2907-406B-BA25-3E07F32813D6}"/>
              </a:ext>
            </a:extLst>
          </p:cNvPr>
          <p:cNvCxnSpPr/>
          <p:nvPr/>
        </p:nvCxnSpPr>
        <p:spPr>
          <a:xfrm>
            <a:off x="3977780" y="3279239"/>
            <a:ext cx="0" cy="2822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9E7017F-1991-464A-99CB-47AA5303A363}"/>
              </a:ext>
            </a:extLst>
          </p:cNvPr>
          <p:cNvCxnSpPr/>
          <p:nvPr/>
        </p:nvCxnSpPr>
        <p:spPr>
          <a:xfrm>
            <a:off x="4163735" y="3281885"/>
            <a:ext cx="0" cy="2822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A0F2E9B-41DE-4AEE-8C72-33EAD6A06CD0}"/>
              </a:ext>
            </a:extLst>
          </p:cNvPr>
          <p:cNvCxnSpPr/>
          <p:nvPr/>
        </p:nvCxnSpPr>
        <p:spPr>
          <a:xfrm>
            <a:off x="4363674" y="3281391"/>
            <a:ext cx="0" cy="2822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D4F0B35-6BAE-47F1-B856-558702459D0E}"/>
              </a:ext>
            </a:extLst>
          </p:cNvPr>
          <p:cNvCxnSpPr/>
          <p:nvPr/>
        </p:nvCxnSpPr>
        <p:spPr>
          <a:xfrm>
            <a:off x="4549630" y="3278203"/>
            <a:ext cx="0" cy="2822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5F5FFC2-40F7-4E8F-8312-700224D363A7}"/>
              </a:ext>
            </a:extLst>
          </p:cNvPr>
          <p:cNvCxnSpPr/>
          <p:nvPr/>
        </p:nvCxnSpPr>
        <p:spPr>
          <a:xfrm>
            <a:off x="4735585" y="3289238"/>
            <a:ext cx="0" cy="2822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6135B1B-B021-49D9-8826-93136F779EF5}"/>
              </a:ext>
            </a:extLst>
          </p:cNvPr>
          <p:cNvCxnSpPr/>
          <p:nvPr/>
        </p:nvCxnSpPr>
        <p:spPr>
          <a:xfrm>
            <a:off x="4908958" y="3288431"/>
            <a:ext cx="0" cy="2822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09A7FF3-B76F-4349-9090-DF7E6A7B9FDD}"/>
              </a:ext>
            </a:extLst>
          </p:cNvPr>
          <p:cNvCxnSpPr/>
          <p:nvPr/>
        </p:nvCxnSpPr>
        <p:spPr>
          <a:xfrm>
            <a:off x="5094914" y="3285243"/>
            <a:ext cx="0" cy="2822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CCB5D59-591A-427A-B7BD-8B920F754EC1}"/>
              </a:ext>
            </a:extLst>
          </p:cNvPr>
          <p:cNvCxnSpPr/>
          <p:nvPr/>
        </p:nvCxnSpPr>
        <p:spPr>
          <a:xfrm>
            <a:off x="5280869" y="3287889"/>
            <a:ext cx="0" cy="2822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618EE92-ABA6-47CC-A801-5DD90A5AC4F7}"/>
              </a:ext>
            </a:extLst>
          </p:cNvPr>
          <p:cNvCxnSpPr/>
          <p:nvPr/>
        </p:nvCxnSpPr>
        <p:spPr>
          <a:xfrm>
            <a:off x="5480808" y="3287395"/>
            <a:ext cx="0" cy="2822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D662327-5173-4243-8661-80DDC5492730}"/>
              </a:ext>
            </a:extLst>
          </p:cNvPr>
          <p:cNvCxnSpPr/>
          <p:nvPr/>
        </p:nvCxnSpPr>
        <p:spPr>
          <a:xfrm>
            <a:off x="5666764" y="3284207"/>
            <a:ext cx="0" cy="2822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8071812-F4D9-46FB-9A62-02D486C3B9EC}"/>
              </a:ext>
            </a:extLst>
          </p:cNvPr>
          <p:cNvCxnSpPr/>
          <p:nvPr/>
        </p:nvCxnSpPr>
        <p:spPr>
          <a:xfrm>
            <a:off x="5852719" y="3295242"/>
            <a:ext cx="0" cy="2822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8D006D8-2158-46BF-8ACF-9038A862D3F5}"/>
              </a:ext>
            </a:extLst>
          </p:cNvPr>
          <p:cNvCxnSpPr/>
          <p:nvPr/>
        </p:nvCxnSpPr>
        <p:spPr>
          <a:xfrm>
            <a:off x="6021200" y="3288431"/>
            <a:ext cx="0" cy="2822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43D5582-50B1-48F9-8FAF-0F50F132AAED}"/>
              </a:ext>
            </a:extLst>
          </p:cNvPr>
          <p:cNvCxnSpPr/>
          <p:nvPr/>
        </p:nvCxnSpPr>
        <p:spPr>
          <a:xfrm>
            <a:off x="6207156" y="3285243"/>
            <a:ext cx="0" cy="2822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4D32DA-7DB8-4C58-8940-FE17CF219934}"/>
              </a:ext>
            </a:extLst>
          </p:cNvPr>
          <p:cNvCxnSpPr/>
          <p:nvPr/>
        </p:nvCxnSpPr>
        <p:spPr>
          <a:xfrm>
            <a:off x="6393111" y="3287889"/>
            <a:ext cx="0" cy="2822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8DECCDD-6DCB-4B1E-BC05-01D8D4AE2593}"/>
              </a:ext>
            </a:extLst>
          </p:cNvPr>
          <p:cNvCxnSpPr/>
          <p:nvPr/>
        </p:nvCxnSpPr>
        <p:spPr>
          <a:xfrm>
            <a:off x="6593050" y="3287395"/>
            <a:ext cx="0" cy="2822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93903A2-71AF-4DB1-BB88-7D95005F8FC4}"/>
              </a:ext>
            </a:extLst>
          </p:cNvPr>
          <p:cNvCxnSpPr/>
          <p:nvPr/>
        </p:nvCxnSpPr>
        <p:spPr>
          <a:xfrm>
            <a:off x="6779006" y="3284207"/>
            <a:ext cx="0" cy="2822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8AD1DE2-2A1E-4987-BD44-574AA16D4B10}"/>
              </a:ext>
            </a:extLst>
          </p:cNvPr>
          <p:cNvCxnSpPr/>
          <p:nvPr/>
        </p:nvCxnSpPr>
        <p:spPr>
          <a:xfrm>
            <a:off x="6964961" y="3295242"/>
            <a:ext cx="0" cy="2822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619940F-911C-454D-BE5F-2CBB92C13381}"/>
              </a:ext>
            </a:extLst>
          </p:cNvPr>
          <p:cNvSpPr txBox="1"/>
          <p:nvPr/>
        </p:nvSpPr>
        <p:spPr>
          <a:xfrm>
            <a:off x="5252034" y="2888803"/>
            <a:ext cx="322973" cy="369332"/>
          </a:xfrm>
          <a:prstGeom prst="rect">
            <a:avLst/>
          </a:prstGeom>
          <a:noFill/>
        </p:spPr>
        <p:txBody>
          <a:bodyPr wrap="square" rtlCol="0">
            <a:spAutoFit/>
          </a:bodyPr>
          <a:lstStyle/>
          <a:p>
            <a:r>
              <a:rPr lang="es-AR" dirty="0"/>
              <a:t>f</a:t>
            </a:r>
            <a:endParaRPr lang="en-US" dirty="0"/>
          </a:p>
        </p:txBody>
      </p:sp>
      <p:cxnSp>
        <p:nvCxnSpPr>
          <p:cNvPr id="40" name="Straight Connector 39">
            <a:extLst>
              <a:ext uri="{FF2B5EF4-FFF2-40B4-BE49-F238E27FC236}">
                <a16:creationId xmlns:a16="http://schemas.microsoft.com/office/drawing/2014/main" id="{78D19653-A1CE-4E60-B8A2-836DA6C21CA0}"/>
              </a:ext>
            </a:extLst>
          </p:cNvPr>
          <p:cNvCxnSpPr>
            <a:cxnSpLocks/>
          </p:cNvCxnSpPr>
          <p:nvPr/>
        </p:nvCxnSpPr>
        <p:spPr>
          <a:xfrm>
            <a:off x="3791824" y="4093827"/>
            <a:ext cx="0" cy="553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03A81CC-5F62-45D5-A777-0FECD01A6129}"/>
              </a:ext>
            </a:extLst>
          </p:cNvPr>
          <p:cNvCxnSpPr/>
          <p:nvPr/>
        </p:nvCxnSpPr>
        <p:spPr>
          <a:xfrm>
            <a:off x="7039761" y="4026716"/>
            <a:ext cx="0" cy="620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2F6F039-7204-4AD3-B54F-689233006408}"/>
              </a:ext>
            </a:extLst>
          </p:cNvPr>
          <p:cNvCxnSpPr/>
          <p:nvPr/>
        </p:nvCxnSpPr>
        <p:spPr>
          <a:xfrm>
            <a:off x="3791824" y="4605556"/>
            <a:ext cx="3254928"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E3810E5B-F64A-414C-9AB8-6604BF2C71A2}"/>
              </a:ext>
            </a:extLst>
          </p:cNvPr>
          <p:cNvSpPr txBox="1"/>
          <p:nvPr/>
        </p:nvSpPr>
        <p:spPr>
          <a:xfrm>
            <a:off x="5279819" y="4207798"/>
            <a:ext cx="322973" cy="369332"/>
          </a:xfrm>
          <a:prstGeom prst="rect">
            <a:avLst/>
          </a:prstGeom>
          <a:noFill/>
        </p:spPr>
        <p:txBody>
          <a:bodyPr wrap="square" rtlCol="0">
            <a:spAutoFit/>
          </a:bodyPr>
          <a:lstStyle/>
          <a:p>
            <a:r>
              <a:rPr lang="es-AR" dirty="0"/>
              <a:t>L</a:t>
            </a:r>
            <a:endParaRPr lang="en-US" dirty="0"/>
          </a:p>
        </p:txBody>
      </p:sp>
    </p:spTree>
    <p:extLst>
      <p:ext uri="{BB962C8B-B14F-4D97-AF65-F5344CB8AC3E}">
        <p14:creationId xmlns:p14="http://schemas.microsoft.com/office/powerpoint/2010/main" val="106691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716152" y="0"/>
            <a:ext cx="9144000" cy="457577"/>
          </a:xfrm>
        </p:spPr>
        <p:txBody>
          <a:bodyPr>
            <a:normAutofit/>
          </a:bodyPr>
          <a:lstStyle/>
          <a:p>
            <a:r>
              <a:rPr lang="es-AR" dirty="0"/>
              <a:t>Ecuaciones Diferenciales – Problema de Valores de Contorno</a:t>
            </a:r>
          </a:p>
        </p:txBody>
      </p:sp>
      <p:pic>
        <p:nvPicPr>
          <p:cNvPr id="4" name="Picture 8" descr="Image result for unlp logo image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9779" y="82078"/>
            <a:ext cx="858740" cy="99903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CuadroTexto 4"/>
              <p:cNvSpPr txBox="1"/>
              <p:nvPr/>
            </p:nvSpPr>
            <p:spPr>
              <a:xfrm>
                <a:off x="86313" y="1081108"/>
                <a:ext cx="12019373" cy="4835619"/>
              </a:xfrm>
              <a:prstGeom prst="rect">
                <a:avLst/>
              </a:prstGeom>
              <a:noFill/>
            </p:spPr>
            <p:txBody>
              <a:bodyPr wrap="square" rtlCol="0">
                <a:spAutoFit/>
              </a:bodyPr>
              <a:lstStyle/>
              <a:p>
                <a:r>
                  <a:rPr lang="es-AR" dirty="0"/>
                  <a:t>Primero reemplazaremos en la ecuación diferencial los valores numéricos conocidos:</a:t>
                </a:r>
              </a:p>
              <a:p>
                <a:endParaRPr lang="es-AR" dirty="0"/>
              </a:p>
              <a:p>
                <a:pPr/>
                <a14:m>
                  <m:oMathPara xmlns:m="http://schemas.openxmlformats.org/officeDocument/2006/math">
                    <m:oMathParaPr>
                      <m:jc m:val="left"/>
                    </m:oMathParaPr>
                    <m:oMath xmlns:m="http://schemas.openxmlformats.org/officeDocument/2006/math">
                      <m:f>
                        <m:fPr>
                          <m:ctrlPr>
                            <a:rPr lang="es-AR" i="1" smtClean="0">
                              <a:latin typeface="Cambria Math" panose="02040503050406030204" pitchFamily="18" charset="0"/>
                            </a:rPr>
                          </m:ctrlPr>
                        </m:fPr>
                        <m:num>
                          <m:sSup>
                            <m:sSupPr>
                              <m:ctrlPr>
                                <a:rPr lang="es-AR" i="1" smtClean="0">
                                  <a:latin typeface="Cambria Math" panose="02040503050406030204" pitchFamily="18" charset="0"/>
                                </a:rPr>
                              </m:ctrlPr>
                            </m:sSupPr>
                            <m:e>
                              <m:r>
                                <a:rPr lang="es-AR" b="0" i="1" smtClean="0">
                                  <a:latin typeface="Cambria Math" panose="02040503050406030204" pitchFamily="18" charset="0"/>
                                </a:rPr>
                                <m:t>𝑑</m:t>
                              </m:r>
                            </m:e>
                            <m:sup>
                              <m:r>
                                <a:rPr lang="es-AR" b="0" i="1" smtClean="0">
                                  <a:latin typeface="Cambria Math" panose="02040503050406030204" pitchFamily="18" charset="0"/>
                                </a:rPr>
                                <m:t>2</m:t>
                              </m:r>
                            </m:sup>
                          </m:sSup>
                          <m:r>
                            <a:rPr lang="es-AR" b="0" i="1" smtClean="0">
                              <a:latin typeface="Cambria Math" panose="02040503050406030204" pitchFamily="18" charset="0"/>
                            </a:rPr>
                            <m:t>𝑤</m:t>
                          </m:r>
                        </m:num>
                        <m:den>
                          <m:r>
                            <a:rPr lang="es-AR" b="0" i="1" smtClean="0">
                              <a:latin typeface="Cambria Math" panose="02040503050406030204" pitchFamily="18" charset="0"/>
                            </a:rPr>
                            <m:t>𝑑</m:t>
                          </m:r>
                          <m:sSup>
                            <m:sSupPr>
                              <m:ctrlPr>
                                <a:rPr lang="es-AR" b="0" i="1" smtClean="0">
                                  <a:latin typeface="Cambria Math" panose="02040503050406030204" pitchFamily="18" charset="0"/>
                                </a:rPr>
                              </m:ctrlPr>
                            </m:sSupPr>
                            <m:e>
                              <m:r>
                                <a:rPr lang="es-AR" b="0" i="1" smtClean="0">
                                  <a:latin typeface="Cambria Math" panose="02040503050406030204" pitchFamily="18" charset="0"/>
                                </a:rPr>
                                <m:t>𝑥</m:t>
                              </m:r>
                            </m:e>
                            <m:sup>
                              <m:r>
                                <a:rPr lang="es-AR" b="0" i="1" smtClean="0">
                                  <a:latin typeface="Cambria Math" panose="02040503050406030204" pitchFamily="18" charset="0"/>
                                </a:rPr>
                                <m:t>2</m:t>
                              </m:r>
                            </m:sup>
                          </m:sSup>
                        </m:den>
                      </m:f>
                      <m:r>
                        <a:rPr lang="es-AR" b="0" i="1" smtClean="0">
                          <a:latin typeface="Cambria Math" panose="02040503050406030204" pitchFamily="18" charset="0"/>
                        </a:rPr>
                        <m:t>=</m:t>
                      </m:r>
                      <m:f>
                        <m:fPr>
                          <m:ctrlPr>
                            <a:rPr lang="es-AR" b="0" i="1" smtClean="0">
                              <a:latin typeface="Cambria Math" panose="02040503050406030204" pitchFamily="18" charset="0"/>
                            </a:rPr>
                          </m:ctrlPr>
                        </m:fPr>
                        <m:num>
                          <m:r>
                            <a:rPr lang="es-AR" b="0" i="1" smtClean="0">
                              <a:latin typeface="Cambria Math" panose="02040503050406030204" pitchFamily="18" charset="0"/>
                            </a:rPr>
                            <m:t>1000</m:t>
                          </m:r>
                        </m:num>
                        <m:den>
                          <m:r>
                            <m:rPr>
                              <m:nor/>
                            </m:rPr>
                            <a:rPr lang="es-AR" dirty="0"/>
                            <m:t>3</m:t>
                          </m:r>
                          <m:sSup>
                            <m:sSupPr>
                              <m:ctrlPr>
                                <a:rPr lang="es-AR" i="1" dirty="0" smtClean="0">
                                  <a:latin typeface="Cambria Math" panose="02040503050406030204" pitchFamily="18" charset="0"/>
                                </a:rPr>
                              </m:ctrlPr>
                            </m:sSupPr>
                            <m:e>
                              <m:r>
                                <a:rPr lang="es-AR" b="0" i="1" dirty="0" smtClean="0">
                                  <a:latin typeface="Cambria Math" panose="02040503050406030204" pitchFamily="18" charset="0"/>
                                </a:rPr>
                                <m:t>𝐸</m:t>
                              </m:r>
                            </m:e>
                            <m:sup>
                              <m:r>
                                <a:rPr lang="es-AR" b="0" i="1" dirty="0" smtClean="0">
                                  <a:latin typeface="Cambria Math" panose="02040503050406030204" pitchFamily="18" charset="0"/>
                                </a:rPr>
                                <m:t>7</m:t>
                              </m:r>
                            </m:sup>
                          </m:sSup>
                          <m:r>
                            <a:rPr lang="es-AR" b="0" i="1" dirty="0" smtClean="0">
                              <a:latin typeface="Cambria Math" panose="02040503050406030204" pitchFamily="18" charset="0"/>
                            </a:rPr>
                            <m:t>∗625</m:t>
                          </m:r>
                        </m:den>
                      </m:f>
                      <m:r>
                        <a:rPr lang="es-AR" b="0" i="1" smtClean="0">
                          <a:latin typeface="Cambria Math" panose="02040503050406030204" pitchFamily="18" charset="0"/>
                        </a:rPr>
                        <m:t>𝑤</m:t>
                      </m:r>
                      <m:r>
                        <a:rPr lang="es-AR" b="0" i="1" smtClean="0">
                          <a:latin typeface="Cambria Math" panose="02040503050406030204" pitchFamily="18" charset="0"/>
                        </a:rPr>
                        <m:t>+</m:t>
                      </m:r>
                      <m:f>
                        <m:fPr>
                          <m:ctrlPr>
                            <a:rPr lang="es-AR" b="0" i="1" smtClean="0">
                              <a:latin typeface="Cambria Math" panose="02040503050406030204" pitchFamily="18" charset="0"/>
                            </a:rPr>
                          </m:ctrlPr>
                        </m:fPr>
                        <m:num>
                          <m:r>
                            <a:rPr lang="es-AR" b="0" i="1" smtClean="0">
                              <a:latin typeface="Cambria Math" panose="02040503050406030204" pitchFamily="18" charset="0"/>
                            </a:rPr>
                            <m:t>8.33</m:t>
                          </m:r>
                          <m:r>
                            <a:rPr lang="es-AR" b="0" i="1" smtClean="0">
                              <a:latin typeface="Cambria Math" panose="02040503050406030204" pitchFamily="18" charset="0"/>
                            </a:rPr>
                            <m:t>𝑥</m:t>
                          </m:r>
                        </m:num>
                        <m:den>
                          <m:r>
                            <a:rPr lang="es-AR" b="0" i="1" smtClean="0">
                              <a:latin typeface="Cambria Math" panose="02040503050406030204" pitchFamily="18" charset="0"/>
                            </a:rPr>
                            <m:t>2∗</m:t>
                          </m:r>
                          <m:r>
                            <m:rPr>
                              <m:nor/>
                            </m:rPr>
                            <a:rPr lang="es-AR" dirty="0"/>
                            <m:t>3</m:t>
                          </m:r>
                          <m:sSup>
                            <m:sSupPr>
                              <m:ctrlPr>
                                <a:rPr lang="es-AR" i="1" dirty="0">
                                  <a:latin typeface="Cambria Math" panose="02040503050406030204" pitchFamily="18" charset="0"/>
                                </a:rPr>
                              </m:ctrlPr>
                            </m:sSupPr>
                            <m:e>
                              <m:r>
                                <a:rPr lang="es-AR" b="0" i="1" dirty="0" smtClean="0">
                                  <a:latin typeface="Cambria Math" panose="02040503050406030204" pitchFamily="18" charset="0"/>
                                </a:rPr>
                                <m:t>𝐸</m:t>
                              </m:r>
                            </m:e>
                            <m:sup>
                              <m:r>
                                <a:rPr lang="es-AR" i="1" dirty="0">
                                  <a:latin typeface="Cambria Math" panose="02040503050406030204" pitchFamily="18" charset="0"/>
                                </a:rPr>
                                <m:t>7</m:t>
                              </m:r>
                            </m:sup>
                          </m:sSup>
                          <m:r>
                            <a:rPr lang="es-AR" i="1" dirty="0">
                              <a:latin typeface="Cambria Math" panose="02040503050406030204" pitchFamily="18" charset="0"/>
                            </a:rPr>
                            <m:t>∗625</m:t>
                          </m:r>
                        </m:den>
                      </m:f>
                      <m:r>
                        <a:rPr lang="es-AR" b="0" i="1" smtClean="0">
                          <a:latin typeface="Cambria Math" panose="02040503050406030204" pitchFamily="18" charset="0"/>
                        </a:rPr>
                        <m:t>(</m:t>
                      </m:r>
                      <m:r>
                        <a:rPr lang="es-AR" b="0" i="1" smtClean="0">
                          <a:latin typeface="Cambria Math" panose="02040503050406030204" pitchFamily="18" charset="0"/>
                        </a:rPr>
                        <m:t>𝑥</m:t>
                      </m:r>
                      <m:r>
                        <a:rPr lang="es-AR" b="0" i="1" smtClean="0">
                          <a:latin typeface="Cambria Math" panose="02040503050406030204" pitchFamily="18" charset="0"/>
                        </a:rPr>
                        <m:t>−120)</m:t>
                      </m:r>
                    </m:oMath>
                  </m:oMathPara>
                </a14:m>
                <a:endParaRPr lang="es-AR" dirty="0"/>
              </a:p>
              <a:p>
                <a:endParaRPr lang="es-AR" dirty="0"/>
              </a:p>
              <a:p>
                <a:endParaRPr lang="es-AR" dirty="0"/>
              </a:p>
              <a:p>
                <a:r>
                  <a:rPr lang="es-AR" dirty="0"/>
                  <a:t>Luego identificaremos los componentes de nuestra ecuación diferencial:</a:t>
                </a:r>
              </a:p>
              <a:p>
                <a:endParaRPr lang="es-AR" dirty="0"/>
              </a:p>
              <a:p>
                <a:pPr/>
                <a14:m>
                  <m:oMathPara xmlns:m="http://schemas.openxmlformats.org/officeDocument/2006/math">
                    <m:oMathParaPr>
                      <m:jc m:val="left"/>
                    </m:oMathParaPr>
                    <m:oMath xmlns:m="http://schemas.openxmlformats.org/officeDocument/2006/math">
                      <m:sSub>
                        <m:sSubPr>
                          <m:ctrlPr>
                            <a:rPr lang="es-AR" i="1" smtClean="0">
                              <a:latin typeface="Cambria Math" panose="02040503050406030204" pitchFamily="18" charset="0"/>
                            </a:rPr>
                          </m:ctrlPr>
                        </m:sSubPr>
                        <m:e>
                          <m:r>
                            <a:rPr lang="es-AR" b="0" i="1" smtClean="0">
                              <a:latin typeface="Cambria Math" panose="02040503050406030204" pitchFamily="18" charset="0"/>
                            </a:rPr>
                            <m:t>𝑝</m:t>
                          </m:r>
                        </m:e>
                        <m:sub>
                          <m:r>
                            <a:rPr lang="es-AR" b="0" i="1" smtClean="0">
                              <a:latin typeface="Cambria Math" panose="02040503050406030204" pitchFamily="18" charset="0"/>
                            </a:rPr>
                            <m:t>(</m:t>
                          </m:r>
                          <m:r>
                            <a:rPr lang="es-AR" b="0" i="1" smtClean="0">
                              <a:latin typeface="Cambria Math" panose="02040503050406030204" pitchFamily="18" charset="0"/>
                            </a:rPr>
                            <m:t>𝑥</m:t>
                          </m:r>
                          <m:r>
                            <a:rPr lang="es-AR" b="0" i="1" smtClean="0">
                              <a:latin typeface="Cambria Math" panose="02040503050406030204" pitchFamily="18" charset="0"/>
                            </a:rPr>
                            <m:t>)</m:t>
                          </m:r>
                        </m:sub>
                      </m:sSub>
                      <m:r>
                        <a:rPr lang="es-AR" b="0" i="1" smtClean="0">
                          <a:latin typeface="Cambria Math" panose="02040503050406030204" pitchFamily="18" charset="0"/>
                        </a:rPr>
                        <m:t>=0      </m:t>
                      </m:r>
                      <m:sSub>
                        <m:sSubPr>
                          <m:ctrlPr>
                            <a:rPr lang="es-AR" i="1">
                              <a:latin typeface="Cambria Math" panose="02040503050406030204" pitchFamily="18" charset="0"/>
                            </a:rPr>
                          </m:ctrlPr>
                        </m:sSubPr>
                        <m:e>
                          <m:r>
                            <a:rPr lang="es-AR" b="0" i="1" smtClean="0">
                              <a:latin typeface="Cambria Math" panose="02040503050406030204" pitchFamily="18" charset="0"/>
                            </a:rPr>
                            <m:t>      </m:t>
                          </m:r>
                          <m:r>
                            <a:rPr lang="es-AR" b="0" i="1" smtClean="0">
                              <a:latin typeface="Cambria Math" panose="02040503050406030204" pitchFamily="18" charset="0"/>
                            </a:rPr>
                            <m:t>𝑞</m:t>
                          </m:r>
                        </m:e>
                        <m:sub>
                          <m:r>
                            <a:rPr lang="es-AR" i="1">
                              <a:latin typeface="Cambria Math" panose="02040503050406030204" pitchFamily="18" charset="0"/>
                            </a:rPr>
                            <m:t>(</m:t>
                          </m:r>
                          <m:r>
                            <a:rPr lang="es-AR" i="1">
                              <a:latin typeface="Cambria Math" panose="02040503050406030204" pitchFamily="18" charset="0"/>
                            </a:rPr>
                            <m:t>𝑥</m:t>
                          </m:r>
                          <m:r>
                            <a:rPr lang="es-AR" i="1">
                              <a:latin typeface="Cambria Math" panose="02040503050406030204" pitchFamily="18" charset="0"/>
                            </a:rPr>
                            <m:t>)</m:t>
                          </m:r>
                        </m:sub>
                      </m:sSub>
                      <m:r>
                        <a:rPr lang="es-AR" i="1">
                          <a:latin typeface="Cambria Math" panose="02040503050406030204" pitchFamily="18" charset="0"/>
                        </a:rPr>
                        <m:t>=</m:t>
                      </m:r>
                      <m:r>
                        <a:rPr lang="es-AR" b="0" i="1" smtClean="0">
                          <a:latin typeface="Cambria Math" panose="02040503050406030204" pitchFamily="18" charset="0"/>
                        </a:rPr>
                        <m:t>5.33</m:t>
                      </m:r>
                      <m:sSup>
                        <m:sSupPr>
                          <m:ctrlPr>
                            <a:rPr lang="es-AR" b="0" i="1" smtClean="0">
                              <a:latin typeface="Cambria Math" panose="02040503050406030204" pitchFamily="18" charset="0"/>
                            </a:rPr>
                          </m:ctrlPr>
                        </m:sSupPr>
                        <m:e>
                          <m:r>
                            <a:rPr lang="es-AR" b="0" i="1" smtClean="0">
                              <a:latin typeface="Cambria Math" panose="02040503050406030204" pitchFamily="18" charset="0"/>
                            </a:rPr>
                            <m:t>𝐸</m:t>
                          </m:r>
                        </m:e>
                        <m:sup>
                          <m:r>
                            <a:rPr lang="es-AR" b="0" i="1" smtClean="0">
                              <a:latin typeface="Cambria Math" panose="02040503050406030204" pitchFamily="18" charset="0"/>
                            </a:rPr>
                            <m:t>−8</m:t>
                          </m:r>
                        </m:sup>
                      </m:sSup>
                      <m:sSub>
                        <m:sSubPr>
                          <m:ctrlPr>
                            <a:rPr lang="es-AR" i="1">
                              <a:latin typeface="Cambria Math" panose="02040503050406030204" pitchFamily="18" charset="0"/>
                            </a:rPr>
                          </m:ctrlPr>
                        </m:sSubPr>
                        <m:e>
                          <m:r>
                            <a:rPr lang="es-AR" b="0" i="1" smtClean="0">
                              <a:latin typeface="Cambria Math" panose="02040503050406030204" pitchFamily="18" charset="0"/>
                            </a:rPr>
                            <m:t>                </m:t>
                          </m:r>
                          <m:r>
                            <a:rPr lang="es-AR" b="0" i="1" smtClean="0">
                              <a:latin typeface="Cambria Math" panose="02040503050406030204" pitchFamily="18" charset="0"/>
                            </a:rPr>
                            <m:t>𝑟</m:t>
                          </m:r>
                        </m:e>
                        <m:sub>
                          <m:r>
                            <a:rPr lang="es-AR" i="1">
                              <a:latin typeface="Cambria Math" panose="02040503050406030204" pitchFamily="18" charset="0"/>
                            </a:rPr>
                            <m:t>(</m:t>
                          </m:r>
                          <m:r>
                            <a:rPr lang="es-AR" i="1">
                              <a:latin typeface="Cambria Math" panose="02040503050406030204" pitchFamily="18" charset="0"/>
                            </a:rPr>
                            <m:t>𝑥</m:t>
                          </m:r>
                          <m:r>
                            <a:rPr lang="es-AR" i="1">
                              <a:latin typeface="Cambria Math" panose="02040503050406030204" pitchFamily="18" charset="0"/>
                            </a:rPr>
                            <m:t>)</m:t>
                          </m:r>
                        </m:sub>
                      </m:sSub>
                      <m:r>
                        <a:rPr lang="es-AR" i="1">
                          <a:latin typeface="Cambria Math" panose="02040503050406030204" pitchFamily="18" charset="0"/>
                        </a:rPr>
                        <m:t>=</m:t>
                      </m:r>
                      <m:r>
                        <a:rPr lang="es-AR" b="0" i="1" smtClean="0">
                          <a:latin typeface="Cambria Math" panose="02040503050406030204" pitchFamily="18" charset="0"/>
                        </a:rPr>
                        <m:t>2.22</m:t>
                      </m:r>
                      <m:sSup>
                        <m:sSupPr>
                          <m:ctrlPr>
                            <a:rPr lang="es-AR" b="0" i="1" smtClean="0">
                              <a:latin typeface="Cambria Math" panose="02040503050406030204" pitchFamily="18" charset="0"/>
                            </a:rPr>
                          </m:ctrlPr>
                        </m:sSupPr>
                        <m:e>
                          <m:r>
                            <a:rPr lang="es-AR" b="0" i="1" smtClean="0">
                              <a:latin typeface="Cambria Math" panose="02040503050406030204" pitchFamily="18" charset="0"/>
                            </a:rPr>
                            <m:t>𝐸</m:t>
                          </m:r>
                        </m:e>
                        <m:sup>
                          <m:r>
                            <a:rPr lang="es-AR" b="0" i="1" smtClean="0">
                              <a:latin typeface="Cambria Math" panose="02040503050406030204" pitchFamily="18" charset="0"/>
                            </a:rPr>
                            <m:t>−10</m:t>
                          </m:r>
                        </m:sup>
                      </m:sSup>
                      <m:r>
                        <a:rPr lang="es-AR" b="0" i="1" smtClean="0">
                          <a:latin typeface="Cambria Math" panose="02040503050406030204" pitchFamily="18" charset="0"/>
                        </a:rPr>
                        <m:t>𝑥</m:t>
                      </m:r>
                      <m:d>
                        <m:dPr>
                          <m:ctrlPr>
                            <a:rPr lang="es-AR" b="0" i="1" smtClean="0">
                              <a:latin typeface="Cambria Math" panose="02040503050406030204" pitchFamily="18" charset="0"/>
                            </a:rPr>
                          </m:ctrlPr>
                        </m:dPr>
                        <m:e>
                          <m:r>
                            <a:rPr lang="es-AR" b="0" i="1" smtClean="0">
                              <a:latin typeface="Cambria Math" panose="02040503050406030204" pitchFamily="18" charset="0"/>
                            </a:rPr>
                            <m:t>𝑥</m:t>
                          </m:r>
                          <m:r>
                            <a:rPr lang="es-AR" b="0" i="1" smtClean="0">
                              <a:latin typeface="Cambria Math" panose="02040503050406030204" pitchFamily="18" charset="0"/>
                            </a:rPr>
                            <m:t>−120</m:t>
                          </m:r>
                        </m:e>
                      </m:d>
                      <m:r>
                        <a:rPr lang="es-AR" i="1">
                          <a:latin typeface="Cambria Math" panose="02040503050406030204" pitchFamily="18" charset="0"/>
                        </a:rPr>
                        <m:t>     </m:t>
                      </m:r>
                    </m:oMath>
                  </m:oMathPara>
                </a14:m>
                <a:endParaRPr lang="es-AR" dirty="0"/>
              </a:p>
              <a:p>
                <a:endParaRPr lang="es-AR" dirty="0"/>
              </a:p>
              <a:p>
                <a:endParaRPr lang="es-AR" dirty="0"/>
              </a:p>
              <a:p>
                <a:r>
                  <a:rPr lang="es-AR" dirty="0"/>
                  <a:t>Discretizamos el dominio de acuerdo al requerimiento del planteo en cuanto a resultados y precisión deseada.</a:t>
                </a:r>
              </a:p>
              <a:p>
                <a:endParaRPr lang="es-AR" dirty="0"/>
              </a:p>
              <a:p>
                <a:endParaRPr lang="es-AR" dirty="0"/>
              </a:p>
              <a:p>
                <a:endParaRPr lang="es-AR" dirty="0"/>
              </a:p>
              <a:p>
                <a:endParaRPr lang="es-AR" dirty="0"/>
              </a:p>
              <a:p>
                <a:endParaRPr lang="es-AR" dirty="0"/>
              </a:p>
            </p:txBody>
          </p:sp>
        </mc:Choice>
        <mc:Fallback xmlns="">
          <p:sp>
            <p:nvSpPr>
              <p:cNvPr id="5" name="CuadroTexto 4"/>
              <p:cNvSpPr txBox="1">
                <a:spLocks noRot="1" noChangeAspect="1" noMove="1" noResize="1" noEditPoints="1" noAdjustHandles="1" noChangeArrowheads="1" noChangeShapeType="1" noTextEdit="1"/>
              </p:cNvSpPr>
              <p:nvPr/>
            </p:nvSpPr>
            <p:spPr>
              <a:xfrm>
                <a:off x="86313" y="1081108"/>
                <a:ext cx="12019373" cy="4835619"/>
              </a:xfrm>
              <a:prstGeom prst="rect">
                <a:avLst/>
              </a:prstGeom>
              <a:blipFill>
                <a:blip r:embed="rId3"/>
                <a:stretch>
                  <a:fillRect l="-406" t="-630"/>
                </a:stretch>
              </a:blipFill>
            </p:spPr>
            <p:txBody>
              <a:bodyPr/>
              <a:lstStyle/>
              <a:p>
                <a:r>
                  <a:rPr lang="en-US">
                    <a:noFill/>
                  </a:rPr>
                  <a:t> </a:t>
                </a:r>
              </a:p>
            </p:txBody>
          </p:sp>
        </mc:Fallback>
      </mc:AlternateContent>
      <p:cxnSp>
        <p:nvCxnSpPr>
          <p:cNvPr id="42" name="Straight Connector 41">
            <a:extLst>
              <a:ext uri="{FF2B5EF4-FFF2-40B4-BE49-F238E27FC236}">
                <a16:creationId xmlns:a16="http://schemas.microsoft.com/office/drawing/2014/main" id="{EE6E13DE-218D-4D4F-B546-F3839D6B10B7}"/>
              </a:ext>
            </a:extLst>
          </p:cNvPr>
          <p:cNvCxnSpPr/>
          <p:nvPr/>
        </p:nvCxnSpPr>
        <p:spPr>
          <a:xfrm>
            <a:off x="3554136" y="5576757"/>
            <a:ext cx="254186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F151ADAA-9D45-429D-AAA9-205C9EDB9B4A}"/>
              </a:ext>
            </a:extLst>
          </p:cNvPr>
          <p:cNvSpPr/>
          <p:nvPr/>
        </p:nvSpPr>
        <p:spPr>
          <a:xfrm>
            <a:off x="3537649" y="5547395"/>
            <a:ext cx="50334" cy="5872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78DD65B-6B99-4604-A893-200A5E54FCB9}"/>
              </a:ext>
            </a:extLst>
          </p:cNvPr>
          <p:cNvSpPr/>
          <p:nvPr/>
        </p:nvSpPr>
        <p:spPr>
          <a:xfrm>
            <a:off x="6087320" y="5547395"/>
            <a:ext cx="50334" cy="5872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26E2ADF-08DA-44AF-BD78-1C60F8C27CFB}"/>
              </a:ext>
            </a:extLst>
          </p:cNvPr>
          <p:cNvSpPr/>
          <p:nvPr/>
        </p:nvSpPr>
        <p:spPr>
          <a:xfrm>
            <a:off x="4819475" y="5547395"/>
            <a:ext cx="50334" cy="5872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E04E748D-0A04-4DBC-82C9-594D0A7EE67B}"/>
              </a:ext>
            </a:extLst>
          </p:cNvPr>
          <p:cNvSpPr/>
          <p:nvPr/>
        </p:nvSpPr>
        <p:spPr>
          <a:xfrm>
            <a:off x="4185553" y="5552986"/>
            <a:ext cx="50334" cy="5872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481469A4-3519-49FA-8F11-16F48EAB5C7F}"/>
              </a:ext>
            </a:extLst>
          </p:cNvPr>
          <p:cNvSpPr/>
          <p:nvPr/>
        </p:nvSpPr>
        <p:spPr>
          <a:xfrm>
            <a:off x="5442212" y="5547395"/>
            <a:ext cx="50334" cy="5872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5B1E39B8-6762-4053-A9A0-C4BB0AEF195A}"/>
              </a:ext>
            </a:extLst>
          </p:cNvPr>
          <p:cNvSpPr txBox="1"/>
          <p:nvPr/>
        </p:nvSpPr>
        <p:spPr>
          <a:xfrm>
            <a:off x="4241677" y="5172474"/>
            <a:ext cx="673784" cy="369332"/>
          </a:xfrm>
          <a:prstGeom prst="rect">
            <a:avLst/>
          </a:prstGeom>
          <a:noFill/>
        </p:spPr>
        <p:txBody>
          <a:bodyPr wrap="square" rtlCol="0">
            <a:spAutoFit/>
          </a:bodyPr>
          <a:lstStyle/>
          <a:p>
            <a:r>
              <a:rPr lang="es-AR" dirty="0"/>
              <a:t>h=30</a:t>
            </a:r>
            <a:endParaRPr lang="en-US" dirty="0"/>
          </a:p>
        </p:txBody>
      </p:sp>
      <p:sp>
        <p:nvSpPr>
          <p:cNvPr id="51" name="TextBox 50">
            <a:extLst>
              <a:ext uri="{FF2B5EF4-FFF2-40B4-BE49-F238E27FC236}">
                <a16:creationId xmlns:a16="http://schemas.microsoft.com/office/drawing/2014/main" id="{1D1427C3-18F1-4A6C-97FB-BDE82145CFBA}"/>
              </a:ext>
            </a:extLst>
          </p:cNvPr>
          <p:cNvSpPr txBox="1"/>
          <p:nvPr/>
        </p:nvSpPr>
        <p:spPr>
          <a:xfrm>
            <a:off x="2783367" y="5591438"/>
            <a:ext cx="775968" cy="369332"/>
          </a:xfrm>
          <a:prstGeom prst="rect">
            <a:avLst/>
          </a:prstGeom>
          <a:noFill/>
        </p:spPr>
        <p:txBody>
          <a:bodyPr wrap="square" rtlCol="0">
            <a:spAutoFit/>
          </a:bodyPr>
          <a:lstStyle/>
          <a:p>
            <a:r>
              <a:rPr lang="es-AR" dirty="0"/>
              <a:t>w</a:t>
            </a:r>
            <a:r>
              <a:rPr lang="es-AR" baseline="-25000" dirty="0"/>
              <a:t>(0)</a:t>
            </a:r>
            <a:r>
              <a:rPr lang="es-AR" dirty="0"/>
              <a:t>=0</a:t>
            </a:r>
            <a:endParaRPr lang="en-US" dirty="0"/>
          </a:p>
        </p:txBody>
      </p:sp>
      <p:sp>
        <p:nvSpPr>
          <p:cNvPr id="53" name="TextBox 52">
            <a:extLst>
              <a:ext uri="{FF2B5EF4-FFF2-40B4-BE49-F238E27FC236}">
                <a16:creationId xmlns:a16="http://schemas.microsoft.com/office/drawing/2014/main" id="{9C3D6E0F-620A-405A-B653-A1B637DC4B5A}"/>
              </a:ext>
            </a:extLst>
          </p:cNvPr>
          <p:cNvSpPr txBox="1"/>
          <p:nvPr/>
        </p:nvSpPr>
        <p:spPr>
          <a:xfrm>
            <a:off x="3768069" y="5619795"/>
            <a:ext cx="1063989" cy="369332"/>
          </a:xfrm>
          <a:prstGeom prst="rect">
            <a:avLst/>
          </a:prstGeom>
          <a:noFill/>
        </p:spPr>
        <p:txBody>
          <a:bodyPr wrap="square" rtlCol="0">
            <a:spAutoFit/>
          </a:bodyPr>
          <a:lstStyle/>
          <a:p>
            <a:r>
              <a:rPr lang="es-AR" dirty="0"/>
              <a:t>w</a:t>
            </a:r>
            <a:r>
              <a:rPr lang="es-AR" baseline="-25000" dirty="0"/>
              <a:t>(30)</a:t>
            </a:r>
            <a:r>
              <a:rPr lang="es-AR" dirty="0"/>
              <a:t>=w</a:t>
            </a:r>
            <a:r>
              <a:rPr lang="es-AR" baseline="-25000" dirty="0"/>
              <a:t>1</a:t>
            </a:r>
            <a:endParaRPr lang="en-US" baseline="-25000" dirty="0"/>
          </a:p>
        </p:txBody>
      </p:sp>
      <p:sp>
        <p:nvSpPr>
          <p:cNvPr id="54" name="TextBox 53">
            <a:extLst>
              <a:ext uri="{FF2B5EF4-FFF2-40B4-BE49-F238E27FC236}">
                <a16:creationId xmlns:a16="http://schemas.microsoft.com/office/drawing/2014/main" id="{2D9BCACE-3326-448F-86BC-6B19F1CA5E00}"/>
              </a:ext>
            </a:extLst>
          </p:cNvPr>
          <p:cNvSpPr txBox="1"/>
          <p:nvPr/>
        </p:nvSpPr>
        <p:spPr>
          <a:xfrm>
            <a:off x="4309225" y="5998089"/>
            <a:ext cx="950672" cy="369332"/>
          </a:xfrm>
          <a:prstGeom prst="rect">
            <a:avLst/>
          </a:prstGeom>
          <a:noFill/>
        </p:spPr>
        <p:txBody>
          <a:bodyPr wrap="square" rtlCol="0">
            <a:spAutoFit/>
          </a:bodyPr>
          <a:lstStyle/>
          <a:p>
            <a:r>
              <a:rPr lang="es-AR" dirty="0"/>
              <a:t>w</a:t>
            </a:r>
            <a:r>
              <a:rPr lang="es-AR" baseline="-25000" dirty="0"/>
              <a:t>(60)</a:t>
            </a:r>
            <a:r>
              <a:rPr lang="es-AR" dirty="0"/>
              <a:t>=w</a:t>
            </a:r>
            <a:r>
              <a:rPr lang="es-AR" baseline="-25000" dirty="0"/>
              <a:t>2</a:t>
            </a:r>
            <a:endParaRPr lang="en-US" baseline="-25000" dirty="0"/>
          </a:p>
        </p:txBody>
      </p:sp>
      <p:sp>
        <p:nvSpPr>
          <p:cNvPr id="55" name="TextBox 54">
            <a:extLst>
              <a:ext uri="{FF2B5EF4-FFF2-40B4-BE49-F238E27FC236}">
                <a16:creationId xmlns:a16="http://schemas.microsoft.com/office/drawing/2014/main" id="{3B799D97-E26C-4413-BBA9-2E964046F2C8}"/>
              </a:ext>
            </a:extLst>
          </p:cNvPr>
          <p:cNvSpPr txBox="1"/>
          <p:nvPr/>
        </p:nvSpPr>
        <p:spPr>
          <a:xfrm>
            <a:off x="4960910" y="5611670"/>
            <a:ext cx="973393" cy="369332"/>
          </a:xfrm>
          <a:prstGeom prst="rect">
            <a:avLst/>
          </a:prstGeom>
          <a:noFill/>
        </p:spPr>
        <p:txBody>
          <a:bodyPr wrap="square" rtlCol="0">
            <a:spAutoFit/>
          </a:bodyPr>
          <a:lstStyle/>
          <a:p>
            <a:r>
              <a:rPr lang="es-AR" dirty="0"/>
              <a:t>w</a:t>
            </a:r>
            <a:r>
              <a:rPr lang="es-AR" baseline="-25000" dirty="0"/>
              <a:t>(90)</a:t>
            </a:r>
            <a:r>
              <a:rPr lang="es-AR" dirty="0"/>
              <a:t>=w</a:t>
            </a:r>
            <a:r>
              <a:rPr lang="es-AR" baseline="-25000" dirty="0"/>
              <a:t>3</a:t>
            </a:r>
            <a:endParaRPr lang="en-US" baseline="-25000" dirty="0"/>
          </a:p>
        </p:txBody>
      </p:sp>
      <p:sp>
        <p:nvSpPr>
          <p:cNvPr id="56" name="TextBox 55">
            <a:extLst>
              <a:ext uri="{FF2B5EF4-FFF2-40B4-BE49-F238E27FC236}">
                <a16:creationId xmlns:a16="http://schemas.microsoft.com/office/drawing/2014/main" id="{92805BE2-7C05-457A-82B4-3EF1268F8778}"/>
              </a:ext>
            </a:extLst>
          </p:cNvPr>
          <p:cNvSpPr txBox="1"/>
          <p:nvPr/>
        </p:nvSpPr>
        <p:spPr>
          <a:xfrm>
            <a:off x="6076134" y="5611709"/>
            <a:ext cx="1085529" cy="369332"/>
          </a:xfrm>
          <a:prstGeom prst="rect">
            <a:avLst/>
          </a:prstGeom>
          <a:noFill/>
        </p:spPr>
        <p:txBody>
          <a:bodyPr wrap="square" rtlCol="0">
            <a:spAutoFit/>
          </a:bodyPr>
          <a:lstStyle/>
          <a:p>
            <a:r>
              <a:rPr lang="es-AR" dirty="0"/>
              <a:t>w</a:t>
            </a:r>
            <a:r>
              <a:rPr lang="es-AR" baseline="-25000" dirty="0"/>
              <a:t>(120)</a:t>
            </a:r>
            <a:r>
              <a:rPr lang="es-AR" dirty="0"/>
              <a:t>=0</a:t>
            </a:r>
            <a:endParaRPr lang="en-US" dirty="0"/>
          </a:p>
        </p:txBody>
      </p:sp>
    </p:spTree>
    <p:extLst>
      <p:ext uri="{BB962C8B-B14F-4D97-AF65-F5344CB8AC3E}">
        <p14:creationId xmlns:p14="http://schemas.microsoft.com/office/powerpoint/2010/main" val="127458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716152" y="0"/>
            <a:ext cx="9144000" cy="457577"/>
          </a:xfrm>
        </p:spPr>
        <p:txBody>
          <a:bodyPr>
            <a:normAutofit/>
          </a:bodyPr>
          <a:lstStyle/>
          <a:p>
            <a:r>
              <a:rPr lang="es-AR" dirty="0"/>
              <a:t>Ecuaciones Diferenciales – Problema de Valores de Contorno</a:t>
            </a:r>
          </a:p>
        </p:txBody>
      </p:sp>
      <p:pic>
        <p:nvPicPr>
          <p:cNvPr id="4" name="Picture 8" descr="Image result for unlp logo image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9779" y="82078"/>
            <a:ext cx="858740" cy="99903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CuadroTexto 4"/>
              <p:cNvSpPr txBox="1"/>
              <p:nvPr/>
            </p:nvSpPr>
            <p:spPr>
              <a:xfrm>
                <a:off x="86313" y="1081108"/>
                <a:ext cx="12019373" cy="3839513"/>
              </a:xfrm>
              <a:prstGeom prst="rect">
                <a:avLst/>
              </a:prstGeom>
              <a:noFill/>
            </p:spPr>
            <p:txBody>
              <a:bodyPr wrap="square" rtlCol="0">
                <a:spAutoFit/>
              </a:bodyPr>
              <a:lstStyle/>
              <a:p>
                <a:r>
                  <a:rPr lang="es-AR" dirty="0"/>
                  <a:t>Plantearemos el sistema matricial:</a:t>
                </a:r>
              </a:p>
              <a:p>
                <a:endParaRPr lang="es-AR" dirty="0"/>
              </a:p>
              <a:p>
                <a:pPr/>
                <a14:m>
                  <m:oMathPara xmlns:m="http://schemas.openxmlformats.org/officeDocument/2006/math">
                    <m:oMathParaPr>
                      <m:jc m:val="left"/>
                    </m:oMathParaPr>
                    <m:oMath xmlns:m="http://schemas.openxmlformats.org/officeDocument/2006/math">
                      <m:m>
                        <m:mPr>
                          <m:mcs>
                            <m:mc>
                              <m:mcPr>
                                <m:count m:val="3"/>
                                <m:mcJc m:val="center"/>
                              </m:mcPr>
                            </m:mc>
                          </m:mcs>
                          <m:ctrlPr>
                            <a:rPr lang="es-AR" i="1" smtClean="0">
                              <a:latin typeface="Cambria Math" panose="02040503050406030204" pitchFamily="18" charset="0"/>
                            </a:rPr>
                          </m:ctrlPr>
                        </m:mPr>
                        <m:mr>
                          <m:e>
                            <m:r>
                              <m:rPr>
                                <m:brk m:alnAt="7"/>
                              </m:rPr>
                              <a:rPr lang="es-AR" b="0" i="1" smtClean="0">
                                <a:latin typeface="Cambria Math" panose="02040503050406030204" pitchFamily="18" charset="0"/>
                              </a:rPr>
                              <m:t>2</m:t>
                            </m:r>
                            <m:r>
                              <a:rPr lang="es-AR" b="0" i="1" smtClean="0">
                                <a:latin typeface="Cambria Math" panose="02040503050406030204" pitchFamily="18" charset="0"/>
                              </a:rPr>
                              <m:t>+</m:t>
                            </m:r>
                            <m:sSup>
                              <m:sSupPr>
                                <m:ctrlPr>
                                  <a:rPr lang="es-AR" b="0" i="1" smtClean="0">
                                    <a:latin typeface="Cambria Math" panose="02040503050406030204" pitchFamily="18" charset="0"/>
                                  </a:rPr>
                                </m:ctrlPr>
                              </m:sSupPr>
                              <m:e>
                                <m:r>
                                  <a:rPr lang="es-AR" b="0" i="1" smtClean="0">
                                    <a:latin typeface="Cambria Math" panose="02040503050406030204" pitchFamily="18" charset="0"/>
                                  </a:rPr>
                                  <m:t>30</m:t>
                                </m:r>
                              </m:e>
                              <m:sup>
                                <m:r>
                                  <a:rPr lang="es-AR" b="0" i="1" smtClean="0">
                                    <a:latin typeface="Cambria Math" panose="02040503050406030204" pitchFamily="18" charset="0"/>
                                  </a:rPr>
                                  <m:t>2</m:t>
                                </m:r>
                              </m:sup>
                            </m:sSup>
                            <m:r>
                              <m:rPr>
                                <m:brk m:alnAt="7"/>
                              </m:rPr>
                              <a:rPr lang="es-AR" b="0" i="1" smtClean="0">
                                <a:latin typeface="Cambria Math" panose="02040503050406030204" pitchFamily="18" charset="0"/>
                              </a:rPr>
                              <m:t>∗</m:t>
                            </m:r>
                            <m:r>
                              <a:rPr lang="es-AR" b="0" i="1" smtClean="0">
                                <a:latin typeface="Cambria Math" panose="02040503050406030204" pitchFamily="18" charset="0"/>
                              </a:rPr>
                              <m:t>5.33</m:t>
                            </m:r>
                            <m:sSup>
                              <m:sSupPr>
                                <m:ctrlPr>
                                  <a:rPr lang="es-AR" b="0" i="1" smtClean="0">
                                    <a:latin typeface="Cambria Math" panose="02040503050406030204" pitchFamily="18" charset="0"/>
                                  </a:rPr>
                                </m:ctrlPr>
                              </m:sSupPr>
                              <m:e>
                                <m:r>
                                  <a:rPr lang="es-AR" b="0" i="1" smtClean="0">
                                    <a:latin typeface="Cambria Math" panose="02040503050406030204" pitchFamily="18" charset="0"/>
                                  </a:rPr>
                                  <m:t>𝐸</m:t>
                                </m:r>
                              </m:e>
                              <m:sup>
                                <m:r>
                                  <a:rPr lang="es-AR" b="0" i="1" smtClean="0">
                                    <a:latin typeface="Cambria Math" panose="02040503050406030204" pitchFamily="18" charset="0"/>
                                  </a:rPr>
                                  <m:t>−8</m:t>
                                </m:r>
                              </m:sup>
                            </m:sSup>
                          </m:e>
                          <m:e>
                            <m:r>
                              <a:rPr lang="es-AR" b="0" i="1" smtClean="0">
                                <a:latin typeface="Cambria Math" panose="02040503050406030204" pitchFamily="18" charset="0"/>
                              </a:rPr>
                              <m:t>−1</m:t>
                            </m:r>
                          </m:e>
                          <m:e>
                            <m:r>
                              <a:rPr lang="es-AR" b="0" i="1" smtClean="0">
                                <a:latin typeface="Cambria Math" panose="02040503050406030204" pitchFamily="18" charset="0"/>
                              </a:rPr>
                              <m:t>0</m:t>
                            </m:r>
                          </m:e>
                        </m:mr>
                        <m:mr>
                          <m:e>
                            <m:r>
                              <a:rPr lang="es-AR" b="0" i="1" smtClean="0">
                                <a:latin typeface="Cambria Math" panose="02040503050406030204" pitchFamily="18" charset="0"/>
                              </a:rPr>
                              <m:t>−1</m:t>
                            </m:r>
                          </m:e>
                          <m:e>
                            <m:r>
                              <m:rPr>
                                <m:brk m:alnAt="7"/>
                              </m:rPr>
                              <a:rPr lang="es-AR" i="1">
                                <a:latin typeface="Cambria Math" panose="02040503050406030204" pitchFamily="18" charset="0"/>
                              </a:rPr>
                              <m:t>2</m:t>
                            </m:r>
                            <m:r>
                              <a:rPr lang="es-AR" i="1">
                                <a:latin typeface="Cambria Math" panose="02040503050406030204" pitchFamily="18" charset="0"/>
                              </a:rPr>
                              <m:t>+</m:t>
                            </m:r>
                            <m:sSup>
                              <m:sSupPr>
                                <m:ctrlPr>
                                  <a:rPr lang="es-AR" i="1">
                                    <a:latin typeface="Cambria Math" panose="02040503050406030204" pitchFamily="18" charset="0"/>
                                  </a:rPr>
                                </m:ctrlPr>
                              </m:sSupPr>
                              <m:e>
                                <m:r>
                                  <a:rPr lang="es-AR" i="1">
                                    <a:latin typeface="Cambria Math" panose="02040503050406030204" pitchFamily="18" charset="0"/>
                                  </a:rPr>
                                  <m:t>30</m:t>
                                </m:r>
                              </m:e>
                              <m:sup>
                                <m:r>
                                  <a:rPr lang="es-AR" i="1">
                                    <a:latin typeface="Cambria Math" panose="02040503050406030204" pitchFamily="18" charset="0"/>
                                  </a:rPr>
                                  <m:t>2</m:t>
                                </m:r>
                              </m:sup>
                            </m:sSup>
                            <m:r>
                              <m:rPr>
                                <m:brk m:alnAt="7"/>
                              </m:rPr>
                              <a:rPr lang="es-AR" i="1">
                                <a:latin typeface="Cambria Math" panose="02040503050406030204" pitchFamily="18" charset="0"/>
                              </a:rPr>
                              <m:t>∗</m:t>
                            </m:r>
                            <m:r>
                              <a:rPr lang="es-AR" i="1">
                                <a:latin typeface="Cambria Math" panose="02040503050406030204" pitchFamily="18" charset="0"/>
                              </a:rPr>
                              <m:t>5.33</m:t>
                            </m:r>
                            <m:sSup>
                              <m:sSupPr>
                                <m:ctrlPr>
                                  <a:rPr lang="es-AR" i="1">
                                    <a:latin typeface="Cambria Math" panose="02040503050406030204" pitchFamily="18" charset="0"/>
                                  </a:rPr>
                                </m:ctrlPr>
                              </m:sSupPr>
                              <m:e>
                                <m:r>
                                  <a:rPr lang="es-AR" i="1">
                                    <a:latin typeface="Cambria Math" panose="02040503050406030204" pitchFamily="18" charset="0"/>
                                  </a:rPr>
                                  <m:t>𝐸</m:t>
                                </m:r>
                              </m:e>
                              <m:sup>
                                <m:r>
                                  <a:rPr lang="es-AR" i="1">
                                    <a:latin typeface="Cambria Math" panose="02040503050406030204" pitchFamily="18" charset="0"/>
                                  </a:rPr>
                                  <m:t>−8</m:t>
                                </m:r>
                              </m:sup>
                            </m:sSup>
                          </m:e>
                          <m:e>
                            <m:r>
                              <a:rPr lang="es-AR" b="0" i="1" smtClean="0">
                                <a:latin typeface="Cambria Math" panose="02040503050406030204" pitchFamily="18" charset="0"/>
                              </a:rPr>
                              <m:t>−1</m:t>
                            </m:r>
                          </m:e>
                        </m:mr>
                        <m:mr>
                          <m:e>
                            <m:r>
                              <a:rPr lang="es-AR" b="0" i="1" smtClean="0">
                                <a:latin typeface="Cambria Math" panose="02040503050406030204" pitchFamily="18" charset="0"/>
                              </a:rPr>
                              <m:t>0</m:t>
                            </m:r>
                          </m:e>
                          <m:e>
                            <m:r>
                              <a:rPr lang="es-AR" b="0" i="1" smtClean="0">
                                <a:latin typeface="Cambria Math" panose="02040503050406030204" pitchFamily="18" charset="0"/>
                              </a:rPr>
                              <m:t>−1</m:t>
                            </m:r>
                          </m:e>
                          <m:e>
                            <m:r>
                              <m:rPr>
                                <m:brk m:alnAt="7"/>
                              </m:rPr>
                              <a:rPr lang="es-AR" i="1">
                                <a:latin typeface="Cambria Math" panose="02040503050406030204" pitchFamily="18" charset="0"/>
                              </a:rPr>
                              <m:t>2</m:t>
                            </m:r>
                            <m:r>
                              <a:rPr lang="es-AR" i="1">
                                <a:latin typeface="Cambria Math" panose="02040503050406030204" pitchFamily="18" charset="0"/>
                              </a:rPr>
                              <m:t>+</m:t>
                            </m:r>
                            <m:sSup>
                              <m:sSupPr>
                                <m:ctrlPr>
                                  <a:rPr lang="es-AR" i="1">
                                    <a:latin typeface="Cambria Math" panose="02040503050406030204" pitchFamily="18" charset="0"/>
                                  </a:rPr>
                                </m:ctrlPr>
                              </m:sSupPr>
                              <m:e>
                                <m:r>
                                  <a:rPr lang="es-AR" i="1">
                                    <a:latin typeface="Cambria Math" panose="02040503050406030204" pitchFamily="18" charset="0"/>
                                  </a:rPr>
                                  <m:t>30</m:t>
                                </m:r>
                              </m:e>
                              <m:sup>
                                <m:r>
                                  <a:rPr lang="es-AR" i="1">
                                    <a:latin typeface="Cambria Math" panose="02040503050406030204" pitchFamily="18" charset="0"/>
                                  </a:rPr>
                                  <m:t>2</m:t>
                                </m:r>
                              </m:sup>
                            </m:sSup>
                            <m:r>
                              <m:rPr>
                                <m:brk m:alnAt="7"/>
                              </m:rPr>
                              <a:rPr lang="es-AR" i="1">
                                <a:latin typeface="Cambria Math" panose="02040503050406030204" pitchFamily="18" charset="0"/>
                              </a:rPr>
                              <m:t>∗</m:t>
                            </m:r>
                            <m:r>
                              <a:rPr lang="es-AR" i="1">
                                <a:latin typeface="Cambria Math" panose="02040503050406030204" pitchFamily="18" charset="0"/>
                              </a:rPr>
                              <m:t>5.33</m:t>
                            </m:r>
                            <m:sSup>
                              <m:sSupPr>
                                <m:ctrlPr>
                                  <a:rPr lang="es-AR" i="1">
                                    <a:latin typeface="Cambria Math" panose="02040503050406030204" pitchFamily="18" charset="0"/>
                                  </a:rPr>
                                </m:ctrlPr>
                              </m:sSupPr>
                              <m:e>
                                <m:r>
                                  <a:rPr lang="es-AR" i="1">
                                    <a:latin typeface="Cambria Math" panose="02040503050406030204" pitchFamily="18" charset="0"/>
                                  </a:rPr>
                                  <m:t>𝐸</m:t>
                                </m:r>
                              </m:e>
                              <m:sup>
                                <m:r>
                                  <a:rPr lang="es-AR" i="1">
                                    <a:latin typeface="Cambria Math" panose="02040503050406030204" pitchFamily="18" charset="0"/>
                                  </a:rPr>
                                  <m:t>−8</m:t>
                                </m:r>
                              </m:sup>
                            </m:sSup>
                          </m:e>
                        </m:mr>
                      </m:m>
                      <m:r>
                        <a:rPr lang="es-AR" b="0" i="1" smtClean="0">
                          <a:latin typeface="Cambria Math" panose="02040503050406030204" pitchFamily="18" charset="0"/>
                        </a:rPr>
                        <m:t>          </m:t>
                      </m:r>
                      <m:m>
                        <m:mPr>
                          <m:mcs>
                            <m:mc>
                              <m:mcPr>
                                <m:count m:val="1"/>
                                <m:mcJc m:val="center"/>
                              </m:mcPr>
                            </m:mc>
                          </m:mcs>
                          <m:ctrlPr>
                            <a:rPr lang="es-AR" b="0" i="1" smtClean="0">
                              <a:latin typeface="Cambria Math" panose="02040503050406030204" pitchFamily="18" charset="0"/>
                            </a:rPr>
                          </m:ctrlPr>
                        </m:mPr>
                        <m:mr>
                          <m:e>
                            <m:sSub>
                              <m:sSubPr>
                                <m:ctrlPr>
                                  <a:rPr lang="es-AR" b="0" i="1" smtClean="0">
                                    <a:latin typeface="Cambria Math" panose="02040503050406030204" pitchFamily="18" charset="0"/>
                                  </a:rPr>
                                </m:ctrlPr>
                              </m:sSubPr>
                              <m:e>
                                <m:r>
                                  <a:rPr lang="es-AR" b="0" i="1" smtClean="0">
                                    <a:latin typeface="Cambria Math" panose="02040503050406030204" pitchFamily="18" charset="0"/>
                                  </a:rPr>
                                  <m:t>𝑤</m:t>
                                </m:r>
                              </m:e>
                              <m:sub>
                                <m:r>
                                  <a:rPr lang="es-AR" b="0" i="1" smtClean="0">
                                    <a:latin typeface="Cambria Math" panose="02040503050406030204" pitchFamily="18" charset="0"/>
                                  </a:rPr>
                                  <m:t>1</m:t>
                                </m:r>
                              </m:sub>
                            </m:sSub>
                          </m:e>
                        </m:mr>
                        <m:mr>
                          <m:e>
                            <m:sSub>
                              <m:sSubPr>
                                <m:ctrlPr>
                                  <a:rPr lang="es-AR" b="0" i="1" smtClean="0">
                                    <a:latin typeface="Cambria Math" panose="02040503050406030204" pitchFamily="18" charset="0"/>
                                  </a:rPr>
                                </m:ctrlPr>
                              </m:sSubPr>
                              <m:e>
                                <m:r>
                                  <a:rPr lang="es-AR" b="0" i="1" smtClean="0">
                                    <a:latin typeface="Cambria Math" panose="02040503050406030204" pitchFamily="18" charset="0"/>
                                  </a:rPr>
                                  <m:t>𝑤</m:t>
                                </m:r>
                              </m:e>
                              <m:sub>
                                <m:r>
                                  <a:rPr lang="es-AR" b="0" i="1" smtClean="0">
                                    <a:latin typeface="Cambria Math" panose="02040503050406030204" pitchFamily="18" charset="0"/>
                                  </a:rPr>
                                  <m:t>2</m:t>
                                </m:r>
                              </m:sub>
                            </m:sSub>
                          </m:e>
                        </m:mr>
                        <m:mr>
                          <m:e>
                            <m:sSub>
                              <m:sSubPr>
                                <m:ctrlPr>
                                  <a:rPr lang="es-AR" b="0" i="1" smtClean="0">
                                    <a:latin typeface="Cambria Math" panose="02040503050406030204" pitchFamily="18" charset="0"/>
                                  </a:rPr>
                                </m:ctrlPr>
                              </m:sSubPr>
                              <m:e>
                                <m:r>
                                  <a:rPr lang="es-AR" b="0" i="1" smtClean="0">
                                    <a:latin typeface="Cambria Math" panose="02040503050406030204" pitchFamily="18" charset="0"/>
                                  </a:rPr>
                                  <m:t>𝑤</m:t>
                                </m:r>
                              </m:e>
                              <m:sub>
                                <m:r>
                                  <a:rPr lang="es-AR" b="0" i="1" smtClean="0">
                                    <a:latin typeface="Cambria Math" panose="02040503050406030204" pitchFamily="18" charset="0"/>
                                  </a:rPr>
                                  <m:t>3</m:t>
                                </m:r>
                              </m:sub>
                            </m:sSub>
                          </m:e>
                        </m:mr>
                      </m:m>
                      <m:r>
                        <a:rPr lang="es-AR" b="0" i="1" smtClean="0">
                          <a:latin typeface="Cambria Math" panose="02040503050406030204" pitchFamily="18" charset="0"/>
                        </a:rPr>
                        <m:t>   =   </m:t>
                      </m:r>
                      <m:m>
                        <m:mPr>
                          <m:mcs>
                            <m:mc>
                              <m:mcPr>
                                <m:count m:val="1"/>
                                <m:mcJc m:val="center"/>
                              </m:mcPr>
                            </m:mc>
                          </m:mcs>
                          <m:ctrlPr>
                            <a:rPr lang="es-AR" b="0" i="1" smtClean="0">
                              <a:latin typeface="Cambria Math" panose="02040503050406030204" pitchFamily="18" charset="0"/>
                            </a:rPr>
                          </m:ctrlPr>
                        </m:mPr>
                        <m:mr>
                          <m:e>
                            <m:r>
                              <m:rPr>
                                <m:brk m:alnAt="7"/>
                              </m:rPr>
                              <a:rPr lang="es-AR" b="0" i="1" smtClean="0">
                                <a:latin typeface="Cambria Math" panose="02040503050406030204" pitchFamily="18" charset="0"/>
                              </a:rPr>
                              <m:t>−</m:t>
                            </m:r>
                            <m:sSup>
                              <m:sSupPr>
                                <m:ctrlPr>
                                  <a:rPr lang="es-AR" b="0" i="1" smtClean="0">
                                    <a:latin typeface="Cambria Math" panose="02040503050406030204" pitchFamily="18" charset="0"/>
                                  </a:rPr>
                                </m:ctrlPr>
                              </m:sSupPr>
                              <m:e>
                                <m:r>
                                  <a:rPr lang="es-AR" b="0" i="1" smtClean="0">
                                    <a:latin typeface="Cambria Math" panose="02040503050406030204" pitchFamily="18" charset="0"/>
                                  </a:rPr>
                                  <m:t>30</m:t>
                                </m:r>
                              </m:e>
                              <m:sup>
                                <m:r>
                                  <a:rPr lang="es-AR" b="0" i="1" smtClean="0">
                                    <a:latin typeface="Cambria Math" panose="02040503050406030204" pitchFamily="18" charset="0"/>
                                  </a:rPr>
                                  <m:t>2</m:t>
                                </m:r>
                              </m:sup>
                            </m:sSup>
                            <m:r>
                              <m:rPr>
                                <m:brk m:alnAt="7"/>
                              </m:rPr>
                              <a:rPr lang="es-AR" b="0" i="1" smtClean="0">
                                <a:latin typeface="Cambria Math" panose="02040503050406030204" pitchFamily="18" charset="0"/>
                              </a:rPr>
                              <m:t>∗</m:t>
                            </m:r>
                            <m:r>
                              <a:rPr lang="es-AR" b="0" i="1" smtClean="0">
                                <a:latin typeface="Cambria Math" panose="02040503050406030204" pitchFamily="18" charset="0"/>
                              </a:rPr>
                              <m:t>2.22</m:t>
                            </m:r>
                            <m:sSup>
                              <m:sSupPr>
                                <m:ctrlPr>
                                  <a:rPr lang="es-AR" b="0" i="1" smtClean="0">
                                    <a:latin typeface="Cambria Math" panose="02040503050406030204" pitchFamily="18" charset="0"/>
                                  </a:rPr>
                                </m:ctrlPr>
                              </m:sSupPr>
                              <m:e>
                                <m:r>
                                  <a:rPr lang="es-AR" b="0" i="1" smtClean="0">
                                    <a:latin typeface="Cambria Math" panose="02040503050406030204" pitchFamily="18" charset="0"/>
                                  </a:rPr>
                                  <m:t>𝐸</m:t>
                                </m:r>
                              </m:e>
                              <m:sup>
                                <m:r>
                                  <a:rPr lang="es-AR" b="0" i="1" smtClean="0">
                                    <a:latin typeface="Cambria Math" panose="02040503050406030204" pitchFamily="18" charset="0"/>
                                  </a:rPr>
                                  <m:t>−10</m:t>
                                </m:r>
                              </m:sup>
                            </m:sSup>
                            <m:r>
                              <m:rPr>
                                <m:brk m:alnAt="7"/>
                              </m:rPr>
                              <a:rPr lang="es-AR" b="0" i="1" smtClean="0">
                                <a:latin typeface="Cambria Math" panose="02040503050406030204" pitchFamily="18" charset="0"/>
                              </a:rPr>
                              <m:t>∗</m:t>
                            </m:r>
                            <m:r>
                              <a:rPr lang="es-AR" b="0" i="1" smtClean="0">
                                <a:latin typeface="Cambria Math" panose="02040503050406030204" pitchFamily="18" charset="0"/>
                              </a:rPr>
                              <m:t>30</m:t>
                            </m:r>
                            <m:d>
                              <m:dPr>
                                <m:ctrlPr>
                                  <a:rPr lang="es-AR" b="0" i="1" smtClean="0">
                                    <a:latin typeface="Cambria Math" panose="02040503050406030204" pitchFamily="18" charset="0"/>
                                  </a:rPr>
                                </m:ctrlPr>
                              </m:dPr>
                              <m:e>
                                <m:r>
                                  <m:rPr>
                                    <m:brk m:alnAt="7"/>
                                  </m:rPr>
                                  <a:rPr lang="es-AR" b="0" i="1" smtClean="0">
                                    <a:latin typeface="Cambria Math" panose="02040503050406030204" pitchFamily="18" charset="0"/>
                                  </a:rPr>
                                  <m:t>3</m:t>
                                </m:r>
                                <m:r>
                                  <a:rPr lang="es-AR" b="0" i="1" smtClean="0">
                                    <a:latin typeface="Cambria Math" panose="02040503050406030204" pitchFamily="18" charset="0"/>
                                  </a:rPr>
                                  <m:t>0−120</m:t>
                                </m:r>
                              </m:e>
                            </m:d>
                            <m:r>
                              <m:rPr>
                                <m:brk m:alnAt="7"/>
                              </m:rPr>
                              <a:rPr lang="es-AR" b="0" i="1" smtClean="0">
                                <a:latin typeface="Cambria Math" panose="02040503050406030204" pitchFamily="18" charset="0"/>
                              </a:rPr>
                              <m:t>+</m:t>
                            </m:r>
                            <m:r>
                              <a:rPr lang="es-AR" b="0" i="1" smtClean="0">
                                <a:latin typeface="Cambria Math" panose="02040503050406030204" pitchFamily="18" charset="0"/>
                              </a:rPr>
                              <m:t>0</m:t>
                            </m:r>
                          </m:e>
                        </m:mr>
                        <m:mr>
                          <m:e>
                            <m:r>
                              <m:rPr>
                                <m:brk m:alnAt="7"/>
                              </m:rPr>
                              <a:rPr lang="es-AR" i="1">
                                <a:latin typeface="Cambria Math" panose="02040503050406030204" pitchFamily="18" charset="0"/>
                              </a:rPr>
                              <m:t>−</m:t>
                            </m:r>
                            <m:sSup>
                              <m:sSupPr>
                                <m:ctrlPr>
                                  <a:rPr lang="es-AR" i="1">
                                    <a:latin typeface="Cambria Math" panose="02040503050406030204" pitchFamily="18" charset="0"/>
                                  </a:rPr>
                                </m:ctrlPr>
                              </m:sSupPr>
                              <m:e>
                                <m:r>
                                  <a:rPr lang="es-AR" i="1">
                                    <a:latin typeface="Cambria Math" panose="02040503050406030204" pitchFamily="18" charset="0"/>
                                  </a:rPr>
                                  <m:t>30</m:t>
                                </m:r>
                              </m:e>
                              <m:sup>
                                <m:r>
                                  <a:rPr lang="es-AR" i="1">
                                    <a:latin typeface="Cambria Math" panose="02040503050406030204" pitchFamily="18" charset="0"/>
                                  </a:rPr>
                                  <m:t>2</m:t>
                                </m:r>
                              </m:sup>
                            </m:sSup>
                            <m:r>
                              <m:rPr>
                                <m:brk m:alnAt="7"/>
                              </m:rPr>
                              <a:rPr lang="es-AR" i="1">
                                <a:latin typeface="Cambria Math" panose="02040503050406030204" pitchFamily="18" charset="0"/>
                              </a:rPr>
                              <m:t>∗</m:t>
                            </m:r>
                            <m:r>
                              <a:rPr lang="es-AR" i="1">
                                <a:latin typeface="Cambria Math" panose="02040503050406030204" pitchFamily="18" charset="0"/>
                              </a:rPr>
                              <m:t>2.22</m:t>
                            </m:r>
                            <m:sSup>
                              <m:sSupPr>
                                <m:ctrlPr>
                                  <a:rPr lang="es-AR" i="1">
                                    <a:latin typeface="Cambria Math" panose="02040503050406030204" pitchFamily="18" charset="0"/>
                                  </a:rPr>
                                </m:ctrlPr>
                              </m:sSupPr>
                              <m:e>
                                <m:r>
                                  <a:rPr lang="es-AR" i="1">
                                    <a:latin typeface="Cambria Math" panose="02040503050406030204" pitchFamily="18" charset="0"/>
                                  </a:rPr>
                                  <m:t>𝐸</m:t>
                                </m:r>
                              </m:e>
                              <m:sup>
                                <m:r>
                                  <a:rPr lang="es-AR" i="1">
                                    <a:latin typeface="Cambria Math" panose="02040503050406030204" pitchFamily="18" charset="0"/>
                                  </a:rPr>
                                  <m:t>−10</m:t>
                                </m:r>
                              </m:sup>
                            </m:sSup>
                            <m:r>
                              <m:rPr>
                                <m:brk m:alnAt="7"/>
                              </m:rPr>
                              <a:rPr lang="es-AR" i="1">
                                <a:latin typeface="Cambria Math" panose="02040503050406030204" pitchFamily="18" charset="0"/>
                              </a:rPr>
                              <m:t>∗</m:t>
                            </m:r>
                            <m:r>
                              <a:rPr lang="es-AR" b="0" i="1" smtClean="0">
                                <a:latin typeface="Cambria Math" panose="02040503050406030204" pitchFamily="18" charset="0"/>
                              </a:rPr>
                              <m:t>6</m:t>
                            </m:r>
                            <m:r>
                              <a:rPr lang="es-AR" i="1">
                                <a:latin typeface="Cambria Math" panose="02040503050406030204" pitchFamily="18" charset="0"/>
                              </a:rPr>
                              <m:t>0</m:t>
                            </m:r>
                            <m:d>
                              <m:dPr>
                                <m:ctrlPr>
                                  <a:rPr lang="es-AR" i="1">
                                    <a:latin typeface="Cambria Math" panose="02040503050406030204" pitchFamily="18" charset="0"/>
                                  </a:rPr>
                                </m:ctrlPr>
                              </m:dPr>
                              <m:e>
                                <m:r>
                                  <a:rPr lang="es-AR" b="0" i="1" smtClean="0">
                                    <a:latin typeface="Cambria Math" panose="02040503050406030204" pitchFamily="18" charset="0"/>
                                  </a:rPr>
                                  <m:t>6</m:t>
                                </m:r>
                                <m:r>
                                  <a:rPr lang="es-AR" i="1">
                                    <a:latin typeface="Cambria Math" panose="02040503050406030204" pitchFamily="18" charset="0"/>
                                  </a:rPr>
                                  <m:t>0−120</m:t>
                                </m:r>
                              </m:e>
                            </m:d>
                          </m:e>
                        </m:mr>
                        <m:mr>
                          <m:e>
                            <m:r>
                              <m:rPr>
                                <m:brk m:alnAt="7"/>
                              </m:rPr>
                              <a:rPr lang="es-AR" i="1">
                                <a:latin typeface="Cambria Math" panose="02040503050406030204" pitchFamily="18" charset="0"/>
                              </a:rPr>
                              <m:t>−</m:t>
                            </m:r>
                            <m:sSup>
                              <m:sSupPr>
                                <m:ctrlPr>
                                  <a:rPr lang="es-AR" i="1">
                                    <a:latin typeface="Cambria Math" panose="02040503050406030204" pitchFamily="18" charset="0"/>
                                  </a:rPr>
                                </m:ctrlPr>
                              </m:sSupPr>
                              <m:e>
                                <m:r>
                                  <a:rPr lang="es-AR" i="1">
                                    <a:latin typeface="Cambria Math" panose="02040503050406030204" pitchFamily="18" charset="0"/>
                                  </a:rPr>
                                  <m:t>30</m:t>
                                </m:r>
                              </m:e>
                              <m:sup>
                                <m:r>
                                  <a:rPr lang="es-AR" i="1">
                                    <a:latin typeface="Cambria Math" panose="02040503050406030204" pitchFamily="18" charset="0"/>
                                  </a:rPr>
                                  <m:t>2</m:t>
                                </m:r>
                              </m:sup>
                            </m:sSup>
                            <m:r>
                              <m:rPr>
                                <m:brk m:alnAt="7"/>
                              </m:rPr>
                              <a:rPr lang="es-AR" i="1">
                                <a:latin typeface="Cambria Math" panose="02040503050406030204" pitchFamily="18" charset="0"/>
                              </a:rPr>
                              <m:t>∗</m:t>
                            </m:r>
                            <m:r>
                              <a:rPr lang="es-AR" i="1">
                                <a:latin typeface="Cambria Math" panose="02040503050406030204" pitchFamily="18" charset="0"/>
                              </a:rPr>
                              <m:t>2.22</m:t>
                            </m:r>
                            <m:sSup>
                              <m:sSupPr>
                                <m:ctrlPr>
                                  <a:rPr lang="es-AR" i="1">
                                    <a:latin typeface="Cambria Math" panose="02040503050406030204" pitchFamily="18" charset="0"/>
                                  </a:rPr>
                                </m:ctrlPr>
                              </m:sSupPr>
                              <m:e>
                                <m:r>
                                  <a:rPr lang="es-AR" i="1">
                                    <a:latin typeface="Cambria Math" panose="02040503050406030204" pitchFamily="18" charset="0"/>
                                  </a:rPr>
                                  <m:t>𝐸</m:t>
                                </m:r>
                              </m:e>
                              <m:sup>
                                <m:r>
                                  <a:rPr lang="es-AR" i="1">
                                    <a:latin typeface="Cambria Math" panose="02040503050406030204" pitchFamily="18" charset="0"/>
                                  </a:rPr>
                                  <m:t>−10</m:t>
                                </m:r>
                              </m:sup>
                            </m:sSup>
                            <m:r>
                              <m:rPr>
                                <m:brk m:alnAt="7"/>
                              </m:rPr>
                              <a:rPr lang="es-AR" i="1">
                                <a:latin typeface="Cambria Math" panose="02040503050406030204" pitchFamily="18" charset="0"/>
                              </a:rPr>
                              <m:t>∗</m:t>
                            </m:r>
                            <m:r>
                              <a:rPr lang="es-AR" b="0" i="1" smtClean="0">
                                <a:latin typeface="Cambria Math" panose="02040503050406030204" pitchFamily="18" charset="0"/>
                              </a:rPr>
                              <m:t>9</m:t>
                            </m:r>
                            <m:r>
                              <a:rPr lang="es-AR" i="1">
                                <a:latin typeface="Cambria Math" panose="02040503050406030204" pitchFamily="18" charset="0"/>
                              </a:rPr>
                              <m:t>0</m:t>
                            </m:r>
                            <m:d>
                              <m:dPr>
                                <m:ctrlPr>
                                  <a:rPr lang="es-AR" i="1">
                                    <a:latin typeface="Cambria Math" panose="02040503050406030204" pitchFamily="18" charset="0"/>
                                  </a:rPr>
                                </m:ctrlPr>
                              </m:dPr>
                              <m:e>
                                <m:r>
                                  <a:rPr lang="es-AR" b="0" i="1" smtClean="0">
                                    <a:latin typeface="Cambria Math" panose="02040503050406030204" pitchFamily="18" charset="0"/>
                                  </a:rPr>
                                  <m:t>9</m:t>
                                </m:r>
                                <m:r>
                                  <a:rPr lang="es-AR" i="1">
                                    <a:latin typeface="Cambria Math" panose="02040503050406030204" pitchFamily="18" charset="0"/>
                                  </a:rPr>
                                  <m:t>0−120</m:t>
                                </m:r>
                              </m:e>
                            </m:d>
                            <m:r>
                              <a:rPr lang="es-AR" b="0" i="1" smtClean="0">
                                <a:latin typeface="Cambria Math" panose="02040503050406030204" pitchFamily="18" charset="0"/>
                              </a:rPr>
                              <m:t>+0</m:t>
                            </m:r>
                          </m:e>
                        </m:mr>
                      </m:m>
                      <m:r>
                        <a:rPr lang="es-AR" b="0" i="1" smtClean="0">
                          <a:latin typeface="Cambria Math" panose="02040503050406030204" pitchFamily="18" charset="0"/>
                        </a:rPr>
                        <m:t> </m:t>
                      </m:r>
                    </m:oMath>
                  </m:oMathPara>
                </a14:m>
                <a:endParaRPr lang="es-AR" dirty="0"/>
              </a:p>
              <a:p>
                <a:endParaRPr lang="es-AR" dirty="0"/>
              </a:p>
              <a:p>
                <a:endParaRPr lang="es-AR" dirty="0"/>
              </a:p>
              <a:p>
                <a:r>
                  <a:rPr lang="es-AR" dirty="0"/>
                  <a:t>Resolviendo el sistema resulta:</a:t>
                </a:r>
              </a:p>
              <a:p>
                <a:endParaRPr lang="es-AR" dirty="0"/>
              </a:p>
              <a:p>
                <a:r>
                  <a:rPr lang="es-AR" dirty="0"/>
                  <a:t>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𝑤</m:t>
                        </m:r>
                      </m:e>
                      <m:sub>
                        <m:r>
                          <a:rPr lang="es-AR" i="1">
                            <a:latin typeface="Cambria Math" panose="02040503050406030204" pitchFamily="18" charset="0"/>
                          </a:rPr>
                          <m:t>(30)</m:t>
                        </m:r>
                      </m:sub>
                    </m:sSub>
                    <m:r>
                      <a:rPr lang="es-AR" i="1">
                        <a:latin typeface="Cambria Math" panose="02040503050406030204" pitchFamily="18" charset="0"/>
                      </a:rPr>
                      <m:t>=</m:t>
                    </m:r>
                    <m:r>
                      <a:rPr lang="es-AR" b="0" i="1" smtClean="0">
                        <a:latin typeface="Cambria Math" panose="02040503050406030204" pitchFamily="18" charset="0"/>
                      </a:rPr>
                      <m:t>8.99</m:t>
                    </m:r>
                    <m:sSup>
                      <m:sSupPr>
                        <m:ctrlPr>
                          <a:rPr lang="es-AR" b="0" i="1" smtClean="0">
                            <a:latin typeface="Cambria Math" panose="02040503050406030204" pitchFamily="18" charset="0"/>
                          </a:rPr>
                        </m:ctrlPr>
                      </m:sSupPr>
                      <m:e>
                        <m:r>
                          <a:rPr lang="es-AR" b="0" i="1" smtClean="0">
                            <a:latin typeface="Cambria Math" panose="02040503050406030204" pitchFamily="18" charset="0"/>
                          </a:rPr>
                          <m:t>𝐸</m:t>
                        </m:r>
                      </m:e>
                      <m:sup>
                        <m:r>
                          <a:rPr lang="es-AR" b="0" i="1" smtClean="0">
                            <a:latin typeface="Cambria Math" panose="02040503050406030204" pitchFamily="18" charset="0"/>
                          </a:rPr>
                          <m:t>−4</m:t>
                        </m:r>
                      </m:sup>
                    </m:sSup>
                    <m:sSub>
                      <m:sSubPr>
                        <m:ctrlPr>
                          <a:rPr lang="es-AR" i="1">
                            <a:latin typeface="Cambria Math" panose="02040503050406030204" pitchFamily="18" charset="0"/>
                          </a:rPr>
                        </m:ctrlPr>
                      </m:sSubPr>
                      <m:e>
                        <m:r>
                          <a:rPr lang="es-AR" i="1">
                            <a:latin typeface="Cambria Math" panose="02040503050406030204" pitchFamily="18" charset="0"/>
                          </a:rPr>
                          <m:t>      </m:t>
                        </m:r>
                        <m:r>
                          <a:rPr lang="es-AR" i="1">
                            <a:latin typeface="Cambria Math" panose="02040503050406030204" pitchFamily="18" charset="0"/>
                          </a:rPr>
                          <m:t>𝑤</m:t>
                        </m:r>
                      </m:e>
                      <m:sub>
                        <m:r>
                          <a:rPr lang="es-AR" i="1">
                            <a:latin typeface="Cambria Math" panose="02040503050406030204" pitchFamily="18" charset="0"/>
                          </a:rPr>
                          <m:t>(60)</m:t>
                        </m:r>
                      </m:sub>
                    </m:sSub>
                    <m:r>
                      <a:rPr lang="es-AR" i="1">
                        <a:latin typeface="Cambria Math" panose="02040503050406030204" pitchFamily="18" charset="0"/>
                      </a:rPr>
                      <m:t>=</m:t>
                    </m:r>
                    <m:r>
                      <a:rPr lang="es-AR" b="0" i="1" smtClean="0">
                        <a:latin typeface="Cambria Math" panose="02040503050406030204" pitchFamily="18" charset="0"/>
                      </a:rPr>
                      <m:t>1.259</m:t>
                    </m:r>
                    <m:sSup>
                      <m:sSupPr>
                        <m:ctrlPr>
                          <a:rPr lang="es-AR" b="0" i="1" smtClean="0">
                            <a:latin typeface="Cambria Math" panose="02040503050406030204" pitchFamily="18" charset="0"/>
                          </a:rPr>
                        </m:ctrlPr>
                      </m:sSupPr>
                      <m:e>
                        <m:r>
                          <a:rPr lang="es-AR" b="0" i="1" smtClean="0">
                            <a:latin typeface="Cambria Math" panose="02040503050406030204" pitchFamily="18" charset="0"/>
                          </a:rPr>
                          <m:t>𝐸</m:t>
                        </m:r>
                      </m:e>
                      <m:sup>
                        <m:r>
                          <a:rPr lang="es-AR" b="0" i="1" smtClean="0">
                            <a:latin typeface="Cambria Math" panose="02040503050406030204" pitchFamily="18" charset="0"/>
                          </a:rPr>
                          <m:t>−3</m:t>
                        </m:r>
                      </m:sup>
                    </m:sSup>
                    <m:sSub>
                      <m:sSubPr>
                        <m:ctrlPr>
                          <a:rPr lang="es-AR" i="1">
                            <a:latin typeface="Cambria Math" panose="02040503050406030204" pitchFamily="18" charset="0"/>
                          </a:rPr>
                        </m:ctrlPr>
                      </m:sSubPr>
                      <m:e>
                        <m:r>
                          <a:rPr lang="es-AR" i="1">
                            <a:latin typeface="Cambria Math" panose="02040503050406030204" pitchFamily="18" charset="0"/>
                          </a:rPr>
                          <m:t>     </m:t>
                        </m:r>
                        <m:r>
                          <a:rPr lang="es-AR" i="1">
                            <a:latin typeface="Cambria Math" panose="02040503050406030204" pitchFamily="18" charset="0"/>
                          </a:rPr>
                          <m:t>𝑤</m:t>
                        </m:r>
                      </m:e>
                      <m:sub>
                        <m:r>
                          <a:rPr lang="es-AR" i="1">
                            <a:latin typeface="Cambria Math" panose="02040503050406030204" pitchFamily="18" charset="0"/>
                          </a:rPr>
                          <m:t>(90)</m:t>
                        </m:r>
                      </m:sub>
                    </m:sSub>
                    <m:r>
                      <a:rPr lang="es-AR" i="1">
                        <a:latin typeface="Cambria Math" panose="02040503050406030204" pitchFamily="18" charset="0"/>
                      </a:rPr>
                      <m:t>=</m:t>
                    </m:r>
                    <m:r>
                      <a:rPr lang="es-AR" b="0" i="0" smtClean="0">
                        <a:latin typeface="Cambria Math" panose="02040503050406030204" pitchFamily="18" charset="0"/>
                      </a:rPr>
                      <m:t>8.233</m:t>
                    </m:r>
                    <m:sSup>
                      <m:sSupPr>
                        <m:ctrlPr>
                          <a:rPr lang="es-AR" b="0" i="1" smtClean="0">
                            <a:latin typeface="Cambria Math" panose="02040503050406030204" pitchFamily="18" charset="0"/>
                          </a:rPr>
                        </m:ctrlPr>
                      </m:sSupPr>
                      <m:e>
                        <m:r>
                          <a:rPr lang="es-AR" b="0" i="1" smtClean="0">
                            <a:latin typeface="Cambria Math" panose="02040503050406030204" pitchFamily="18" charset="0"/>
                          </a:rPr>
                          <m:t>𝐸</m:t>
                        </m:r>
                      </m:e>
                      <m:sup>
                        <m:r>
                          <a:rPr lang="es-AR" b="0" i="1" smtClean="0">
                            <a:latin typeface="Cambria Math" panose="02040503050406030204" pitchFamily="18" charset="0"/>
                          </a:rPr>
                          <m:t>−4</m:t>
                        </m:r>
                      </m:sup>
                    </m:sSup>
                  </m:oMath>
                </a14:m>
                <a:endParaRPr lang="es-AR" dirty="0"/>
              </a:p>
              <a:p>
                <a:endParaRPr lang="es-AR" dirty="0"/>
              </a:p>
              <a:p>
                <a:endParaRPr lang="es-AR" dirty="0"/>
              </a:p>
              <a:p>
                <a:r>
                  <a:rPr lang="es-AR" dirty="0"/>
                  <a:t>Es correcto este resultado?</a:t>
                </a:r>
              </a:p>
            </p:txBody>
          </p:sp>
        </mc:Choice>
        <mc:Fallback xmlns="">
          <p:sp>
            <p:nvSpPr>
              <p:cNvPr id="5" name="CuadroTexto 4"/>
              <p:cNvSpPr txBox="1">
                <a:spLocks noRot="1" noChangeAspect="1" noMove="1" noResize="1" noEditPoints="1" noAdjustHandles="1" noChangeArrowheads="1" noChangeShapeType="1" noTextEdit="1"/>
              </p:cNvSpPr>
              <p:nvPr/>
            </p:nvSpPr>
            <p:spPr>
              <a:xfrm>
                <a:off x="86313" y="1081108"/>
                <a:ext cx="12019373" cy="3839513"/>
              </a:xfrm>
              <a:prstGeom prst="rect">
                <a:avLst/>
              </a:prstGeom>
              <a:blipFill>
                <a:blip r:embed="rId3"/>
                <a:stretch>
                  <a:fillRect l="-406" t="-794"/>
                </a:stretch>
              </a:blipFill>
            </p:spPr>
            <p:txBody>
              <a:bodyPr/>
              <a:lstStyle/>
              <a:p>
                <a:r>
                  <a:rPr lang="en-US">
                    <a:noFill/>
                  </a:rPr>
                  <a:t> </a:t>
                </a:r>
              </a:p>
            </p:txBody>
          </p:sp>
        </mc:Fallback>
      </mc:AlternateContent>
    </p:spTree>
    <p:extLst>
      <p:ext uri="{BB962C8B-B14F-4D97-AF65-F5344CB8AC3E}">
        <p14:creationId xmlns:p14="http://schemas.microsoft.com/office/powerpoint/2010/main" val="3724426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6808</TotalTime>
  <Words>1163</Words>
  <Application>Microsoft Office PowerPoint</Application>
  <PresentationFormat>Panorámica</PresentationFormat>
  <Paragraphs>164</Paragraphs>
  <Slides>11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Book Antiqua</vt:lpstr>
      <vt:lpstr>Calibri</vt:lpstr>
      <vt:lpstr>Calibri Light</vt:lpstr>
      <vt:lpstr>Cambria Math</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Ricardo Ramos</dc:creator>
  <cp:lastModifiedBy>Luca Cabral</cp:lastModifiedBy>
  <cp:revision>111</cp:revision>
  <dcterms:created xsi:type="dcterms:W3CDTF">2019-09-13T04:37:35Z</dcterms:created>
  <dcterms:modified xsi:type="dcterms:W3CDTF">2023-11-18T16:01:38Z</dcterms:modified>
</cp:coreProperties>
</file>