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125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96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461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991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413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527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547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827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189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D9FF1-85FE-472F-AFCD-BE5D38DC6F4A}" type="datetimeFigureOut">
              <a:rPr lang="es-AR" smtClean="0"/>
              <a:t>10/7/2021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DB39-6DA5-4F39-8978-2205A7460E0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23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19701" y="389711"/>
            <a:ext cx="9144000" cy="1017670"/>
          </a:xfrm>
        </p:spPr>
        <p:txBody>
          <a:bodyPr>
            <a:normAutofit/>
          </a:bodyPr>
          <a:lstStyle/>
          <a:p>
            <a:r>
              <a:rPr lang="es-AR" sz="3200" dirty="0"/>
              <a:t>Introducción a la Programación y Análisis Numérico </a:t>
            </a:r>
            <a:endParaRPr lang="es-AR" dirty="0"/>
          </a:p>
          <a:p>
            <a:r>
              <a:rPr lang="es-AR" dirty="0"/>
              <a:t>Sistemas de Ecuaciones Diferenciales Ordinarias con Valor Inicial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58657" y="1637062"/>
                <a:ext cx="12019373" cy="4229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Sea un sistema de orden m-</a:t>
                </a:r>
                <a:r>
                  <a:rPr lang="es-AR" dirty="0" err="1"/>
                  <a:t>ésimo</a:t>
                </a:r>
                <a:r>
                  <a:rPr lang="es-AR" dirty="0"/>
                  <a:t> de ecuaciones con valores iniciales de primer orden de la forma:</a:t>
                </a:r>
              </a:p>
              <a:p>
                <a:endParaRPr lang="es-A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dirty="0"/>
              </a:p>
              <a:p>
                <a:r>
                  <a:rPr lang="es-AR" dirty="0"/>
                  <a:t>	.</a:t>
                </a:r>
              </a:p>
              <a:p>
                <a:r>
                  <a:rPr lang="es-AR" dirty="0"/>
                  <a:t>	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Para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AR" dirty="0"/>
                  <a:t> con las condiciones iniciales</a:t>
                </a:r>
              </a:p>
              <a:p>
                <a:endParaRPr lang="es-AR" dirty="0"/>
              </a:p>
              <a:p>
                <a:r>
                  <a:rPr lang="es-A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2    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7" y="1637062"/>
                <a:ext cx="12019373" cy="4229876"/>
              </a:xfrm>
              <a:prstGeom prst="rect">
                <a:avLst/>
              </a:prstGeom>
              <a:blipFill>
                <a:blip r:embed="rId3"/>
                <a:stretch>
                  <a:fillRect l="-457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28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6093" y="0"/>
            <a:ext cx="9144000" cy="457577"/>
          </a:xfrm>
        </p:spPr>
        <p:txBody>
          <a:bodyPr>
            <a:normAutofit/>
          </a:bodyPr>
          <a:lstStyle/>
          <a:p>
            <a:r>
              <a:rPr lang="es-AR" dirty="0"/>
              <a:t>Sistemas de Ecuaciones Diferenciales Ordinarias con Valor Inicial</a:t>
            </a:r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93481" y="1040782"/>
            <a:ext cx="12019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Los métodos con que se resuelven estos sistemas son generalizaciones de los métodos presentados para resolver PVI</a:t>
            </a:r>
          </a:p>
          <a:p>
            <a:endParaRPr lang="es-AR" dirty="0"/>
          </a:p>
          <a:p>
            <a:r>
              <a:rPr lang="es-AR" dirty="0"/>
              <a:t>Recordemos el método de Runge – </a:t>
            </a:r>
            <a:r>
              <a:rPr lang="es-AR" dirty="0" err="1"/>
              <a:t>Kutta</a:t>
            </a:r>
            <a:r>
              <a:rPr lang="es-AR" dirty="0"/>
              <a:t> de cuarto orden:</a:t>
            </a:r>
          </a:p>
          <a:p>
            <a:endParaRPr lang="es-AR" dirty="0"/>
          </a:p>
          <a:p>
            <a:r>
              <a:rPr lang="es-AR" dirty="0"/>
              <a:t>                                                 </a:t>
            </a:r>
          </a:p>
          <a:p>
            <a:endParaRPr lang="es-AR" dirty="0"/>
          </a:p>
          <a:p>
            <a:r>
              <a:rPr lang="es-A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11F77-A8EE-4A4D-93C7-FBFCBF251E76}"/>
                  </a:ext>
                </a:extLst>
              </p:cNvPr>
              <p:cNvSpPr/>
              <p:nvPr/>
            </p:nvSpPr>
            <p:spPr>
              <a:xfrm>
                <a:off x="193481" y="2518110"/>
                <a:ext cx="4240713" cy="4146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A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11F77-A8EE-4A4D-93C7-FBFCBF251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1" y="2518110"/>
                <a:ext cx="4240713" cy="4146904"/>
              </a:xfrm>
              <a:prstGeom prst="rect">
                <a:avLst/>
              </a:prstGeom>
              <a:blipFill>
                <a:blip r:embed="rId3"/>
                <a:stretch>
                  <a:fillRect l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0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6093" y="0"/>
            <a:ext cx="9144000" cy="457577"/>
          </a:xfrm>
        </p:spPr>
        <p:txBody>
          <a:bodyPr>
            <a:normAutofit/>
          </a:bodyPr>
          <a:lstStyle/>
          <a:p>
            <a:r>
              <a:rPr lang="es-AR" dirty="0"/>
              <a:t>Sistemas de Ecuaciones Diferenciales Ordinarias con Valor Inicial</a:t>
            </a:r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93481" y="1040782"/>
                <a:ext cx="12019373" cy="1776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Discretizando el dominio en N intervalos queda definido el paso </a:t>
                </a:r>
                <a:r>
                  <a:rPr lang="es-AR" i="1" dirty="0"/>
                  <a:t>h = (b – a)/N</a:t>
                </a:r>
              </a:p>
              <a:p>
                <a:r>
                  <a:rPr lang="es-AR" dirty="0"/>
                  <a:t>Luego, los distintos puntos de cálculo quedarán definidos como: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𝑗h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𝑐𝑎𝑑𝑎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=0, 1, 2, …,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s-AR" dirty="0"/>
                  <a:t>                                              </a:t>
                </a:r>
              </a:p>
              <a:p>
                <a:endParaRPr lang="es-AR" dirty="0"/>
              </a:p>
              <a:p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1" y="1040782"/>
                <a:ext cx="12019373" cy="1776640"/>
              </a:xfrm>
              <a:prstGeom prst="rect">
                <a:avLst/>
              </a:prstGeom>
              <a:blipFill>
                <a:blip r:embed="rId3"/>
                <a:stretch>
                  <a:fillRect l="-457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11F77-A8EE-4A4D-93C7-FBFCBF251E76}"/>
                  </a:ext>
                </a:extLst>
              </p:cNvPr>
              <p:cNvSpPr/>
              <p:nvPr/>
            </p:nvSpPr>
            <p:spPr>
              <a:xfrm>
                <a:off x="193481" y="2518110"/>
                <a:ext cx="11403763" cy="37921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Introduciremos un </a:t>
                </a:r>
                <a:r>
                  <a:rPr lang="en-US" dirty="0" err="1"/>
                  <a:t>cambio</a:t>
                </a:r>
                <a:r>
                  <a:rPr lang="en-US" dirty="0"/>
                  <a:t> de </a:t>
                </a:r>
                <a:r>
                  <a:rPr lang="en-US" dirty="0" err="1"/>
                  <a:t>notación</a:t>
                </a:r>
                <a:r>
                  <a:rPr lang="en-US" dirty="0"/>
                  <a:t> de la </a:t>
                </a:r>
                <a:r>
                  <a:rPr lang="en-US" dirty="0" err="1"/>
                  <a:t>siguiente</a:t>
                </a:r>
                <a:r>
                  <a:rPr lang="en-US" dirty="0"/>
                  <a:t> forma: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𝑐𝑎𝑑𝑎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=0, 1, 2, …,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;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=1, 2,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…,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A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aproxima</a:t>
                </a:r>
                <a:r>
                  <a:rPr lang="en-US" dirty="0"/>
                  <a:t> la </a:t>
                </a:r>
                <a:r>
                  <a:rPr lang="en-US" dirty="0" err="1"/>
                  <a:t>i-ésima</a:t>
                </a:r>
                <a:r>
                  <a:rPr lang="en-US" dirty="0"/>
                  <a:t> </a:t>
                </a:r>
                <a:r>
                  <a:rPr lang="en-US" dirty="0" err="1"/>
                  <a:t>solución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el</a:t>
                </a:r>
                <a:r>
                  <a:rPr lang="en-US" dirty="0"/>
                  <a:t> punto de </a:t>
                </a:r>
                <a:r>
                  <a:rPr lang="en-US" dirty="0" err="1"/>
                  <a:t>cálculo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Basados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esta</a:t>
                </a:r>
                <a:r>
                  <a:rPr lang="en-US" dirty="0"/>
                  <a:t> </a:t>
                </a:r>
                <a:r>
                  <a:rPr lang="en-US" dirty="0" err="1"/>
                  <a:t>notación</a:t>
                </a:r>
                <a:r>
                  <a:rPr lang="en-US" dirty="0"/>
                  <a:t>, las </a:t>
                </a:r>
                <a:r>
                  <a:rPr lang="en-US" dirty="0" err="1"/>
                  <a:t>condiciones</a:t>
                </a:r>
                <a:r>
                  <a:rPr lang="en-US" dirty="0"/>
                  <a:t> </a:t>
                </a:r>
                <a:r>
                  <a:rPr lang="en-US" dirty="0" err="1"/>
                  <a:t>iniciales</a:t>
                </a:r>
                <a:r>
                  <a:rPr lang="en-US" dirty="0"/>
                  <a:t> se </a:t>
                </a:r>
                <a:r>
                  <a:rPr lang="en-US" dirty="0" err="1"/>
                  <a:t>escriben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2    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s-AR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 err="1"/>
                  <a:t>En</a:t>
                </a:r>
                <a:r>
                  <a:rPr lang="en-US" dirty="0"/>
                  <a:t> los </a:t>
                </a:r>
                <a:r>
                  <a:rPr lang="en-US" dirty="0" err="1"/>
                  <a:t>métodos</a:t>
                </a:r>
                <a:r>
                  <a:rPr lang="en-US" dirty="0"/>
                  <a:t> de paso simple, </a:t>
                </a:r>
                <a:r>
                  <a:rPr lang="en-US" dirty="0" err="1"/>
                  <a:t>como</a:t>
                </a:r>
                <a:r>
                  <a:rPr lang="en-US" dirty="0"/>
                  <a:t> es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r>
                  <a:rPr lang="en-US" dirty="0"/>
                  <a:t> de Runge-</a:t>
                </a:r>
                <a:r>
                  <a:rPr lang="en-US" dirty="0" err="1"/>
                  <a:t>Kutta</a:t>
                </a:r>
                <a:r>
                  <a:rPr lang="en-US" dirty="0"/>
                  <a:t>, </a:t>
                </a:r>
                <a:r>
                  <a:rPr lang="en-US" dirty="0" err="1"/>
                  <a:t>conocidos</a:t>
                </a:r>
                <a:r>
                  <a:rPr lang="en-US" dirty="0"/>
                  <a:t> los </a:t>
                </a:r>
                <a:r>
                  <a:rPr lang="en-US" dirty="0" err="1"/>
                  <a:t>valores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se </a:t>
                </a:r>
                <a:r>
                  <a:rPr lang="en-US" dirty="0" err="1"/>
                  <a:t>podrán</a:t>
                </a:r>
                <a:r>
                  <a:rPr lang="en-US" dirty="0"/>
                  <a:t> </a:t>
                </a:r>
              </a:p>
              <a:p>
                <a:r>
                  <a:rPr lang="en-US" dirty="0" err="1"/>
                  <a:t>obtener</a:t>
                </a:r>
                <a:r>
                  <a:rPr lang="en-US" dirty="0"/>
                  <a:t>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F911F77-A8EE-4A4D-93C7-FBFCBF251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1" y="2518110"/>
                <a:ext cx="11403763" cy="3792192"/>
              </a:xfrm>
              <a:prstGeom prst="rect">
                <a:avLst/>
              </a:prstGeom>
              <a:blipFill>
                <a:blip r:embed="rId4"/>
                <a:stretch>
                  <a:fillRect l="-481" t="-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6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6093" y="0"/>
            <a:ext cx="9144000" cy="457577"/>
          </a:xfrm>
        </p:spPr>
        <p:txBody>
          <a:bodyPr>
            <a:normAutofit/>
          </a:bodyPr>
          <a:lstStyle/>
          <a:p>
            <a:r>
              <a:rPr lang="es-AR" dirty="0"/>
              <a:t>Sistemas de Ecuaciones Diferenciales Ordinarias con Valor Inicial</a:t>
            </a:r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93481" y="1040782"/>
                <a:ext cx="12019373" cy="4226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Se deberá calcular previamente: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𝑐𝑎𝑑𝑎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=1, 2, 3, …,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  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𝑐𝑎𝑑𝑎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=1, 2, 3, …,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AR" dirty="0"/>
                  <a:t>                                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𝑐𝑎𝑑𝑎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=1, 2, 3, …,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AR" dirty="0"/>
              </a:p>
              <a:p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𝑐𝑎𝑑𝑎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=1, 2, 3, …,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Finalmente: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𝑐𝑎𝑑𝑎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=1, 2, 3, …, 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Nótese que para poder calcular cualquiera de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dirty="0"/>
                  <a:t> deben calcularse todos los valores de la forma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/>
                  <a:t>, ….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1" y="1040782"/>
                <a:ext cx="12019373" cy="4226735"/>
              </a:xfrm>
              <a:prstGeom prst="rect">
                <a:avLst/>
              </a:prstGeom>
              <a:blipFill>
                <a:blip r:embed="rId3"/>
                <a:stretch>
                  <a:fillRect l="-457" t="-866" b="-1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6093" y="0"/>
            <a:ext cx="9144000" cy="457577"/>
          </a:xfrm>
        </p:spPr>
        <p:txBody>
          <a:bodyPr>
            <a:normAutofit/>
          </a:bodyPr>
          <a:lstStyle/>
          <a:p>
            <a:r>
              <a:rPr lang="es-AR" dirty="0"/>
              <a:t>Sistemas de Ecuaciones Diferenciales Ordinarias con Valor Inicial</a:t>
            </a:r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193481" y="1040782"/>
                <a:ext cx="1201937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Ejemplo: </a:t>
                </a:r>
              </a:p>
              <a:p>
                <a:r>
                  <a:rPr lang="es-AR" dirty="0"/>
                  <a:t>El planteo de los transitorios de corriente de un determinado sistema RLC llevó al siguiente sistema de ecuaciones: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=−4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=0.6</m:t>
                      </m:r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−0.2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2.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1.6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Al momento de cerrarse el circuito e iniciar el transitorio se tienen las siguientes condiciones iniciales: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                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Aplicaremos Runge-</a:t>
                </a:r>
                <a:r>
                  <a:rPr lang="es-AR" dirty="0" err="1"/>
                  <a:t>Kutta</a:t>
                </a:r>
                <a:r>
                  <a:rPr lang="es-AR" dirty="0"/>
                  <a:t> de 4to orden con paso h=0.1</a:t>
                </a:r>
              </a:p>
              <a:p>
                <a:endParaRPr lang="es-AR" dirty="0"/>
              </a:p>
              <a:p>
                <a:r>
                  <a:rPr lang="es-AR" dirty="0"/>
                  <a:t>Haciendo uso de la notación desarrollada: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AR" dirty="0"/>
                  <a:t>         condición inicial para t=0</a:t>
                </a:r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1" y="1040782"/>
                <a:ext cx="12019373" cy="4801314"/>
              </a:xfrm>
              <a:prstGeom prst="rect">
                <a:avLst/>
              </a:prstGeom>
              <a:blipFill>
                <a:blip r:embed="rId3"/>
                <a:stretch>
                  <a:fillRect l="-457" t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18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6093" y="0"/>
            <a:ext cx="9144000" cy="457577"/>
          </a:xfrm>
        </p:spPr>
        <p:txBody>
          <a:bodyPr>
            <a:normAutofit/>
          </a:bodyPr>
          <a:lstStyle/>
          <a:p>
            <a:r>
              <a:rPr lang="es-AR" dirty="0"/>
              <a:t>Sistemas de Ecuaciones Diferenciales Ordinarias con Valor Inicial</a:t>
            </a:r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60434" y="1006276"/>
                <a:ext cx="12387483" cy="563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Primer paso de cálculo j=0: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0.1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=0.1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=0.6 </m:t>
                    </m:r>
                  </m:oMath>
                </a14:m>
                <a:r>
                  <a:rPr lang="es-AR" dirty="0"/>
                  <a:t>      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2,0</m:t>
                            </m:r>
                          </m:sub>
                        </m:sSub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=0.1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0, 0,0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=0.1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−2.4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+1.6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+3.6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endParaRPr lang="es-AR" b="0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=0.1 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.05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 0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.3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,0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.18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=0.1(−4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+3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0.18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+6)=0.534</m:t>
                      </m:r>
                    </m:oMath>
                  </m:oMathPara>
                </a14:m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=0.1 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.05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 0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.3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,0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.18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=0.1(−2.4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0.3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+1.6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0.18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+3.6)=0.3168</m:t>
                      </m:r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0.1 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0.05, 0.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267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0.1584</m:t>
                        </m:r>
                      </m:e>
                    </m:d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=0.1(−4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267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584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+6)=0.5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4072</m:t>
                    </m:r>
                  </m:oMath>
                </a14:m>
                <a:endParaRPr lang="es-A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0.1 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0.05, 0.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267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0.1584</m:t>
                        </m:r>
                      </m:e>
                    </m:d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=0.1(−2.4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267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+1.6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0.1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584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+3.6)=0.3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21264</m:t>
                    </m:r>
                  </m:oMath>
                </a14:m>
                <a:endParaRPr lang="es-AR" i="1" dirty="0">
                  <a:latin typeface="Cambria Math" panose="02040503050406030204" pitchFamily="18" charset="0"/>
                </a:endParaRPr>
              </a:p>
              <a:p>
                <a:endParaRPr lang="es-AR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=0.1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54072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321264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=0.1(−4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54072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+3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321264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+6)=0.</m:t>
                    </m:r>
                  </m:oMath>
                </a14:m>
                <a:r>
                  <a:rPr lang="es-AR" dirty="0"/>
                  <a:t>4800912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=0.1 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 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54072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,0.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321264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=0.1(−2.4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54072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+1.6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321264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+3.6)=0.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28162944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" y="1006276"/>
                <a:ext cx="12387483" cy="5632696"/>
              </a:xfrm>
              <a:prstGeom prst="rect">
                <a:avLst/>
              </a:prstGeom>
              <a:blipFill>
                <a:blip r:embed="rId3"/>
                <a:stretch>
                  <a:fillRect l="-443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31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6093" y="0"/>
            <a:ext cx="9144000" cy="457577"/>
          </a:xfrm>
        </p:spPr>
        <p:txBody>
          <a:bodyPr>
            <a:normAutofit/>
          </a:bodyPr>
          <a:lstStyle/>
          <a:p>
            <a:r>
              <a:rPr lang="es-AR" dirty="0"/>
              <a:t>Sistemas de Ecuaciones Diferenciales Ordinarias con Valor Inicial</a:t>
            </a:r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0" y="1006276"/>
                <a:ext cx="12327147" cy="445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Primer paso de cálculo j=0:</a:t>
                </a:r>
              </a:p>
              <a:p>
                <a:endParaRPr lang="es-AR" dirty="0"/>
              </a:p>
              <a:p>
                <a:r>
                  <a:rPr lang="es-AR" dirty="0"/>
                  <a:t>Finalmente, 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0.6+2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0.534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0.54072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+0.4800912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=0.5382552=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s-AR" b="0" dirty="0"/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=0+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0.36+2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0.3168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0.321264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+0.28162944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=0.3196263=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endParaRPr lang="es-AR"/>
              </a:p>
              <a:p>
                <a:r>
                  <a:rPr lang="es-AR"/>
                  <a:t>El </a:t>
                </a:r>
                <a:r>
                  <a:rPr lang="es-AR" dirty="0"/>
                  <a:t>proceso continúa con el segundo paso de cálculo j=1, del cual se obtendrá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s-AR" dirty="0"/>
                  <a:t> y así sucesivamente hasta alcanzar el tiempo que se desee analizar</a:t>
                </a:r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6276"/>
                <a:ext cx="12327147" cy="4457118"/>
              </a:xfrm>
              <a:prstGeom prst="rect">
                <a:avLst/>
              </a:prstGeom>
              <a:blipFill>
                <a:blip r:embed="rId3"/>
                <a:stretch>
                  <a:fillRect l="-396" t="-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33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6093" y="0"/>
            <a:ext cx="9144000" cy="457577"/>
          </a:xfrm>
        </p:spPr>
        <p:txBody>
          <a:bodyPr>
            <a:normAutofit/>
          </a:bodyPr>
          <a:lstStyle/>
          <a:p>
            <a:r>
              <a:rPr lang="es-AR" dirty="0"/>
              <a:t>Ecuaciones Diferenciales de Orden Superior con Valor Inicial</a:t>
            </a:r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94890" y="457577"/>
                <a:ext cx="12327147" cy="671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Muchos problemas importantes en ingeniería involucran ecuaciones diferenciales de orden superior con valor inicial. </a:t>
                </a:r>
              </a:p>
              <a:p>
                <a:r>
                  <a:rPr lang="es-AR" dirty="0"/>
                  <a:t>Es común encontrar esta situación, por ejemplo, en transitorios eléctricos y dinámica vibratoria.</a:t>
                </a:r>
              </a:p>
              <a:p>
                <a:endParaRPr lang="es-AR" dirty="0"/>
              </a:p>
              <a:p>
                <a:r>
                  <a:rPr lang="es-AR" dirty="0"/>
                  <a:t>La forma de resolver estos casos numéricamente no requiere de técnicas adicionales a las vistas, pero si requiere de un cambio de variables y la conversión del problema a un sistema de ecuaciones diferenciales.</a:t>
                </a:r>
              </a:p>
              <a:p>
                <a:endParaRPr lang="es-AR" dirty="0"/>
              </a:p>
              <a:p>
                <a:r>
                  <a:rPr lang="es-AR" dirty="0"/>
                  <a:t>Plantearemos un problema general con valores iniciales de m-</a:t>
                </a:r>
                <a:r>
                  <a:rPr lang="es-AR" dirty="0" err="1"/>
                  <a:t>ésimo</a:t>
                </a:r>
                <a:r>
                  <a:rPr lang="es-AR" dirty="0"/>
                  <a:t> orden </a:t>
                </a:r>
              </a:p>
              <a:p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Para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AR" dirty="0"/>
                  <a:t> con las condiciones iniciales</a:t>
                </a:r>
              </a:p>
              <a:p>
                <a:endParaRPr lang="es-AR" dirty="0"/>
              </a:p>
              <a:p>
                <a:r>
                  <a:rPr lang="es-AR" dirty="0"/>
                  <a:t>	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2    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s-A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, …,</m:t>
                    </m:r>
                  </m:oMath>
                </a14:m>
                <a:r>
                  <a:rPr lang="es-A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−)</m:t>
                        </m:r>
                      </m:sup>
                    </m:sSup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Por lo tanto se forma un sistema con las siguientes ecuaciones:</a:t>
                </a:r>
              </a:p>
              <a:p>
                <a:endParaRPr lang="es-A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AR" dirty="0"/>
                  <a:t>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        …      </m:t>
                    </m:r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s-AR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s-AR" i="1" dirty="0">
                  <a:latin typeface="Cambria Math" panose="02040503050406030204" pitchFamily="18" charset="0"/>
                </a:endParaRPr>
              </a:p>
              <a:p>
                <a:endParaRPr lang="es-A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dirty="0"/>
              </a:p>
              <a:p>
                <a:endParaRPr lang="es-AR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0" y="457577"/>
                <a:ext cx="12327147" cy="6716006"/>
              </a:xfrm>
              <a:prstGeom prst="rect">
                <a:avLst/>
              </a:prstGeom>
              <a:blipFill>
                <a:blip r:embed="rId3"/>
                <a:stretch>
                  <a:fillRect l="-445" t="-454" r="-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32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456093" y="0"/>
            <a:ext cx="9144000" cy="457577"/>
          </a:xfrm>
        </p:spPr>
        <p:txBody>
          <a:bodyPr>
            <a:normAutofit/>
          </a:bodyPr>
          <a:lstStyle/>
          <a:p>
            <a:r>
              <a:rPr lang="es-AR" dirty="0"/>
              <a:t>Ecuaciones Diferenciales de Orden Superior con Valor Inicial</a:t>
            </a:r>
          </a:p>
        </p:txBody>
      </p:sp>
      <p:pic>
        <p:nvPicPr>
          <p:cNvPr id="4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79" y="82078"/>
            <a:ext cx="858740" cy="9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/>
              <p:cNvSpPr txBox="1"/>
              <p:nvPr/>
            </p:nvSpPr>
            <p:spPr>
              <a:xfrm>
                <a:off x="94890" y="457577"/>
                <a:ext cx="12327147" cy="6474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AR" dirty="0"/>
              </a:p>
              <a:p>
                <a:r>
                  <a:rPr lang="es-AR" dirty="0"/>
                  <a:t>Para 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AR" dirty="0"/>
                  <a:t> con las condiciones iniciales</a:t>
                </a:r>
              </a:p>
              <a:p>
                <a:endParaRPr lang="es-AR" dirty="0"/>
              </a:p>
              <a:p>
                <a:r>
                  <a:rPr lang="es-A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2    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A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Ejemplo:</a:t>
                </a:r>
              </a:p>
              <a:p>
                <a:endParaRPr lang="es-A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𝑝𝑎𝑟𝑎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0≤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 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=−0.4  ;    </m:t>
                      </m:r>
                      <m:sSup>
                        <m:sSup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s-AR" b="0" dirty="0">
                  <a:ea typeface="Cambria Math" panose="02040503050406030204" pitchFamily="18" charset="0"/>
                </a:endParaRPr>
              </a:p>
              <a:p>
                <a:endParaRPr lang="es-AR" dirty="0"/>
              </a:p>
              <a:p>
                <a:r>
                  <a:rPr lang="es-AR" dirty="0"/>
                  <a:t>Aplicamos el cambio de variables: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    ;</m:t>
                      </m:r>
                      <m:sSub>
                        <m:sSub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dirty="0"/>
              </a:p>
              <a:p>
                <a:pPr/>
                <a:endParaRPr lang="es-AR" dirty="0"/>
              </a:p>
              <a:p>
                <a:pPr/>
                <a:r>
                  <a:rPr lang="es-AR" dirty="0"/>
                  <a:t>Armamos el sistema:</a:t>
                </a:r>
              </a:p>
              <a:p>
                <a:pPr/>
                <a:endParaRPr lang="es-A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b="0" dirty="0"/>
              </a:p>
              <a:p>
                <a:pPr/>
                <a:endParaRPr lang="es-AR" dirty="0"/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AR" i="1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AR" dirty="0"/>
                  <a:t>) 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</m:t>
                    </m:r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=−0.4  ; </m:t>
                    </m:r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s-A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</m:t>
                    </m:r>
                  </m:oMath>
                </a14:m>
                <a:endParaRPr lang="es-AR" dirty="0">
                  <a:ea typeface="Cambria Math" panose="02040503050406030204" pitchFamily="18" charset="0"/>
                </a:endParaRPr>
              </a:p>
              <a:p>
                <a:pPr/>
                <a:endParaRPr lang="es-AR" dirty="0"/>
              </a:p>
              <a:p>
                <a:pPr/>
                <a:endParaRPr lang="es-AR" dirty="0"/>
              </a:p>
              <a:p>
                <a:pPr/>
                <a:r>
                  <a:rPr lang="es-AR" dirty="0"/>
                  <a:t>Se resuelve aplicando Runge-</a:t>
                </a:r>
                <a:r>
                  <a:rPr lang="es-AR" dirty="0" err="1"/>
                  <a:t>Kutta</a:t>
                </a:r>
                <a:r>
                  <a:rPr lang="es-AR" dirty="0"/>
                  <a:t> (u otro método) como se </a:t>
                </a:r>
                <a:r>
                  <a:rPr lang="es-AR"/>
                  <a:t>vio anteriormente</a:t>
                </a:r>
                <a:endParaRPr lang="es-AR" dirty="0"/>
              </a:p>
              <a:p>
                <a:pPr/>
                <a:endParaRPr lang="es-AR" dirty="0"/>
              </a:p>
              <a:p>
                <a:endParaRPr lang="es-AR" dirty="0"/>
              </a:p>
            </p:txBody>
          </p:sp>
        </mc:Choice>
        <mc:Fallback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0" y="457577"/>
                <a:ext cx="12327147" cy="6474786"/>
              </a:xfrm>
              <a:prstGeom prst="rect">
                <a:avLst/>
              </a:prstGeom>
              <a:blipFill>
                <a:blip r:embed="rId3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27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6698</TotalTime>
  <Words>1095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Ramos</dc:creator>
  <cp:lastModifiedBy>N3</cp:lastModifiedBy>
  <cp:revision>106</cp:revision>
  <dcterms:created xsi:type="dcterms:W3CDTF">2019-09-13T04:37:35Z</dcterms:created>
  <dcterms:modified xsi:type="dcterms:W3CDTF">2021-07-10T14:05:17Z</dcterms:modified>
</cp:coreProperties>
</file>