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3" r:id="rId5"/>
    <p:sldId id="296" r:id="rId6"/>
    <p:sldId id="297" r:id="rId7"/>
    <p:sldId id="298" r:id="rId8"/>
    <p:sldId id="299" r:id="rId9"/>
    <p:sldId id="30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8" autoAdjust="0"/>
    <p:restoredTop sz="94619" autoAdjust="0"/>
  </p:normalViewPr>
  <p:slideViewPr>
    <p:cSldViewPr snapToGrid="0">
      <p:cViewPr varScale="1">
        <p:scale>
          <a:sx n="71" d="100"/>
          <a:sy n="71" d="100"/>
        </p:scale>
        <p:origin x="8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11/26/2023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‹Nº›</a:t>
            </a:fld>
            <a:endParaRPr lang="en-US" dirty="0"/>
          </a:p>
        </p:txBody>
      </p:sp>
    </p:spTree>
    <p:extLst>
      <p:ext uri="{BB962C8B-B14F-4D97-AF65-F5344CB8AC3E}">
        <p14:creationId xmlns:p14="http://schemas.microsoft.com/office/powerpoint/2010/main" val="2471344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‹Nº›</a:t>
            </a:fld>
            <a:endParaRPr lang="en-US" dirty="0"/>
          </a:p>
        </p:txBody>
      </p:sp>
    </p:spTree>
    <p:extLst>
      <p:ext uri="{BB962C8B-B14F-4D97-AF65-F5344CB8AC3E}">
        <p14:creationId xmlns:p14="http://schemas.microsoft.com/office/powerpoint/2010/main" val="1203008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‹Nº›</a:t>
            </a:fld>
            <a:endParaRPr lang="en-US" dirty="0"/>
          </a:p>
        </p:txBody>
      </p:sp>
    </p:spTree>
    <p:extLst>
      <p:ext uri="{BB962C8B-B14F-4D97-AF65-F5344CB8AC3E}">
        <p14:creationId xmlns:p14="http://schemas.microsoft.com/office/powerpoint/2010/main" val="2899999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‹Nº›</a:t>
            </a:fld>
            <a:endParaRPr lang="en-US" dirty="0"/>
          </a:p>
        </p:txBody>
      </p:sp>
    </p:spTree>
    <p:extLst>
      <p:ext uri="{BB962C8B-B14F-4D97-AF65-F5344CB8AC3E}">
        <p14:creationId xmlns:p14="http://schemas.microsoft.com/office/powerpoint/2010/main" val="3280400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s-ES"/>
              <a:t>Haga clic para modificar el estilo de título del patrón</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11/26/2023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‹Nº›</a:t>
            </a:fld>
            <a:endParaRPr lang="en-US" dirty="0"/>
          </a:p>
        </p:txBody>
      </p:sp>
    </p:spTree>
    <p:extLst>
      <p:ext uri="{BB962C8B-B14F-4D97-AF65-F5344CB8AC3E}">
        <p14:creationId xmlns:p14="http://schemas.microsoft.com/office/powerpoint/2010/main" val="315796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‹Nº›</a:t>
            </a:fld>
            <a:endParaRPr lang="en-US" dirty="0"/>
          </a:p>
        </p:txBody>
      </p:sp>
    </p:spTree>
    <p:extLst>
      <p:ext uri="{BB962C8B-B14F-4D97-AF65-F5344CB8AC3E}">
        <p14:creationId xmlns:p14="http://schemas.microsoft.com/office/powerpoint/2010/main" val="1819987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11/26/2023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‹Nº›</a:t>
            </a:fld>
            <a:endParaRPr lang="en-US" dirty="0"/>
          </a:p>
        </p:txBody>
      </p:sp>
    </p:spTree>
    <p:extLst>
      <p:ext uri="{BB962C8B-B14F-4D97-AF65-F5344CB8AC3E}">
        <p14:creationId xmlns:p14="http://schemas.microsoft.com/office/powerpoint/2010/main" val="2537686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‹Nº›</a:t>
            </a:fld>
            <a:endParaRPr lang="en-US" dirty="0"/>
          </a:p>
        </p:txBody>
      </p:sp>
    </p:spTree>
    <p:extLst>
      <p:ext uri="{BB962C8B-B14F-4D97-AF65-F5344CB8AC3E}">
        <p14:creationId xmlns:p14="http://schemas.microsoft.com/office/powerpoint/2010/main" val="107196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‹Nº›</a:t>
            </a:fld>
            <a:endParaRPr lang="en-US" dirty="0"/>
          </a:p>
        </p:txBody>
      </p:sp>
    </p:spTree>
    <p:extLst>
      <p:ext uri="{BB962C8B-B14F-4D97-AF65-F5344CB8AC3E}">
        <p14:creationId xmlns:p14="http://schemas.microsoft.com/office/powerpoint/2010/main" val="4097824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11/26/2023</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‹Nº›</a:t>
            </a:fld>
            <a:endParaRPr lang="en-US" dirty="0"/>
          </a:p>
        </p:txBody>
      </p:sp>
    </p:spTree>
    <p:extLst>
      <p:ext uri="{BB962C8B-B14F-4D97-AF65-F5344CB8AC3E}">
        <p14:creationId xmlns:p14="http://schemas.microsoft.com/office/powerpoint/2010/main" val="326886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11/26/2023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‹Nº›</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Tree>
    <p:extLst>
      <p:ext uri="{BB962C8B-B14F-4D97-AF65-F5344CB8AC3E}">
        <p14:creationId xmlns:p14="http://schemas.microsoft.com/office/powerpoint/2010/main" val="4291304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11/26/2023</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‹Nº›</a:t>
            </a:fld>
            <a:endParaRPr lang="en-US" dirty="0"/>
          </a:p>
        </p:txBody>
      </p:sp>
    </p:spTree>
    <p:extLst>
      <p:ext uri="{BB962C8B-B14F-4D97-AF65-F5344CB8AC3E}">
        <p14:creationId xmlns:p14="http://schemas.microsoft.com/office/powerpoint/2010/main" val="3113215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9F73848-91FE-4D29-B0DC-BFC408416682}"/>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62197" y="0"/>
            <a:ext cx="12191980" cy="6858000"/>
          </a:xfrm>
          <a:prstGeom prst="rect">
            <a:avLst/>
          </a:prstGeom>
        </p:spPr>
      </p:pic>
      <p:sp>
        <p:nvSpPr>
          <p:cNvPr id="89" name="Rectangle 8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91" name="Rectangle 9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fontScale="90000"/>
          </a:bodyPr>
          <a:lstStyle/>
          <a:p>
            <a:r>
              <a:rPr lang="en-US" sz="4400" dirty="0">
                <a:solidFill>
                  <a:schemeClr val="tx1"/>
                </a:solidFill>
              </a:rPr>
              <a:t>Covid-19 machine learning</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7"/>
            <a:ext cx="4775075" cy="787027"/>
          </a:xfrm>
        </p:spPr>
        <p:txBody>
          <a:bodyPr>
            <a:normAutofit fontScale="70000" lnSpcReduction="20000"/>
          </a:bodyPr>
          <a:lstStyle/>
          <a:p>
            <a:pPr>
              <a:spcAft>
                <a:spcPts val="600"/>
              </a:spcAft>
            </a:pPr>
            <a:r>
              <a:rPr lang="en-US" dirty="0">
                <a:solidFill>
                  <a:schemeClr val="tx1"/>
                </a:solidFill>
              </a:rPr>
              <a:t>Federico Ariton Sba22090</a:t>
            </a:r>
          </a:p>
          <a:p>
            <a:pPr>
              <a:spcAft>
                <a:spcPts val="600"/>
              </a:spcAft>
            </a:pPr>
            <a:r>
              <a:rPr lang="en-GB" dirty="0">
                <a:solidFill>
                  <a:schemeClr val="tx1"/>
                </a:solidFill>
              </a:rPr>
              <a:t>Higher Diploma in Science in Data Analytics for Business</a:t>
            </a:r>
            <a:endParaRPr lang="en-US" dirty="0">
              <a:solidFill>
                <a:schemeClr val="tx1"/>
              </a:solidFill>
            </a:endParaRPr>
          </a:p>
          <a:p>
            <a:pPr>
              <a:spcAft>
                <a:spcPts val="600"/>
              </a:spcAft>
            </a:pPr>
            <a:endParaRPr lang="en-US" dirty="0">
              <a:solidFill>
                <a:schemeClr val="tx1"/>
              </a:solidFill>
            </a:endParaRPr>
          </a:p>
        </p:txBody>
      </p:sp>
    </p:spTree>
    <p:extLst>
      <p:ext uri="{BB962C8B-B14F-4D97-AF65-F5344CB8AC3E}">
        <p14:creationId xmlns:p14="http://schemas.microsoft.com/office/powerpoint/2010/main" val="42696815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70C92D-D70E-82AE-5596-4CD09105ECEA}"/>
              </a:ext>
            </a:extLst>
          </p:cNvPr>
          <p:cNvSpPr>
            <a:spLocks noGrp="1"/>
          </p:cNvSpPr>
          <p:nvPr>
            <p:ph type="title"/>
          </p:nvPr>
        </p:nvSpPr>
        <p:spPr>
          <a:xfrm>
            <a:off x="1066800" y="453293"/>
            <a:ext cx="10058400" cy="1055076"/>
          </a:xfrm>
        </p:spPr>
        <p:txBody>
          <a:bodyPr/>
          <a:lstStyle/>
          <a:p>
            <a:r>
              <a:rPr lang="es-ES" dirty="0"/>
              <a:t>Project </a:t>
            </a:r>
            <a:r>
              <a:rPr lang="es-ES" dirty="0" err="1"/>
              <a:t>Objective</a:t>
            </a:r>
            <a:endParaRPr lang="es-ES" dirty="0"/>
          </a:p>
        </p:txBody>
      </p:sp>
      <p:sp>
        <p:nvSpPr>
          <p:cNvPr id="3" name="Marcador de contenido 2">
            <a:extLst>
              <a:ext uri="{FF2B5EF4-FFF2-40B4-BE49-F238E27FC236}">
                <a16:creationId xmlns:a16="http://schemas.microsoft.com/office/drawing/2014/main" id="{EB91EE5D-098C-9E11-699B-7EF07BF71A90}"/>
              </a:ext>
            </a:extLst>
          </p:cNvPr>
          <p:cNvSpPr>
            <a:spLocks noGrp="1"/>
          </p:cNvSpPr>
          <p:nvPr>
            <p:ph idx="1"/>
          </p:nvPr>
        </p:nvSpPr>
        <p:spPr>
          <a:xfrm>
            <a:off x="1066800" y="1508369"/>
            <a:ext cx="6043127" cy="4896338"/>
          </a:xfrm>
        </p:spPr>
        <p:txBody>
          <a:bodyPr/>
          <a:lstStyle/>
          <a:p>
            <a:r>
              <a:rPr lang="en-GB" dirty="0"/>
              <a:t>The primary objective of this project is to develop a machine learning model. This model aims to assess the risk level of COVID-19 patients by </a:t>
            </a:r>
            <a:r>
              <a:rPr lang="en-GB" dirty="0" err="1"/>
              <a:t>analyzing</a:t>
            </a:r>
            <a:r>
              <a:rPr lang="en-GB" dirty="0"/>
              <a:t> their symptoms, current health status, and medical history. Such a predictive tool could be vital in making informed decisions about resource allocation and patient care during the pandemic.</a:t>
            </a:r>
          </a:p>
          <a:p>
            <a:r>
              <a:rPr lang="en-GB" dirty="0"/>
              <a:t>The image illustrates the structured layout of our project, detailing a step-by-step organizational approach. This schematic has been instrumental in guiding the restructuring process, clearly delineating each phase for easier follow-through. The visualization highlights the project's potential, showcasing how systematic planning and decision-making can enhance its development.</a:t>
            </a:r>
          </a:p>
          <a:p>
            <a:r>
              <a:rPr lang="en-GB" dirty="0"/>
              <a:t>This revised version offers a clearer, more concise </a:t>
            </a:r>
            <a:r>
              <a:rPr lang="en-GB" dirty="0" err="1"/>
              <a:t>description.It</a:t>
            </a:r>
            <a:r>
              <a:rPr lang="en-GB" dirty="0"/>
              <a:t> emphasizes the importance of the schematic in the project’s restructuring process and its role in revealing the project's potential.</a:t>
            </a:r>
          </a:p>
          <a:p>
            <a:pPr marL="0" indent="0">
              <a:buNone/>
            </a:pPr>
            <a:endParaRPr lang="es-ES" dirty="0"/>
          </a:p>
        </p:txBody>
      </p:sp>
      <p:pic>
        <p:nvPicPr>
          <p:cNvPr id="4" name="Imagen 3">
            <a:extLst>
              <a:ext uri="{FF2B5EF4-FFF2-40B4-BE49-F238E27FC236}">
                <a16:creationId xmlns:a16="http://schemas.microsoft.com/office/drawing/2014/main" id="{47E63274-704D-CEC4-E1EC-9BE34F15C6F1}"/>
              </a:ext>
            </a:extLst>
          </p:cNvPr>
          <p:cNvPicPr>
            <a:picLocks noChangeAspect="1"/>
          </p:cNvPicPr>
          <p:nvPr/>
        </p:nvPicPr>
        <p:blipFill>
          <a:blip r:embed="rId2"/>
          <a:stretch>
            <a:fillRect/>
          </a:stretch>
        </p:blipFill>
        <p:spPr>
          <a:xfrm>
            <a:off x="7109927" y="1632857"/>
            <a:ext cx="4621445" cy="3849315"/>
          </a:xfrm>
          <a:prstGeom prst="rect">
            <a:avLst/>
          </a:prstGeom>
        </p:spPr>
      </p:pic>
    </p:spTree>
    <p:extLst>
      <p:ext uri="{BB962C8B-B14F-4D97-AF65-F5344CB8AC3E}">
        <p14:creationId xmlns:p14="http://schemas.microsoft.com/office/powerpoint/2010/main" val="335114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D13603-4B0A-E45C-A250-737D347F957B}"/>
              </a:ext>
            </a:extLst>
          </p:cNvPr>
          <p:cNvSpPr>
            <a:spLocks noGrp="1"/>
          </p:cNvSpPr>
          <p:nvPr>
            <p:ph type="title"/>
          </p:nvPr>
        </p:nvSpPr>
        <p:spPr/>
        <p:txBody>
          <a:bodyPr/>
          <a:lstStyle/>
          <a:p>
            <a:r>
              <a:rPr lang="en-IE" dirty="0"/>
              <a:t>EDA</a:t>
            </a:r>
            <a:endParaRPr lang="es-ES" dirty="0"/>
          </a:p>
        </p:txBody>
      </p:sp>
      <p:sp>
        <p:nvSpPr>
          <p:cNvPr id="3" name="Marcador de contenido 2">
            <a:extLst>
              <a:ext uri="{FF2B5EF4-FFF2-40B4-BE49-F238E27FC236}">
                <a16:creationId xmlns:a16="http://schemas.microsoft.com/office/drawing/2014/main" id="{26253CC5-AA39-E39C-A796-AF5852873B38}"/>
              </a:ext>
            </a:extLst>
          </p:cNvPr>
          <p:cNvSpPr>
            <a:spLocks noGrp="1"/>
          </p:cNvSpPr>
          <p:nvPr>
            <p:ph idx="1"/>
          </p:nvPr>
        </p:nvSpPr>
        <p:spPr>
          <a:xfrm>
            <a:off x="1066800" y="1604865"/>
            <a:ext cx="10058400" cy="4347879"/>
          </a:xfrm>
        </p:spPr>
        <p:txBody>
          <a:bodyPr/>
          <a:lstStyle/>
          <a:p>
            <a:r>
              <a:rPr lang="en-GB" dirty="0"/>
              <a:t>EDA to understand the dataset deeply. This includes visualizing the distribution of COVID-19 cases with outcomes such as deaths and gender. Use plots like histograms, pie charts, and correlation matrix to visualize the proportion of death and survivals. This visualization helps in identifying patterns or anomalies in the dataset.</a:t>
            </a:r>
            <a:endParaRPr lang="es-ES" dirty="0"/>
          </a:p>
        </p:txBody>
      </p:sp>
      <p:pic>
        <p:nvPicPr>
          <p:cNvPr id="4" name="Imagen 3">
            <a:extLst>
              <a:ext uri="{FF2B5EF4-FFF2-40B4-BE49-F238E27FC236}">
                <a16:creationId xmlns:a16="http://schemas.microsoft.com/office/drawing/2014/main" id="{0CEC749C-7EE3-6FCF-72AF-C907F1C6D0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062" y="2976465"/>
            <a:ext cx="2234337" cy="1910620"/>
          </a:xfrm>
          <a:prstGeom prst="rect">
            <a:avLst/>
          </a:prstGeom>
        </p:spPr>
      </p:pic>
      <p:pic>
        <p:nvPicPr>
          <p:cNvPr id="5" name="Imagen 4">
            <a:extLst>
              <a:ext uri="{FF2B5EF4-FFF2-40B4-BE49-F238E27FC236}">
                <a16:creationId xmlns:a16="http://schemas.microsoft.com/office/drawing/2014/main" id="{D2C39358-6DE4-D8A7-59D0-C0FE393909D7}"/>
              </a:ext>
            </a:extLst>
          </p:cNvPr>
          <p:cNvPicPr>
            <a:picLocks noChangeAspect="1"/>
          </p:cNvPicPr>
          <p:nvPr/>
        </p:nvPicPr>
        <p:blipFill>
          <a:blip r:embed="rId3"/>
          <a:stretch>
            <a:fillRect/>
          </a:stretch>
        </p:blipFill>
        <p:spPr>
          <a:xfrm>
            <a:off x="3721000" y="3732109"/>
            <a:ext cx="2998954" cy="2223395"/>
          </a:xfrm>
          <a:prstGeom prst="rect">
            <a:avLst/>
          </a:prstGeom>
        </p:spPr>
      </p:pic>
      <p:pic>
        <p:nvPicPr>
          <p:cNvPr id="6" name="Imagen 5">
            <a:extLst>
              <a:ext uri="{FF2B5EF4-FFF2-40B4-BE49-F238E27FC236}">
                <a16:creationId xmlns:a16="http://schemas.microsoft.com/office/drawing/2014/main" id="{9FB1B58C-B396-5BC6-7D25-08DFC24E7ACE}"/>
              </a:ext>
            </a:extLst>
          </p:cNvPr>
          <p:cNvPicPr>
            <a:picLocks noChangeAspect="1"/>
          </p:cNvPicPr>
          <p:nvPr/>
        </p:nvPicPr>
        <p:blipFill>
          <a:blip r:embed="rId4"/>
          <a:stretch>
            <a:fillRect/>
          </a:stretch>
        </p:blipFill>
        <p:spPr>
          <a:xfrm>
            <a:off x="7128587" y="2555931"/>
            <a:ext cx="4097350" cy="3643888"/>
          </a:xfrm>
          <a:prstGeom prst="rect">
            <a:avLst/>
          </a:prstGeom>
        </p:spPr>
      </p:pic>
    </p:spTree>
    <p:extLst>
      <p:ext uri="{BB962C8B-B14F-4D97-AF65-F5344CB8AC3E}">
        <p14:creationId xmlns:p14="http://schemas.microsoft.com/office/powerpoint/2010/main" val="2068433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7085C0-D0CA-B757-0F53-C103C05B5834}"/>
              </a:ext>
            </a:extLst>
          </p:cNvPr>
          <p:cNvSpPr>
            <a:spLocks noGrp="1"/>
          </p:cNvSpPr>
          <p:nvPr>
            <p:ph type="title"/>
          </p:nvPr>
        </p:nvSpPr>
        <p:spPr/>
        <p:txBody>
          <a:bodyPr/>
          <a:lstStyle/>
          <a:p>
            <a:r>
              <a:rPr lang="es-ES" dirty="0" err="1"/>
              <a:t>Sampling</a:t>
            </a:r>
            <a:r>
              <a:rPr lang="es-ES" dirty="0"/>
              <a:t> </a:t>
            </a:r>
            <a:r>
              <a:rPr lang="es-ES" dirty="0" err="1"/>
              <a:t>the</a:t>
            </a:r>
            <a:r>
              <a:rPr lang="es-ES" dirty="0"/>
              <a:t> data</a:t>
            </a:r>
          </a:p>
        </p:txBody>
      </p:sp>
      <p:sp>
        <p:nvSpPr>
          <p:cNvPr id="3" name="Marcador de contenido 2">
            <a:extLst>
              <a:ext uri="{FF2B5EF4-FFF2-40B4-BE49-F238E27FC236}">
                <a16:creationId xmlns:a16="http://schemas.microsoft.com/office/drawing/2014/main" id="{50427AD1-BF84-F4DF-1189-9DA83FA2FF15}"/>
              </a:ext>
            </a:extLst>
          </p:cNvPr>
          <p:cNvSpPr>
            <a:spLocks noGrp="1"/>
          </p:cNvSpPr>
          <p:nvPr>
            <p:ph idx="1"/>
          </p:nvPr>
        </p:nvSpPr>
        <p:spPr>
          <a:xfrm>
            <a:off x="1066800" y="1623527"/>
            <a:ext cx="10058400" cy="4329217"/>
          </a:xfrm>
        </p:spPr>
        <p:txBody>
          <a:bodyPr/>
          <a:lstStyle/>
          <a:p>
            <a:endParaRPr lang="en-GB" dirty="0"/>
          </a:p>
          <a:p>
            <a:r>
              <a:rPr lang="en-GB" dirty="0"/>
              <a:t>After reviewing the Exploratory Data Analysis (EDA), we pointed 'death' as the critical variable (y) for predicting whether a COVID-19 patient is at high risk.</a:t>
            </a:r>
          </a:p>
          <a:p>
            <a:r>
              <a:rPr lang="en-GB" dirty="0"/>
              <a:t> There is, an imbalance in the data where there are more deaths than survivals which could bias our model to predict 'did not die' more frequently. </a:t>
            </a:r>
          </a:p>
          <a:p>
            <a:r>
              <a:rPr lang="en-GB" dirty="0"/>
              <a:t>To address this, we will implement resampling techniques to balance our dataset, ensuring that our predictive model isn't skewed by the disproportionate class sizes. This step is crucial for enhancing the model's ability to accurately predict high-risk patients.</a:t>
            </a:r>
          </a:p>
          <a:p>
            <a:endParaRPr lang="en-GB" dirty="0"/>
          </a:p>
          <a:p>
            <a:endParaRPr lang="en-GB" dirty="0"/>
          </a:p>
          <a:p>
            <a:endParaRPr lang="en-GB" dirty="0"/>
          </a:p>
          <a:p>
            <a:endParaRPr lang="en-GB" dirty="0"/>
          </a:p>
          <a:p>
            <a:endParaRPr lang="en-GB" dirty="0"/>
          </a:p>
          <a:p>
            <a:endParaRPr lang="es-ES" dirty="0"/>
          </a:p>
        </p:txBody>
      </p:sp>
      <p:pic>
        <p:nvPicPr>
          <p:cNvPr id="4" name="Imagen 3">
            <a:extLst>
              <a:ext uri="{FF2B5EF4-FFF2-40B4-BE49-F238E27FC236}">
                <a16:creationId xmlns:a16="http://schemas.microsoft.com/office/drawing/2014/main" id="{5FB9CA29-242B-202E-549E-33A4AD06DE4D}"/>
              </a:ext>
            </a:extLst>
          </p:cNvPr>
          <p:cNvPicPr>
            <a:picLocks noChangeAspect="1"/>
          </p:cNvPicPr>
          <p:nvPr/>
        </p:nvPicPr>
        <p:blipFill>
          <a:blip r:embed="rId2"/>
          <a:stretch>
            <a:fillRect/>
          </a:stretch>
        </p:blipFill>
        <p:spPr>
          <a:xfrm>
            <a:off x="4785360" y="4015118"/>
            <a:ext cx="2621280" cy="1847850"/>
          </a:xfrm>
          <a:prstGeom prst="rect">
            <a:avLst/>
          </a:prstGeom>
        </p:spPr>
      </p:pic>
      <p:pic>
        <p:nvPicPr>
          <p:cNvPr id="5" name="Imagen 4">
            <a:extLst>
              <a:ext uri="{FF2B5EF4-FFF2-40B4-BE49-F238E27FC236}">
                <a16:creationId xmlns:a16="http://schemas.microsoft.com/office/drawing/2014/main" id="{8536EE90-79F4-789B-69FE-0A281E2FD35E}"/>
              </a:ext>
            </a:extLst>
          </p:cNvPr>
          <p:cNvPicPr>
            <a:picLocks noChangeAspect="1"/>
          </p:cNvPicPr>
          <p:nvPr/>
        </p:nvPicPr>
        <p:blipFill>
          <a:blip r:embed="rId3"/>
          <a:stretch>
            <a:fillRect/>
          </a:stretch>
        </p:blipFill>
        <p:spPr>
          <a:xfrm>
            <a:off x="8226930" y="4017023"/>
            <a:ext cx="2599690" cy="1845945"/>
          </a:xfrm>
          <a:prstGeom prst="rect">
            <a:avLst/>
          </a:prstGeom>
        </p:spPr>
      </p:pic>
    </p:spTree>
    <p:extLst>
      <p:ext uri="{BB962C8B-B14F-4D97-AF65-F5344CB8AC3E}">
        <p14:creationId xmlns:p14="http://schemas.microsoft.com/office/powerpoint/2010/main" val="2136231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931E4C-E314-90FE-52EC-6DCFF5B50FD7}"/>
              </a:ext>
            </a:extLst>
          </p:cNvPr>
          <p:cNvSpPr>
            <a:spLocks noGrp="1"/>
          </p:cNvSpPr>
          <p:nvPr>
            <p:ph type="title"/>
          </p:nvPr>
        </p:nvSpPr>
        <p:spPr>
          <a:xfrm>
            <a:off x="1066800" y="373224"/>
            <a:ext cx="10058400" cy="1576874"/>
          </a:xfrm>
        </p:spPr>
        <p:txBody>
          <a:bodyPr/>
          <a:lstStyle/>
          <a:p>
            <a:r>
              <a:rPr lang="en-IE" dirty="0"/>
              <a:t>Implementation of models and PCA</a:t>
            </a:r>
            <a:endParaRPr lang="es-ES" dirty="0"/>
          </a:p>
        </p:txBody>
      </p:sp>
      <p:sp>
        <p:nvSpPr>
          <p:cNvPr id="3" name="Marcador de contenido 2">
            <a:extLst>
              <a:ext uri="{FF2B5EF4-FFF2-40B4-BE49-F238E27FC236}">
                <a16:creationId xmlns:a16="http://schemas.microsoft.com/office/drawing/2014/main" id="{EE0C05F9-ADBF-AD6E-3D09-9AC9CADCF5F7}"/>
              </a:ext>
            </a:extLst>
          </p:cNvPr>
          <p:cNvSpPr>
            <a:spLocks noGrp="1"/>
          </p:cNvSpPr>
          <p:nvPr>
            <p:ph idx="1"/>
          </p:nvPr>
        </p:nvSpPr>
        <p:spPr>
          <a:xfrm>
            <a:off x="1066800" y="1427584"/>
            <a:ext cx="6407020" cy="5057191"/>
          </a:xfrm>
        </p:spPr>
        <p:txBody>
          <a:bodyPr>
            <a:normAutofit fontScale="92500" lnSpcReduction="20000"/>
          </a:bodyPr>
          <a:lstStyle/>
          <a:p>
            <a:pPr marL="0" indent="0">
              <a:buNone/>
            </a:pPr>
            <a:r>
              <a:rPr lang="en-GB" dirty="0"/>
              <a:t>After implementing several models to determine the best fit for our data, based on accuracy metrics, we observed the following results:</a:t>
            </a:r>
          </a:p>
          <a:p>
            <a:r>
              <a:rPr lang="en-GB" dirty="0"/>
              <a:t>Logistic Regression emerged as the top-performing model, achieving the highest accuracy at 91%. This suggests it could be a highly suitable choice for our dataset.</a:t>
            </a:r>
          </a:p>
          <a:p>
            <a:r>
              <a:rPr lang="en-GB" dirty="0"/>
              <a:t>The Random Forest model followed closely, with an accuracy of 90%.</a:t>
            </a:r>
          </a:p>
          <a:p>
            <a:r>
              <a:rPr lang="en-GB" dirty="0"/>
              <a:t>The K-Nearest </a:t>
            </a:r>
            <a:r>
              <a:rPr lang="en-GB" dirty="0" err="1"/>
              <a:t>Neighbors</a:t>
            </a:r>
            <a:r>
              <a:rPr lang="en-GB" dirty="0"/>
              <a:t> (KNN) model showed an accuracy of 87%.</a:t>
            </a:r>
          </a:p>
          <a:p>
            <a:r>
              <a:rPr lang="en-GB" dirty="0"/>
              <a:t>Similarly, the Gaussian Naive Bayes (</a:t>
            </a:r>
            <a:r>
              <a:rPr lang="en-GB" dirty="0" err="1"/>
              <a:t>GaussianNB</a:t>
            </a:r>
            <a:r>
              <a:rPr lang="en-GB" dirty="0"/>
              <a:t>) model also recorded an accuracy of 87%.</a:t>
            </a:r>
          </a:p>
          <a:p>
            <a:pPr marL="0" indent="0">
              <a:buNone/>
            </a:pPr>
            <a:r>
              <a:rPr lang="es-ES" dirty="0"/>
              <a:t>PCA</a:t>
            </a:r>
          </a:p>
          <a:p>
            <a:pPr marL="0" indent="0">
              <a:buNone/>
            </a:pPr>
            <a:r>
              <a:rPr lang="en-GB" dirty="0"/>
              <a:t>We conducted a Principal Component Analysis (PCA) for dimensionality reduction and subsequently tested various models to ascertain the most effective one. Our findings reveal that Logistic Regression (LR) and Linear Discriminant Analysis (LDA) both displayed higher median accuracies, coupled with relatively narrow interquartile ranges. This indicates a consistent performance across different iterations of the models. The K-Nearest </a:t>
            </a:r>
            <a:r>
              <a:rPr lang="en-GB" dirty="0" err="1"/>
              <a:t>Neighbors</a:t>
            </a:r>
            <a:r>
              <a:rPr lang="en-GB" dirty="0"/>
              <a:t> (KNN) model also showed a commendable level of consistency, although with a marginally lower median accuracy. In contrast, the Classification and Regression Trees (CART) model exhibited more variability in its performance. Notably, the Naive Bayes (NB) algorithm demonstrated the broadest range in accuracy scores, which suggests it is the least consistent among the evaluated models.</a:t>
            </a:r>
          </a:p>
        </p:txBody>
      </p:sp>
      <p:pic>
        <p:nvPicPr>
          <p:cNvPr id="4" name="Imagen 3">
            <a:extLst>
              <a:ext uri="{FF2B5EF4-FFF2-40B4-BE49-F238E27FC236}">
                <a16:creationId xmlns:a16="http://schemas.microsoft.com/office/drawing/2014/main" id="{3FA6E116-25E0-9F7E-C5C6-2ADF110AE741}"/>
              </a:ext>
            </a:extLst>
          </p:cNvPr>
          <p:cNvPicPr>
            <a:picLocks noChangeAspect="1"/>
          </p:cNvPicPr>
          <p:nvPr/>
        </p:nvPicPr>
        <p:blipFill>
          <a:blip r:embed="rId2"/>
          <a:stretch>
            <a:fillRect/>
          </a:stretch>
        </p:blipFill>
        <p:spPr>
          <a:xfrm>
            <a:off x="7473820" y="2178696"/>
            <a:ext cx="4217904" cy="3186405"/>
          </a:xfrm>
          <a:prstGeom prst="rect">
            <a:avLst/>
          </a:prstGeom>
        </p:spPr>
      </p:pic>
    </p:spTree>
    <p:extLst>
      <p:ext uri="{BB962C8B-B14F-4D97-AF65-F5344CB8AC3E}">
        <p14:creationId xmlns:p14="http://schemas.microsoft.com/office/powerpoint/2010/main" val="3540197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EB7A5A-D62A-FB75-A955-BBB10CC1A00F}"/>
              </a:ext>
            </a:extLst>
          </p:cNvPr>
          <p:cNvSpPr>
            <a:spLocks noGrp="1"/>
          </p:cNvSpPr>
          <p:nvPr>
            <p:ph type="title"/>
          </p:nvPr>
        </p:nvSpPr>
        <p:spPr>
          <a:xfrm>
            <a:off x="1066800" y="419878"/>
            <a:ext cx="10058400" cy="1343608"/>
          </a:xfrm>
        </p:spPr>
        <p:txBody>
          <a:bodyPr/>
          <a:lstStyle/>
          <a:p>
            <a:r>
              <a:rPr lang="en-IE" dirty="0"/>
              <a:t>Conclusion</a:t>
            </a:r>
            <a:endParaRPr lang="es-ES" dirty="0"/>
          </a:p>
        </p:txBody>
      </p:sp>
      <p:sp>
        <p:nvSpPr>
          <p:cNvPr id="3" name="Marcador de contenido 2">
            <a:extLst>
              <a:ext uri="{FF2B5EF4-FFF2-40B4-BE49-F238E27FC236}">
                <a16:creationId xmlns:a16="http://schemas.microsoft.com/office/drawing/2014/main" id="{CB6A6801-8969-3AC4-CE5E-2137294B4907}"/>
              </a:ext>
            </a:extLst>
          </p:cNvPr>
          <p:cNvSpPr>
            <a:spLocks noGrp="1"/>
          </p:cNvSpPr>
          <p:nvPr>
            <p:ph idx="1"/>
          </p:nvPr>
        </p:nvSpPr>
        <p:spPr>
          <a:xfrm>
            <a:off x="1066800" y="1763486"/>
            <a:ext cx="10058400" cy="4189258"/>
          </a:xfrm>
        </p:spPr>
        <p:txBody>
          <a:bodyPr>
            <a:normAutofit/>
          </a:bodyPr>
          <a:lstStyle/>
          <a:p>
            <a:r>
              <a:rPr lang="en-GB" sz="1800" dirty="0"/>
              <a:t>After the EDA revealed a significant pattern in the 'death' variable, for predicting high-risk COVID-19 patient and handling with missing value and the imbalanced data, with a higher number of survivals compared to deaths, could potentially lead to a predictive bias towards survival outcomes. </a:t>
            </a:r>
          </a:p>
          <a:p>
            <a:endParaRPr lang="en-GB" sz="1800" dirty="0"/>
          </a:p>
          <a:p>
            <a:r>
              <a:rPr lang="en-GB" sz="1800" dirty="0"/>
              <a:t>The use of various models and metrics provides a thorough understanding of each model's performance, guiding the selection of the most appropriate model for the given dataset.</a:t>
            </a:r>
          </a:p>
          <a:p>
            <a:pPr marL="0" indent="0">
              <a:buNone/>
            </a:pPr>
            <a:endParaRPr lang="en-GB" sz="1800" dirty="0"/>
          </a:p>
          <a:p>
            <a:r>
              <a:rPr lang="en-GB" sz="1800" dirty="0"/>
              <a:t> These steps are very important for developing reliable predictive tools in public health, particularly for managing and anticipating the needs of high-risk COVID-19 patients.</a:t>
            </a:r>
            <a:endParaRPr lang="es-ES" sz="1800" dirty="0"/>
          </a:p>
        </p:txBody>
      </p:sp>
    </p:spTree>
    <p:extLst>
      <p:ext uri="{BB962C8B-B14F-4D97-AF65-F5344CB8AC3E}">
        <p14:creationId xmlns:p14="http://schemas.microsoft.com/office/powerpoint/2010/main" val="11485142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75FBC4-9D33-46BE-911D-419763BA9AF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94F055B-D391-44D3-A87A-BCD07BD5A31C}">
  <ds:schemaRefs>
    <ds:schemaRef ds:uri="http://schemas.microsoft.com/sharepoint/v3/contenttype/forms"/>
  </ds:schemaRefs>
</ds:datastoreItem>
</file>

<file path=customXml/itemProps3.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Woven fibers</Template>
  <TotalTime>704</TotalTime>
  <Words>666</Words>
  <Application>Microsoft Office PowerPoint</Application>
  <PresentationFormat>Panorámica</PresentationFormat>
  <Paragraphs>32</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Avenir Next LT Pro</vt:lpstr>
      <vt:lpstr>Avenir Next LT Pro Light</vt:lpstr>
      <vt:lpstr>Garamond</vt:lpstr>
      <vt:lpstr>SavonVTI</vt:lpstr>
      <vt:lpstr>Covid-19 machine learning</vt:lpstr>
      <vt:lpstr>Project Objective</vt:lpstr>
      <vt:lpstr>EDA</vt:lpstr>
      <vt:lpstr>Sampling the data</vt:lpstr>
      <vt:lpstr>Implementation of models and PCA</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machine learning</dc:title>
  <dc:creator>federico ariton</dc:creator>
  <cp:lastModifiedBy>federico ariton</cp:lastModifiedBy>
  <cp:revision>2</cp:revision>
  <dcterms:created xsi:type="dcterms:W3CDTF">2023-11-26T02:07:21Z</dcterms:created>
  <dcterms:modified xsi:type="dcterms:W3CDTF">2023-11-26T13:52:04Z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