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92" r:id="rId6"/>
    <p:sldId id="258" r:id="rId7"/>
    <p:sldId id="281" r:id="rId8"/>
    <p:sldId id="282" r:id="rId9"/>
    <p:sldId id="283" r:id="rId10"/>
    <p:sldId id="285" r:id="rId11"/>
    <p:sldId id="286" r:id="rId12"/>
    <p:sldId id="287" r:id="rId13"/>
    <p:sldId id="288" r:id="rId14"/>
    <p:sldId id="289" r:id="rId15"/>
    <p:sldId id="29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0655" autoAdjust="0"/>
  </p:normalViewPr>
  <p:slideViewPr>
    <p:cSldViewPr snapToGrid="0">
      <p:cViewPr varScale="1">
        <p:scale>
          <a:sx n="65" d="100"/>
          <a:sy n="65" d="100"/>
        </p:scale>
        <p:origin x="1086"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s-ES"/>
              <a:t>Haga clic en el icono para agregar una tabla</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s-ES"/>
              <a:t>Haga clic en el icono para agregar una tabla</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s-ES"/>
              <a:t>Haga clic en el icono para agregar una imagen</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s-ES"/>
              <a:t>Haga clic en el icono para agregar una imagen</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‹Nº›</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Strategic thinking</a:t>
            </a:r>
            <a:br>
              <a:rPr lang="en-US" dirty="0"/>
            </a:br>
            <a:r>
              <a:rPr lang="en-US" sz="2400" dirty="0"/>
              <a:t>Bank market campaign</a:t>
            </a:r>
            <a:br>
              <a:rPr lang="en-US" dirty="0"/>
            </a:br>
            <a:br>
              <a:rPr lang="en-US" dirty="0"/>
            </a:br>
            <a:r>
              <a:rPr lang="en-US" sz="1600" dirty="0"/>
              <a:t>federico ariton</a:t>
            </a:r>
            <a:br>
              <a:rPr lang="en-US" dirty="0"/>
            </a:br>
            <a:r>
              <a:rPr lang="en-US" sz="1400" dirty="0"/>
              <a:t>higher diploma data analyst</a:t>
            </a:r>
            <a:br>
              <a:rPr lang="en-US" sz="1400" dirty="0"/>
            </a:br>
            <a:br>
              <a:rPr lang="en-US" sz="1400" dirty="0"/>
            </a:br>
            <a:r>
              <a:rPr lang="en-US" sz="1400" dirty="0"/>
              <a:t>lecturer:</a:t>
            </a:r>
            <a:br>
              <a:rPr lang="en-US" sz="1400" dirty="0"/>
            </a:br>
            <a:r>
              <a:rPr lang="en-US" sz="1400" dirty="0" err="1"/>
              <a:t>james</a:t>
            </a:r>
            <a:r>
              <a:rPr lang="en-US" sz="1400" dirty="0"/>
              <a:t> </a:t>
            </a:r>
            <a:r>
              <a:rPr lang="en-US" sz="1400" dirty="0" err="1"/>
              <a:t>garza</a:t>
            </a:r>
            <a:br>
              <a:rPr lang="en-US" dirty="0"/>
            </a:b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9E261-4720-A656-3307-E126FAF2735E}"/>
              </a:ext>
            </a:extLst>
          </p:cNvPr>
          <p:cNvSpPr>
            <a:spLocks noGrp="1"/>
          </p:cNvSpPr>
          <p:nvPr>
            <p:ph type="title"/>
          </p:nvPr>
        </p:nvSpPr>
        <p:spPr>
          <a:xfrm>
            <a:off x="1341120" y="1"/>
            <a:ext cx="9953308" cy="619431"/>
          </a:xfrm>
        </p:spPr>
        <p:txBody>
          <a:bodyPr/>
          <a:lstStyle/>
          <a:p>
            <a:r>
              <a:rPr lang="es-ES" dirty="0" err="1"/>
              <a:t>smote</a:t>
            </a:r>
            <a:endParaRPr lang="es-ES" dirty="0"/>
          </a:p>
        </p:txBody>
      </p:sp>
      <p:sp>
        <p:nvSpPr>
          <p:cNvPr id="7" name="Marcador de número de diapositiva 6">
            <a:extLst>
              <a:ext uri="{FF2B5EF4-FFF2-40B4-BE49-F238E27FC236}">
                <a16:creationId xmlns:a16="http://schemas.microsoft.com/office/drawing/2014/main" id="{7652FB6D-41CE-4538-5446-98E6124134AE}"/>
              </a:ext>
            </a:extLst>
          </p:cNvPr>
          <p:cNvSpPr>
            <a:spLocks noGrp="1"/>
          </p:cNvSpPr>
          <p:nvPr>
            <p:ph type="sldNum" sz="quarter" idx="13"/>
          </p:nvPr>
        </p:nvSpPr>
        <p:spPr/>
        <p:txBody>
          <a:bodyPr/>
          <a:lstStyle/>
          <a:p>
            <a:fld id="{A49DFD55-3C28-40EF-9E31-A92D2E4017FF}" type="slidenum">
              <a:rPr lang="en-US" smtClean="0"/>
              <a:pPr/>
              <a:t>10</a:t>
            </a:fld>
            <a:endParaRPr lang="en-US" dirty="0"/>
          </a:p>
        </p:txBody>
      </p:sp>
      <p:pic>
        <p:nvPicPr>
          <p:cNvPr id="10" name="Imagen 9">
            <a:extLst>
              <a:ext uri="{FF2B5EF4-FFF2-40B4-BE49-F238E27FC236}">
                <a16:creationId xmlns:a16="http://schemas.microsoft.com/office/drawing/2014/main" id="{961DD07F-FA2F-26E2-9627-C671A831AA67}"/>
              </a:ext>
            </a:extLst>
          </p:cNvPr>
          <p:cNvPicPr>
            <a:picLocks noChangeAspect="1"/>
          </p:cNvPicPr>
          <p:nvPr/>
        </p:nvPicPr>
        <p:blipFill>
          <a:blip r:embed="rId2"/>
          <a:stretch>
            <a:fillRect/>
          </a:stretch>
        </p:blipFill>
        <p:spPr>
          <a:xfrm>
            <a:off x="226673" y="865163"/>
            <a:ext cx="3121211" cy="2703948"/>
          </a:xfrm>
          <a:prstGeom prst="rect">
            <a:avLst/>
          </a:prstGeom>
        </p:spPr>
      </p:pic>
      <p:pic>
        <p:nvPicPr>
          <p:cNvPr id="11" name="Imagen 10">
            <a:extLst>
              <a:ext uri="{FF2B5EF4-FFF2-40B4-BE49-F238E27FC236}">
                <a16:creationId xmlns:a16="http://schemas.microsoft.com/office/drawing/2014/main" id="{377F7B55-73A9-B7C2-DC9B-BD672997F50D}"/>
              </a:ext>
            </a:extLst>
          </p:cNvPr>
          <p:cNvPicPr>
            <a:picLocks noChangeAspect="1"/>
          </p:cNvPicPr>
          <p:nvPr/>
        </p:nvPicPr>
        <p:blipFill>
          <a:blip r:embed="rId3"/>
          <a:stretch>
            <a:fillRect/>
          </a:stretch>
        </p:blipFill>
        <p:spPr>
          <a:xfrm>
            <a:off x="3347884" y="799444"/>
            <a:ext cx="3937819" cy="3222065"/>
          </a:xfrm>
          <a:prstGeom prst="rect">
            <a:avLst/>
          </a:prstGeom>
        </p:spPr>
      </p:pic>
      <p:sp>
        <p:nvSpPr>
          <p:cNvPr id="13" name="CuadroTexto 12">
            <a:extLst>
              <a:ext uri="{FF2B5EF4-FFF2-40B4-BE49-F238E27FC236}">
                <a16:creationId xmlns:a16="http://schemas.microsoft.com/office/drawing/2014/main" id="{3240FA05-02CC-F3C6-EF2A-0DB72C659E5B}"/>
              </a:ext>
            </a:extLst>
          </p:cNvPr>
          <p:cNvSpPr txBox="1"/>
          <p:nvPr/>
        </p:nvSpPr>
        <p:spPr>
          <a:xfrm>
            <a:off x="7551175" y="1002890"/>
            <a:ext cx="3937819" cy="2308324"/>
          </a:xfrm>
          <a:prstGeom prst="rect">
            <a:avLst/>
          </a:prstGeom>
          <a:noFill/>
        </p:spPr>
        <p:txBody>
          <a:bodyPr wrap="square" rtlCol="0">
            <a:spAutoFit/>
          </a:bodyPr>
          <a:lstStyle/>
          <a:p>
            <a:r>
              <a:rPr lang="en-GB" dirty="0"/>
              <a:t>A pie chart revealed significant class imbalance in the target variable, with only a small percentage of clients subscribing to term deposits. The majority of clients did not subscribe, indicating a skewed distribution that could lead to biased model predictions</a:t>
            </a:r>
            <a:endParaRPr lang="es-ES" dirty="0"/>
          </a:p>
        </p:txBody>
      </p:sp>
      <p:sp>
        <p:nvSpPr>
          <p:cNvPr id="14" name="CuadroTexto 13">
            <a:extLst>
              <a:ext uri="{FF2B5EF4-FFF2-40B4-BE49-F238E27FC236}">
                <a16:creationId xmlns:a16="http://schemas.microsoft.com/office/drawing/2014/main" id="{D0BB44CD-20D2-7769-D1E7-9994282F6AF6}"/>
              </a:ext>
            </a:extLst>
          </p:cNvPr>
          <p:cNvSpPr txBox="1"/>
          <p:nvPr/>
        </p:nvSpPr>
        <p:spPr>
          <a:xfrm>
            <a:off x="251498" y="4087229"/>
            <a:ext cx="4453238" cy="2308324"/>
          </a:xfrm>
          <a:prstGeom prst="rect">
            <a:avLst/>
          </a:prstGeom>
          <a:noFill/>
        </p:spPr>
        <p:txBody>
          <a:bodyPr wrap="square" rtlCol="0">
            <a:spAutoFit/>
          </a:bodyPr>
          <a:lstStyle/>
          <a:p>
            <a:r>
              <a:rPr lang="en-GB" dirty="0"/>
              <a:t>To address this imbalance, we applied SMOTE (Synthetic Minority Oversampling Technique) to the training set, ensuring balanced representation of both classes. This balancing process is crucial because it prevents model bias toward the majority class, leading to improved prediction accuracy and fairer evaluation.</a:t>
            </a:r>
            <a:endParaRPr lang="es-ES" dirty="0"/>
          </a:p>
        </p:txBody>
      </p:sp>
      <p:pic>
        <p:nvPicPr>
          <p:cNvPr id="15" name="Imagen 14">
            <a:extLst>
              <a:ext uri="{FF2B5EF4-FFF2-40B4-BE49-F238E27FC236}">
                <a16:creationId xmlns:a16="http://schemas.microsoft.com/office/drawing/2014/main" id="{D35D6DD5-996D-2D57-E56B-7C06E8203644}"/>
              </a:ext>
            </a:extLst>
          </p:cNvPr>
          <p:cNvPicPr>
            <a:picLocks noChangeAspect="1"/>
          </p:cNvPicPr>
          <p:nvPr/>
        </p:nvPicPr>
        <p:blipFill>
          <a:blip r:embed="rId4"/>
          <a:stretch>
            <a:fillRect/>
          </a:stretch>
        </p:blipFill>
        <p:spPr>
          <a:xfrm>
            <a:off x="5312424" y="4087229"/>
            <a:ext cx="4453238" cy="2585323"/>
          </a:xfrm>
          <a:prstGeom prst="rect">
            <a:avLst/>
          </a:prstGeom>
        </p:spPr>
      </p:pic>
    </p:spTree>
    <p:extLst>
      <p:ext uri="{BB962C8B-B14F-4D97-AF65-F5344CB8AC3E}">
        <p14:creationId xmlns:p14="http://schemas.microsoft.com/office/powerpoint/2010/main" val="391483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B60DB-6386-3AF9-18B8-24BD12F4A1C3}"/>
              </a:ext>
            </a:extLst>
          </p:cNvPr>
          <p:cNvSpPr>
            <a:spLocks noGrp="1"/>
          </p:cNvSpPr>
          <p:nvPr>
            <p:ph type="title"/>
          </p:nvPr>
        </p:nvSpPr>
        <p:spPr>
          <a:xfrm>
            <a:off x="1341120" y="558801"/>
            <a:ext cx="9953308" cy="857044"/>
          </a:xfrm>
        </p:spPr>
        <p:txBody>
          <a:bodyPr/>
          <a:lstStyle/>
          <a:p>
            <a:r>
              <a:rPr lang="es-ES" dirty="0" err="1"/>
              <a:t>Model</a:t>
            </a:r>
            <a:r>
              <a:rPr lang="es-ES" dirty="0"/>
              <a:t> </a:t>
            </a:r>
            <a:r>
              <a:rPr lang="es-ES" dirty="0" err="1"/>
              <a:t>Comparison</a:t>
            </a:r>
            <a:endParaRPr lang="es-ES" dirty="0"/>
          </a:p>
        </p:txBody>
      </p:sp>
      <p:sp>
        <p:nvSpPr>
          <p:cNvPr id="7" name="Marcador de número de diapositiva 6">
            <a:extLst>
              <a:ext uri="{FF2B5EF4-FFF2-40B4-BE49-F238E27FC236}">
                <a16:creationId xmlns:a16="http://schemas.microsoft.com/office/drawing/2014/main" id="{E45251E8-955B-ABE7-6981-9383AFF5A34B}"/>
              </a:ext>
            </a:extLst>
          </p:cNvPr>
          <p:cNvSpPr>
            <a:spLocks noGrp="1"/>
          </p:cNvSpPr>
          <p:nvPr>
            <p:ph type="sldNum" sz="quarter" idx="13"/>
          </p:nvPr>
        </p:nvSpPr>
        <p:spPr/>
        <p:txBody>
          <a:bodyPr/>
          <a:lstStyle/>
          <a:p>
            <a:fld id="{A49DFD55-3C28-40EF-9E31-A92D2E4017FF}" type="slidenum">
              <a:rPr lang="en-US" smtClean="0"/>
              <a:pPr/>
              <a:t>11</a:t>
            </a:fld>
            <a:endParaRPr lang="en-US" dirty="0"/>
          </a:p>
        </p:txBody>
      </p:sp>
      <p:pic>
        <p:nvPicPr>
          <p:cNvPr id="8" name="Imagen 7">
            <a:extLst>
              <a:ext uri="{FF2B5EF4-FFF2-40B4-BE49-F238E27FC236}">
                <a16:creationId xmlns:a16="http://schemas.microsoft.com/office/drawing/2014/main" id="{CA103117-B20B-7145-40F8-A6F9B562F546}"/>
              </a:ext>
            </a:extLst>
          </p:cNvPr>
          <p:cNvPicPr>
            <a:picLocks noChangeAspect="1"/>
          </p:cNvPicPr>
          <p:nvPr/>
        </p:nvPicPr>
        <p:blipFill>
          <a:blip r:embed="rId2"/>
          <a:stretch>
            <a:fillRect/>
          </a:stretch>
        </p:blipFill>
        <p:spPr>
          <a:xfrm>
            <a:off x="199053" y="1858298"/>
            <a:ext cx="6440316" cy="2507226"/>
          </a:xfrm>
          <a:prstGeom prst="rect">
            <a:avLst/>
          </a:prstGeom>
        </p:spPr>
      </p:pic>
      <p:pic>
        <p:nvPicPr>
          <p:cNvPr id="12" name="Imagen 11">
            <a:extLst>
              <a:ext uri="{FF2B5EF4-FFF2-40B4-BE49-F238E27FC236}">
                <a16:creationId xmlns:a16="http://schemas.microsoft.com/office/drawing/2014/main" id="{D768EB3B-829E-A80F-9A2C-DB761B018872}"/>
              </a:ext>
            </a:extLst>
          </p:cNvPr>
          <p:cNvPicPr>
            <a:picLocks noChangeAspect="1"/>
          </p:cNvPicPr>
          <p:nvPr/>
        </p:nvPicPr>
        <p:blipFill>
          <a:blip r:embed="rId3"/>
          <a:stretch>
            <a:fillRect/>
          </a:stretch>
        </p:blipFill>
        <p:spPr>
          <a:xfrm>
            <a:off x="6639369" y="1858298"/>
            <a:ext cx="5292304" cy="4237247"/>
          </a:xfrm>
          <a:prstGeom prst="rect">
            <a:avLst/>
          </a:prstGeom>
        </p:spPr>
      </p:pic>
    </p:spTree>
    <p:extLst>
      <p:ext uri="{BB962C8B-B14F-4D97-AF65-F5344CB8AC3E}">
        <p14:creationId xmlns:p14="http://schemas.microsoft.com/office/powerpoint/2010/main" val="403964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167C2-A60A-398C-1F97-FACBDCD19E76}"/>
              </a:ext>
            </a:extLst>
          </p:cNvPr>
          <p:cNvSpPr>
            <a:spLocks noGrp="1"/>
          </p:cNvSpPr>
          <p:nvPr>
            <p:ph type="title"/>
          </p:nvPr>
        </p:nvSpPr>
        <p:spPr>
          <a:xfrm>
            <a:off x="1341120" y="398206"/>
            <a:ext cx="9953308" cy="1106129"/>
          </a:xfrm>
        </p:spPr>
        <p:txBody>
          <a:bodyPr/>
          <a:lstStyle/>
          <a:p>
            <a:r>
              <a:rPr lang="es-ES" dirty="0" err="1"/>
              <a:t>Conclusion</a:t>
            </a:r>
            <a:endParaRPr lang="es-ES" dirty="0"/>
          </a:p>
        </p:txBody>
      </p:sp>
      <p:sp>
        <p:nvSpPr>
          <p:cNvPr id="7" name="Marcador de número de diapositiva 6">
            <a:extLst>
              <a:ext uri="{FF2B5EF4-FFF2-40B4-BE49-F238E27FC236}">
                <a16:creationId xmlns:a16="http://schemas.microsoft.com/office/drawing/2014/main" id="{C588D9E1-B443-918D-2A08-93BDFD402735}"/>
              </a:ext>
            </a:extLst>
          </p:cNvPr>
          <p:cNvSpPr>
            <a:spLocks noGrp="1"/>
          </p:cNvSpPr>
          <p:nvPr>
            <p:ph type="sldNum" sz="quarter" idx="13"/>
          </p:nvPr>
        </p:nvSpPr>
        <p:spPr/>
        <p:txBody>
          <a:bodyPr/>
          <a:lstStyle/>
          <a:p>
            <a:fld id="{A49DFD55-3C28-40EF-9E31-A92D2E4017FF}" type="slidenum">
              <a:rPr lang="en-US" smtClean="0"/>
              <a:pPr/>
              <a:t>12</a:t>
            </a:fld>
            <a:endParaRPr lang="en-US" dirty="0"/>
          </a:p>
        </p:txBody>
      </p:sp>
      <p:sp>
        <p:nvSpPr>
          <p:cNvPr id="9" name="CuadroTexto 8">
            <a:extLst>
              <a:ext uri="{FF2B5EF4-FFF2-40B4-BE49-F238E27FC236}">
                <a16:creationId xmlns:a16="http://schemas.microsoft.com/office/drawing/2014/main" id="{E42E7D0E-8DDF-50CD-E913-D6246AC3A473}"/>
              </a:ext>
            </a:extLst>
          </p:cNvPr>
          <p:cNvSpPr txBox="1"/>
          <p:nvPr/>
        </p:nvSpPr>
        <p:spPr>
          <a:xfrm>
            <a:off x="1341120" y="1828800"/>
            <a:ext cx="7817628" cy="5909310"/>
          </a:xfrm>
          <a:prstGeom prst="rect">
            <a:avLst/>
          </a:prstGeom>
          <a:noFill/>
        </p:spPr>
        <p:txBody>
          <a:bodyPr wrap="square">
            <a:spAutoFit/>
          </a:bodyPr>
          <a:lstStyle/>
          <a:p>
            <a:r>
              <a:rPr lang="en-GB" dirty="0"/>
              <a:t>Among the five models </a:t>
            </a:r>
            <a:r>
              <a:rPr lang="en-GB" dirty="0" err="1"/>
              <a:t>analyzed</a:t>
            </a:r>
            <a:r>
              <a:rPr lang="en-GB" dirty="0"/>
              <a:t>:</a:t>
            </a:r>
          </a:p>
          <a:p>
            <a:endParaRPr lang="en-GB" dirty="0"/>
          </a:p>
          <a:p>
            <a:r>
              <a:rPr lang="en-GB" dirty="0"/>
              <a:t> - The K-Nearest </a:t>
            </a:r>
            <a:r>
              <a:rPr lang="en-GB" dirty="0" err="1"/>
              <a:t>Neighbors</a:t>
            </a:r>
            <a:r>
              <a:rPr lang="en-GB" dirty="0"/>
              <a:t> (KNN) model stands out with an accuracy of 89.39% and a cross-validation (CV) accuracy of 91.72%, offering reliable and consistent predictions. </a:t>
            </a:r>
          </a:p>
          <a:p>
            <a:r>
              <a:rPr lang="en-GB" dirty="0"/>
              <a:t>- The Decision Tree model is a close competitor, delivering similar accuracy        but with higher variability.</a:t>
            </a:r>
          </a:p>
          <a:p>
            <a:r>
              <a:rPr lang="en-GB" dirty="0"/>
              <a:t>-Naive Bayes is effective in resource-constrained environments due to its simplicity and consistency,</a:t>
            </a:r>
          </a:p>
          <a:p>
            <a:r>
              <a:rPr lang="en-GB" dirty="0"/>
              <a:t>- The Logistic Regression models require further optimization.</a:t>
            </a:r>
          </a:p>
          <a:p>
            <a:endParaRPr lang="en-GB" dirty="0"/>
          </a:p>
          <a:p>
            <a:r>
              <a:rPr lang="en-GB" dirty="0"/>
              <a:t>- Overall, KNN emerges as the best model for predicting term deposit subscriptions, striking an optimal balance between accuracy and stability.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18525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427406" y="1615736"/>
            <a:ext cx="4704736" cy="1813264"/>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2C7A8-1A9E-9C8C-653E-2920675CCC78}"/>
              </a:ext>
            </a:extLst>
          </p:cNvPr>
          <p:cNvSpPr>
            <a:spLocks noGrp="1"/>
          </p:cNvSpPr>
          <p:nvPr>
            <p:ph type="title"/>
          </p:nvPr>
        </p:nvSpPr>
        <p:spPr>
          <a:xfrm>
            <a:off x="1322318" y="268360"/>
            <a:ext cx="7288282" cy="100000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structure of the project and Business understanding</a:t>
            </a:r>
            <a:endParaRPr lang="es-ES" dirty="0"/>
          </a:p>
        </p:txBody>
      </p:sp>
      <p:sp>
        <p:nvSpPr>
          <p:cNvPr id="4" name="Marcador de número de diapositiva 3">
            <a:extLst>
              <a:ext uri="{FF2B5EF4-FFF2-40B4-BE49-F238E27FC236}">
                <a16:creationId xmlns:a16="http://schemas.microsoft.com/office/drawing/2014/main" id="{644B5B8F-06D2-136E-27B8-389D07AAFBEB}"/>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5" name="Imagen 4">
            <a:extLst>
              <a:ext uri="{FF2B5EF4-FFF2-40B4-BE49-F238E27FC236}">
                <a16:creationId xmlns:a16="http://schemas.microsoft.com/office/drawing/2014/main" id="{2153915B-FFF6-F012-91CB-6DCC8DDC706D}"/>
              </a:ext>
            </a:extLst>
          </p:cNvPr>
          <p:cNvPicPr>
            <a:picLocks noChangeAspect="1"/>
          </p:cNvPicPr>
          <p:nvPr/>
        </p:nvPicPr>
        <p:blipFill>
          <a:blip r:embed="rId2"/>
          <a:stretch>
            <a:fillRect/>
          </a:stretch>
        </p:blipFill>
        <p:spPr>
          <a:xfrm>
            <a:off x="1644018" y="1387916"/>
            <a:ext cx="6644882" cy="5150995"/>
          </a:xfrm>
          <a:prstGeom prst="rect">
            <a:avLst/>
          </a:prstGeom>
        </p:spPr>
      </p:pic>
    </p:spTree>
    <p:extLst>
      <p:ext uri="{BB962C8B-B14F-4D97-AF65-F5344CB8AC3E}">
        <p14:creationId xmlns:p14="http://schemas.microsoft.com/office/powerpoint/2010/main" val="243863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943752"/>
          </a:xfrm>
        </p:spPr>
        <p:txBody>
          <a:bodyPr/>
          <a:lstStyle/>
          <a:p>
            <a:r>
              <a:rPr lang="en-US" dirty="0"/>
              <a:t>Business understanding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929148" y="1622323"/>
            <a:ext cx="7681452" cy="4547807"/>
          </a:xfrm>
        </p:spPr>
        <p:txBody>
          <a:bodyPr>
            <a:normAutofit fontScale="92500" lnSpcReduction="10000"/>
          </a:bodyPr>
          <a:lstStyle/>
          <a:p>
            <a:pPr marL="12700" marR="139065">
              <a:lnSpc>
                <a:spcPct val="105000"/>
              </a:lnSpc>
              <a:spcBef>
                <a:spcPts val="100"/>
              </a:spcBef>
            </a:pPr>
            <a:r>
              <a:rPr lang="en-GB" sz="1800" b="1" spc="10" dirty="0">
                <a:solidFill>
                  <a:srgbClr val="424242"/>
                </a:solidFill>
                <a:latin typeface="Arial"/>
                <a:cs typeface="Arial"/>
              </a:rPr>
              <a:t>The objective is to develop a predictive model to forecast the likelihood of a customer subscribing to a term deposit. This model can be used to target potential subscribers more effectively, optimizing resources and improving campaign success rates.</a:t>
            </a:r>
          </a:p>
          <a:p>
            <a:pPr marL="12700" marR="139065">
              <a:lnSpc>
                <a:spcPct val="105000"/>
              </a:lnSpc>
              <a:spcBef>
                <a:spcPts val="100"/>
              </a:spcBef>
            </a:pPr>
            <a:endParaRPr lang="en-GB" sz="1800" b="1" spc="-25" dirty="0">
              <a:solidFill>
                <a:srgbClr val="424242"/>
              </a:solidFill>
              <a:latin typeface="Arial"/>
              <a:cs typeface="Arial"/>
            </a:endParaRPr>
          </a:p>
          <a:p>
            <a:pPr marL="12700" marR="139065">
              <a:lnSpc>
                <a:spcPct val="105000"/>
              </a:lnSpc>
              <a:spcBef>
                <a:spcPts val="100"/>
              </a:spcBef>
            </a:pPr>
            <a:r>
              <a:rPr lang="en-GB" sz="1800" b="1" spc="-25" dirty="0">
                <a:solidFill>
                  <a:srgbClr val="424242"/>
                </a:solidFill>
                <a:latin typeface="Arial"/>
                <a:cs typeface="Arial"/>
              </a:rPr>
              <a:t>Hypothesis</a:t>
            </a:r>
          </a:p>
          <a:p>
            <a:pPr marL="12700" marR="139065">
              <a:lnSpc>
                <a:spcPct val="105000"/>
              </a:lnSpc>
              <a:spcBef>
                <a:spcPts val="100"/>
              </a:spcBef>
            </a:pPr>
            <a:endParaRPr lang="en-GB" sz="1800" b="1" spc="-25" dirty="0">
              <a:solidFill>
                <a:srgbClr val="424242"/>
              </a:solidFill>
              <a:latin typeface="Arial"/>
              <a:cs typeface="Arial"/>
            </a:endParaRPr>
          </a:p>
          <a:p>
            <a:pPr marL="12700" marR="139065">
              <a:lnSpc>
                <a:spcPct val="105000"/>
              </a:lnSpc>
              <a:spcBef>
                <a:spcPts val="100"/>
              </a:spcBef>
            </a:pPr>
            <a:r>
              <a:rPr lang="en-GB" b="0" spc="-25" dirty="0">
                <a:solidFill>
                  <a:srgbClr val="424242"/>
                </a:solidFill>
                <a:latin typeface="Arial"/>
                <a:cs typeface="Arial"/>
              </a:rPr>
              <a:t> Older clients and those with higher education levels are more likely to   subscribe to term deposits.</a:t>
            </a:r>
          </a:p>
          <a:p>
            <a:pPr marL="12700" marR="139065">
              <a:lnSpc>
                <a:spcPct val="105000"/>
              </a:lnSpc>
              <a:spcBef>
                <a:spcPts val="100"/>
              </a:spcBef>
            </a:pPr>
            <a:r>
              <a:rPr lang="en-GB" b="0" spc="-25" dirty="0">
                <a:solidFill>
                  <a:srgbClr val="424242"/>
                </a:solidFill>
                <a:latin typeface="Arial"/>
                <a:cs typeface="Arial"/>
              </a:rPr>
              <a:t> Null hypotheses (H0) state no significant difference in subscription rates, while alternative hypotheses (H1) suggest older age groups and clients with higher education have significantly higher rates.</a:t>
            </a:r>
          </a:p>
          <a:p>
            <a:pPr marL="12700" marR="139065">
              <a:lnSpc>
                <a:spcPct val="105000"/>
              </a:lnSpc>
              <a:spcBef>
                <a:spcPts val="100"/>
              </a:spcBef>
            </a:pPr>
            <a:endParaRPr lang="en-GB" sz="1800" dirty="0">
              <a:latin typeface="Arial"/>
              <a:cs typeface="Arial"/>
            </a:endParaRPr>
          </a:p>
          <a:p>
            <a:pPr marL="12700">
              <a:lnSpc>
                <a:spcPct val="100000"/>
              </a:lnSpc>
              <a:spcBef>
                <a:spcPts val="1280"/>
              </a:spcBef>
            </a:pPr>
            <a:r>
              <a:rPr lang="en-GB" sz="1800" b="1" spc="-15" dirty="0">
                <a:solidFill>
                  <a:srgbClr val="424242"/>
                </a:solidFill>
                <a:latin typeface="Arial"/>
                <a:cs typeface="Arial"/>
              </a:rPr>
              <a:t>General</a:t>
            </a:r>
            <a:r>
              <a:rPr lang="en-GB" sz="1800" b="1" spc="-45" dirty="0">
                <a:solidFill>
                  <a:srgbClr val="424242"/>
                </a:solidFill>
                <a:latin typeface="Arial"/>
                <a:cs typeface="Arial"/>
              </a:rPr>
              <a:t> </a:t>
            </a:r>
            <a:r>
              <a:rPr lang="en-GB" sz="1800" b="1" spc="-5" dirty="0">
                <a:solidFill>
                  <a:srgbClr val="424242"/>
                </a:solidFill>
                <a:latin typeface="Arial"/>
                <a:cs typeface="Arial"/>
              </a:rPr>
              <a:t>goal</a:t>
            </a:r>
            <a:endParaRPr lang="en-GB" sz="1800" dirty="0">
              <a:latin typeface="Arial"/>
              <a:cs typeface="Arial"/>
            </a:endParaRPr>
          </a:p>
          <a:p>
            <a:pPr marL="141605" marR="367665">
              <a:lnSpc>
                <a:spcPct val="105000"/>
              </a:lnSpc>
              <a:spcBef>
                <a:spcPts val="1200"/>
              </a:spcBef>
              <a:tabLst>
                <a:tab pos="469265" algn="l"/>
                <a:tab pos="469900" algn="l"/>
              </a:tabLst>
            </a:pPr>
            <a:r>
              <a:rPr lang="en-GB" sz="1800" b="0" spc="-60" dirty="0" err="1">
                <a:solidFill>
                  <a:srgbClr val="424242"/>
                </a:solidFill>
                <a:latin typeface="Microsoft Sans Serif"/>
                <a:cs typeface="Microsoft Sans Serif"/>
              </a:rPr>
              <a:t>Analyze</a:t>
            </a:r>
            <a:r>
              <a:rPr lang="en-GB" sz="1800" b="0" spc="-60" dirty="0">
                <a:solidFill>
                  <a:srgbClr val="424242"/>
                </a:solidFill>
                <a:latin typeface="Microsoft Sans Serif"/>
                <a:cs typeface="Microsoft Sans Serif"/>
              </a:rPr>
              <a:t> the data to identify the key factors that influence a customer’s decision to subscribe to a bank term deposit.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065875"/>
          </a:xfrm>
        </p:spPr>
        <p:txBody>
          <a:bodyPr/>
          <a:lstStyle/>
          <a:p>
            <a:r>
              <a:rPr lang="en-GB" dirty="0"/>
              <a:t>machine learning algorithms</a:t>
            </a:r>
            <a:endParaRPr lang="en-US" dirty="0"/>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1828800"/>
            <a:ext cx="7124700" cy="1856509"/>
          </a:xfrm>
        </p:spPr>
        <p:txBody>
          <a:bodyPr>
            <a:normAutofit/>
          </a:bodyPr>
          <a:lstStyle/>
          <a:p>
            <a:pPr lvl="1"/>
            <a:r>
              <a:rPr lang="en-US" dirty="0"/>
              <a:t>Logistic Regression</a:t>
            </a:r>
          </a:p>
          <a:p>
            <a:pPr lvl="1"/>
            <a:r>
              <a:rPr lang="en-US" dirty="0" err="1"/>
              <a:t>KneigborsClassifier</a:t>
            </a:r>
            <a:endParaRPr lang="en-US" dirty="0"/>
          </a:p>
          <a:p>
            <a:pPr lvl="1"/>
            <a:r>
              <a:rPr lang="en-US" dirty="0"/>
              <a:t>Decision Tree</a:t>
            </a:r>
          </a:p>
          <a:p>
            <a:pPr lvl="1"/>
            <a:r>
              <a:rPr lang="en-US" dirty="0"/>
              <a:t>Random Forest</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15" name="CuadroTexto 14">
            <a:extLst>
              <a:ext uri="{FF2B5EF4-FFF2-40B4-BE49-F238E27FC236}">
                <a16:creationId xmlns:a16="http://schemas.microsoft.com/office/drawing/2014/main" id="{6E5DC5DD-2C78-9D8A-092D-8B61B4FA75EF}"/>
              </a:ext>
            </a:extLst>
          </p:cNvPr>
          <p:cNvSpPr txBox="1"/>
          <p:nvPr/>
        </p:nvSpPr>
        <p:spPr>
          <a:xfrm>
            <a:off x="3062748" y="3509941"/>
            <a:ext cx="6195552" cy="523220"/>
          </a:xfrm>
          <a:prstGeom prst="rect">
            <a:avLst/>
          </a:prstGeom>
          <a:noFill/>
        </p:spPr>
        <p:txBody>
          <a:bodyPr wrap="square" rtlCol="0">
            <a:spAutoFit/>
          </a:bodyPr>
          <a:lstStyle/>
          <a:p>
            <a:r>
              <a:rPr lang="es-ES" sz="2800" dirty="0" err="1"/>
              <a:t>Libraries</a:t>
            </a:r>
            <a:endParaRPr lang="es-ES" sz="2800" dirty="0"/>
          </a:p>
        </p:txBody>
      </p:sp>
      <p:sp>
        <p:nvSpPr>
          <p:cNvPr id="16" name="CuadroTexto 15">
            <a:extLst>
              <a:ext uri="{FF2B5EF4-FFF2-40B4-BE49-F238E27FC236}">
                <a16:creationId xmlns:a16="http://schemas.microsoft.com/office/drawing/2014/main" id="{533EDAD6-E813-C687-57B9-0F845DCA122D}"/>
              </a:ext>
            </a:extLst>
          </p:cNvPr>
          <p:cNvSpPr txBox="1"/>
          <p:nvPr/>
        </p:nvSpPr>
        <p:spPr>
          <a:xfrm>
            <a:off x="3062748" y="4173794"/>
            <a:ext cx="5978013" cy="1477328"/>
          </a:xfrm>
          <a:prstGeom prst="rect">
            <a:avLst/>
          </a:prstGeom>
          <a:noFill/>
        </p:spPr>
        <p:txBody>
          <a:bodyPr wrap="square" rtlCol="0">
            <a:spAutoFit/>
          </a:bodyPr>
          <a:lstStyle/>
          <a:p>
            <a:r>
              <a:rPr lang="en-GB"/>
              <a:t>Different Python libraries were used to facilitate data manipulation, visualization, and machine learning model development. Pandas and NumPy were employed for data handling and numerical operations, while Matplotlib and Seaborn were utilized for creating insightful visualizations</a:t>
            </a:r>
            <a:endParaRPr lang="es-ES" dirty="0"/>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Data set</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1341120" y="2625213"/>
            <a:ext cx="8920481" cy="3731135"/>
          </a:xfrm>
        </p:spPr>
        <p:txBody>
          <a:bodyPr>
            <a:normAutofit/>
          </a:bodyPr>
          <a:lstStyle/>
          <a:p>
            <a:r>
              <a:rPr lang="en-GB" dirty="0"/>
              <a:t>The data for the bank marketing campaign </a:t>
            </a:r>
            <a:r>
              <a:rPr lang="en-US" dirty="0"/>
              <a:t>contain:</a:t>
            </a:r>
          </a:p>
          <a:p>
            <a:pPr lvl="1"/>
            <a:r>
              <a:rPr lang="en-US" dirty="0"/>
              <a:t>41,188 observations</a:t>
            </a:r>
          </a:p>
          <a:p>
            <a:pPr lvl="1"/>
            <a:r>
              <a:rPr lang="en-US" dirty="0"/>
              <a:t>21 variables</a:t>
            </a:r>
          </a:p>
          <a:p>
            <a:pPr lvl="1"/>
            <a:r>
              <a:rPr lang="en-US" dirty="0"/>
              <a:t> </a:t>
            </a:r>
            <a:r>
              <a:rPr lang="en-GB" dirty="0"/>
              <a:t>7 variables are numerical, and 14 variables are categorical</a:t>
            </a:r>
          </a:p>
          <a:p>
            <a:pPr marL="0" lvl="1" indent="0">
              <a:buNone/>
            </a:pPr>
            <a:r>
              <a:rPr lang="en-GB" dirty="0"/>
              <a:t>Source</a:t>
            </a:r>
          </a:p>
          <a:p>
            <a:pPr marL="0" lvl="1" indent="0">
              <a:buNone/>
            </a:pPr>
            <a:r>
              <a:rPr lang="en-GB" dirty="0"/>
              <a:t>The dataset was obtained from the UC Irvine Machine Learning Repository, a online resource that hosts a variety of datasets commonly used for academic and research purposes in machine learning.</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24C91-3E11-28D7-0E80-C70CFF9F46AF}"/>
              </a:ext>
            </a:extLst>
          </p:cNvPr>
          <p:cNvSpPr>
            <a:spLocks noGrp="1"/>
          </p:cNvSpPr>
          <p:nvPr>
            <p:ph type="title"/>
          </p:nvPr>
        </p:nvSpPr>
        <p:spPr>
          <a:xfrm>
            <a:off x="1341120" y="136526"/>
            <a:ext cx="9953308" cy="659887"/>
          </a:xfrm>
        </p:spPr>
        <p:txBody>
          <a:bodyPr/>
          <a:lstStyle/>
          <a:p>
            <a:r>
              <a:rPr lang="es-ES" dirty="0"/>
              <a:t>EDA</a:t>
            </a:r>
          </a:p>
        </p:txBody>
      </p:sp>
      <p:sp>
        <p:nvSpPr>
          <p:cNvPr id="7" name="Marcador de número de diapositiva 6">
            <a:extLst>
              <a:ext uri="{FF2B5EF4-FFF2-40B4-BE49-F238E27FC236}">
                <a16:creationId xmlns:a16="http://schemas.microsoft.com/office/drawing/2014/main" id="{1D0873F3-B47C-F291-DF55-BE14E408D3FE}"/>
              </a:ext>
            </a:extLst>
          </p:cNvPr>
          <p:cNvSpPr>
            <a:spLocks noGrp="1"/>
          </p:cNvSpPr>
          <p:nvPr>
            <p:ph type="sldNum" sz="quarter" idx="13"/>
          </p:nvPr>
        </p:nvSpPr>
        <p:spPr/>
        <p:txBody>
          <a:bodyPr/>
          <a:lstStyle/>
          <a:p>
            <a:fld id="{A49DFD55-3C28-40EF-9E31-A92D2E4017FF}" type="slidenum">
              <a:rPr lang="en-US" smtClean="0"/>
              <a:pPr/>
              <a:t>6</a:t>
            </a:fld>
            <a:endParaRPr lang="en-US" dirty="0"/>
          </a:p>
        </p:txBody>
      </p:sp>
      <p:pic>
        <p:nvPicPr>
          <p:cNvPr id="10" name="Imagen 9">
            <a:extLst>
              <a:ext uri="{FF2B5EF4-FFF2-40B4-BE49-F238E27FC236}">
                <a16:creationId xmlns:a16="http://schemas.microsoft.com/office/drawing/2014/main" id="{4FAF2756-C3CE-030D-FF16-8E356E3C75DA}"/>
              </a:ext>
            </a:extLst>
          </p:cNvPr>
          <p:cNvPicPr>
            <a:picLocks noChangeAspect="1"/>
          </p:cNvPicPr>
          <p:nvPr/>
        </p:nvPicPr>
        <p:blipFill>
          <a:blip r:embed="rId2"/>
          <a:stretch>
            <a:fillRect/>
          </a:stretch>
        </p:blipFill>
        <p:spPr>
          <a:xfrm>
            <a:off x="1057926" y="1147897"/>
            <a:ext cx="5461406" cy="3881303"/>
          </a:xfrm>
          <a:prstGeom prst="rect">
            <a:avLst/>
          </a:prstGeom>
        </p:spPr>
      </p:pic>
      <p:pic>
        <p:nvPicPr>
          <p:cNvPr id="11" name="Imagen 10">
            <a:extLst>
              <a:ext uri="{FF2B5EF4-FFF2-40B4-BE49-F238E27FC236}">
                <a16:creationId xmlns:a16="http://schemas.microsoft.com/office/drawing/2014/main" id="{D5F001F4-583F-BFEF-349F-1A3CD7579612}"/>
              </a:ext>
            </a:extLst>
          </p:cNvPr>
          <p:cNvPicPr>
            <a:picLocks noChangeAspect="1"/>
          </p:cNvPicPr>
          <p:nvPr/>
        </p:nvPicPr>
        <p:blipFill>
          <a:blip r:embed="rId3"/>
          <a:stretch>
            <a:fillRect/>
          </a:stretch>
        </p:blipFill>
        <p:spPr>
          <a:xfrm>
            <a:off x="6713598" y="1147896"/>
            <a:ext cx="4797172" cy="3881303"/>
          </a:xfrm>
          <a:prstGeom prst="rect">
            <a:avLst/>
          </a:prstGeom>
        </p:spPr>
      </p:pic>
    </p:spTree>
    <p:extLst>
      <p:ext uri="{BB962C8B-B14F-4D97-AF65-F5344CB8AC3E}">
        <p14:creationId xmlns:p14="http://schemas.microsoft.com/office/powerpoint/2010/main" val="3165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6D5F9-C3FA-0E47-9788-078B50DCE2E5}"/>
              </a:ext>
            </a:extLst>
          </p:cNvPr>
          <p:cNvSpPr>
            <a:spLocks noGrp="1"/>
          </p:cNvSpPr>
          <p:nvPr>
            <p:ph type="title"/>
          </p:nvPr>
        </p:nvSpPr>
        <p:spPr>
          <a:xfrm>
            <a:off x="1341120" y="250723"/>
            <a:ext cx="9953308" cy="825909"/>
          </a:xfrm>
        </p:spPr>
        <p:txBody>
          <a:bodyPr/>
          <a:lstStyle/>
          <a:p>
            <a:r>
              <a:rPr lang="es-ES" dirty="0"/>
              <a:t>Data </a:t>
            </a:r>
            <a:r>
              <a:rPr lang="en-IE" dirty="0"/>
              <a:t>preparation</a:t>
            </a:r>
          </a:p>
        </p:txBody>
      </p:sp>
      <p:sp>
        <p:nvSpPr>
          <p:cNvPr id="7" name="Marcador de número de diapositiva 6">
            <a:extLst>
              <a:ext uri="{FF2B5EF4-FFF2-40B4-BE49-F238E27FC236}">
                <a16:creationId xmlns:a16="http://schemas.microsoft.com/office/drawing/2014/main" id="{480C02A2-A41B-A1EE-E948-190FCD7A35BE}"/>
              </a:ext>
            </a:extLst>
          </p:cNvPr>
          <p:cNvSpPr>
            <a:spLocks noGrp="1"/>
          </p:cNvSpPr>
          <p:nvPr>
            <p:ph type="sldNum" sz="quarter" idx="13"/>
          </p:nvPr>
        </p:nvSpPr>
        <p:spPr/>
        <p:txBody>
          <a:bodyPr/>
          <a:lstStyle/>
          <a:p>
            <a:fld id="{A49DFD55-3C28-40EF-9E31-A92D2E4017FF}" type="slidenum">
              <a:rPr lang="en-US" smtClean="0"/>
              <a:pPr/>
              <a:t>7</a:t>
            </a:fld>
            <a:endParaRPr lang="en-US" dirty="0"/>
          </a:p>
        </p:txBody>
      </p:sp>
      <p:sp>
        <p:nvSpPr>
          <p:cNvPr id="8" name="CuadroTexto 7">
            <a:extLst>
              <a:ext uri="{FF2B5EF4-FFF2-40B4-BE49-F238E27FC236}">
                <a16:creationId xmlns:a16="http://schemas.microsoft.com/office/drawing/2014/main" id="{1D0470D5-CEA4-B476-9342-2EA3DA6BB949}"/>
              </a:ext>
            </a:extLst>
          </p:cNvPr>
          <p:cNvSpPr txBox="1"/>
          <p:nvPr/>
        </p:nvSpPr>
        <p:spPr>
          <a:xfrm>
            <a:off x="1341120" y="1533832"/>
            <a:ext cx="8215835" cy="1477328"/>
          </a:xfrm>
          <a:prstGeom prst="rect">
            <a:avLst/>
          </a:prstGeom>
          <a:noFill/>
        </p:spPr>
        <p:txBody>
          <a:bodyPr wrap="square" rtlCol="0">
            <a:spAutoFit/>
          </a:bodyPr>
          <a:lstStyle/>
          <a:p>
            <a:r>
              <a:rPr lang="en-IE" dirty="0"/>
              <a:t>Implementing</a:t>
            </a:r>
            <a:r>
              <a:rPr lang="es-ES" dirty="0"/>
              <a:t> </a:t>
            </a:r>
            <a:r>
              <a:rPr lang="es-ES" dirty="0" err="1"/>
              <a:t>Labelencoder</a:t>
            </a:r>
            <a:r>
              <a:rPr lang="es-ES" dirty="0"/>
              <a:t> </a:t>
            </a:r>
            <a:r>
              <a:rPr lang="es-ES" dirty="0" err="1"/>
              <a:t>for</a:t>
            </a:r>
            <a:r>
              <a:rPr lang="es-ES" dirty="0"/>
              <a:t> </a:t>
            </a:r>
            <a:r>
              <a:rPr lang="es-ES" dirty="0" err="1"/>
              <a:t>categorical</a:t>
            </a:r>
            <a:r>
              <a:rPr lang="es-ES" dirty="0"/>
              <a:t> data</a:t>
            </a:r>
          </a:p>
          <a:p>
            <a:endParaRPr lang="es-ES" dirty="0"/>
          </a:p>
          <a:p>
            <a:endParaRPr lang="es-ES" dirty="0"/>
          </a:p>
          <a:p>
            <a:endParaRPr lang="es-ES" dirty="0"/>
          </a:p>
          <a:p>
            <a:endParaRPr lang="es-ES" dirty="0"/>
          </a:p>
        </p:txBody>
      </p:sp>
      <p:pic>
        <p:nvPicPr>
          <p:cNvPr id="10" name="Imagen 9">
            <a:extLst>
              <a:ext uri="{FF2B5EF4-FFF2-40B4-BE49-F238E27FC236}">
                <a16:creationId xmlns:a16="http://schemas.microsoft.com/office/drawing/2014/main" id="{C85D27AE-0314-AAA6-297A-5E16C1A5F600}"/>
              </a:ext>
            </a:extLst>
          </p:cNvPr>
          <p:cNvPicPr>
            <a:picLocks noChangeAspect="1"/>
          </p:cNvPicPr>
          <p:nvPr/>
        </p:nvPicPr>
        <p:blipFill>
          <a:blip r:embed="rId2"/>
          <a:stretch>
            <a:fillRect/>
          </a:stretch>
        </p:blipFill>
        <p:spPr>
          <a:xfrm>
            <a:off x="1120877" y="2109019"/>
            <a:ext cx="6921447" cy="2654710"/>
          </a:xfrm>
          <a:prstGeom prst="rect">
            <a:avLst/>
          </a:prstGeom>
        </p:spPr>
      </p:pic>
      <p:sp>
        <p:nvSpPr>
          <p:cNvPr id="11" name="CuadroTexto 10">
            <a:extLst>
              <a:ext uri="{FF2B5EF4-FFF2-40B4-BE49-F238E27FC236}">
                <a16:creationId xmlns:a16="http://schemas.microsoft.com/office/drawing/2014/main" id="{418A6056-BCD7-02B8-5760-F53548AA911F}"/>
              </a:ext>
            </a:extLst>
          </p:cNvPr>
          <p:cNvSpPr txBox="1"/>
          <p:nvPr/>
        </p:nvSpPr>
        <p:spPr>
          <a:xfrm>
            <a:off x="1474839" y="4763729"/>
            <a:ext cx="6567485" cy="2031325"/>
          </a:xfrm>
          <a:prstGeom prst="rect">
            <a:avLst/>
          </a:prstGeom>
          <a:noFill/>
        </p:spPr>
        <p:txBody>
          <a:bodyPr wrap="square" rtlCol="0">
            <a:spAutoFit/>
          </a:bodyPr>
          <a:lstStyle/>
          <a:p>
            <a:r>
              <a:rPr lang="es-ES" dirty="0" err="1"/>
              <a:t>For</a:t>
            </a:r>
            <a:r>
              <a:rPr lang="es-ES" dirty="0"/>
              <a:t> </a:t>
            </a:r>
            <a:r>
              <a:rPr lang="es-ES" dirty="0" err="1"/>
              <a:t>the</a:t>
            </a:r>
            <a:r>
              <a:rPr lang="es-ES" dirty="0"/>
              <a:t> </a:t>
            </a:r>
            <a:r>
              <a:rPr lang="es-ES" dirty="0" err="1"/>
              <a:t>age</a:t>
            </a:r>
            <a:r>
              <a:rPr lang="es-ES" dirty="0"/>
              <a:t> </a:t>
            </a:r>
            <a:r>
              <a:rPr lang="es-ES" dirty="0" err="1"/>
              <a:t>distribution</a:t>
            </a:r>
            <a:r>
              <a:rPr lang="es-ES" dirty="0"/>
              <a:t> </a:t>
            </a:r>
            <a:r>
              <a:rPr lang="es-ES" dirty="0" err="1"/>
              <a:t>we</a:t>
            </a:r>
            <a:r>
              <a:rPr lang="es-ES" dirty="0"/>
              <a:t> </a:t>
            </a:r>
            <a:r>
              <a:rPr lang="es-ES" dirty="0" err="1"/>
              <a:t>examining</a:t>
            </a:r>
            <a:r>
              <a:rPr lang="es-ES" dirty="0"/>
              <a:t> </a:t>
            </a:r>
            <a:r>
              <a:rPr lang="es-ES" dirty="0" err="1"/>
              <a:t>the</a:t>
            </a:r>
            <a:r>
              <a:rPr lang="es-ES" dirty="0"/>
              <a:t> </a:t>
            </a:r>
            <a:r>
              <a:rPr lang="es-ES" dirty="0" err="1"/>
              <a:t>plot</a:t>
            </a:r>
            <a:r>
              <a:rPr lang="es-ES" dirty="0"/>
              <a:t> and </a:t>
            </a:r>
            <a:r>
              <a:rPr lang="es-ES" dirty="0" err="1"/>
              <a:t>categorized</a:t>
            </a:r>
            <a:r>
              <a:rPr lang="es-ES" dirty="0"/>
              <a:t> </a:t>
            </a:r>
            <a:r>
              <a:rPr lang="es-ES" dirty="0" err="1"/>
              <a:t>into</a:t>
            </a:r>
            <a:r>
              <a:rPr lang="es-ES" dirty="0"/>
              <a:t> </a:t>
            </a:r>
            <a:r>
              <a:rPr lang="es-ES" dirty="0" err="1"/>
              <a:t>four</a:t>
            </a:r>
            <a:r>
              <a:rPr lang="es-ES" dirty="0"/>
              <a:t> </a:t>
            </a:r>
            <a:r>
              <a:rPr lang="es-ES" dirty="0" err="1"/>
              <a:t>distinct</a:t>
            </a:r>
            <a:r>
              <a:rPr lang="es-ES" dirty="0"/>
              <a:t> </a:t>
            </a:r>
            <a:r>
              <a:rPr lang="es-ES" dirty="0" err="1"/>
              <a:t>gropus</a:t>
            </a:r>
            <a:endParaRPr lang="es-ES" dirty="0"/>
          </a:p>
          <a:p>
            <a:r>
              <a:rPr lang="en-GB" dirty="0"/>
              <a:t>Group 1: Clients aged 32 and below (1)</a:t>
            </a:r>
          </a:p>
          <a:p>
            <a:r>
              <a:rPr lang="en-GB" dirty="0"/>
              <a:t>Group 2: Clients aged between 33 and 47 (2)</a:t>
            </a:r>
          </a:p>
          <a:p>
            <a:r>
              <a:rPr lang="en-GB" dirty="0"/>
              <a:t>Group 3: Clients aged between 48 and 70 (3)</a:t>
            </a:r>
          </a:p>
          <a:p>
            <a:r>
              <a:rPr lang="en-GB" dirty="0"/>
              <a:t>Group 4: Clients aged between 71 and 98 (4)</a:t>
            </a:r>
          </a:p>
          <a:p>
            <a:endParaRPr lang="es-ES" dirty="0"/>
          </a:p>
        </p:txBody>
      </p:sp>
    </p:spTree>
    <p:extLst>
      <p:ext uri="{BB962C8B-B14F-4D97-AF65-F5344CB8AC3E}">
        <p14:creationId xmlns:p14="http://schemas.microsoft.com/office/powerpoint/2010/main" val="48125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F299D-6E60-B0D0-B014-4E9AA3E34189}"/>
              </a:ext>
            </a:extLst>
          </p:cNvPr>
          <p:cNvSpPr>
            <a:spLocks noGrp="1"/>
          </p:cNvSpPr>
          <p:nvPr>
            <p:ph type="title"/>
          </p:nvPr>
        </p:nvSpPr>
        <p:spPr>
          <a:xfrm>
            <a:off x="1341120" y="558801"/>
            <a:ext cx="9953308" cy="665315"/>
          </a:xfrm>
        </p:spPr>
        <p:txBody>
          <a:bodyPr/>
          <a:lstStyle/>
          <a:p>
            <a:r>
              <a:rPr lang="es-ES" dirty="0"/>
              <a:t>Data </a:t>
            </a:r>
            <a:r>
              <a:rPr lang="es-ES" dirty="0" err="1"/>
              <a:t>preparation</a:t>
            </a:r>
            <a:endParaRPr lang="es-ES" dirty="0"/>
          </a:p>
        </p:txBody>
      </p:sp>
      <p:sp>
        <p:nvSpPr>
          <p:cNvPr id="7" name="Marcador de número de diapositiva 6">
            <a:extLst>
              <a:ext uri="{FF2B5EF4-FFF2-40B4-BE49-F238E27FC236}">
                <a16:creationId xmlns:a16="http://schemas.microsoft.com/office/drawing/2014/main" id="{F4740430-89CD-D495-896E-06993F4C283B}"/>
              </a:ext>
            </a:extLst>
          </p:cNvPr>
          <p:cNvSpPr>
            <a:spLocks noGrp="1"/>
          </p:cNvSpPr>
          <p:nvPr>
            <p:ph type="sldNum" sz="quarter" idx="13"/>
          </p:nvPr>
        </p:nvSpPr>
        <p:spPr/>
        <p:txBody>
          <a:bodyPr/>
          <a:lstStyle/>
          <a:p>
            <a:fld id="{A49DFD55-3C28-40EF-9E31-A92D2E4017FF}" type="slidenum">
              <a:rPr lang="en-US" smtClean="0"/>
              <a:pPr/>
              <a:t>8</a:t>
            </a:fld>
            <a:endParaRPr lang="en-US" dirty="0"/>
          </a:p>
        </p:txBody>
      </p:sp>
      <p:sp>
        <p:nvSpPr>
          <p:cNvPr id="8" name="CuadroTexto 7">
            <a:extLst>
              <a:ext uri="{FF2B5EF4-FFF2-40B4-BE49-F238E27FC236}">
                <a16:creationId xmlns:a16="http://schemas.microsoft.com/office/drawing/2014/main" id="{6E2B1CD7-2BB9-5955-8ADF-B06BCCD2C740}"/>
              </a:ext>
            </a:extLst>
          </p:cNvPr>
          <p:cNvSpPr txBox="1"/>
          <p:nvPr/>
        </p:nvSpPr>
        <p:spPr>
          <a:xfrm>
            <a:off x="1474839" y="4011561"/>
            <a:ext cx="7565922" cy="2585323"/>
          </a:xfrm>
          <a:prstGeom prst="rect">
            <a:avLst/>
          </a:prstGeom>
          <a:noFill/>
        </p:spPr>
        <p:txBody>
          <a:bodyPr wrap="square" rtlCol="0">
            <a:spAutoFit/>
          </a:bodyPr>
          <a:lstStyle/>
          <a:p>
            <a:r>
              <a:rPr lang="en-GB" dirty="0"/>
              <a:t>To analyse call durations in the bank marketing dataset, a box plot and histogram were created, showing that the distribution is right-skewed with many outliers. To simplify analysis, the call durations were grouped into five categories</a:t>
            </a:r>
          </a:p>
          <a:p>
            <a:r>
              <a:rPr lang="en-GB" dirty="0"/>
              <a:t>Group 1: Calls with a duration of 102 seconds or less.</a:t>
            </a:r>
          </a:p>
          <a:p>
            <a:r>
              <a:rPr lang="en-GB" dirty="0"/>
              <a:t>Group 2: Calls with a duration between 102 and 180 seconds.</a:t>
            </a:r>
          </a:p>
          <a:p>
            <a:r>
              <a:rPr lang="en-GB" dirty="0"/>
              <a:t>Group 3: Calls with a duration between 180 and 319 seconds.</a:t>
            </a:r>
          </a:p>
          <a:p>
            <a:r>
              <a:rPr lang="en-GB" dirty="0"/>
              <a:t>Group 4: Calls with a duration between 319 and 644.5 seconds.</a:t>
            </a:r>
          </a:p>
          <a:p>
            <a:r>
              <a:rPr lang="en-GB" dirty="0"/>
              <a:t>Group 5: Calls longer than 644.5 seconds.</a:t>
            </a:r>
          </a:p>
        </p:txBody>
      </p:sp>
      <p:pic>
        <p:nvPicPr>
          <p:cNvPr id="10" name="Imagen 9">
            <a:extLst>
              <a:ext uri="{FF2B5EF4-FFF2-40B4-BE49-F238E27FC236}">
                <a16:creationId xmlns:a16="http://schemas.microsoft.com/office/drawing/2014/main" id="{0D66A3D3-A083-0EC6-188C-3E40CAA64FD1}"/>
              </a:ext>
            </a:extLst>
          </p:cNvPr>
          <p:cNvPicPr>
            <a:picLocks noChangeAspect="1"/>
          </p:cNvPicPr>
          <p:nvPr/>
        </p:nvPicPr>
        <p:blipFill>
          <a:blip r:embed="rId2"/>
          <a:stretch>
            <a:fillRect/>
          </a:stretch>
        </p:blipFill>
        <p:spPr>
          <a:xfrm>
            <a:off x="1341119" y="1287453"/>
            <a:ext cx="7242441" cy="2747633"/>
          </a:xfrm>
          <a:prstGeom prst="rect">
            <a:avLst/>
          </a:prstGeom>
        </p:spPr>
      </p:pic>
    </p:spTree>
    <p:extLst>
      <p:ext uri="{BB962C8B-B14F-4D97-AF65-F5344CB8AC3E}">
        <p14:creationId xmlns:p14="http://schemas.microsoft.com/office/powerpoint/2010/main" val="315364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D1D44-A718-82C5-046F-65298F495004}"/>
              </a:ext>
            </a:extLst>
          </p:cNvPr>
          <p:cNvSpPr>
            <a:spLocks noGrp="1"/>
          </p:cNvSpPr>
          <p:nvPr>
            <p:ph type="title"/>
          </p:nvPr>
        </p:nvSpPr>
        <p:spPr/>
        <p:txBody>
          <a:bodyPr/>
          <a:lstStyle/>
          <a:p>
            <a:r>
              <a:rPr lang="es-ES" dirty="0" err="1"/>
              <a:t>Feature</a:t>
            </a:r>
            <a:r>
              <a:rPr lang="es-ES" dirty="0"/>
              <a:t> </a:t>
            </a:r>
            <a:r>
              <a:rPr lang="es-ES" dirty="0" err="1"/>
              <a:t>selection</a:t>
            </a:r>
            <a:r>
              <a:rPr lang="es-ES" dirty="0"/>
              <a:t> and </a:t>
            </a:r>
            <a:r>
              <a:rPr lang="es-ES" dirty="0" err="1"/>
              <a:t>feature</a:t>
            </a:r>
            <a:r>
              <a:rPr lang="es-ES" dirty="0"/>
              <a:t> </a:t>
            </a:r>
            <a:r>
              <a:rPr lang="es-ES" dirty="0" err="1"/>
              <a:t>scaling</a:t>
            </a:r>
            <a:endParaRPr lang="es-ES" dirty="0"/>
          </a:p>
        </p:txBody>
      </p:sp>
      <p:sp>
        <p:nvSpPr>
          <p:cNvPr id="7" name="Marcador de número de diapositiva 6">
            <a:extLst>
              <a:ext uri="{FF2B5EF4-FFF2-40B4-BE49-F238E27FC236}">
                <a16:creationId xmlns:a16="http://schemas.microsoft.com/office/drawing/2014/main" id="{6B4E6E02-A562-59B7-6BE0-D4BDA9AA25A9}"/>
              </a:ext>
            </a:extLst>
          </p:cNvPr>
          <p:cNvSpPr>
            <a:spLocks noGrp="1"/>
          </p:cNvSpPr>
          <p:nvPr>
            <p:ph type="sldNum" sz="quarter" idx="13"/>
          </p:nvPr>
        </p:nvSpPr>
        <p:spPr/>
        <p:txBody>
          <a:bodyPr/>
          <a:lstStyle/>
          <a:p>
            <a:fld id="{A49DFD55-3C28-40EF-9E31-A92D2E4017FF}" type="slidenum">
              <a:rPr lang="en-US" smtClean="0"/>
              <a:pPr/>
              <a:t>9</a:t>
            </a:fld>
            <a:endParaRPr lang="en-US" dirty="0"/>
          </a:p>
        </p:txBody>
      </p:sp>
      <p:sp>
        <p:nvSpPr>
          <p:cNvPr id="8" name="CuadroTexto 7">
            <a:extLst>
              <a:ext uri="{FF2B5EF4-FFF2-40B4-BE49-F238E27FC236}">
                <a16:creationId xmlns:a16="http://schemas.microsoft.com/office/drawing/2014/main" id="{382D814D-6C35-3151-71BE-96BF638D1382}"/>
              </a:ext>
            </a:extLst>
          </p:cNvPr>
          <p:cNvSpPr txBox="1"/>
          <p:nvPr/>
        </p:nvSpPr>
        <p:spPr>
          <a:xfrm>
            <a:off x="1341120" y="2639961"/>
            <a:ext cx="8186337" cy="2308324"/>
          </a:xfrm>
          <a:prstGeom prst="rect">
            <a:avLst/>
          </a:prstGeom>
          <a:noFill/>
        </p:spPr>
        <p:txBody>
          <a:bodyPr wrap="square" rtlCol="0">
            <a:spAutoFit/>
          </a:bodyPr>
          <a:lstStyle/>
          <a:p>
            <a:r>
              <a:rPr lang="en-GB" dirty="0"/>
              <a:t>We used an </a:t>
            </a:r>
            <a:r>
              <a:rPr lang="en-GB" dirty="0" err="1"/>
              <a:t>ExtraTreesClassifier</a:t>
            </a:r>
            <a:r>
              <a:rPr lang="en-GB" dirty="0"/>
              <a:t> to identify and select the most important features for predicting term deposit subscriptions. This process is crucial because it reduces the feature set to only the most relevant predictors, improving model performance and interpretability while reducing overfitting risk.</a:t>
            </a:r>
          </a:p>
          <a:p>
            <a:endParaRPr lang="en-GB" dirty="0"/>
          </a:p>
          <a:p>
            <a:r>
              <a:rPr lang="en-GB" dirty="0"/>
              <a:t>AFTER SPLITTING THE DATA</a:t>
            </a:r>
          </a:p>
          <a:p>
            <a:endParaRPr lang="en-GB" dirty="0"/>
          </a:p>
          <a:p>
            <a:r>
              <a:rPr lang="en-GB" dirty="0"/>
              <a:t>We standardized the training and test sets using </a:t>
            </a:r>
            <a:r>
              <a:rPr lang="en-GB" dirty="0" err="1"/>
              <a:t>StandardScaler</a:t>
            </a:r>
            <a:endParaRPr lang="es-ES" dirty="0"/>
          </a:p>
        </p:txBody>
      </p:sp>
    </p:spTree>
    <p:extLst>
      <p:ext uri="{BB962C8B-B14F-4D97-AF65-F5344CB8AC3E}">
        <p14:creationId xmlns:p14="http://schemas.microsoft.com/office/powerpoint/2010/main" val="410808199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292</TotalTime>
  <Words>715</Words>
  <Application>Microsoft Office PowerPoint</Application>
  <PresentationFormat>Panorámica</PresentationFormat>
  <Paragraphs>86</Paragraphs>
  <Slides>13</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Microsoft Sans Serif</vt:lpstr>
      <vt:lpstr>Tenorite</vt:lpstr>
      <vt:lpstr>Custom</vt:lpstr>
      <vt:lpstr>Strategic thinking Bank market campaign  federico ariton higher diploma data analyst  lecturer: james garza </vt:lpstr>
      <vt:lpstr>structure of the project and Business understanding</vt:lpstr>
      <vt:lpstr>Business understanding</vt:lpstr>
      <vt:lpstr>machine learning algorithms</vt:lpstr>
      <vt:lpstr>Data set</vt:lpstr>
      <vt:lpstr>EDA</vt:lpstr>
      <vt:lpstr>Data preparation</vt:lpstr>
      <vt:lpstr>Data preparation</vt:lpstr>
      <vt:lpstr>Feature selection and feature scaling</vt:lpstr>
      <vt:lpstr>smote</vt:lpstr>
      <vt:lpstr>Model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thinking Bank market campaign  federico ariton higher diploma data analyst  lecturer: james garza </dc:title>
  <dc:creator>federico ariton</dc:creator>
  <cp:lastModifiedBy>federico ariton</cp:lastModifiedBy>
  <cp:revision>2</cp:revision>
  <dcterms:created xsi:type="dcterms:W3CDTF">2024-05-05T15:46:25Z</dcterms:created>
  <dcterms:modified xsi:type="dcterms:W3CDTF">2024-05-05T20:38:29Z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