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6" r:id="rId5"/>
    <p:sldId id="260" r:id="rId6"/>
    <p:sldId id="261" r:id="rId7"/>
    <p:sldId id="268" r:id="rId8"/>
    <p:sldId id="267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16DD6-6CA2-4541-82C1-7CA4319F6C2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F1AF-9E02-493F-83B6-419140E8A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7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F1AF-9E02-493F-83B6-419140E8AF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7DC305-64A1-4B03-A525-6409D2F295C0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609A-6142-4582-AA34-14ED4567A8F2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3960-E6DD-42C2-8B4A-E0279BEB1AF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E54F-A877-492C-8DF5-80883E278DDA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18D2-0ED3-486D-83AB-C14F784B8550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3EA6-2AB0-477A-BF3A-3C759BCD4DB9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B056-EBE0-49BE-88AE-90A3C90B552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D8AA-8C5F-4F13-96F5-CD4B3721299B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38F7-8A83-4789-B50C-85008AE0A7B7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4395-7ED9-41FE-B0F6-56FD382044D1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C437-1D32-4CEF-B40F-653185311AE4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87D-5C74-437C-A321-610CAA3B6A85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38A7-F286-4831-B4F5-B81409CEBC84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5DA2-669D-41D9-BB3D-63447A58C20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ACC2-5256-4A52-861D-70CACA2C0816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AC0-D61E-4B10-B5F9-E7982B8B0F04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09CC-49F1-4D2E-83DC-AA80CFFE42EF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9024C-3C97-40B9-9851-4B0148C9E2A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ocesamiento_de_lenguajes_natura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es.wikipedia.org/wiki/Lenguaj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b="1" i="1" dirty="0"/>
              <a:t>NLP </a:t>
            </a:r>
            <a:r>
              <a:rPr lang="es-ES" b="1" i="1" dirty="0" smtClean="0"/>
              <a:t/>
            </a:r>
            <a:br>
              <a:rPr lang="es-ES" b="1" i="1" dirty="0" smtClean="0"/>
            </a:br>
            <a:r>
              <a:rPr lang="es-ES" sz="3600" b="1" i="1" dirty="0" smtClean="0"/>
              <a:t>Aplicado </a:t>
            </a:r>
            <a:r>
              <a:rPr lang="es-ES" sz="3600" b="1" i="1" dirty="0"/>
              <a:t>a </a:t>
            </a:r>
            <a:r>
              <a:rPr lang="es-ES" sz="3600" b="1" i="1" dirty="0" err="1"/>
              <a:t>Curriculums</a:t>
            </a:r>
            <a:r>
              <a:rPr lang="es-ES" sz="3600" b="1" i="1" dirty="0"/>
              <a:t> Vitae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s-ES" sz="3600" b="1" i="1" dirty="0"/>
              <a:t>y </a:t>
            </a:r>
            <a:r>
              <a:rPr lang="es-ES" sz="3600" b="1" i="1" dirty="0" err="1" smtClean="0"/>
              <a:t>OfeRtas</a:t>
            </a:r>
            <a:r>
              <a:rPr lang="es-ES" sz="3600" b="1" i="1" dirty="0" smtClean="0"/>
              <a:t> </a:t>
            </a:r>
            <a:r>
              <a:rPr lang="es-ES" sz="3600" b="1" i="1" dirty="0"/>
              <a:t>de Trabajo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4762" y="4117193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s-ES" b="1" u="sng" dirty="0"/>
              <a:t>Materia:</a:t>
            </a:r>
            <a:r>
              <a:rPr lang="es-ES" b="1" dirty="0"/>
              <a:t> </a:t>
            </a:r>
            <a:r>
              <a:rPr lang="es-ES" dirty="0"/>
              <a:t>Inteligencia Artificial.</a:t>
            </a:r>
            <a:endParaRPr lang="en-US" dirty="0"/>
          </a:p>
          <a:p>
            <a:pPr lvl="0"/>
            <a:r>
              <a:rPr lang="es-ES" b="1" u="sng" dirty="0"/>
              <a:t>Carrera:</a:t>
            </a:r>
            <a:r>
              <a:rPr lang="es-ES" u="sng" dirty="0"/>
              <a:t> </a:t>
            </a:r>
            <a:r>
              <a:rPr lang="es-ES" dirty="0"/>
              <a:t>Ingeniería en Informática.</a:t>
            </a:r>
            <a:endParaRPr lang="en-US" dirty="0"/>
          </a:p>
          <a:p>
            <a:pPr lvl="0"/>
            <a:r>
              <a:rPr lang="es-ES" b="1" u="sng" dirty="0"/>
              <a:t>Docente:</a:t>
            </a:r>
            <a:r>
              <a:rPr lang="es-ES" dirty="0"/>
              <a:t> Ing. Federico Gabriel </a:t>
            </a:r>
            <a:r>
              <a:rPr lang="es-ES" dirty="0" err="1"/>
              <a:t>D´Angiolo</a:t>
            </a:r>
            <a:r>
              <a:rPr lang="es-ES" dirty="0"/>
              <a:t>.</a:t>
            </a:r>
            <a:endParaRPr lang="en-US" dirty="0"/>
          </a:p>
          <a:p>
            <a:pPr lvl="0"/>
            <a:r>
              <a:rPr lang="es-ES" b="1" u="sng" dirty="0"/>
              <a:t>Estudiante:</a:t>
            </a:r>
            <a:r>
              <a:rPr lang="es-ES" b="1" dirty="0"/>
              <a:t> </a:t>
            </a:r>
            <a:r>
              <a:rPr lang="es-ES" dirty="0"/>
              <a:t>Calonge, Federico. </a:t>
            </a:r>
            <a:endParaRPr lang="en-US" dirty="0"/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232079"/>
          </a:xfrm>
        </p:spPr>
        <p:txBody>
          <a:bodyPr/>
          <a:lstStyle/>
          <a:p>
            <a:r>
              <a:rPr lang="es-AR" dirty="0" smtClean="0"/>
              <a:t>Visualización Perfil Candidato – Análisis 2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0700" y="1944710"/>
            <a:ext cx="8877300" cy="26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66675"/>
            <a:ext cx="9905955" cy="1232079"/>
          </a:xfrm>
        </p:spPr>
        <p:txBody>
          <a:bodyPr/>
          <a:lstStyle/>
          <a:p>
            <a:r>
              <a:rPr lang="es-AR" dirty="0" smtClean="0"/>
              <a:t>Mejoras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41410" y="1009650"/>
            <a:ext cx="9904459" cy="47815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Utilizar otro </a:t>
            </a:r>
            <a:r>
              <a:rPr lang="es-AR" dirty="0" err="1" smtClean="0"/>
              <a:t>parser</a:t>
            </a:r>
            <a:r>
              <a:rPr lang="es-AR" dirty="0" smtClean="0"/>
              <a:t> (para ambos análisis)</a:t>
            </a:r>
            <a:r>
              <a:rPr lang="es-AR" dirty="0" smtClean="0"/>
              <a:t>, ya que hay palabras que no machearon con nuestro 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Para el análisis 1 obtener un corpus más grande para que nuestro vocabulario sea más extenso y obtengamos unos </a:t>
            </a:r>
            <a:r>
              <a:rPr lang="es-AR" dirty="0" err="1" smtClean="0"/>
              <a:t>embeddings</a:t>
            </a:r>
            <a:r>
              <a:rPr lang="es-AR" dirty="0" smtClean="0"/>
              <a:t> más amplios y hayan diferencias notables entre los vectores. Por ejemplo </a:t>
            </a:r>
            <a:r>
              <a:rPr lang="es-AR" u="sng" dirty="0" smtClean="0"/>
              <a:t>debajo</a:t>
            </a:r>
            <a:r>
              <a:rPr lang="es-AR" dirty="0" smtClean="0"/>
              <a:t> vemos que para los vectores “machine learning” y “Language” vemos que las palabras son MUY similares, y esto causa que macheen en ambas categorías. Deberían crearse categorías más “separables” (que sus vectores estén formados por </a:t>
            </a:r>
            <a:r>
              <a:rPr lang="es-AR" dirty="0" smtClean="0"/>
              <a:t>palabras distintas y no siempre las mismas). Para obtener un vocabulario más extenso se deberían traer </a:t>
            </a:r>
            <a:r>
              <a:rPr lang="es-AR" dirty="0" err="1" smtClean="0"/>
              <a:t>embeddings</a:t>
            </a:r>
            <a:r>
              <a:rPr lang="es-AR" dirty="0" smtClean="0"/>
              <a:t> pre-entrenados por las noticias o Google o alguna temática en particular </a:t>
            </a:r>
            <a:r>
              <a:rPr lang="es-AR" dirty="0" err="1" smtClean="0"/>
              <a:t>relacioinada</a:t>
            </a:r>
            <a:r>
              <a:rPr lang="es-AR" dirty="0" smtClean="0"/>
              <a:t> a Data Science de word2vec.</a:t>
            </a: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Para el análisis 2 también deberíamos tener una lista de </a:t>
            </a:r>
            <a:r>
              <a:rPr lang="es-AR" dirty="0" err="1" smtClean="0"/>
              <a:t>keywords</a:t>
            </a:r>
            <a:endParaRPr lang="es-AR" dirty="0" smtClean="0"/>
          </a:p>
          <a:p>
            <a:pPr lvl="1"/>
            <a:r>
              <a:rPr lang="es-AR" dirty="0" smtClean="0"/>
              <a:t>mas extensa, para que realice un mejor matching. Por ejemplo, no tenemos en </a:t>
            </a:r>
          </a:p>
          <a:p>
            <a:pPr lvl="1"/>
            <a:r>
              <a:rPr lang="es-AR" dirty="0" smtClean="0"/>
              <a:t>cuenta ninguna de las características de un programador en Java o un </a:t>
            </a:r>
          </a:p>
          <a:p>
            <a:pPr lvl="1"/>
            <a:r>
              <a:rPr lang="es-AR" dirty="0" smtClean="0"/>
              <a:t>HCM </a:t>
            </a:r>
            <a:r>
              <a:rPr lang="es-AR" dirty="0" err="1" smtClean="0"/>
              <a:t>Consultant</a:t>
            </a:r>
            <a:r>
              <a:rPr lang="es-AR" dirty="0" smtClean="0"/>
              <a:t>. Y para no agregarlas a mano se podría utilizar lo mismo </a:t>
            </a:r>
          </a:p>
          <a:p>
            <a:pPr lvl="1"/>
            <a:r>
              <a:rPr lang="es-AR" dirty="0" smtClean="0"/>
              <a:t>que vimos en el análisis 1 y traer </a:t>
            </a:r>
            <a:r>
              <a:rPr lang="es-AR" dirty="0" err="1" smtClean="0"/>
              <a:t>embeddings</a:t>
            </a:r>
            <a:r>
              <a:rPr lang="es-AR" dirty="0" smtClean="0"/>
              <a:t> ya entrenados. 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r="40198"/>
          <a:stretch/>
        </p:blipFill>
        <p:spPr>
          <a:xfrm>
            <a:off x="7905750" y="3714750"/>
            <a:ext cx="3467100" cy="1962150"/>
          </a:xfrm>
          <a:prstGeom prst="rect">
            <a:avLst/>
          </a:prstGeom>
        </p:spPr>
      </p:pic>
      <p:sp>
        <p:nvSpPr>
          <p:cNvPr id="7" name="Marcador de texto 2"/>
          <p:cNvSpPr txBox="1">
            <a:spLocks/>
          </p:cNvSpPr>
          <p:nvPr/>
        </p:nvSpPr>
        <p:spPr>
          <a:xfrm>
            <a:off x="1209674" y="3876675"/>
            <a:ext cx="4626019" cy="168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1918492" y="2276475"/>
            <a:ext cx="5987258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232079"/>
          </a:xfrm>
        </p:spPr>
        <p:txBody>
          <a:bodyPr/>
          <a:lstStyle/>
          <a:p>
            <a:r>
              <a:rPr lang="es-AR" dirty="0" smtClean="0"/>
              <a:t>Conceptos </a:t>
            </a:r>
            <a:r>
              <a:rPr lang="es-AR" dirty="0" err="1" smtClean="0"/>
              <a:t>nlp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41410" y="1944711"/>
            <a:ext cx="9904459" cy="3846488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-NLP </a:t>
            </a:r>
            <a:r>
              <a:rPr lang="es-AR" dirty="0"/>
              <a:t>(Natural Language </a:t>
            </a:r>
            <a:r>
              <a:rPr lang="es-AR" dirty="0" smtClean="0"/>
              <a:t>Processing): campo </a:t>
            </a:r>
            <a:r>
              <a:rPr lang="es-AR" dirty="0"/>
              <a:t>de las ciencias de la computación, inteligencia artificial y lingüística que estudia las interacciones entre las computadoras y el lenguaje humano.</a:t>
            </a:r>
            <a:r>
              <a:rPr lang="en-US" dirty="0"/>
              <a:t> Su </a:t>
            </a:r>
            <a:r>
              <a:rPr lang="en-US" dirty="0" err="1"/>
              <a:t>objetivo</a:t>
            </a:r>
            <a:r>
              <a:rPr lang="en-US" dirty="0"/>
              <a:t> principal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permitan</a:t>
            </a:r>
            <a:r>
              <a:rPr lang="en-US" dirty="0"/>
              <a:t> a los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comprender</a:t>
            </a:r>
            <a:r>
              <a:rPr lang="en-US" dirty="0" smtClean="0"/>
              <a:t>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comprender</a:t>
            </a:r>
            <a:r>
              <a:rPr lang="en-US" dirty="0"/>
              <a:t> el </a:t>
            </a:r>
            <a:r>
              <a:rPr lang="en-US" dirty="0" err="1"/>
              <a:t>lenguaje</a:t>
            </a:r>
            <a:r>
              <a:rPr lang="en-US" dirty="0"/>
              <a:t> natural/</a:t>
            </a:r>
            <a:r>
              <a:rPr lang="en-US" dirty="0" err="1"/>
              <a:t>humano</a:t>
            </a:r>
            <a:r>
              <a:rPr lang="en-US" dirty="0"/>
              <a:t>.</a:t>
            </a:r>
          </a:p>
          <a:p>
            <a:r>
              <a:rPr lang="es-AR" dirty="0"/>
              <a:t>-Corpus: conjunto de textos que deben ser relativamente grande. Deben representar al lenguaje de la mejor forma posible para que los modelos </a:t>
            </a:r>
            <a:r>
              <a:rPr lang="es-AR" dirty="0"/>
              <a:t>de </a:t>
            </a:r>
            <a:r>
              <a:rPr lang="es-AR" dirty="0">
                <a:hlinkClick r:id="rId3"/>
              </a:rPr>
              <a:t>NLP</a:t>
            </a:r>
            <a:r>
              <a:rPr lang="es-AR" dirty="0"/>
              <a:t> puedan </a:t>
            </a:r>
            <a:r>
              <a:rPr lang="es-AR" dirty="0"/>
              <a:t>aprender los patrones necesarios para entender el </a:t>
            </a:r>
            <a:r>
              <a:rPr lang="es-AR" dirty="0">
                <a:hlinkClick r:id="rId4"/>
              </a:rPr>
              <a:t>lenguaje</a:t>
            </a:r>
            <a:r>
              <a:rPr lang="es-AR" dirty="0"/>
              <a:t>.   </a:t>
            </a:r>
            <a:endParaRPr lang="en-US" dirty="0"/>
          </a:p>
          <a:p>
            <a:r>
              <a:rPr lang="es-ES" dirty="0" smtClean="0"/>
              <a:t>-Stop </a:t>
            </a:r>
            <a:r>
              <a:rPr lang="es-ES" dirty="0" err="1" smtClean="0"/>
              <a:t>words</a:t>
            </a:r>
            <a:r>
              <a:rPr lang="es-ES" dirty="0" smtClean="0"/>
              <a:t>: “</a:t>
            </a:r>
            <a:r>
              <a:rPr lang="es-ES" dirty="0" err="1" smtClean="0"/>
              <a:t>the</a:t>
            </a:r>
            <a:r>
              <a:rPr lang="es-ES" dirty="0" smtClean="0"/>
              <a:t>”, “a”, “</a:t>
            </a:r>
            <a:r>
              <a:rPr lang="es-ES" dirty="0" err="1" smtClean="0"/>
              <a:t>this</a:t>
            </a:r>
            <a:r>
              <a:rPr lang="es-ES" dirty="0" smtClean="0"/>
              <a:t>”. </a:t>
            </a:r>
          </a:p>
          <a:p>
            <a:r>
              <a:rPr lang="es-ES" dirty="0" smtClean="0"/>
              <a:t>-</a:t>
            </a:r>
            <a:r>
              <a:rPr lang="es-ES" dirty="0" err="1" smtClean="0"/>
              <a:t>Tokenización</a:t>
            </a:r>
            <a:r>
              <a:rPr lang="es-ES" dirty="0" smtClean="0"/>
              <a:t>: separar </a:t>
            </a:r>
            <a:r>
              <a:rPr lang="es-ES" dirty="0"/>
              <a:t>el texto de entrada en entidades más pequeñas o palabras,  llamadas </a:t>
            </a:r>
            <a:r>
              <a:rPr lang="es-ES" i="1" dirty="0" err="1" smtClean="0"/>
              <a:t>tokens</a:t>
            </a:r>
            <a:r>
              <a:rPr lang="es-ES" dirty="0" smtClean="0"/>
              <a:t>. </a:t>
            </a:r>
            <a:r>
              <a:rPr lang="es-ES" dirty="0" err="1" smtClean="0"/>
              <a:t>Tokenizador</a:t>
            </a:r>
            <a:r>
              <a:rPr lang="es-ES" dirty="0" smtClean="0"/>
              <a:t> muy popular: Librería </a:t>
            </a:r>
            <a:r>
              <a:rPr lang="es-ES" dirty="0"/>
              <a:t>NLTK (“</a:t>
            </a:r>
            <a:r>
              <a:rPr lang="es-ES" dirty="0" err="1"/>
              <a:t>word_tokenize</a:t>
            </a:r>
            <a:r>
              <a:rPr lang="es-ES" dirty="0"/>
              <a:t>”). </a:t>
            </a:r>
          </a:p>
          <a:p>
            <a:r>
              <a:rPr lang="es-ES" dirty="0"/>
              <a:t>-</a:t>
            </a:r>
            <a:r>
              <a:rPr lang="es-ES" dirty="0" smtClean="0"/>
              <a:t>POS </a:t>
            </a:r>
            <a:r>
              <a:rPr lang="es-ES" dirty="0"/>
              <a:t>(</a:t>
            </a:r>
            <a:r>
              <a:rPr lang="es-ES" dirty="0" err="1"/>
              <a:t>Parts</a:t>
            </a:r>
            <a:r>
              <a:rPr lang="es-ES" dirty="0"/>
              <a:t> of </a:t>
            </a:r>
            <a:r>
              <a:rPr lang="es-ES" dirty="0" err="1"/>
              <a:t>Speech</a:t>
            </a:r>
            <a:r>
              <a:rPr lang="es-ES" dirty="0"/>
              <a:t>) </a:t>
            </a:r>
            <a:r>
              <a:rPr lang="es-ES" dirty="0" err="1" smtClean="0"/>
              <a:t>Tagging</a:t>
            </a:r>
            <a:r>
              <a:rPr lang="es-ES" dirty="0" smtClean="0"/>
              <a:t>: </a:t>
            </a:r>
            <a:r>
              <a:rPr lang="es-ES" dirty="0"/>
              <a:t>Método de NLP que consiste en ETIQUETAR/TAGEAR a las palabras en sustantivos (</a:t>
            </a:r>
            <a:r>
              <a:rPr lang="es-ES" dirty="0" err="1"/>
              <a:t>noun</a:t>
            </a:r>
            <a:r>
              <a:rPr lang="es-ES" dirty="0"/>
              <a:t>), adjetivos (adjetives), verbos (</a:t>
            </a:r>
            <a:r>
              <a:rPr lang="es-ES" dirty="0" err="1"/>
              <a:t>verbs</a:t>
            </a:r>
            <a:r>
              <a:rPr lang="es-ES" dirty="0"/>
              <a:t>), etc. </a:t>
            </a:r>
          </a:p>
          <a:p>
            <a:r>
              <a:rPr lang="es-ES" dirty="0"/>
              <a:t>-</a:t>
            </a:r>
            <a:r>
              <a:rPr lang="es-ES" dirty="0" err="1"/>
              <a:t>Stemming</a:t>
            </a:r>
            <a:r>
              <a:rPr lang="es-ES" dirty="0"/>
              <a:t> o </a:t>
            </a:r>
            <a:r>
              <a:rPr lang="es-ES" dirty="0" err="1"/>
              <a:t>lematización</a:t>
            </a:r>
            <a:r>
              <a:rPr lang="es-ES" dirty="0"/>
              <a:t>: Método de NLP que nos permite convertir palabras en una raíz común (o también llamado “</a:t>
            </a:r>
            <a:r>
              <a:rPr lang="es-ES" dirty="0" err="1"/>
              <a:t>root</a:t>
            </a:r>
            <a:r>
              <a:rPr lang="es-ES" dirty="0"/>
              <a:t>”/”base”/”</a:t>
            </a:r>
            <a:r>
              <a:rPr lang="es-ES" dirty="0" err="1"/>
              <a:t>stem</a:t>
            </a:r>
            <a:r>
              <a:rPr lang="es-ES" dirty="0"/>
              <a:t>”).  Por ejemplo las palabras "</a:t>
            </a:r>
            <a:r>
              <a:rPr lang="es-ES" dirty="0" err="1"/>
              <a:t>models</a:t>
            </a:r>
            <a:r>
              <a:rPr lang="es-ES" dirty="0"/>
              <a:t>" y "</a:t>
            </a:r>
            <a:r>
              <a:rPr lang="es-ES" dirty="0" err="1"/>
              <a:t>modeling</a:t>
            </a:r>
            <a:r>
              <a:rPr lang="es-ES" dirty="0"/>
              <a:t>" provienen/tienen la misma </a:t>
            </a:r>
            <a:r>
              <a:rPr lang="es-ES" dirty="0" err="1"/>
              <a:t>raiz</a:t>
            </a:r>
            <a:r>
              <a:rPr lang="es-ES" dirty="0"/>
              <a:t> ("</a:t>
            </a:r>
            <a:r>
              <a:rPr lang="es-ES" dirty="0" err="1"/>
              <a:t>model</a:t>
            </a:r>
            <a:r>
              <a:rPr lang="es-ES" dirty="0"/>
              <a:t>"). </a:t>
            </a:r>
            <a:endParaRPr lang="es-ES" dirty="0" smtClean="0"/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276321" y="5883273"/>
            <a:ext cx="771089" cy="432000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232079"/>
          </a:xfrm>
        </p:spPr>
        <p:txBody>
          <a:bodyPr/>
          <a:lstStyle/>
          <a:p>
            <a:r>
              <a:rPr lang="es-AR" dirty="0" err="1" smtClean="0"/>
              <a:t>oBJETIVOS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41410" y="1944711"/>
            <a:ext cx="9904459" cy="3846488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s-ES" b="1" dirty="0" smtClean="0"/>
              <a:t>1-Análisis </a:t>
            </a:r>
            <a:r>
              <a:rPr lang="es-ES" b="1" dirty="0"/>
              <a:t>de </a:t>
            </a:r>
            <a:r>
              <a:rPr lang="es-ES" b="1" dirty="0" err="1"/>
              <a:t>Curriculums</a:t>
            </a:r>
            <a:r>
              <a:rPr lang="es-ES" b="1" dirty="0"/>
              <a:t> Vitae / </a:t>
            </a:r>
            <a:r>
              <a:rPr lang="es-ES" b="1" dirty="0" err="1"/>
              <a:t>CVs</a:t>
            </a:r>
            <a:r>
              <a:rPr lang="es-ES" b="1" dirty="0"/>
              <a:t> / Resumes de Candidatos en formato PDF y obtención de Perfiles de Candidatos. </a:t>
            </a:r>
            <a:endParaRPr lang="es-ES" b="1" dirty="0" smtClean="0"/>
          </a:p>
          <a:p>
            <a:pPr lvl="0"/>
            <a:r>
              <a:rPr lang="es-ES" b="1" dirty="0" smtClean="0"/>
              <a:t>	1.1-Extracción del Corpus (textos de Artículos de Wikipedia) y </a:t>
            </a:r>
            <a:r>
              <a:rPr lang="es-ES" b="1" dirty="0" err="1" smtClean="0"/>
              <a:t>preprocesamiento</a:t>
            </a:r>
            <a:r>
              <a:rPr lang="es-ES" b="1" dirty="0" smtClean="0"/>
              <a:t> del mismo.</a:t>
            </a:r>
          </a:p>
          <a:p>
            <a:pPr lvl="0"/>
            <a:r>
              <a:rPr lang="es-ES" b="1" dirty="0"/>
              <a:t>	</a:t>
            </a:r>
            <a:r>
              <a:rPr lang="es-ES" b="1" dirty="0" smtClean="0"/>
              <a:t>1.2-Definimos </a:t>
            </a:r>
            <a:r>
              <a:rPr lang="es-ES" b="1" dirty="0" smtClean="0"/>
              <a:t>nuestras </a:t>
            </a:r>
            <a:r>
              <a:rPr lang="es-ES" b="1" dirty="0" err="1" smtClean="0"/>
              <a:t>Keywords</a:t>
            </a:r>
            <a:r>
              <a:rPr lang="es-ES" b="1" dirty="0" smtClean="0"/>
              <a:t>: </a:t>
            </a:r>
            <a:r>
              <a:rPr lang="es-ES" dirty="0" err="1" smtClean="0"/>
              <a:t>stadistics</a:t>
            </a:r>
            <a:r>
              <a:rPr lang="es-ES" dirty="0"/>
              <a:t>, Language, </a:t>
            </a:r>
            <a:r>
              <a:rPr lang="es-ES" dirty="0" err="1"/>
              <a:t>machine_learning</a:t>
            </a:r>
            <a:r>
              <a:rPr lang="es-ES" dirty="0"/>
              <a:t>, Deep, Python, </a:t>
            </a:r>
            <a:r>
              <a:rPr lang="es-ES" dirty="0" smtClean="0"/>
              <a:t>data.</a:t>
            </a:r>
            <a:endParaRPr lang="es-ES" b="1" dirty="0"/>
          </a:p>
          <a:p>
            <a:pPr lvl="0"/>
            <a:r>
              <a:rPr lang="es-ES" b="1" dirty="0" smtClean="0"/>
              <a:t>	</a:t>
            </a:r>
            <a:r>
              <a:rPr lang="es-ES" b="1" dirty="0" smtClean="0"/>
              <a:t>1.3-Cálculo </a:t>
            </a:r>
            <a:r>
              <a:rPr lang="es-ES" b="1" dirty="0" smtClean="0"/>
              <a:t>de palabras más similares a dichas </a:t>
            </a:r>
            <a:r>
              <a:rPr lang="es-ES" b="1" dirty="0" err="1" smtClean="0"/>
              <a:t>Keywords</a:t>
            </a:r>
            <a:r>
              <a:rPr lang="es-ES" b="1" dirty="0" smtClean="0"/>
              <a:t> (mediante word </a:t>
            </a:r>
            <a:r>
              <a:rPr lang="es-ES" b="1" dirty="0" err="1" smtClean="0"/>
              <a:t>embeddings</a:t>
            </a:r>
            <a:r>
              <a:rPr lang="es-ES" b="1" dirty="0" smtClean="0"/>
              <a:t> mediante Word2vect)</a:t>
            </a:r>
          </a:p>
          <a:p>
            <a:pPr lvl="0"/>
            <a:r>
              <a:rPr lang="es-ES" b="1" dirty="0" smtClean="0"/>
              <a:t>	</a:t>
            </a:r>
            <a:r>
              <a:rPr lang="es-ES" b="1" dirty="0" smtClean="0"/>
              <a:t>1.4-Macheo </a:t>
            </a:r>
            <a:r>
              <a:rPr lang="es-ES" b="1" dirty="0" smtClean="0"/>
              <a:t>de estas palabras con los </a:t>
            </a:r>
            <a:r>
              <a:rPr lang="es-ES" b="1" dirty="0" err="1" smtClean="0"/>
              <a:t>CVs</a:t>
            </a:r>
            <a:r>
              <a:rPr lang="es-ES" b="1" dirty="0" smtClean="0"/>
              <a:t> y obtención del perfil de candidato. </a:t>
            </a:r>
          </a:p>
          <a:p>
            <a:pPr lvl="0"/>
            <a:endParaRPr lang="en-US" dirty="0"/>
          </a:p>
          <a:p>
            <a:pPr lvl="0"/>
            <a:r>
              <a:rPr lang="es-ES" b="1" dirty="0" smtClean="0"/>
              <a:t>2-Análisis </a:t>
            </a:r>
            <a:r>
              <a:rPr lang="es-ES" b="1" dirty="0"/>
              <a:t>de Ofertas/Posiciones de Trabajo y obtención de Perfiles de Candidatos. </a:t>
            </a:r>
            <a:endParaRPr lang="en-US" dirty="0"/>
          </a:p>
          <a:p>
            <a:pPr lvl="0"/>
            <a:r>
              <a:rPr lang="es-ES" b="1" dirty="0" smtClean="0"/>
              <a:t>	</a:t>
            </a:r>
            <a:r>
              <a:rPr lang="es-ES" b="1" dirty="0" smtClean="0"/>
              <a:t>2.1-Extracción </a:t>
            </a:r>
            <a:r>
              <a:rPr lang="es-ES" b="1" dirty="0"/>
              <a:t>del Corpus </a:t>
            </a:r>
            <a:r>
              <a:rPr lang="es-ES" b="1" dirty="0" smtClean="0"/>
              <a:t>(posiciones de trabajo en </a:t>
            </a:r>
            <a:r>
              <a:rPr lang="es-ES" b="1" dirty="0" err="1" smtClean="0"/>
              <a:t>Indeed</a:t>
            </a:r>
            <a:r>
              <a:rPr lang="es-ES" b="1" dirty="0" smtClean="0"/>
              <a:t> para: </a:t>
            </a:r>
            <a:r>
              <a:rPr lang="es-ES" dirty="0"/>
              <a:t>ata Scientist, Machine Learning, Data </a:t>
            </a:r>
            <a:r>
              <a:rPr lang="es-ES" dirty="0" err="1" smtClean="0"/>
              <a:t>Engineer</a:t>
            </a:r>
            <a:r>
              <a:rPr lang="es-ES" dirty="0" smtClean="0"/>
              <a:t>, Java </a:t>
            </a:r>
            <a:r>
              <a:rPr lang="es-ES" dirty="0" err="1" smtClean="0"/>
              <a:t>Programmer</a:t>
            </a:r>
            <a:r>
              <a:rPr lang="es-ES" dirty="0"/>
              <a:t>. </a:t>
            </a:r>
            <a:r>
              <a:rPr lang="es-ES" dirty="0" smtClean="0"/>
              <a:t>HCM </a:t>
            </a:r>
            <a:r>
              <a:rPr lang="es-ES" dirty="0" err="1"/>
              <a:t>Consultant</a:t>
            </a:r>
            <a:r>
              <a:rPr lang="es-ES" b="1" dirty="0" smtClean="0"/>
              <a:t>) </a:t>
            </a:r>
            <a:r>
              <a:rPr lang="es-ES" b="1" dirty="0"/>
              <a:t>y </a:t>
            </a:r>
            <a:r>
              <a:rPr lang="es-ES" b="1" dirty="0" smtClean="0"/>
              <a:t>	</a:t>
            </a:r>
            <a:r>
              <a:rPr lang="es-ES" b="1" dirty="0" err="1" smtClean="0"/>
              <a:t>preprocesamiento</a:t>
            </a:r>
            <a:r>
              <a:rPr lang="es-ES" b="1" dirty="0" smtClean="0"/>
              <a:t> </a:t>
            </a:r>
            <a:r>
              <a:rPr lang="es-ES" b="1" dirty="0"/>
              <a:t>del mismo.</a:t>
            </a:r>
          </a:p>
          <a:p>
            <a:pPr lvl="0"/>
            <a:r>
              <a:rPr lang="es-ES" b="1" dirty="0"/>
              <a:t>	</a:t>
            </a:r>
            <a:r>
              <a:rPr lang="es-ES" b="1" dirty="0" smtClean="0"/>
              <a:t>2.2-Definimos </a:t>
            </a:r>
            <a:r>
              <a:rPr lang="es-ES" b="1" dirty="0" smtClean="0"/>
              <a:t>nuestra lista de </a:t>
            </a:r>
            <a:r>
              <a:rPr lang="es-ES" b="1" dirty="0" err="1" smtClean="0"/>
              <a:t>Keywords</a:t>
            </a:r>
            <a:r>
              <a:rPr lang="es-ES" b="1" dirty="0" smtClean="0"/>
              <a:t> para </a:t>
            </a:r>
            <a:r>
              <a:rPr lang="es-ES" b="1" dirty="0" err="1" smtClean="0"/>
              <a:t>Skills</a:t>
            </a:r>
            <a:r>
              <a:rPr lang="es-ES" b="1" dirty="0"/>
              <a:t>,</a:t>
            </a:r>
            <a:r>
              <a:rPr lang="es-ES" b="1" dirty="0" smtClean="0"/>
              <a:t> Tools y educación mínima.</a:t>
            </a:r>
          </a:p>
          <a:p>
            <a:pPr lvl="0"/>
            <a:r>
              <a:rPr lang="es-ES" b="1" dirty="0"/>
              <a:t>	</a:t>
            </a:r>
            <a:r>
              <a:rPr lang="es-ES" b="1" dirty="0" smtClean="0"/>
              <a:t>2.3-Analizamos </a:t>
            </a:r>
            <a:r>
              <a:rPr lang="es-ES" b="1" dirty="0" smtClean="0"/>
              <a:t>los TOP 20 </a:t>
            </a:r>
            <a:r>
              <a:rPr lang="es-ES" b="1" dirty="0" err="1" smtClean="0"/>
              <a:t>Skills</a:t>
            </a:r>
            <a:r>
              <a:rPr lang="es-ES" b="1" dirty="0" smtClean="0"/>
              <a:t>, TOP 20 Tools y educación mínima para el puesto “Data Scientist”.  </a:t>
            </a:r>
            <a:endParaRPr lang="es-ES" b="1" dirty="0"/>
          </a:p>
          <a:p>
            <a:pPr lvl="0"/>
            <a:r>
              <a:rPr lang="es-ES" b="1" dirty="0"/>
              <a:t>	</a:t>
            </a:r>
            <a:r>
              <a:rPr lang="es-ES" b="1" dirty="0" smtClean="0"/>
              <a:t>2.4-Obtenemos </a:t>
            </a:r>
            <a:r>
              <a:rPr lang="es-ES" b="1" dirty="0" smtClean="0"/>
              <a:t>los Top 5 </a:t>
            </a:r>
            <a:r>
              <a:rPr lang="es-ES" b="1" dirty="0" err="1" smtClean="0"/>
              <a:t>Skills</a:t>
            </a:r>
            <a:r>
              <a:rPr lang="es-ES" b="1" dirty="0" smtClean="0"/>
              <a:t> y Top 5 Tools para las demás posiciones. Y utilizaremos estas como una lista de </a:t>
            </a:r>
            <a:r>
              <a:rPr lang="es-ES" b="1" dirty="0" err="1" smtClean="0"/>
              <a:t>Keywords</a:t>
            </a:r>
            <a:r>
              <a:rPr lang="es-ES" b="1" dirty="0" smtClean="0"/>
              <a:t> para</a:t>
            </a:r>
          </a:p>
          <a:p>
            <a:pPr lvl="0"/>
            <a:r>
              <a:rPr lang="es-ES" b="1" dirty="0"/>
              <a:t>	</a:t>
            </a:r>
            <a:r>
              <a:rPr lang="es-ES" b="1" dirty="0" smtClean="0"/>
              <a:t>machear directamente con los CVS y obtener nuestro </a:t>
            </a:r>
            <a:r>
              <a:rPr lang="es-ES" b="1" dirty="0"/>
              <a:t>perfil de candidato. </a:t>
            </a:r>
          </a:p>
          <a:p>
            <a:endParaRPr lang="es-AR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143000"/>
          </a:xfrm>
        </p:spPr>
        <p:txBody>
          <a:bodyPr/>
          <a:lstStyle/>
          <a:p>
            <a:r>
              <a:rPr lang="es-AR" dirty="0" smtClean="0"/>
              <a:t>Word </a:t>
            </a:r>
            <a:r>
              <a:rPr lang="es-AR" dirty="0" err="1" smtClean="0"/>
              <a:t>Embeddings</a:t>
            </a:r>
            <a:r>
              <a:rPr lang="es-AR" dirty="0" smtClean="0"/>
              <a:t> y Word2Vec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41410" y="1619251"/>
            <a:ext cx="8964615" cy="4171948"/>
          </a:xfrm>
        </p:spPr>
        <p:txBody>
          <a:bodyPr>
            <a:normAutofit fontScale="55000" lnSpcReduction="20000"/>
          </a:bodyPr>
          <a:lstStyle/>
          <a:p>
            <a:r>
              <a:rPr lang="es-AR" dirty="0" smtClean="0"/>
              <a:t>Como dijimos, para el análisis 1 necesitaremos obtener una lista de palabras similares a distintas </a:t>
            </a:r>
            <a:r>
              <a:rPr lang="es-AR" dirty="0" err="1" smtClean="0"/>
              <a:t>keywords</a:t>
            </a:r>
            <a:r>
              <a:rPr lang="es-AR" dirty="0" smtClean="0"/>
              <a:t> dando como “entrada” un corpus de texto con artículos de Wikipedia que hablen del mismo contexto de dichas </a:t>
            </a:r>
            <a:r>
              <a:rPr lang="es-AR" dirty="0" err="1" smtClean="0"/>
              <a:t>keywords</a:t>
            </a:r>
            <a:r>
              <a:rPr lang="es-AR" dirty="0" smtClean="0"/>
              <a:t>. </a:t>
            </a:r>
          </a:p>
          <a:p>
            <a:r>
              <a:rPr lang="es-AR" u="sng" dirty="0" smtClean="0"/>
              <a:t>Esto se hace mediante: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Extracción del corpus y </a:t>
            </a:r>
            <a:r>
              <a:rPr lang="es-AR" dirty="0" err="1" smtClean="0"/>
              <a:t>tokenización</a:t>
            </a:r>
            <a:r>
              <a:rPr lang="es-AR" dirty="0" smtClean="0"/>
              <a:t> del mismo. 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Ingreso de dichos </a:t>
            </a:r>
            <a:r>
              <a:rPr lang="es-AR" dirty="0" err="1" smtClean="0"/>
              <a:t>tokens</a:t>
            </a:r>
            <a:r>
              <a:rPr lang="es-AR" dirty="0" smtClean="0"/>
              <a:t> (todo nuestro vocabulario) al modelo </a:t>
            </a:r>
            <a:r>
              <a:rPr lang="es-AR" b="1" dirty="0" smtClean="0"/>
              <a:t>Word2Vec</a:t>
            </a:r>
            <a:r>
              <a:rPr lang="es-AR" dirty="0" smtClean="0"/>
              <a:t>. Este modelo transforma estos </a:t>
            </a:r>
            <a:r>
              <a:rPr lang="es-AR" dirty="0" err="1" smtClean="0"/>
              <a:t>tokens</a:t>
            </a:r>
            <a:r>
              <a:rPr lang="es-AR" dirty="0" smtClean="0"/>
              <a:t> de palabras en un vector “</a:t>
            </a:r>
            <a:r>
              <a:rPr lang="es-AR" dirty="0" err="1" smtClean="0"/>
              <a:t>one</a:t>
            </a:r>
            <a:r>
              <a:rPr lang="es-AR" dirty="0" smtClean="0"/>
              <a:t> </a:t>
            </a:r>
            <a:r>
              <a:rPr lang="es-AR" dirty="0" err="1" smtClean="0"/>
              <a:t>hot</a:t>
            </a:r>
            <a:r>
              <a:rPr lang="es-AR" dirty="0" smtClean="0"/>
              <a:t>” de tamaño N (N=tamaño total de nuestros </a:t>
            </a:r>
            <a:r>
              <a:rPr lang="es-AR" dirty="0" err="1" smtClean="0"/>
              <a:t>tokens</a:t>
            </a:r>
            <a:r>
              <a:rPr lang="es-AR" dirty="0" smtClean="0"/>
              <a:t>/vocabulario). </a:t>
            </a:r>
            <a:r>
              <a:rPr lang="es-AR" dirty="0" err="1" smtClean="0"/>
              <a:t>Asi</a:t>
            </a:r>
            <a:r>
              <a:rPr lang="es-AR" dirty="0" smtClean="0"/>
              <a:t>, cada token/palabra está representada por un vector “</a:t>
            </a:r>
            <a:r>
              <a:rPr lang="es-AR" dirty="0" err="1" smtClean="0"/>
              <a:t>one</a:t>
            </a:r>
            <a:r>
              <a:rPr lang="es-AR" dirty="0" smtClean="0"/>
              <a:t> </a:t>
            </a:r>
            <a:r>
              <a:rPr lang="es-AR" dirty="0" err="1" smtClean="0"/>
              <a:t>hot</a:t>
            </a:r>
            <a:r>
              <a:rPr lang="es-AR" dirty="0" smtClean="0"/>
              <a:t>” de tamaño N con un 1 en su posición y un 0 en el resto de las posiciones. Estos vectores se insertan como entrada a una red neuronal de 1 capa oculta y 1 capa de salida SOFTMAX. 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Y a la salida de la ANN obtenemos los “Word </a:t>
            </a:r>
            <a:r>
              <a:rPr lang="es-AR" dirty="0" err="1" smtClean="0"/>
              <a:t>Embeddings</a:t>
            </a:r>
            <a:r>
              <a:rPr lang="es-AR" dirty="0" smtClean="0"/>
              <a:t>” (vectores de las </a:t>
            </a:r>
            <a:r>
              <a:rPr lang="es-AR" b="1" dirty="0" smtClean="0"/>
              <a:t>mismas dimensiones </a:t>
            </a:r>
            <a:r>
              <a:rPr lang="es-AR" dirty="0" smtClean="0"/>
              <a:t>que los vectores de entrada, solo que esta vez, en ves de 0s tendrá un número que representa </a:t>
            </a:r>
            <a:r>
              <a:rPr lang="es-AR" dirty="0" err="1" smtClean="0"/>
              <a:t>probablidades</a:t>
            </a:r>
            <a:r>
              <a:rPr lang="es-AR" dirty="0" smtClean="0"/>
              <a:t>, que a su vez representan similitud semántica con 	las otras palabras de nuestro corpus </a:t>
            </a:r>
            <a:r>
              <a:rPr lang="es-AR" b="1" u="sng" dirty="0" err="1" smtClean="0"/>
              <a:t>tokenizado</a:t>
            </a:r>
            <a:r>
              <a:rPr lang="es-AR" dirty="0" smtClean="0"/>
              <a:t> (nuestro </a:t>
            </a:r>
            <a:r>
              <a:rPr lang="es-AR" b="1" u="sng" dirty="0" err="1" smtClean="0"/>
              <a:t>vocabilario</a:t>
            </a:r>
            <a:r>
              <a:rPr lang="es-AR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Utilizaremos estos </a:t>
            </a:r>
            <a:r>
              <a:rPr lang="es-AR" dirty="0"/>
              <a:t>word </a:t>
            </a:r>
            <a:r>
              <a:rPr lang="es-AR" dirty="0" err="1" smtClean="0"/>
              <a:t>embeddings</a:t>
            </a:r>
            <a:r>
              <a:rPr lang="es-AR" dirty="0" smtClean="0"/>
              <a:t> </a:t>
            </a:r>
            <a:r>
              <a:rPr lang="es-AR" dirty="0"/>
              <a:t>para </a:t>
            </a:r>
            <a:r>
              <a:rPr lang="es-AR" dirty="0" smtClean="0"/>
              <a:t>obtener una </a:t>
            </a:r>
            <a:r>
              <a:rPr lang="es-AR" b="1" dirty="0" smtClean="0"/>
              <a:t>lista </a:t>
            </a:r>
            <a:r>
              <a:rPr lang="es-AR" b="1" dirty="0"/>
              <a:t>de palabras más similares a </a:t>
            </a:r>
            <a:r>
              <a:rPr lang="es-AR" b="1" dirty="0" smtClean="0"/>
              <a:t>distintos </a:t>
            </a:r>
            <a:r>
              <a:rPr lang="es-AR" b="1" dirty="0" err="1" smtClean="0"/>
              <a:t>keywords</a:t>
            </a:r>
            <a:r>
              <a:rPr lang="es-AR" dirty="0" smtClean="0"/>
              <a:t>, con los cuales machearemos en los </a:t>
            </a:r>
            <a:r>
              <a:rPr lang="es-AR" dirty="0" err="1" smtClean="0"/>
              <a:t>CVs</a:t>
            </a:r>
            <a:r>
              <a:rPr lang="es-AR" dirty="0" smtClean="0"/>
              <a:t>. </a:t>
            </a:r>
            <a:endParaRPr lang="es-AR" dirty="0"/>
          </a:p>
          <a:p>
            <a:r>
              <a:rPr lang="es-AR" dirty="0" smtClean="0"/>
              <a:t>Mediante Word2Vec las palabras que se usen en contextos similares tendrán vectores word </a:t>
            </a:r>
            <a:r>
              <a:rPr lang="es-AR" dirty="0" err="1" smtClean="0"/>
              <a:t>embeddings</a:t>
            </a:r>
            <a:r>
              <a:rPr lang="es-AR" dirty="0" smtClean="0"/>
              <a:t> similares (por ejemplo “</a:t>
            </a:r>
            <a:r>
              <a:rPr lang="es-AR" dirty="0" err="1" smtClean="0"/>
              <a:t>Srgentina</a:t>
            </a:r>
            <a:r>
              <a:rPr lang="es-AR" dirty="0" smtClean="0"/>
              <a:t>” y “Brasil” siendo entrenados con un Corpus de noticias de Google tendrán vectores similares, ya que son países que se usan en contextos de texto similares). O también los sinónimos (</a:t>
            </a:r>
            <a:r>
              <a:rPr lang="es-AR" dirty="0" err="1" smtClean="0"/>
              <a:t>kid</a:t>
            </a:r>
            <a:r>
              <a:rPr lang="es-AR" dirty="0" smtClean="0"/>
              <a:t> y </a:t>
            </a:r>
            <a:r>
              <a:rPr lang="es-AR" dirty="0" err="1" smtClean="0"/>
              <a:t>child</a:t>
            </a:r>
            <a:r>
              <a:rPr lang="es-AR" dirty="0" smtClean="0"/>
              <a:t>) tendrán vectores muy parecidos, ya que se usan en contextos similares. </a:t>
            </a:r>
            <a:endParaRPr lang="es-AR" dirty="0" smtClean="0"/>
          </a:p>
          <a:p>
            <a:r>
              <a:rPr lang="es-AR" u="sng" dirty="0" smtClean="0"/>
              <a:t>Cómo entrena la red:</a:t>
            </a:r>
          </a:p>
          <a:p>
            <a:r>
              <a:rPr lang="es-AR" dirty="0"/>
              <a:t>	</a:t>
            </a:r>
            <a:r>
              <a:rPr lang="es-AR" dirty="0" smtClean="0"/>
              <a:t>-CBOW </a:t>
            </a:r>
            <a:r>
              <a:rPr lang="es-ES" dirty="0"/>
              <a:t>(</a:t>
            </a:r>
            <a:r>
              <a:rPr lang="es-ES" sz="1600" dirty="0"/>
              <a:t>Continuous Bag Of </a:t>
            </a:r>
            <a:r>
              <a:rPr lang="es-ES" sz="1600" dirty="0" err="1"/>
              <a:t>Words</a:t>
            </a:r>
            <a:r>
              <a:rPr lang="es-ES" sz="1600" dirty="0"/>
              <a:t>): Se trata de predecir la </a:t>
            </a:r>
            <a:r>
              <a:rPr lang="es-ES" sz="1600" b="1" dirty="0"/>
              <a:t>palabra target</a:t>
            </a:r>
            <a:r>
              <a:rPr lang="es-ES" sz="1600" dirty="0"/>
              <a:t> de un texto </a:t>
            </a:r>
            <a:r>
              <a:rPr lang="es-ES" sz="1600" b="1" dirty="0"/>
              <a:t>en base</a:t>
            </a:r>
            <a:r>
              <a:rPr lang="es-ES" sz="1600" dirty="0"/>
              <a:t> a las palabras más cercanas/vecinas (en base al </a:t>
            </a:r>
            <a:r>
              <a:rPr lang="es-ES" sz="1600" b="1" dirty="0"/>
              <a:t>contexto</a:t>
            </a:r>
            <a:r>
              <a:rPr lang="es-ES" sz="1600" dirty="0"/>
              <a:t>). </a:t>
            </a:r>
            <a:endParaRPr lang="es-AR" sz="1600" dirty="0" smtClean="0"/>
          </a:p>
          <a:p>
            <a:r>
              <a:rPr lang="es-AR" dirty="0"/>
              <a:t>	</a:t>
            </a:r>
            <a:r>
              <a:rPr lang="es-AR" dirty="0" smtClean="0"/>
              <a:t>-</a:t>
            </a:r>
            <a:r>
              <a:rPr lang="es-ES" dirty="0" err="1"/>
              <a:t>Skipgrams</a:t>
            </a:r>
            <a:r>
              <a:rPr lang="es-ES" dirty="0"/>
              <a:t>: </a:t>
            </a:r>
            <a:r>
              <a:rPr lang="es-ES" b="1" dirty="0"/>
              <a:t>Opuesto a CBOW</a:t>
            </a:r>
            <a:r>
              <a:rPr lang="es-ES" dirty="0"/>
              <a:t>. En base a la palabra se trata de predecir cuales son los vecinos (contexto) </a:t>
            </a:r>
            <a:endParaRPr lang="es-AR" dirty="0" smtClean="0">
              <a:solidFill>
                <a:srgbClr val="FF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6518" t="39939" b="6445"/>
          <a:stretch/>
        </p:blipFill>
        <p:spPr bwMode="auto">
          <a:xfrm>
            <a:off x="852112" y="5761987"/>
            <a:ext cx="3961765" cy="971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7955280" y="5398134"/>
            <a:ext cx="3958590" cy="13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970" y="620557"/>
            <a:ext cx="9905955" cy="1232079"/>
          </a:xfrm>
        </p:spPr>
        <p:txBody>
          <a:bodyPr>
            <a:normAutofit/>
          </a:bodyPr>
          <a:lstStyle/>
          <a:p>
            <a:r>
              <a:rPr lang="es-ES" dirty="0"/>
              <a:t>Funcionamiento Word2Vec para obtener nuestros Word </a:t>
            </a:r>
            <a:r>
              <a:rPr lang="es-ES" dirty="0" err="1"/>
              <a:t>Embeddings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757406" y="1852637"/>
            <a:ext cx="1332651" cy="905078"/>
          </a:xfrm>
        </p:spPr>
        <p:txBody>
          <a:bodyPr/>
          <a:lstStyle/>
          <a:p>
            <a:r>
              <a:rPr lang="es-AR" dirty="0" smtClean="0"/>
              <a:t>CBOW</a:t>
            </a:r>
            <a:endParaRPr lang="en-US" dirty="0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70674" y="2116930"/>
            <a:ext cx="8305647" cy="37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232079"/>
          </a:xfrm>
        </p:spPr>
        <p:txBody>
          <a:bodyPr/>
          <a:lstStyle/>
          <a:p>
            <a:r>
              <a:rPr lang="es-AR" dirty="0" smtClean="0"/>
              <a:t>CBOW – Obtenemos los </a:t>
            </a:r>
            <a:r>
              <a:rPr lang="es-AR" dirty="0" err="1" smtClean="0"/>
              <a:t>embeddings</a:t>
            </a:r>
            <a:r>
              <a:rPr lang="es-AR" dirty="0" smtClean="0"/>
              <a:t>: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53753" y="2117876"/>
            <a:ext cx="6881359" cy="34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232079"/>
          </a:xfrm>
        </p:spPr>
        <p:txBody>
          <a:bodyPr/>
          <a:lstStyle/>
          <a:p>
            <a:r>
              <a:rPr lang="es-AR" dirty="0" err="1" smtClean="0"/>
              <a:t>Skip</a:t>
            </a:r>
            <a:r>
              <a:rPr lang="es-AR" dirty="0" smtClean="0"/>
              <a:t> Gram: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n 6"/>
          <p:cNvPicPr/>
          <p:nvPr/>
        </p:nvPicPr>
        <p:blipFill rotWithShape="1">
          <a:blip r:embed="rId2"/>
          <a:srcRect r="25595" b="7094"/>
          <a:stretch/>
        </p:blipFill>
        <p:spPr bwMode="auto">
          <a:xfrm>
            <a:off x="1755322" y="2076677"/>
            <a:ext cx="8419192" cy="37145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51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232079"/>
          </a:xfrm>
        </p:spPr>
        <p:txBody>
          <a:bodyPr/>
          <a:lstStyle/>
          <a:p>
            <a:r>
              <a:rPr lang="es-AR" dirty="0"/>
              <a:t>Visualización Perfil Candidato – Análisis </a:t>
            </a:r>
            <a:r>
              <a:rPr lang="es-AR" dirty="0" smtClean="0"/>
              <a:t>1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85987" y="2205147"/>
            <a:ext cx="8351384" cy="27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232079"/>
          </a:xfrm>
        </p:spPr>
        <p:txBody>
          <a:bodyPr/>
          <a:lstStyle/>
          <a:p>
            <a:r>
              <a:rPr lang="es-AR" dirty="0" smtClean="0"/>
              <a:t>Análisis 2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1606232"/>
            <a:ext cx="4838700" cy="2251394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87643" y="1606232"/>
            <a:ext cx="4787125" cy="2251394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4261654" y="3912233"/>
            <a:ext cx="3665558" cy="19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16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1037</TotalTime>
  <Words>552</Words>
  <Application>Microsoft Office PowerPoint</Application>
  <PresentationFormat>Panorámica</PresentationFormat>
  <Paragraphs>63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Circuito</vt:lpstr>
      <vt:lpstr>NLP  Aplicado a Curriculums Vitae  y OfeRtas de Trabajo</vt:lpstr>
      <vt:lpstr>Conceptos nlp</vt:lpstr>
      <vt:lpstr>oBJETIVOS</vt:lpstr>
      <vt:lpstr>Word Embeddings y Word2Vec</vt:lpstr>
      <vt:lpstr>Funcionamiento Word2Vec para obtener nuestros Word Embeddings.</vt:lpstr>
      <vt:lpstr>CBOW – Obtenemos los embeddings:</vt:lpstr>
      <vt:lpstr>Skip Gram:</vt:lpstr>
      <vt:lpstr>Visualización Perfil Candidato – Análisis 1</vt:lpstr>
      <vt:lpstr>Análisis 2</vt:lpstr>
      <vt:lpstr>Visualización Perfil Candidato – Análisis 2</vt:lpstr>
      <vt:lpstr>Mejoras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calon</dc:creator>
  <cp:lastModifiedBy>calon</cp:lastModifiedBy>
  <cp:revision>27</cp:revision>
  <dcterms:created xsi:type="dcterms:W3CDTF">2020-07-07T04:59:12Z</dcterms:created>
  <dcterms:modified xsi:type="dcterms:W3CDTF">2020-07-07T23:27:33Z</dcterms:modified>
</cp:coreProperties>
</file>