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5caf4c4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5caf4c4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5bf14d169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5bf14d169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5bf14d169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bf14d16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5caf4c4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5caf4c4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5caf4c46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5caf4c4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5caf4c46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5caf4c46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5bf14d16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5bf14d16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5bf14d169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5bf14d169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5bf14d169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5bf14d169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5caf4c4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caf4c4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5caf4c4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5caf4c4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5caf4c46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5caf4c46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5caf4c46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5caf4c46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5caf4c4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5caf4c4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benfrederickson.com/numerical-optimization/"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286750" y="500675"/>
            <a:ext cx="6056700" cy="86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REDES NEURONALES</a:t>
            </a:r>
            <a:endParaRPr/>
          </a:p>
        </p:txBody>
      </p:sp>
      <p:sp>
        <p:nvSpPr>
          <p:cNvPr id="60" name="Google Shape;60;p13"/>
          <p:cNvSpPr txBox="1"/>
          <p:nvPr/>
        </p:nvSpPr>
        <p:spPr>
          <a:xfrm>
            <a:off x="1706925" y="2055875"/>
            <a:ext cx="6288900" cy="23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b="1" lang="es">
                <a:solidFill>
                  <a:schemeClr val="lt1"/>
                </a:solidFill>
                <a:latin typeface="Old Standard TT"/>
                <a:ea typeface="Old Standard TT"/>
                <a:cs typeface="Old Standard TT"/>
                <a:sym typeface="Old Standard TT"/>
              </a:rPr>
              <a:t>DESCENSO DEL GRADIENTE</a:t>
            </a:r>
            <a:endParaRPr b="1">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b="1">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b="1" lang="es">
                <a:solidFill>
                  <a:schemeClr val="lt1"/>
                </a:solidFill>
                <a:latin typeface="Old Standard TT"/>
                <a:ea typeface="Old Standard TT"/>
                <a:cs typeface="Old Standard TT"/>
                <a:sym typeface="Old Standard TT"/>
              </a:rPr>
              <a:t>BACKPROPAGATION</a:t>
            </a:r>
            <a:endParaRPr b="1">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BACKPROPAGATION</a:t>
            </a:r>
            <a:endParaRPr/>
          </a:p>
        </p:txBody>
      </p:sp>
      <p:sp>
        <p:nvSpPr>
          <p:cNvPr id="123" name="Google Shape;123;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t>El nombre de backpropagation resulta de la forma en que el error es propagado hacia atrás a través de la red neuronal, en otras palabras, el error se propaga hacia atrás desde la capa de s</a:t>
            </a:r>
            <a:r>
              <a:rPr lang="es"/>
              <a:t>alida. </a:t>
            </a:r>
            <a:endParaRPr/>
          </a:p>
        </p:txBody>
      </p:sp>
      <p:pic>
        <p:nvPicPr>
          <p:cNvPr id="124" name="Google Shape;124;p22"/>
          <p:cNvPicPr preferRelativeResize="0"/>
          <p:nvPr/>
        </p:nvPicPr>
        <p:blipFill>
          <a:blip r:embed="rId3">
            <a:alphaModFix/>
          </a:blip>
          <a:stretch>
            <a:fillRect/>
          </a:stretch>
        </p:blipFill>
        <p:spPr>
          <a:xfrm>
            <a:off x="1575825" y="2215200"/>
            <a:ext cx="5400675" cy="2301375"/>
          </a:xfrm>
          <a:prstGeom prst="rect">
            <a:avLst/>
          </a:prstGeom>
          <a:noFill/>
          <a:ln>
            <a:noFill/>
          </a:ln>
        </p:spPr>
      </p:pic>
      <p:sp>
        <p:nvSpPr>
          <p:cNvPr id="125" name="Google Shape;125;p22"/>
          <p:cNvSpPr/>
          <p:nvPr/>
        </p:nvSpPr>
        <p:spPr>
          <a:xfrm>
            <a:off x="4453000" y="231382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4453000" y="278767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4453000" y="336967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384000" y="231382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3384000" y="278767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3384000" y="336967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2315000" y="231382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2315000" y="278767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315000" y="3369675"/>
            <a:ext cx="4098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5295225" y="2797275"/>
            <a:ext cx="341400" cy="360600"/>
          </a:xfrm>
          <a:prstGeom prst="leftArrow">
            <a:avLst>
              <a:gd fmla="val 50000" name="adj1"/>
              <a:gd fmla="val 50000" name="adj2"/>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800"/>
                                        <p:tgtEl>
                                          <p:spTgt spid="134"/>
                                        </p:tgtEl>
                                        <p:attrNameLst>
                                          <p:attrName>ppt_w</p:attrName>
                                        </p:attrNameLst>
                                      </p:cBhvr>
                                      <p:tavLst>
                                        <p:tav fmla="" tm="0">
                                          <p:val>
                                            <p:strVal val="0"/>
                                          </p:val>
                                        </p:tav>
                                        <p:tav fmla="" tm="100000">
                                          <p:val>
                                            <p:strVal val="#ppt_w"/>
                                          </p:val>
                                        </p:tav>
                                      </p:tavLst>
                                    </p:anim>
                                    <p:anim calcmode="lin" valueType="num">
                                      <p:cBhvr additive="base">
                                        <p:cTn dur="800"/>
                                        <p:tgtEl>
                                          <p:spTgt spid="134"/>
                                        </p:tgtEl>
                                        <p:attrNameLst>
                                          <p:attrName>ppt_h</p:attrName>
                                        </p:attrNameLst>
                                      </p:cBhvr>
                                      <p:tavLst>
                                        <p:tav fmla="" tm="0">
                                          <p:val>
                                            <p:strVal val="0"/>
                                          </p:val>
                                        </p:tav>
                                        <p:tav fmla="" tm="100000">
                                          <p:val>
                                            <p:strVal val="#ppt_h"/>
                                          </p:val>
                                        </p:tav>
                                      </p:tavLst>
                                    </p:anim>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25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2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2600"/>
                                        <p:tgtEl>
                                          <p:spTgt spid="127"/>
                                        </p:tgtEl>
                                      </p:cBhvr>
                                    </p:animEffect>
                                  </p:childTnLst>
                                </p:cTn>
                              </p:par>
                            </p:childTnLst>
                          </p:cTn>
                        </p:par>
                        <p:par>
                          <p:cTn fill="hold">
                            <p:stCondLst>
                              <p:cond delay="34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100"/>
                                        <p:tgtEl>
                                          <p:spTgt spid="128"/>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100"/>
                                        <p:tgtEl>
                                          <p:spTgt spid="129"/>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par>
                          <p:cTn fill="hold">
                            <p:stCondLst>
                              <p:cond delay="76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100"/>
                                        <p:tgtEl>
                                          <p:spTgt spid="132"/>
                                        </p:tgtEl>
                                      </p:cBhvr>
                                    </p:animEffect>
                                  </p:childTnLst>
                                </p:cTn>
                              </p:par>
                            </p:childTnLst>
                          </p:cTn>
                        </p:par>
                        <p:par>
                          <p:cTn fill="hold">
                            <p:stCondLst>
                              <p:cond delay="87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t>Analicemos la cadena de responsabilidades de Mc. Donald’s</a:t>
            </a:r>
            <a:endParaRPr sz="2500"/>
          </a:p>
        </p:txBody>
      </p:sp>
      <p:sp>
        <p:nvSpPr>
          <p:cNvPr id="140" name="Google Shape;140;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3"/>
          <p:cNvPicPr preferRelativeResize="0"/>
          <p:nvPr/>
        </p:nvPicPr>
        <p:blipFill>
          <a:blip r:embed="rId3">
            <a:alphaModFix/>
          </a:blip>
          <a:stretch>
            <a:fillRect/>
          </a:stretch>
        </p:blipFill>
        <p:spPr>
          <a:xfrm>
            <a:off x="1333050" y="1744850"/>
            <a:ext cx="5919425" cy="247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r>
              <a:rPr lang="es"/>
              <a:t>Cómo</a:t>
            </a:r>
            <a:r>
              <a:rPr lang="es"/>
              <a:t> se asemeja a una red neuronal?</a:t>
            </a:r>
            <a:endParaRPr/>
          </a:p>
        </p:txBody>
      </p:sp>
      <p:sp>
        <p:nvSpPr>
          <p:cNvPr id="147" name="Google Shape;147;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4"/>
          <p:cNvPicPr preferRelativeResize="0"/>
          <p:nvPr/>
        </p:nvPicPr>
        <p:blipFill>
          <a:blip r:embed="rId3">
            <a:alphaModFix/>
          </a:blip>
          <a:stretch>
            <a:fillRect/>
          </a:stretch>
        </p:blipFill>
        <p:spPr>
          <a:xfrm>
            <a:off x="311700" y="1171600"/>
            <a:ext cx="8520599" cy="339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asemeja a una red neuronal?</a:t>
            </a:r>
            <a:endParaRPr/>
          </a:p>
        </p:txBody>
      </p:sp>
      <p:sp>
        <p:nvSpPr>
          <p:cNvPr id="154" name="Google Shape;154;p25"/>
          <p:cNvSpPr txBox="1"/>
          <p:nvPr>
            <p:ph idx="1" type="body"/>
          </p:nvPr>
        </p:nvSpPr>
        <p:spPr>
          <a:xfrm>
            <a:off x="311700" y="1171600"/>
            <a:ext cx="8520600" cy="3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Cada tarea es un nodo dentro de la red neuronal y cada flecha representa las conexiones</a:t>
            </a:r>
            <a:endParaRPr sz="1200"/>
          </a:p>
          <a:p>
            <a:pPr indent="0" lvl="0" marL="0" rtl="0" algn="l">
              <a:spcBef>
                <a:spcPts val="1600"/>
              </a:spcBef>
              <a:spcAft>
                <a:spcPts val="0"/>
              </a:spcAft>
              <a:buNone/>
            </a:pPr>
            <a:r>
              <a:rPr lang="es" sz="1200"/>
              <a:t>Se puede asimilar a una compuerta AND de 3 entradas</a:t>
            </a:r>
            <a:endParaRPr sz="1200"/>
          </a:p>
          <a:p>
            <a:pPr indent="0" lvl="0" marL="0" rtl="0" algn="l">
              <a:spcBef>
                <a:spcPts val="1600"/>
              </a:spcBef>
              <a:spcAft>
                <a:spcPts val="0"/>
              </a:spcAft>
              <a:buNone/>
            </a:pPr>
            <a:r>
              <a:rPr lang="es" sz="1200"/>
              <a:t>El combo de la hamburguesa lo podríamos ver como el resultado de salida de nuestra red y la evaluación del cliente como la función de coste.</a:t>
            </a:r>
            <a:endParaRPr sz="1200"/>
          </a:p>
          <a:p>
            <a:pPr indent="0" lvl="0" marL="0" rtl="0" algn="l">
              <a:spcBef>
                <a:spcPts val="1600"/>
              </a:spcBef>
              <a:spcAft>
                <a:spcPts val="1600"/>
              </a:spcAft>
              <a:buNone/>
            </a:pPr>
            <a:r>
              <a:t/>
            </a:r>
            <a:endParaRPr/>
          </a:p>
        </p:txBody>
      </p:sp>
      <p:pic>
        <p:nvPicPr>
          <p:cNvPr id="155" name="Google Shape;155;p25"/>
          <p:cNvPicPr preferRelativeResize="0"/>
          <p:nvPr/>
        </p:nvPicPr>
        <p:blipFill>
          <a:blip r:embed="rId3">
            <a:alphaModFix/>
          </a:blip>
          <a:stretch>
            <a:fillRect/>
          </a:stretch>
        </p:blipFill>
        <p:spPr>
          <a:xfrm>
            <a:off x="552450" y="2571749"/>
            <a:ext cx="4019550" cy="2024600"/>
          </a:xfrm>
          <a:prstGeom prst="rect">
            <a:avLst/>
          </a:prstGeom>
          <a:noFill/>
          <a:ln>
            <a:noFill/>
          </a:ln>
        </p:spPr>
      </p:pic>
      <p:sp>
        <p:nvSpPr>
          <p:cNvPr id="156" name="Google Shape;156;p25"/>
          <p:cNvSpPr txBox="1"/>
          <p:nvPr/>
        </p:nvSpPr>
        <p:spPr>
          <a:xfrm>
            <a:off x="5173850" y="2647625"/>
            <a:ext cx="2913000" cy="8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ld Standard TT"/>
                <a:ea typeface="Old Standard TT"/>
                <a:cs typeface="Old Standard TT"/>
                <a:sym typeface="Old Standard TT"/>
              </a:rPr>
              <a:t>x1: Papas fritas </a:t>
            </a:r>
            <a:endParaRPr>
              <a:latin typeface="Old Standard TT"/>
              <a:ea typeface="Old Standard TT"/>
              <a:cs typeface="Old Standard TT"/>
              <a:sym typeface="Old Standard TT"/>
            </a:endParaRPr>
          </a:p>
          <a:p>
            <a:pPr indent="0" lvl="0" marL="0" rtl="0" algn="l">
              <a:spcBef>
                <a:spcPts val="0"/>
              </a:spcBef>
              <a:spcAft>
                <a:spcPts val="0"/>
              </a:spcAft>
              <a:buNone/>
            </a:pPr>
            <a:r>
              <a:rPr lang="es">
                <a:latin typeface="Old Standard TT"/>
                <a:ea typeface="Old Standard TT"/>
                <a:cs typeface="Old Standard TT"/>
                <a:sym typeface="Old Standard TT"/>
              </a:rPr>
              <a:t>x2: Hamburguesa</a:t>
            </a:r>
            <a:endParaRPr>
              <a:latin typeface="Old Standard TT"/>
              <a:ea typeface="Old Standard TT"/>
              <a:cs typeface="Old Standard TT"/>
              <a:sym typeface="Old Standard TT"/>
            </a:endParaRPr>
          </a:p>
          <a:p>
            <a:pPr indent="0" lvl="0" marL="0" rtl="0" algn="l">
              <a:spcBef>
                <a:spcPts val="0"/>
              </a:spcBef>
              <a:spcAft>
                <a:spcPts val="0"/>
              </a:spcAft>
              <a:buNone/>
            </a:pPr>
            <a:r>
              <a:rPr lang="es">
                <a:latin typeface="Old Standard TT"/>
                <a:ea typeface="Old Standard TT"/>
                <a:cs typeface="Old Standard TT"/>
                <a:sym typeface="Old Standard TT"/>
              </a:rPr>
              <a:t>x3: Gaseosa</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57" name="Google Shape;157;p25"/>
          <p:cNvSpPr txBox="1"/>
          <p:nvPr/>
        </p:nvSpPr>
        <p:spPr>
          <a:xfrm>
            <a:off x="5173850" y="2237850"/>
            <a:ext cx="23214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Old Standard TT"/>
                <a:ea typeface="Old Standard TT"/>
                <a:cs typeface="Old Standard TT"/>
                <a:sym typeface="Old Standard TT"/>
              </a:rPr>
              <a:t>¿Cuales son mis entradas?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58" name="Google Shape;158;p25"/>
          <p:cNvSpPr txBox="1"/>
          <p:nvPr/>
        </p:nvSpPr>
        <p:spPr>
          <a:xfrm>
            <a:off x="5295225" y="3641425"/>
            <a:ext cx="24510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Old Standard TT"/>
                <a:ea typeface="Old Standard TT"/>
                <a:cs typeface="Old Standard TT"/>
                <a:sym typeface="Old Standard TT"/>
              </a:rPr>
              <a:t>Salida: Combo hamburguesa</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500"/>
                                        <p:tgtEl>
                                          <p:spTgt spid="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aplico backpropagation a mi modelo?</a:t>
            </a:r>
            <a:endParaRPr/>
          </a:p>
        </p:txBody>
      </p:sp>
      <p:sp>
        <p:nvSpPr>
          <p:cNvPr id="164" name="Google Shape;164;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sz="1200"/>
              <a:t>El algoritmo de backpropagation se utilizará para calcular las derivadas parciales del coste respecto a cada uno de los parámetros de nuestra red. Al igual que como hacíamos antes, se utilizará el descenso del gradiente para optimizar la función de coste haciendo uso de la técnica de backpropagation para calcular el vector de gradiente dentro de la complejidad de la arquitectura de la red neuronal. </a:t>
            </a:r>
            <a:endParaRPr sz="1200"/>
          </a:p>
          <a:p>
            <a:pPr indent="0" lvl="0" marL="444500" rtl="0" algn="l">
              <a:spcBef>
                <a:spcPts val="1200"/>
              </a:spcBef>
              <a:spcAft>
                <a:spcPts val="0"/>
              </a:spcAft>
              <a:buNone/>
            </a:pPr>
            <a:r>
              <a:rPr b="1" lang="es" sz="1100">
                <a:latin typeface="Arial"/>
                <a:ea typeface="Arial"/>
                <a:cs typeface="Arial"/>
                <a:sym typeface="Arial"/>
              </a:rPr>
              <a:t>1er paso: </a:t>
            </a:r>
            <a:r>
              <a:rPr lang="es" sz="1100">
                <a:latin typeface="Arial"/>
                <a:ea typeface="Arial"/>
                <a:cs typeface="Arial"/>
                <a:sym typeface="Arial"/>
              </a:rPr>
              <a:t>Calcular las derivadas de los parámetros de la última capa (L)</a:t>
            </a:r>
            <a:endParaRPr sz="1100">
              <a:latin typeface="Arial"/>
              <a:ea typeface="Arial"/>
              <a:cs typeface="Arial"/>
              <a:sym typeface="Arial"/>
            </a:endParaRPr>
          </a:p>
          <a:p>
            <a:pPr indent="0" lvl="0" marL="4445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s"/>
              <a:t>	</a:t>
            </a:r>
            <a:r>
              <a:rPr lang="es" sz="1200"/>
              <a:t>Donde:</a:t>
            </a:r>
            <a:endParaRPr sz="1200"/>
          </a:p>
          <a:p>
            <a:pPr indent="-304800" lvl="0" marL="914400" rtl="0" algn="l">
              <a:spcBef>
                <a:spcPts val="1600"/>
              </a:spcBef>
              <a:spcAft>
                <a:spcPts val="0"/>
              </a:spcAft>
              <a:buClr>
                <a:srgbClr val="000000"/>
              </a:buClr>
              <a:buSzPts val="1200"/>
              <a:buFont typeface="Arial"/>
              <a:buChar char="●"/>
            </a:pPr>
            <a:r>
              <a:rPr b="1" lang="es" sz="1200"/>
              <a:t>C</a:t>
            </a:r>
            <a:r>
              <a:rPr lang="es" sz="1200"/>
              <a:t> es la función de coste </a:t>
            </a:r>
            <a:endParaRPr sz="1200"/>
          </a:p>
          <a:p>
            <a:pPr indent="-304800" lvl="0" marL="914400" rtl="0" algn="l">
              <a:spcBef>
                <a:spcPts val="0"/>
              </a:spcBef>
              <a:spcAft>
                <a:spcPts val="0"/>
              </a:spcAft>
              <a:buClr>
                <a:srgbClr val="000000"/>
              </a:buClr>
              <a:buSzPts val="1200"/>
              <a:buFont typeface="Arial"/>
              <a:buChar char="●"/>
            </a:pPr>
            <a:r>
              <a:rPr b="1" lang="es" sz="1200"/>
              <a:t>a</a:t>
            </a:r>
            <a:r>
              <a:rPr lang="es" sz="1200"/>
              <a:t> es la función de activación</a:t>
            </a:r>
            <a:endParaRPr sz="1200"/>
          </a:p>
          <a:p>
            <a:pPr indent="-304800" lvl="0" marL="914400" rtl="0" algn="l">
              <a:spcBef>
                <a:spcPts val="0"/>
              </a:spcBef>
              <a:spcAft>
                <a:spcPts val="0"/>
              </a:spcAft>
              <a:buClr>
                <a:srgbClr val="000000"/>
              </a:buClr>
              <a:buSzPts val="1200"/>
              <a:buFont typeface="Arial"/>
              <a:buChar char="●"/>
            </a:pPr>
            <a:r>
              <a:rPr b="1" lang="es" sz="1200"/>
              <a:t>Z</a:t>
            </a:r>
            <a:r>
              <a:rPr lang="es" sz="1200"/>
              <a:t> es la suma ponderada de la neurona:</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65" name="Google Shape;165;p26"/>
          <p:cNvPicPr preferRelativeResize="0"/>
          <p:nvPr/>
        </p:nvPicPr>
        <p:blipFill>
          <a:blip r:embed="rId3">
            <a:alphaModFix/>
          </a:blip>
          <a:stretch>
            <a:fillRect/>
          </a:stretch>
        </p:blipFill>
        <p:spPr>
          <a:xfrm>
            <a:off x="888275" y="2695650"/>
            <a:ext cx="2119703" cy="269900"/>
          </a:xfrm>
          <a:prstGeom prst="rect">
            <a:avLst/>
          </a:prstGeom>
          <a:noFill/>
          <a:ln>
            <a:noFill/>
          </a:ln>
        </p:spPr>
      </p:pic>
      <p:sp>
        <p:nvSpPr>
          <p:cNvPr id="166" name="Google Shape;166;p26"/>
          <p:cNvSpPr txBox="1"/>
          <p:nvPr/>
        </p:nvSpPr>
        <p:spPr>
          <a:xfrm>
            <a:off x="4923500" y="2655200"/>
            <a:ext cx="3375900" cy="15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s" sz="1100">
                <a:solidFill>
                  <a:srgbClr val="E06666"/>
                </a:solidFill>
                <a:latin typeface="Old Standard TT"/>
                <a:ea typeface="Old Standard TT"/>
                <a:cs typeface="Old Standard TT"/>
                <a:sym typeface="Old Standard TT"/>
              </a:rPr>
              <a:t>En este paso se pide que se calcule la derivada de la función de coste con respecto al output de la red neuronal (función de activación) y calcular </a:t>
            </a:r>
            <a:r>
              <a:rPr i="1" lang="es" sz="1100">
                <a:solidFill>
                  <a:srgbClr val="E06666"/>
                </a:solidFill>
                <a:latin typeface="Old Standard TT"/>
                <a:ea typeface="Old Standard TT"/>
                <a:cs typeface="Old Standard TT"/>
                <a:sym typeface="Old Standard TT"/>
              </a:rPr>
              <a:t>cómo</a:t>
            </a:r>
            <a:r>
              <a:rPr i="1" lang="es" sz="1100">
                <a:solidFill>
                  <a:srgbClr val="E06666"/>
                </a:solidFill>
                <a:latin typeface="Old Standard TT"/>
                <a:ea typeface="Old Standard TT"/>
                <a:cs typeface="Old Standard TT"/>
                <a:sym typeface="Old Standard TT"/>
              </a:rPr>
              <a:t> </a:t>
            </a:r>
            <a:r>
              <a:rPr i="1" lang="es" sz="1100">
                <a:solidFill>
                  <a:srgbClr val="E06666"/>
                </a:solidFill>
                <a:latin typeface="Old Standard TT"/>
                <a:ea typeface="Old Standard TT"/>
                <a:cs typeface="Old Standard TT"/>
                <a:sym typeface="Old Standard TT"/>
              </a:rPr>
              <a:t>varía</a:t>
            </a:r>
            <a:r>
              <a:rPr i="1" lang="es" sz="1100">
                <a:solidFill>
                  <a:srgbClr val="E06666"/>
                </a:solidFill>
                <a:latin typeface="Old Standard TT"/>
                <a:ea typeface="Old Standard TT"/>
                <a:cs typeface="Old Standard TT"/>
                <a:sym typeface="Old Standard TT"/>
              </a:rPr>
              <a:t> el output de la neurona cuando variamos la suma ponderada de la neurona (z).</a:t>
            </a:r>
            <a:endParaRPr i="1" sz="1100">
              <a:solidFill>
                <a:srgbClr val="E06666"/>
              </a:solidFill>
              <a:latin typeface="Old Standard TT"/>
              <a:ea typeface="Old Standard TT"/>
              <a:cs typeface="Old Standard TT"/>
              <a:sym typeface="Old Standard TT"/>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pic>
        <p:nvPicPr>
          <p:cNvPr id="167" name="Google Shape;167;p26"/>
          <p:cNvPicPr preferRelativeResize="0"/>
          <p:nvPr/>
        </p:nvPicPr>
        <p:blipFill>
          <a:blip r:embed="rId4">
            <a:alphaModFix/>
          </a:blip>
          <a:stretch>
            <a:fillRect/>
          </a:stretch>
        </p:blipFill>
        <p:spPr>
          <a:xfrm>
            <a:off x="1540675" y="4273575"/>
            <a:ext cx="1685925" cy="20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aplico backpropagation a mi modelo?</a:t>
            </a:r>
            <a:endParaRPr/>
          </a:p>
          <a:p>
            <a:pPr indent="0" lvl="0" marL="0" rtl="0" algn="l">
              <a:spcBef>
                <a:spcPts val="0"/>
              </a:spcBef>
              <a:spcAft>
                <a:spcPts val="0"/>
              </a:spcAft>
              <a:buNone/>
            </a:pPr>
            <a:r>
              <a:t/>
            </a:r>
            <a:endParaRPr/>
          </a:p>
        </p:txBody>
      </p:sp>
      <p:sp>
        <p:nvSpPr>
          <p:cNvPr id="173" name="Google Shape;173;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44500" rtl="0" algn="l">
              <a:spcBef>
                <a:spcPts val="1200"/>
              </a:spcBef>
              <a:spcAft>
                <a:spcPts val="0"/>
              </a:spcAft>
              <a:buClr>
                <a:schemeClr val="dk1"/>
              </a:buClr>
              <a:buSzPts val="1100"/>
              <a:buFont typeface="Arial"/>
              <a:buNone/>
            </a:pPr>
            <a:r>
              <a:rPr b="1" lang="es" sz="1100">
                <a:latin typeface="Arial"/>
                <a:ea typeface="Arial"/>
                <a:cs typeface="Arial"/>
                <a:sym typeface="Arial"/>
              </a:rPr>
              <a:t>2do.</a:t>
            </a:r>
            <a:r>
              <a:rPr b="1" lang="es" sz="1100">
                <a:latin typeface="Arial"/>
                <a:ea typeface="Arial"/>
                <a:cs typeface="Arial"/>
                <a:sym typeface="Arial"/>
              </a:rPr>
              <a:t> paso: </a:t>
            </a:r>
            <a:r>
              <a:rPr lang="es" sz="1100">
                <a:latin typeface="Arial"/>
                <a:ea typeface="Arial"/>
                <a:cs typeface="Arial"/>
                <a:sym typeface="Arial"/>
              </a:rPr>
              <a:t>Retropropagamos el error a la capa anterior (L-1)</a:t>
            </a:r>
            <a:endParaRPr sz="1100">
              <a:latin typeface="Arial"/>
              <a:ea typeface="Arial"/>
              <a:cs typeface="Arial"/>
              <a:sym typeface="Arial"/>
            </a:endParaRPr>
          </a:p>
          <a:p>
            <a:pPr indent="457200" lvl="0" marL="0" rtl="0" algn="l">
              <a:spcBef>
                <a:spcPts val="1200"/>
              </a:spcBef>
              <a:spcAft>
                <a:spcPts val="0"/>
              </a:spcAft>
              <a:buNone/>
            </a:pPr>
            <a:r>
              <a:rPr i="1" lang="es" sz="1100">
                <a:latin typeface="Arial"/>
                <a:ea typeface="Arial"/>
                <a:cs typeface="Arial"/>
                <a:sym typeface="Arial"/>
              </a:rPr>
              <a:t>Utilizando el resultado obtenido anteriormente, obtenemos el error de la capa anterior de la siguiente manera:</a:t>
            </a:r>
            <a:endParaRPr i="1" sz="1100">
              <a:latin typeface="Arial"/>
              <a:ea typeface="Arial"/>
              <a:cs typeface="Arial"/>
              <a:sym typeface="Arial"/>
            </a:endParaRPr>
          </a:p>
          <a:p>
            <a:pPr indent="457200" lvl="0" marL="0" rtl="0" algn="l">
              <a:spcBef>
                <a:spcPts val="1200"/>
              </a:spcBef>
              <a:spcAft>
                <a:spcPts val="0"/>
              </a:spcAft>
              <a:buNone/>
            </a:pPr>
            <a:r>
              <a:t/>
            </a:r>
            <a:endParaRPr i="1" sz="1100">
              <a:latin typeface="Arial"/>
              <a:ea typeface="Arial"/>
              <a:cs typeface="Arial"/>
              <a:sym typeface="Arial"/>
            </a:endParaRPr>
          </a:p>
          <a:p>
            <a:pPr indent="0" lvl="0" marL="444500" rtl="0" algn="l">
              <a:spcBef>
                <a:spcPts val="1200"/>
              </a:spcBef>
              <a:spcAft>
                <a:spcPts val="0"/>
              </a:spcAft>
              <a:buNone/>
            </a:pPr>
            <a:r>
              <a:t/>
            </a:r>
            <a:endParaRPr sz="1100">
              <a:latin typeface="Arial"/>
              <a:ea typeface="Arial"/>
              <a:cs typeface="Arial"/>
              <a:sym typeface="Arial"/>
            </a:endParaRPr>
          </a:p>
          <a:p>
            <a:pPr indent="0" lvl="0" marL="444500" rtl="0" algn="l">
              <a:spcBef>
                <a:spcPts val="1200"/>
              </a:spcBef>
              <a:spcAft>
                <a:spcPts val="0"/>
              </a:spcAft>
              <a:buNone/>
            </a:pPr>
            <a:r>
              <a:rPr b="1" lang="es" sz="1100">
                <a:latin typeface="Arial"/>
                <a:ea typeface="Arial"/>
                <a:cs typeface="Arial"/>
                <a:sym typeface="Arial"/>
              </a:rPr>
              <a:t>3er. Paso: </a:t>
            </a:r>
            <a:r>
              <a:rPr lang="es" sz="1100">
                <a:latin typeface="Arial"/>
                <a:ea typeface="Arial"/>
                <a:cs typeface="Arial"/>
                <a:sym typeface="Arial"/>
              </a:rPr>
              <a:t>Calculamos las derivadas de la capa actual usando el error para obtener las derivadas parciales para el parámetro de bias (b) y el parámetro de los pesos (W)</a:t>
            </a:r>
            <a:endParaRPr sz="1100">
              <a:latin typeface="Arial"/>
              <a:ea typeface="Arial"/>
              <a:cs typeface="Arial"/>
              <a:sym typeface="Arial"/>
            </a:endParaRPr>
          </a:p>
          <a:p>
            <a:pPr indent="0" lvl="0" marL="44450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0"/>
              </a:spcAft>
              <a:buNone/>
            </a:pPr>
            <a:r>
              <a:rPr lang="es"/>
              <a:t>	</a:t>
            </a:r>
            <a:r>
              <a:rPr lang="es" sz="1200"/>
              <a:t> </a:t>
            </a:r>
            <a:endParaRPr sz="1200">
              <a:latin typeface="Arial"/>
              <a:ea typeface="Arial"/>
              <a:cs typeface="Arial"/>
              <a:sym typeface="Arial"/>
            </a:endParaRPr>
          </a:p>
          <a:p>
            <a:pPr indent="0" lvl="0" marL="0" rtl="0" algn="l">
              <a:spcBef>
                <a:spcPts val="1600"/>
              </a:spcBef>
              <a:spcAft>
                <a:spcPts val="1600"/>
              </a:spcAft>
              <a:buNone/>
            </a:pPr>
            <a:r>
              <a:t/>
            </a:r>
            <a:endParaRPr/>
          </a:p>
        </p:txBody>
      </p:sp>
      <p:pic>
        <p:nvPicPr>
          <p:cNvPr id="174" name="Google Shape;174;p27"/>
          <p:cNvPicPr preferRelativeResize="0"/>
          <p:nvPr/>
        </p:nvPicPr>
        <p:blipFill>
          <a:blip r:embed="rId3">
            <a:alphaModFix/>
          </a:blip>
          <a:stretch>
            <a:fillRect/>
          </a:stretch>
        </p:blipFill>
        <p:spPr>
          <a:xfrm>
            <a:off x="873100" y="2058425"/>
            <a:ext cx="1931284" cy="269900"/>
          </a:xfrm>
          <a:prstGeom prst="rect">
            <a:avLst/>
          </a:prstGeom>
          <a:noFill/>
          <a:ln>
            <a:noFill/>
          </a:ln>
        </p:spPr>
      </p:pic>
      <p:pic>
        <p:nvPicPr>
          <p:cNvPr id="175" name="Google Shape;175;p27"/>
          <p:cNvPicPr preferRelativeResize="0"/>
          <p:nvPr/>
        </p:nvPicPr>
        <p:blipFill>
          <a:blip r:embed="rId4">
            <a:alphaModFix/>
          </a:blip>
          <a:stretch>
            <a:fillRect/>
          </a:stretch>
        </p:blipFill>
        <p:spPr>
          <a:xfrm>
            <a:off x="873100" y="3370825"/>
            <a:ext cx="2041119" cy="26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Descenso del gradiente</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El método del descenso del gradiente es un algoritmo de optimización que permite converger hacia el valor mínimo de una función mediante un proceso iterativo.</a:t>
            </a:r>
            <a:endParaRPr sz="1200"/>
          </a:p>
          <a:p>
            <a:pPr indent="0" lvl="0" marL="0" rtl="0" algn="l">
              <a:spcBef>
                <a:spcPts val="1600"/>
              </a:spcBef>
              <a:spcAft>
                <a:spcPts val="0"/>
              </a:spcAft>
              <a:buNone/>
            </a:pPr>
            <a:r>
              <a:rPr lang="es" sz="1200"/>
              <a:t>En aprendizaje automático básicamente se utiliza para minimizar una función que mide el error de predicción del modelo en el conjunto de datos. A esta función de error se le suele denominar </a:t>
            </a:r>
            <a:r>
              <a:rPr b="1" lang="es" sz="1200"/>
              <a:t>función de coste (</a:t>
            </a:r>
            <a:r>
              <a:rPr lang="es" sz="1200"/>
              <a:t>también llamada función de pérdida), con el fin de optimizar los parámetros de la red neuronal. Por ejemplo:</a:t>
            </a:r>
            <a:endParaRPr sz="1200"/>
          </a:p>
          <a:p>
            <a:pPr indent="0" lvl="0" marL="0" rtl="0" algn="l">
              <a:spcBef>
                <a:spcPts val="1600"/>
              </a:spcBef>
              <a:spcAft>
                <a:spcPts val="1200"/>
              </a:spcAft>
              <a:buClr>
                <a:schemeClr val="dk1"/>
              </a:buClr>
              <a:buSzPts val="1100"/>
              <a:buFont typeface="Arial"/>
              <a:buNone/>
            </a:pPr>
            <a:r>
              <a:rPr b="1" i="1" lang="es" sz="950">
                <a:solidFill>
                  <a:srgbClr val="5C5C5C"/>
                </a:solidFill>
                <a:highlight>
                  <a:srgbClr val="FFFFFF"/>
                </a:highlight>
                <a:latin typeface="Arial"/>
                <a:ea typeface="Arial"/>
                <a:cs typeface="Arial"/>
                <a:sym typeface="Arial"/>
              </a:rPr>
              <a:t>raíz cuadrada media de los residuos</a:t>
            </a:r>
            <a:endParaRPr b="1" sz="1200"/>
          </a:p>
        </p:txBody>
      </p:sp>
      <p:pic>
        <p:nvPicPr>
          <p:cNvPr id="67" name="Google Shape;67;p14"/>
          <p:cNvPicPr preferRelativeResize="0"/>
          <p:nvPr/>
        </p:nvPicPr>
        <p:blipFill>
          <a:blip r:embed="rId3">
            <a:alphaModFix/>
          </a:blip>
          <a:stretch>
            <a:fillRect/>
          </a:stretch>
        </p:blipFill>
        <p:spPr>
          <a:xfrm>
            <a:off x="691550" y="2989175"/>
            <a:ext cx="1621975" cy="44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Descenso del gradiente</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
        <p:nvSpPr>
          <p:cNvPr id="74" name="Google Shape;74;p15"/>
          <p:cNvSpPr txBox="1"/>
          <p:nvPr/>
        </p:nvSpPr>
        <p:spPr>
          <a:xfrm>
            <a:off x="538625" y="1342775"/>
            <a:ext cx="4225500" cy="30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i="1" lang="es" sz="1200">
                <a:solidFill>
                  <a:schemeClr val="dk1"/>
                </a:solidFill>
                <a:latin typeface="Old Standard TT"/>
                <a:ea typeface="Old Standard TT"/>
                <a:cs typeface="Old Standard TT"/>
                <a:sym typeface="Old Standard TT"/>
              </a:rPr>
              <a:t>¿</a:t>
            </a:r>
            <a:r>
              <a:rPr b="1" i="1" lang="es" sz="1200">
                <a:solidFill>
                  <a:schemeClr val="dk1"/>
                </a:solidFill>
                <a:latin typeface="Old Standard TT"/>
                <a:ea typeface="Old Standard TT"/>
                <a:cs typeface="Old Standard TT"/>
                <a:sym typeface="Old Standard TT"/>
              </a:rPr>
              <a:t>Cómo</a:t>
            </a:r>
            <a:r>
              <a:rPr b="1" i="1" lang="es" sz="1200">
                <a:solidFill>
                  <a:schemeClr val="dk1"/>
                </a:solidFill>
                <a:latin typeface="Old Standard TT"/>
                <a:ea typeface="Old Standard TT"/>
                <a:cs typeface="Old Standard TT"/>
                <a:sym typeface="Old Standard TT"/>
              </a:rPr>
              <a:t> se calcula?</a:t>
            </a:r>
            <a:endParaRPr b="1" i="1" sz="12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s" sz="1200">
                <a:solidFill>
                  <a:schemeClr val="dk1"/>
                </a:solidFill>
                <a:latin typeface="Old Standard TT"/>
                <a:ea typeface="Old Standard TT"/>
                <a:cs typeface="Old Standard TT"/>
                <a:sym typeface="Old Standard TT"/>
              </a:rPr>
              <a:t>Una forma de obtener el punto mínimo de la función es derivando ya que esta nos indica la pendiente de la función en dicho punto, es decir que buscaremos derivar todos los puntos cuando la pendiente sea igual a 0, y resolver dicha ecuación para encontrar el punto cuando la pendiente es nula.</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t/>
            </a:r>
            <a:endParaRPr i="1" sz="11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t/>
            </a:r>
            <a:endParaRPr sz="1200">
              <a:solidFill>
                <a:schemeClr val="dk1"/>
              </a:solidFill>
              <a:latin typeface="Old Standard TT"/>
              <a:ea typeface="Old Standard TT"/>
              <a:cs typeface="Old Standard TT"/>
              <a:sym typeface="Old Standard TT"/>
            </a:endParaRPr>
          </a:p>
        </p:txBody>
      </p:sp>
      <p:pic>
        <p:nvPicPr>
          <p:cNvPr id="75" name="Google Shape;75;p15"/>
          <p:cNvPicPr preferRelativeResize="0"/>
          <p:nvPr/>
        </p:nvPicPr>
        <p:blipFill>
          <a:blip r:embed="rId3">
            <a:alphaModFix/>
          </a:blip>
          <a:stretch>
            <a:fillRect/>
          </a:stretch>
        </p:blipFill>
        <p:spPr>
          <a:xfrm>
            <a:off x="5446950" y="1614500"/>
            <a:ext cx="2985838" cy="239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444500" rtl="0" algn="l">
              <a:lnSpc>
                <a:spcPct val="115000"/>
              </a:lnSpc>
              <a:spcBef>
                <a:spcPts val="1200"/>
              </a:spcBef>
              <a:spcAft>
                <a:spcPts val="0"/>
              </a:spcAft>
              <a:buClr>
                <a:schemeClr val="dk1"/>
              </a:buClr>
              <a:buSzPts val="1100"/>
              <a:buFont typeface="Arial"/>
              <a:buNone/>
            </a:pPr>
            <a:r>
              <a:rPr b="1" lang="es" sz="1600">
                <a:latin typeface="Arial"/>
                <a:ea typeface="Arial"/>
                <a:cs typeface="Arial"/>
                <a:sym typeface="Arial"/>
              </a:rPr>
              <a:t>¿Pero qué sucede con funciones que tienen más de un mínimo local?</a:t>
            </a:r>
            <a:endParaRPr b="1" sz="1600">
              <a:latin typeface="Arial"/>
              <a:ea typeface="Arial"/>
              <a:cs typeface="Arial"/>
              <a:sym typeface="Arial"/>
            </a:endParaRPr>
          </a:p>
          <a:p>
            <a:pPr indent="0" lvl="0" marL="0" rtl="0" algn="l">
              <a:spcBef>
                <a:spcPts val="1200"/>
              </a:spcBef>
              <a:spcAft>
                <a:spcPts val="0"/>
              </a:spcAft>
              <a:buNone/>
            </a:pPr>
            <a:r>
              <a:t/>
            </a:r>
            <a:endParaRPr/>
          </a:p>
        </p:txBody>
      </p:sp>
      <p:sp>
        <p:nvSpPr>
          <p:cNvPr id="81" name="Google Shape;81;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971076" y="1886950"/>
            <a:ext cx="2822050" cy="2219325"/>
          </a:xfrm>
          <a:prstGeom prst="rect">
            <a:avLst/>
          </a:prstGeom>
          <a:noFill/>
          <a:ln>
            <a:noFill/>
          </a:ln>
        </p:spPr>
      </p:pic>
      <p:pic>
        <p:nvPicPr>
          <p:cNvPr id="83" name="Google Shape;83;p16"/>
          <p:cNvPicPr preferRelativeResize="0"/>
          <p:nvPr/>
        </p:nvPicPr>
        <p:blipFill>
          <a:blip r:embed="rId4">
            <a:alphaModFix/>
          </a:blip>
          <a:stretch>
            <a:fillRect/>
          </a:stretch>
        </p:blipFill>
        <p:spPr>
          <a:xfrm>
            <a:off x="4571996" y="1961125"/>
            <a:ext cx="3374800" cy="198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Analicemos el siguiente ejemplo..</a:t>
            </a:r>
            <a:endParaRPr/>
          </a:p>
        </p:txBody>
      </p:sp>
      <p:sp>
        <p:nvSpPr>
          <p:cNvPr id="89" name="Google Shape;89;p17"/>
          <p:cNvSpPr txBox="1"/>
          <p:nvPr/>
        </p:nvSpPr>
        <p:spPr>
          <a:xfrm>
            <a:off x="546200" y="1395875"/>
            <a:ext cx="4127100" cy="29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s" sz="1200">
                <a:solidFill>
                  <a:schemeClr val="dk1"/>
                </a:solidFill>
                <a:latin typeface="Old Standard TT"/>
                <a:ea typeface="Old Standard TT"/>
                <a:cs typeface="Old Standard TT"/>
                <a:sym typeface="Old Standard TT"/>
              </a:rPr>
              <a:t>Pasos para calcular el gradiente:</a:t>
            </a:r>
            <a:endParaRPr b="1" i="1"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s" sz="1200">
                <a:solidFill>
                  <a:schemeClr val="dk1"/>
                </a:solidFill>
                <a:latin typeface="Old Standard TT"/>
                <a:ea typeface="Old Standard TT"/>
                <a:cs typeface="Old Standard TT"/>
                <a:sym typeface="Old Standard TT"/>
              </a:rPr>
              <a:t>1er. paso: Se inicializan al azar los parámetros.</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s" sz="1200">
                <a:solidFill>
                  <a:schemeClr val="dk1"/>
                </a:solidFill>
                <a:latin typeface="Old Standard TT"/>
                <a:ea typeface="Old Standard TT"/>
                <a:cs typeface="Old Standard TT"/>
                <a:sym typeface="Old Standard TT"/>
              </a:rPr>
              <a:t>2do. paso: Calculamos las derivadas parciales (derivada del error en función de theta 1 y la derivada del error en función de theta 2). Todas estas derivadas parciales conforman un vector que nos indica la dirección en el que vector asciende, este vector se denomina el</a:t>
            </a:r>
            <a:r>
              <a:rPr b="1" lang="es" sz="1200">
                <a:solidFill>
                  <a:schemeClr val="dk1"/>
                </a:solidFill>
                <a:latin typeface="Old Standard TT"/>
                <a:ea typeface="Old Standard TT"/>
                <a:cs typeface="Old Standard TT"/>
                <a:sym typeface="Old Standard TT"/>
              </a:rPr>
              <a:t> gradiente.</a:t>
            </a:r>
            <a:endParaRPr b="1"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s" sz="1200">
                <a:solidFill>
                  <a:schemeClr val="dk1"/>
                </a:solidFill>
                <a:latin typeface="Old Standard TT"/>
                <a:ea typeface="Old Standard TT"/>
                <a:cs typeface="Old Standard TT"/>
                <a:sym typeface="Old Standard TT"/>
              </a:rPr>
              <a:t>3er. paso: Como buscamos descender, ya que queremos obtener el mínimo de esta función, lo que se hará es tomar el sentido opuesto de este vector.</a:t>
            </a:r>
            <a:endParaRPr b="1"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t/>
            </a:r>
            <a:endParaRPr b="1" sz="1200">
              <a:solidFill>
                <a:schemeClr val="dk1"/>
              </a:solidFill>
              <a:latin typeface="Old Standard TT"/>
              <a:ea typeface="Old Standard TT"/>
              <a:cs typeface="Old Standard TT"/>
              <a:sym typeface="Old Standard TT"/>
            </a:endParaRPr>
          </a:p>
        </p:txBody>
      </p:sp>
      <p:pic>
        <p:nvPicPr>
          <p:cNvPr id="90" name="Google Shape;90;p17"/>
          <p:cNvPicPr preferRelativeResize="0"/>
          <p:nvPr/>
        </p:nvPicPr>
        <p:blipFill>
          <a:blip r:embed="rId3">
            <a:alphaModFix/>
          </a:blip>
          <a:stretch>
            <a:fillRect/>
          </a:stretch>
        </p:blipFill>
        <p:spPr>
          <a:xfrm>
            <a:off x="4973725" y="1395875"/>
            <a:ext cx="3492575" cy="259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Analicemos el siguiente ejemplo..</a:t>
            </a:r>
            <a:endParaRPr/>
          </a:p>
        </p:txBody>
      </p:sp>
      <p:sp>
        <p:nvSpPr>
          <p:cNvPr id="96" name="Google Shape;96;p18"/>
          <p:cNvSpPr txBox="1"/>
          <p:nvPr/>
        </p:nvSpPr>
        <p:spPr>
          <a:xfrm>
            <a:off x="523450" y="1335175"/>
            <a:ext cx="4127100" cy="29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s" sz="1200">
                <a:solidFill>
                  <a:schemeClr val="dk1"/>
                </a:solidFill>
                <a:latin typeface="Old Standard TT"/>
                <a:ea typeface="Old Standard TT"/>
                <a:cs typeface="Old Standard TT"/>
                <a:sym typeface="Old Standard TT"/>
              </a:rPr>
              <a:t>Pasos para calcular el gradiente:</a:t>
            </a:r>
            <a:endParaRPr b="1" i="1"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s" sz="1200">
                <a:solidFill>
                  <a:schemeClr val="lt1"/>
                </a:solidFill>
                <a:highlight>
                  <a:srgbClr val="E06666"/>
                </a:highlight>
                <a:latin typeface="Old Standard TT"/>
                <a:ea typeface="Old Standard TT"/>
                <a:cs typeface="Old Standard TT"/>
                <a:sym typeface="Old Standard TT"/>
              </a:rPr>
              <a:t>Este resultado nos indica un nuevo conjunto de parámetros, y por lo tanto nos indica una nueva posición o lugar dentro de la función con una pendiente menor a la anterior. </a:t>
            </a:r>
            <a:endParaRPr sz="1200">
              <a:solidFill>
                <a:schemeClr val="lt1"/>
              </a:solidFill>
              <a:highlight>
                <a:srgbClr val="E06666"/>
              </a:highlight>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t/>
            </a:r>
            <a:endParaRPr sz="1200">
              <a:solidFill>
                <a:schemeClr val="lt1"/>
              </a:solidFill>
              <a:highlight>
                <a:srgbClr val="000000"/>
              </a:highlight>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s" sz="1200">
                <a:solidFill>
                  <a:schemeClr val="dk1"/>
                </a:solidFill>
                <a:latin typeface="Old Standard TT"/>
                <a:ea typeface="Old Standard TT"/>
                <a:cs typeface="Old Standard TT"/>
                <a:sym typeface="Old Standard TT"/>
              </a:rPr>
              <a:t>4to. paso: Repetir n cantidad de veces hasta que ya realizar el procedimiento no suponga un cambio significativo o variación notable del coste. En otras palabras, la pendiente sea próxima lo más cercano a un valor nulo, en este caso estaremos en un mínimo local y por lo tanto se minimiza el coste del modelo. </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t/>
            </a:r>
            <a:endParaRPr b="1" sz="1200">
              <a:solidFill>
                <a:schemeClr val="dk1"/>
              </a:solidFill>
              <a:latin typeface="Old Standard TT"/>
              <a:ea typeface="Old Standard TT"/>
              <a:cs typeface="Old Standard TT"/>
              <a:sym typeface="Old Standard TT"/>
            </a:endParaRPr>
          </a:p>
        </p:txBody>
      </p:sp>
      <p:pic>
        <p:nvPicPr>
          <p:cNvPr id="97" name="Google Shape;97;p18"/>
          <p:cNvPicPr preferRelativeResize="0"/>
          <p:nvPr/>
        </p:nvPicPr>
        <p:blipFill>
          <a:blip r:embed="rId3">
            <a:alphaModFix/>
          </a:blip>
          <a:stretch>
            <a:fillRect/>
          </a:stretch>
        </p:blipFill>
        <p:spPr>
          <a:xfrm>
            <a:off x="4973725" y="1433850"/>
            <a:ext cx="3492576" cy="2594500"/>
          </a:xfrm>
          <a:prstGeom prst="rect">
            <a:avLst/>
          </a:prstGeom>
          <a:noFill/>
          <a:ln>
            <a:noFill/>
          </a:ln>
        </p:spPr>
      </p:pic>
      <p:pic>
        <p:nvPicPr>
          <p:cNvPr id="98" name="Google Shape;98;p18"/>
          <p:cNvPicPr preferRelativeResize="0"/>
          <p:nvPr/>
        </p:nvPicPr>
        <p:blipFill>
          <a:blip r:embed="rId4">
            <a:alphaModFix/>
          </a:blip>
          <a:stretch>
            <a:fillRect/>
          </a:stretch>
        </p:blipFill>
        <p:spPr>
          <a:xfrm>
            <a:off x="622750" y="2541400"/>
            <a:ext cx="1592450" cy="26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último...</a:t>
            </a:r>
            <a:endParaRPr/>
          </a:p>
        </p:txBody>
      </p:sp>
      <p:sp>
        <p:nvSpPr>
          <p:cNvPr id="104" name="Google Shape;104;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1200"/>
              <a:t>El último paso para finalizar con la obtención de este valor mínimo es incorporar el </a:t>
            </a:r>
            <a:r>
              <a:rPr b="1" lang="es" sz="1200"/>
              <a:t>ratio de aprendizaje (alpha</a:t>
            </a:r>
            <a:r>
              <a:rPr lang="es" sz="1200"/>
              <a:t>), este se multiplica con el gradiente, como se observa a continuación.</a:t>
            </a:r>
            <a:endParaRPr sz="1200"/>
          </a:p>
          <a:p>
            <a:pPr indent="0" lvl="0" marL="0" rtl="0" algn="l">
              <a:spcBef>
                <a:spcPts val="1200"/>
              </a:spcBef>
              <a:spcAft>
                <a:spcPts val="0"/>
              </a:spcAft>
              <a:buNone/>
            </a:pPr>
            <a:r>
              <a:t/>
            </a:r>
            <a:endParaRPr/>
          </a:p>
          <a:p>
            <a:pPr indent="0" lvl="0" marL="0" rtl="0" algn="l">
              <a:spcBef>
                <a:spcPts val="1600"/>
              </a:spcBef>
              <a:spcAft>
                <a:spcPts val="0"/>
              </a:spcAft>
              <a:buNone/>
            </a:pPr>
            <a:r>
              <a:rPr lang="es" sz="1200"/>
              <a:t>El ratio de aprendizaje indica cuanto afecta el gradiente a la actualización de nuestros parámetros en cada iteración, en otras palabras, cuánto avanzamos en cada paso. </a:t>
            </a:r>
            <a:endParaRPr sz="1200"/>
          </a:p>
          <a:p>
            <a:pPr indent="0" lvl="0" marL="0" rtl="0" algn="l">
              <a:spcBef>
                <a:spcPts val="1600"/>
              </a:spcBef>
              <a:spcAft>
                <a:spcPts val="0"/>
              </a:spcAft>
              <a:buNone/>
            </a:pPr>
            <a:r>
              <a:rPr lang="es" sz="1200"/>
              <a:t>Para entender esto, veamos el siguiente ejemplo..</a:t>
            </a:r>
            <a:endParaRPr sz="1200"/>
          </a:p>
          <a:p>
            <a:pPr indent="0" lvl="0" marL="0" rtl="0" algn="l">
              <a:spcBef>
                <a:spcPts val="1800"/>
              </a:spcBef>
              <a:spcAft>
                <a:spcPts val="0"/>
              </a:spcAft>
              <a:buClr>
                <a:schemeClr val="dk1"/>
              </a:buClr>
              <a:buSzPts val="1100"/>
              <a:buFont typeface="Arial"/>
              <a:buNone/>
            </a:pPr>
            <a:r>
              <a:rPr b="1" lang="es" sz="1100" u="sng">
                <a:solidFill>
                  <a:schemeClr val="hlink"/>
                </a:solidFill>
                <a:latin typeface="Arial"/>
                <a:ea typeface="Arial"/>
                <a:cs typeface="Arial"/>
                <a:sym typeface="Arial"/>
                <a:hlinkClick r:id="rId3"/>
              </a:rPr>
              <a:t>http://www.benfrederickson.com/numerical-optimization/</a:t>
            </a:r>
            <a:endParaRPr b="1" sz="1100" u="sng">
              <a:solidFill>
                <a:schemeClr val="hlink"/>
              </a:solidFill>
              <a:latin typeface="Arial"/>
              <a:ea typeface="Arial"/>
              <a:cs typeface="Arial"/>
              <a:sym typeface="Arial"/>
            </a:endParaRPr>
          </a:p>
          <a:p>
            <a:pPr indent="0" lvl="0" marL="0" rtl="0" algn="l">
              <a:spcBef>
                <a:spcPts val="400"/>
              </a:spcBef>
              <a:spcAft>
                <a:spcPts val="1600"/>
              </a:spcAft>
              <a:buNone/>
            </a:pPr>
            <a:r>
              <a:t/>
            </a:r>
            <a:endParaRPr sz="1200"/>
          </a:p>
        </p:txBody>
      </p:sp>
      <p:pic>
        <p:nvPicPr>
          <p:cNvPr id="105" name="Google Shape;105;p19"/>
          <p:cNvPicPr preferRelativeResize="0"/>
          <p:nvPr/>
        </p:nvPicPr>
        <p:blipFill>
          <a:blip r:embed="rId4">
            <a:alphaModFix/>
          </a:blip>
          <a:stretch>
            <a:fillRect/>
          </a:stretch>
        </p:blipFill>
        <p:spPr>
          <a:xfrm>
            <a:off x="433100" y="2020475"/>
            <a:ext cx="1476375" cy="2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000"/>
              <a:t>Otros optimizadores de la función de coste</a:t>
            </a:r>
            <a:endParaRPr b="1" sz="2000"/>
          </a:p>
        </p:txBody>
      </p:sp>
      <p:sp>
        <p:nvSpPr>
          <p:cNvPr id="111" name="Google Shape;111;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s" sz="1200"/>
              <a:t>Adam</a:t>
            </a:r>
            <a:endParaRPr b="1" i="1" sz="1200"/>
          </a:p>
          <a:p>
            <a:pPr indent="0" lvl="0" marL="0" rtl="0" algn="l">
              <a:spcBef>
                <a:spcPts val="1600"/>
              </a:spcBef>
              <a:spcAft>
                <a:spcPts val="0"/>
              </a:spcAft>
              <a:buNone/>
            </a:pPr>
            <a:r>
              <a:rPr lang="es" sz="1200"/>
              <a:t>El optimizador Adam trata de solventar el problema con la fijación del ratio de aprendizaje del SGD (Stochastic Gradient Descent), para ello </a:t>
            </a:r>
            <a:r>
              <a:rPr b="1" lang="es" sz="1200" u="sng"/>
              <a:t>adapta el ratio de aprendizaje en función de cómo estén distribuidos los parámetros</a:t>
            </a:r>
            <a:r>
              <a:rPr lang="es" sz="1200"/>
              <a:t>. Si los parámetros están muy dispersos, el ratio de aprendizaje aumentará.</a:t>
            </a:r>
            <a:endParaRPr sz="1200"/>
          </a:p>
          <a:p>
            <a:pPr indent="0" lvl="0" marL="0" rtl="0" algn="l">
              <a:spcBef>
                <a:spcPts val="1600"/>
              </a:spcBef>
              <a:spcAft>
                <a:spcPts val="0"/>
              </a:spcAft>
              <a:buNone/>
            </a:pPr>
            <a:r>
              <a:rPr lang="es" sz="1200"/>
              <a:t>Adam es una actualización del Optimizador RMSProp (Root Mean Square Propagation) que se basa en un ratio de aprendizaje adaptativa.</a:t>
            </a:r>
            <a:endParaRPr sz="1200"/>
          </a:p>
          <a:p>
            <a:pPr indent="0" lvl="0" marL="0" rtl="0" algn="l">
              <a:spcBef>
                <a:spcPts val="1600"/>
              </a:spcBef>
              <a:spcAft>
                <a:spcPts val="0"/>
              </a:spcAft>
              <a:buNone/>
            </a:pPr>
            <a:r>
              <a:rPr b="1" i="1" lang="es" sz="1200"/>
              <a:t>Adagrad</a:t>
            </a:r>
            <a:endParaRPr b="1" i="1" sz="1200"/>
          </a:p>
          <a:p>
            <a:pPr indent="0" lvl="0" marL="0" rtl="0" algn="l">
              <a:spcBef>
                <a:spcPts val="1600"/>
              </a:spcBef>
              <a:spcAft>
                <a:spcPts val="1600"/>
              </a:spcAft>
              <a:buNone/>
            </a:pPr>
            <a:r>
              <a:rPr lang="es" sz="1200"/>
              <a:t>El optimizador Adagrad es un algoritmo basado en gradiente que </a:t>
            </a:r>
            <a:r>
              <a:rPr b="1" lang="es" sz="1200" u="sng"/>
              <a:t>adapta el ratio de aprendizaje</a:t>
            </a:r>
            <a:r>
              <a:rPr lang="es" sz="1200"/>
              <a:t> a los parámetros, es decir </a:t>
            </a:r>
            <a:r>
              <a:rPr b="1" lang="es" sz="1200" u="sng"/>
              <a:t>realiza grandes actualizaciones cuando los parámetros son poco frecuentes y pequeñas actualizaciones cuando son muy frecuentes.</a:t>
            </a:r>
            <a:endParaRPr b="1" sz="12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000"/>
              <a:t>Consideraciones a tener en cuenta respecto al ratio de aprendizaje</a:t>
            </a:r>
            <a:endParaRPr b="1" sz="2000"/>
          </a:p>
        </p:txBody>
      </p:sp>
      <p:sp>
        <p:nvSpPr>
          <p:cNvPr id="117" name="Google Shape;117;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sz="1200"/>
              <a:t>Es importante mencionar que se debe escoger un ratio adecuado de aprendizaje, ya que si no se determina correctamente se podría entrar en un bucle (por ejemplo, suponiendo un ratio alto) y nunca aproximarse al mínimo de la función de coste, esto es porque los pasos o saltos son tal altos que el punto es incapaz de introducirse en la zona de mínimo coste. También, podría ocasionar que tarde mucho en encontrarlo (suponiendo un ratio bajo o pequeño) calculando de esta manera varias derivadas parciales innecesarias lo cual podría conducir a obtener un mínimo local que no sea el mínimo global de la función de coste, haciendo ineficiente al algoritmo.</a:t>
            </a:r>
            <a:endParaRPr sz="1200"/>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