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15.png" ContentType="image/png"/>
  <Override PartName="/ppt/media/image2.png" ContentType="image/png"/>
  <Override PartName="/ppt/media/image16.png" ContentType="image/png"/>
  <Override PartName="/ppt/media/image7.png" ContentType="image/png"/>
  <Override PartName="/ppt/media/image8.png" ContentType="image/png"/>
  <Override PartName="/ppt/media/image13.png" ContentType="image/png"/>
  <Override PartName="/ppt/media/image14.png" ContentType="image/png"/>
  <Override PartName="/ppt/media/image12.png" ContentType="image/png"/>
  <Override PartName="/ppt/media/image11.png" ContentType="image/png"/>
  <Override PartName="/ppt/media/image9.png" ContentType="image/png"/>
  <Override PartName="/ppt/media/image10.png" ContentType="image/png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Click to move the slide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2FE8388-E7E1-401C-854F-D7B14B8E4E4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9" name="Marcador de número de diapositiva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3183D38-534E-4409-9CDF-F8FFA66179A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141560" y="4419720"/>
            <a:ext cx="990396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1141560" y="5136120"/>
            <a:ext cx="990396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141560" y="44197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16480" y="44197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1141560" y="51361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216480" y="51361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141560" y="4419720"/>
            <a:ext cx="318888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490280" y="4419720"/>
            <a:ext cx="318888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7839000" y="4419720"/>
            <a:ext cx="318888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1141560" y="5136120"/>
            <a:ext cx="318888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4490280" y="5136120"/>
            <a:ext cx="318888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7839000" y="5136120"/>
            <a:ext cx="318888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1141560" y="4419720"/>
            <a:ext cx="9903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1141560" y="4419720"/>
            <a:ext cx="9903960" cy="137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1141560" y="4419720"/>
            <a:ext cx="4833000" cy="137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16480" y="4419720"/>
            <a:ext cx="4833000" cy="137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1141560" y="1698480"/>
            <a:ext cx="990576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1141560" y="44197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16480" y="4419720"/>
            <a:ext cx="4833000" cy="137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1141560" y="51361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1141560" y="4419720"/>
            <a:ext cx="990396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141560" y="4419720"/>
            <a:ext cx="4833000" cy="137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16480" y="44197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216480" y="51361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1141560" y="44197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16480" y="44197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1141560" y="5136120"/>
            <a:ext cx="990396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1141560" y="4419720"/>
            <a:ext cx="990396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1141560" y="5136120"/>
            <a:ext cx="990396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1141560" y="44197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16480" y="44197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1141560" y="51361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6216480" y="51361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1141560" y="4419720"/>
            <a:ext cx="318888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490280" y="4419720"/>
            <a:ext cx="318888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7839000" y="4419720"/>
            <a:ext cx="318888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1141560" y="5136120"/>
            <a:ext cx="318888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body"/>
          </p:nvPr>
        </p:nvSpPr>
        <p:spPr>
          <a:xfrm>
            <a:off x="4490280" y="5136120"/>
            <a:ext cx="318888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 type="body"/>
          </p:nvPr>
        </p:nvSpPr>
        <p:spPr>
          <a:xfrm>
            <a:off x="7839000" y="5136120"/>
            <a:ext cx="318888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141560" y="4419720"/>
            <a:ext cx="9903960" cy="137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141560" y="4419720"/>
            <a:ext cx="4833000" cy="137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16480" y="4419720"/>
            <a:ext cx="4833000" cy="137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1141560" y="1698480"/>
            <a:ext cx="990576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141560" y="44197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16480" y="4419720"/>
            <a:ext cx="4833000" cy="137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1141560" y="51361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141560" y="4419720"/>
            <a:ext cx="4833000" cy="137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16480" y="44197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216480" y="51361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141560" y="44197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16480" y="44197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1141560" y="5136120"/>
            <a:ext cx="990396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1" name="Group 7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2" name="Group 8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3" name="Rectangle 5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" name="Freeform 6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" name="Freeform 7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Freeform 8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Freeform 9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" name="Freeform 10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" name="Freeform 11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" name="Freeform 12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" name="Freeform 13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" name="Freeform 14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" name="Freeform 15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" name="Line 16"/>
              <p:cNvSpPr/>
              <p:nvPr/>
            </p:nvSpPr>
            <p:spPr>
              <a:xfrm>
                <a:off x="-4680" y="9360"/>
                <a:ext cx="360" cy="360"/>
              </a:xfrm>
              <a:custGeom>
                <a:avLst/>
                <a:gdLst/>
                <a:ahLst/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5">
                <a:solidFill>
                  <a:srgbClr val="ffffff"/>
                </a:solidFill>
              </a:ln>
            </p:spPr>
          </p:sp>
          <p:sp>
            <p:nvSpPr>
              <p:cNvPr id="15" name="Freeform 17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" name="Freeform 18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" name="Freeform 19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" name="Freeform 20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" name="Rectangle 21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" name="Freeform 22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" name="Freeform 23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" name="Freeform 24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" name="Freeform 25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" name="Freeform 26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" name="Freeform 27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" name="Freeform 28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" name="Freeform 29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" name="Freeform 30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" name="Freeform 31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" name="Group 9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31" name="Freeform 32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" name="Freeform 33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" name="Freeform 34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" name="Freeform 35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" name="Freeform 36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" name="Freeform 37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" name="Freeform 38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" name="Freeform 39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" name="Freeform 40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" name="Rectangle 41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41" name="Picture 2" descr="\\DROBO-FS\QuickDrops\JB\PPTX NG\Droplets\LightingOverlay.png"/>
          <p:cNvPicPr/>
          <p:nvPr/>
        </p:nvPicPr>
        <p:blipFill>
          <a:blip r:embed="rId4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42" name="Group 10"/>
          <p:cNvGrpSpPr/>
          <p:nvPr/>
        </p:nvGrpSpPr>
        <p:grpSpPr>
          <a:xfrm>
            <a:off x="0" y="0"/>
            <a:ext cx="2304720" cy="6857640"/>
            <a:chOff x="0" y="0"/>
            <a:chExt cx="2304720" cy="6857640"/>
          </a:xfrm>
        </p:grpSpPr>
        <p:sp>
          <p:nvSpPr>
            <p:cNvPr id="43" name="Rectangle 5"/>
            <p:cNvSpPr/>
            <p:nvPr/>
          </p:nvSpPr>
          <p:spPr>
            <a:xfrm>
              <a:off x="1209600" y="468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Freeform 6"/>
            <p:cNvSpPr/>
            <p:nvPr/>
          </p:nvSpPr>
          <p:spPr>
            <a:xfrm>
              <a:off x="1128600" y="217656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Freeform 7"/>
            <p:cNvSpPr/>
            <p:nvPr/>
          </p:nvSpPr>
          <p:spPr>
            <a:xfrm>
              <a:off x="1123920" y="40212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Rectangle 8"/>
            <p:cNvSpPr/>
            <p:nvPr/>
          </p:nvSpPr>
          <p:spPr>
            <a:xfrm>
              <a:off x="414360" y="9360"/>
              <a:ext cx="28080" cy="44812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Freeform 9"/>
            <p:cNvSpPr/>
            <p:nvPr/>
          </p:nvSpPr>
          <p:spPr>
            <a:xfrm>
              <a:off x="333360" y="44816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Freeform 10"/>
            <p:cNvSpPr/>
            <p:nvPr/>
          </p:nvSpPr>
          <p:spPr>
            <a:xfrm>
              <a:off x="190440" y="9360"/>
              <a:ext cx="151920" cy="907560"/>
            </a:xfrm>
            <a:custGeom>
              <a:avLst/>
              <a:gdLst/>
              <a:ah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Freeform 11"/>
            <p:cNvSpPr/>
            <p:nvPr/>
          </p:nvSpPr>
          <p:spPr>
            <a:xfrm>
              <a:off x="1290600" y="14400"/>
              <a:ext cx="375840" cy="1801440"/>
            </a:xfrm>
            <a:custGeom>
              <a:avLst/>
              <a:gdLst/>
              <a:ahLst/>
              <a:rect l="l" t="t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Freeform 12"/>
            <p:cNvSpPr/>
            <p:nvPr/>
          </p:nvSpPr>
          <p:spPr>
            <a:xfrm>
              <a:off x="1600200" y="18018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Freeform 13"/>
            <p:cNvSpPr/>
            <p:nvPr/>
          </p:nvSpPr>
          <p:spPr>
            <a:xfrm>
              <a:off x="1380960" y="9360"/>
              <a:ext cx="371160" cy="1425240"/>
            </a:xfrm>
            <a:custGeom>
              <a:avLst/>
              <a:gdLst/>
              <a:ahLst/>
              <a:rect l="l" t="t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Freeform 14"/>
            <p:cNvSpPr/>
            <p:nvPr/>
          </p:nvSpPr>
          <p:spPr>
            <a:xfrm>
              <a:off x="1643040" y="0"/>
              <a:ext cx="151920" cy="912600"/>
            </a:xfrm>
            <a:custGeom>
              <a:avLst/>
              <a:gdLst/>
              <a:ahLst/>
              <a:rect l="l" t="t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Freeform 15"/>
            <p:cNvSpPr/>
            <p:nvPr/>
          </p:nvSpPr>
          <p:spPr>
            <a:xfrm>
              <a:off x="1685880" y="142092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Freeform 16"/>
            <p:cNvSpPr/>
            <p:nvPr/>
          </p:nvSpPr>
          <p:spPr>
            <a:xfrm>
              <a:off x="1685880" y="9032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Freeform 17"/>
            <p:cNvSpPr/>
            <p:nvPr/>
          </p:nvSpPr>
          <p:spPr>
            <a:xfrm>
              <a:off x="1743120" y="4680"/>
              <a:ext cx="418680" cy="522000"/>
            </a:xfrm>
            <a:custGeom>
              <a:avLst/>
              <a:gdLst/>
              <a:ahLst/>
              <a:rect l="l" t="t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Freeform 18"/>
            <p:cNvSpPr/>
            <p:nvPr/>
          </p:nvSpPr>
          <p:spPr>
            <a:xfrm>
              <a:off x="2119320" y="488880"/>
              <a:ext cx="161640" cy="147240"/>
            </a:xfrm>
            <a:custGeom>
              <a:avLst/>
              <a:gdLst/>
              <a:ahLst/>
              <a:rect l="l" t="t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Freeform 19"/>
            <p:cNvSpPr/>
            <p:nvPr/>
          </p:nvSpPr>
          <p:spPr>
            <a:xfrm>
              <a:off x="952560" y="4680"/>
              <a:ext cx="151920" cy="907560"/>
            </a:xfrm>
            <a:custGeom>
              <a:avLst/>
              <a:gdLst/>
              <a:ah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Freeform 20"/>
            <p:cNvSpPr/>
            <p:nvPr/>
          </p:nvSpPr>
          <p:spPr>
            <a:xfrm>
              <a:off x="866880" y="9032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Freeform 21"/>
            <p:cNvSpPr/>
            <p:nvPr/>
          </p:nvSpPr>
          <p:spPr>
            <a:xfrm>
              <a:off x="890640" y="155412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Freeform 22"/>
            <p:cNvSpPr/>
            <p:nvPr/>
          </p:nvSpPr>
          <p:spPr>
            <a:xfrm>
              <a:off x="738360" y="5622840"/>
              <a:ext cx="337680" cy="1215720"/>
            </a:xfrm>
            <a:custGeom>
              <a:avLst/>
              <a:gdLst/>
              <a:ahLst/>
              <a:rect l="l" t="t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Freeform 23"/>
            <p:cNvSpPr/>
            <p:nvPr/>
          </p:nvSpPr>
          <p:spPr>
            <a:xfrm>
              <a:off x="647640" y="5479920"/>
              <a:ext cx="156960" cy="156960"/>
            </a:xfrm>
            <a:custGeom>
              <a:avLst/>
              <a:gdLst/>
              <a:ahLst/>
              <a:rect l="l" t="t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Freeform 24"/>
            <p:cNvSpPr/>
            <p:nvPr/>
          </p:nvSpPr>
          <p:spPr>
            <a:xfrm>
              <a:off x="66600" y="9032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Freeform 25"/>
            <p:cNvSpPr/>
            <p:nvPr/>
          </p:nvSpPr>
          <p:spPr>
            <a:xfrm>
              <a:off x="0" y="3897360"/>
              <a:ext cx="132840" cy="266400"/>
            </a:xfrm>
            <a:custGeom>
              <a:avLst/>
              <a:gdLst/>
              <a:ahLst/>
              <a:rect l="l" t="t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Freeform 26"/>
            <p:cNvSpPr/>
            <p:nvPr/>
          </p:nvSpPr>
          <p:spPr>
            <a:xfrm>
              <a:off x="66600" y="414972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Freeform 27"/>
            <p:cNvSpPr/>
            <p:nvPr/>
          </p:nvSpPr>
          <p:spPr>
            <a:xfrm>
              <a:off x="0" y="1644480"/>
              <a:ext cx="132840" cy="269640"/>
            </a:xfrm>
            <a:custGeom>
              <a:avLst/>
              <a:gdLst/>
              <a:ahLst/>
              <a:rect l="l" t="t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Freeform 28"/>
            <p:cNvSpPr/>
            <p:nvPr/>
          </p:nvSpPr>
          <p:spPr>
            <a:xfrm>
              <a:off x="66600" y="14684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Freeform 29"/>
            <p:cNvSpPr/>
            <p:nvPr/>
          </p:nvSpPr>
          <p:spPr>
            <a:xfrm>
              <a:off x="695160" y="4680"/>
              <a:ext cx="309240" cy="1558440"/>
            </a:xfrm>
            <a:custGeom>
              <a:avLst/>
              <a:gdLst/>
              <a:ahLst/>
              <a:rect l="l" t="t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Freeform 30"/>
            <p:cNvSpPr/>
            <p:nvPr/>
          </p:nvSpPr>
          <p:spPr>
            <a:xfrm>
              <a:off x="57240" y="48816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Freeform 31"/>
            <p:cNvSpPr/>
            <p:nvPr/>
          </p:nvSpPr>
          <p:spPr>
            <a:xfrm>
              <a:off x="138240" y="5060880"/>
              <a:ext cx="304560" cy="1777680"/>
            </a:xfrm>
            <a:custGeom>
              <a:avLst/>
              <a:gdLst/>
              <a:ahLst/>
              <a:rect l="l" t="t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Freeform 32"/>
            <p:cNvSpPr/>
            <p:nvPr/>
          </p:nvSpPr>
          <p:spPr>
            <a:xfrm>
              <a:off x="561960" y="643104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Rectangle 33"/>
            <p:cNvSpPr/>
            <p:nvPr/>
          </p:nvSpPr>
          <p:spPr>
            <a:xfrm>
              <a:off x="642960" y="6610320"/>
              <a:ext cx="23400" cy="24264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Freeform 34"/>
            <p:cNvSpPr/>
            <p:nvPr/>
          </p:nvSpPr>
          <p:spPr>
            <a:xfrm>
              <a:off x="76320" y="643104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Freeform 35"/>
            <p:cNvSpPr/>
            <p:nvPr/>
          </p:nvSpPr>
          <p:spPr>
            <a:xfrm>
              <a:off x="0" y="5978520"/>
              <a:ext cx="190080" cy="461520"/>
            </a:xfrm>
            <a:custGeom>
              <a:avLst/>
              <a:gdLst/>
              <a:ahLst/>
              <a:rect l="l" t="t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Freeform 36"/>
            <p:cNvSpPr/>
            <p:nvPr/>
          </p:nvSpPr>
          <p:spPr>
            <a:xfrm>
              <a:off x="1014480" y="1801800"/>
              <a:ext cx="213840" cy="755280"/>
            </a:xfrm>
            <a:custGeom>
              <a:avLst/>
              <a:gdLst/>
              <a:ahLst/>
              <a:rect l="l" t="t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Freeform 37"/>
            <p:cNvSpPr/>
            <p:nvPr/>
          </p:nvSpPr>
          <p:spPr>
            <a:xfrm>
              <a:off x="938160" y="2548080"/>
              <a:ext cx="166320" cy="159840"/>
            </a:xfrm>
            <a:custGeom>
              <a:avLst/>
              <a:gdLst/>
              <a:ahLst/>
              <a:rect l="l" t="t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Freeform 38"/>
            <p:cNvSpPr/>
            <p:nvPr/>
          </p:nvSpPr>
          <p:spPr>
            <a:xfrm>
              <a:off x="595440" y="4680"/>
              <a:ext cx="637920" cy="4025520"/>
            </a:xfrm>
            <a:custGeom>
              <a:avLst/>
              <a:gdLst/>
              <a:ahLst/>
              <a:rect l="l" t="t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Freeform 39"/>
            <p:cNvSpPr/>
            <p:nvPr/>
          </p:nvSpPr>
          <p:spPr>
            <a:xfrm>
              <a:off x="1224000" y="1382760"/>
              <a:ext cx="142560" cy="475920"/>
            </a:xfrm>
            <a:custGeom>
              <a:avLst/>
              <a:gdLst/>
              <a:ahLst/>
              <a:rect l="l" t="t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Freeform 40"/>
            <p:cNvSpPr/>
            <p:nvPr/>
          </p:nvSpPr>
          <p:spPr>
            <a:xfrm>
              <a:off x="1300320" y="1849320"/>
              <a:ext cx="109080" cy="10764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Freeform 41"/>
            <p:cNvSpPr/>
            <p:nvPr/>
          </p:nvSpPr>
          <p:spPr>
            <a:xfrm>
              <a:off x="281160" y="3417840"/>
              <a:ext cx="142560" cy="474480"/>
            </a:xfrm>
            <a:custGeom>
              <a:avLst/>
              <a:gdLst/>
              <a:ahLst/>
              <a:rect l="l" t="t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Freeform 42"/>
            <p:cNvSpPr/>
            <p:nvPr/>
          </p:nvSpPr>
          <p:spPr>
            <a:xfrm>
              <a:off x="237960" y="3882960"/>
              <a:ext cx="109080" cy="10908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Freeform 43"/>
            <p:cNvSpPr/>
            <p:nvPr/>
          </p:nvSpPr>
          <p:spPr>
            <a:xfrm>
              <a:off x="4680" y="2166840"/>
              <a:ext cx="114120" cy="452160"/>
            </a:xfrm>
            <a:custGeom>
              <a:avLst/>
              <a:gdLst/>
              <a:ahLst/>
              <a:rect l="l" t="t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Freeform 44"/>
            <p:cNvSpPr/>
            <p:nvPr/>
          </p:nvSpPr>
          <p:spPr>
            <a:xfrm>
              <a:off x="52560" y="2066760"/>
              <a:ext cx="109080" cy="10908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Rectangle 45"/>
            <p:cNvSpPr/>
            <p:nvPr/>
          </p:nvSpPr>
          <p:spPr>
            <a:xfrm>
              <a:off x="1228680" y="466236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Freeform 46"/>
            <p:cNvSpPr/>
            <p:nvPr/>
          </p:nvSpPr>
          <p:spPr>
            <a:xfrm>
              <a:off x="1319040" y="5041800"/>
              <a:ext cx="371160" cy="1801440"/>
            </a:xfrm>
            <a:custGeom>
              <a:avLst/>
              <a:gdLst/>
              <a:ahLst/>
              <a:rect l="l" t="t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Freeform 47"/>
            <p:cNvSpPr/>
            <p:nvPr/>
          </p:nvSpPr>
          <p:spPr>
            <a:xfrm>
              <a:off x="1147680" y="44816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Freeform 48"/>
            <p:cNvSpPr/>
            <p:nvPr/>
          </p:nvSpPr>
          <p:spPr>
            <a:xfrm>
              <a:off x="819000" y="3983040"/>
              <a:ext cx="347400" cy="2860200"/>
            </a:xfrm>
            <a:custGeom>
              <a:avLst/>
              <a:gdLst/>
              <a:ahLst/>
              <a:rect l="l" t="t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Freeform 49"/>
            <p:cNvSpPr/>
            <p:nvPr/>
          </p:nvSpPr>
          <p:spPr>
            <a:xfrm>
              <a:off x="728640" y="380700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Freeform 50"/>
            <p:cNvSpPr/>
            <p:nvPr/>
          </p:nvSpPr>
          <p:spPr>
            <a:xfrm>
              <a:off x="1623960" y="48672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Freeform 51"/>
            <p:cNvSpPr/>
            <p:nvPr/>
          </p:nvSpPr>
          <p:spPr>
            <a:xfrm>
              <a:off x="1405080" y="5423040"/>
              <a:ext cx="371160" cy="1425240"/>
            </a:xfrm>
            <a:custGeom>
              <a:avLst/>
              <a:gdLst/>
              <a:ahLst/>
              <a:rect l="l" t="t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Freeform 52"/>
            <p:cNvSpPr/>
            <p:nvPr/>
          </p:nvSpPr>
          <p:spPr>
            <a:xfrm>
              <a:off x="1666800" y="5945040"/>
              <a:ext cx="151920" cy="912600"/>
            </a:xfrm>
            <a:custGeom>
              <a:avLst/>
              <a:gdLst/>
              <a:ahLst/>
              <a:rect l="l" t="t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Freeform 53"/>
            <p:cNvSpPr/>
            <p:nvPr/>
          </p:nvSpPr>
          <p:spPr>
            <a:xfrm>
              <a:off x="1709640" y="52466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Freeform 54"/>
            <p:cNvSpPr/>
            <p:nvPr/>
          </p:nvSpPr>
          <p:spPr>
            <a:xfrm>
              <a:off x="1709640" y="576432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Freeform 55"/>
            <p:cNvSpPr/>
            <p:nvPr/>
          </p:nvSpPr>
          <p:spPr>
            <a:xfrm>
              <a:off x="1766880" y="6330960"/>
              <a:ext cx="418680" cy="526680"/>
            </a:xfrm>
            <a:custGeom>
              <a:avLst/>
              <a:gdLst/>
              <a:ahLst/>
              <a:rect l="l" t="t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Freeform 56"/>
            <p:cNvSpPr/>
            <p:nvPr/>
          </p:nvSpPr>
          <p:spPr>
            <a:xfrm>
              <a:off x="2147760" y="6221520"/>
              <a:ext cx="156960" cy="147240"/>
            </a:xfrm>
            <a:custGeom>
              <a:avLst/>
              <a:gdLst/>
              <a:ahLst/>
              <a:rect l="l" t="t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Freeform 57"/>
            <p:cNvSpPr/>
            <p:nvPr/>
          </p:nvSpPr>
          <p:spPr>
            <a:xfrm>
              <a:off x="504720" y="9360"/>
              <a:ext cx="232920" cy="5103360"/>
            </a:xfrm>
            <a:custGeom>
              <a:avLst/>
              <a:gdLst/>
              <a:ahLst/>
              <a:rect l="l" t="t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Freeform 58"/>
            <p:cNvSpPr/>
            <p:nvPr/>
          </p:nvSpPr>
          <p:spPr>
            <a:xfrm>
              <a:off x="633240" y="5103720"/>
              <a:ext cx="185400" cy="185400"/>
            </a:xfrm>
            <a:custGeom>
              <a:avLst/>
              <a:gdLst/>
              <a:ahLst/>
              <a:rect l="l" t="t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s-ES" sz="4800" spc="-1" strike="noStrike" cap="all">
                <a:solidFill>
                  <a:srgbClr val="ffffff"/>
                </a:solidFill>
                <a:latin typeface="Tw Cen MT"/>
              </a:rPr>
              <a:t>Haga clic para modificar el </a:t>
            </a:r>
            <a:r>
              <a:rPr b="0" lang="es-ES" sz="4800" spc="-1" strike="noStrike" cap="all">
                <a:solidFill>
                  <a:srgbClr val="ffffff"/>
                </a:solidFill>
                <a:latin typeface="Tw Cen MT"/>
              </a:rPr>
              <a:t>estilo de título del patrón</a:t>
            </a:r>
            <a:endParaRPr b="0" lang="en-US" sz="4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dt"/>
          </p:nvPr>
        </p:nvSpPr>
        <p:spPr>
          <a:xfrm>
            <a:off x="7077600" y="541008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13642B7-0F8E-40CE-9E4C-F03617A66264}" type="datetime1">
              <a:rPr b="0" lang="en-US" sz="1050" spc="-1" strike="noStrike">
                <a:solidFill>
                  <a:srgbClr val="ffffff"/>
                </a:solidFill>
                <a:latin typeface="Tw Cen MT"/>
              </a:rPr>
              <a:t>03/29/2021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ftr"/>
          </p:nvPr>
        </p:nvSpPr>
        <p:spPr>
          <a:xfrm>
            <a:off x="1876320" y="5410080"/>
            <a:ext cx="512460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sldNum"/>
          </p:nvPr>
        </p:nvSpPr>
        <p:spPr>
          <a:xfrm>
            <a:off x="9896760" y="5410080"/>
            <a:ext cx="7707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C6053D4-A384-4D93-86BE-C08543CC6AAE}" type="slidenum">
              <a:rPr b="0" lang="en-US" sz="105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Tw Cen MT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Tw Cen MT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139" name="Group 7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140" name="Group 8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141" name="Rectangle 5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Freeform 6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Freeform 7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" name="Freeform 8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" name="Freeform 9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" name="Freeform 10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" name="Freeform 11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" name="Freeform 12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" name="Freeform 13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" name="Freeform 14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" name="Freeform 15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" name="Line 16"/>
              <p:cNvSpPr/>
              <p:nvPr/>
            </p:nvSpPr>
            <p:spPr>
              <a:xfrm>
                <a:off x="-4680" y="9360"/>
                <a:ext cx="360" cy="360"/>
              </a:xfrm>
              <a:custGeom>
                <a:avLst/>
                <a:gdLst/>
                <a:ahLst/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5">
                <a:solidFill>
                  <a:srgbClr val="ffffff"/>
                </a:solidFill>
              </a:ln>
            </p:spPr>
          </p:sp>
          <p:sp>
            <p:nvSpPr>
              <p:cNvPr id="153" name="Freeform 17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" name="Freeform 18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" name="Freeform 19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" name="Freeform 20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" name="Rectangle 21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" name="Freeform 22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" name="Freeform 23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" name="Freeform 24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" name="Freeform 25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" name="Freeform 26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Freeform 27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" name="Freeform 28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" name="Freeform 29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" name="Freeform 30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" name="Freeform 31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8" name="Group 9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169" name="Freeform 32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" name="Freeform 33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" name="Freeform 34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" name="Freeform 35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" name="Freeform 36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" name="Freeform 37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" name="Freeform 38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" name="Freeform 39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" name="Freeform 40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" name="Rectangle 41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s-ES" sz="3600" spc="-1" strike="noStrike" cap="all">
                <a:solidFill>
                  <a:srgbClr val="ffffff"/>
                </a:solidFill>
                <a:latin typeface="Tw Cen MT"/>
              </a:rPr>
              <a:t>Haga clic para modificar el estilo de título del patrón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1141560" y="4419720"/>
            <a:ext cx="9903960" cy="137124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Tw Cen MT"/>
              </a:rPr>
              <a:t>Haga clic para modificar el estilo de texto del patrón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5352B03-6D11-4CC0-8C47-5E42419EC144}" type="datetime1">
              <a:rPr b="0" lang="en-US" sz="1050" spc="-1" strike="noStrike">
                <a:solidFill>
                  <a:srgbClr val="ffffff"/>
                </a:solidFill>
                <a:latin typeface="Tw Cen MT"/>
              </a:rPr>
              <a:t>03/29/2021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EC0175D-72F2-4B18-918E-28DB0E49278C}" type="slidenum">
              <a:rPr b="0" lang="en-US" sz="105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es.wikipedia.org/wiki/Procesamiento_de_lenguajes_naturales" TargetMode="External"/><Relationship Id="rId2" Type="http://schemas.openxmlformats.org/officeDocument/2006/relationships/hyperlink" Target="https://es.wikipedia.org/wiki/Lenguaje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ítulo 1"/>
          <p:cNvSpPr txBox="1"/>
          <p:nvPr/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i="1" lang="es-ES" sz="4800" spc="-1" strike="noStrike" cap="all">
                <a:solidFill>
                  <a:srgbClr val="ffffff"/>
                </a:solidFill>
                <a:latin typeface="Tw Cen MT"/>
              </a:rPr>
              <a:t>NLP </a:t>
            </a:r>
            <a:br/>
            <a:r>
              <a:rPr b="1" i="1" lang="es-ES" sz="3600" spc="-1" strike="noStrike" cap="all">
                <a:solidFill>
                  <a:srgbClr val="ffffff"/>
                </a:solidFill>
                <a:latin typeface="Tw Cen MT"/>
              </a:rPr>
              <a:t>Aplicado a Curriculums Vitae </a:t>
            </a:r>
            <a:br/>
            <a:r>
              <a:rPr b="1" i="1" lang="es-ES" sz="3600" spc="-1" strike="noStrike" cap="all">
                <a:solidFill>
                  <a:srgbClr val="ffffff"/>
                </a:solidFill>
                <a:latin typeface="Tw Cen MT"/>
              </a:rPr>
              <a:t>y OfeRtas de Trabajo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7" name="Subtítulo 2"/>
          <p:cNvSpPr txBox="1"/>
          <p:nvPr/>
        </p:nvSpPr>
        <p:spPr>
          <a:xfrm>
            <a:off x="2584800" y="4117320"/>
            <a:ext cx="8791200" cy="165528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80000"/>
          </a:bodyPr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s-ES" sz="2000" spc="-1" strike="noStrike" u="sng" cap="all">
                <a:solidFill>
                  <a:srgbClr val="82ffff"/>
                </a:solidFill>
                <a:uFillTx/>
                <a:latin typeface="Tw Cen MT"/>
              </a:rPr>
              <a:t>Materia:</a:t>
            </a:r>
            <a:r>
              <a:rPr b="1" lang="es-ES" sz="2000" spc="-1" strike="noStrike" cap="all">
                <a:solidFill>
                  <a:srgbClr val="82ffff"/>
                </a:solidFill>
                <a:latin typeface="Tw Cen MT"/>
              </a:rPr>
              <a:t> </a:t>
            </a:r>
            <a:r>
              <a:rPr b="0" lang="es-ES" sz="2000" spc="-1" strike="noStrike" cap="all">
                <a:solidFill>
                  <a:srgbClr val="82ffff"/>
                </a:solidFill>
                <a:latin typeface="Tw Cen MT"/>
              </a:rPr>
              <a:t>Inteligencia Artificial.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s-ES" sz="2000" spc="-1" strike="noStrike" u="sng" cap="all">
                <a:solidFill>
                  <a:srgbClr val="82ffff"/>
                </a:solidFill>
                <a:uFillTx/>
                <a:latin typeface="Tw Cen MT"/>
              </a:rPr>
              <a:t>Carrera:</a:t>
            </a:r>
            <a:r>
              <a:rPr b="0" lang="es-ES" sz="2000" spc="-1" strike="noStrike" u="sng" cap="all">
                <a:solidFill>
                  <a:srgbClr val="82ffff"/>
                </a:solidFill>
                <a:uFillTx/>
                <a:latin typeface="Tw Cen MT"/>
              </a:rPr>
              <a:t> </a:t>
            </a:r>
            <a:r>
              <a:rPr b="0" lang="es-ES" sz="2000" spc="-1" strike="noStrike" cap="all">
                <a:solidFill>
                  <a:srgbClr val="82ffff"/>
                </a:solidFill>
                <a:latin typeface="Tw Cen MT"/>
              </a:rPr>
              <a:t>Ingeniería en Informática.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s-ES" sz="2000" spc="-1" strike="noStrike" u="sng" cap="all">
                <a:solidFill>
                  <a:srgbClr val="82ffff"/>
                </a:solidFill>
                <a:uFillTx/>
                <a:latin typeface="Tw Cen MT"/>
              </a:rPr>
              <a:t>Docente:</a:t>
            </a:r>
            <a:r>
              <a:rPr b="0" lang="es-ES" sz="2000" spc="-1" strike="noStrike" cap="all">
                <a:solidFill>
                  <a:srgbClr val="82ffff"/>
                </a:solidFill>
                <a:latin typeface="Tw Cen MT"/>
              </a:rPr>
              <a:t> Ing. Federico Gabriel D´Angiolo.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s-ES" sz="2000" spc="-1" strike="noStrike" u="sng" cap="all">
                <a:solidFill>
                  <a:srgbClr val="82ffff"/>
                </a:solidFill>
                <a:uFillTx/>
                <a:latin typeface="Tw Cen MT"/>
              </a:rPr>
              <a:t>Estudiante:</a:t>
            </a:r>
            <a:r>
              <a:rPr b="1" lang="es-ES" sz="2000" spc="-1" strike="noStrike" cap="all">
                <a:solidFill>
                  <a:srgbClr val="82ffff"/>
                </a:solidFill>
                <a:latin typeface="Tw Cen MT"/>
              </a:rPr>
              <a:t> </a:t>
            </a:r>
            <a:r>
              <a:rPr b="0" lang="es-ES" sz="2000" spc="-1" strike="noStrike" cap="all">
                <a:solidFill>
                  <a:srgbClr val="82ffff"/>
                </a:solidFill>
                <a:latin typeface="Tw Cen MT"/>
              </a:rPr>
              <a:t>Calonge, Federico.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28" name="Marcador de número de diapositiva 4"/>
          <p:cNvSpPr txBox="1"/>
          <p:nvPr/>
        </p:nvSpPr>
        <p:spPr>
          <a:xfrm>
            <a:off x="9896760" y="5410080"/>
            <a:ext cx="770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A4A4374-6EDD-46E3-A6A5-71B1F53E5605}" type="slidenum">
              <a:rPr b="0" lang="en-US" sz="105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ítulo 1"/>
          <p:cNvSpPr txBox="1"/>
          <p:nvPr/>
        </p:nvSpPr>
        <p:spPr>
          <a:xfrm>
            <a:off x="1141560" y="609480"/>
            <a:ext cx="9905760" cy="1231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AR" sz="3600" spc="-1" strike="noStrike" cap="all">
                <a:solidFill>
                  <a:srgbClr val="ffffff"/>
                </a:solidFill>
                <a:latin typeface="Tw Cen MT"/>
              </a:rPr>
              <a:t>Visualización Perfil Candidato – Análisis 2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59" name="Marcador de número de diapositiva 5"/>
          <p:cNvSpPr txBox="1"/>
          <p:nvPr/>
        </p:nvSpPr>
        <p:spPr>
          <a:xfrm>
            <a:off x="10276200" y="5883120"/>
            <a:ext cx="770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493DB70-D048-4578-8095-BC1BD8B22B9A}" type="slidenum">
              <a:rPr b="0" lang="en-US" sz="105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pic>
        <p:nvPicPr>
          <p:cNvPr id="260" name="Imagen 4" descr=""/>
          <p:cNvPicPr/>
          <p:nvPr/>
        </p:nvPicPr>
        <p:blipFill>
          <a:blip r:embed="rId1"/>
          <a:stretch/>
        </p:blipFill>
        <p:spPr>
          <a:xfrm>
            <a:off x="1790640" y="1944720"/>
            <a:ext cx="8876880" cy="262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ítulo 1"/>
          <p:cNvSpPr txBox="1"/>
          <p:nvPr/>
        </p:nvSpPr>
        <p:spPr>
          <a:xfrm>
            <a:off x="1141560" y="66600"/>
            <a:ext cx="9905760" cy="1231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AR" sz="3600" spc="-1" strike="noStrike" cap="all">
                <a:solidFill>
                  <a:srgbClr val="ffffff"/>
                </a:solidFill>
                <a:latin typeface="Tw Cen MT"/>
              </a:rPr>
              <a:t>Mejoras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62" name="Marcador de texto 2"/>
          <p:cNvSpPr txBox="1"/>
          <p:nvPr/>
        </p:nvSpPr>
        <p:spPr>
          <a:xfrm>
            <a:off x="1141560" y="1009800"/>
            <a:ext cx="9903960" cy="478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1000"/>
          </a:bodyPr>
          <a:p>
            <a:pPr marL="285840" indent="-2854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s-AR" sz="1800" spc="-1" strike="noStrike">
                <a:solidFill>
                  <a:srgbClr val="ffffff"/>
                </a:solidFill>
                <a:latin typeface="Tw Cen MT"/>
              </a:rPr>
              <a:t>Utilizar otro parser (para ambos análisis), ya que hay palabras que no machearon con nuestro CV.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 marL="285840" indent="-2854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s-AR" sz="1800" spc="-1" strike="noStrike">
                <a:solidFill>
                  <a:srgbClr val="ffffff"/>
                </a:solidFill>
                <a:latin typeface="Tw Cen MT"/>
              </a:rPr>
              <a:t>Para el análisis 1 obtener un corpus más grande para que nuestro vocabulario sea más extenso y obtengamos unos embeddings más amplios y hayan diferencias notables entre los vectores. Por ejemplo </a:t>
            </a:r>
            <a:r>
              <a:rPr b="0" lang="es-AR" sz="1800" spc="-1" strike="noStrike" u="sng">
                <a:solidFill>
                  <a:srgbClr val="ffffff"/>
                </a:solidFill>
                <a:uFillTx/>
                <a:latin typeface="Tw Cen MT"/>
              </a:rPr>
              <a:t>debajo</a:t>
            </a:r>
            <a:r>
              <a:rPr b="0" lang="es-AR" sz="1800" spc="-1" strike="noStrike">
                <a:solidFill>
                  <a:srgbClr val="ffffff"/>
                </a:solidFill>
                <a:latin typeface="Tw Cen MT"/>
              </a:rPr>
              <a:t> vemos que para los vectores “machine learning” y “Language” vemos que las palabras son MUY similares, y esto causa que macheen en ambas categorías. Deberían crearse categorías más “separables” (que sus vectores estén formados por palabras distintas y no siempre las mismas). Para obtener un vocabulario más extenso se deberían traer embeddings pre-entrenados por las noticias o Google o alguna temática en particular relacioinada a Data Science de word2vec.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 marL="285840" indent="-2854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s-AR" sz="1800" spc="-1" strike="noStrike">
                <a:solidFill>
                  <a:srgbClr val="ffffff"/>
                </a:solidFill>
                <a:latin typeface="Tw Cen MT"/>
              </a:rPr>
              <a:t>Para el análisis 2 también deberíamos tener una lista de keywords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s-AR" sz="1400" spc="-1" strike="noStrike">
                <a:solidFill>
                  <a:srgbClr val="ffffff"/>
                </a:solidFill>
                <a:latin typeface="Tw Cen MT"/>
              </a:rPr>
              <a:t>mas extensa, para que realice un mejor matching. Por ejemplo, no tenemos en </a:t>
            </a:r>
            <a:endParaRPr b="0" lang="en-US" sz="1400" spc="-1" strike="noStrike">
              <a:solidFill>
                <a:srgbClr val="ffffff"/>
              </a:solidFill>
              <a:latin typeface="Tw Cen MT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s-AR" sz="1400" spc="-1" strike="noStrike">
                <a:solidFill>
                  <a:srgbClr val="ffffff"/>
                </a:solidFill>
                <a:latin typeface="Tw Cen MT"/>
              </a:rPr>
              <a:t>cuenta ninguna de las características de un programador en Java o un </a:t>
            </a:r>
            <a:endParaRPr b="0" lang="en-US" sz="1400" spc="-1" strike="noStrike">
              <a:solidFill>
                <a:srgbClr val="ffffff"/>
              </a:solidFill>
              <a:latin typeface="Tw Cen MT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s-AR" sz="1400" spc="-1" strike="noStrike">
                <a:solidFill>
                  <a:srgbClr val="ffffff"/>
                </a:solidFill>
                <a:latin typeface="Tw Cen MT"/>
              </a:rPr>
              <a:t>HCM Consultant. Y para no agregarlas a mano se podría utilizar lo mismo </a:t>
            </a:r>
            <a:endParaRPr b="0" lang="en-US" sz="1400" spc="-1" strike="noStrike">
              <a:solidFill>
                <a:srgbClr val="ffffff"/>
              </a:solidFill>
              <a:latin typeface="Tw Cen MT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s-AR" sz="1400" spc="-1" strike="noStrike">
                <a:solidFill>
                  <a:srgbClr val="ffffff"/>
                </a:solidFill>
                <a:latin typeface="Tw Cen MT"/>
              </a:rPr>
              <a:t>que vimos en el análisis 1 y traer embeddings ya entrenados. </a:t>
            </a:r>
            <a:endParaRPr b="0" lang="en-US" sz="1400" spc="-1" strike="noStrike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63" name="Marcador de número de diapositiva 4"/>
          <p:cNvSpPr txBox="1"/>
          <p:nvPr/>
        </p:nvSpPr>
        <p:spPr>
          <a:xfrm>
            <a:off x="10276200" y="5883120"/>
            <a:ext cx="770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585F07B-FE97-4FF9-9998-B80113123056}" type="slidenum">
              <a:rPr b="0" lang="en-US" sz="105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pic>
        <p:nvPicPr>
          <p:cNvPr id="264" name="Imagen 5" descr=""/>
          <p:cNvPicPr/>
          <p:nvPr/>
        </p:nvPicPr>
        <p:blipFill>
          <a:blip r:embed="rId1"/>
          <a:srcRect l="0" t="0" r="40203" b="0"/>
          <a:stretch/>
        </p:blipFill>
        <p:spPr>
          <a:xfrm>
            <a:off x="8725320" y="4210560"/>
            <a:ext cx="3466800" cy="1961640"/>
          </a:xfrm>
          <a:prstGeom prst="rect">
            <a:avLst/>
          </a:prstGeom>
          <a:ln w="0">
            <a:noFill/>
          </a:ln>
        </p:spPr>
      </p:pic>
      <p:sp>
        <p:nvSpPr>
          <p:cNvPr id="265" name="Marcador de texto 2"/>
          <p:cNvSpPr/>
          <p:nvPr/>
        </p:nvSpPr>
        <p:spPr>
          <a:xfrm>
            <a:off x="1209600" y="3876840"/>
            <a:ext cx="4625640" cy="168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66" name="Conector recto de flecha 7"/>
          <p:cNvSpPr/>
          <p:nvPr/>
        </p:nvSpPr>
        <p:spPr>
          <a:xfrm>
            <a:off x="1918440" y="2276640"/>
            <a:ext cx="5986800" cy="159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ítulo 1"/>
          <p:cNvSpPr txBox="1"/>
          <p:nvPr/>
        </p:nvSpPr>
        <p:spPr>
          <a:xfrm>
            <a:off x="1141560" y="609480"/>
            <a:ext cx="9905760" cy="1231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AR" sz="3600" spc="-1" strike="noStrike" cap="all">
                <a:solidFill>
                  <a:srgbClr val="ffffff"/>
                </a:solidFill>
                <a:latin typeface="Tw Cen MT"/>
              </a:rPr>
              <a:t>Conceptos nlp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0" name="Marcador de texto 2"/>
          <p:cNvSpPr txBox="1"/>
          <p:nvPr/>
        </p:nvSpPr>
        <p:spPr>
          <a:xfrm>
            <a:off x="1141560" y="1944720"/>
            <a:ext cx="9903960" cy="3846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51000"/>
          </a:bodyPr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AR" sz="1800" spc="-1" strike="noStrike">
                <a:solidFill>
                  <a:srgbClr val="ffffff"/>
                </a:solidFill>
                <a:latin typeface="Tw Cen MT"/>
              </a:rPr>
              <a:t>-NLP (Natural Language Processing): campo de las ciencias de la computación, inteligencia artificial y lingüística que estudia las interacciones entre las computadoras y el lenguaje humano.</a:t>
            </a: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 Su objetivo principal es desarrollar algoritmos que permitan a los sistemas comprender textos y comprender el lenguaje natural/humano.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AR" sz="1800" spc="-1" strike="noStrike">
                <a:solidFill>
                  <a:srgbClr val="ffffff"/>
                </a:solidFill>
                <a:latin typeface="Tw Cen MT"/>
              </a:rPr>
              <a:t>-Corpus: conjunto de textos que deben ser relativamente grande. Deben representar al lenguaje de la mejor forma posible para que los modelos de </a:t>
            </a:r>
            <a:r>
              <a:rPr b="0" lang="es-AR" sz="1800" spc="-1" strike="noStrike" u="sng">
                <a:solidFill>
                  <a:srgbClr val="b8fa56"/>
                </a:solidFill>
                <a:uFillTx/>
                <a:latin typeface="Tw Cen MT"/>
                <a:hlinkClick r:id="rId1"/>
              </a:rPr>
              <a:t>NLP</a:t>
            </a:r>
            <a:r>
              <a:rPr b="0" lang="es-AR" sz="1800" spc="-1" strike="noStrike">
                <a:solidFill>
                  <a:srgbClr val="ffffff"/>
                </a:solidFill>
                <a:latin typeface="Tw Cen MT"/>
              </a:rPr>
              <a:t> puedan aprender los patrones necesarios para entender el </a:t>
            </a:r>
            <a:r>
              <a:rPr b="0" lang="es-AR" sz="1800" spc="-1" strike="noStrike" u="sng">
                <a:solidFill>
                  <a:srgbClr val="b8fa56"/>
                </a:solidFill>
                <a:uFillTx/>
                <a:latin typeface="Tw Cen MT"/>
                <a:hlinkClick r:id="rId2"/>
              </a:rPr>
              <a:t>lenguaje</a:t>
            </a:r>
            <a:r>
              <a:rPr b="0" lang="es-AR" sz="1800" spc="-1" strike="noStrike">
                <a:solidFill>
                  <a:srgbClr val="ffffff"/>
                </a:solidFill>
                <a:latin typeface="Tw Cen MT"/>
              </a:rPr>
              <a:t>.   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Tw Cen MT"/>
              </a:rPr>
              <a:t>-Stop words: “the”, “a”, “this”. 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Tw Cen MT"/>
              </a:rPr>
              <a:t>-Tokenización: separar el texto de entrada en entidades más pequeñas o palabras,  llamadas </a:t>
            </a:r>
            <a:r>
              <a:rPr b="0" i="1" lang="es-ES" sz="1800" spc="-1" strike="noStrike">
                <a:solidFill>
                  <a:srgbClr val="ffffff"/>
                </a:solidFill>
                <a:latin typeface="Tw Cen MT"/>
              </a:rPr>
              <a:t>tokens</a:t>
            </a:r>
            <a:r>
              <a:rPr b="0" lang="es-ES" sz="1800" spc="-1" strike="noStrike">
                <a:solidFill>
                  <a:srgbClr val="ffffff"/>
                </a:solidFill>
                <a:latin typeface="Tw Cen MT"/>
              </a:rPr>
              <a:t>. Tokenizador muy popular: Librería NLTK (“word_tokenize”). 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Tw Cen MT"/>
              </a:rPr>
              <a:t>-POS (Parts of Speech) Tagging: Método de NLP que consiste en ETIQUETAR/TAGEAR a las palabras en sustantivos (noun), adjetivos (adjetives), verbos (verbs), etc. 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Tw Cen MT"/>
              </a:rPr>
              <a:t>-Stemming o lematización: Método de NLP que nos permite convertir palabras en una raíz común (o también llamado “root”/”base”/”stem”).  Por ejemplo las palabras "models" y "modeling" provienen/tienen la misma raiz ("model"). 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1" name="Marcador de número de diapositiva 4"/>
          <p:cNvSpPr txBox="1"/>
          <p:nvPr/>
        </p:nvSpPr>
        <p:spPr>
          <a:xfrm>
            <a:off x="10276200" y="5883120"/>
            <a:ext cx="770760" cy="431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351F43F-9781-4D8B-89F5-2E237DCCF5ED}" type="slidenum">
              <a:rPr b="0" lang="en-US" sz="105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ítulo 1"/>
          <p:cNvSpPr txBox="1"/>
          <p:nvPr/>
        </p:nvSpPr>
        <p:spPr>
          <a:xfrm>
            <a:off x="1141560" y="609480"/>
            <a:ext cx="9905760" cy="1231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AR" sz="3600" spc="-1" strike="noStrike" cap="all">
                <a:solidFill>
                  <a:srgbClr val="ffffff"/>
                </a:solidFill>
                <a:latin typeface="Tw Cen MT"/>
              </a:rPr>
              <a:t>oBJETIVOS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3" name="Marcador de texto 2"/>
          <p:cNvSpPr txBox="1"/>
          <p:nvPr/>
        </p:nvSpPr>
        <p:spPr>
          <a:xfrm>
            <a:off x="1141560" y="1944720"/>
            <a:ext cx="9903960" cy="3846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26000"/>
          </a:bodyPr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s-ES" sz="1800" spc="-1" strike="noStrike">
                <a:solidFill>
                  <a:srgbClr val="ffffff"/>
                </a:solidFill>
                <a:latin typeface="Tw Cen MT"/>
              </a:rPr>
              <a:t>1-Análisis de Curriculums Vitae / CVs / Resumes de Candidatos en formato PDF y obtención de Perfiles de Candidatos. 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s-ES" sz="1800" spc="-1" strike="noStrike">
                <a:solidFill>
                  <a:srgbClr val="ffffff"/>
                </a:solidFill>
                <a:latin typeface="Tw Cen MT"/>
              </a:rPr>
              <a:t>	</a:t>
            </a:r>
            <a:r>
              <a:rPr b="1" lang="es-ES" sz="1800" spc="-1" strike="noStrike">
                <a:solidFill>
                  <a:srgbClr val="ffffff"/>
                </a:solidFill>
                <a:latin typeface="Tw Cen MT"/>
              </a:rPr>
              <a:t>1.1-Extracción del Corpus (textos de Artículos de Wikipedia) y preprocesamiento del mismo.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s-ES" sz="1800" spc="-1" strike="noStrike">
                <a:solidFill>
                  <a:srgbClr val="ffffff"/>
                </a:solidFill>
                <a:latin typeface="Tw Cen MT"/>
              </a:rPr>
              <a:t>	</a:t>
            </a:r>
            <a:r>
              <a:rPr b="1" lang="es-ES" sz="1800" spc="-1" strike="noStrike">
                <a:solidFill>
                  <a:srgbClr val="ffffff"/>
                </a:solidFill>
                <a:latin typeface="Tw Cen MT"/>
              </a:rPr>
              <a:t>1.2-Definimos nuestras Keywords: </a:t>
            </a:r>
            <a:r>
              <a:rPr b="0" lang="es-ES" sz="1800" spc="-1" strike="noStrike">
                <a:solidFill>
                  <a:srgbClr val="ffffff"/>
                </a:solidFill>
                <a:latin typeface="Tw Cen MT"/>
              </a:rPr>
              <a:t>stadistics, Language, machine_learning, Deep, Python, data.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s-ES" sz="1800" spc="-1" strike="noStrike">
                <a:solidFill>
                  <a:srgbClr val="ffffff"/>
                </a:solidFill>
                <a:latin typeface="Tw Cen MT"/>
              </a:rPr>
              <a:t>	</a:t>
            </a:r>
            <a:r>
              <a:rPr b="1" lang="es-ES" sz="1800" spc="-1" strike="noStrike">
                <a:solidFill>
                  <a:srgbClr val="ffffff"/>
                </a:solidFill>
                <a:latin typeface="Tw Cen MT"/>
              </a:rPr>
              <a:t>1.3-Cálculo de palabras más similares a dichas Keywords (mediante word embeddings mediante Word2vect)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s-ES" sz="1800" spc="-1" strike="noStrike">
                <a:solidFill>
                  <a:srgbClr val="ffffff"/>
                </a:solidFill>
                <a:latin typeface="Tw Cen MT"/>
              </a:rPr>
              <a:t>	</a:t>
            </a:r>
            <a:r>
              <a:rPr b="1" lang="es-ES" sz="1800" spc="-1" strike="noStrike">
                <a:solidFill>
                  <a:srgbClr val="ffffff"/>
                </a:solidFill>
                <a:latin typeface="Tw Cen MT"/>
              </a:rPr>
              <a:t>1.4-Macheo de estas palabras con los CVs y obtención del perfil de candidato. 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s-ES" sz="1800" spc="-1" strike="noStrike">
                <a:solidFill>
                  <a:srgbClr val="ffffff"/>
                </a:solidFill>
                <a:latin typeface="Tw Cen MT"/>
              </a:rPr>
              <a:t>2-Análisis de Ofertas/Posiciones de Trabajo y obtención de Perfiles de Candidatos. 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s-ES" sz="1800" spc="-1" strike="noStrike">
                <a:solidFill>
                  <a:srgbClr val="ffffff"/>
                </a:solidFill>
                <a:latin typeface="Tw Cen MT"/>
              </a:rPr>
              <a:t>	</a:t>
            </a:r>
            <a:r>
              <a:rPr b="1" lang="es-ES" sz="1800" spc="-1" strike="noStrike">
                <a:solidFill>
                  <a:srgbClr val="ffffff"/>
                </a:solidFill>
                <a:latin typeface="Tw Cen MT"/>
              </a:rPr>
              <a:t>2.1-Extracción del Corpus (posiciones de trabajo en Indeed para: </a:t>
            </a:r>
            <a:r>
              <a:rPr b="0" lang="es-ES" sz="1800" spc="-1" strike="noStrike">
                <a:solidFill>
                  <a:srgbClr val="ffffff"/>
                </a:solidFill>
                <a:latin typeface="Tw Cen MT"/>
              </a:rPr>
              <a:t>ata Scientist, Machine Learning, Data Engineer, Java Programmer. HCM Consultant</a:t>
            </a:r>
            <a:r>
              <a:rPr b="1" lang="es-ES" sz="1800" spc="-1" strike="noStrike">
                <a:solidFill>
                  <a:srgbClr val="ffffff"/>
                </a:solidFill>
                <a:latin typeface="Tw Cen MT"/>
              </a:rPr>
              <a:t>) y </a:t>
            </a:r>
            <a:r>
              <a:rPr b="1" lang="es-ES" sz="1800" spc="-1" strike="noStrike">
                <a:solidFill>
                  <a:srgbClr val="ffffff"/>
                </a:solidFill>
                <a:latin typeface="Tw Cen MT"/>
              </a:rPr>
              <a:t>	</a:t>
            </a:r>
            <a:r>
              <a:rPr b="1" lang="es-ES" sz="1800" spc="-1" strike="noStrike">
                <a:solidFill>
                  <a:srgbClr val="ffffff"/>
                </a:solidFill>
                <a:latin typeface="Tw Cen MT"/>
              </a:rPr>
              <a:t>preprocesamiento del mismo.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s-ES" sz="1800" spc="-1" strike="noStrike">
                <a:solidFill>
                  <a:srgbClr val="ffffff"/>
                </a:solidFill>
                <a:latin typeface="Tw Cen MT"/>
              </a:rPr>
              <a:t>	</a:t>
            </a:r>
            <a:r>
              <a:rPr b="1" lang="es-ES" sz="1800" spc="-1" strike="noStrike">
                <a:solidFill>
                  <a:srgbClr val="ffffff"/>
                </a:solidFill>
                <a:latin typeface="Tw Cen MT"/>
              </a:rPr>
              <a:t>2.2-Definimos nuestra lista de Keywords para Skills, Tools y educación mínima.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s-ES" sz="1800" spc="-1" strike="noStrike">
                <a:solidFill>
                  <a:srgbClr val="ffffff"/>
                </a:solidFill>
                <a:latin typeface="Tw Cen MT"/>
              </a:rPr>
              <a:t>	</a:t>
            </a:r>
            <a:r>
              <a:rPr b="1" lang="es-ES" sz="1800" spc="-1" strike="noStrike">
                <a:solidFill>
                  <a:srgbClr val="ffffff"/>
                </a:solidFill>
                <a:latin typeface="Tw Cen MT"/>
              </a:rPr>
              <a:t>2.3-Analizamos los TOP 20 Skills, TOP 20 Tools y educación mínima para el puesto “Data Scientist”.  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s-ES" sz="1800" spc="-1" strike="noStrike">
                <a:solidFill>
                  <a:srgbClr val="ffffff"/>
                </a:solidFill>
                <a:latin typeface="Tw Cen MT"/>
              </a:rPr>
              <a:t>	</a:t>
            </a:r>
            <a:r>
              <a:rPr b="1" lang="es-ES" sz="1800" spc="-1" strike="noStrike">
                <a:solidFill>
                  <a:srgbClr val="ffffff"/>
                </a:solidFill>
                <a:latin typeface="Tw Cen MT"/>
              </a:rPr>
              <a:t>2.4-Obtenemos los Top 5 Skills y Top 5 Tools para las demás posiciones. Y utilizaremos estas como una lista de Keywords para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s-ES" sz="1800" spc="-1" strike="noStrike">
                <a:solidFill>
                  <a:srgbClr val="ffffff"/>
                </a:solidFill>
                <a:latin typeface="Tw Cen MT"/>
              </a:rPr>
              <a:t>	</a:t>
            </a:r>
            <a:r>
              <a:rPr b="1" lang="es-ES" sz="1800" spc="-1" strike="noStrike">
                <a:solidFill>
                  <a:srgbClr val="ffffff"/>
                </a:solidFill>
                <a:latin typeface="Tw Cen MT"/>
              </a:rPr>
              <a:t>machear directamente con los CVS y obtener nuestro perfil de candidato. 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4" name="Marcador de número de diapositiva 4"/>
          <p:cNvSpPr txBox="1"/>
          <p:nvPr/>
        </p:nvSpPr>
        <p:spPr>
          <a:xfrm>
            <a:off x="10276200" y="5883120"/>
            <a:ext cx="770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A0BD860-D7DD-47B9-B3A3-4D9B852A4E2F}" type="slidenum">
              <a:rPr b="0" lang="en-US" sz="105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ítulo 1"/>
          <p:cNvSpPr txBox="1"/>
          <p:nvPr/>
        </p:nvSpPr>
        <p:spPr>
          <a:xfrm>
            <a:off x="1141560" y="609480"/>
            <a:ext cx="990576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AR" sz="3600" spc="-1" strike="noStrike" cap="all">
                <a:solidFill>
                  <a:srgbClr val="ffffff"/>
                </a:solidFill>
                <a:latin typeface="Tw Cen MT"/>
              </a:rPr>
              <a:t>Word Embeddings y Word2Vec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6" name="Marcador de texto 2"/>
          <p:cNvSpPr txBox="1"/>
          <p:nvPr/>
        </p:nvSpPr>
        <p:spPr>
          <a:xfrm>
            <a:off x="1141560" y="1619280"/>
            <a:ext cx="8964360" cy="4171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21000"/>
          </a:bodyPr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AR" sz="1800" spc="-1" strike="noStrike">
                <a:solidFill>
                  <a:srgbClr val="ffffff"/>
                </a:solidFill>
                <a:latin typeface="Tw Cen MT"/>
              </a:rPr>
              <a:t>Como dijimos, para el análisis 1 necesitaremos obtener una lista de palabras similares a distintas keywords dando como “entrada” un corpus de texto con artículos de Wikipedia que hablen del mismo contexto de dichas keywords. 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AR" sz="1800" spc="-1" strike="noStrike" u="sng">
                <a:solidFill>
                  <a:srgbClr val="ffffff"/>
                </a:solidFill>
                <a:uFillTx/>
                <a:latin typeface="Tw Cen MT"/>
              </a:rPr>
              <a:t>Esto se hace mediante: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Tw Cen MT"/>
              <a:buAutoNum type="arabicPeriod"/>
              <a:tabLst>
                <a:tab algn="l" pos="0"/>
              </a:tabLst>
            </a:pPr>
            <a:r>
              <a:rPr b="0" lang="es-AR" sz="1800" spc="-1" strike="noStrike">
                <a:solidFill>
                  <a:srgbClr val="ffffff"/>
                </a:solidFill>
                <a:latin typeface="Tw Cen MT"/>
              </a:rPr>
              <a:t>Extracción del corpus y tokenización del mismo. 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Tw Cen MT"/>
              <a:buAutoNum type="arabicPeriod"/>
              <a:tabLst>
                <a:tab algn="l" pos="0"/>
              </a:tabLst>
            </a:pPr>
            <a:r>
              <a:rPr b="0" lang="es-AR" sz="1800" spc="-1" strike="noStrike">
                <a:solidFill>
                  <a:srgbClr val="ffffff"/>
                </a:solidFill>
                <a:latin typeface="Tw Cen MT"/>
              </a:rPr>
              <a:t>Ingreso de dichos tokens (todo nuestro vocabulario) al modelo </a:t>
            </a:r>
            <a:r>
              <a:rPr b="1" lang="es-AR" sz="1800" spc="-1" strike="noStrike">
                <a:solidFill>
                  <a:srgbClr val="ffffff"/>
                </a:solidFill>
                <a:latin typeface="Tw Cen MT"/>
              </a:rPr>
              <a:t>Word2Vec</a:t>
            </a:r>
            <a:r>
              <a:rPr b="0" lang="es-AR" sz="1800" spc="-1" strike="noStrike">
                <a:solidFill>
                  <a:srgbClr val="ffffff"/>
                </a:solidFill>
                <a:latin typeface="Tw Cen MT"/>
              </a:rPr>
              <a:t>. Este modelo transforma estos tokens de palabras en un vector “one hot” de tamaño N (N=tamaño total de nuestros tokens/vocabulario). Asi, cada token/palabra está representada por un vector “one hot” de tamaño N con un 1 en su posición y un 0 en el resto de las posiciones. Estos vectores se insertan como entrada a una red neuronal de 1 capa oculta y 1 capa de salida SOFTMAX. 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Tw Cen MT"/>
              <a:buAutoNum type="arabicPeriod"/>
              <a:tabLst>
                <a:tab algn="l" pos="0"/>
              </a:tabLst>
            </a:pPr>
            <a:r>
              <a:rPr b="0" lang="es-AR" sz="1800" spc="-1" strike="noStrike">
                <a:solidFill>
                  <a:srgbClr val="ffffff"/>
                </a:solidFill>
                <a:latin typeface="Tw Cen MT"/>
              </a:rPr>
              <a:t>Y a la salida de la ANN obtenemos los “Word Embeddings” (vectores de las </a:t>
            </a:r>
            <a:r>
              <a:rPr b="1" lang="es-AR" sz="1800" spc="-1" strike="noStrike">
                <a:solidFill>
                  <a:srgbClr val="ffffff"/>
                </a:solidFill>
                <a:latin typeface="Tw Cen MT"/>
              </a:rPr>
              <a:t>mismas dimensiones </a:t>
            </a:r>
            <a:r>
              <a:rPr b="0" lang="es-AR" sz="1800" spc="-1" strike="noStrike">
                <a:solidFill>
                  <a:srgbClr val="ffffff"/>
                </a:solidFill>
                <a:latin typeface="Tw Cen MT"/>
              </a:rPr>
              <a:t>que los vectores de entrada, solo que esta vez, en ves de 0s tendrá un número que representa probablidades, que a su vez representan similitud semántica con </a:t>
            </a:r>
            <a:r>
              <a:rPr b="0" lang="es-AR" sz="1800" spc="-1" strike="noStrike">
                <a:solidFill>
                  <a:srgbClr val="ffffff"/>
                </a:solidFill>
                <a:latin typeface="Tw Cen MT"/>
              </a:rPr>
              <a:t>	</a:t>
            </a:r>
            <a:r>
              <a:rPr b="0" lang="es-AR" sz="1800" spc="-1" strike="noStrike">
                <a:solidFill>
                  <a:srgbClr val="ffffff"/>
                </a:solidFill>
                <a:latin typeface="Tw Cen MT"/>
              </a:rPr>
              <a:t>las otras palabras de nuestro corpus </a:t>
            </a:r>
            <a:r>
              <a:rPr b="1" lang="es-AR" sz="1800" spc="-1" strike="noStrike" u="sng">
                <a:solidFill>
                  <a:srgbClr val="ffffff"/>
                </a:solidFill>
                <a:uFillTx/>
                <a:latin typeface="Tw Cen MT"/>
              </a:rPr>
              <a:t>tokenizado</a:t>
            </a:r>
            <a:r>
              <a:rPr b="0" lang="es-AR" sz="1800" spc="-1" strike="noStrike">
                <a:solidFill>
                  <a:srgbClr val="ffffff"/>
                </a:solidFill>
                <a:latin typeface="Tw Cen MT"/>
              </a:rPr>
              <a:t> (nuestro </a:t>
            </a:r>
            <a:r>
              <a:rPr b="1" lang="es-AR" sz="1800" spc="-1" strike="noStrike" u="sng">
                <a:solidFill>
                  <a:srgbClr val="ffffff"/>
                </a:solidFill>
                <a:uFillTx/>
                <a:latin typeface="Tw Cen MT"/>
              </a:rPr>
              <a:t>vocabilario</a:t>
            </a:r>
            <a:r>
              <a:rPr b="0" lang="es-AR" sz="1800" spc="-1" strike="noStrike">
                <a:solidFill>
                  <a:srgbClr val="ffffff"/>
                </a:solidFill>
                <a:latin typeface="Tw Cen MT"/>
              </a:rPr>
              <a:t>).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Tw Cen MT"/>
              <a:buAutoNum type="arabicPeriod"/>
              <a:tabLst>
                <a:tab algn="l" pos="0"/>
              </a:tabLst>
            </a:pPr>
            <a:r>
              <a:rPr b="0" lang="es-AR" sz="1800" spc="-1" strike="noStrike">
                <a:solidFill>
                  <a:srgbClr val="ffffff"/>
                </a:solidFill>
                <a:latin typeface="Tw Cen MT"/>
              </a:rPr>
              <a:t>Utilizaremos estos word embeddings para obtener una </a:t>
            </a:r>
            <a:r>
              <a:rPr b="1" lang="es-AR" sz="1800" spc="-1" strike="noStrike">
                <a:solidFill>
                  <a:srgbClr val="ffffff"/>
                </a:solidFill>
                <a:latin typeface="Tw Cen MT"/>
              </a:rPr>
              <a:t>lista de palabras más similares a distintos keywords</a:t>
            </a:r>
            <a:r>
              <a:rPr b="0" lang="es-AR" sz="1800" spc="-1" strike="noStrike">
                <a:solidFill>
                  <a:srgbClr val="ffffff"/>
                </a:solidFill>
                <a:latin typeface="Tw Cen MT"/>
              </a:rPr>
              <a:t>, con los cuales machearemos en los CVs. 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AR" sz="1800" spc="-1" strike="noStrike">
                <a:solidFill>
                  <a:srgbClr val="ffffff"/>
                </a:solidFill>
                <a:latin typeface="Tw Cen MT"/>
              </a:rPr>
              <a:t>Mediante Word2Vec las palabras que se usen en contextos similares tendrán vectores word embeddings similares (por ejemplo “Srgentina” y “Brasil” siendo entrenados con un Corpus de noticias de Google tendrán vectores similares, ya que son países que se usan en contextos de texto similares). O también los sinónimos (kid y child) tendrán vectores muy parecidos, ya que se usan en contextos similares. 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AR" sz="1800" spc="-1" strike="noStrike" u="sng">
                <a:solidFill>
                  <a:srgbClr val="ffffff"/>
                </a:solidFill>
                <a:uFillTx/>
                <a:latin typeface="Tw Cen MT"/>
              </a:rPr>
              <a:t>Cómo entrena la red: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AR" sz="1800" spc="-1" strike="noStrike">
                <a:solidFill>
                  <a:srgbClr val="ffffff"/>
                </a:solidFill>
                <a:latin typeface="Tw Cen MT"/>
              </a:rPr>
              <a:t>	</a:t>
            </a:r>
            <a:r>
              <a:rPr b="0" lang="es-AR" sz="1800" spc="-1" strike="noStrike">
                <a:solidFill>
                  <a:srgbClr val="ffffff"/>
                </a:solidFill>
                <a:latin typeface="Tw Cen MT"/>
              </a:rPr>
              <a:t>-CBOW </a:t>
            </a:r>
            <a:r>
              <a:rPr b="0" lang="es-ES" sz="1800" spc="-1" strike="noStrike">
                <a:solidFill>
                  <a:srgbClr val="ffffff"/>
                </a:solidFill>
                <a:latin typeface="Tw Cen MT"/>
              </a:rPr>
              <a:t>(</a:t>
            </a:r>
            <a:r>
              <a:rPr b="0" lang="es-ES" sz="1600" spc="-1" strike="noStrike">
                <a:solidFill>
                  <a:srgbClr val="ffffff"/>
                </a:solidFill>
                <a:latin typeface="Tw Cen MT"/>
              </a:rPr>
              <a:t>Continuous Bag Of Words): Se trata de predecir la </a:t>
            </a:r>
            <a:r>
              <a:rPr b="1" lang="es-ES" sz="1600" spc="-1" strike="noStrike">
                <a:solidFill>
                  <a:srgbClr val="ffffff"/>
                </a:solidFill>
                <a:latin typeface="Tw Cen MT"/>
              </a:rPr>
              <a:t>palabra target</a:t>
            </a:r>
            <a:r>
              <a:rPr b="0" lang="es-ES" sz="1600" spc="-1" strike="noStrike">
                <a:solidFill>
                  <a:srgbClr val="ffffff"/>
                </a:solidFill>
                <a:latin typeface="Tw Cen MT"/>
              </a:rPr>
              <a:t> de un texto </a:t>
            </a:r>
            <a:r>
              <a:rPr b="1" lang="es-ES" sz="1600" spc="-1" strike="noStrike">
                <a:solidFill>
                  <a:srgbClr val="ffffff"/>
                </a:solidFill>
                <a:latin typeface="Tw Cen MT"/>
              </a:rPr>
              <a:t>en base</a:t>
            </a:r>
            <a:r>
              <a:rPr b="0" lang="es-ES" sz="1600" spc="-1" strike="noStrike">
                <a:solidFill>
                  <a:srgbClr val="ffffff"/>
                </a:solidFill>
                <a:latin typeface="Tw Cen MT"/>
              </a:rPr>
              <a:t> a las palabras más cercanas/vecinas (en base al </a:t>
            </a:r>
            <a:r>
              <a:rPr b="1" lang="es-ES" sz="1600" spc="-1" strike="noStrike">
                <a:solidFill>
                  <a:srgbClr val="ffffff"/>
                </a:solidFill>
                <a:latin typeface="Tw Cen MT"/>
              </a:rPr>
              <a:t>contexto</a:t>
            </a:r>
            <a:r>
              <a:rPr b="0" lang="es-ES" sz="1600" spc="-1" strike="noStrike">
                <a:solidFill>
                  <a:srgbClr val="ffffff"/>
                </a:solidFill>
                <a:latin typeface="Tw Cen MT"/>
              </a:rPr>
              <a:t>). 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AR" sz="1800" spc="-1" strike="noStrike">
                <a:solidFill>
                  <a:srgbClr val="ffffff"/>
                </a:solidFill>
                <a:latin typeface="Tw Cen MT"/>
              </a:rPr>
              <a:t>	</a:t>
            </a:r>
            <a:r>
              <a:rPr b="0" lang="es-AR" sz="1800" spc="-1" strike="noStrike">
                <a:solidFill>
                  <a:srgbClr val="ffffff"/>
                </a:solidFill>
                <a:latin typeface="Tw Cen MT"/>
              </a:rPr>
              <a:t>-</a:t>
            </a:r>
            <a:r>
              <a:rPr b="0" lang="es-ES" sz="1800" spc="-1" strike="noStrike">
                <a:solidFill>
                  <a:srgbClr val="ffffff"/>
                </a:solidFill>
                <a:latin typeface="Tw Cen MT"/>
              </a:rPr>
              <a:t>Skipgrams: </a:t>
            </a:r>
            <a:r>
              <a:rPr b="1" lang="es-ES" sz="1800" spc="-1" strike="noStrike">
                <a:solidFill>
                  <a:srgbClr val="ffffff"/>
                </a:solidFill>
                <a:latin typeface="Tw Cen MT"/>
              </a:rPr>
              <a:t>Opuesto a CBOW</a:t>
            </a:r>
            <a:r>
              <a:rPr b="0" lang="es-ES" sz="1800" spc="-1" strike="noStrike">
                <a:solidFill>
                  <a:srgbClr val="ffffff"/>
                </a:solidFill>
                <a:latin typeface="Tw Cen MT"/>
              </a:rPr>
              <a:t>. En base a la palabra se trata de predecir cuales son los vecinos (contexto) 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7" name="Marcador de número de diapositiva 3"/>
          <p:cNvSpPr txBox="1"/>
          <p:nvPr/>
        </p:nvSpPr>
        <p:spPr>
          <a:xfrm>
            <a:off x="10276200" y="5883120"/>
            <a:ext cx="770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00E8570-AB0B-4665-8F78-16B1A437269E}" type="slidenum">
              <a:rPr b="0" lang="en-US" sz="105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pic>
        <p:nvPicPr>
          <p:cNvPr id="238" name="Imagen 4" descr=""/>
          <p:cNvPicPr/>
          <p:nvPr/>
        </p:nvPicPr>
        <p:blipFill>
          <a:blip r:embed="rId1"/>
          <a:srcRect l="6518" t="39948" r="0" b="6446"/>
          <a:stretch/>
        </p:blipFill>
        <p:spPr>
          <a:xfrm>
            <a:off x="852120" y="5762160"/>
            <a:ext cx="3961440" cy="971280"/>
          </a:xfrm>
          <a:prstGeom prst="rect">
            <a:avLst/>
          </a:prstGeom>
          <a:ln w="0">
            <a:noFill/>
          </a:ln>
        </p:spPr>
      </p:pic>
      <p:pic>
        <p:nvPicPr>
          <p:cNvPr id="239" name="Imagen 5" descr=""/>
          <p:cNvPicPr/>
          <p:nvPr/>
        </p:nvPicPr>
        <p:blipFill>
          <a:blip r:embed="rId2"/>
          <a:stretch/>
        </p:blipFill>
        <p:spPr>
          <a:xfrm>
            <a:off x="7955280" y="5398200"/>
            <a:ext cx="3958200" cy="133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ítulo 1"/>
          <p:cNvSpPr txBox="1"/>
          <p:nvPr/>
        </p:nvSpPr>
        <p:spPr>
          <a:xfrm>
            <a:off x="648000" y="620640"/>
            <a:ext cx="9905760" cy="1231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0000"/>
          </a:bodyPr>
          <a:p>
            <a:pPr>
              <a:lnSpc>
                <a:spcPct val="90000"/>
              </a:lnSpc>
            </a:pPr>
            <a:r>
              <a:rPr b="0" lang="es-ES" sz="3600" spc="-1" strike="noStrike" cap="all">
                <a:solidFill>
                  <a:srgbClr val="ffffff"/>
                </a:solidFill>
                <a:latin typeface="Tw Cen MT"/>
              </a:rPr>
              <a:t>Funcionamiento Word2Vec para obtener nuestros Word Embeddings.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41" name="Marcador de número de diapositiva 4"/>
          <p:cNvSpPr txBox="1"/>
          <p:nvPr/>
        </p:nvSpPr>
        <p:spPr>
          <a:xfrm>
            <a:off x="10276200" y="5883120"/>
            <a:ext cx="770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DA31943-67F0-4F99-9FFB-5F2DD3E04D92}" type="slidenum">
              <a:rPr b="0" lang="en-US" sz="105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242" name="Marcador de texto 5"/>
          <p:cNvSpPr txBox="1"/>
          <p:nvPr/>
        </p:nvSpPr>
        <p:spPr>
          <a:xfrm>
            <a:off x="757440" y="1852560"/>
            <a:ext cx="1332360" cy="90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AR" sz="1800" spc="-1" strike="noStrike">
                <a:solidFill>
                  <a:srgbClr val="ffffff"/>
                </a:solidFill>
                <a:latin typeface="Tw Cen MT"/>
              </a:rPr>
              <a:t>CBOW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243" name="Imagen 6" descr=""/>
          <p:cNvPicPr/>
          <p:nvPr/>
        </p:nvPicPr>
        <p:blipFill>
          <a:blip r:embed="rId1"/>
          <a:stretch/>
        </p:blipFill>
        <p:spPr>
          <a:xfrm>
            <a:off x="1970640" y="2116800"/>
            <a:ext cx="8305200" cy="376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ítulo 1"/>
          <p:cNvSpPr txBox="1"/>
          <p:nvPr/>
        </p:nvSpPr>
        <p:spPr>
          <a:xfrm>
            <a:off x="1141560" y="609480"/>
            <a:ext cx="9905760" cy="1231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AR" sz="3600" spc="-1" strike="noStrike" cap="all">
                <a:solidFill>
                  <a:srgbClr val="ffffff"/>
                </a:solidFill>
                <a:latin typeface="Tw Cen MT"/>
              </a:rPr>
              <a:t>CBOW – Obtenemos los embeddings: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45" name="Marcador de número de diapositiva 4"/>
          <p:cNvSpPr txBox="1"/>
          <p:nvPr/>
        </p:nvSpPr>
        <p:spPr>
          <a:xfrm>
            <a:off x="10276200" y="5883120"/>
            <a:ext cx="770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EF9C100-7B24-4226-B09D-6B0273C8994B}" type="slidenum">
              <a:rPr b="0" lang="en-US" sz="105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pic>
        <p:nvPicPr>
          <p:cNvPr id="246" name="Imagen 5" descr=""/>
          <p:cNvPicPr/>
          <p:nvPr/>
        </p:nvPicPr>
        <p:blipFill>
          <a:blip r:embed="rId1"/>
          <a:stretch/>
        </p:blipFill>
        <p:spPr>
          <a:xfrm>
            <a:off x="2653920" y="2117880"/>
            <a:ext cx="6881040" cy="348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ítulo 1"/>
          <p:cNvSpPr txBox="1"/>
          <p:nvPr/>
        </p:nvSpPr>
        <p:spPr>
          <a:xfrm>
            <a:off x="1141560" y="609480"/>
            <a:ext cx="9905760" cy="1231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AR" sz="3600" spc="-1" strike="noStrike" cap="all">
                <a:solidFill>
                  <a:srgbClr val="ffffff"/>
                </a:solidFill>
                <a:latin typeface="Tw Cen MT"/>
              </a:rPr>
              <a:t>Skip Gram: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48" name="Marcador de número de diapositiva 4"/>
          <p:cNvSpPr txBox="1"/>
          <p:nvPr/>
        </p:nvSpPr>
        <p:spPr>
          <a:xfrm>
            <a:off x="10276200" y="5883120"/>
            <a:ext cx="770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1472B23-2174-4AD2-ACEC-F72DEB36B1FC}" type="slidenum">
              <a:rPr b="0" lang="en-US" sz="105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pic>
        <p:nvPicPr>
          <p:cNvPr id="249" name="Imagen 6" descr=""/>
          <p:cNvPicPr/>
          <p:nvPr/>
        </p:nvPicPr>
        <p:blipFill>
          <a:blip r:embed="rId1"/>
          <a:srcRect l="0" t="0" r="25599" b="7096"/>
          <a:stretch/>
        </p:blipFill>
        <p:spPr>
          <a:xfrm>
            <a:off x="1755360" y="2076840"/>
            <a:ext cx="8418960" cy="371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ítulo 1"/>
          <p:cNvSpPr txBox="1"/>
          <p:nvPr/>
        </p:nvSpPr>
        <p:spPr>
          <a:xfrm>
            <a:off x="1141560" y="609480"/>
            <a:ext cx="9905760" cy="1231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AR" sz="3600" spc="-1" strike="noStrike" cap="all">
                <a:solidFill>
                  <a:srgbClr val="ffffff"/>
                </a:solidFill>
                <a:latin typeface="Tw Cen MT"/>
              </a:rPr>
              <a:t>Visualización Perfil Candidato – Análisis 1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51" name="Marcador de número de diapositiva 4"/>
          <p:cNvSpPr txBox="1"/>
          <p:nvPr/>
        </p:nvSpPr>
        <p:spPr>
          <a:xfrm>
            <a:off x="10276200" y="5883120"/>
            <a:ext cx="770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5B2E529-4D63-4401-B2BB-143AE2F1E233}" type="slidenum">
              <a:rPr b="0" lang="en-US" sz="105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pic>
        <p:nvPicPr>
          <p:cNvPr id="252" name="Imagen 6" descr=""/>
          <p:cNvPicPr/>
          <p:nvPr/>
        </p:nvPicPr>
        <p:blipFill>
          <a:blip r:embed="rId1"/>
          <a:stretch/>
        </p:blipFill>
        <p:spPr>
          <a:xfrm>
            <a:off x="2185920" y="2205000"/>
            <a:ext cx="8350920" cy="274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ítulo 1"/>
          <p:cNvSpPr txBox="1"/>
          <p:nvPr/>
        </p:nvSpPr>
        <p:spPr>
          <a:xfrm>
            <a:off x="1141560" y="609480"/>
            <a:ext cx="9905760" cy="1231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AR" sz="3600" spc="-1" strike="noStrike" cap="all">
                <a:solidFill>
                  <a:srgbClr val="ffffff"/>
                </a:solidFill>
                <a:latin typeface="Tw Cen MT"/>
              </a:rPr>
              <a:t>Análisis 2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54" name="Marcador de número de diapositiva 4"/>
          <p:cNvSpPr txBox="1"/>
          <p:nvPr/>
        </p:nvSpPr>
        <p:spPr>
          <a:xfrm>
            <a:off x="10276200" y="5883120"/>
            <a:ext cx="770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85D3603-6525-469E-8B66-CDE7D4BBEA6D}" type="slidenum">
              <a:rPr b="0" lang="en-US" sz="105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pic>
        <p:nvPicPr>
          <p:cNvPr id="255" name="Imagen 5" descr=""/>
          <p:cNvPicPr/>
          <p:nvPr/>
        </p:nvPicPr>
        <p:blipFill>
          <a:blip r:embed="rId1"/>
          <a:stretch/>
        </p:blipFill>
        <p:spPr>
          <a:xfrm>
            <a:off x="876240" y="1606320"/>
            <a:ext cx="4838400" cy="2251080"/>
          </a:xfrm>
          <a:prstGeom prst="rect">
            <a:avLst/>
          </a:prstGeom>
          <a:ln w="0">
            <a:noFill/>
          </a:ln>
        </p:spPr>
      </p:pic>
      <p:pic>
        <p:nvPicPr>
          <p:cNvPr id="256" name="Imagen 6" descr=""/>
          <p:cNvPicPr/>
          <p:nvPr/>
        </p:nvPicPr>
        <p:blipFill>
          <a:blip r:embed="rId2"/>
          <a:stretch/>
        </p:blipFill>
        <p:spPr>
          <a:xfrm>
            <a:off x="5987520" y="1606320"/>
            <a:ext cx="4786920" cy="2251080"/>
          </a:xfrm>
          <a:prstGeom prst="rect">
            <a:avLst/>
          </a:prstGeom>
          <a:ln w="0">
            <a:noFill/>
          </a:ln>
        </p:spPr>
      </p:pic>
      <p:pic>
        <p:nvPicPr>
          <p:cNvPr id="257" name="Imagen 7" descr=""/>
          <p:cNvPicPr/>
          <p:nvPr/>
        </p:nvPicPr>
        <p:blipFill>
          <a:blip r:embed="rId3"/>
          <a:stretch/>
        </p:blipFill>
        <p:spPr>
          <a:xfrm>
            <a:off x="4261680" y="3912120"/>
            <a:ext cx="3665160" cy="191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1073</TotalTime>
  <Application>LibreOffice/7.1.1.2$Linux_X86_64 LibreOffice_project/dd797d330b34196606d0870aaa694e9504402ca1</Application>
  <AppVersion>15.0000</AppVersion>
  <Words>552</Words>
  <Paragraphs>63</Paragraphs>
  <Company>HP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2020-07-07T04:59:12Z</dcterms:created>
  <dc:creator>calon</dc:creator>
  <dc:description/>
  <dc:language>en-US</dc:language>
  <cp:lastModifiedBy/>
  <dcterms:modified xsi:type="dcterms:W3CDTF">2021-03-29T18:01:06Z</dcterms:modified>
  <cp:revision>28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Panorámica</vt:lpwstr>
  </property>
  <property fmtid="{D5CDD505-2E9C-101B-9397-08002B2CF9AE}" pid="4" name="Slides">
    <vt:i4>11</vt:i4>
  </property>
</Properties>
</file>