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0" r:id="rId1"/>
  </p:sldMasterIdLst>
  <p:notesMasterIdLst>
    <p:notesMasterId r:id="rId20"/>
  </p:notesMasterIdLst>
  <p:sldIdLst>
    <p:sldId id="256" r:id="rId2"/>
    <p:sldId id="257" r:id="rId3"/>
    <p:sldId id="258" r:id="rId4"/>
    <p:sldId id="288" r:id="rId5"/>
    <p:sldId id="261" r:id="rId6"/>
    <p:sldId id="292" r:id="rId7"/>
    <p:sldId id="262" r:id="rId8"/>
    <p:sldId id="289" r:id="rId9"/>
    <p:sldId id="263" r:id="rId10"/>
    <p:sldId id="293" r:id="rId11"/>
    <p:sldId id="290" r:id="rId12"/>
    <p:sldId id="264" r:id="rId13"/>
    <p:sldId id="291" r:id="rId14"/>
    <p:sldId id="282" r:id="rId15"/>
    <p:sldId id="272" r:id="rId16"/>
    <p:sldId id="273" r:id="rId17"/>
    <p:sldId id="274"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mine Lamanna" initials="CL" lastIdx="2" clrIdx="0">
    <p:extLst>
      <p:ext uri="{19B8F6BF-5375-455C-9EA6-DF929625EA0E}">
        <p15:presenceInfo xmlns:p15="http://schemas.microsoft.com/office/powerpoint/2012/main" userId="S::c.lamanna12@studenti.uniba.it::c609d8d7-e69d-49ed-95fe-145e569fa066" providerId="AD"/>
      </p:ext>
    </p:extLst>
  </p:cmAuthor>
  <p:cmAuthor id="2" name="Angela Maria D'Uggento" initials="AMD" lastIdx="1" clrIdx="1">
    <p:extLst>
      <p:ext uri="{19B8F6BF-5375-455C-9EA6-DF929625EA0E}">
        <p15:presenceInfo xmlns:p15="http://schemas.microsoft.com/office/powerpoint/2012/main" userId="S::angelamaria.duggento@uniba.it::01b39306-94a5-4c2d-8c01-f1f13c53e61b" providerId="AD"/>
      </p:ext>
    </p:extLst>
  </p:cmAuthor>
  <p:cmAuthor id="3" name="Utente" initials="U" lastIdx="1" clrIdx="2">
    <p:extLst>
      <p:ext uri="{19B8F6BF-5375-455C-9EA6-DF929625EA0E}">
        <p15:presenceInfo xmlns:p15="http://schemas.microsoft.com/office/powerpoint/2012/main" userId="Uten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ABAB"/>
    <a:srgbClr val="E6E6E6"/>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3"/>
  </p:normalViewPr>
  <p:slideViewPr>
    <p:cSldViewPr snapToGrid="0" snapToObjects="1">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10-12T23:11:24.556" idx="1">
    <p:pos x="10" y="10"/>
    <p:text>ciso</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165B9-8950-CF46-98E6-018F0A9B3384}" type="datetimeFigureOut">
              <a:rPr lang="it-IT" smtClean="0"/>
              <a:t>13/10/2020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FFDD5-0D9F-B141-8C2A-900EDE738214}" type="slidenum">
              <a:rPr lang="it-IT" smtClean="0"/>
              <a:t>‹N›</a:t>
            </a:fld>
            <a:endParaRPr lang="it-IT"/>
          </a:p>
        </p:txBody>
      </p:sp>
    </p:spTree>
    <p:extLst>
      <p:ext uri="{BB962C8B-B14F-4D97-AF65-F5344CB8AC3E}">
        <p14:creationId xmlns:p14="http://schemas.microsoft.com/office/powerpoint/2010/main" val="1238333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8FFDD5-0D9F-B141-8C2A-900EDE738214}" type="slidenum">
              <a:rPr lang="it-IT" smtClean="0"/>
              <a:t>2</a:t>
            </a:fld>
            <a:endParaRPr lang="it-IT"/>
          </a:p>
        </p:txBody>
      </p:sp>
    </p:spTree>
    <p:extLst>
      <p:ext uri="{BB962C8B-B14F-4D97-AF65-F5344CB8AC3E}">
        <p14:creationId xmlns:p14="http://schemas.microsoft.com/office/powerpoint/2010/main" val="3188650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D5A94B9-405A-784D-88B8-3E92C21C238F}" type="datetime1">
              <a:rPr lang="it-IT" smtClean="0"/>
              <a:t>13/10/2020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267175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AB1D22D-A838-E04E-B7F4-82FCDF1235A8}" type="datetime1">
              <a:rPr lang="it-IT" smtClean="0"/>
              <a:t>13/10/2020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245566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F1C41-EBD2-024A-959A-4F11ADDF03AE}" type="datetime1">
              <a:rPr lang="it-IT" smtClean="0"/>
              <a:t>13/10/2020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211684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F7BA133-FB6F-5B46-8074-59BF59958DBD}" type="datetime1">
              <a:rPr lang="it-IT" smtClean="0"/>
              <a:t>13/10/2020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229998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3AB1264-1D4D-B24B-959D-2A712F5F1807}" type="datetime1">
              <a:rPr lang="it-IT" smtClean="0"/>
              <a:t>13/10/2020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150977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F89AB88-B175-0D4B-A984-2D3B67C93C64}" type="datetime1">
              <a:rPr lang="it-IT" smtClean="0"/>
              <a:t>13/10/2020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184220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F7ECE1D-A28A-044C-AB10-A1E67B15F513}" type="datetime1">
              <a:rPr lang="it-IT" smtClean="0"/>
              <a:t>13/10/2020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23604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7C119E9-27A1-834A-87E9-25FF7664CC57}" type="datetime1">
              <a:rPr lang="it-IT" smtClean="0"/>
              <a:t>13/10/2020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12444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75A41-5971-0745-B612-E4C1D0227B2C}" type="datetime1">
              <a:rPr lang="it-IT" smtClean="0"/>
              <a:t>13/10/2020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259704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BE89A15-D5F6-154D-8116-782AC7DDE000}" type="datetime1">
              <a:rPr lang="it-IT" smtClean="0"/>
              <a:t>13/10/2020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348356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8CD387-201F-E349-9B6D-BCCF255BA0D1}" type="datetime1">
              <a:rPr lang="it-IT" smtClean="0"/>
              <a:t>13/10/2020</a:t>
            </a:fld>
            <a:endParaRPr lang="it-IT"/>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BA02C1-9B25-C640-8280-0FB972DF4BA8}" type="slidenum">
              <a:rPr lang="it-IT" smtClean="0"/>
              <a:t>‹N›</a:t>
            </a:fld>
            <a:endParaRPr lang="it-IT"/>
          </a:p>
        </p:txBody>
      </p:sp>
    </p:spTree>
    <p:extLst>
      <p:ext uri="{BB962C8B-B14F-4D97-AF65-F5344CB8AC3E}">
        <p14:creationId xmlns:p14="http://schemas.microsoft.com/office/powerpoint/2010/main" val="112089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FE127-C2BC-F94D-A83C-E50542478560}" type="datetime1">
              <a:rPr lang="it-IT" smtClean="0"/>
              <a:t>13/10/2020</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A02C1-9B25-C640-8280-0FB972DF4BA8}" type="slidenum">
              <a:rPr lang="it-IT" smtClean="0"/>
              <a:t>‹N›</a:t>
            </a:fld>
            <a:endParaRPr lang="it-IT"/>
          </a:p>
        </p:txBody>
      </p:sp>
    </p:spTree>
    <p:extLst>
      <p:ext uri="{BB962C8B-B14F-4D97-AF65-F5344CB8AC3E}">
        <p14:creationId xmlns:p14="http://schemas.microsoft.com/office/powerpoint/2010/main" val="67409230"/>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14D791-4D8A-4854-B8FC-6959656D09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076E76-3EB3-4269-8135-07CAB20E59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olo 3">
            <a:extLst>
              <a:ext uri="{FF2B5EF4-FFF2-40B4-BE49-F238E27FC236}">
                <a16:creationId xmlns:a16="http://schemas.microsoft.com/office/drawing/2014/main" id="{93BD44C6-7C83-494D-8A96-0F99E4DD1FF2}"/>
              </a:ext>
            </a:extLst>
          </p:cNvPr>
          <p:cNvSpPr>
            <a:spLocks noGrp="1"/>
          </p:cNvSpPr>
          <p:nvPr>
            <p:ph type="title"/>
          </p:nvPr>
        </p:nvSpPr>
        <p:spPr>
          <a:xfrm>
            <a:off x="2718859" y="3590692"/>
            <a:ext cx="6753891" cy="735511"/>
          </a:xfrm>
        </p:spPr>
        <p:txBody>
          <a:bodyPr vert="horz" lIns="91440" tIns="45720" rIns="91440" bIns="45720" rtlCol="0" anchor="b">
            <a:normAutofit fontScale="90000"/>
          </a:bodyPr>
          <a:lstStyle/>
          <a:p>
            <a:pPr algn="ctr"/>
            <a:r>
              <a:rPr lang="it-IT" sz="2800" dirty="0"/>
              <a:t/>
            </a:r>
            <a:br>
              <a:rPr lang="it-IT" sz="2800" dirty="0"/>
            </a:br>
            <a:r>
              <a:rPr lang="it-IT" sz="2700" b="1" dirty="0">
                <a:solidFill>
                  <a:srgbClr val="203864"/>
                </a:solidFill>
              </a:rPr>
              <a:t>L'impatto del Covid-19 sulla performance universitaria: il caso Uniba</a:t>
            </a:r>
            <a:endParaRPr lang="en-US" sz="2700" b="1" kern="1200" dirty="0">
              <a:solidFill>
                <a:srgbClr val="203864"/>
              </a:solidFill>
            </a:endParaRPr>
          </a:p>
        </p:txBody>
      </p:sp>
      <p:sp>
        <p:nvSpPr>
          <p:cNvPr id="5" name="Segnaposto testo 4">
            <a:extLst>
              <a:ext uri="{FF2B5EF4-FFF2-40B4-BE49-F238E27FC236}">
                <a16:creationId xmlns:a16="http://schemas.microsoft.com/office/drawing/2014/main" id="{1C092011-93CC-8F43-8783-764293DA05C7}"/>
              </a:ext>
            </a:extLst>
          </p:cNvPr>
          <p:cNvSpPr>
            <a:spLocks noGrp="1"/>
          </p:cNvSpPr>
          <p:nvPr>
            <p:ph type="body" idx="1"/>
          </p:nvPr>
        </p:nvSpPr>
        <p:spPr>
          <a:xfrm>
            <a:off x="2725462" y="2177152"/>
            <a:ext cx="6740685" cy="560825"/>
          </a:xfrm>
        </p:spPr>
        <p:txBody>
          <a:bodyPr vert="horz" lIns="91440" tIns="45720" rIns="91440" bIns="45720" rtlCol="0">
            <a:noAutofit/>
          </a:bodyPr>
          <a:lstStyle/>
          <a:p>
            <a:pPr algn="ctr"/>
            <a:r>
              <a:rPr lang="it-IT" sz="1600" kern="1200" dirty="0">
                <a:solidFill>
                  <a:schemeClr val="accent1">
                    <a:lumMod val="50000"/>
                  </a:schemeClr>
                </a:solidFill>
                <a:latin typeface="+mn-lt"/>
                <a:ea typeface="+mn-ea"/>
                <a:cs typeface="+mn-cs"/>
              </a:rPr>
              <a:t>Dipartimento di Economia e Finanza</a:t>
            </a:r>
          </a:p>
          <a:p>
            <a:pPr algn="ctr"/>
            <a:r>
              <a:rPr lang="it-IT" sz="1600" dirty="0">
                <a:solidFill>
                  <a:schemeClr val="accent1">
                    <a:lumMod val="50000"/>
                  </a:schemeClr>
                </a:solidFill>
              </a:rPr>
              <a:t>Corso di Laurea in Scienze statistiche</a:t>
            </a:r>
            <a:endParaRPr lang="it-IT" sz="1600" kern="1200" dirty="0">
              <a:solidFill>
                <a:schemeClr val="accent1">
                  <a:lumMod val="50000"/>
                </a:schemeClr>
              </a:solidFill>
            </a:endParaRPr>
          </a:p>
        </p:txBody>
      </p:sp>
      <p:grpSp>
        <p:nvGrpSpPr>
          <p:cNvPr id="14" name="Group 13">
            <a:extLst>
              <a:ext uri="{FF2B5EF4-FFF2-40B4-BE49-F238E27FC236}">
                <a16:creationId xmlns:a16="http://schemas.microsoft.com/office/drawing/2014/main" id="{5EB3C7E5-50E1-4F9E-AEA3-A6D2190394F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80233B5C-C5A9-48C0-8C07-21E6F6B3603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0F3AF96-AAC1-41E3-9F66-0A6277845D1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DF38A98-557F-4C23-935A-42806B67AA3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ACEB13D-EBFC-4288-B604-572C2F779AE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988F9A4-0578-4C59-8B4A-346E02CF3A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1" name="Freeform: Shape 20">
              <a:extLst>
                <a:ext uri="{FF2B5EF4-FFF2-40B4-BE49-F238E27FC236}">
                  <a16:creationId xmlns:a16="http://schemas.microsoft.com/office/drawing/2014/main" id="{F63F827B-FA00-442A-A09C-806F1FFA342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C876680-EE75-4791-842F-E23509221D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B9819B2-70D4-4E0A-8D51-6B359B44CB7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5FA8033D-6A70-4FA5-8F37-7F8C117C98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Immagine 6">
            <a:extLst>
              <a:ext uri="{FF2B5EF4-FFF2-40B4-BE49-F238E27FC236}">
                <a16:creationId xmlns:a16="http://schemas.microsoft.com/office/drawing/2014/main" id="{DDDA005D-FA9B-AB4D-96CC-BD5644F3282C}"/>
              </a:ext>
            </a:extLst>
          </p:cNvPr>
          <p:cNvPicPr>
            <a:picLocks noChangeAspect="1"/>
          </p:cNvPicPr>
          <p:nvPr/>
        </p:nvPicPr>
        <p:blipFill>
          <a:blip r:embed="rId2"/>
          <a:stretch>
            <a:fillRect/>
          </a:stretch>
        </p:blipFill>
        <p:spPr>
          <a:xfrm>
            <a:off x="4825804" y="0"/>
            <a:ext cx="2540000" cy="2032000"/>
          </a:xfrm>
          <a:prstGeom prst="rect">
            <a:avLst/>
          </a:prstGeom>
        </p:spPr>
      </p:pic>
      <p:sp>
        <p:nvSpPr>
          <p:cNvPr id="25" name="Segnaposto testo 4">
            <a:extLst>
              <a:ext uri="{FF2B5EF4-FFF2-40B4-BE49-F238E27FC236}">
                <a16:creationId xmlns:a16="http://schemas.microsoft.com/office/drawing/2014/main" id="{133DD0BB-FA6B-C142-A729-6997B98F713C}"/>
              </a:ext>
            </a:extLst>
          </p:cNvPr>
          <p:cNvSpPr txBox="1">
            <a:spLocks/>
          </p:cNvSpPr>
          <p:nvPr/>
        </p:nvSpPr>
        <p:spPr>
          <a:xfrm>
            <a:off x="2725462" y="2885185"/>
            <a:ext cx="6740685" cy="5265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dirty="0">
                <a:solidFill>
                  <a:schemeClr val="accent1">
                    <a:lumMod val="50000"/>
                  </a:schemeClr>
                </a:solidFill>
              </a:rPr>
              <a:t>TESI DI LAUREA IN</a:t>
            </a:r>
          </a:p>
          <a:p>
            <a:pPr algn="ctr"/>
            <a:r>
              <a:rPr lang="en-US" sz="1600" dirty="0">
                <a:solidFill>
                  <a:schemeClr val="accent1">
                    <a:lumMod val="50000"/>
                  </a:schemeClr>
                </a:solidFill>
              </a:rPr>
              <a:t>Statistica per la programmazione socio-sanitaria</a:t>
            </a:r>
          </a:p>
        </p:txBody>
      </p:sp>
      <p:sp>
        <p:nvSpPr>
          <p:cNvPr id="28" name="Segnaposto testo 4">
            <a:extLst>
              <a:ext uri="{FF2B5EF4-FFF2-40B4-BE49-F238E27FC236}">
                <a16:creationId xmlns:a16="http://schemas.microsoft.com/office/drawing/2014/main" id="{8A6F3ADE-629D-7041-AE32-9E3A2B17A9CE}"/>
              </a:ext>
            </a:extLst>
          </p:cNvPr>
          <p:cNvSpPr txBox="1">
            <a:spLocks/>
          </p:cNvSpPr>
          <p:nvPr/>
        </p:nvSpPr>
        <p:spPr>
          <a:xfrm>
            <a:off x="1114323" y="4904093"/>
            <a:ext cx="3479180" cy="5265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dirty="0">
                <a:solidFill>
                  <a:schemeClr val="accent1">
                    <a:lumMod val="50000"/>
                  </a:schemeClr>
                </a:solidFill>
              </a:rPr>
              <a:t>RELATORE: </a:t>
            </a:r>
          </a:p>
          <a:p>
            <a:r>
              <a:rPr lang="en-US" sz="1600" dirty="0">
                <a:solidFill>
                  <a:schemeClr val="accent1">
                    <a:lumMod val="50000"/>
                  </a:schemeClr>
                </a:solidFill>
              </a:rPr>
              <a:t>Prof.ssa Angela Maria D’UGGENTO</a:t>
            </a:r>
          </a:p>
        </p:txBody>
      </p:sp>
      <p:sp>
        <p:nvSpPr>
          <p:cNvPr id="30" name="Segnaposto testo 4">
            <a:extLst>
              <a:ext uri="{FF2B5EF4-FFF2-40B4-BE49-F238E27FC236}">
                <a16:creationId xmlns:a16="http://schemas.microsoft.com/office/drawing/2014/main" id="{A1F06D92-9CB3-3E4A-8A71-A5AD7E4E2A30}"/>
              </a:ext>
            </a:extLst>
          </p:cNvPr>
          <p:cNvSpPr txBox="1">
            <a:spLocks/>
          </p:cNvSpPr>
          <p:nvPr/>
        </p:nvSpPr>
        <p:spPr>
          <a:xfrm>
            <a:off x="8790320" y="5032180"/>
            <a:ext cx="1899424" cy="5265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r>
              <a:rPr lang="en-US" sz="1600" dirty="0">
                <a:solidFill>
                  <a:schemeClr val="accent1">
                    <a:lumMod val="50000"/>
                  </a:schemeClr>
                </a:solidFill>
              </a:rPr>
              <a:t>LAUREANDO: </a:t>
            </a:r>
          </a:p>
          <a:p>
            <a:pPr algn="r"/>
            <a:r>
              <a:rPr lang="en-US" sz="1600" dirty="0">
                <a:solidFill>
                  <a:schemeClr val="accent1">
                    <a:lumMod val="50000"/>
                  </a:schemeClr>
                </a:solidFill>
              </a:rPr>
              <a:t>Federico Casarano</a:t>
            </a:r>
          </a:p>
        </p:txBody>
      </p:sp>
      <p:sp>
        <p:nvSpPr>
          <p:cNvPr id="26" name="Rettangolo 25">
            <a:extLst>
              <a:ext uri="{FF2B5EF4-FFF2-40B4-BE49-F238E27FC236}">
                <a16:creationId xmlns:a16="http://schemas.microsoft.com/office/drawing/2014/main" id="{C0CB489E-8241-EB4D-B3FB-889287AB68C0}"/>
              </a:ext>
            </a:extLst>
          </p:cNvPr>
          <p:cNvSpPr/>
          <p:nvPr/>
        </p:nvSpPr>
        <p:spPr>
          <a:xfrm>
            <a:off x="-1" y="6082389"/>
            <a:ext cx="12186807" cy="338554"/>
          </a:xfrm>
          <a:prstGeom prst="rect">
            <a:avLst/>
          </a:prstGeom>
        </p:spPr>
        <p:txBody>
          <a:bodyPr wrap="square">
            <a:spAutoFit/>
          </a:bodyPr>
          <a:lstStyle/>
          <a:p>
            <a:pPr algn="ctr"/>
            <a:r>
              <a:rPr lang="it-IT" altLang="it-IT" sz="1600" dirty="0">
                <a:solidFill>
                  <a:schemeClr val="accent1">
                    <a:lumMod val="50000"/>
                  </a:schemeClr>
                </a:solidFill>
              </a:rPr>
              <a:t>A.A. 2019/2020</a:t>
            </a:r>
            <a:endParaRPr lang="it-IT" altLang="it-IT" sz="1400" dirty="0">
              <a:solidFill>
                <a:schemeClr val="accent1">
                  <a:lumMod val="50000"/>
                </a:schemeClr>
              </a:solidFill>
            </a:endParaRPr>
          </a:p>
        </p:txBody>
      </p:sp>
    </p:spTree>
    <p:extLst>
      <p:ext uri="{BB962C8B-B14F-4D97-AF65-F5344CB8AC3E}">
        <p14:creationId xmlns:p14="http://schemas.microsoft.com/office/powerpoint/2010/main" val="1425294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Immagine 1"/>
          <p:cNvPicPr>
            <a:picLocks noChangeAspect="1"/>
          </p:cNvPicPr>
          <p:nvPr/>
        </p:nvPicPr>
        <p:blipFill>
          <a:blip r:embed="rId2"/>
          <a:stretch>
            <a:fillRect/>
          </a:stretch>
        </p:blipFill>
        <p:spPr>
          <a:xfrm>
            <a:off x="297948" y="845960"/>
            <a:ext cx="11595798" cy="5517766"/>
          </a:xfrm>
          <a:prstGeom prst="rect">
            <a:avLst/>
          </a:prstGeom>
        </p:spPr>
      </p:pic>
      <p:sp>
        <p:nvSpPr>
          <p:cNvPr id="16" name="CasellaDiTesto 15">
            <a:extLst>
              <a:ext uri="{FF2B5EF4-FFF2-40B4-BE49-F238E27FC236}">
                <a16:creationId xmlns:a16="http://schemas.microsoft.com/office/drawing/2014/main" id="{92AD9606-0B73-7F4F-98E4-97AB49D96467}"/>
              </a:ext>
            </a:extLst>
          </p:cNvPr>
          <p:cNvSpPr txBox="1"/>
          <p:nvPr/>
        </p:nvSpPr>
        <p:spPr>
          <a:xfrm>
            <a:off x="235223" y="1"/>
            <a:ext cx="12191694" cy="1723549"/>
          </a:xfrm>
          <a:prstGeom prst="rect">
            <a:avLst/>
          </a:prstGeom>
          <a:noFill/>
        </p:spPr>
        <p:txBody>
          <a:bodyPr wrap="square" rtlCol="0">
            <a:spAutoFit/>
          </a:bodyPr>
          <a:lstStyle/>
          <a:p>
            <a:pPr algn="ctr"/>
            <a:r>
              <a:rPr lang="it-IT" sz="2800" b="1" dirty="0">
                <a:solidFill>
                  <a:schemeClr val="accent1">
                    <a:lumMod val="50000"/>
                  </a:schemeClr>
                </a:solidFill>
              </a:rPr>
              <a:t>Analisi e risultati empirici</a:t>
            </a:r>
          </a:p>
          <a:p>
            <a:pPr algn="just"/>
            <a:endParaRPr lang="it-IT" dirty="0">
              <a:solidFill>
                <a:schemeClr val="accent1">
                  <a:lumMod val="50000"/>
                </a:schemeClr>
              </a:solidFill>
            </a:endParaRPr>
          </a:p>
          <a:p>
            <a:pPr algn="just"/>
            <a:endParaRPr lang="it-IT" sz="2400" i="1" dirty="0">
              <a:solidFill>
                <a:schemeClr val="accent1">
                  <a:lumMod val="50000"/>
                </a:schemeClr>
              </a:solidFill>
            </a:endParaRPr>
          </a:p>
          <a:p>
            <a:pPr marL="285750" indent="-285750" algn="just">
              <a:buFont typeface="Arial" panose="020B0604020202020204" pitchFamily="34" charset="0"/>
              <a:buChar char="•"/>
            </a:pPr>
            <a:endParaRPr lang="it-IT" dirty="0">
              <a:solidFill>
                <a:schemeClr val="accent1">
                  <a:lumMod val="50000"/>
                </a:schemeClr>
              </a:solidFill>
            </a:endParaRPr>
          </a:p>
          <a:p>
            <a:endParaRPr lang="it-IT" dirty="0">
              <a:solidFill>
                <a:schemeClr val="accent1">
                  <a:lumMod val="50000"/>
                </a:schemeClr>
              </a:solidFill>
            </a:endParaRPr>
          </a:p>
        </p:txBody>
      </p:sp>
    </p:spTree>
    <p:extLst>
      <p:ext uri="{BB962C8B-B14F-4D97-AF65-F5344CB8AC3E}">
        <p14:creationId xmlns:p14="http://schemas.microsoft.com/office/powerpoint/2010/main" val="977207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CasellaDiTesto 14">
            <a:extLst>
              <a:ext uri="{FF2B5EF4-FFF2-40B4-BE49-F238E27FC236}">
                <a16:creationId xmlns:a16="http://schemas.microsoft.com/office/drawing/2014/main" id="{92AD9606-0B73-7F4F-98E4-97AB49D96467}"/>
              </a:ext>
            </a:extLst>
          </p:cNvPr>
          <p:cNvSpPr txBox="1"/>
          <p:nvPr/>
        </p:nvSpPr>
        <p:spPr>
          <a:xfrm>
            <a:off x="235223" y="349606"/>
            <a:ext cx="12191694" cy="1723549"/>
          </a:xfrm>
          <a:prstGeom prst="rect">
            <a:avLst/>
          </a:prstGeom>
          <a:noFill/>
        </p:spPr>
        <p:txBody>
          <a:bodyPr wrap="square" rtlCol="0">
            <a:spAutoFit/>
          </a:bodyPr>
          <a:lstStyle/>
          <a:p>
            <a:pPr algn="ctr"/>
            <a:r>
              <a:rPr lang="it-IT" sz="2800" b="1" dirty="0">
                <a:solidFill>
                  <a:schemeClr val="accent1">
                    <a:lumMod val="50000"/>
                  </a:schemeClr>
                </a:solidFill>
              </a:rPr>
              <a:t>Analisi e risultati empirici</a:t>
            </a:r>
          </a:p>
          <a:p>
            <a:pPr algn="just"/>
            <a:endParaRPr lang="it-IT" dirty="0">
              <a:solidFill>
                <a:schemeClr val="accent1">
                  <a:lumMod val="50000"/>
                </a:schemeClr>
              </a:solidFill>
            </a:endParaRPr>
          </a:p>
          <a:p>
            <a:pPr algn="just"/>
            <a:endParaRPr lang="it-IT" sz="2400" i="1" dirty="0">
              <a:solidFill>
                <a:schemeClr val="accent1">
                  <a:lumMod val="50000"/>
                </a:schemeClr>
              </a:solidFill>
            </a:endParaRPr>
          </a:p>
          <a:p>
            <a:pPr marL="285750" indent="-285750" algn="just">
              <a:buFont typeface="Arial" panose="020B0604020202020204" pitchFamily="34" charset="0"/>
              <a:buChar char="•"/>
            </a:pPr>
            <a:endParaRPr lang="it-IT" dirty="0">
              <a:solidFill>
                <a:schemeClr val="accent1">
                  <a:lumMod val="50000"/>
                </a:schemeClr>
              </a:solidFill>
            </a:endParaRPr>
          </a:p>
          <a:p>
            <a:endParaRPr lang="it-IT" dirty="0">
              <a:solidFill>
                <a:schemeClr val="accent1">
                  <a:lumMod val="50000"/>
                </a:schemeClr>
              </a:solidFill>
            </a:endParaRPr>
          </a:p>
        </p:txBody>
      </p:sp>
      <p:pic>
        <p:nvPicPr>
          <p:cNvPr id="16" name="Immagine 15"/>
          <p:cNvPicPr>
            <a:picLocks noChangeAspect="1"/>
          </p:cNvPicPr>
          <p:nvPr/>
        </p:nvPicPr>
        <p:blipFill>
          <a:blip r:embed="rId2"/>
          <a:stretch>
            <a:fillRect/>
          </a:stretch>
        </p:blipFill>
        <p:spPr>
          <a:xfrm>
            <a:off x="301126" y="826225"/>
            <a:ext cx="5267325" cy="5257800"/>
          </a:xfrm>
          <a:prstGeom prst="rect">
            <a:avLst/>
          </a:prstGeom>
        </p:spPr>
      </p:pic>
      <p:pic>
        <p:nvPicPr>
          <p:cNvPr id="17" name="Immagine 16"/>
          <p:cNvPicPr>
            <a:picLocks noChangeAspect="1"/>
          </p:cNvPicPr>
          <p:nvPr/>
        </p:nvPicPr>
        <p:blipFill>
          <a:blip r:embed="rId3"/>
          <a:stretch>
            <a:fillRect/>
          </a:stretch>
        </p:blipFill>
        <p:spPr>
          <a:xfrm>
            <a:off x="6362291" y="826225"/>
            <a:ext cx="5267325" cy="5257800"/>
          </a:xfrm>
          <a:prstGeom prst="rect">
            <a:avLst/>
          </a:prstGeom>
        </p:spPr>
      </p:pic>
      <p:sp>
        <p:nvSpPr>
          <p:cNvPr id="2" name="CasellaDiTesto 1"/>
          <p:cNvSpPr txBox="1"/>
          <p:nvPr/>
        </p:nvSpPr>
        <p:spPr>
          <a:xfrm>
            <a:off x="8216537" y="5595236"/>
            <a:ext cx="3161212" cy="338554"/>
          </a:xfrm>
          <a:prstGeom prst="rect">
            <a:avLst/>
          </a:prstGeom>
          <a:solidFill>
            <a:schemeClr val="bg1"/>
          </a:solidFill>
        </p:spPr>
        <p:txBody>
          <a:bodyPr wrap="square" rtlCol="0">
            <a:spAutoFit/>
          </a:bodyPr>
          <a:lstStyle/>
          <a:p>
            <a:r>
              <a:rPr lang="it-IT" sz="1600" dirty="0" smtClean="0">
                <a:solidFill>
                  <a:schemeClr val="tx1">
                    <a:lumMod val="75000"/>
                    <a:lumOff val="25000"/>
                  </a:schemeClr>
                </a:solidFill>
              </a:rPr>
              <a:t>AREA DISCIPLINARE</a:t>
            </a:r>
            <a:endParaRPr lang="it-IT" sz="1600" dirty="0">
              <a:solidFill>
                <a:schemeClr val="tx1">
                  <a:lumMod val="75000"/>
                  <a:lumOff val="25000"/>
                </a:schemeClr>
              </a:solidFill>
            </a:endParaRPr>
          </a:p>
        </p:txBody>
      </p:sp>
    </p:spTree>
    <p:extLst>
      <p:ext uri="{BB962C8B-B14F-4D97-AF65-F5344CB8AC3E}">
        <p14:creationId xmlns:p14="http://schemas.microsoft.com/office/powerpoint/2010/main" val="1723271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CasellaDiTesto 17">
            <a:extLst>
              <a:ext uri="{FF2B5EF4-FFF2-40B4-BE49-F238E27FC236}">
                <a16:creationId xmlns:a16="http://schemas.microsoft.com/office/drawing/2014/main" id="{DDB3C32E-A417-6048-B393-63F3A474C7F8}"/>
              </a:ext>
            </a:extLst>
          </p:cNvPr>
          <p:cNvSpPr txBox="1"/>
          <p:nvPr/>
        </p:nvSpPr>
        <p:spPr>
          <a:xfrm>
            <a:off x="1916555" y="238109"/>
            <a:ext cx="8890334" cy="1077218"/>
          </a:xfrm>
          <a:prstGeom prst="rect">
            <a:avLst/>
          </a:prstGeom>
          <a:noFill/>
        </p:spPr>
        <p:txBody>
          <a:bodyPr wrap="square" rtlCol="0">
            <a:spAutoFit/>
          </a:bodyPr>
          <a:lstStyle/>
          <a:p>
            <a:pPr algn="ctr"/>
            <a:r>
              <a:rPr lang="it-IT" sz="2800" b="1" dirty="0">
                <a:solidFill>
                  <a:schemeClr val="accent1">
                    <a:lumMod val="50000"/>
                  </a:schemeClr>
                </a:solidFill>
              </a:rPr>
              <a:t>Analisi e risultati empirici</a:t>
            </a:r>
            <a:endParaRPr lang="it-IT" dirty="0">
              <a:solidFill>
                <a:schemeClr val="tx2"/>
              </a:solidFill>
            </a:endParaRPr>
          </a:p>
          <a:p>
            <a:pPr marL="285750" indent="-285750" algn="just">
              <a:buFont typeface="Arial" panose="020B0604020202020204" pitchFamily="34" charset="0"/>
              <a:buChar char="•"/>
            </a:pPr>
            <a:endParaRPr lang="it-IT" dirty="0">
              <a:solidFill>
                <a:schemeClr val="tx2"/>
              </a:solidFill>
            </a:endParaRPr>
          </a:p>
          <a:p>
            <a:endParaRPr lang="it-IT" dirty="0"/>
          </a:p>
        </p:txBody>
      </p:sp>
      <p:sp>
        <p:nvSpPr>
          <p:cNvPr id="3" name="CasellaDiTesto 2">
            <a:extLst>
              <a:ext uri="{FF2B5EF4-FFF2-40B4-BE49-F238E27FC236}">
                <a16:creationId xmlns:a16="http://schemas.microsoft.com/office/drawing/2014/main" id="{CBB1318A-CD13-3746-83E0-7BBFCA196A3E}"/>
              </a:ext>
            </a:extLst>
          </p:cNvPr>
          <p:cNvSpPr txBox="1"/>
          <p:nvPr/>
        </p:nvSpPr>
        <p:spPr>
          <a:xfrm>
            <a:off x="130406" y="6552777"/>
            <a:ext cx="10072517" cy="276999"/>
          </a:xfrm>
          <a:prstGeom prst="rect">
            <a:avLst/>
          </a:prstGeom>
          <a:noFill/>
        </p:spPr>
        <p:txBody>
          <a:bodyPr wrap="square" rtlCol="0">
            <a:spAutoFit/>
          </a:bodyPr>
          <a:lstStyle/>
          <a:p>
            <a:r>
              <a:rPr lang="it-IT" sz="1200" dirty="0">
                <a:solidFill>
                  <a:schemeClr val="accent1">
                    <a:lumMod val="50000"/>
                  </a:schemeClr>
                </a:solidFill>
              </a:rPr>
              <a:t>*** = 1% significatività; ** = 5% di significatività; * = 10% di significatività.</a:t>
            </a:r>
          </a:p>
        </p:txBody>
      </p:sp>
      <p:sp>
        <p:nvSpPr>
          <p:cNvPr id="5" name="CasellaDiTesto 4"/>
          <p:cNvSpPr txBox="1"/>
          <p:nvPr/>
        </p:nvSpPr>
        <p:spPr>
          <a:xfrm>
            <a:off x="7994469" y="1201783"/>
            <a:ext cx="3827417" cy="369332"/>
          </a:xfrm>
          <a:prstGeom prst="rect">
            <a:avLst/>
          </a:prstGeom>
          <a:noFill/>
        </p:spPr>
        <p:txBody>
          <a:bodyPr wrap="square" rtlCol="0">
            <a:spAutoFit/>
          </a:bodyPr>
          <a:lstStyle/>
          <a:p>
            <a:pPr marL="285750" indent="-285750">
              <a:buFont typeface="Arial" panose="020B0604020202020204" pitchFamily="34" charset="0"/>
              <a:buChar char="•"/>
            </a:pPr>
            <a:endParaRPr lang="it-IT" dirty="0"/>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85" y="776718"/>
            <a:ext cx="6432431" cy="5616724"/>
          </a:xfrm>
          <a:prstGeom prst="rect">
            <a:avLst/>
          </a:prstGeom>
        </p:spPr>
      </p:pic>
      <p:pic>
        <p:nvPicPr>
          <p:cNvPr id="9" name="Immagin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976" y="4403934"/>
            <a:ext cx="4191000" cy="2209800"/>
          </a:xfrm>
          <a:prstGeom prst="rect">
            <a:avLst/>
          </a:prstGeom>
        </p:spPr>
      </p:pic>
      <p:sp>
        <p:nvSpPr>
          <p:cNvPr id="4" name="CasellaDiTesto 3"/>
          <p:cNvSpPr txBox="1"/>
          <p:nvPr/>
        </p:nvSpPr>
        <p:spPr>
          <a:xfrm>
            <a:off x="6916986" y="1252371"/>
            <a:ext cx="5087780" cy="1569660"/>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a:solidFill>
                  <a:srgbClr val="203864"/>
                </a:solidFill>
              </a:rPr>
              <a:t>Modello Logit formulato su 5 variabili indipendenti, volto a evidenziare possibili influenze sulla variabile dicotomica  ‘’Variazione1’’</a:t>
            </a:r>
          </a:p>
        </p:txBody>
      </p:sp>
    </p:spTree>
    <p:extLst>
      <p:ext uri="{BB962C8B-B14F-4D97-AF65-F5344CB8AC3E}">
        <p14:creationId xmlns:p14="http://schemas.microsoft.com/office/powerpoint/2010/main" val="260581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Immagine 14"/>
          <p:cNvPicPr>
            <a:picLocks noChangeAspect="1"/>
          </p:cNvPicPr>
          <p:nvPr/>
        </p:nvPicPr>
        <p:blipFill>
          <a:blip r:embed="rId2"/>
          <a:stretch>
            <a:fillRect/>
          </a:stretch>
        </p:blipFill>
        <p:spPr>
          <a:xfrm>
            <a:off x="561703" y="1005840"/>
            <a:ext cx="5267325" cy="5257800"/>
          </a:xfrm>
          <a:prstGeom prst="rect">
            <a:avLst/>
          </a:prstGeom>
        </p:spPr>
      </p:pic>
      <p:pic>
        <p:nvPicPr>
          <p:cNvPr id="16" name="Immagine 15"/>
          <p:cNvPicPr>
            <a:picLocks noChangeAspect="1"/>
          </p:cNvPicPr>
          <p:nvPr/>
        </p:nvPicPr>
        <p:blipFill>
          <a:blip r:embed="rId3"/>
          <a:stretch>
            <a:fillRect/>
          </a:stretch>
        </p:blipFill>
        <p:spPr>
          <a:xfrm>
            <a:off x="6453731" y="1005840"/>
            <a:ext cx="5267325" cy="5257800"/>
          </a:xfrm>
          <a:prstGeom prst="rect">
            <a:avLst/>
          </a:prstGeom>
        </p:spPr>
      </p:pic>
      <p:sp>
        <p:nvSpPr>
          <p:cNvPr id="17" name="CasellaDiTesto 16">
            <a:extLst>
              <a:ext uri="{FF2B5EF4-FFF2-40B4-BE49-F238E27FC236}">
                <a16:creationId xmlns:a16="http://schemas.microsoft.com/office/drawing/2014/main" id="{DDB3C32E-A417-6048-B393-63F3A474C7F8}"/>
              </a:ext>
            </a:extLst>
          </p:cNvPr>
          <p:cNvSpPr txBox="1"/>
          <p:nvPr/>
        </p:nvSpPr>
        <p:spPr>
          <a:xfrm>
            <a:off x="1916555" y="238109"/>
            <a:ext cx="8890334" cy="1077218"/>
          </a:xfrm>
          <a:prstGeom prst="rect">
            <a:avLst/>
          </a:prstGeom>
          <a:noFill/>
        </p:spPr>
        <p:txBody>
          <a:bodyPr wrap="square" rtlCol="0">
            <a:spAutoFit/>
          </a:bodyPr>
          <a:lstStyle/>
          <a:p>
            <a:pPr algn="ctr"/>
            <a:r>
              <a:rPr lang="it-IT" sz="2800" b="1" dirty="0">
                <a:solidFill>
                  <a:schemeClr val="accent1">
                    <a:lumMod val="50000"/>
                  </a:schemeClr>
                </a:solidFill>
              </a:rPr>
              <a:t>Analisi e risultati empirici</a:t>
            </a:r>
            <a:endParaRPr lang="it-IT" dirty="0">
              <a:solidFill>
                <a:schemeClr val="tx2"/>
              </a:solidFill>
            </a:endParaRPr>
          </a:p>
          <a:p>
            <a:pPr marL="285750" indent="-285750" algn="just">
              <a:buFont typeface="Arial" panose="020B0604020202020204" pitchFamily="34" charset="0"/>
              <a:buChar char="•"/>
            </a:pPr>
            <a:endParaRPr lang="it-IT" dirty="0">
              <a:solidFill>
                <a:schemeClr val="tx2"/>
              </a:solidFill>
            </a:endParaRPr>
          </a:p>
          <a:p>
            <a:endParaRPr lang="it-IT" dirty="0"/>
          </a:p>
        </p:txBody>
      </p:sp>
      <p:sp>
        <p:nvSpPr>
          <p:cNvPr id="2" name="CasellaDiTesto 1"/>
          <p:cNvSpPr txBox="1"/>
          <p:nvPr/>
        </p:nvSpPr>
        <p:spPr>
          <a:xfrm>
            <a:off x="8893477" y="5810195"/>
            <a:ext cx="2259874" cy="276999"/>
          </a:xfrm>
          <a:prstGeom prst="rect">
            <a:avLst/>
          </a:prstGeom>
          <a:solidFill>
            <a:schemeClr val="bg1"/>
          </a:solidFill>
        </p:spPr>
        <p:txBody>
          <a:bodyPr wrap="square" rtlCol="0">
            <a:spAutoFit/>
          </a:bodyPr>
          <a:lstStyle/>
          <a:p>
            <a:r>
              <a:rPr lang="it-IT" sz="1200" dirty="0" smtClean="0"/>
              <a:t>Genere</a:t>
            </a:r>
            <a:endParaRPr lang="it-IT" sz="1200" dirty="0"/>
          </a:p>
        </p:txBody>
      </p:sp>
    </p:spTree>
    <p:extLst>
      <p:ext uri="{BB962C8B-B14F-4D97-AF65-F5344CB8AC3E}">
        <p14:creationId xmlns:p14="http://schemas.microsoft.com/office/powerpoint/2010/main" val="3807316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CasellaDiTesto 17">
            <a:extLst>
              <a:ext uri="{FF2B5EF4-FFF2-40B4-BE49-F238E27FC236}">
                <a16:creationId xmlns:a16="http://schemas.microsoft.com/office/drawing/2014/main" id="{DDB3C32E-A417-6048-B393-63F3A474C7F8}"/>
              </a:ext>
            </a:extLst>
          </p:cNvPr>
          <p:cNvSpPr txBox="1"/>
          <p:nvPr/>
        </p:nvSpPr>
        <p:spPr>
          <a:xfrm>
            <a:off x="252796" y="43604"/>
            <a:ext cx="12096511" cy="4801314"/>
          </a:xfrm>
          <a:prstGeom prst="rect">
            <a:avLst/>
          </a:prstGeom>
          <a:noFill/>
        </p:spPr>
        <p:txBody>
          <a:bodyPr wrap="square" rtlCol="0">
            <a:spAutoFit/>
          </a:bodyPr>
          <a:lstStyle/>
          <a:p>
            <a:pPr algn="ctr"/>
            <a:r>
              <a:rPr lang="it-IT" sz="2800" b="1" dirty="0" smtClean="0">
                <a:solidFill>
                  <a:schemeClr val="accent1">
                    <a:lumMod val="50000"/>
                  </a:schemeClr>
                </a:solidFill>
              </a:rPr>
              <a:t>Considerazioni sul modello Logit</a:t>
            </a:r>
          </a:p>
          <a:p>
            <a:pPr algn="ctr"/>
            <a:endParaRPr lang="it-IT" sz="2800" b="1" dirty="0">
              <a:solidFill>
                <a:schemeClr val="accent1">
                  <a:lumMod val="50000"/>
                </a:schemeClr>
              </a:solidFill>
            </a:endParaRPr>
          </a:p>
          <a:p>
            <a:pPr marL="457200" indent="-457200" algn="just">
              <a:buFont typeface="Arial" panose="020B0604020202020204" pitchFamily="34" charset="0"/>
              <a:buChar char="•"/>
            </a:pPr>
            <a:r>
              <a:rPr lang="it-IT" sz="2400" dirty="0">
                <a:solidFill>
                  <a:schemeClr val="accent1">
                    <a:lumMod val="50000"/>
                  </a:schemeClr>
                </a:solidFill>
              </a:rPr>
              <a:t>Dal modello logit si evince come in realtà ad essere significative nella variazione di voto medio (ponderato) risultino essere la variabile ‘’Genere’’ e la variabile ‘’età’’. </a:t>
            </a:r>
            <a:endParaRPr lang="it-IT" sz="2400" dirty="0" smtClean="0">
              <a:solidFill>
                <a:schemeClr val="accent1">
                  <a:lumMod val="50000"/>
                </a:schemeClr>
              </a:solidFill>
            </a:endParaRPr>
          </a:p>
          <a:p>
            <a:pPr marL="457200" indent="-457200" algn="just">
              <a:buFont typeface="Arial" panose="020B0604020202020204" pitchFamily="34" charset="0"/>
              <a:buChar char="•"/>
            </a:pPr>
            <a:r>
              <a:rPr lang="it-IT" sz="2400" dirty="0" smtClean="0">
                <a:solidFill>
                  <a:schemeClr val="accent1">
                    <a:lumMod val="50000"/>
                  </a:schemeClr>
                </a:solidFill>
              </a:rPr>
              <a:t>Per </a:t>
            </a:r>
            <a:r>
              <a:rPr lang="it-IT" sz="2400" dirty="0">
                <a:solidFill>
                  <a:schemeClr val="accent1">
                    <a:lumMod val="50000"/>
                  </a:schemeClr>
                </a:solidFill>
              </a:rPr>
              <a:t>quanto riguarda le variabili ‘’Dipartimenti-Area disciplinare’’, ’’Grado di urbanizzazione’’ e ‘’ISEE’’, non risultano significativi riguardo ad un possibile miglioramento della performance universitaria.</a:t>
            </a:r>
          </a:p>
          <a:p>
            <a:pPr marL="457200" indent="-457200" algn="just">
              <a:buFont typeface="Arial" panose="020B0604020202020204" pitchFamily="34" charset="0"/>
              <a:buChar char="•"/>
            </a:pPr>
            <a:endParaRPr lang="it-IT" sz="2800" dirty="0">
              <a:solidFill>
                <a:schemeClr val="accent1">
                  <a:lumMod val="50000"/>
                </a:schemeClr>
              </a:solidFill>
            </a:endParaRPr>
          </a:p>
          <a:p>
            <a:pPr marL="457200" indent="-457200" algn="just">
              <a:buFont typeface="Arial" panose="020B0604020202020204" pitchFamily="34" charset="0"/>
              <a:buChar char="•"/>
            </a:pPr>
            <a:endParaRPr lang="it-IT" sz="2800" dirty="0">
              <a:solidFill>
                <a:schemeClr val="accent1">
                  <a:lumMod val="50000"/>
                </a:schemeClr>
              </a:solidFill>
            </a:endParaRPr>
          </a:p>
          <a:p>
            <a:pPr marL="457200" indent="-457200" algn="just">
              <a:buFont typeface="Arial" panose="020B0604020202020204" pitchFamily="34" charset="0"/>
              <a:buChar char="•"/>
            </a:pPr>
            <a:endParaRPr lang="it-IT" sz="2800" dirty="0">
              <a:solidFill>
                <a:schemeClr val="accent1">
                  <a:lumMod val="50000"/>
                </a:schemeClr>
              </a:solidFill>
            </a:endParaRPr>
          </a:p>
          <a:p>
            <a:pPr marL="457200" indent="-457200" algn="just">
              <a:buFont typeface="Arial" panose="020B0604020202020204" pitchFamily="34" charset="0"/>
              <a:buChar char="•"/>
            </a:pPr>
            <a:endParaRPr lang="it-IT" sz="2800" b="1" dirty="0">
              <a:solidFill>
                <a:schemeClr val="accent1">
                  <a:lumMod val="50000"/>
                </a:schemeClr>
              </a:solidFill>
            </a:endParaRPr>
          </a:p>
          <a:p>
            <a:pPr marL="285750" indent="-285750" algn="just">
              <a:buFont typeface="Arial" panose="020B0604020202020204" pitchFamily="34" charset="0"/>
              <a:buChar char="•"/>
            </a:pPr>
            <a:endParaRPr lang="it-IT" dirty="0"/>
          </a:p>
        </p:txBody>
      </p:sp>
      <p:pic>
        <p:nvPicPr>
          <p:cNvPr id="3" name="Immagine 2"/>
          <p:cNvPicPr>
            <a:picLocks noChangeAspect="1"/>
          </p:cNvPicPr>
          <p:nvPr/>
        </p:nvPicPr>
        <p:blipFill>
          <a:blip r:embed="rId2"/>
          <a:stretch>
            <a:fillRect/>
          </a:stretch>
        </p:blipFill>
        <p:spPr>
          <a:xfrm>
            <a:off x="231206" y="2890109"/>
            <a:ext cx="5839097" cy="3492040"/>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658" y="5204409"/>
            <a:ext cx="3052944" cy="878441"/>
          </a:xfrm>
          <a:prstGeom prst="rect">
            <a:avLst/>
          </a:prstGeom>
        </p:spPr>
      </p:pic>
    </p:spTree>
    <p:extLst>
      <p:ext uri="{BB962C8B-B14F-4D97-AF65-F5344CB8AC3E}">
        <p14:creationId xmlns:p14="http://schemas.microsoft.com/office/powerpoint/2010/main" val="2112881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CasellaDiTesto 17">
            <a:extLst>
              <a:ext uri="{FF2B5EF4-FFF2-40B4-BE49-F238E27FC236}">
                <a16:creationId xmlns:a16="http://schemas.microsoft.com/office/drawing/2014/main" id="{DDB3C32E-A417-6048-B393-63F3A474C7F8}"/>
              </a:ext>
            </a:extLst>
          </p:cNvPr>
          <p:cNvSpPr txBox="1"/>
          <p:nvPr/>
        </p:nvSpPr>
        <p:spPr>
          <a:xfrm>
            <a:off x="1650834" y="228924"/>
            <a:ext cx="8890334" cy="800219"/>
          </a:xfrm>
          <a:prstGeom prst="rect">
            <a:avLst/>
          </a:prstGeom>
          <a:noFill/>
        </p:spPr>
        <p:txBody>
          <a:bodyPr wrap="square" rtlCol="0">
            <a:spAutoFit/>
          </a:bodyPr>
          <a:lstStyle/>
          <a:p>
            <a:pPr algn="ctr"/>
            <a:r>
              <a:rPr lang="it-IT" sz="2800" b="1" dirty="0">
                <a:solidFill>
                  <a:schemeClr val="accent1">
                    <a:lumMod val="50000"/>
                  </a:schemeClr>
                </a:solidFill>
              </a:rPr>
              <a:t>Rete Perceptron a più strati (MLP)</a:t>
            </a:r>
          </a:p>
          <a:p>
            <a:pPr algn="just"/>
            <a:endParaRPr lang="it-IT" b="1" dirty="0">
              <a:solidFill>
                <a:schemeClr val="accent1">
                  <a:lumMod val="50000"/>
                </a:schemeClr>
              </a:solidFill>
            </a:endParaRPr>
          </a:p>
        </p:txBody>
      </p:sp>
      <p:sp>
        <p:nvSpPr>
          <p:cNvPr id="2" name="CasellaDiTesto 1">
            <a:extLst>
              <a:ext uri="{FF2B5EF4-FFF2-40B4-BE49-F238E27FC236}">
                <a16:creationId xmlns:a16="http://schemas.microsoft.com/office/drawing/2014/main" id="{90F80964-64E1-E640-9083-F1F785170537}"/>
              </a:ext>
            </a:extLst>
          </p:cNvPr>
          <p:cNvSpPr txBox="1"/>
          <p:nvPr/>
        </p:nvSpPr>
        <p:spPr>
          <a:xfrm>
            <a:off x="5612211" y="1727580"/>
            <a:ext cx="5816009" cy="4431983"/>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a:solidFill>
                  <a:schemeClr val="accent1">
                    <a:lumMod val="50000"/>
                  </a:schemeClr>
                </a:solidFill>
              </a:rPr>
              <a:t>La </a:t>
            </a:r>
            <a:r>
              <a:rPr lang="it-IT" sz="2400" b="1" dirty="0">
                <a:solidFill>
                  <a:schemeClr val="accent1">
                    <a:lumMod val="50000"/>
                  </a:schemeClr>
                </a:solidFill>
              </a:rPr>
              <a:t>rete Perceptron a più strati </a:t>
            </a:r>
            <a:r>
              <a:rPr lang="it-IT" sz="2400" dirty="0">
                <a:solidFill>
                  <a:schemeClr val="accent1">
                    <a:lumMod val="50000"/>
                  </a:schemeClr>
                </a:solidFill>
              </a:rPr>
              <a:t>è una funzione di predittori che </a:t>
            </a:r>
            <a:r>
              <a:rPr lang="it-IT" sz="2400" i="1" dirty="0">
                <a:solidFill>
                  <a:schemeClr val="accent1">
                    <a:lumMod val="50000"/>
                  </a:schemeClr>
                </a:solidFill>
              </a:rPr>
              <a:t>riduce l’errore di previsioni </a:t>
            </a:r>
            <a:r>
              <a:rPr lang="it-IT" sz="2400" dirty="0">
                <a:solidFill>
                  <a:schemeClr val="accent1">
                    <a:lumMod val="50000"/>
                  </a:schemeClr>
                </a:solidFill>
              </a:rPr>
              <a:t>rispetto alle variabili di destinazione o output della rete.</a:t>
            </a:r>
          </a:p>
          <a:p>
            <a:pPr marL="342900" indent="-342900" algn="just">
              <a:buFont typeface="Arial" panose="020B0604020202020204" pitchFamily="34" charset="0"/>
              <a:buChar char="•"/>
            </a:pPr>
            <a:endParaRPr lang="it-IT" sz="2400" dirty="0">
              <a:solidFill>
                <a:schemeClr val="accent1">
                  <a:lumMod val="50000"/>
                </a:schemeClr>
              </a:solidFill>
            </a:endParaRPr>
          </a:p>
          <a:p>
            <a:pPr marL="342900" indent="-342900" algn="just">
              <a:buFont typeface="Arial" panose="020B0604020202020204" pitchFamily="34" charset="0"/>
              <a:buChar char="•"/>
            </a:pPr>
            <a:r>
              <a:rPr lang="it-IT" sz="2400" dirty="0">
                <a:solidFill>
                  <a:schemeClr val="accent1">
                    <a:lumMod val="50000"/>
                  </a:schemeClr>
                </a:solidFill>
              </a:rPr>
              <a:t>La struttura è conosciuta come </a:t>
            </a:r>
            <a:r>
              <a:rPr lang="it-IT" sz="2400" b="1" dirty="0">
                <a:solidFill>
                  <a:schemeClr val="accent1">
                    <a:lumMod val="50000"/>
                  </a:schemeClr>
                </a:solidFill>
              </a:rPr>
              <a:t>architettura </a:t>
            </a:r>
            <a:r>
              <a:rPr lang="it-IT" sz="2400" b="1" i="1" dirty="0">
                <a:solidFill>
                  <a:schemeClr val="accent1">
                    <a:lumMod val="50000"/>
                  </a:schemeClr>
                </a:solidFill>
              </a:rPr>
              <a:t>feedforward </a:t>
            </a:r>
            <a:r>
              <a:rPr lang="it-IT" sz="2400" dirty="0">
                <a:solidFill>
                  <a:schemeClr val="accent1">
                    <a:lumMod val="50000"/>
                  </a:schemeClr>
                </a:solidFill>
              </a:rPr>
              <a:t>poiché le connessioni all’interno della rete passano dallo strato di input a quello di output direttamente tramite i </a:t>
            </a:r>
            <a:r>
              <a:rPr lang="it-IT" sz="2400" i="1" dirty="0">
                <a:solidFill>
                  <a:schemeClr val="accent1">
                    <a:lumMod val="50000"/>
                  </a:schemeClr>
                </a:solidFill>
              </a:rPr>
              <a:t>nodi nascosti. </a:t>
            </a:r>
          </a:p>
          <a:p>
            <a:endParaRPr lang="it-IT" sz="2400" dirty="0">
              <a:solidFill>
                <a:schemeClr val="accent1">
                  <a:lumMod val="50000"/>
                </a:schemeClr>
              </a:solidFill>
            </a:endParaRPr>
          </a:p>
          <a:p>
            <a:endParaRPr lang="it-IT" dirty="0">
              <a:solidFill>
                <a:schemeClr val="accent1">
                  <a:lumMod val="50000"/>
                </a:schemeClr>
              </a:solidFill>
            </a:endParaRPr>
          </a:p>
        </p:txBody>
      </p:sp>
      <p:pic>
        <p:nvPicPr>
          <p:cNvPr id="4" name="Immagine 3">
            <a:extLst>
              <a:ext uri="{FF2B5EF4-FFF2-40B4-BE49-F238E27FC236}">
                <a16:creationId xmlns:a16="http://schemas.microsoft.com/office/drawing/2014/main" id="{049E80EC-1AED-4C45-A9F4-62C75A2EF7BD}"/>
              </a:ext>
            </a:extLst>
          </p:cNvPr>
          <p:cNvPicPr>
            <a:picLocks noChangeAspect="1"/>
          </p:cNvPicPr>
          <p:nvPr/>
        </p:nvPicPr>
        <p:blipFill>
          <a:blip r:embed="rId2"/>
          <a:stretch>
            <a:fillRect/>
          </a:stretch>
        </p:blipFill>
        <p:spPr>
          <a:xfrm>
            <a:off x="675640" y="848036"/>
            <a:ext cx="4487408" cy="5781040"/>
          </a:xfrm>
          <a:prstGeom prst="rect">
            <a:avLst/>
          </a:prstGeom>
        </p:spPr>
      </p:pic>
    </p:spTree>
    <p:extLst>
      <p:ext uri="{BB962C8B-B14F-4D97-AF65-F5344CB8AC3E}">
        <p14:creationId xmlns:p14="http://schemas.microsoft.com/office/powerpoint/2010/main" val="2771929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CasellaDiTesto 17">
            <a:extLst>
              <a:ext uri="{FF2B5EF4-FFF2-40B4-BE49-F238E27FC236}">
                <a16:creationId xmlns:a16="http://schemas.microsoft.com/office/drawing/2014/main" id="{DDB3C32E-A417-6048-B393-63F3A474C7F8}"/>
              </a:ext>
            </a:extLst>
          </p:cNvPr>
          <p:cNvSpPr txBox="1"/>
          <p:nvPr/>
        </p:nvSpPr>
        <p:spPr>
          <a:xfrm>
            <a:off x="1650680" y="223803"/>
            <a:ext cx="8890334" cy="2185214"/>
          </a:xfrm>
          <a:prstGeom prst="rect">
            <a:avLst/>
          </a:prstGeom>
          <a:noFill/>
        </p:spPr>
        <p:txBody>
          <a:bodyPr wrap="square" rtlCol="0">
            <a:spAutoFit/>
          </a:bodyPr>
          <a:lstStyle/>
          <a:p>
            <a:pPr algn="ctr"/>
            <a:r>
              <a:rPr lang="it-IT" sz="2800" b="1" dirty="0">
                <a:solidFill>
                  <a:schemeClr val="accent1">
                    <a:lumMod val="50000"/>
                  </a:schemeClr>
                </a:solidFill>
              </a:rPr>
              <a:t>Le variabili predittive secondo la rete neurale</a:t>
            </a:r>
          </a:p>
          <a:p>
            <a:pPr algn="just"/>
            <a:endParaRPr lang="it-IT" b="1" dirty="0">
              <a:solidFill>
                <a:schemeClr val="accent1">
                  <a:lumMod val="50000"/>
                </a:schemeClr>
              </a:solidFill>
            </a:endParaRPr>
          </a:p>
          <a:p>
            <a:pPr algn="just"/>
            <a:endParaRPr lang="it-IT" b="1" dirty="0">
              <a:solidFill>
                <a:schemeClr val="accent1">
                  <a:lumMod val="50000"/>
                </a:schemeClr>
              </a:solidFill>
            </a:endParaRPr>
          </a:p>
          <a:p>
            <a:pPr marL="285750" indent="-285750" algn="just">
              <a:buFont typeface="Arial" panose="020B0604020202020204" pitchFamily="34" charset="0"/>
              <a:buChar char="•"/>
            </a:pPr>
            <a:endParaRPr lang="it-IT" dirty="0">
              <a:solidFill>
                <a:schemeClr val="tx2"/>
              </a:solidFill>
            </a:endParaRPr>
          </a:p>
          <a:p>
            <a:pPr algn="just"/>
            <a:endParaRPr lang="it-IT" dirty="0">
              <a:solidFill>
                <a:schemeClr val="tx2"/>
              </a:solidFill>
            </a:endParaRPr>
          </a:p>
          <a:p>
            <a:pPr marL="285750" indent="-285750" algn="just">
              <a:buFont typeface="Arial" panose="020B0604020202020204" pitchFamily="34" charset="0"/>
              <a:buChar char="•"/>
            </a:pPr>
            <a:endParaRPr lang="it-IT" dirty="0">
              <a:solidFill>
                <a:schemeClr val="tx2"/>
              </a:solidFill>
            </a:endParaRPr>
          </a:p>
          <a:p>
            <a:endParaRPr lang="it-IT" dirty="0"/>
          </a:p>
        </p:txBody>
      </p:sp>
      <p:sp>
        <p:nvSpPr>
          <p:cNvPr id="2" name="CasellaDiTesto 1">
            <a:extLst>
              <a:ext uri="{FF2B5EF4-FFF2-40B4-BE49-F238E27FC236}">
                <a16:creationId xmlns:a16="http://schemas.microsoft.com/office/drawing/2014/main" id="{52D1860A-9E50-8047-B407-95174F1E47AD}"/>
              </a:ext>
            </a:extLst>
          </p:cNvPr>
          <p:cNvSpPr txBox="1"/>
          <p:nvPr/>
        </p:nvSpPr>
        <p:spPr>
          <a:xfrm>
            <a:off x="476898" y="982176"/>
            <a:ext cx="4156213" cy="4893647"/>
          </a:xfrm>
          <a:prstGeom prst="rect">
            <a:avLst/>
          </a:prstGeom>
          <a:noFill/>
        </p:spPr>
        <p:txBody>
          <a:bodyPr wrap="square" rtlCol="0">
            <a:spAutoFit/>
          </a:bodyPr>
          <a:lstStyle/>
          <a:p>
            <a:pPr algn="just"/>
            <a:r>
              <a:rPr lang="it-IT" sz="2400" dirty="0">
                <a:solidFill>
                  <a:schemeClr val="accent1">
                    <a:lumMod val="50000"/>
                  </a:schemeClr>
                </a:solidFill>
              </a:rPr>
              <a:t>La popolazione di studenti è stata suddivisa al 70% in training-set e al 30% in Test-set.</a:t>
            </a:r>
          </a:p>
          <a:p>
            <a:pPr algn="just"/>
            <a:r>
              <a:rPr lang="it-IT" sz="2400" dirty="0">
                <a:solidFill>
                  <a:schemeClr val="accent1">
                    <a:lumMod val="50000"/>
                  </a:schemeClr>
                </a:solidFill>
              </a:rPr>
              <a:t>Sia nel campione di addestramento che nel campione di test si è raggiunto un livello previsioni non corrette pari a 45%.</a:t>
            </a:r>
          </a:p>
          <a:p>
            <a:pPr algn="just"/>
            <a:r>
              <a:rPr lang="it-IT" sz="2400" b="1" dirty="0">
                <a:solidFill>
                  <a:schemeClr val="accent1">
                    <a:lumMod val="50000"/>
                  </a:schemeClr>
                </a:solidFill>
              </a:rPr>
              <a:t>Le variabili individuate dal modello logit  vengono confermate e al secondo posto </a:t>
            </a:r>
            <a:r>
              <a:rPr lang="it-IT" sz="2400" dirty="0">
                <a:solidFill>
                  <a:schemeClr val="accent1">
                    <a:lumMod val="50000"/>
                  </a:schemeClr>
                </a:solidFill>
              </a:rPr>
              <a:t>troviamo </a:t>
            </a:r>
            <a:r>
              <a:rPr lang="it-IT" sz="2400" b="1" dirty="0">
                <a:solidFill>
                  <a:schemeClr val="accent1">
                    <a:lumMod val="50000"/>
                  </a:schemeClr>
                </a:solidFill>
              </a:rPr>
              <a:t>ISEE </a:t>
            </a:r>
            <a:r>
              <a:rPr lang="it-IT" sz="2400" dirty="0">
                <a:solidFill>
                  <a:schemeClr val="accent1">
                    <a:lumMod val="50000"/>
                  </a:schemeClr>
                </a:solidFill>
              </a:rPr>
              <a:t>(con distribuzione non normale)</a:t>
            </a:r>
            <a:endParaRPr lang="it-IT" dirty="0">
              <a:solidFill>
                <a:schemeClr val="accent1">
                  <a:lumMod val="50000"/>
                </a:schemeClr>
              </a:solidFill>
            </a:endParaRPr>
          </a:p>
        </p:txBody>
      </p:sp>
      <p:pic>
        <p:nvPicPr>
          <p:cNvPr id="4" name="Immagine 3">
            <a:extLst>
              <a:ext uri="{FF2B5EF4-FFF2-40B4-BE49-F238E27FC236}">
                <a16:creationId xmlns:a16="http://schemas.microsoft.com/office/drawing/2014/main" id="{67F8C4BB-DBD2-4968-83A8-96340EA70CAB}"/>
              </a:ext>
            </a:extLst>
          </p:cNvPr>
          <p:cNvPicPr>
            <a:picLocks noChangeAspect="1"/>
          </p:cNvPicPr>
          <p:nvPr/>
        </p:nvPicPr>
        <p:blipFill>
          <a:blip r:embed="rId2"/>
          <a:stretch>
            <a:fillRect/>
          </a:stretch>
        </p:blipFill>
        <p:spPr>
          <a:xfrm>
            <a:off x="4650428" y="1782861"/>
            <a:ext cx="6778625" cy="4000500"/>
          </a:xfrm>
          <a:prstGeom prst="rect">
            <a:avLst/>
          </a:prstGeom>
        </p:spPr>
      </p:pic>
    </p:spTree>
    <p:extLst>
      <p:ext uri="{BB962C8B-B14F-4D97-AF65-F5344CB8AC3E}">
        <p14:creationId xmlns:p14="http://schemas.microsoft.com/office/powerpoint/2010/main" val="4030276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CasellaDiTesto 17">
            <a:extLst>
              <a:ext uri="{FF2B5EF4-FFF2-40B4-BE49-F238E27FC236}">
                <a16:creationId xmlns:a16="http://schemas.microsoft.com/office/drawing/2014/main" id="{DDB3C32E-A417-6048-B393-63F3A474C7F8}"/>
              </a:ext>
            </a:extLst>
          </p:cNvPr>
          <p:cNvSpPr txBox="1"/>
          <p:nvPr/>
        </p:nvSpPr>
        <p:spPr>
          <a:xfrm>
            <a:off x="957943" y="1845201"/>
            <a:ext cx="9583224" cy="2031325"/>
          </a:xfrm>
          <a:prstGeom prst="rect">
            <a:avLst/>
          </a:prstGeom>
          <a:noFill/>
        </p:spPr>
        <p:txBody>
          <a:bodyPr wrap="square" rtlCol="0">
            <a:spAutoFit/>
          </a:bodyPr>
          <a:lstStyle/>
          <a:p>
            <a:pPr marL="285750" indent="-285750" algn="just">
              <a:buFont typeface="Arial" panose="020B0604020202020204" pitchFamily="34" charset="0"/>
              <a:buChar char="•"/>
            </a:pPr>
            <a:endParaRPr lang="it-IT" dirty="0">
              <a:solidFill>
                <a:schemeClr val="tx2"/>
              </a:solidFill>
            </a:endParaRPr>
          </a:p>
          <a:p>
            <a:pPr algn="just"/>
            <a:endParaRPr lang="it-IT" b="1" dirty="0">
              <a:solidFill>
                <a:schemeClr val="accent1">
                  <a:lumMod val="50000"/>
                </a:schemeClr>
              </a:solidFill>
            </a:endParaRPr>
          </a:p>
          <a:p>
            <a:pPr algn="just"/>
            <a:endParaRPr lang="it-IT" b="1" dirty="0">
              <a:solidFill>
                <a:schemeClr val="accent1">
                  <a:lumMod val="50000"/>
                </a:schemeClr>
              </a:solidFill>
            </a:endParaRPr>
          </a:p>
          <a:p>
            <a:pPr marL="285750" indent="-285750" algn="just">
              <a:buFont typeface="Arial" panose="020B0604020202020204" pitchFamily="34" charset="0"/>
              <a:buChar char="•"/>
            </a:pPr>
            <a:endParaRPr lang="it-IT" dirty="0">
              <a:solidFill>
                <a:schemeClr val="tx2"/>
              </a:solidFill>
            </a:endParaRPr>
          </a:p>
          <a:p>
            <a:pPr algn="just"/>
            <a:endParaRPr lang="it-IT" dirty="0">
              <a:solidFill>
                <a:schemeClr val="tx2"/>
              </a:solidFill>
            </a:endParaRPr>
          </a:p>
          <a:p>
            <a:pPr marL="285750" indent="-285750" algn="just">
              <a:buFont typeface="Arial" panose="020B0604020202020204" pitchFamily="34" charset="0"/>
              <a:buChar char="•"/>
            </a:pPr>
            <a:endParaRPr lang="it-IT" dirty="0">
              <a:solidFill>
                <a:schemeClr val="tx2"/>
              </a:solidFill>
            </a:endParaRPr>
          </a:p>
          <a:p>
            <a:endParaRPr lang="it-IT" dirty="0"/>
          </a:p>
        </p:txBody>
      </p:sp>
      <p:sp>
        <p:nvSpPr>
          <p:cNvPr id="17" name="CasellaDiTesto 16">
            <a:extLst>
              <a:ext uri="{FF2B5EF4-FFF2-40B4-BE49-F238E27FC236}">
                <a16:creationId xmlns:a16="http://schemas.microsoft.com/office/drawing/2014/main" id="{35E4CFCD-2FDA-E848-BE5F-CB9AE4C3E825}"/>
              </a:ext>
            </a:extLst>
          </p:cNvPr>
          <p:cNvSpPr txBox="1"/>
          <p:nvPr/>
        </p:nvSpPr>
        <p:spPr>
          <a:xfrm>
            <a:off x="365760" y="1"/>
            <a:ext cx="11234057" cy="6617196"/>
          </a:xfrm>
          <a:prstGeom prst="rect">
            <a:avLst/>
          </a:prstGeom>
          <a:noFill/>
        </p:spPr>
        <p:txBody>
          <a:bodyPr wrap="square" rtlCol="0">
            <a:spAutoFit/>
          </a:bodyPr>
          <a:lstStyle/>
          <a:p>
            <a:pPr algn="ctr"/>
            <a:r>
              <a:rPr lang="it-IT" sz="4000" b="1" dirty="0">
                <a:solidFill>
                  <a:schemeClr val="accent1">
                    <a:lumMod val="50000"/>
                  </a:schemeClr>
                </a:solidFill>
              </a:rPr>
              <a:t>Conclusioni</a:t>
            </a:r>
          </a:p>
          <a:p>
            <a:pPr indent="-285750" algn="just">
              <a:buFont typeface="Arial" panose="020B0604020202020204" pitchFamily="34" charset="0"/>
              <a:buChar char="•"/>
            </a:pPr>
            <a:r>
              <a:rPr lang="it-IT" sz="2400" dirty="0">
                <a:solidFill>
                  <a:schemeClr val="accent1">
                    <a:lumMod val="50000"/>
                  </a:schemeClr>
                </a:solidFill>
              </a:rPr>
              <a:t>Quando si devono affrontare situazioni completamente nuove, vi è sempre il dubbio su quali effetti produrrà il cambiamento; l’introduzione della DAD non rappresenta una eccezione.</a:t>
            </a:r>
          </a:p>
          <a:p>
            <a:pPr indent="-285750" algn="just">
              <a:buFont typeface="Arial" panose="020B0604020202020204" pitchFamily="34" charset="0"/>
              <a:buChar char="•"/>
            </a:pPr>
            <a:r>
              <a:rPr lang="it-IT" sz="2400" dirty="0">
                <a:solidFill>
                  <a:schemeClr val="accent1">
                    <a:lumMod val="50000"/>
                  </a:schemeClr>
                </a:solidFill>
              </a:rPr>
              <a:t>Taluni temevano conseguenze negative, in </a:t>
            </a:r>
            <a:r>
              <a:rPr lang="it-IT" sz="2400" dirty="0" smtClean="0">
                <a:solidFill>
                  <a:schemeClr val="accent1">
                    <a:lumMod val="50000"/>
                  </a:schemeClr>
                </a:solidFill>
              </a:rPr>
              <a:t>primis </a:t>
            </a:r>
            <a:r>
              <a:rPr lang="it-IT" sz="2400" dirty="0">
                <a:solidFill>
                  <a:schemeClr val="accent1">
                    <a:lumMod val="50000"/>
                  </a:schemeClr>
                </a:solidFill>
              </a:rPr>
              <a:t>lacune nell’apprendimento, imputabili, tra i vari fattori, a difficoltà di tipo logistico (pc o connessioni internet non adeguati) o al livello di dimestichezza con le tecnologie informatiche. </a:t>
            </a:r>
          </a:p>
          <a:p>
            <a:pPr indent="-285750" algn="just">
              <a:buFont typeface="Arial" panose="020B0604020202020204" pitchFamily="34" charset="0"/>
              <a:buChar char="•"/>
            </a:pPr>
            <a:r>
              <a:rPr lang="it-IT" sz="2400" dirty="0">
                <a:solidFill>
                  <a:schemeClr val="accent1">
                    <a:lumMod val="50000"/>
                  </a:schemeClr>
                </a:solidFill>
              </a:rPr>
              <a:t>Partendo da queste assunzioni, la nostra analisi ha evidenziato che la performance universitaria della coorte di studenti iscritti nell’ a.a. 2017-18 non ha subito evidenti variazioni nel confronto tra il semestre pre-covid19 e quello durante il covid19.</a:t>
            </a:r>
          </a:p>
          <a:p>
            <a:pPr indent="-285750" algn="just">
              <a:buFont typeface="Arial" panose="020B0604020202020204" pitchFamily="34" charset="0"/>
              <a:buChar char="•"/>
            </a:pPr>
            <a:r>
              <a:rPr lang="it-IT" sz="2400" dirty="0">
                <a:solidFill>
                  <a:schemeClr val="accent1">
                    <a:lumMod val="50000"/>
                  </a:schemeClr>
                </a:solidFill>
              </a:rPr>
              <a:t>Le variabili che risultano significativamente influire sulla performance sono l’età e il genere. Contrariamente alle attese, la situazione economica della famiglia (ISEE), la tipologia di luogo di residenza (con copertura di rete più o meno efficiente) e l’ambito disciplinare non sono risultate variabili significative. Probabilmente, tutti gli studenti dispongono di un pc, di una rete internet efficiente e sono ugualmente abili nell’utilizzo delle tecnologie informatiche, a prescindere dal percorso di studi di tipo umanistico, sociale, sanitario o scientifico.</a:t>
            </a:r>
            <a:endParaRPr lang="it-IT" dirty="0"/>
          </a:p>
        </p:txBody>
      </p:sp>
    </p:spTree>
    <p:extLst>
      <p:ext uri="{BB962C8B-B14F-4D97-AF65-F5344CB8AC3E}">
        <p14:creationId xmlns:p14="http://schemas.microsoft.com/office/powerpoint/2010/main" val="736069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CasellaDiTesto 17">
            <a:extLst>
              <a:ext uri="{FF2B5EF4-FFF2-40B4-BE49-F238E27FC236}">
                <a16:creationId xmlns:a16="http://schemas.microsoft.com/office/drawing/2014/main" id="{DDB3C32E-A417-6048-B393-63F3A474C7F8}"/>
              </a:ext>
            </a:extLst>
          </p:cNvPr>
          <p:cNvSpPr txBox="1"/>
          <p:nvPr/>
        </p:nvSpPr>
        <p:spPr>
          <a:xfrm>
            <a:off x="957943" y="1845201"/>
            <a:ext cx="9583224" cy="2031325"/>
          </a:xfrm>
          <a:prstGeom prst="rect">
            <a:avLst/>
          </a:prstGeom>
          <a:noFill/>
        </p:spPr>
        <p:txBody>
          <a:bodyPr wrap="square" rtlCol="0">
            <a:spAutoFit/>
          </a:bodyPr>
          <a:lstStyle/>
          <a:p>
            <a:pPr marL="285750" indent="-285750" algn="just">
              <a:buFont typeface="Arial" panose="020B0604020202020204" pitchFamily="34" charset="0"/>
              <a:buChar char="•"/>
            </a:pPr>
            <a:endParaRPr lang="it-IT" dirty="0">
              <a:solidFill>
                <a:schemeClr val="tx2"/>
              </a:solidFill>
            </a:endParaRPr>
          </a:p>
          <a:p>
            <a:pPr algn="just"/>
            <a:endParaRPr lang="it-IT" b="1" dirty="0">
              <a:solidFill>
                <a:schemeClr val="accent1">
                  <a:lumMod val="50000"/>
                </a:schemeClr>
              </a:solidFill>
            </a:endParaRPr>
          </a:p>
          <a:p>
            <a:pPr algn="just"/>
            <a:endParaRPr lang="it-IT" b="1" dirty="0">
              <a:solidFill>
                <a:schemeClr val="accent1">
                  <a:lumMod val="50000"/>
                </a:schemeClr>
              </a:solidFill>
            </a:endParaRPr>
          </a:p>
          <a:p>
            <a:pPr marL="285750" indent="-285750" algn="just">
              <a:buFont typeface="Arial" panose="020B0604020202020204" pitchFamily="34" charset="0"/>
              <a:buChar char="•"/>
            </a:pPr>
            <a:endParaRPr lang="it-IT" dirty="0">
              <a:solidFill>
                <a:schemeClr val="tx2"/>
              </a:solidFill>
            </a:endParaRPr>
          </a:p>
          <a:p>
            <a:pPr algn="just"/>
            <a:endParaRPr lang="it-IT" dirty="0">
              <a:solidFill>
                <a:schemeClr val="tx2"/>
              </a:solidFill>
            </a:endParaRPr>
          </a:p>
          <a:p>
            <a:pPr marL="285750" indent="-285750" algn="just">
              <a:buFont typeface="Arial" panose="020B0604020202020204" pitchFamily="34" charset="0"/>
              <a:buChar char="•"/>
            </a:pPr>
            <a:endParaRPr lang="it-IT" dirty="0">
              <a:solidFill>
                <a:schemeClr val="tx2"/>
              </a:solidFill>
            </a:endParaRPr>
          </a:p>
          <a:p>
            <a:endParaRPr lang="it-IT" dirty="0"/>
          </a:p>
        </p:txBody>
      </p:sp>
      <p:pic>
        <p:nvPicPr>
          <p:cNvPr id="2" name="Immagine 1"/>
          <p:cNvPicPr>
            <a:picLocks noChangeAspect="1"/>
          </p:cNvPicPr>
          <p:nvPr/>
        </p:nvPicPr>
        <p:blipFill>
          <a:blip r:embed="rId2"/>
          <a:stretch>
            <a:fillRect/>
          </a:stretch>
        </p:blipFill>
        <p:spPr>
          <a:xfrm>
            <a:off x="3343417" y="2895554"/>
            <a:ext cx="5505165" cy="1066892"/>
          </a:xfrm>
          <a:prstGeom prst="rect">
            <a:avLst/>
          </a:prstGeom>
        </p:spPr>
      </p:pic>
    </p:spTree>
    <p:extLst>
      <p:ext uri="{BB962C8B-B14F-4D97-AF65-F5344CB8AC3E}">
        <p14:creationId xmlns:p14="http://schemas.microsoft.com/office/powerpoint/2010/main" val="521527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egnaposto testo 2">
            <a:extLst>
              <a:ext uri="{FF2B5EF4-FFF2-40B4-BE49-F238E27FC236}">
                <a16:creationId xmlns:a16="http://schemas.microsoft.com/office/drawing/2014/main" id="{EFA9379E-0C81-3345-B8AB-1AA0C1615CFB}"/>
              </a:ext>
            </a:extLst>
          </p:cNvPr>
          <p:cNvSpPr>
            <a:spLocks noGrp="1"/>
          </p:cNvSpPr>
          <p:nvPr>
            <p:ph type="body" idx="1"/>
          </p:nvPr>
        </p:nvSpPr>
        <p:spPr>
          <a:xfrm>
            <a:off x="206227" y="410193"/>
            <a:ext cx="11779546" cy="6037614"/>
          </a:xfrm>
        </p:spPr>
        <p:txBody>
          <a:bodyPr vert="horz" lIns="91440" tIns="45720" rIns="91440" bIns="45720" rtlCol="0">
            <a:normAutofit fontScale="25000" lnSpcReduction="20000"/>
          </a:bodyPr>
          <a:lstStyle/>
          <a:p>
            <a:pPr algn="ctr">
              <a:lnSpc>
                <a:spcPct val="120000"/>
              </a:lnSpc>
            </a:pPr>
            <a:r>
              <a:rPr lang="it-IT" sz="11200" b="1" dirty="0">
                <a:solidFill>
                  <a:schemeClr val="accent1">
                    <a:lumMod val="50000"/>
                  </a:schemeClr>
                </a:solidFill>
              </a:rPr>
              <a:t>Obiettivi della tesi</a:t>
            </a:r>
          </a:p>
          <a:p>
            <a:pPr marL="342900" indent="-342900" algn="just">
              <a:lnSpc>
                <a:spcPct val="120000"/>
              </a:lnSpc>
              <a:buFont typeface="Arial" panose="020B0604020202020204" pitchFamily="34" charset="0"/>
              <a:buChar char="•"/>
            </a:pPr>
            <a:r>
              <a:rPr lang="it-IT" sz="9600" dirty="0">
                <a:solidFill>
                  <a:schemeClr val="accent1">
                    <a:lumMod val="50000"/>
                  </a:schemeClr>
                </a:solidFill>
              </a:rPr>
              <a:t>Valutare gli effetti della pandemia causata dal COVID19 sulle performance degli studenti universitari </a:t>
            </a:r>
          </a:p>
          <a:p>
            <a:pPr marL="342900" indent="-342900" algn="just">
              <a:lnSpc>
                <a:spcPct val="120000"/>
              </a:lnSpc>
              <a:buFont typeface="Arial" panose="020B0604020202020204" pitchFamily="34" charset="0"/>
              <a:buChar char="•"/>
            </a:pPr>
            <a:r>
              <a:rPr lang="it-IT" sz="9600" dirty="0">
                <a:solidFill>
                  <a:schemeClr val="accent1">
                    <a:lumMod val="50000"/>
                  </a:schemeClr>
                </a:solidFill>
              </a:rPr>
              <a:t>Evidenziare quali variabili risultano essere dei predittori significativi</a:t>
            </a:r>
          </a:p>
          <a:p>
            <a:pPr algn="ctr">
              <a:lnSpc>
                <a:spcPct val="120000"/>
              </a:lnSpc>
            </a:pPr>
            <a:r>
              <a:rPr lang="it-IT" sz="11200" b="1" dirty="0">
                <a:solidFill>
                  <a:schemeClr val="accent1">
                    <a:lumMod val="50000"/>
                  </a:schemeClr>
                </a:solidFill>
              </a:rPr>
              <a:t>Analisi statistiche</a:t>
            </a:r>
          </a:p>
          <a:p>
            <a:pPr marL="342900" indent="-342900" algn="just">
              <a:lnSpc>
                <a:spcPct val="120000"/>
              </a:lnSpc>
              <a:buFont typeface="Arial" panose="020B0604020202020204" pitchFamily="34" charset="0"/>
              <a:buChar char="•"/>
            </a:pPr>
            <a:r>
              <a:rPr lang="it-IT" sz="9600" dirty="0">
                <a:solidFill>
                  <a:schemeClr val="accent1">
                    <a:lumMod val="50000"/>
                  </a:schemeClr>
                </a:solidFill>
              </a:rPr>
              <a:t>Tecniche esplorative ed inferenziali</a:t>
            </a:r>
          </a:p>
          <a:p>
            <a:pPr marL="342900" indent="-342900" algn="just">
              <a:lnSpc>
                <a:spcPct val="120000"/>
              </a:lnSpc>
              <a:buFont typeface="Arial" panose="020B0604020202020204" pitchFamily="34" charset="0"/>
              <a:buChar char="•"/>
            </a:pPr>
            <a:r>
              <a:rPr lang="it-IT" sz="9600" dirty="0" smtClean="0">
                <a:solidFill>
                  <a:schemeClr val="accent1">
                    <a:lumMod val="50000"/>
                  </a:schemeClr>
                </a:solidFill>
              </a:rPr>
              <a:t>Modello </a:t>
            </a:r>
            <a:r>
              <a:rPr lang="it-IT" sz="9600" dirty="0">
                <a:solidFill>
                  <a:schemeClr val="accent1">
                    <a:lumMod val="50000"/>
                  </a:schemeClr>
                </a:solidFill>
              </a:rPr>
              <a:t>di regressione logistica </a:t>
            </a:r>
            <a:r>
              <a:rPr lang="it-IT" sz="9600" dirty="0" smtClean="0">
                <a:solidFill>
                  <a:schemeClr val="accent1">
                    <a:lumMod val="50000"/>
                  </a:schemeClr>
                </a:solidFill>
              </a:rPr>
              <a:t>(procedura: Backward Wald) </a:t>
            </a:r>
          </a:p>
          <a:p>
            <a:pPr marL="342900" indent="-342900" algn="just">
              <a:lnSpc>
                <a:spcPct val="120000"/>
              </a:lnSpc>
              <a:buFont typeface="Arial" panose="020B0604020202020204" pitchFamily="34" charset="0"/>
              <a:buChar char="•"/>
            </a:pPr>
            <a:r>
              <a:rPr lang="it-IT" sz="9600" dirty="0" smtClean="0">
                <a:solidFill>
                  <a:schemeClr val="accent1">
                    <a:lumMod val="50000"/>
                  </a:schemeClr>
                </a:solidFill>
              </a:rPr>
              <a:t>Rete </a:t>
            </a:r>
            <a:r>
              <a:rPr lang="it-IT" sz="9600" dirty="0">
                <a:solidFill>
                  <a:schemeClr val="accent1">
                    <a:lumMod val="50000"/>
                  </a:schemeClr>
                </a:solidFill>
              </a:rPr>
              <a:t>neurale (Rete Perceptron a più strati).</a:t>
            </a:r>
          </a:p>
          <a:p>
            <a:pPr algn="ctr">
              <a:lnSpc>
                <a:spcPct val="120000"/>
              </a:lnSpc>
            </a:pPr>
            <a:r>
              <a:rPr lang="it-IT" sz="11200" b="1" dirty="0">
                <a:solidFill>
                  <a:schemeClr val="accent1">
                    <a:lumMod val="50000"/>
                  </a:schemeClr>
                </a:solidFill>
              </a:rPr>
              <a:t>Fonti e Materiali</a:t>
            </a:r>
          </a:p>
          <a:p>
            <a:pPr marL="342900" indent="-342900" algn="just">
              <a:lnSpc>
                <a:spcPct val="120000"/>
              </a:lnSpc>
              <a:buFont typeface="Arial" panose="020B0604020202020204" pitchFamily="34" charset="0"/>
              <a:buChar char="•"/>
            </a:pPr>
            <a:r>
              <a:rPr lang="it-IT" sz="9600" dirty="0">
                <a:solidFill>
                  <a:schemeClr val="accent1">
                    <a:lumMod val="50000"/>
                  </a:schemeClr>
                </a:solidFill>
              </a:rPr>
              <a:t>Database carriere studenti UNIBA-Esse3.</a:t>
            </a:r>
          </a:p>
          <a:p>
            <a:pPr marL="342900" indent="-342900" algn="just">
              <a:lnSpc>
                <a:spcPct val="120000"/>
              </a:lnSpc>
              <a:buFont typeface="Arial" panose="020B0604020202020204" pitchFamily="34" charset="0"/>
              <a:buChar char="•"/>
            </a:pPr>
            <a:r>
              <a:rPr lang="it-IT" sz="9600" dirty="0">
                <a:solidFill>
                  <a:schemeClr val="accent1">
                    <a:lumMod val="50000"/>
                  </a:schemeClr>
                </a:solidFill>
              </a:rPr>
              <a:t>Software utilizzati: </a:t>
            </a:r>
            <a:r>
              <a:rPr lang="it-IT" sz="9600" dirty="0" err="1">
                <a:solidFill>
                  <a:schemeClr val="accent1">
                    <a:lumMod val="50000"/>
                  </a:schemeClr>
                </a:solidFill>
              </a:rPr>
              <a:t>MSExcel</a:t>
            </a:r>
            <a:r>
              <a:rPr lang="it-IT" sz="9600" dirty="0">
                <a:solidFill>
                  <a:schemeClr val="accent1">
                    <a:lumMod val="50000"/>
                  </a:schemeClr>
                </a:solidFill>
              </a:rPr>
              <a:t>, R, SPSS.</a:t>
            </a:r>
            <a:endParaRPr lang="it-IT" sz="6000" b="1" dirty="0">
              <a:solidFill>
                <a:schemeClr val="accent1">
                  <a:lumMod val="50000"/>
                </a:schemeClr>
              </a:solidFill>
            </a:endParaRPr>
          </a:p>
          <a:p>
            <a:pPr>
              <a:lnSpc>
                <a:spcPct val="120000"/>
              </a:lnSpc>
            </a:pPr>
            <a:endParaRPr lang="it-IT" sz="6000" dirty="0">
              <a:solidFill>
                <a:schemeClr val="tx2"/>
              </a:solidFill>
            </a:endParaRPr>
          </a:p>
          <a:p>
            <a:pPr>
              <a:lnSpc>
                <a:spcPct val="120000"/>
              </a:lnSpc>
            </a:pPr>
            <a:endParaRPr lang="it-IT" sz="6000" b="1" dirty="0">
              <a:solidFill>
                <a:schemeClr val="tx2"/>
              </a:solidFill>
            </a:endParaRPr>
          </a:p>
          <a:p>
            <a:pPr>
              <a:lnSpc>
                <a:spcPct val="120000"/>
              </a:lnSpc>
            </a:pPr>
            <a:endParaRPr lang="it-IT" sz="5500" dirty="0">
              <a:solidFill>
                <a:schemeClr val="tx2"/>
              </a:solidFill>
            </a:endParaRPr>
          </a:p>
          <a:p>
            <a:pPr marL="342900" indent="-342900" algn="ctr">
              <a:buFont typeface="Arial" panose="020B0604020202020204" pitchFamily="34" charset="0"/>
              <a:buChar char="•"/>
            </a:pPr>
            <a:endParaRPr lang="en-US" sz="2400" kern="1200" dirty="0">
              <a:solidFill>
                <a:schemeClr val="tx2"/>
              </a:solidFill>
              <a:latin typeface="+mn-lt"/>
              <a:ea typeface="+mn-ea"/>
              <a:cs typeface="+mn-cs"/>
            </a:endParaRPr>
          </a:p>
        </p:txBody>
      </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48296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CasellaDiTesto 4">
            <a:extLst>
              <a:ext uri="{FF2B5EF4-FFF2-40B4-BE49-F238E27FC236}">
                <a16:creationId xmlns:a16="http://schemas.microsoft.com/office/drawing/2014/main" id="{C2D38B17-9E79-894B-A25F-33C9E650A7F0}"/>
              </a:ext>
            </a:extLst>
          </p:cNvPr>
          <p:cNvSpPr txBox="1"/>
          <p:nvPr/>
        </p:nvSpPr>
        <p:spPr>
          <a:xfrm>
            <a:off x="77" y="489734"/>
            <a:ext cx="12191847" cy="6678751"/>
          </a:xfrm>
          <a:prstGeom prst="rect">
            <a:avLst/>
          </a:prstGeom>
          <a:noFill/>
        </p:spPr>
        <p:txBody>
          <a:bodyPr wrap="square" rtlCol="0">
            <a:spAutoFit/>
          </a:bodyPr>
          <a:lstStyle/>
          <a:p>
            <a:pPr algn="ctr"/>
            <a:r>
              <a:rPr lang="it-IT" sz="2800" b="1" dirty="0">
                <a:solidFill>
                  <a:schemeClr val="accent1">
                    <a:lumMod val="50000"/>
                  </a:schemeClr>
                </a:solidFill>
              </a:rPr>
              <a:t>Covid 19</a:t>
            </a:r>
          </a:p>
          <a:p>
            <a:pPr algn="just"/>
            <a:endParaRPr lang="it-IT" sz="2800" b="1" dirty="0">
              <a:solidFill>
                <a:schemeClr val="accent1">
                  <a:lumMod val="50000"/>
                </a:schemeClr>
              </a:solidFill>
            </a:endParaRPr>
          </a:p>
          <a:p>
            <a:pPr marL="342900" indent="-342900" algn="just">
              <a:buFont typeface="Arial" panose="020B0604020202020204" pitchFamily="34" charset="0"/>
              <a:buChar char="•"/>
            </a:pPr>
            <a:r>
              <a:rPr lang="it-IT" sz="2400" dirty="0">
                <a:solidFill>
                  <a:srgbClr val="203864"/>
                </a:solidFill>
              </a:rPr>
              <a:t>Il </a:t>
            </a:r>
            <a:r>
              <a:rPr lang="it-IT" sz="2400" b="1" dirty="0">
                <a:solidFill>
                  <a:srgbClr val="203864"/>
                </a:solidFill>
              </a:rPr>
              <a:t>SARS-CoV-2</a:t>
            </a:r>
            <a:r>
              <a:rPr lang="it-IT" sz="2400" dirty="0">
                <a:solidFill>
                  <a:srgbClr val="203864"/>
                </a:solidFill>
              </a:rPr>
              <a:t> è un nuovo coronavirus identificato come la causa della malattia da coronavirus (COVID-19) che ha iniziato la sua veloce ascesa a Wuhan, in Cina, alla fine del 2019 e si è diffuso in tutto il mondo nel corso del 2020.</a:t>
            </a:r>
          </a:p>
          <a:p>
            <a:pPr marL="342900" indent="-342900" algn="just">
              <a:buFont typeface="Arial" panose="020B0604020202020204" pitchFamily="34" charset="0"/>
              <a:buChar char="•"/>
            </a:pPr>
            <a:endParaRPr lang="it-IT" sz="2400" dirty="0">
              <a:solidFill>
                <a:srgbClr val="203864"/>
              </a:solidFill>
            </a:endParaRPr>
          </a:p>
          <a:p>
            <a:pPr marL="342900" indent="-342900" algn="just">
              <a:buFont typeface="Arial" panose="020B0604020202020204" pitchFamily="34" charset="0"/>
              <a:buChar char="•"/>
            </a:pPr>
            <a:r>
              <a:rPr lang="it-IT" sz="2400" dirty="0">
                <a:solidFill>
                  <a:srgbClr val="203864"/>
                </a:solidFill>
              </a:rPr>
              <a:t>Particolarità del COVID-19 risulta essere la facilità con la quale tale virus si trasmette nella popolazione, causando vari sintomi e patologie, anche gravi, come fibrosi polmonare idiopatica o sclerosi sistemica, che, in determinati casi, comportano il decesso del paziente.</a:t>
            </a:r>
          </a:p>
          <a:p>
            <a:pPr marL="342900" indent="-342900" algn="just">
              <a:buFont typeface="Arial" panose="020B0604020202020204" pitchFamily="34" charset="0"/>
              <a:buChar char="•"/>
            </a:pPr>
            <a:endParaRPr lang="it-IT" sz="2400" dirty="0">
              <a:solidFill>
                <a:srgbClr val="203864"/>
              </a:solidFill>
            </a:endParaRPr>
          </a:p>
          <a:p>
            <a:pPr marL="342900" indent="-342900" algn="just">
              <a:buFont typeface="Arial" panose="020B0604020202020204" pitchFamily="34" charset="0"/>
              <a:buChar char="•"/>
            </a:pPr>
            <a:r>
              <a:rPr lang="it-IT" sz="2400" dirty="0">
                <a:solidFill>
                  <a:srgbClr val="203864"/>
                </a:solidFill>
              </a:rPr>
              <a:t>Le situazioni ad alto rischio di trasmissione comprendono strutture come case di cura, strutture di assistenza a lungo termine, carceri e </a:t>
            </a:r>
            <a:r>
              <a:rPr lang="it-IT" sz="2400" dirty="0" err="1">
                <a:solidFill>
                  <a:srgbClr val="203864"/>
                </a:solidFill>
              </a:rPr>
              <a:t>e</a:t>
            </a:r>
            <a:r>
              <a:rPr lang="it-IT" sz="2400" dirty="0">
                <a:solidFill>
                  <a:srgbClr val="203864"/>
                </a:solidFill>
              </a:rPr>
              <a:t> altri luoghi comunitari chiusi. </a:t>
            </a:r>
          </a:p>
          <a:p>
            <a:pPr algn="just"/>
            <a:endParaRPr lang="it-IT" sz="2400" dirty="0">
              <a:solidFill>
                <a:srgbClr val="203864"/>
              </a:solidFill>
            </a:endParaRPr>
          </a:p>
          <a:p>
            <a:pPr marL="342900" indent="-342900" algn="just">
              <a:buFont typeface="Arial" panose="020B0604020202020204" pitchFamily="34" charset="0"/>
              <a:buChar char="•"/>
            </a:pPr>
            <a:r>
              <a:rPr lang="it-IT" sz="2400" dirty="0">
                <a:solidFill>
                  <a:srgbClr val="203864"/>
                </a:solidFill>
              </a:rPr>
              <a:t>Tali situazioni comportano elevata densità di popolazione e spesso difficoltà a rispettare le precauzioni anti-contagio. I residenti di case di cura sono anche ad alto rischio di contrarre la malattia in forma grave a causa dell’età avanzata e della presenza di co-morbilità.</a:t>
            </a:r>
          </a:p>
          <a:p>
            <a:pPr algn="just"/>
            <a:endParaRPr lang="it-IT" dirty="0">
              <a:solidFill>
                <a:schemeClr val="accent1">
                  <a:lumMod val="50000"/>
                </a:schemeClr>
              </a:solidFill>
            </a:endParaRPr>
          </a:p>
          <a:p>
            <a:endParaRPr lang="it-IT" dirty="0">
              <a:solidFill>
                <a:schemeClr val="accent1">
                  <a:lumMod val="50000"/>
                </a:schemeClr>
              </a:solidFill>
            </a:endParaRPr>
          </a:p>
        </p:txBody>
      </p:sp>
    </p:spTree>
    <p:extLst>
      <p:ext uri="{BB962C8B-B14F-4D97-AF65-F5344CB8AC3E}">
        <p14:creationId xmlns:p14="http://schemas.microsoft.com/office/powerpoint/2010/main" val="1431796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CasellaDiTesto 4">
            <a:extLst>
              <a:ext uri="{FF2B5EF4-FFF2-40B4-BE49-F238E27FC236}">
                <a16:creationId xmlns:a16="http://schemas.microsoft.com/office/drawing/2014/main" id="{C2D38B17-9E79-894B-A25F-33C9E650A7F0}"/>
              </a:ext>
            </a:extLst>
          </p:cNvPr>
          <p:cNvSpPr txBox="1"/>
          <p:nvPr/>
        </p:nvSpPr>
        <p:spPr>
          <a:xfrm>
            <a:off x="77" y="489734"/>
            <a:ext cx="12191847" cy="1077218"/>
          </a:xfrm>
          <a:prstGeom prst="rect">
            <a:avLst/>
          </a:prstGeom>
          <a:noFill/>
        </p:spPr>
        <p:txBody>
          <a:bodyPr wrap="square" rtlCol="0">
            <a:spAutoFit/>
          </a:bodyPr>
          <a:lstStyle/>
          <a:p>
            <a:pPr algn="ctr"/>
            <a:endParaRPr lang="it-IT" sz="2800" b="1" dirty="0">
              <a:solidFill>
                <a:schemeClr val="accent1">
                  <a:lumMod val="50000"/>
                </a:schemeClr>
              </a:solidFill>
            </a:endParaRPr>
          </a:p>
          <a:p>
            <a:pPr algn="just"/>
            <a:endParaRPr lang="it-IT" dirty="0">
              <a:solidFill>
                <a:schemeClr val="accent1">
                  <a:lumMod val="50000"/>
                </a:schemeClr>
              </a:solidFill>
            </a:endParaRPr>
          </a:p>
          <a:p>
            <a:endParaRPr lang="it-IT" dirty="0">
              <a:solidFill>
                <a:schemeClr val="accent1">
                  <a:lumMod val="50000"/>
                </a:schemeClr>
              </a:solidFill>
            </a:endParaRPr>
          </a:p>
        </p:txBody>
      </p:sp>
      <p:sp>
        <p:nvSpPr>
          <p:cNvPr id="15" name="CasellaDiTesto 14"/>
          <p:cNvSpPr txBox="1"/>
          <p:nvPr/>
        </p:nvSpPr>
        <p:spPr>
          <a:xfrm>
            <a:off x="313509" y="52252"/>
            <a:ext cx="11652068" cy="3447098"/>
          </a:xfrm>
          <a:prstGeom prst="rect">
            <a:avLst/>
          </a:prstGeom>
          <a:noFill/>
        </p:spPr>
        <p:txBody>
          <a:bodyPr wrap="square" rtlCol="0">
            <a:spAutoFit/>
          </a:bodyPr>
          <a:lstStyle/>
          <a:p>
            <a:pPr algn="ctr"/>
            <a:endParaRPr lang="it-IT" sz="2800" b="1" dirty="0">
              <a:solidFill>
                <a:schemeClr val="accent1">
                  <a:lumMod val="50000"/>
                </a:schemeClr>
              </a:solidFill>
            </a:endParaRPr>
          </a:p>
          <a:p>
            <a:pPr algn="ctr"/>
            <a:r>
              <a:rPr lang="it-IT" sz="2800" b="1" dirty="0">
                <a:solidFill>
                  <a:schemeClr val="accent1">
                    <a:lumMod val="50000"/>
                  </a:schemeClr>
                </a:solidFill>
              </a:rPr>
              <a:t>Decisioni delle università: DAD</a:t>
            </a:r>
          </a:p>
          <a:p>
            <a:pPr algn="just"/>
            <a:endParaRPr lang="it-IT" sz="2400" b="1" dirty="0">
              <a:solidFill>
                <a:srgbClr val="203864"/>
              </a:solidFill>
            </a:endParaRPr>
          </a:p>
          <a:p>
            <a:pPr marL="342900" indent="-342900" algn="just">
              <a:buFont typeface="Arial" panose="020B0604020202020204" pitchFamily="34" charset="0"/>
              <a:buChar char="•"/>
            </a:pPr>
            <a:r>
              <a:rPr lang="it-IT" sz="2400" dirty="0">
                <a:solidFill>
                  <a:srgbClr val="203864"/>
                </a:solidFill>
              </a:rPr>
              <a:t>Un’ulteriore struttura a rischio contagio risultano essere le </a:t>
            </a:r>
            <a:r>
              <a:rPr lang="it-IT" sz="2400" b="1" dirty="0">
                <a:solidFill>
                  <a:srgbClr val="203864"/>
                </a:solidFill>
              </a:rPr>
              <a:t>università</a:t>
            </a:r>
            <a:r>
              <a:rPr lang="it-IT" sz="2400" dirty="0">
                <a:solidFill>
                  <a:srgbClr val="203864"/>
                </a:solidFill>
              </a:rPr>
              <a:t>, le quali ospitano un elevato numero di studenti. Per tale ragione, nel corso del 2020 è stata sostituita la regolare fruizione delle attività didattiche universitarie con la </a:t>
            </a:r>
            <a:r>
              <a:rPr lang="it-IT" sz="2400" b="1" dirty="0">
                <a:solidFill>
                  <a:srgbClr val="203864"/>
                </a:solidFill>
              </a:rPr>
              <a:t>DAD </a:t>
            </a:r>
            <a:r>
              <a:rPr lang="it-IT" sz="2400" dirty="0">
                <a:solidFill>
                  <a:srgbClr val="203864"/>
                </a:solidFill>
              </a:rPr>
              <a:t>(didattica a distanza), causando un sostanziale cambiamento nelle </a:t>
            </a:r>
            <a:r>
              <a:rPr lang="it-IT" sz="2400" b="1" dirty="0">
                <a:solidFill>
                  <a:srgbClr val="203864"/>
                </a:solidFill>
              </a:rPr>
              <a:t>modalità di erogazione </a:t>
            </a:r>
            <a:r>
              <a:rPr lang="it-IT" sz="2400" dirty="0">
                <a:solidFill>
                  <a:srgbClr val="203864"/>
                </a:solidFill>
              </a:rPr>
              <a:t>delle lezioni e, soprattutto, degli esami, con probabili risvolti sulla carriera universitaria di ogni studente.</a:t>
            </a:r>
          </a:p>
          <a:p>
            <a:endParaRPr lang="it-IT" dirty="0"/>
          </a:p>
        </p:txBody>
      </p:sp>
      <p:pic>
        <p:nvPicPr>
          <p:cNvPr id="2" name="Immagine 1"/>
          <p:cNvPicPr>
            <a:picLocks noChangeAspect="1"/>
          </p:cNvPicPr>
          <p:nvPr/>
        </p:nvPicPr>
        <p:blipFill>
          <a:blip r:embed="rId2"/>
          <a:stretch>
            <a:fillRect/>
          </a:stretch>
        </p:blipFill>
        <p:spPr>
          <a:xfrm>
            <a:off x="4057292" y="3590500"/>
            <a:ext cx="4077109" cy="2713131"/>
          </a:xfrm>
          <a:prstGeom prst="rect">
            <a:avLst/>
          </a:prstGeom>
        </p:spPr>
      </p:pic>
    </p:spTree>
    <p:extLst>
      <p:ext uri="{BB962C8B-B14F-4D97-AF65-F5344CB8AC3E}">
        <p14:creationId xmlns:p14="http://schemas.microsoft.com/office/powerpoint/2010/main" val="3958221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asellaDiTesto 3">
            <a:extLst>
              <a:ext uri="{FF2B5EF4-FFF2-40B4-BE49-F238E27FC236}">
                <a16:creationId xmlns:a16="http://schemas.microsoft.com/office/drawing/2014/main" id="{F47D2D0D-69D6-2244-A05D-6F7F355593A3}"/>
              </a:ext>
            </a:extLst>
          </p:cNvPr>
          <p:cNvSpPr txBox="1"/>
          <p:nvPr/>
        </p:nvSpPr>
        <p:spPr>
          <a:xfrm>
            <a:off x="0" y="24431"/>
            <a:ext cx="12192000" cy="7432804"/>
          </a:xfrm>
          <a:prstGeom prst="rect">
            <a:avLst/>
          </a:prstGeom>
          <a:noFill/>
        </p:spPr>
        <p:txBody>
          <a:bodyPr wrap="square" rtlCol="0">
            <a:spAutoFit/>
          </a:bodyPr>
          <a:lstStyle/>
          <a:p>
            <a:pPr algn="ctr"/>
            <a:r>
              <a:rPr lang="it-IT" sz="2800" b="1" dirty="0">
                <a:solidFill>
                  <a:schemeClr val="accent1">
                    <a:lumMod val="50000"/>
                  </a:schemeClr>
                </a:solidFill>
              </a:rPr>
              <a:t>Organizzazione dei dati (Data preparation)</a:t>
            </a:r>
          </a:p>
          <a:p>
            <a:pPr algn="ctr"/>
            <a:endParaRPr lang="it-IT" sz="2800" b="1" dirty="0">
              <a:solidFill>
                <a:schemeClr val="accent1">
                  <a:lumMod val="50000"/>
                </a:schemeClr>
              </a:solidFill>
            </a:endParaRPr>
          </a:p>
          <a:p>
            <a:pPr marL="285750" indent="-285750" algn="just">
              <a:spcAft>
                <a:spcPts val="300"/>
              </a:spcAft>
              <a:buFont typeface="Arial" panose="020B0604020202020204" pitchFamily="34" charset="0"/>
              <a:buChar char="•"/>
            </a:pPr>
            <a:r>
              <a:rPr lang="it-IT" sz="2400" dirty="0">
                <a:solidFill>
                  <a:schemeClr val="accent1">
                    <a:lumMod val="50000"/>
                  </a:schemeClr>
                </a:solidFill>
              </a:rPr>
              <a:t>Estrazione dalla banca dati ESSE3 di un set di variabili relative alle  carriere degli studenti iscritti per tre anni accademici, dal 2017-18 al 2019-2020 presso l’Università degli studi di Bari Aldo Moro.</a:t>
            </a:r>
          </a:p>
          <a:p>
            <a:pPr marL="285750" indent="-285750" algn="just">
              <a:spcAft>
                <a:spcPts val="300"/>
              </a:spcAft>
              <a:buFont typeface="Arial" panose="020B0604020202020204" pitchFamily="34" charset="0"/>
              <a:buChar char="•"/>
            </a:pPr>
            <a:r>
              <a:rPr lang="it-IT" sz="2400" dirty="0">
                <a:solidFill>
                  <a:schemeClr val="accent1">
                    <a:lumMod val="50000"/>
                  </a:schemeClr>
                </a:solidFill>
              </a:rPr>
              <a:t>Calcolo di indici sintetici relativi a CFU, numero e voto medio degli esami sostenuti nel periodo Marzo-Settembre dei tre </a:t>
            </a:r>
            <a:r>
              <a:rPr lang="it-IT" sz="2400" dirty="0" smtClean="0">
                <a:solidFill>
                  <a:schemeClr val="accent1">
                    <a:lumMod val="50000"/>
                  </a:schemeClr>
                </a:solidFill>
              </a:rPr>
              <a:t>anni accademici.</a:t>
            </a:r>
            <a:endParaRPr lang="it-IT" sz="2400" dirty="0">
              <a:solidFill>
                <a:schemeClr val="accent1">
                  <a:lumMod val="50000"/>
                </a:schemeClr>
              </a:solidFill>
            </a:endParaRPr>
          </a:p>
          <a:p>
            <a:pPr marL="285750" indent="-285750" algn="just">
              <a:spcAft>
                <a:spcPts val="300"/>
              </a:spcAft>
              <a:buFont typeface="Arial" panose="020B0604020202020204" pitchFamily="34" charset="0"/>
              <a:buChar char="•"/>
            </a:pPr>
            <a:r>
              <a:rPr lang="it-IT" sz="2400" dirty="0">
                <a:solidFill>
                  <a:schemeClr val="accent1">
                    <a:lumMod val="50000"/>
                  </a:schemeClr>
                </a:solidFill>
              </a:rPr>
              <a:t>Ricodifica di alcune covariate quali: </a:t>
            </a:r>
            <a:r>
              <a:rPr lang="it-IT" sz="2400" b="1" dirty="0">
                <a:solidFill>
                  <a:schemeClr val="accent1">
                    <a:lumMod val="50000"/>
                  </a:schemeClr>
                </a:solidFill>
              </a:rPr>
              <a:t>area geografica di residenza, </a:t>
            </a:r>
            <a:r>
              <a:rPr lang="it-IT" sz="2400" dirty="0">
                <a:solidFill>
                  <a:schemeClr val="accent1">
                    <a:lumMod val="50000"/>
                  </a:schemeClr>
                </a:solidFill>
              </a:rPr>
              <a:t>seguendo i </a:t>
            </a:r>
            <a:r>
              <a:rPr lang="it-IT" sz="2400" b="1" dirty="0">
                <a:solidFill>
                  <a:schemeClr val="accent1">
                    <a:lumMod val="50000"/>
                  </a:schemeClr>
                </a:solidFill>
              </a:rPr>
              <a:t>criteri di classificazione dell’Istat</a:t>
            </a:r>
            <a:r>
              <a:rPr lang="it-IT" sz="2400" dirty="0">
                <a:solidFill>
                  <a:schemeClr val="accent1">
                    <a:lumMod val="50000"/>
                  </a:schemeClr>
                </a:solidFill>
              </a:rPr>
              <a:t> (Grado di urbanizzazione).</a:t>
            </a:r>
          </a:p>
          <a:p>
            <a:pPr marL="285750" indent="-285750" algn="just">
              <a:spcAft>
                <a:spcPts val="300"/>
              </a:spcAft>
              <a:buFont typeface="Arial" panose="020B0604020202020204" pitchFamily="34" charset="0"/>
              <a:buChar char="•"/>
            </a:pPr>
            <a:r>
              <a:rPr lang="it-IT" sz="2400" dirty="0">
                <a:solidFill>
                  <a:schemeClr val="accent1">
                    <a:lumMod val="50000"/>
                  </a:schemeClr>
                </a:solidFill>
              </a:rPr>
              <a:t>Classificazione dei corsi nelle 4 macroaree disciplinari ministeriali: umanistica, scientifica, sanitaria e sociale.</a:t>
            </a:r>
          </a:p>
          <a:p>
            <a:pPr algn="ctr">
              <a:spcAft>
                <a:spcPts val="300"/>
              </a:spcAft>
            </a:pPr>
            <a:r>
              <a:rPr lang="it-IT" sz="2400" dirty="0">
                <a:solidFill>
                  <a:schemeClr val="accent1">
                    <a:lumMod val="50000"/>
                  </a:schemeClr>
                </a:solidFill>
              </a:rPr>
              <a:t>     Dati riepilogativi</a:t>
            </a:r>
          </a:p>
          <a:p>
            <a:pPr marL="285750" indent="-285750" algn="just">
              <a:spcAft>
                <a:spcPts val="300"/>
              </a:spcAft>
              <a:buFont typeface="Arial" panose="020B0604020202020204" pitchFamily="34" charset="0"/>
              <a:buChar char="•"/>
            </a:pPr>
            <a:endParaRPr lang="it-IT" sz="2400" dirty="0">
              <a:solidFill>
                <a:schemeClr val="accent1">
                  <a:lumMod val="50000"/>
                </a:schemeClr>
              </a:solidFill>
            </a:endParaRPr>
          </a:p>
          <a:p>
            <a:pPr marL="285750" indent="-285750" algn="just">
              <a:spcAft>
                <a:spcPts val="300"/>
              </a:spcAft>
              <a:buFont typeface="Arial" panose="020B0604020202020204" pitchFamily="34" charset="0"/>
              <a:buChar char="•"/>
            </a:pPr>
            <a:endParaRPr lang="it-IT" sz="2400" dirty="0">
              <a:solidFill>
                <a:schemeClr val="accent1">
                  <a:lumMod val="50000"/>
                </a:schemeClr>
              </a:solidFill>
            </a:endParaRPr>
          </a:p>
          <a:p>
            <a:pPr marL="285750" indent="-285750" algn="just">
              <a:spcAft>
                <a:spcPts val="300"/>
              </a:spcAft>
              <a:buFont typeface="Arial" panose="020B0604020202020204" pitchFamily="34" charset="0"/>
              <a:buChar char="•"/>
            </a:pPr>
            <a:endParaRPr lang="it-IT" sz="2400" dirty="0">
              <a:solidFill>
                <a:schemeClr val="accent1">
                  <a:lumMod val="50000"/>
                </a:schemeClr>
              </a:solidFill>
            </a:endParaRPr>
          </a:p>
          <a:p>
            <a:pPr algn="just">
              <a:spcAft>
                <a:spcPts val="300"/>
              </a:spcAft>
            </a:pPr>
            <a:endParaRPr lang="it-IT" sz="2400" dirty="0">
              <a:solidFill>
                <a:schemeClr val="accent1">
                  <a:lumMod val="50000"/>
                </a:schemeClr>
              </a:solidFill>
            </a:endParaRPr>
          </a:p>
          <a:p>
            <a:pPr algn="just">
              <a:spcAft>
                <a:spcPts val="300"/>
              </a:spcAft>
            </a:pPr>
            <a:endParaRPr lang="it-IT" sz="2400" dirty="0">
              <a:solidFill>
                <a:schemeClr val="accent1">
                  <a:lumMod val="50000"/>
                </a:schemeClr>
              </a:solidFill>
            </a:endParaRPr>
          </a:p>
          <a:p>
            <a:pPr marL="285750" indent="-285750" algn="just">
              <a:buFont typeface="Arial" panose="020B0604020202020204" pitchFamily="34" charset="0"/>
              <a:buChar char="•"/>
            </a:pPr>
            <a:endParaRPr lang="it-IT" dirty="0">
              <a:solidFill>
                <a:schemeClr val="accent1">
                  <a:lumMod val="50000"/>
                </a:schemeClr>
              </a:solidFill>
            </a:endParaRPr>
          </a:p>
          <a:p>
            <a:endParaRPr lang="it-IT" dirty="0">
              <a:solidFill>
                <a:schemeClr val="accent1">
                  <a:lumMod val="50000"/>
                </a:schemeClr>
              </a:solidFill>
            </a:endParaRPr>
          </a:p>
        </p:txBody>
      </p:sp>
      <p:sp>
        <p:nvSpPr>
          <p:cNvPr id="2" name="CasellaDiTesto 1">
            <a:extLst>
              <a:ext uri="{FF2B5EF4-FFF2-40B4-BE49-F238E27FC236}">
                <a16:creationId xmlns:a16="http://schemas.microsoft.com/office/drawing/2014/main" id="{D8379345-A2C8-B246-8A2A-67932244DD28}"/>
              </a:ext>
            </a:extLst>
          </p:cNvPr>
          <p:cNvSpPr txBox="1"/>
          <p:nvPr/>
        </p:nvSpPr>
        <p:spPr>
          <a:xfrm>
            <a:off x="11696700" y="3149600"/>
            <a:ext cx="184731" cy="369332"/>
          </a:xfrm>
          <a:prstGeom prst="rect">
            <a:avLst/>
          </a:prstGeom>
          <a:noFill/>
        </p:spPr>
        <p:txBody>
          <a:bodyPr wrap="none" rtlCol="0">
            <a:spAutoFit/>
          </a:bodyPr>
          <a:lstStyle/>
          <a:p>
            <a:endParaRPr lang="it-IT" dirty="0"/>
          </a:p>
        </p:txBody>
      </p:sp>
      <p:graphicFrame>
        <p:nvGraphicFramePr>
          <p:cNvPr id="3" name="Tabella 2"/>
          <p:cNvGraphicFramePr>
            <a:graphicFrameLocks noGrp="1"/>
          </p:cNvGraphicFramePr>
          <p:nvPr>
            <p:extLst>
              <p:ext uri="{D42A27DB-BD31-4B8C-83A1-F6EECF244321}">
                <p14:modId xmlns:p14="http://schemas.microsoft.com/office/powerpoint/2010/main" val="3159551480"/>
              </p:ext>
            </p:extLst>
          </p:nvPr>
        </p:nvGraphicFramePr>
        <p:xfrm>
          <a:off x="2494160" y="4778265"/>
          <a:ext cx="8128000" cy="169444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31945468"/>
                    </a:ext>
                  </a:extLst>
                </a:gridCol>
                <a:gridCol w="2032000">
                  <a:extLst>
                    <a:ext uri="{9D8B030D-6E8A-4147-A177-3AD203B41FA5}">
                      <a16:colId xmlns:a16="http://schemas.microsoft.com/office/drawing/2014/main" val="4147789259"/>
                    </a:ext>
                  </a:extLst>
                </a:gridCol>
                <a:gridCol w="2032000">
                  <a:extLst>
                    <a:ext uri="{9D8B030D-6E8A-4147-A177-3AD203B41FA5}">
                      <a16:colId xmlns:a16="http://schemas.microsoft.com/office/drawing/2014/main" val="2954000670"/>
                    </a:ext>
                  </a:extLst>
                </a:gridCol>
                <a:gridCol w="2032000">
                  <a:extLst>
                    <a:ext uri="{9D8B030D-6E8A-4147-A177-3AD203B41FA5}">
                      <a16:colId xmlns:a16="http://schemas.microsoft.com/office/drawing/2014/main" val="783764350"/>
                    </a:ext>
                  </a:extLst>
                </a:gridCol>
              </a:tblGrid>
              <a:tr h="0">
                <a:tc>
                  <a:txBody>
                    <a:bodyPr/>
                    <a:lstStyle/>
                    <a:p>
                      <a:endParaRPr lang="it-IT" dirty="0"/>
                    </a:p>
                  </a:txBody>
                  <a:tcPr/>
                </a:tc>
                <a:tc>
                  <a:txBody>
                    <a:bodyPr/>
                    <a:lstStyle/>
                    <a:p>
                      <a:pPr algn="ctr"/>
                      <a:r>
                        <a:rPr lang="it-IT" dirty="0"/>
                        <a:t>2017-2018</a:t>
                      </a:r>
                    </a:p>
                  </a:txBody>
                  <a:tcPr/>
                </a:tc>
                <a:tc>
                  <a:txBody>
                    <a:bodyPr/>
                    <a:lstStyle/>
                    <a:p>
                      <a:pPr algn="ctr"/>
                      <a:r>
                        <a:rPr lang="it-IT" dirty="0"/>
                        <a:t>2018-2019</a:t>
                      </a:r>
                    </a:p>
                  </a:txBody>
                  <a:tcPr/>
                </a:tc>
                <a:tc>
                  <a:txBody>
                    <a:bodyPr/>
                    <a:lstStyle/>
                    <a:p>
                      <a:pPr algn="ctr"/>
                      <a:r>
                        <a:rPr lang="it-IT" dirty="0"/>
                        <a:t>2019-2020</a:t>
                      </a:r>
                    </a:p>
                  </a:txBody>
                  <a:tcPr/>
                </a:tc>
                <a:extLst>
                  <a:ext uri="{0D108BD9-81ED-4DB2-BD59-A6C34878D82A}">
                    <a16:rowId xmlns:a16="http://schemas.microsoft.com/office/drawing/2014/main" val="1902442573"/>
                  </a:ext>
                </a:extLst>
              </a:tr>
              <a:tr h="442895">
                <a:tc>
                  <a:txBody>
                    <a:bodyPr/>
                    <a:lstStyle/>
                    <a:p>
                      <a:r>
                        <a:rPr lang="it-IT" dirty="0"/>
                        <a:t>Studenti iscritti</a:t>
                      </a:r>
                    </a:p>
                  </a:txBody>
                  <a:tcPr/>
                </a:tc>
                <a:tc>
                  <a:txBody>
                    <a:bodyPr/>
                    <a:lstStyle/>
                    <a:p>
                      <a:pPr algn="ctr"/>
                      <a:r>
                        <a:rPr lang="it-IT" dirty="0"/>
                        <a:t>85742</a:t>
                      </a:r>
                    </a:p>
                  </a:txBody>
                  <a:tcPr/>
                </a:tc>
                <a:tc>
                  <a:txBody>
                    <a:bodyPr/>
                    <a:lstStyle/>
                    <a:p>
                      <a:pPr algn="ctr"/>
                      <a:r>
                        <a:rPr lang="it-IT" dirty="0"/>
                        <a:t>86835</a:t>
                      </a:r>
                    </a:p>
                  </a:txBody>
                  <a:tcPr/>
                </a:tc>
                <a:tc>
                  <a:txBody>
                    <a:bodyPr/>
                    <a:lstStyle/>
                    <a:p>
                      <a:pPr algn="ctr"/>
                      <a:r>
                        <a:rPr lang="it-IT" dirty="0"/>
                        <a:t>76539</a:t>
                      </a:r>
                    </a:p>
                  </a:txBody>
                  <a:tcPr/>
                </a:tc>
                <a:extLst>
                  <a:ext uri="{0D108BD9-81ED-4DB2-BD59-A6C34878D82A}">
                    <a16:rowId xmlns:a16="http://schemas.microsoft.com/office/drawing/2014/main" val="3772979442"/>
                  </a:ext>
                </a:extLst>
              </a:tr>
              <a:tr h="442895">
                <a:tc>
                  <a:txBody>
                    <a:bodyPr/>
                    <a:lstStyle/>
                    <a:p>
                      <a:r>
                        <a:rPr lang="it-IT" dirty="0"/>
                        <a:t>CFU conseguiti</a:t>
                      </a:r>
                    </a:p>
                  </a:txBody>
                  <a:tcPr/>
                </a:tc>
                <a:tc>
                  <a:txBody>
                    <a:bodyPr/>
                    <a:lstStyle/>
                    <a:p>
                      <a:pPr algn="ctr"/>
                      <a:r>
                        <a:rPr lang="it-IT" dirty="0"/>
                        <a:t>658831</a:t>
                      </a:r>
                    </a:p>
                  </a:txBody>
                  <a:tcPr/>
                </a:tc>
                <a:tc>
                  <a:txBody>
                    <a:bodyPr/>
                    <a:lstStyle/>
                    <a:p>
                      <a:pPr algn="ctr"/>
                      <a:r>
                        <a:rPr lang="it-IT" dirty="0"/>
                        <a:t>670443</a:t>
                      </a:r>
                    </a:p>
                  </a:txBody>
                  <a:tcPr/>
                </a:tc>
                <a:tc>
                  <a:txBody>
                    <a:bodyPr/>
                    <a:lstStyle/>
                    <a:p>
                      <a:pPr algn="ctr"/>
                      <a:r>
                        <a:rPr lang="it-IT" dirty="0"/>
                        <a:t>571883</a:t>
                      </a:r>
                    </a:p>
                  </a:txBody>
                  <a:tcPr/>
                </a:tc>
                <a:extLst>
                  <a:ext uri="{0D108BD9-81ED-4DB2-BD59-A6C34878D82A}">
                    <a16:rowId xmlns:a16="http://schemas.microsoft.com/office/drawing/2014/main" val="3010459611"/>
                  </a:ext>
                </a:extLst>
              </a:tr>
              <a:tr h="442895">
                <a:tc>
                  <a:txBody>
                    <a:bodyPr/>
                    <a:lstStyle/>
                    <a:p>
                      <a:r>
                        <a:rPr lang="it-IT" dirty="0"/>
                        <a:t>Voto medio</a:t>
                      </a:r>
                    </a:p>
                  </a:txBody>
                  <a:tcPr/>
                </a:tc>
                <a:tc>
                  <a:txBody>
                    <a:bodyPr/>
                    <a:lstStyle/>
                    <a:p>
                      <a:pPr algn="ctr"/>
                      <a:r>
                        <a:rPr lang="it-IT" dirty="0"/>
                        <a:t>26,26</a:t>
                      </a:r>
                    </a:p>
                  </a:txBody>
                  <a:tcPr/>
                </a:tc>
                <a:tc>
                  <a:txBody>
                    <a:bodyPr/>
                    <a:lstStyle/>
                    <a:p>
                      <a:pPr algn="ctr"/>
                      <a:r>
                        <a:rPr lang="it-IT" dirty="0"/>
                        <a:t>26,27</a:t>
                      </a:r>
                    </a:p>
                  </a:txBody>
                  <a:tcPr/>
                </a:tc>
                <a:tc>
                  <a:txBody>
                    <a:bodyPr/>
                    <a:lstStyle/>
                    <a:p>
                      <a:pPr algn="ctr"/>
                      <a:r>
                        <a:rPr lang="it-IT" dirty="0"/>
                        <a:t>26,7</a:t>
                      </a:r>
                    </a:p>
                  </a:txBody>
                  <a:tcPr/>
                </a:tc>
                <a:extLst>
                  <a:ext uri="{0D108BD9-81ED-4DB2-BD59-A6C34878D82A}">
                    <a16:rowId xmlns:a16="http://schemas.microsoft.com/office/drawing/2014/main" val="3164542232"/>
                  </a:ext>
                </a:extLst>
              </a:tr>
            </a:tbl>
          </a:graphicData>
        </a:graphic>
      </p:graphicFrame>
    </p:spTree>
    <p:extLst>
      <p:ext uri="{BB962C8B-B14F-4D97-AF65-F5344CB8AC3E}">
        <p14:creationId xmlns:p14="http://schemas.microsoft.com/office/powerpoint/2010/main" val="3560841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CasellaDiTesto 14">
            <a:extLst>
              <a:ext uri="{FF2B5EF4-FFF2-40B4-BE49-F238E27FC236}">
                <a16:creationId xmlns:a16="http://schemas.microsoft.com/office/drawing/2014/main" id="{92AD9606-0B73-7F4F-98E4-97AB49D96467}"/>
              </a:ext>
            </a:extLst>
          </p:cNvPr>
          <p:cNvSpPr txBox="1"/>
          <p:nvPr/>
        </p:nvSpPr>
        <p:spPr>
          <a:xfrm>
            <a:off x="235223" y="1"/>
            <a:ext cx="12191694" cy="1723549"/>
          </a:xfrm>
          <a:prstGeom prst="rect">
            <a:avLst/>
          </a:prstGeom>
          <a:noFill/>
        </p:spPr>
        <p:txBody>
          <a:bodyPr wrap="square" rtlCol="0">
            <a:spAutoFit/>
          </a:bodyPr>
          <a:lstStyle/>
          <a:p>
            <a:pPr algn="ctr"/>
            <a:r>
              <a:rPr lang="it-IT" sz="2800" b="1" dirty="0">
                <a:solidFill>
                  <a:schemeClr val="accent1">
                    <a:lumMod val="50000"/>
                  </a:schemeClr>
                </a:solidFill>
              </a:rPr>
              <a:t>Analisi e risultati empirici</a:t>
            </a:r>
          </a:p>
          <a:p>
            <a:pPr algn="just"/>
            <a:endParaRPr lang="it-IT" dirty="0">
              <a:solidFill>
                <a:schemeClr val="accent1">
                  <a:lumMod val="50000"/>
                </a:schemeClr>
              </a:solidFill>
            </a:endParaRPr>
          </a:p>
          <a:p>
            <a:pPr algn="just"/>
            <a:endParaRPr lang="it-IT" sz="2400" i="1" dirty="0">
              <a:solidFill>
                <a:schemeClr val="accent1">
                  <a:lumMod val="50000"/>
                </a:schemeClr>
              </a:solidFill>
            </a:endParaRPr>
          </a:p>
          <a:p>
            <a:pPr marL="285750" indent="-285750" algn="just">
              <a:buFont typeface="Arial" panose="020B0604020202020204" pitchFamily="34" charset="0"/>
              <a:buChar char="•"/>
            </a:pPr>
            <a:endParaRPr lang="it-IT" dirty="0">
              <a:solidFill>
                <a:schemeClr val="accent1">
                  <a:lumMod val="50000"/>
                </a:schemeClr>
              </a:solidFill>
            </a:endParaRPr>
          </a:p>
          <a:p>
            <a:endParaRPr lang="it-IT" dirty="0">
              <a:solidFill>
                <a:schemeClr val="accent1">
                  <a:lumMod val="50000"/>
                </a:schemeClr>
              </a:solidFill>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71" y="3026931"/>
            <a:ext cx="9201545" cy="3796485"/>
          </a:xfrm>
          <a:prstGeom prst="rect">
            <a:avLst/>
          </a:prstGeom>
        </p:spPr>
      </p:pic>
      <p:sp>
        <p:nvSpPr>
          <p:cNvPr id="3" name="CasellaDiTesto 2"/>
          <p:cNvSpPr txBox="1"/>
          <p:nvPr/>
        </p:nvSpPr>
        <p:spPr>
          <a:xfrm>
            <a:off x="4405305" y="2522842"/>
            <a:ext cx="8021612" cy="461665"/>
          </a:xfrm>
          <a:prstGeom prst="rect">
            <a:avLst/>
          </a:prstGeom>
          <a:noFill/>
        </p:spPr>
        <p:txBody>
          <a:bodyPr wrap="square" rtlCol="0">
            <a:spAutoFit/>
          </a:bodyPr>
          <a:lstStyle/>
          <a:p>
            <a:r>
              <a:rPr lang="it-IT" sz="2400" b="1" dirty="0">
                <a:solidFill>
                  <a:srgbClr val="203864"/>
                </a:solidFill>
                <a:latin typeface="+mj-lt"/>
              </a:rPr>
              <a:t>Statistiche descrittive</a:t>
            </a:r>
          </a:p>
        </p:txBody>
      </p:sp>
      <p:sp>
        <p:nvSpPr>
          <p:cNvPr id="5" name="Rettangolo 4"/>
          <p:cNvSpPr/>
          <p:nvPr/>
        </p:nvSpPr>
        <p:spPr>
          <a:xfrm>
            <a:off x="457" y="655897"/>
            <a:ext cx="11987758" cy="2308324"/>
          </a:xfrm>
          <a:prstGeom prst="rect">
            <a:avLst/>
          </a:prstGeom>
        </p:spPr>
        <p:txBody>
          <a:bodyPr wrap="square">
            <a:spAutoFit/>
          </a:bodyPr>
          <a:lstStyle/>
          <a:p>
            <a:pPr marL="342900" indent="-342900" algn="just">
              <a:buFont typeface="Arial" panose="020B0604020202020204" pitchFamily="34" charset="0"/>
              <a:buChar char="•"/>
            </a:pPr>
            <a:r>
              <a:rPr lang="it-IT" sz="2400" dirty="0">
                <a:solidFill>
                  <a:srgbClr val="203864"/>
                </a:solidFill>
              </a:rPr>
              <a:t>Dall’analisi esplorativa si evince come ci sia stato un effettivo miglioramento nella performance, data la data la maggiore frequenza delle variazioni positive (‘’1’’, pari al 58%) rispetto al complemento (‘’0’’, pari al 42%).</a:t>
            </a:r>
          </a:p>
          <a:p>
            <a:pPr marL="342900" indent="-342900" algn="just">
              <a:buFont typeface="Arial" panose="020B0604020202020204" pitchFamily="34" charset="0"/>
              <a:buChar char="•"/>
            </a:pPr>
            <a:r>
              <a:rPr lang="it-IT" sz="2400" dirty="0">
                <a:solidFill>
                  <a:srgbClr val="203864"/>
                </a:solidFill>
              </a:rPr>
              <a:t>Si nota una significativa differenza in media riguardo i voti ottenuti e ponderati nei due anni accademici in analisi e i relativi CFU conseguiti. </a:t>
            </a:r>
          </a:p>
          <a:p>
            <a:pPr algn="just"/>
            <a:endParaRPr lang="it-IT" sz="2400" dirty="0">
              <a:solidFill>
                <a:srgbClr val="203864"/>
              </a:solidFill>
            </a:endParaRPr>
          </a:p>
        </p:txBody>
      </p:sp>
      <p:sp>
        <p:nvSpPr>
          <p:cNvPr id="6" name="Ovale 5">
            <a:extLst>
              <a:ext uri="{FF2B5EF4-FFF2-40B4-BE49-F238E27FC236}">
                <a16:creationId xmlns:a16="http://schemas.microsoft.com/office/drawing/2014/main" id="{0D3C4B3D-9918-4B6A-87BA-82959691D2BB}"/>
              </a:ext>
            </a:extLst>
          </p:cNvPr>
          <p:cNvSpPr/>
          <p:nvPr/>
        </p:nvSpPr>
        <p:spPr>
          <a:xfrm>
            <a:off x="1164666" y="6043425"/>
            <a:ext cx="1585335" cy="8432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53374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asellaDiTesto 16">
            <a:extLst>
              <a:ext uri="{FF2B5EF4-FFF2-40B4-BE49-F238E27FC236}">
                <a16:creationId xmlns:a16="http://schemas.microsoft.com/office/drawing/2014/main" id="{92AD9606-0B73-7F4F-98E4-97AB49D96467}"/>
              </a:ext>
            </a:extLst>
          </p:cNvPr>
          <p:cNvSpPr txBox="1"/>
          <p:nvPr/>
        </p:nvSpPr>
        <p:spPr>
          <a:xfrm>
            <a:off x="235223" y="1"/>
            <a:ext cx="12191694" cy="1723549"/>
          </a:xfrm>
          <a:prstGeom prst="rect">
            <a:avLst/>
          </a:prstGeom>
          <a:noFill/>
        </p:spPr>
        <p:txBody>
          <a:bodyPr wrap="square" rtlCol="0">
            <a:spAutoFit/>
          </a:bodyPr>
          <a:lstStyle/>
          <a:p>
            <a:pPr algn="ctr"/>
            <a:r>
              <a:rPr lang="it-IT" sz="2800" b="1" dirty="0">
                <a:solidFill>
                  <a:schemeClr val="accent1">
                    <a:lumMod val="50000"/>
                  </a:schemeClr>
                </a:solidFill>
              </a:rPr>
              <a:t>Analisi e risultati empirici</a:t>
            </a:r>
          </a:p>
          <a:p>
            <a:pPr algn="just"/>
            <a:endParaRPr lang="it-IT" dirty="0">
              <a:solidFill>
                <a:schemeClr val="accent1">
                  <a:lumMod val="50000"/>
                </a:schemeClr>
              </a:solidFill>
            </a:endParaRPr>
          </a:p>
          <a:p>
            <a:pPr algn="just"/>
            <a:endParaRPr lang="it-IT" sz="2400" i="1" dirty="0">
              <a:solidFill>
                <a:schemeClr val="accent1">
                  <a:lumMod val="50000"/>
                </a:schemeClr>
              </a:solidFill>
            </a:endParaRPr>
          </a:p>
          <a:p>
            <a:pPr marL="285750" indent="-285750" algn="just">
              <a:buFont typeface="Arial" panose="020B0604020202020204" pitchFamily="34" charset="0"/>
              <a:buChar char="•"/>
            </a:pPr>
            <a:endParaRPr lang="it-IT" dirty="0">
              <a:solidFill>
                <a:schemeClr val="accent1">
                  <a:lumMod val="50000"/>
                </a:schemeClr>
              </a:solidFill>
            </a:endParaRPr>
          </a:p>
          <a:p>
            <a:endParaRPr lang="it-IT" dirty="0">
              <a:solidFill>
                <a:schemeClr val="accent1">
                  <a:lumMod val="50000"/>
                </a:schemeClr>
              </a:solidFill>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26" y="857356"/>
            <a:ext cx="7041878" cy="3962764"/>
          </a:xfrm>
          <a:prstGeom prst="rect">
            <a:avLst/>
          </a:prstGeom>
          <a:ln>
            <a:noFill/>
          </a:ln>
          <a:effectLst>
            <a:outerShdw blurRad="292100" dist="139700" dir="2700000" algn="tl" rotWithShape="0">
              <a:srgbClr val="333333">
                <a:alpha val="65000"/>
              </a:srgbClr>
            </a:outerShdw>
            <a:softEdge rad="0"/>
          </a:effectLst>
        </p:spPr>
      </p:pic>
      <p:sp>
        <p:nvSpPr>
          <p:cNvPr id="6" name="CasellaDiTesto 5"/>
          <p:cNvSpPr txBox="1"/>
          <p:nvPr/>
        </p:nvSpPr>
        <p:spPr>
          <a:xfrm>
            <a:off x="7715250" y="444759"/>
            <a:ext cx="4476750" cy="4093428"/>
          </a:xfrm>
          <a:prstGeom prst="rect">
            <a:avLst/>
          </a:prstGeom>
          <a:noFill/>
        </p:spPr>
        <p:txBody>
          <a:bodyPr wrap="square" rtlCol="0">
            <a:spAutoFit/>
          </a:bodyPr>
          <a:lstStyle/>
          <a:p>
            <a:endParaRPr lang="en-US" dirty="0"/>
          </a:p>
          <a:p>
            <a:r>
              <a:rPr lang="en-US" sz="3600" b="1" dirty="0"/>
              <a:t>t-test per campioni appaiati</a:t>
            </a:r>
          </a:p>
          <a:p>
            <a:endParaRPr lang="en-US" dirty="0"/>
          </a:p>
          <a:p>
            <a:pPr algn="just"/>
            <a:r>
              <a:rPr lang="en-US" dirty="0">
                <a:solidFill>
                  <a:srgbClr val="203864"/>
                </a:solidFill>
              </a:rPr>
              <a:t>t = -12.408, df = 14123, p-value &lt; 2.2e-16</a:t>
            </a:r>
          </a:p>
          <a:p>
            <a:pPr algn="just"/>
            <a:endParaRPr lang="en-US" dirty="0">
              <a:solidFill>
                <a:srgbClr val="203864"/>
              </a:solidFill>
            </a:endParaRPr>
          </a:p>
          <a:p>
            <a:pPr algn="just"/>
            <a:r>
              <a:rPr lang="it-IT" dirty="0">
                <a:solidFill>
                  <a:srgbClr val="203864"/>
                </a:solidFill>
              </a:rPr>
              <a:t>H1: la differenza tra i voti medi è diversa da zero</a:t>
            </a:r>
          </a:p>
          <a:p>
            <a:pPr algn="just"/>
            <a:r>
              <a:rPr lang="it-IT" dirty="0">
                <a:solidFill>
                  <a:srgbClr val="203864"/>
                </a:solidFill>
              </a:rPr>
              <a:t>intervallo di confidenza 95 %:</a:t>
            </a:r>
          </a:p>
          <a:p>
            <a:pPr algn="just"/>
            <a:r>
              <a:rPr lang="it-IT" dirty="0">
                <a:solidFill>
                  <a:srgbClr val="203864"/>
                </a:solidFill>
              </a:rPr>
              <a:t>( +0.3501192; +0.4814872)</a:t>
            </a:r>
          </a:p>
          <a:p>
            <a:pPr algn="just"/>
            <a:r>
              <a:rPr lang="en-US" dirty="0">
                <a:solidFill>
                  <a:srgbClr val="203864"/>
                </a:solidFill>
              </a:rPr>
              <a:t>Media stimata delle differenze:</a:t>
            </a:r>
            <a:r>
              <a:rPr lang="en-US" sz="2200" b="1" dirty="0">
                <a:solidFill>
                  <a:srgbClr val="FF0000"/>
                </a:solidFill>
              </a:rPr>
              <a:t>             +0.4158032 </a:t>
            </a:r>
            <a:endParaRPr lang="it-IT" sz="2200" b="1" dirty="0">
              <a:solidFill>
                <a:srgbClr val="FF0000"/>
              </a:solidFill>
            </a:endParaRPr>
          </a:p>
        </p:txBody>
      </p:sp>
      <p:sp>
        <p:nvSpPr>
          <p:cNvPr id="7" name="CasellaDiTesto 6"/>
          <p:cNvSpPr txBox="1"/>
          <p:nvPr/>
        </p:nvSpPr>
        <p:spPr>
          <a:xfrm>
            <a:off x="391626" y="5091679"/>
            <a:ext cx="11258550" cy="1569660"/>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a:solidFill>
                  <a:srgbClr val="203864"/>
                </a:solidFill>
              </a:rPr>
              <a:t>Il test t conferma la significativa differenza in media tra le performance universitarie registrate nelle sessioni primaverile-estiva degli a.a. 2018/19 e 2019/20. Nello specifico si registra  t = -12.408, df = 14123, p-value &lt; 0.000 e, in media, un aumento delle prestazioni universitaria, pari a +0,416   </a:t>
            </a:r>
          </a:p>
        </p:txBody>
      </p:sp>
    </p:spTree>
    <p:extLst>
      <p:ext uri="{BB962C8B-B14F-4D97-AF65-F5344CB8AC3E}">
        <p14:creationId xmlns:p14="http://schemas.microsoft.com/office/powerpoint/2010/main" val="4202736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Immagine 1"/>
          <p:cNvPicPr>
            <a:picLocks noChangeAspect="1"/>
          </p:cNvPicPr>
          <p:nvPr/>
        </p:nvPicPr>
        <p:blipFill>
          <a:blip r:embed="rId2"/>
          <a:stretch>
            <a:fillRect/>
          </a:stretch>
        </p:blipFill>
        <p:spPr>
          <a:xfrm>
            <a:off x="182497" y="531193"/>
            <a:ext cx="8778724" cy="3852194"/>
          </a:xfrm>
          <a:prstGeom prst="rect">
            <a:avLst/>
          </a:prstGeom>
        </p:spPr>
      </p:pic>
      <p:sp>
        <p:nvSpPr>
          <p:cNvPr id="19" name="CasellaDiTesto 18"/>
          <p:cNvSpPr txBox="1"/>
          <p:nvPr/>
        </p:nvSpPr>
        <p:spPr>
          <a:xfrm>
            <a:off x="218482" y="4503822"/>
            <a:ext cx="11830868" cy="2308324"/>
          </a:xfrm>
          <a:prstGeom prst="rect">
            <a:avLst/>
          </a:prstGeom>
          <a:noFill/>
        </p:spPr>
        <p:txBody>
          <a:bodyPr wrap="square" rtlCol="0">
            <a:spAutoFit/>
          </a:bodyPr>
          <a:lstStyle/>
          <a:p>
            <a:pPr algn="just"/>
            <a:r>
              <a:rPr lang="it-IT" sz="2400" dirty="0">
                <a:solidFill>
                  <a:srgbClr val="203864"/>
                </a:solidFill>
              </a:rPr>
              <a:t>Dall’analisi sui CFU si nota una riduzione in media di circa 2.83 CFU nel periodo in analisi.</a:t>
            </a:r>
          </a:p>
          <a:p>
            <a:r>
              <a:rPr lang="it-IT" sz="2400" dirty="0">
                <a:solidFill>
                  <a:srgbClr val="203864"/>
                </a:solidFill>
              </a:rPr>
              <a:t>Confrontando con i risultati precedenti sull’innalzamento del voto medio, tale variazione negativa può essere spiegata dalla scelta degli studenti di sostenere esami meno impegnativi in termini di CFU ottenendo voti più elevati. E’, altresì, probabile che siano stati sostenuti, ma non superati, gli esami che comportavano maggior impegno, ma la verifica di questa ipotesi richiederebbe un supplemento di analisi</a:t>
            </a:r>
          </a:p>
        </p:txBody>
      </p:sp>
      <p:sp>
        <p:nvSpPr>
          <p:cNvPr id="17" name="CasellaDiTesto 16"/>
          <p:cNvSpPr txBox="1"/>
          <p:nvPr/>
        </p:nvSpPr>
        <p:spPr>
          <a:xfrm>
            <a:off x="8766541" y="-25607"/>
            <a:ext cx="3425153" cy="4524315"/>
          </a:xfrm>
          <a:prstGeom prst="rect">
            <a:avLst/>
          </a:prstGeom>
          <a:noFill/>
        </p:spPr>
        <p:txBody>
          <a:bodyPr wrap="square" rtlCol="0">
            <a:spAutoFit/>
          </a:bodyPr>
          <a:lstStyle/>
          <a:p>
            <a:pPr algn="ctr"/>
            <a:r>
              <a:rPr lang="en-US" sz="3600" b="1" dirty="0" smtClean="0"/>
              <a:t>t-test </a:t>
            </a:r>
            <a:r>
              <a:rPr lang="en-US" sz="3600" b="1" dirty="0"/>
              <a:t>per campioni appaiati</a:t>
            </a:r>
          </a:p>
          <a:p>
            <a:endParaRPr lang="en-US" dirty="0"/>
          </a:p>
          <a:p>
            <a:pPr algn="just"/>
            <a:r>
              <a:rPr lang="en-US" dirty="0">
                <a:solidFill>
                  <a:srgbClr val="203864"/>
                </a:solidFill>
              </a:rPr>
              <a:t>t = -24.16, df = 14123, </a:t>
            </a:r>
            <a:r>
              <a:rPr lang="en-US" dirty="0" smtClean="0">
                <a:solidFill>
                  <a:srgbClr val="203864"/>
                </a:solidFill>
              </a:rPr>
              <a:t>p-value &lt; 0.0002</a:t>
            </a:r>
            <a:endParaRPr lang="en-US" dirty="0">
              <a:solidFill>
                <a:srgbClr val="203864"/>
              </a:solidFill>
            </a:endParaRPr>
          </a:p>
          <a:p>
            <a:pPr algn="just"/>
            <a:endParaRPr lang="en-US" dirty="0">
              <a:solidFill>
                <a:srgbClr val="203864"/>
              </a:solidFill>
            </a:endParaRPr>
          </a:p>
          <a:p>
            <a:pPr algn="just"/>
            <a:r>
              <a:rPr lang="it-IT" dirty="0">
                <a:solidFill>
                  <a:srgbClr val="203864"/>
                </a:solidFill>
              </a:rPr>
              <a:t>H1: la differenza tra Ia media di CFU è diversa da 0</a:t>
            </a:r>
          </a:p>
          <a:p>
            <a:pPr algn="just"/>
            <a:r>
              <a:rPr lang="it-IT" dirty="0">
                <a:solidFill>
                  <a:srgbClr val="203864"/>
                </a:solidFill>
              </a:rPr>
              <a:t>intervallo di confidenza 95 %:</a:t>
            </a:r>
          </a:p>
          <a:p>
            <a:pPr algn="just"/>
            <a:r>
              <a:rPr lang="it-IT" dirty="0">
                <a:solidFill>
                  <a:srgbClr val="203864"/>
                </a:solidFill>
              </a:rPr>
              <a:t>( -3.062981; -2.603270)</a:t>
            </a:r>
          </a:p>
          <a:p>
            <a:pPr algn="just"/>
            <a:r>
              <a:rPr lang="en-US" dirty="0">
                <a:solidFill>
                  <a:srgbClr val="203864"/>
                </a:solidFill>
              </a:rPr>
              <a:t>Media stimata delle differenze: </a:t>
            </a:r>
            <a:r>
              <a:rPr lang="en-US" dirty="0"/>
              <a:t>              </a:t>
            </a:r>
            <a:r>
              <a:rPr lang="en-US" b="1" dirty="0">
                <a:solidFill>
                  <a:srgbClr val="FF0000"/>
                </a:solidFill>
              </a:rPr>
              <a:t>-2.833125 </a:t>
            </a:r>
            <a:endParaRPr lang="it-IT" b="1" dirty="0">
              <a:solidFill>
                <a:srgbClr val="FF0000"/>
              </a:solidFill>
            </a:endParaRPr>
          </a:p>
        </p:txBody>
      </p:sp>
      <p:sp>
        <p:nvSpPr>
          <p:cNvPr id="20" name="CasellaDiTesto 19">
            <a:extLst>
              <a:ext uri="{FF2B5EF4-FFF2-40B4-BE49-F238E27FC236}">
                <a16:creationId xmlns:a16="http://schemas.microsoft.com/office/drawing/2014/main" id="{92AD9606-0B73-7F4F-98E4-97AB49D96467}"/>
              </a:ext>
            </a:extLst>
          </p:cNvPr>
          <p:cNvSpPr txBox="1"/>
          <p:nvPr/>
        </p:nvSpPr>
        <p:spPr>
          <a:xfrm>
            <a:off x="-853965" y="25362"/>
            <a:ext cx="12191694" cy="800219"/>
          </a:xfrm>
          <a:prstGeom prst="rect">
            <a:avLst/>
          </a:prstGeom>
          <a:noFill/>
        </p:spPr>
        <p:txBody>
          <a:bodyPr wrap="square" rtlCol="0">
            <a:spAutoFit/>
          </a:bodyPr>
          <a:lstStyle/>
          <a:p>
            <a:pPr algn="ctr"/>
            <a:r>
              <a:rPr lang="it-IT" sz="2800" b="1" dirty="0">
                <a:solidFill>
                  <a:schemeClr val="accent1">
                    <a:lumMod val="50000"/>
                  </a:schemeClr>
                </a:solidFill>
              </a:rPr>
              <a:t>Analisi e risultati empirici</a:t>
            </a:r>
          </a:p>
          <a:p>
            <a:endParaRPr lang="it-IT" dirty="0">
              <a:solidFill>
                <a:schemeClr val="accent1">
                  <a:lumMod val="50000"/>
                </a:schemeClr>
              </a:solidFill>
            </a:endParaRPr>
          </a:p>
        </p:txBody>
      </p:sp>
    </p:spTree>
    <p:extLst>
      <p:ext uri="{BB962C8B-B14F-4D97-AF65-F5344CB8AC3E}">
        <p14:creationId xmlns:p14="http://schemas.microsoft.com/office/powerpoint/2010/main" val="1787594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516CFA-65A7-4E78-BAF2-F437E0567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583843-30E4-4091-87E1-A4A496510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AE0D2D7F-1DF5-4798-9E63-A71E2D1588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D197D003-D6F2-4203-A495-66907856AF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0A62B1-BB9A-43BD-81CD-1400F6A227E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FDD9AD5-71EC-4840-9DB9-0EB0E1755F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E37CA3E-8144-4168-9129-6446C79AED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7D4F600-F737-4482-BC99-1E1FFC82630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54" name="Freeform: Shape 53">
              <a:extLst>
                <a:ext uri="{FF2B5EF4-FFF2-40B4-BE49-F238E27FC236}">
                  <a16:creationId xmlns:a16="http://schemas.microsoft.com/office/drawing/2014/main" id="{487C2CB5-E3D4-4345-A7B4-6F0039A6A11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CB1D1D5-E255-4B0E-A7F5-DB2BE5A8D5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95D61F8-0B49-44AD-956A-8EE58ECE66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EC645CD3-4985-451E-8683-6C671E1781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asellaDiTesto 15">
            <a:extLst>
              <a:ext uri="{FF2B5EF4-FFF2-40B4-BE49-F238E27FC236}">
                <a16:creationId xmlns:a16="http://schemas.microsoft.com/office/drawing/2014/main" id="{92AD9606-0B73-7F4F-98E4-97AB49D96467}"/>
              </a:ext>
            </a:extLst>
          </p:cNvPr>
          <p:cNvSpPr txBox="1"/>
          <p:nvPr/>
        </p:nvSpPr>
        <p:spPr>
          <a:xfrm>
            <a:off x="2360127" y="90734"/>
            <a:ext cx="7174570" cy="523220"/>
          </a:xfrm>
          <a:prstGeom prst="rect">
            <a:avLst/>
          </a:prstGeom>
          <a:noFill/>
        </p:spPr>
        <p:txBody>
          <a:bodyPr wrap="square" rtlCol="0">
            <a:spAutoFit/>
          </a:bodyPr>
          <a:lstStyle/>
          <a:p>
            <a:pPr algn="ctr"/>
            <a:r>
              <a:rPr lang="it-IT" sz="2800" b="1" dirty="0">
                <a:solidFill>
                  <a:schemeClr val="accent1">
                    <a:lumMod val="50000"/>
                  </a:schemeClr>
                </a:solidFill>
              </a:rPr>
              <a:t>Il modello di regressione logistica</a:t>
            </a:r>
            <a:endParaRPr lang="it-IT" dirty="0">
              <a:solidFill>
                <a:schemeClr val="accent1">
                  <a:lumMod val="50000"/>
                </a:schemeClr>
              </a:solidFill>
            </a:endParaRPr>
          </a:p>
        </p:txBody>
      </p:sp>
      <p:graphicFrame>
        <p:nvGraphicFramePr>
          <p:cNvPr id="3" name="Tabella 2">
            <a:extLst>
              <a:ext uri="{FF2B5EF4-FFF2-40B4-BE49-F238E27FC236}">
                <a16:creationId xmlns:a16="http://schemas.microsoft.com/office/drawing/2014/main" id="{8A8AD04E-6144-45E7-91E1-D9CB351BABDC}"/>
              </a:ext>
            </a:extLst>
          </p:cNvPr>
          <p:cNvGraphicFramePr>
            <a:graphicFrameLocks noGrp="1"/>
          </p:cNvGraphicFramePr>
          <p:nvPr>
            <p:extLst>
              <p:ext uri="{D42A27DB-BD31-4B8C-83A1-F6EECF244321}">
                <p14:modId xmlns:p14="http://schemas.microsoft.com/office/powerpoint/2010/main" val="1056797853"/>
              </p:ext>
            </p:extLst>
          </p:nvPr>
        </p:nvGraphicFramePr>
        <p:xfrm>
          <a:off x="1150361" y="2682265"/>
          <a:ext cx="9395076" cy="2813337"/>
        </p:xfrm>
        <a:graphic>
          <a:graphicData uri="http://schemas.openxmlformats.org/drawingml/2006/table">
            <a:tbl>
              <a:tblPr>
                <a:tableStyleId>{93296810-A885-4BE3-A3E7-6D5BEEA58F35}</a:tableStyleId>
              </a:tblPr>
              <a:tblGrid>
                <a:gridCol w="5476240">
                  <a:extLst>
                    <a:ext uri="{9D8B030D-6E8A-4147-A177-3AD203B41FA5}">
                      <a16:colId xmlns:a16="http://schemas.microsoft.com/office/drawing/2014/main" val="2501094371"/>
                    </a:ext>
                  </a:extLst>
                </a:gridCol>
                <a:gridCol w="3918836">
                  <a:extLst>
                    <a:ext uri="{9D8B030D-6E8A-4147-A177-3AD203B41FA5}">
                      <a16:colId xmlns:a16="http://schemas.microsoft.com/office/drawing/2014/main" val="471400557"/>
                    </a:ext>
                  </a:extLst>
                </a:gridCol>
              </a:tblGrid>
              <a:tr h="317383">
                <a:tc>
                  <a:txBody>
                    <a:bodyPr/>
                    <a:lstStyle/>
                    <a:p>
                      <a:pPr marL="38100" marR="38100" algn="just">
                        <a:spcAft>
                          <a:spcPts val="0"/>
                        </a:spcAft>
                      </a:pPr>
                      <a:r>
                        <a:rPr lang="it-IT" sz="1800" b="1" dirty="0">
                          <a:solidFill>
                            <a:schemeClr val="accent1">
                              <a:lumMod val="50000"/>
                            </a:schemeClr>
                          </a:solidFill>
                          <a:effectLst/>
                        </a:rPr>
                        <a:t>Variabili nel modello</a:t>
                      </a:r>
                      <a:endParaRPr lang="it-IT" sz="1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just">
                        <a:spcAft>
                          <a:spcPts val="0"/>
                        </a:spcAft>
                      </a:pPr>
                      <a:r>
                        <a:rPr lang="it-IT" sz="1800" b="1" dirty="0">
                          <a:solidFill>
                            <a:schemeClr val="accent1">
                              <a:lumMod val="50000"/>
                            </a:schemeClr>
                          </a:solidFill>
                          <a:effectLst/>
                        </a:rPr>
                        <a:t>Acronimo </a:t>
                      </a:r>
                      <a:endParaRPr lang="it-IT" sz="1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31874202"/>
                  </a:ext>
                </a:extLst>
              </a:tr>
              <a:tr h="317383">
                <a:tc>
                  <a:txBody>
                    <a:bodyPr/>
                    <a:lstStyle/>
                    <a:p>
                      <a:pPr marL="38100" marR="38100" algn="just">
                        <a:spcAft>
                          <a:spcPts val="0"/>
                        </a:spcAft>
                      </a:pPr>
                      <a:r>
                        <a:rPr lang="it-IT" sz="1800" dirty="0">
                          <a:solidFill>
                            <a:schemeClr val="accent1">
                              <a:lumMod val="50000"/>
                            </a:schemeClr>
                          </a:solidFill>
                          <a:effectLst/>
                          <a:latin typeface="+mn-lt"/>
                          <a:ea typeface="+mn-ea"/>
                          <a:cs typeface="+mn-cs"/>
                        </a:rPr>
                        <a:t>Id</a:t>
                      </a:r>
                      <a:r>
                        <a:rPr lang="it-IT" sz="1800" baseline="0" dirty="0">
                          <a:solidFill>
                            <a:schemeClr val="accent1">
                              <a:lumMod val="50000"/>
                            </a:schemeClr>
                          </a:solidFill>
                          <a:effectLst/>
                          <a:latin typeface="+mn-lt"/>
                          <a:ea typeface="+mn-ea"/>
                          <a:cs typeface="+mn-cs"/>
                        </a:rPr>
                        <a:t> studente</a:t>
                      </a:r>
                      <a:endPar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ID</a:t>
                      </a:r>
                    </a:p>
                  </a:txBody>
                  <a:tcPr marL="0" marR="0" marT="0" marB="0"/>
                </a:tc>
                <a:extLst>
                  <a:ext uri="{0D108BD9-81ED-4DB2-BD59-A6C34878D82A}">
                    <a16:rowId xmlns:a16="http://schemas.microsoft.com/office/drawing/2014/main" val="4264628955"/>
                  </a:ext>
                </a:extLst>
              </a:tr>
              <a:tr h="317383">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Voto medio ponderato (2018 &amp; 2019)</a:t>
                      </a:r>
                    </a:p>
                  </a:txBody>
                  <a:tcPr marL="0" marR="0" marT="0" marB="0"/>
                </a:tc>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Media p</a:t>
                      </a:r>
                    </a:p>
                  </a:txBody>
                  <a:tcPr marL="0" marR="0" marT="0" marB="0"/>
                </a:tc>
                <a:extLst>
                  <a:ext uri="{0D108BD9-81ED-4DB2-BD59-A6C34878D82A}">
                    <a16:rowId xmlns:a16="http://schemas.microsoft.com/office/drawing/2014/main" val="2732714479"/>
                  </a:ext>
                </a:extLst>
              </a:tr>
              <a:tr h="317383">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CFU (2018 &amp; 2019)</a:t>
                      </a:r>
                    </a:p>
                  </a:txBody>
                  <a:tcPr marL="0" marR="0" marT="0" marB="0"/>
                </a:tc>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CFU</a:t>
                      </a:r>
                    </a:p>
                  </a:txBody>
                  <a:tcPr marL="0" marR="0" marT="0" marB="0"/>
                </a:tc>
                <a:extLst>
                  <a:ext uri="{0D108BD9-81ED-4DB2-BD59-A6C34878D82A}">
                    <a16:rowId xmlns:a16="http://schemas.microsoft.com/office/drawing/2014/main" val="1097752357"/>
                  </a:ext>
                </a:extLst>
              </a:tr>
              <a:tr h="317383">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ISEE 2019</a:t>
                      </a:r>
                    </a:p>
                  </a:txBody>
                  <a:tcPr marL="0" marR="0" marT="0" marB="0"/>
                </a:tc>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ISEE</a:t>
                      </a:r>
                    </a:p>
                  </a:txBody>
                  <a:tcPr marL="0" marR="0" marT="0" marB="0"/>
                </a:tc>
                <a:extLst>
                  <a:ext uri="{0D108BD9-81ED-4DB2-BD59-A6C34878D82A}">
                    <a16:rowId xmlns:a16="http://schemas.microsoft.com/office/drawing/2014/main" val="1178734112"/>
                  </a:ext>
                </a:extLst>
              </a:tr>
              <a:tr h="317383">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Genere</a:t>
                      </a:r>
                      <a:r>
                        <a:rPr lang="it-IT" sz="1800" baseline="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Genere</a:t>
                      </a:r>
                    </a:p>
                  </a:txBody>
                  <a:tcPr marL="0" marR="0" marT="0" marB="0"/>
                </a:tc>
                <a:extLst>
                  <a:ext uri="{0D108BD9-81ED-4DB2-BD59-A6C34878D82A}">
                    <a16:rowId xmlns:a16="http://schemas.microsoft.com/office/drawing/2014/main" val="184507241"/>
                  </a:ext>
                </a:extLst>
              </a:tr>
              <a:tr h="317383">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Residenza</a:t>
                      </a:r>
                    </a:p>
                  </a:txBody>
                  <a:tcPr marL="0" marR="0" marT="0" marB="0"/>
                </a:tc>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Grado</a:t>
                      </a:r>
                      <a:r>
                        <a:rPr lang="it-IT" sz="1800" baseline="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di urbanizzazione</a:t>
                      </a:r>
                      <a:endPar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76999071"/>
                  </a:ext>
                </a:extLst>
              </a:tr>
              <a:tr h="591656">
                <a:tc>
                  <a:txBody>
                    <a:bodyPr/>
                    <a:lstStyle/>
                    <a:p>
                      <a:pPr marL="38100" marR="38100" lvl="0" indent="0" algn="just" defTabSz="914400" rtl="0" eaLnBrk="1" fontAlgn="auto" latinLnBrk="0" hangingPunct="1">
                        <a:lnSpc>
                          <a:spcPct val="100000"/>
                        </a:lnSpc>
                        <a:spcBef>
                          <a:spcPts val="0"/>
                        </a:spcBef>
                        <a:spcAft>
                          <a:spcPts val="0"/>
                        </a:spcAft>
                        <a:buClrTx/>
                        <a:buSzTx/>
                        <a:buFontTx/>
                        <a:buNone/>
                        <a:tabLst/>
                        <a:defRPr/>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Tipologia</a:t>
                      </a:r>
                      <a:r>
                        <a:rPr lang="it-IT" sz="1800" baseline="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di corso di studio - Id corso di studi</a:t>
                      </a:r>
                    </a:p>
                  </a:txBody>
                  <a:tcPr marL="0" marR="0" marT="0" marB="0"/>
                </a:tc>
                <a:tc>
                  <a:txBody>
                    <a:bodyPr/>
                    <a:lstStyle/>
                    <a:p>
                      <a:pPr marL="38100" marR="38100" algn="just">
                        <a:spcAft>
                          <a:spcPts val="0"/>
                        </a:spcAft>
                      </a:pPr>
                      <a:r>
                        <a:rPr lang="it-IT"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Dipartimento - Area disciplinare </a:t>
                      </a:r>
                    </a:p>
                  </a:txBody>
                  <a:tcPr marL="0" marR="0" marT="0" marB="0"/>
                </a:tc>
                <a:extLst>
                  <a:ext uri="{0D108BD9-81ED-4DB2-BD59-A6C34878D82A}">
                    <a16:rowId xmlns:a16="http://schemas.microsoft.com/office/drawing/2014/main" val="3574066924"/>
                  </a:ext>
                </a:extLst>
              </a:tr>
            </a:tbl>
          </a:graphicData>
        </a:graphic>
      </p:graphicFrame>
      <p:sp>
        <p:nvSpPr>
          <p:cNvPr id="2" name="CasellaDiTesto 1">
            <a:extLst>
              <a:ext uri="{FF2B5EF4-FFF2-40B4-BE49-F238E27FC236}">
                <a16:creationId xmlns:a16="http://schemas.microsoft.com/office/drawing/2014/main" id="{5391F86C-EAD2-47F2-9349-8897A8756D3B}"/>
              </a:ext>
            </a:extLst>
          </p:cNvPr>
          <p:cNvSpPr txBox="1"/>
          <p:nvPr/>
        </p:nvSpPr>
        <p:spPr>
          <a:xfrm>
            <a:off x="629920" y="556450"/>
            <a:ext cx="10962640" cy="1938992"/>
          </a:xfrm>
          <a:prstGeom prst="rect">
            <a:avLst/>
          </a:prstGeom>
          <a:noFill/>
        </p:spPr>
        <p:txBody>
          <a:bodyPr wrap="square" rtlCol="0">
            <a:spAutoFit/>
          </a:bodyPr>
          <a:lstStyle/>
          <a:p>
            <a:pPr algn="just"/>
            <a:endParaRPr lang="it-IT" sz="2400" dirty="0">
              <a:solidFill>
                <a:srgbClr val="203864"/>
              </a:solidFill>
            </a:endParaRPr>
          </a:p>
          <a:p>
            <a:pPr algn="just"/>
            <a:r>
              <a:rPr lang="it-IT" sz="2400" dirty="0">
                <a:solidFill>
                  <a:srgbClr val="203864"/>
                </a:solidFill>
              </a:rPr>
              <a:t>Utilizzando le variabili descritte in tabella è stato implementato il modello Logit, adottando come variabile risposta una variabile dicotomica che assume valore pari a </a:t>
            </a:r>
            <a:r>
              <a:rPr lang="it-IT" sz="2400" b="1" dirty="0">
                <a:solidFill>
                  <a:srgbClr val="203864"/>
                </a:solidFill>
              </a:rPr>
              <a:t>0 </a:t>
            </a:r>
            <a:r>
              <a:rPr lang="it-IT" sz="2400" dirty="0">
                <a:solidFill>
                  <a:srgbClr val="203864"/>
                </a:solidFill>
              </a:rPr>
              <a:t>se la variazione di performance tra 2018-2019 e 2019-2020 </a:t>
            </a:r>
            <a:r>
              <a:rPr lang="it-IT" sz="2400" b="1" dirty="0">
                <a:solidFill>
                  <a:srgbClr val="203864"/>
                </a:solidFill>
              </a:rPr>
              <a:t>è minore di 0 </a:t>
            </a:r>
            <a:r>
              <a:rPr lang="it-IT" sz="2400" dirty="0">
                <a:solidFill>
                  <a:srgbClr val="203864"/>
                </a:solidFill>
              </a:rPr>
              <a:t>oppure </a:t>
            </a:r>
            <a:r>
              <a:rPr lang="it-IT" sz="2400" b="1" dirty="0" smtClean="0">
                <a:solidFill>
                  <a:srgbClr val="203864"/>
                </a:solidFill>
              </a:rPr>
              <a:t>1 in caso contrario.</a:t>
            </a:r>
            <a:endParaRPr lang="it-IT" dirty="0"/>
          </a:p>
        </p:txBody>
      </p:sp>
    </p:spTree>
    <p:extLst>
      <p:ext uri="{BB962C8B-B14F-4D97-AF65-F5344CB8AC3E}">
        <p14:creationId xmlns:p14="http://schemas.microsoft.com/office/powerpoint/2010/main" val="1803815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12707</TotalTime>
  <Words>1169</Words>
  <Application>Microsoft Office PowerPoint</Application>
  <PresentationFormat>Widescreen</PresentationFormat>
  <Paragraphs>159</Paragraphs>
  <Slides>18</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Calibri Light</vt:lpstr>
      <vt:lpstr>Times New Roman</vt:lpstr>
      <vt:lpstr>Tema di Office</vt:lpstr>
      <vt:lpstr> L'impatto del Covid-19 sulla performance universitaria: il caso Uniba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 PREDITTIVI PER IL CREDIT-SCORING</dc:title>
  <dc:creator>Carmine Lamanna</dc:creator>
  <cp:lastModifiedBy>Utente</cp:lastModifiedBy>
  <cp:revision>247</cp:revision>
  <dcterms:created xsi:type="dcterms:W3CDTF">2020-06-29T07:07:08Z</dcterms:created>
  <dcterms:modified xsi:type="dcterms:W3CDTF">2020-10-13T11:20:28Z</dcterms:modified>
</cp:coreProperties>
</file>