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750B-1243-4E76-8A7B-BA3E88772E24}" v="120" dt="2025-01-06T17:38:5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D302-0AC0-4EA4-A0E7-B022E5976B59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9C61-5EF2-40E5-89FE-A8C8552DD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97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51DF-EC84-4702-8D0E-251F09AA4F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4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5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5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3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9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6F6E76-D6C4-4F41-8B56-236687B0A30A}" type="datetimeFigureOut">
              <a:rPr lang="it-IT" smtClean="0"/>
              <a:t>12/01/25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481F6-14E6-4CDA-8064-EA3D56C6E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ea typeface="Calibri Light"/>
                <a:cs typeface="Calibri Light"/>
              </a:rPr>
              <a:t>EDGE COMPUTING NETWORK PROJECT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8AA7AE34-9040-43E4-8B88-06371BB8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2300" dirty="0"/>
              <a:t>Performance </a:t>
            </a:r>
            <a:r>
              <a:rPr lang="it-IT" sz="2300" dirty="0" err="1"/>
              <a:t>evaluation</a:t>
            </a:r>
            <a:r>
              <a:rPr lang="it-IT" sz="2300" dirty="0"/>
              <a:t> of </a:t>
            </a:r>
            <a:r>
              <a:rPr lang="it-IT" sz="2300" dirty="0">
                <a:ea typeface="+mj-lt"/>
                <a:cs typeface="+mj-lt"/>
              </a:rPr>
              <a:t>AN Edge computing-</a:t>
            </a:r>
            <a:r>
              <a:rPr lang="it-IT" sz="2300" dirty="0" err="1">
                <a:ea typeface="+mj-lt"/>
                <a:cs typeface="+mj-lt"/>
              </a:rPr>
              <a:t>enabled</a:t>
            </a:r>
            <a:r>
              <a:rPr lang="it-IT" sz="2300" dirty="0">
                <a:ea typeface="+mj-lt"/>
                <a:cs typeface="+mj-lt"/>
              </a:rPr>
              <a:t> </a:t>
            </a:r>
            <a:r>
              <a:rPr lang="it-IT" sz="2300" dirty="0" err="1">
                <a:ea typeface="+mj-lt"/>
                <a:cs typeface="+mj-lt"/>
              </a:rPr>
              <a:t>cellular</a:t>
            </a:r>
            <a:r>
              <a:rPr lang="it-IT" sz="2300" dirty="0">
                <a:ea typeface="+mj-lt"/>
                <a:cs typeface="+mj-lt"/>
              </a:rPr>
              <a:t> network</a:t>
            </a:r>
            <a:endParaRPr lang="it-IT"/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DE0DB832-CE1C-4722-9E1C-9BFC208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4008" y="758952"/>
            <a:ext cx="2783984" cy="1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442672-C992-47B8-A5E7-19C4D10F3526}"/>
              </a:ext>
            </a:extLst>
          </p:cNvPr>
          <p:cNvSpPr txBox="1"/>
          <p:nvPr/>
        </p:nvSpPr>
        <p:spPr>
          <a:xfrm>
            <a:off x="138234" y="6428813"/>
            <a:ext cx="70764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Federico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Cavedoni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Lorenzo Monaci, Federico Pinna - PECSN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48882-6874-4B2D-8E28-294BF6F4BA7F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98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51F71-8CEB-94D7-2A86-0097938D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7" y="338075"/>
            <a:ext cx="10515600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DBA584-79B4-8BD2-09F4-1567994A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308" r="7097" b="-205"/>
          <a:stretch/>
        </p:blipFill>
        <p:spPr>
          <a:xfrm>
            <a:off x="417957" y="2147724"/>
            <a:ext cx="5449417" cy="3505300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C699B7E1-4C7C-CE4C-5797-21F17D2B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27" y="2147724"/>
            <a:ext cx="5444717" cy="35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0A485A3-56BB-6195-AD83-66552A7B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1E44C8E-3FA3-BCFE-B02D-9457C47E8AC3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8FA7-8A19-E713-6BB5-241E15217D92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37620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65AC9-700A-EFB9-61EB-3BB7414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FAIRNESS</a:t>
            </a:r>
            <a:endParaRPr lang="it-IT" sz="4000" dirty="0"/>
          </a:p>
        </p:txBody>
      </p:sp>
      <p:pic>
        <p:nvPicPr>
          <p:cNvPr id="11" name="Segnaposto contenuto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C8539E0-995F-E968-500B-3031AECF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23" y="1876409"/>
            <a:ext cx="4240663" cy="4315645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000744-2444-F29E-2EDE-9E85C968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15" y="1876408"/>
            <a:ext cx="4331992" cy="4315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343A78B-B86A-E3C1-265D-06650DD1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F4D32F-2530-23AE-D9DD-8AD375DCD838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321ACE-3F6F-F2E3-ACD9-18B1FBCCA10C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69556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1901-6F5A-DCE8-DB74-923D3D0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 – UNIFORM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E76EB-C499-2B9A-1C7D-FFB4B5AE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2305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 err="1">
                <a:latin typeface="+mj-lt"/>
              </a:rPr>
              <a:t>Since</a:t>
            </a:r>
            <a:r>
              <a:rPr lang="it-IT" sz="2800" dirty="0">
                <a:latin typeface="+mj-lt"/>
              </a:rPr>
              <a:t> users are </a:t>
            </a:r>
            <a:r>
              <a:rPr lang="it-IT" sz="2800" dirty="0" err="1">
                <a:latin typeface="+mj-lt"/>
              </a:rPr>
              <a:t>already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distributed</a:t>
            </a:r>
            <a:r>
              <a:rPr lang="it-IT" sz="2800" dirty="0">
                <a:latin typeface="+mj-lt"/>
              </a:rPr>
              <a:t>, forwarding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 to a </a:t>
            </a:r>
            <a:r>
              <a:rPr lang="it-IT" sz="2800" dirty="0" err="1">
                <a:latin typeface="+mj-lt"/>
              </a:rPr>
              <a:t>less-loaded</a:t>
            </a:r>
            <a:r>
              <a:rPr lang="it-IT" sz="2800" dirty="0">
                <a:latin typeface="+mj-lt"/>
              </a:rPr>
              <a:t> base station </a:t>
            </a:r>
            <a:r>
              <a:rPr lang="it-IT" sz="2800" dirty="0" err="1">
                <a:latin typeface="+mj-lt"/>
              </a:rPr>
              <a:t>does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not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provide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significant</a:t>
            </a:r>
            <a:r>
              <a:rPr lang="it-IT" sz="2800" dirty="0">
                <a:latin typeface="+mj-lt"/>
              </a:rPr>
              <a:t> benefits. </a:t>
            </a:r>
            <a:br>
              <a:rPr lang="it-IT" sz="2800" dirty="0">
                <a:latin typeface="+mj-lt"/>
              </a:rPr>
            </a:br>
            <a:endParaRPr lang="it-IT" sz="2800" dirty="0">
              <a:latin typeface="+mj-lt"/>
            </a:endParaRPr>
          </a:p>
          <a:p>
            <a:pPr algn="just"/>
            <a:r>
              <a:rPr lang="it-IT" sz="2800" dirty="0">
                <a:latin typeface="+mj-lt"/>
              </a:rPr>
              <a:t>In </a:t>
            </a:r>
            <a:r>
              <a:rPr lang="it-IT" sz="2800" dirty="0" err="1">
                <a:latin typeface="+mj-lt"/>
              </a:rPr>
              <a:t>fact</a:t>
            </a:r>
            <a:r>
              <a:rPr lang="it-IT" sz="2800" dirty="0">
                <a:latin typeface="+mj-lt"/>
              </a:rPr>
              <a:t>, the </a:t>
            </a:r>
            <a:r>
              <a:rPr lang="it-IT" sz="2800" dirty="0" err="1">
                <a:latin typeface="+mj-lt"/>
              </a:rPr>
              <a:t>additional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latency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introduced</a:t>
            </a:r>
            <a:r>
              <a:rPr lang="it-IT" sz="2800" dirty="0">
                <a:latin typeface="+mj-lt"/>
              </a:rPr>
              <a:t> by the forwarding </a:t>
            </a:r>
            <a:r>
              <a:rPr lang="it-IT" sz="2800" dirty="0" err="1">
                <a:latin typeface="+mj-lt"/>
              </a:rPr>
              <a:t>process</a:t>
            </a:r>
            <a:r>
              <a:rPr lang="it-IT" sz="2800" dirty="0">
                <a:latin typeface="+mj-lt"/>
              </a:rPr>
              <a:t> in Method B, </a:t>
            </a:r>
            <a:r>
              <a:rPr lang="it-IT" sz="2800" dirty="0" err="1">
                <a:latin typeface="+mj-lt"/>
              </a:rPr>
              <a:t>results</a:t>
            </a:r>
            <a:r>
              <a:rPr lang="it-IT" sz="2800" dirty="0">
                <a:latin typeface="+mj-lt"/>
              </a:rPr>
              <a:t> in </a:t>
            </a:r>
            <a:r>
              <a:rPr lang="it-IT" sz="2800" b="1" dirty="0" err="1">
                <a:latin typeface="+mj-lt"/>
              </a:rPr>
              <a:t>increased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response</a:t>
            </a:r>
            <a:r>
              <a:rPr lang="it-IT" sz="2800" b="1" dirty="0">
                <a:latin typeface="+mj-lt"/>
              </a:rPr>
              <a:t> times</a:t>
            </a:r>
            <a:r>
              <a:rPr lang="it-IT" sz="2800" dirty="0">
                <a:latin typeface="+mj-lt"/>
              </a:rPr>
              <a:t>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912E44C7-C6FF-2523-E825-98B10D0C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4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F608-D1FA-5AD6-7F07-F311B537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A58AE-3ABB-71CF-35A4-BCEBDC4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3349" cy="1450757"/>
          </a:xfrm>
        </p:spPr>
        <p:txBody>
          <a:bodyPr>
            <a:normAutofit/>
          </a:bodyPr>
          <a:lstStyle/>
          <a:p>
            <a:r>
              <a:rPr lang="it-IT" sz="4000" dirty="0"/>
              <a:t>CONCLUSIONS – LOGNORMAL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DCA32-8DAA-457C-5828-6AB17D61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6991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>
                <a:latin typeface="+mj-lt"/>
              </a:rPr>
              <a:t>The load </a:t>
            </a:r>
            <a:r>
              <a:rPr lang="it-IT" sz="2800" dirty="0" err="1">
                <a:latin typeface="+mj-lt"/>
              </a:rPr>
              <a:t>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highly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imbalanced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across</a:t>
            </a:r>
            <a:r>
              <a:rPr lang="it-IT" sz="2800" dirty="0">
                <a:latin typeface="+mj-lt"/>
              </a:rPr>
              <a:t> the base stations </a:t>
            </a:r>
            <a:r>
              <a:rPr lang="it-IT" sz="2800" dirty="0" err="1">
                <a:latin typeface="+mj-lt"/>
              </a:rPr>
              <a:t>when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applying</a:t>
            </a:r>
            <a:r>
              <a:rPr lang="it-IT" sz="2800" dirty="0">
                <a:latin typeface="+mj-lt"/>
              </a:rPr>
              <a:t> Method A. </a:t>
            </a:r>
          </a:p>
          <a:p>
            <a:pPr algn="just"/>
            <a:r>
              <a:rPr lang="it-IT" sz="2800" dirty="0">
                <a:latin typeface="+mj-lt"/>
              </a:rPr>
              <a:t>A </a:t>
            </a:r>
            <a:r>
              <a:rPr lang="it-IT" sz="2800" dirty="0" err="1">
                <a:latin typeface="+mj-lt"/>
              </a:rPr>
              <a:t>few</a:t>
            </a:r>
            <a:r>
              <a:rPr lang="it-IT" sz="2800" dirty="0">
                <a:latin typeface="+mj-lt"/>
              </a:rPr>
              <a:t> base stations </a:t>
            </a:r>
            <a:r>
              <a:rPr lang="it-IT" sz="2800" dirty="0" err="1">
                <a:latin typeface="+mj-lt"/>
              </a:rPr>
              <a:t>receive</a:t>
            </a:r>
            <a:r>
              <a:rPr lang="it-IT" sz="2800" dirty="0">
                <a:latin typeface="+mj-lt"/>
              </a:rPr>
              <a:t> a </a:t>
            </a:r>
            <a:r>
              <a:rPr lang="it-IT" sz="2800" dirty="0" err="1">
                <a:latin typeface="+mj-lt"/>
              </a:rPr>
              <a:t>disproportionate</a:t>
            </a:r>
            <a:r>
              <a:rPr lang="it-IT" sz="2800" dirty="0">
                <a:latin typeface="+mj-lt"/>
              </a:rPr>
              <a:t> share of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becoming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overloaded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whereas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others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remain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largely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unused</a:t>
            </a:r>
            <a:r>
              <a:rPr lang="it-IT" sz="2800" dirty="0">
                <a:latin typeface="+mj-lt"/>
              </a:rPr>
              <a:t>. </a:t>
            </a:r>
          </a:p>
          <a:p>
            <a:pPr algn="just"/>
            <a:r>
              <a:rPr lang="it-IT" sz="2800" dirty="0">
                <a:latin typeface="+mj-lt"/>
              </a:rPr>
              <a:t>The forwarding strategy of Method B </a:t>
            </a:r>
            <a:r>
              <a:rPr lang="it-IT" sz="2800" dirty="0" err="1">
                <a:latin typeface="+mj-lt"/>
              </a:rPr>
              <a:t>alleviates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this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</a:t>
            </a:r>
            <a:r>
              <a:rPr lang="it-IT" sz="2800" dirty="0">
                <a:latin typeface="+mj-lt"/>
              </a:rPr>
              <a:t> by </a:t>
            </a:r>
            <a:r>
              <a:rPr lang="it-IT" sz="2800" dirty="0" err="1">
                <a:latin typeface="+mj-lt"/>
              </a:rPr>
              <a:t>distributing</a:t>
            </a:r>
            <a:r>
              <a:rPr lang="it-IT" sz="2800" dirty="0">
                <a:latin typeface="+mj-lt"/>
              </a:rPr>
              <a:t> the </a:t>
            </a:r>
            <a:r>
              <a:rPr lang="it-IT" sz="2800" dirty="0" err="1">
                <a:latin typeface="+mj-lt"/>
              </a:rPr>
              <a:t>workload</a:t>
            </a:r>
            <a:r>
              <a:rPr lang="it-IT" sz="2800" dirty="0">
                <a:latin typeface="+mj-lt"/>
              </a:rPr>
              <a:t> more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which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substantially</a:t>
            </a:r>
            <a:r>
              <a:rPr lang="it-IT" sz="2800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improves</a:t>
            </a:r>
            <a:r>
              <a:rPr lang="it-IT" sz="2800" b="1" dirty="0">
                <a:latin typeface="+mj-lt"/>
              </a:rPr>
              <a:t> overall performance.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E9D30F84-42A3-65A2-74C9-839C313B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4C22C-C3D8-4CD3-9D85-969982E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MODEL OF THE SYSTEM</a:t>
            </a:r>
            <a:endParaRPr lang="it-IT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34" descr="marchio_unipi_pant541_288">
            <a:extLst>
              <a:ext uri="{FF2B5EF4-FFF2-40B4-BE49-F238E27FC236}">
                <a16:creationId xmlns:a16="http://schemas.microsoft.com/office/drawing/2014/main" id="{E41CD9BA-761D-46B7-AF9F-8F8A2DCE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EDEC36-5547-4B02-9E59-49C64D60A977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A2F400B-C9C3-E7A3-FECF-48B1AC5075EC}"/>
              </a:ext>
            </a:extLst>
          </p:cNvPr>
          <p:cNvSpPr/>
          <p:nvPr/>
        </p:nvSpPr>
        <p:spPr>
          <a:xfrm>
            <a:off x="0" y="2052392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CECAE-1F38-94D0-A0CF-33D95DDBEC3D}"/>
              </a:ext>
            </a:extLst>
          </p:cNvPr>
          <p:cNvSpPr/>
          <p:nvPr/>
        </p:nvSpPr>
        <p:spPr>
          <a:xfrm>
            <a:off x="0" y="1972235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6C3B9A-DBAC-5253-C046-2E3B7848B980}"/>
              </a:ext>
            </a:extLst>
          </p:cNvPr>
          <p:cNvSpPr/>
          <p:nvPr/>
        </p:nvSpPr>
        <p:spPr>
          <a:xfrm>
            <a:off x="0" y="3735841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C2E0C6E-7EB8-FBA2-5801-9C38F4328CD9}"/>
              </a:ext>
            </a:extLst>
          </p:cNvPr>
          <p:cNvSpPr/>
          <p:nvPr/>
        </p:nvSpPr>
        <p:spPr>
          <a:xfrm>
            <a:off x="0" y="3655684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Segnaposto contenuto 4" descr="Immagine che contiene design&#10;&#10;Descrizione generata automaticamente">
            <a:extLst>
              <a:ext uri="{FF2B5EF4-FFF2-40B4-BE49-F238E27FC236}">
                <a16:creationId xmlns:a16="http://schemas.microsoft.com/office/drawing/2014/main" id="{64BD7BD2-26B5-481C-C919-6F1F82D3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4" y="1892078"/>
            <a:ext cx="4017016" cy="4017016"/>
          </a:xfrm>
          <a:ln>
            <a:solidFill>
              <a:schemeClr val="tx1"/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242DE8-64AA-78D2-835C-88292EC2A348}"/>
              </a:ext>
            </a:extLst>
          </p:cNvPr>
          <p:cNvSpPr txBox="1"/>
          <p:nvPr/>
        </p:nvSpPr>
        <p:spPr>
          <a:xfrm>
            <a:off x="1095157" y="1893572"/>
            <a:ext cx="58030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atin typeface="+mj-lt"/>
              </a:rPr>
              <a:t>ENTITIES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 base stations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N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400" dirty="0">
              <a:latin typeface="+mj-lt"/>
            </a:endParaRPr>
          </a:p>
          <a:p>
            <a:pPr algn="just"/>
            <a:r>
              <a:rPr lang="it-IT" sz="2800" b="1" dirty="0">
                <a:latin typeface="+mj-lt"/>
              </a:rPr>
              <a:t>INTERACTIONS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user sends a new task to the closest base station every T seconds;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base station can either process the task locally or forward it to another one.</a:t>
            </a:r>
            <a:endParaRPr lang="it-IT" sz="2400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8529BD-3673-F825-2D22-986417267893}"/>
              </a:ext>
            </a:extLst>
          </p:cNvPr>
          <p:cNvSpPr txBox="1"/>
          <p:nvPr/>
        </p:nvSpPr>
        <p:spPr>
          <a:xfrm>
            <a:off x="138234" y="6435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704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8E6C7-9E69-F662-616C-F0FD840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CASE STUDY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0235E-7086-23A2-FC8F-7C97535B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7F865-33A5-777B-7C6D-514B2F49CC87}"/>
              </a:ext>
            </a:extLst>
          </p:cNvPr>
          <p:cNvSpPr txBox="1"/>
          <p:nvPr/>
        </p:nvSpPr>
        <p:spPr>
          <a:xfrm>
            <a:off x="113349" y="642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Lorenzo Monaci, Federico Pinna - PECSN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20DBEA-2479-BBCD-53AF-0621144DA3EE}"/>
              </a:ext>
            </a:extLst>
          </p:cNvPr>
          <p:cNvSpPr txBox="1"/>
          <p:nvPr/>
        </p:nvSpPr>
        <p:spPr>
          <a:xfrm>
            <a:off x="1097280" y="1884040"/>
            <a:ext cx="9507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err="1">
                <a:latin typeface="+mj-lt"/>
              </a:rPr>
              <a:t>Behaviour</a:t>
            </a:r>
            <a:r>
              <a:rPr lang="it-IT" sz="2800" dirty="0">
                <a:latin typeface="+mj-lt"/>
              </a:rPr>
              <a:t> of </a:t>
            </a:r>
            <a:r>
              <a:rPr lang="it-IT" sz="2800" b="1" dirty="0" err="1">
                <a:latin typeface="+mj-lt"/>
              </a:rPr>
              <a:t>dropped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packet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count</a:t>
            </a:r>
            <a:r>
              <a:rPr lang="it-IT" sz="2800" dirty="0">
                <a:latin typeface="+mj-lt"/>
              </a:rPr>
              <a:t> and the </a:t>
            </a:r>
            <a:r>
              <a:rPr lang="it-IT" sz="2800" b="1" dirty="0">
                <a:latin typeface="+mj-lt"/>
              </a:rPr>
              <a:t>time </a:t>
            </a:r>
            <a:r>
              <a:rPr lang="it-IT" sz="2800" b="1" dirty="0" err="1">
                <a:latin typeface="+mj-lt"/>
              </a:rPr>
              <a:t>required</a:t>
            </a:r>
            <a:r>
              <a:rPr lang="it-IT" sz="2800" b="1" dirty="0">
                <a:latin typeface="+mj-lt"/>
              </a:rPr>
              <a:t> to complete a computing task.</a:t>
            </a:r>
          </a:p>
        </p:txBody>
      </p:sp>
      <p:pic>
        <p:nvPicPr>
          <p:cNvPr id="5" name="Picture 34" descr="marchio_unipi_pant541_288">
            <a:extLst>
              <a:ext uri="{FF2B5EF4-FFF2-40B4-BE49-F238E27FC236}">
                <a16:creationId xmlns:a16="http://schemas.microsoft.com/office/drawing/2014/main" id="{524013ED-48F7-2D09-BA4C-999E8737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52B83-4AEA-4355-E452-4E95F12751C7}"/>
              </a:ext>
            </a:extLst>
          </p:cNvPr>
          <p:cNvSpPr/>
          <p:nvPr/>
        </p:nvSpPr>
        <p:spPr>
          <a:xfrm>
            <a:off x="1379038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CE5CD60-396D-C6EE-03DA-D7E81A174BED}"/>
              </a:ext>
            </a:extLst>
          </p:cNvPr>
          <p:cNvSpPr/>
          <p:nvPr/>
        </p:nvSpPr>
        <p:spPr>
          <a:xfrm>
            <a:off x="1377349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F0688-EC3E-521B-4B48-447CA20F4DA7}"/>
              </a:ext>
            </a:extLst>
          </p:cNvPr>
          <p:cNvSpPr txBox="1"/>
          <p:nvPr/>
        </p:nvSpPr>
        <p:spPr>
          <a:xfrm>
            <a:off x="1468190" y="3443464"/>
            <a:ext cx="3880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 err="1">
                <a:latin typeface="+mj-lt"/>
              </a:rPr>
              <a:t>Comparing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methods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endParaRPr lang="it-IT" sz="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A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Local task execution at the receiving base station</a:t>
            </a:r>
            <a:endParaRPr lang="it-IT" sz="2000" b="0" i="0" u="none" strike="noStrike" baseline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B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Task forwarding to the less-loaded base station</a:t>
            </a:r>
            <a:endParaRPr lang="it-IT" sz="2000" dirty="0">
              <a:latin typeface="+mj-lt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63D83B-DB77-5736-5EA4-B16EC29ACCA8}"/>
              </a:ext>
            </a:extLst>
          </p:cNvPr>
          <p:cNvSpPr/>
          <p:nvPr/>
        </p:nvSpPr>
        <p:spPr>
          <a:xfrm>
            <a:off x="6365417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378B5FA-B29D-215A-7FCD-0782905B8338}"/>
              </a:ext>
            </a:extLst>
          </p:cNvPr>
          <p:cNvSpPr/>
          <p:nvPr/>
        </p:nvSpPr>
        <p:spPr>
          <a:xfrm>
            <a:off x="6363728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C0A173-4EB5-B2ED-AABF-459EB9F32504}"/>
              </a:ext>
            </a:extLst>
          </p:cNvPr>
          <p:cNvSpPr txBox="1"/>
          <p:nvPr/>
        </p:nvSpPr>
        <p:spPr>
          <a:xfrm>
            <a:off x="6573553" y="3443464"/>
            <a:ext cx="609814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With users placement following:</a:t>
            </a:r>
          </a:p>
          <a:p>
            <a:pPr algn="just"/>
            <a:endParaRPr lang="it-IT" sz="9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Uniform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Lognormal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A7A92-B491-00B3-DC4D-25E346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5885"/>
            <a:ext cx="9878429" cy="1364984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SIMULATIONS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  <a:r>
              <a:rPr lang="it-IT" sz="4000" b="1" dirty="0"/>
              <a:t>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A4C9F1-8244-FE80-542C-C973F85999F7}"/>
              </a:ext>
            </a:extLst>
          </p:cNvPr>
          <p:cNvSpPr txBox="1"/>
          <p:nvPr/>
        </p:nvSpPr>
        <p:spPr>
          <a:xfrm>
            <a:off x="137628" y="64167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Cavedoni, Lorenzo Monaci, Federico Pinna - PECSN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B392A96B-7BD4-08C5-9556-9641C1C9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0158AEF-0213-5952-F87D-005A96BD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4895"/>
              </p:ext>
            </p:extLst>
          </p:nvPr>
        </p:nvGraphicFramePr>
        <p:xfrm>
          <a:off x="772885" y="1900673"/>
          <a:ext cx="10646230" cy="4130689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5323115">
                  <a:extLst>
                    <a:ext uri="{9D8B030D-6E8A-4147-A177-3AD203B41FA5}">
                      <a16:colId xmlns:a16="http://schemas.microsoft.com/office/drawing/2014/main" val="3983390492"/>
                    </a:ext>
                  </a:extLst>
                </a:gridCol>
                <a:gridCol w="5323115">
                  <a:extLst>
                    <a:ext uri="{9D8B030D-6E8A-4147-A177-3AD203B41FA5}">
                      <a16:colId xmlns:a16="http://schemas.microsoft.com/office/drawing/2014/main" val="423646684"/>
                    </a:ext>
                  </a:extLst>
                </a:gridCol>
              </a:tblGrid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NUMBERS OF BASE STATIONS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7598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QUEUE SIZE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3075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WIDTH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30153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8665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SERVICE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10^5 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istructions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69215"/>
                  </a:ext>
                </a:extLst>
              </a:tr>
              <a:tr h="493604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UNIFORM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x∼U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(0, 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Width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y∼U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(0, 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kumimoji="0" lang="it-IT" altLang="it-I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44497"/>
                  </a:ext>
                </a:extLst>
              </a:tr>
              <a:tr h="493604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LOGNORMAL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718" lvl="0" indent="-285750">
                        <a:buFont typeface="Wingdings" pitchFamily="2" charset="2"/>
                        <a:buChar char="§"/>
                      </a:pP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x∼Lognormal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μ=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ln(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Width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/2),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σ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^2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=0.4)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9718" lvl="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y∼Lognormal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μ=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ln(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/2),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σ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^2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=0.4)</a:t>
                      </a:r>
                      <a:endParaRPr kumimoji="0" lang="it-IT" altLang="it-I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15207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 OF USERS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[100, 200, 300, 400, 500]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407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INTERVAL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[1/0.5, 1/0,1] 1/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5894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SIZE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[1/10^3, 1/10^4] 1/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istructions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7728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 OF REPETITIONS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9654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SIMULATION TIME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1000s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38376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WARM-UP TIME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100s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DB49-77F8-FC5A-A5DD-D550A87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</a:p>
        </p:txBody>
      </p:sp>
      <p:pic>
        <p:nvPicPr>
          <p:cNvPr id="5" name="Segnaposto contenuto 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A861ED1F-53BE-9CFC-B5F0-28828619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650" r="7719" b="3865"/>
          <a:stretch/>
        </p:blipFill>
        <p:spPr>
          <a:xfrm>
            <a:off x="405163" y="2397777"/>
            <a:ext cx="5497588" cy="3012423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538D22C-091F-2EE5-6E67-14A41DD2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" r="-1103"/>
          <a:stretch/>
        </p:blipFill>
        <p:spPr>
          <a:xfrm>
            <a:off x="6289250" y="2397777"/>
            <a:ext cx="5497588" cy="301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30C54F2-2FB3-FB2F-901F-DB505BF176A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2D3D05-F9E9-9ED7-2B1E-7D790C4927BE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Picture 34" descr="marchio_unipi_pant541_288">
            <a:extLst>
              <a:ext uri="{FF2B5EF4-FFF2-40B4-BE49-F238E27FC236}">
                <a16:creationId xmlns:a16="http://schemas.microsoft.com/office/drawing/2014/main" id="{430AA7A6-BA61-255E-F1E3-698DFAC7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6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5BD68-4244-8C89-64B2-E5FA8337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70" y="312003"/>
            <a:ext cx="10802621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  <a:endParaRPr lang="it-IT" sz="4000" dirty="0"/>
          </a:p>
        </p:txBody>
      </p:sp>
      <p:pic>
        <p:nvPicPr>
          <p:cNvPr id="5" name="Segnaposto contenuto 4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F16EFB90-3746-3839-CA41-751ED6E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6555" r="8002" b="3734"/>
          <a:stretch/>
        </p:blipFill>
        <p:spPr>
          <a:xfrm>
            <a:off x="352067" y="2285987"/>
            <a:ext cx="5413726" cy="3032144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1BD625B-1C7D-1A6F-5D46-30E36FA2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8" y="2285987"/>
            <a:ext cx="5413726" cy="30319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1949EF4-BBF7-7F27-A530-DCA80D2D05C1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AB2E7-0838-8581-8985-8BA9BF06C9F9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E42D6859-BBC7-0EFD-603F-4F577F78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5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478D-16AD-1BB3-F629-B6195B2D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(T)</a:t>
            </a:r>
          </a:p>
        </p:txBody>
      </p:sp>
      <p:pic>
        <p:nvPicPr>
          <p:cNvPr id="9" name="Segnaposto contenuto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52A3682-5B9C-6F5D-6D30-06F1F0CE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930" r="7181" b="1276"/>
          <a:stretch/>
        </p:blipFill>
        <p:spPr>
          <a:xfrm>
            <a:off x="561874" y="2132781"/>
            <a:ext cx="5192489" cy="3338392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schermata, schermo&#10;&#10;Descrizione generata automaticamente">
            <a:extLst>
              <a:ext uri="{FF2B5EF4-FFF2-40B4-BE49-F238E27FC236}">
                <a16:creationId xmlns:a16="http://schemas.microsoft.com/office/drawing/2014/main" id="{949D68FC-E261-B61A-8DA1-C94BB6BD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39" y="2132782"/>
            <a:ext cx="5192487" cy="333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26990036-D274-6D94-EBF9-5E0F0689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44B5A11-2E9D-2534-15D6-08FE6B8EBA3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54A1BF-BB4E-5FD5-C934-7277141B9D7D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5867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3C910-11DE-73A5-FA6E-396836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88" y="286603"/>
            <a:ext cx="10747625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(T)</a:t>
            </a:r>
            <a:endParaRPr lang="it-IT" sz="4000" dirty="0"/>
          </a:p>
        </p:txBody>
      </p:sp>
      <p:pic>
        <p:nvPicPr>
          <p:cNvPr id="5" name="Segnaposto contenuto 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99E12453-0F6B-CA05-311C-6314F0B2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195" r="6581"/>
          <a:stretch/>
        </p:blipFill>
        <p:spPr>
          <a:xfrm>
            <a:off x="347089" y="2107426"/>
            <a:ext cx="5562610" cy="3526965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5F693D73-A748-7A34-1468-C67BB984C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01" y="2107426"/>
            <a:ext cx="5562610" cy="3526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41C01596-1286-F412-5521-A9B77EFA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42981A-63BC-8E06-DDE6-3F2063844D6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40746F-D077-A8E4-ABC7-60C8B5B00294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744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4DCE-90A6-0615-FA7F-515A171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FB3DA56-E3DC-5CAA-AE73-255A89F2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4476" r="7914"/>
          <a:stretch/>
        </p:blipFill>
        <p:spPr>
          <a:xfrm>
            <a:off x="379685" y="2208140"/>
            <a:ext cx="5311365" cy="3186819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02EB08C-E5F2-6CD4-8A73-D92790D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1" y="2208140"/>
            <a:ext cx="5311365" cy="3186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E1C32286-A667-AED9-C881-BA79079A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5043683-30D1-638F-3D1F-1E618A7932D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66EBCA-2810-B16B-93A2-A86895B4874A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659936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C08DA2ECE6C4A82232EFE3D9DA530" ma:contentTypeVersion="4" ma:contentTypeDescription="Create a new document." ma:contentTypeScope="" ma:versionID="5939b094f451fcf84c19959f770f2ffd">
  <xsd:schema xmlns:xsd="http://www.w3.org/2001/XMLSchema" xmlns:xs="http://www.w3.org/2001/XMLSchema" xmlns:p="http://schemas.microsoft.com/office/2006/metadata/properties" xmlns:ns2="716b397f-796d-431a-b7aa-650caf8debb4" targetNamespace="http://schemas.microsoft.com/office/2006/metadata/properties" ma:root="true" ma:fieldsID="614b3d2208c0a74a906553d7121343e2" ns2:_="">
    <xsd:import namespace="716b397f-796d-431a-b7aa-650caf8deb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397f-796d-431a-b7aa-650caf8de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6738E-6D5F-48DC-A1F8-D1AF491FEE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304DF2-6389-48C9-8F35-A690427AB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12A06-90E2-43D6-AA05-4E3BA8D73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b397f-796d-431a-b7aa-650caf8deb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781</TotalTime>
  <Words>496</Words>
  <Application>Microsoft Macintosh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Retrospettivo</vt:lpstr>
      <vt:lpstr>EDGE COMPUTING NETWORK PROJECT</vt:lpstr>
      <vt:lpstr>MODEL OF THE SYSTEM</vt:lpstr>
      <vt:lpstr>CASE STUDY</vt:lpstr>
      <vt:lpstr>SIMULATIONS PARAMETERS</vt:lpstr>
      <vt:lpstr>SIMULATION RESULTS: UNIFORM SCENARIO (N)</vt:lpstr>
      <vt:lpstr>SIMULATION RESULTS: LOGNORMAL SCENARIO (N)</vt:lpstr>
      <vt:lpstr>SIMULATION RESULTS: UNIFORM SCENARIO (T)</vt:lpstr>
      <vt:lpstr>SIMULATION RESULTS: LOGNORMAL SCENARIO (T)</vt:lpstr>
      <vt:lpstr>SIMULATION RESULTS: UNIFORM SCENARIO (I)</vt:lpstr>
      <vt:lpstr>SIMULATION RESULTS: LOGNORMAL SCENARIO (I)</vt:lpstr>
      <vt:lpstr>SIMULATION RESULTS: FAIRNESS</vt:lpstr>
      <vt:lpstr>CONCLUSIONS – UNIFORM USER DISTRIBUTION</vt:lpstr>
      <vt:lpstr>CONCLUSIONS – LOGNORMAL USER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 of  RR CQI based Cellular Network</dc:title>
  <dc:creator>vincent dc</dc:creator>
  <cp:lastModifiedBy>Ilaria Quaglierini</cp:lastModifiedBy>
  <cp:revision>150</cp:revision>
  <dcterms:created xsi:type="dcterms:W3CDTF">2018-09-11T09:14:21Z</dcterms:created>
  <dcterms:modified xsi:type="dcterms:W3CDTF">2025-01-12T14:05:46Z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0x010100DFBC08DA2ECE6C4A82232EFE3D9DA530</vt:lpwstr>
  </property>
</Properties>
</file>