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72" d="100"/>
          <a:sy n="72" d="100"/>
        </p:scale>
        <p:origin x="110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11/7/2023</a:t>
            </a:fld>
            <a:endParaRPr lang="en-US"/>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‹Nº›</a:t>
            </a:fld>
            <a:endParaRPr lang="en-US"/>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439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11/7/2023</a:t>
            </a:fld>
            <a:endParaRPr lang="en-US"/>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157497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11/7/2023</a:t>
            </a:fld>
            <a:endParaRPr lang="en-US"/>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113243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11/7/2023</a:t>
            </a:fld>
            <a:endParaRPr lang="en-US"/>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‹Nº›</a:t>
            </a:fld>
            <a:endParaRPr lang="en-US"/>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278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11/7/2023</a:t>
            </a:fld>
            <a:endParaRPr lang="en-US"/>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365899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11/7/2023</a:t>
            </a:fld>
            <a:endParaRPr lang="en-US"/>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‹Nº›</a:t>
            </a:fld>
            <a:endParaRPr lang="en-US"/>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7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11/7/2023</a:t>
            </a:fld>
            <a:endParaRPr lang="en-US"/>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‹Nº›</a:t>
            </a:fld>
            <a:endParaRPr lang="en-US"/>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244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11/7/2023</a:t>
            </a:fld>
            <a:endParaRPr lang="en-US"/>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4136478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11/7/2023</a:t>
            </a:fld>
            <a:endParaRPr lang="en-US"/>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402286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11/7/2023</a:t>
            </a:fld>
            <a:endParaRPr lang="en-US"/>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371422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11/7/2023</a:t>
            </a:fld>
            <a:endParaRPr lang="en-US"/>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‹Nº›</a:t>
            </a:fld>
            <a:endParaRPr lang="en-US"/>
          </a:p>
        </p:txBody>
      </p:sp>
    </p:spTree>
    <p:extLst>
      <p:ext uri="{BB962C8B-B14F-4D97-AF65-F5344CB8AC3E}">
        <p14:creationId xmlns:p14="http://schemas.microsoft.com/office/powerpoint/2010/main" val="574359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11/7/2023</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‹Nº›</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07644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web of dots connected">
            <a:extLst>
              <a:ext uri="{FF2B5EF4-FFF2-40B4-BE49-F238E27FC236}">
                <a16:creationId xmlns:a16="http://schemas.microsoft.com/office/drawing/2014/main" id="{EB0B6E0A-166B-2972-59E3-55EE19D6C004}"/>
              </a:ext>
            </a:extLst>
          </p:cNvPr>
          <p:cNvPicPr>
            <a:picLocks noChangeAspect="1"/>
          </p:cNvPicPr>
          <p:nvPr/>
        </p:nvPicPr>
        <p:blipFill rotWithShape="1">
          <a:blip r:embed="rId2">
            <a:alphaModFix amt="67000"/>
          </a:blip>
          <a:srcRect l="20444"/>
          <a:stretch/>
        </p:blipFill>
        <p:spPr>
          <a:xfrm>
            <a:off x="-1" y="1"/>
            <a:ext cx="12191999" cy="6857999"/>
          </a:xfrm>
          <a:prstGeom prst="rect">
            <a:avLst/>
          </a:prstGeom>
        </p:spPr>
      </p:pic>
      <p:sp>
        <p:nvSpPr>
          <p:cNvPr id="5" name="Título 4">
            <a:extLst>
              <a:ext uri="{FF2B5EF4-FFF2-40B4-BE49-F238E27FC236}">
                <a16:creationId xmlns:a16="http://schemas.microsoft.com/office/drawing/2014/main" id="{9707A3D3-9196-F4E0-72CA-7069EA760354}"/>
              </a:ext>
            </a:extLst>
          </p:cNvPr>
          <p:cNvSpPr>
            <a:spLocks noGrp="1"/>
          </p:cNvSpPr>
          <p:nvPr>
            <p:ph type="title"/>
          </p:nvPr>
        </p:nvSpPr>
        <p:spPr/>
        <p:txBody>
          <a:bodyPr/>
          <a:lstStyle/>
          <a:p>
            <a:r>
              <a:rPr lang="es-MX" dirty="0"/>
              <a:t>Proyecto para Comunicación de Datos </a:t>
            </a:r>
            <a:endParaRPr lang="en-US" dirty="0"/>
          </a:p>
        </p:txBody>
      </p:sp>
      <p:pic>
        <p:nvPicPr>
          <p:cNvPr id="10" name="Marcador de contenido 9">
            <a:extLst>
              <a:ext uri="{FF2B5EF4-FFF2-40B4-BE49-F238E27FC236}">
                <a16:creationId xmlns:a16="http://schemas.microsoft.com/office/drawing/2014/main" id="{DCED97D7-20FE-950F-5039-6CB129B0B4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33974" y="597476"/>
            <a:ext cx="5876925" cy="5271511"/>
          </a:xfrm>
        </p:spPr>
      </p:pic>
      <p:sp>
        <p:nvSpPr>
          <p:cNvPr id="7" name="Marcador de texto 6">
            <a:extLst>
              <a:ext uri="{FF2B5EF4-FFF2-40B4-BE49-F238E27FC236}">
                <a16:creationId xmlns:a16="http://schemas.microsoft.com/office/drawing/2014/main" id="{FFDA3648-24F3-D568-48A9-F9D88F0C5E66}"/>
              </a:ext>
            </a:extLst>
          </p:cNvPr>
          <p:cNvSpPr>
            <a:spLocks noGrp="1"/>
          </p:cNvSpPr>
          <p:nvPr>
            <p:ph type="body" sz="half" idx="2"/>
          </p:nvPr>
        </p:nvSpPr>
        <p:spPr/>
        <p:txBody>
          <a:bodyPr>
            <a:normAutofit/>
          </a:bodyPr>
          <a:lstStyle/>
          <a:p>
            <a:pPr algn="ctr"/>
            <a:endParaRPr lang="es-MX" sz="2000" b="1" dirty="0"/>
          </a:p>
          <a:p>
            <a:pPr algn="ctr"/>
            <a:endParaRPr lang="es-MX" sz="2000" b="1" dirty="0"/>
          </a:p>
          <a:p>
            <a:pPr algn="ctr"/>
            <a:r>
              <a:rPr lang="es-MX" sz="2000" b="1" dirty="0"/>
              <a:t>Conexión a internet del DSA3 (Deep </a:t>
            </a:r>
            <a:r>
              <a:rPr lang="es-MX" sz="2000" b="1" dirty="0" err="1"/>
              <a:t>Space</a:t>
            </a:r>
            <a:r>
              <a:rPr lang="es-MX" sz="2000" b="1" dirty="0"/>
              <a:t> Antena 3)</a:t>
            </a:r>
            <a:endParaRPr lang="en-US" sz="2000" b="1" dirty="0"/>
          </a:p>
        </p:txBody>
      </p:sp>
    </p:spTree>
    <p:extLst>
      <p:ext uri="{BB962C8B-B14F-4D97-AF65-F5344CB8AC3E}">
        <p14:creationId xmlns:p14="http://schemas.microsoft.com/office/powerpoint/2010/main" val="513820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3A368-D394-FB3C-FF70-25FD6089B67B}"/>
              </a:ext>
            </a:extLst>
          </p:cNvPr>
          <p:cNvSpPr>
            <a:spLocks noGrp="1"/>
          </p:cNvSpPr>
          <p:nvPr>
            <p:ph type="title"/>
          </p:nvPr>
        </p:nvSpPr>
        <p:spPr/>
        <p:txBody>
          <a:bodyPr/>
          <a:lstStyle/>
          <a:p>
            <a:r>
              <a:rPr lang="es-MX" dirty="0"/>
              <a:t>Descripción del proyecto </a:t>
            </a:r>
            <a:endParaRPr lang="en-US" dirty="0"/>
          </a:p>
        </p:txBody>
      </p:sp>
      <p:sp>
        <p:nvSpPr>
          <p:cNvPr id="3" name="Marcador de contenido 2">
            <a:extLst>
              <a:ext uri="{FF2B5EF4-FFF2-40B4-BE49-F238E27FC236}">
                <a16:creationId xmlns:a16="http://schemas.microsoft.com/office/drawing/2014/main" id="{DD1E2C35-E59E-4A1E-AAFE-A42C3A5EA5C2}"/>
              </a:ext>
            </a:extLst>
          </p:cNvPr>
          <p:cNvSpPr>
            <a:spLocks noGrp="1"/>
          </p:cNvSpPr>
          <p:nvPr>
            <p:ph idx="1"/>
          </p:nvPr>
        </p:nvSpPr>
        <p:spPr/>
        <p:txBody>
          <a:bodyPr>
            <a:normAutofit fontScale="92500" lnSpcReduction="10000"/>
          </a:bodyPr>
          <a:lstStyle/>
          <a:p>
            <a:pPr>
              <a:spcAft>
                <a:spcPts val="800"/>
              </a:spcAft>
            </a:pPr>
            <a:r>
              <a:rPr lang="es-ES" dirty="0"/>
              <a:t>Nuestro objetivo en este proyecto consiste en poder proveer de un enlace a internet redundante de alta capacidad a las instalaciones donde se encuentra La Antena de Espacio Profundo 3 (DSA-3). Fue inaugurada en diciembre de 2012 y entró en pleno servicio a principios de 2013. Hoy en día, proporciona apoyo diario a misiones como Gaia, Mars Express y ExoMars1. Las instalaciones se encuentran ubicadas en Malargüe, Mendoza. La antena y sus instalaciones se encuentran a 40 kilómetros al sur de la ciudad de Malargüe. Este complejo cuenta con 4 edificios circundantes a los que habrá que proveer de un enlace de internet redundante de alta capacidad en virtud a que los datos recolectados por la antena y su calibración principal los cuales se realizan desde Alemania. Asimismo, el CONAE recibe en forma directa los datos de los satélites de la ESA en la Estación Terrena del Centro Espacial Teófilo Tabanera en la provincia de Córdoba  y a su vez el CONICET tiene acceso a la información.</a:t>
            </a:r>
          </a:p>
        </p:txBody>
      </p:sp>
      <p:sp>
        <p:nvSpPr>
          <p:cNvPr id="4" name="Marcador de fecha 3">
            <a:extLst>
              <a:ext uri="{FF2B5EF4-FFF2-40B4-BE49-F238E27FC236}">
                <a16:creationId xmlns:a16="http://schemas.microsoft.com/office/drawing/2014/main" id="{CE1C4239-0FD0-030F-E6DE-8138362BB3FC}"/>
              </a:ext>
            </a:extLst>
          </p:cNvPr>
          <p:cNvSpPr>
            <a:spLocks noGrp="1"/>
          </p:cNvSpPr>
          <p:nvPr>
            <p:ph type="dt" sz="half" idx="10"/>
          </p:nvPr>
        </p:nvSpPr>
        <p:spPr/>
        <p:txBody>
          <a:bodyPr/>
          <a:lstStyle/>
          <a:p>
            <a:fld id="{BE0A88F0-556B-4BB7-8AAB-D63AEB65C662}" type="datetime1">
              <a:rPr lang="en-US" smtClean="0"/>
              <a:t>11/7/2023</a:t>
            </a:fld>
            <a:endParaRPr lang="en-US"/>
          </a:p>
        </p:txBody>
      </p:sp>
      <p:sp>
        <p:nvSpPr>
          <p:cNvPr id="5" name="Marcador de pie de página 4">
            <a:extLst>
              <a:ext uri="{FF2B5EF4-FFF2-40B4-BE49-F238E27FC236}">
                <a16:creationId xmlns:a16="http://schemas.microsoft.com/office/drawing/2014/main" id="{C3D18A98-D0D5-B438-9F61-74591D66BEC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E158FA5A-5957-1F28-1A64-BD74E8C922E8}"/>
              </a:ext>
            </a:extLst>
          </p:cNvPr>
          <p:cNvSpPr>
            <a:spLocks noGrp="1"/>
          </p:cNvSpPr>
          <p:nvPr>
            <p:ph type="sldNum" sz="quarter" idx="12"/>
          </p:nvPr>
        </p:nvSpPr>
        <p:spPr/>
        <p:txBody>
          <a:bodyPr/>
          <a:lstStyle/>
          <a:p>
            <a:fld id="{81D2C36F-4504-47C0-B82F-A167342A2754}" type="slidenum">
              <a:rPr lang="en-US" smtClean="0"/>
              <a:t>2</a:t>
            </a:fld>
            <a:endParaRPr lang="en-US"/>
          </a:p>
        </p:txBody>
      </p:sp>
    </p:spTree>
    <p:extLst>
      <p:ext uri="{BB962C8B-B14F-4D97-AF65-F5344CB8AC3E}">
        <p14:creationId xmlns:p14="http://schemas.microsoft.com/office/powerpoint/2010/main" val="1250875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8FBA68A5-A7C7-4D91-AB95-6E0B6FFD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A4051E3-92B2-42FC-BB3D-372E4A614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3C425084-C97A-4C25-AE47-DDECF2DD3A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6A478A1-0B34-4F2B-88FA-CF47551E5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09E39A-DA3F-4BDC-A89A-6545C1DD37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67" name="Rectangle 66">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BDD2E98-F85F-4C9F-B090-4DF4DA71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C787083-36B6-940F-3E8E-3CBB7512C76F}"/>
              </a:ext>
            </a:extLst>
          </p:cNvPr>
          <p:cNvSpPr>
            <a:spLocks noGrp="1"/>
          </p:cNvSpPr>
          <p:nvPr>
            <p:ph type="title"/>
          </p:nvPr>
        </p:nvSpPr>
        <p:spPr>
          <a:xfrm>
            <a:off x="838205" y="4818488"/>
            <a:ext cx="6146606" cy="940526"/>
          </a:xfrm>
        </p:spPr>
        <p:txBody>
          <a:bodyPr vert="horz" lIns="91440" tIns="45720" rIns="91440" bIns="45720" rtlCol="0" anchor="ctr">
            <a:normAutofit/>
          </a:bodyPr>
          <a:lstStyle/>
          <a:p>
            <a:r>
              <a:rPr lang="en-US" sz="2800"/>
              <a:t>Implementación del proyecto (Ubicación Y Planteamiento)</a:t>
            </a:r>
          </a:p>
        </p:txBody>
      </p:sp>
      <p:sp useBgFill="1">
        <p:nvSpPr>
          <p:cNvPr id="71" name="Rectangle 70">
            <a:extLst>
              <a:ext uri="{FF2B5EF4-FFF2-40B4-BE49-F238E27FC236}">
                <a16:creationId xmlns:a16="http://schemas.microsoft.com/office/drawing/2014/main" id="{0B6266FA-3209-4147-96D4-E984DDC1F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3" y="430618"/>
            <a:ext cx="10380951" cy="40369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Marcador de contenido 11">
            <a:extLst>
              <a:ext uri="{FF2B5EF4-FFF2-40B4-BE49-F238E27FC236}">
                <a16:creationId xmlns:a16="http://schemas.microsoft.com/office/drawing/2014/main" id="{61BDCF43-0A4E-8B7F-4EF3-7D945D673C1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9593" y="615744"/>
            <a:ext cx="5181910" cy="3666203"/>
          </a:xfrm>
          <a:prstGeom prst="rect">
            <a:avLst/>
          </a:prstGeom>
        </p:spPr>
      </p:pic>
      <p:pic>
        <p:nvPicPr>
          <p:cNvPr id="10" name="Marcador de contenido 9">
            <a:extLst>
              <a:ext uri="{FF2B5EF4-FFF2-40B4-BE49-F238E27FC236}">
                <a16:creationId xmlns:a16="http://schemas.microsoft.com/office/drawing/2014/main" id="{19559F54-285D-AFFA-1197-F0469EBDD695}"/>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r="-2" b="1889"/>
          <a:stretch/>
        </p:blipFill>
        <p:spPr>
          <a:xfrm>
            <a:off x="7287150" y="451081"/>
            <a:ext cx="3448642" cy="4036973"/>
          </a:xfrm>
          <a:prstGeom prst="rect">
            <a:avLst/>
          </a:prstGeom>
        </p:spPr>
      </p:pic>
      <p:sp>
        <p:nvSpPr>
          <p:cNvPr id="5" name="Marcador de pie de página 4">
            <a:extLst>
              <a:ext uri="{FF2B5EF4-FFF2-40B4-BE49-F238E27FC236}">
                <a16:creationId xmlns:a16="http://schemas.microsoft.com/office/drawing/2014/main" id="{18C20F47-76FC-FAAF-0BA5-0293A02CED15}"/>
              </a:ext>
            </a:extLst>
          </p:cNvPr>
          <p:cNvSpPr>
            <a:spLocks noGrp="1"/>
          </p:cNvSpPr>
          <p:nvPr>
            <p:ph type="ftr" sz="quarter" idx="11"/>
          </p:nvPr>
        </p:nvSpPr>
        <p:spPr>
          <a:xfrm rot="5400000">
            <a:off x="9233562" y="2578525"/>
            <a:ext cx="4114800" cy="365125"/>
          </a:xfrm>
        </p:spPr>
        <p:txBody>
          <a:bodyPr vert="horz" lIns="91440" tIns="45720" rIns="91440" bIns="45720" rtlCol="0" anchor="ctr">
            <a:normAutofit/>
          </a:bodyPr>
          <a:lstStyle/>
          <a:p>
            <a:endParaRPr lang="en-US" sz="1050" b="1" kern="1200" cap="all" spc="300" baseline="0">
              <a:solidFill>
                <a:schemeClr val="accent1"/>
              </a:solidFill>
              <a:latin typeface="+mn-lt"/>
              <a:ea typeface="+mn-ea"/>
              <a:cs typeface="+mn-cs"/>
            </a:endParaRPr>
          </a:p>
        </p:txBody>
      </p:sp>
      <p:sp>
        <p:nvSpPr>
          <p:cNvPr id="4" name="Marcador de fecha 3">
            <a:extLst>
              <a:ext uri="{FF2B5EF4-FFF2-40B4-BE49-F238E27FC236}">
                <a16:creationId xmlns:a16="http://schemas.microsoft.com/office/drawing/2014/main" id="{C29809F3-E851-3A8D-06BE-60F140ABFF58}"/>
              </a:ext>
            </a:extLst>
          </p:cNvPr>
          <p:cNvSpPr>
            <a:spLocks noGrp="1"/>
          </p:cNvSpPr>
          <p:nvPr>
            <p:ph type="dt" sz="half" idx="10"/>
          </p:nvPr>
        </p:nvSpPr>
        <p:spPr>
          <a:xfrm>
            <a:off x="628652" y="6140304"/>
            <a:ext cx="3154896" cy="287075"/>
          </a:xfrm>
        </p:spPr>
        <p:txBody>
          <a:bodyPr vert="horz" lIns="91440" tIns="45720" rIns="91440" bIns="45720" rtlCol="0" anchor="ctr">
            <a:normAutofit/>
          </a:bodyPr>
          <a:lstStyle/>
          <a:p>
            <a:pPr>
              <a:spcAft>
                <a:spcPts val="600"/>
              </a:spcAft>
            </a:pPr>
            <a:fld id="{BE0A88F0-556B-4BB7-8AAB-D63AEB65C662}" type="datetime1">
              <a:rPr lang="en-US" smtClean="0"/>
              <a:pPr>
                <a:spcAft>
                  <a:spcPts val="600"/>
                </a:spcAft>
              </a:pPr>
              <a:t>11/7/2023</a:t>
            </a:fld>
            <a:endParaRPr lang="en-US"/>
          </a:p>
        </p:txBody>
      </p:sp>
      <p:sp>
        <p:nvSpPr>
          <p:cNvPr id="6" name="Marcador de número de diapositiva 5">
            <a:extLst>
              <a:ext uri="{FF2B5EF4-FFF2-40B4-BE49-F238E27FC236}">
                <a16:creationId xmlns:a16="http://schemas.microsoft.com/office/drawing/2014/main" id="{C5FACD2F-2393-9B70-6AE1-66910A25C989}"/>
              </a:ext>
            </a:extLst>
          </p:cNvPr>
          <p:cNvSpPr>
            <a:spLocks noGrp="1"/>
          </p:cNvSpPr>
          <p:nvPr>
            <p:ph type="sldNum" sz="quarter" idx="12"/>
          </p:nvPr>
        </p:nvSpPr>
        <p:spPr>
          <a:xfrm>
            <a:off x="10821701" y="5672706"/>
            <a:ext cx="951908" cy="754673"/>
          </a:xfrm>
        </p:spPr>
        <p:txBody>
          <a:bodyPr vert="horz" lIns="91440" tIns="45720" rIns="91440" bIns="45720" rtlCol="0" anchor="ctr">
            <a:normAutofit/>
          </a:bodyPr>
          <a:lstStyle/>
          <a:p>
            <a:pPr>
              <a:spcAft>
                <a:spcPts val="600"/>
              </a:spcAft>
            </a:pPr>
            <a:fld id="{81D2C36F-4504-47C0-B82F-A167342A2754}" type="slidenum">
              <a:rPr lang="en-US" smtClean="0"/>
              <a:pPr>
                <a:spcAft>
                  <a:spcPts val="600"/>
                </a:spcAft>
              </a:pPr>
              <a:t>3</a:t>
            </a:fld>
            <a:endParaRPr lang="en-US"/>
          </a:p>
        </p:txBody>
      </p:sp>
      <p:sp>
        <p:nvSpPr>
          <p:cNvPr id="73" name="Rectangle 7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430621"/>
            <a:ext cx="11456511" cy="6092453"/>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430620"/>
            <a:ext cx="0" cy="6092454"/>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01E4D6-816B-4BC8-BA07-2CD0CE4A8F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471" y="4495800"/>
            <a:ext cx="10391227"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6047437"/>
            <a:ext cx="10380954" cy="0"/>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2329AE4-60E2-4C33-8487-E0A3269021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9558" y="430620"/>
            <a:ext cx="0" cy="5616817"/>
          </a:xfrm>
          <a:prstGeom prst="line">
            <a:avLst/>
          </a:prstGeom>
          <a:ln w="12700">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46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8FE1887-0715-69D8-823A-BA84F9A55F19}"/>
              </a:ext>
            </a:extLst>
          </p:cNvPr>
          <p:cNvSpPr>
            <a:spLocks noGrp="1"/>
          </p:cNvSpPr>
          <p:nvPr>
            <p:ph type="title"/>
          </p:nvPr>
        </p:nvSpPr>
        <p:spPr/>
        <p:txBody>
          <a:bodyPr/>
          <a:lstStyle/>
          <a:p>
            <a:r>
              <a:rPr lang="es-MX" dirty="0"/>
              <a:t>Proveedores de internet </a:t>
            </a:r>
            <a:endParaRPr lang="en-US" dirty="0"/>
          </a:p>
        </p:txBody>
      </p:sp>
      <p:sp>
        <p:nvSpPr>
          <p:cNvPr id="8" name="Marcador de texto 7">
            <a:extLst>
              <a:ext uri="{FF2B5EF4-FFF2-40B4-BE49-F238E27FC236}">
                <a16:creationId xmlns:a16="http://schemas.microsoft.com/office/drawing/2014/main" id="{3B2015C4-9E0D-98B4-8E32-035659621F87}"/>
              </a:ext>
            </a:extLst>
          </p:cNvPr>
          <p:cNvSpPr>
            <a:spLocks noGrp="1"/>
          </p:cNvSpPr>
          <p:nvPr>
            <p:ph type="body" idx="1"/>
          </p:nvPr>
        </p:nvSpPr>
        <p:spPr/>
        <p:txBody>
          <a:bodyPr/>
          <a:lstStyle/>
          <a:p>
            <a:r>
              <a:rPr lang="es-MX" dirty="0"/>
              <a:t>Proveedor principal 10gb/s simétricos (Grupo </a:t>
            </a:r>
            <a:r>
              <a:rPr lang="es-MX" dirty="0" err="1"/>
              <a:t>Datco</a:t>
            </a:r>
            <a:r>
              <a:rPr lang="es-MX" dirty="0"/>
              <a:t>)</a:t>
            </a:r>
            <a:endParaRPr lang="en-US" dirty="0"/>
          </a:p>
        </p:txBody>
      </p:sp>
      <p:sp>
        <p:nvSpPr>
          <p:cNvPr id="10" name="Marcador de texto 9">
            <a:extLst>
              <a:ext uri="{FF2B5EF4-FFF2-40B4-BE49-F238E27FC236}">
                <a16:creationId xmlns:a16="http://schemas.microsoft.com/office/drawing/2014/main" id="{8E81C38F-6688-F959-4A61-F63D04E03CE4}"/>
              </a:ext>
            </a:extLst>
          </p:cNvPr>
          <p:cNvSpPr>
            <a:spLocks noGrp="1"/>
          </p:cNvSpPr>
          <p:nvPr>
            <p:ph type="body" sz="quarter" idx="3"/>
          </p:nvPr>
        </p:nvSpPr>
        <p:spPr/>
        <p:txBody>
          <a:bodyPr/>
          <a:lstStyle/>
          <a:p>
            <a:r>
              <a:rPr lang="es-MX" dirty="0"/>
              <a:t>Proveedor secundario 1gb/s simétricos </a:t>
            </a:r>
            <a:r>
              <a:rPr lang="es-MX" dirty="0" err="1"/>
              <a:t>Arsat</a:t>
            </a:r>
            <a:endParaRPr lang="en-US" dirty="0"/>
          </a:p>
        </p:txBody>
      </p:sp>
      <p:pic>
        <p:nvPicPr>
          <p:cNvPr id="16" name="Marcador de contenido 15">
            <a:extLst>
              <a:ext uri="{FF2B5EF4-FFF2-40B4-BE49-F238E27FC236}">
                <a16:creationId xmlns:a16="http://schemas.microsoft.com/office/drawing/2014/main" id="{1B999A27-1A60-A813-4BDF-D897FADE48A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050756" y="2844800"/>
            <a:ext cx="4286250" cy="2857500"/>
          </a:xfrm>
        </p:spPr>
      </p:pic>
      <p:sp>
        <p:nvSpPr>
          <p:cNvPr id="4" name="Marcador de fecha 3">
            <a:extLst>
              <a:ext uri="{FF2B5EF4-FFF2-40B4-BE49-F238E27FC236}">
                <a16:creationId xmlns:a16="http://schemas.microsoft.com/office/drawing/2014/main" id="{96BAE6B5-26A4-DC84-5BB6-49016346197E}"/>
              </a:ext>
            </a:extLst>
          </p:cNvPr>
          <p:cNvSpPr>
            <a:spLocks noGrp="1"/>
          </p:cNvSpPr>
          <p:nvPr>
            <p:ph type="dt" sz="half" idx="10"/>
          </p:nvPr>
        </p:nvSpPr>
        <p:spPr/>
        <p:txBody>
          <a:bodyPr/>
          <a:lstStyle/>
          <a:p>
            <a:fld id="{BE0A88F0-556B-4BB7-8AAB-D63AEB65C662}" type="datetime1">
              <a:rPr lang="en-US" smtClean="0"/>
              <a:t>11/7/2023</a:t>
            </a:fld>
            <a:endParaRPr lang="en-US"/>
          </a:p>
        </p:txBody>
      </p:sp>
      <p:sp>
        <p:nvSpPr>
          <p:cNvPr id="5" name="Marcador de pie de página 4">
            <a:extLst>
              <a:ext uri="{FF2B5EF4-FFF2-40B4-BE49-F238E27FC236}">
                <a16:creationId xmlns:a16="http://schemas.microsoft.com/office/drawing/2014/main" id="{AFF43FD9-8A93-E4B4-0541-827249763AB2}"/>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45CFAAF-9C2A-B823-7D0E-E6AA5469CAC2}"/>
              </a:ext>
            </a:extLst>
          </p:cNvPr>
          <p:cNvSpPr>
            <a:spLocks noGrp="1"/>
          </p:cNvSpPr>
          <p:nvPr>
            <p:ph type="sldNum" sz="quarter" idx="12"/>
          </p:nvPr>
        </p:nvSpPr>
        <p:spPr/>
        <p:txBody>
          <a:bodyPr/>
          <a:lstStyle/>
          <a:p>
            <a:fld id="{81D2C36F-4504-47C0-B82F-A167342A2754}" type="slidenum">
              <a:rPr lang="en-US" smtClean="0"/>
              <a:t>4</a:t>
            </a:fld>
            <a:endParaRPr lang="en-US"/>
          </a:p>
        </p:txBody>
      </p:sp>
      <p:pic>
        <p:nvPicPr>
          <p:cNvPr id="14" name="Marcador de contenido 13">
            <a:extLst>
              <a:ext uri="{FF2B5EF4-FFF2-40B4-BE49-F238E27FC236}">
                <a16:creationId xmlns:a16="http://schemas.microsoft.com/office/drawing/2014/main" id="{9D8771D9-31EC-EAFD-B3D9-EAB9C86007C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73890" y="2761087"/>
            <a:ext cx="3700130" cy="3121025"/>
          </a:xfrm>
        </p:spPr>
      </p:pic>
    </p:spTree>
    <p:extLst>
      <p:ext uri="{BB962C8B-B14F-4D97-AF65-F5344CB8AC3E}">
        <p14:creationId xmlns:p14="http://schemas.microsoft.com/office/powerpoint/2010/main" val="2965711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F31B70F-50A7-7701-AC95-7E5510D43974}"/>
              </a:ext>
            </a:extLst>
          </p:cNvPr>
          <p:cNvSpPr>
            <a:spLocks noGrp="1"/>
          </p:cNvSpPr>
          <p:nvPr>
            <p:ph type="title"/>
          </p:nvPr>
        </p:nvSpPr>
        <p:spPr/>
        <p:txBody>
          <a:bodyPr/>
          <a:lstStyle/>
          <a:p>
            <a:r>
              <a:rPr lang="es-MX" dirty="0"/>
              <a:t>Presupuesto total </a:t>
            </a:r>
            <a:endParaRPr lang="en-US" dirty="0"/>
          </a:p>
        </p:txBody>
      </p:sp>
      <p:sp>
        <p:nvSpPr>
          <p:cNvPr id="9" name="Marcador de contenido 8">
            <a:extLst>
              <a:ext uri="{FF2B5EF4-FFF2-40B4-BE49-F238E27FC236}">
                <a16:creationId xmlns:a16="http://schemas.microsoft.com/office/drawing/2014/main" id="{C72CB5AC-BBA7-4A00-A539-01D0309F6A11}"/>
              </a:ext>
            </a:extLst>
          </p:cNvPr>
          <p:cNvSpPr>
            <a:spLocks noGrp="1"/>
          </p:cNvSpPr>
          <p:nvPr>
            <p:ph idx="1"/>
          </p:nvPr>
        </p:nvSpPr>
        <p:spPr>
          <a:xfrm>
            <a:off x="416748" y="2028775"/>
            <a:ext cx="10277962" cy="3989253"/>
          </a:xfrm>
        </p:spPr>
        <p:txBody>
          <a:bodyPr>
            <a:noAutofit/>
          </a:bodyPr>
          <a:lstStyle/>
          <a:p>
            <a:pPr marR="266700" fontAlgn="base">
              <a:spcBef>
                <a:spcPts val="0"/>
              </a:spcBef>
              <a:spcAft>
                <a:spcPts val="600"/>
              </a:spcAft>
            </a:pPr>
            <a:r>
              <a:rPr lang="en-US" sz="1000" cap="all" spc="300" dirty="0"/>
              <a:t>Cable Drop </a:t>
            </a:r>
            <a:r>
              <a:rPr lang="en-US" sz="1000" cap="all" spc="300" dirty="0" err="1"/>
              <a:t>Fibra</a:t>
            </a:r>
            <a:r>
              <a:rPr lang="en-US" sz="1000" cap="all" spc="300" dirty="0"/>
              <a:t> Optica 4 </a:t>
            </a:r>
            <a:r>
              <a:rPr lang="en-US" sz="1000" cap="all" spc="300" dirty="0" err="1"/>
              <a:t>Pelos</a:t>
            </a:r>
            <a:r>
              <a:rPr lang="en-US" sz="1000" cap="all" spc="300" dirty="0"/>
              <a:t> Con </a:t>
            </a:r>
            <a:r>
              <a:rPr lang="en-US" sz="1000" cap="all" spc="300" dirty="0" err="1"/>
              <a:t>Portante</a:t>
            </a:r>
            <a:r>
              <a:rPr lang="en-US" sz="1000" cap="all" spc="300" dirty="0"/>
              <a:t> </a:t>
            </a:r>
            <a:r>
              <a:rPr lang="en-US" sz="1000" cap="all" spc="300" dirty="0" err="1"/>
              <a:t>Acero</a:t>
            </a:r>
            <a:r>
              <a:rPr lang="en-US" sz="1000" cap="all" spc="300" dirty="0"/>
              <a:t> 1000m </a:t>
            </a:r>
            <a:r>
              <a:rPr lang="en-US" sz="1000" cap="all" spc="300" dirty="0" err="1"/>
              <a:t>Glc</a:t>
            </a:r>
            <a:r>
              <a:rPr lang="en-US" sz="1000" cap="all" spc="300" dirty="0"/>
              <a:t> $155.000 * 46 </a:t>
            </a:r>
            <a:r>
              <a:rPr lang="en-US" sz="1000" cap="all" spc="300" dirty="0" err="1"/>
              <a:t>unidades</a:t>
            </a:r>
            <a:r>
              <a:rPr lang="en-US" sz="1000" cap="all" spc="300" dirty="0"/>
              <a:t> = usd$20.360</a:t>
            </a:r>
          </a:p>
          <a:p>
            <a:pPr marR="266700" fontAlgn="base">
              <a:spcBef>
                <a:spcPts val="0"/>
              </a:spcBef>
              <a:spcAft>
                <a:spcPts val="600"/>
              </a:spcAft>
            </a:pPr>
            <a:r>
              <a:rPr lang="en-US" sz="1000" cap="all" spc="300" dirty="0" err="1"/>
              <a:t>Stp</a:t>
            </a:r>
            <a:r>
              <a:rPr lang="en-US" sz="1000" cap="all" spc="300" dirty="0"/>
              <a:t> </a:t>
            </a:r>
            <a:r>
              <a:rPr lang="en-US" sz="1000" cap="all" spc="300" dirty="0" err="1"/>
              <a:t>Utp</a:t>
            </a:r>
            <a:r>
              <a:rPr lang="en-US" sz="1000" cap="all" spc="300" dirty="0"/>
              <a:t> Ftp Cat 6a </a:t>
            </a:r>
            <a:r>
              <a:rPr lang="en-US" sz="1000" cap="all" spc="300" dirty="0" err="1"/>
              <a:t>Blindado</a:t>
            </a:r>
            <a:r>
              <a:rPr lang="en-US" sz="1000" cap="all" spc="300" dirty="0"/>
              <a:t> Rollo Cable 305 Mts 10 Gigas $300.000 = usd$896</a:t>
            </a:r>
          </a:p>
          <a:p>
            <a:pPr marR="266700" fontAlgn="base">
              <a:spcBef>
                <a:spcPts val="0"/>
              </a:spcBef>
              <a:spcAft>
                <a:spcPts val="600"/>
              </a:spcAft>
            </a:pPr>
            <a:r>
              <a:rPr lang="en-US" sz="1000" cap="all" spc="300" dirty="0" err="1"/>
              <a:t>Fibra</a:t>
            </a:r>
            <a:r>
              <a:rPr lang="en-US" sz="1000" cap="all" spc="300" dirty="0"/>
              <a:t> </a:t>
            </a:r>
            <a:r>
              <a:rPr lang="en-US" sz="1000" cap="all" spc="300" dirty="0" err="1"/>
              <a:t>Óptica</a:t>
            </a:r>
            <a:r>
              <a:rPr lang="en-US" sz="1000" cap="all" spc="300" dirty="0"/>
              <a:t> Drop Plana 2 </a:t>
            </a:r>
            <a:r>
              <a:rPr lang="en-US" sz="1000" cap="all" spc="300" dirty="0" err="1"/>
              <a:t>Pelos</a:t>
            </a:r>
            <a:r>
              <a:rPr lang="en-US" sz="1000" cap="all" spc="300" dirty="0"/>
              <a:t> C/ Tensor X40 Mts Sc/</a:t>
            </a:r>
            <a:r>
              <a:rPr lang="en-US" sz="1000" cap="all" spc="300" dirty="0" err="1"/>
              <a:t>apc</a:t>
            </a:r>
            <a:r>
              <a:rPr lang="en-US" sz="1000" cap="all" spc="300" dirty="0"/>
              <a:t> $7500 *2 </a:t>
            </a:r>
            <a:r>
              <a:rPr lang="en-US" sz="1000" cap="all" spc="300" dirty="0" err="1"/>
              <a:t>unidades</a:t>
            </a:r>
            <a:r>
              <a:rPr lang="en-US" sz="1000" cap="all" spc="300" dirty="0"/>
              <a:t> = usd$41</a:t>
            </a:r>
          </a:p>
          <a:p>
            <a:pPr marL="0" marR="266700" fontAlgn="base">
              <a:spcBef>
                <a:spcPts val="0"/>
              </a:spcBef>
              <a:spcAft>
                <a:spcPts val="600"/>
              </a:spcAft>
              <a:buFont typeface="Arial" panose="020B0604020202020204" pitchFamily="34" charset="0"/>
              <a:buChar char="•"/>
            </a:pPr>
            <a:r>
              <a:rPr lang="en-US" sz="1000" cap="all" spc="300" dirty="0" err="1"/>
              <a:t>Cierre</a:t>
            </a:r>
            <a:r>
              <a:rPr lang="en-US" sz="1000" cap="all" spc="300" dirty="0"/>
              <a:t> De </a:t>
            </a:r>
            <a:r>
              <a:rPr lang="en-US" sz="1000" cap="all" spc="300" dirty="0" err="1"/>
              <a:t>Empalme</a:t>
            </a:r>
            <a:r>
              <a:rPr lang="en-US" sz="1000" cap="all" spc="300" dirty="0"/>
              <a:t> </a:t>
            </a:r>
            <a:r>
              <a:rPr lang="en-US" sz="1000" cap="all" spc="300" dirty="0" err="1"/>
              <a:t>Fibra</a:t>
            </a:r>
            <a:r>
              <a:rPr lang="en-US" sz="1000" cap="all" spc="300" dirty="0"/>
              <a:t> </a:t>
            </a:r>
            <a:r>
              <a:rPr lang="en-US" sz="1000" cap="all" spc="300" dirty="0" err="1"/>
              <a:t>Óptica</a:t>
            </a:r>
            <a:r>
              <a:rPr lang="en-US" sz="1000" cap="all" spc="300" dirty="0"/>
              <a:t> </a:t>
            </a:r>
            <a:r>
              <a:rPr lang="en-US" sz="1000" cap="all" spc="300" dirty="0" err="1"/>
              <a:t>Botella</a:t>
            </a:r>
            <a:r>
              <a:rPr lang="en-US" sz="1000" cap="all" spc="300" dirty="0"/>
              <a:t> 24 </a:t>
            </a:r>
            <a:r>
              <a:rPr lang="en-US" sz="1000" cap="all" spc="300" dirty="0" err="1"/>
              <a:t>Hilos</a:t>
            </a:r>
            <a:r>
              <a:rPr lang="en-US" sz="1000" cap="all" spc="300" dirty="0"/>
              <a:t> $36.000 * 46 </a:t>
            </a:r>
            <a:r>
              <a:rPr lang="en-US" sz="1000" cap="all" spc="300" dirty="0" err="1"/>
              <a:t>unidades</a:t>
            </a:r>
            <a:r>
              <a:rPr lang="en-US" sz="1000" cap="all" spc="300" dirty="0"/>
              <a:t> = usd$4.720</a:t>
            </a:r>
          </a:p>
          <a:p>
            <a:pPr marL="0" marR="266700" fontAlgn="base">
              <a:spcBef>
                <a:spcPts val="0"/>
              </a:spcBef>
              <a:spcAft>
                <a:spcPts val="600"/>
              </a:spcAft>
              <a:buFont typeface="Arial" panose="020B0604020202020204" pitchFamily="34" charset="0"/>
              <a:buChar char="•"/>
            </a:pPr>
            <a:r>
              <a:rPr lang="en-US" sz="1000" cap="all" spc="300" dirty="0"/>
              <a:t>D-Link Systems DXS-3400-24SC - </a:t>
            </a:r>
            <a:r>
              <a:rPr lang="en-US" sz="1000" cap="all" spc="300" dirty="0" err="1"/>
              <a:t>Conmutador</a:t>
            </a:r>
            <a:r>
              <a:rPr lang="en-US" sz="1000" cap="all" spc="300" dirty="0"/>
              <a:t> </a:t>
            </a:r>
            <a:r>
              <a:rPr lang="en-US" sz="1000" cap="all" spc="300" dirty="0" err="1"/>
              <a:t>apilable</a:t>
            </a:r>
            <a:r>
              <a:rPr lang="en-US" sz="1000" cap="all" spc="300" dirty="0"/>
              <a:t> de 10 GbE de 24 </a:t>
            </a:r>
            <a:r>
              <a:rPr lang="en-US" sz="1000" cap="all" spc="300" dirty="0" err="1"/>
              <a:t>puertos</a:t>
            </a:r>
            <a:r>
              <a:rPr lang="en-US" sz="1000" cap="all" spc="300" dirty="0"/>
              <a:t> usd$4.876</a:t>
            </a:r>
          </a:p>
          <a:p>
            <a:pPr marL="0" fontAlgn="base">
              <a:spcBef>
                <a:spcPts val="0"/>
              </a:spcBef>
              <a:spcAft>
                <a:spcPts val="1500"/>
              </a:spcAft>
              <a:buFont typeface="Arial" panose="020B0604020202020204" pitchFamily="34" charset="0"/>
              <a:buChar char="•"/>
            </a:pPr>
            <a:r>
              <a:rPr lang="en-US" sz="1000" cap="all" spc="300" dirty="0"/>
              <a:t>Cisco Nexus 3550-T Programmable Network Platform. usd$59.681 * 5 </a:t>
            </a:r>
            <a:r>
              <a:rPr lang="en-US" sz="1000" cap="all" spc="300" dirty="0" err="1"/>
              <a:t>unidades</a:t>
            </a:r>
            <a:r>
              <a:rPr lang="en-US" sz="1000" cap="all" spc="300" dirty="0"/>
              <a:t> = usd$298.405</a:t>
            </a:r>
          </a:p>
          <a:p>
            <a:pPr marL="0" fontAlgn="base">
              <a:spcBef>
                <a:spcPts val="0"/>
              </a:spcBef>
              <a:spcAft>
                <a:spcPts val="0"/>
              </a:spcAft>
              <a:buFont typeface="Arial" panose="020B0604020202020204" pitchFamily="34" charset="0"/>
              <a:buChar char="•"/>
            </a:pPr>
            <a:r>
              <a:rPr lang="en-US" sz="1000" cap="all" spc="300" dirty="0"/>
              <a:t>Klein Tools VDV826-764 </a:t>
            </a:r>
            <a:r>
              <a:rPr lang="en-US" sz="1000" cap="all" spc="300" dirty="0" err="1"/>
              <a:t>Enchufe</a:t>
            </a:r>
            <a:r>
              <a:rPr lang="en-US" sz="1000" cap="all" spc="300" dirty="0"/>
              <a:t> de </a:t>
            </a:r>
            <a:r>
              <a:rPr lang="en-US" sz="1000" cap="all" spc="300" dirty="0" err="1"/>
              <a:t>datos</a:t>
            </a:r>
            <a:r>
              <a:rPr lang="en-US" sz="1000" cap="all" spc="300" dirty="0"/>
              <a:t> modular para CAT6A y cable Ethernet CAT6 de mayor </a:t>
            </a:r>
            <a:r>
              <a:rPr lang="en-US" sz="1000" cap="all" spc="300" dirty="0" err="1"/>
              <a:t>diámetro</a:t>
            </a:r>
            <a:r>
              <a:rPr lang="en-US" sz="1000" cap="all" spc="300" dirty="0"/>
              <a:t> para </a:t>
            </a:r>
            <a:r>
              <a:rPr lang="en-US" sz="1000" cap="all" spc="300" dirty="0" err="1"/>
              <a:t>interiores</a:t>
            </a:r>
            <a:r>
              <a:rPr lang="en-US" sz="1000" cap="all" spc="300" dirty="0"/>
              <a:t> o </a:t>
            </a:r>
            <a:r>
              <a:rPr lang="en-US" sz="1000" cap="all" spc="300" dirty="0" err="1"/>
              <a:t>exteriores</a:t>
            </a:r>
            <a:r>
              <a:rPr lang="en-US" sz="1000" cap="all" spc="300" dirty="0"/>
              <a:t>, </a:t>
            </a:r>
            <a:r>
              <a:rPr lang="en-US" sz="1000" cap="all" spc="300" dirty="0" err="1"/>
              <a:t>paquete</a:t>
            </a:r>
            <a:r>
              <a:rPr lang="en-US" sz="1000" cap="all" spc="300" dirty="0"/>
              <a:t> de 200  usd$100</a:t>
            </a:r>
          </a:p>
          <a:p>
            <a:pPr marL="0" indent="0" fontAlgn="base">
              <a:spcBef>
                <a:spcPts val="0"/>
              </a:spcBef>
              <a:spcAft>
                <a:spcPts val="0"/>
              </a:spcAft>
              <a:buNone/>
            </a:pPr>
            <a:endParaRPr lang="en-US" sz="1000" cap="all" spc="300" dirty="0"/>
          </a:p>
          <a:p>
            <a:pPr marL="0" fontAlgn="base">
              <a:spcBef>
                <a:spcPts val="0"/>
              </a:spcBef>
              <a:spcAft>
                <a:spcPts val="0"/>
              </a:spcAft>
              <a:buFont typeface="Arial" panose="020B0604020202020204" pitchFamily="34" charset="0"/>
              <a:buChar char="•"/>
            </a:pPr>
            <a:r>
              <a:rPr lang="en-US" sz="1000" cap="all" spc="300" dirty="0"/>
              <a:t>Cisco QSFP-40G-LR4, 40GBASE-LR4 QSFP40G transceiver for Single Mode Fiber, 4 CWDM lanes in 1310nm window </a:t>
            </a:r>
            <a:r>
              <a:rPr lang="en-US" sz="1000" cap="all" spc="300" dirty="0" err="1"/>
              <a:t>Muxed</a:t>
            </a:r>
            <a:r>
              <a:rPr lang="en-US" sz="1000" cap="all" spc="300" dirty="0"/>
              <a:t> inside module, Duplex LC connector, 10km, Multi-rate Support (40G Ethernet and OTU3) usd$223.5 *5 </a:t>
            </a:r>
            <a:r>
              <a:rPr lang="en-US" sz="1000" cap="all" spc="300" dirty="0" err="1"/>
              <a:t>unidades</a:t>
            </a:r>
            <a:r>
              <a:rPr lang="en-US" sz="1000" cap="all" spc="300" dirty="0"/>
              <a:t> =  usd$1.118</a:t>
            </a:r>
            <a:br>
              <a:rPr lang="en-US" sz="1000" cap="all" spc="300" dirty="0"/>
            </a:br>
            <a:br>
              <a:rPr lang="en-US" sz="1000" cap="all" spc="300" dirty="0"/>
            </a:br>
            <a:r>
              <a:rPr lang="en-US" sz="1000" cap="all" spc="300" dirty="0"/>
              <a:t>Total de </a:t>
            </a:r>
            <a:r>
              <a:rPr lang="en-US" sz="1000" cap="all" spc="300" dirty="0" err="1"/>
              <a:t>materiales</a:t>
            </a:r>
            <a:r>
              <a:rPr lang="en-US" sz="1000" cap="all" spc="300" dirty="0"/>
              <a:t>: USD$325.640</a:t>
            </a:r>
          </a:p>
          <a:p>
            <a:pPr marL="0">
              <a:spcBef>
                <a:spcPts val="1000"/>
              </a:spcBef>
              <a:spcAft>
                <a:spcPts val="800"/>
              </a:spcAft>
            </a:pPr>
            <a:r>
              <a:rPr lang="en-US" sz="1000" cap="all" spc="300" dirty="0" err="1"/>
              <a:t>Obra</a:t>
            </a:r>
            <a:r>
              <a:rPr lang="en-US" sz="1000" cap="all" spc="300" dirty="0"/>
              <a:t> civil (</a:t>
            </a:r>
            <a:r>
              <a:rPr lang="en-US" sz="1000" cap="all" spc="300" dirty="0" err="1"/>
              <a:t>estimado</a:t>
            </a:r>
            <a:r>
              <a:rPr lang="en-US" sz="1000" cap="all" spc="300" dirty="0"/>
              <a:t>): USD$10.000.000</a:t>
            </a:r>
          </a:p>
          <a:p>
            <a:pPr marL="0"/>
            <a:br>
              <a:rPr lang="en-US" sz="1000" cap="all" spc="300" dirty="0"/>
            </a:br>
            <a:endParaRPr lang="en-US" sz="1000" cap="all" spc="300" dirty="0"/>
          </a:p>
        </p:txBody>
      </p:sp>
      <p:sp>
        <p:nvSpPr>
          <p:cNvPr id="5" name="Marcador de fecha 4">
            <a:extLst>
              <a:ext uri="{FF2B5EF4-FFF2-40B4-BE49-F238E27FC236}">
                <a16:creationId xmlns:a16="http://schemas.microsoft.com/office/drawing/2014/main" id="{54DEC0CA-6439-AFEB-C661-BEA4F07A6816}"/>
              </a:ext>
            </a:extLst>
          </p:cNvPr>
          <p:cNvSpPr>
            <a:spLocks noGrp="1"/>
          </p:cNvSpPr>
          <p:nvPr>
            <p:ph type="dt" sz="half" idx="10"/>
          </p:nvPr>
        </p:nvSpPr>
        <p:spPr/>
        <p:txBody>
          <a:bodyPr/>
          <a:lstStyle/>
          <a:p>
            <a:fld id="{FC6E85F7-A724-48A4-9D33-CEBC5174E865}" type="datetime1">
              <a:rPr lang="en-US" smtClean="0"/>
              <a:t>11/7/2023</a:t>
            </a:fld>
            <a:endParaRPr lang="en-US" dirty="0"/>
          </a:p>
        </p:txBody>
      </p:sp>
      <p:sp>
        <p:nvSpPr>
          <p:cNvPr id="6" name="Marcador de pie de página 5">
            <a:extLst>
              <a:ext uri="{FF2B5EF4-FFF2-40B4-BE49-F238E27FC236}">
                <a16:creationId xmlns:a16="http://schemas.microsoft.com/office/drawing/2014/main" id="{DE3CAF94-A693-03DE-1BD7-E36E794D038A}"/>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755A7945-718E-1588-9DD9-7930AFD0B6BF}"/>
              </a:ext>
            </a:extLst>
          </p:cNvPr>
          <p:cNvSpPr>
            <a:spLocks noGrp="1"/>
          </p:cNvSpPr>
          <p:nvPr>
            <p:ph type="sldNum" sz="quarter" idx="12"/>
          </p:nvPr>
        </p:nvSpPr>
        <p:spPr/>
        <p:txBody>
          <a:bodyPr/>
          <a:lstStyle/>
          <a:p>
            <a:fld id="{81D2C36F-4504-47C0-B82F-A167342A2754}" type="slidenum">
              <a:rPr lang="en-US" smtClean="0"/>
              <a:t>5</a:t>
            </a:fld>
            <a:endParaRPr lang="en-US"/>
          </a:p>
        </p:txBody>
      </p:sp>
    </p:spTree>
    <p:extLst>
      <p:ext uri="{BB962C8B-B14F-4D97-AF65-F5344CB8AC3E}">
        <p14:creationId xmlns:p14="http://schemas.microsoft.com/office/powerpoint/2010/main" val="350636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79F7A8-90AB-C462-2A4D-E74A89509E84}"/>
              </a:ext>
            </a:extLst>
          </p:cNvPr>
          <p:cNvSpPr>
            <a:spLocks noGrp="1"/>
          </p:cNvSpPr>
          <p:nvPr>
            <p:ph type="title"/>
          </p:nvPr>
        </p:nvSpPr>
        <p:spPr/>
        <p:txBody>
          <a:bodyPr/>
          <a:lstStyle/>
          <a:p>
            <a:r>
              <a:rPr lang="es-MX" dirty="0"/>
              <a:t>Conclusión </a:t>
            </a:r>
            <a:endParaRPr lang="en-US" dirty="0"/>
          </a:p>
        </p:txBody>
      </p:sp>
      <p:sp>
        <p:nvSpPr>
          <p:cNvPr id="3" name="Marcador de contenido 2">
            <a:extLst>
              <a:ext uri="{FF2B5EF4-FFF2-40B4-BE49-F238E27FC236}">
                <a16:creationId xmlns:a16="http://schemas.microsoft.com/office/drawing/2014/main" id="{286862B6-35C1-7499-A46F-B0A8F3E81F95}"/>
              </a:ext>
            </a:extLst>
          </p:cNvPr>
          <p:cNvSpPr>
            <a:spLocks noGrp="1"/>
          </p:cNvSpPr>
          <p:nvPr>
            <p:ph idx="1"/>
          </p:nvPr>
        </p:nvSpPr>
        <p:spPr/>
        <p:txBody>
          <a:bodyPr>
            <a:normAutofit fontScale="77500" lnSpcReduction="20000"/>
          </a:bodyPr>
          <a:lstStyle/>
          <a:p>
            <a:pPr rtl="0">
              <a:spcBef>
                <a:spcPts val="1000"/>
              </a:spcBef>
              <a:spcAft>
                <a:spcPts val="800"/>
              </a:spcAft>
            </a:pPr>
            <a:r>
              <a:rPr lang="es-ES" cap="all" spc="300" dirty="0"/>
              <a:t>Concluimos que el proyecto es totalmente viable debido a que conseguimos proveedores y los equipos necesarios para realizarlo. Sabemos que el presupuesto tanto de los componentes como de la obra de ingeniería civil es alto, pero sabemos que contamos con el respaldo de varias instituciones que utilizan El Deep </a:t>
            </a:r>
            <a:r>
              <a:rPr lang="es-ES" cap="all" spc="300" dirty="0" err="1"/>
              <a:t>Space</a:t>
            </a:r>
            <a:r>
              <a:rPr lang="es-ES" cap="all" spc="300" dirty="0"/>
              <a:t> </a:t>
            </a:r>
            <a:r>
              <a:rPr lang="es-ES" cap="all" spc="300" dirty="0" err="1"/>
              <a:t>Antenna</a:t>
            </a:r>
            <a:r>
              <a:rPr lang="es-ES" cap="all" spc="300" dirty="0"/>
              <a:t> 3.</a:t>
            </a:r>
          </a:p>
          <a:p>
            <a:pPr rtl="0">
              <a:spcBef>
                <a:spcPts val="1000"/>
              </a:spcBef>
              <a:spcAft>
                <a:spcPts val="800"/>
              </a:spcAft>
            </a:pPr>
            <a:r>
              <a:rPr lang="es-ES" cap="all" spc="300" dirty="0"/>
              <a:t>Además, concluimos que este proyecto requiere un gran análisis desde distintos puntos de vista para poder llevar a cabo esta tarea de gran magnitud e importancia. Por lo que nos brindó una gran cantidad de conocimientos sobre cómo se maneja el medio de las telecomunicaciones y redes. También nos permitió obtener muchas herramientas que podremos utilizar a futuro si decidimos trabajar en estas áreas. </a:t>
            </a:r>
            <a:br>
              <a:rPr lang="es-ES" dirty="0"/>
            </a:br>
            <a:endParaRPr lang="en-US" dirty="0"/>
          </a:p>
        </p:txBody>
      </p:sp>
      <p:sp>
        <p:nvSpPr>
          <p:cNvPr id="4" name="Marcador de fecha 3">
            <a:extLst>
              <a:ext uri="{FF2B5EF4-FFF2-40B4-BE49-F238E27FC236}">
                <a16:creationId xmlns:a16="http://schemas.microsoft.com/office/drawing/2014/main" id="{D5D67F24-63F6-FF66-D533-725A4AF700E3}"/>
              </a:ext>
            </a:extLst>
          </p:cNvPr>
          <p:cNvSpPr>
            <a:spLocks noGrp="1"/>
          </p:cNvSpPr>
          <p:nvPr>
            <p:ph type="dt" sz="half" idx="10"/>
          </p:nvPr>
        </p:nvSpPr>
        <p:spPr/>
        <p:txBody>
          <a:bodyPr/>
          <a:lstStyle/>
          <a:p>
            <a:fld id="{BE0A88F0-556B-4BB7-8AAB-D63AEB65C662}" type="datetime1">
              <a:rPr lang="en-US" smtClean="0"/>
              <a:t>11/7/2023</a:t>
            </a:fld>
            <a:endParaRPr lang="en-US" dirty="0"/>
          </a:p>
        </p:txBody>
      </p:sp>
      <p:sp>
        <p:nvSpPr>
          <p:cNvPr id="5" name="Marcador de pie de página 4">
            <a:extLst>
              <a:ext uri="{FF2B5EF4-FFF2-40B4-BE49-F238E27FC236}">
                <a16:creationId xmlns:a16="http://schemas.microsoft.com/office/drawing/2014/main" id="{8C33E595-FAE4-3FA0-945C-B3AF03189997}"/>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FD801BC1-F6E8-FDEB-1DE1-825D9297FC32}"/>
              </a:ext>
            </a:extLst>
          </p:cNvPr>
          <p:cNvSpPr>
            <a:spLocks noGrp="1"/>
          </p:cNvSpPr>
          <p:nvPr>
            <p:ph type="sldNum" sz="quarter" idx="12"/>
          </p:nvPr>
        </p:nvSpPr>
        <p:spPr/>
        <p:txBody>
          <a:bodyPr/>
          <a:lstStyle/>
          <a:p>
            <a:fld id="{81D2C36F-4504-47C0-B82F-A167342A2754}" type="slidenum">
              <a:rPr lang="en-US" smtClean="0"/>
              <a:t>6</a:t>
            </a:fld>
            <a:endParaRPr lang="en-US"/>
          </a:p>
        </p:txBody>
      </p:sp>
    </p:spTree>
    <p:extLst>
      <p:ext uri="{BB962C8B-B14F-4D97-AF65-F5344CB8AC3E}">
        <p14:creationId xmlns:p14="http://schemas.microsoft.com/office/powerpoint/2010/main" val="1344779019"/>
      </p:ext>
    </p:extLst>
  </p:cSld>
  <p:clrMapOvr>
    <a:masterClrMapping/>
  </p:clrMapOvr>
</p:sld>
</file>

<file path=ppt/theme/theme1.xml><?xml version="1.0" encoding="utf-8"?>
<a:theme xmlns:a="http://schemas.openxmlformats.org/drawingml/2006/main" name="Memo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139</TotalTime>
  <Words>563</Words>
  <Application>Microsoft Office PowerPoint</Application>
  <PresentationFormat>Panorámica</PresentationFormat>
  <Paragraphs>35</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Elephant</vt:lpstr>
      <vt:lpstr>Univers Condensed</vt:lpstr>
      <vt:lpstr>MemoVTI</vt:lpstr>
      <vt:lpstr>Proyecto para Comunicación de Datos </vt:lpstr>
      <vt:lpstr>Descripción del proyecto </vt:lpstr>
      <vt:lpstr>Implementación del proyecto (Ubicación Y Planteamiento)</vt:lpstr>
      <vt:lpstr>Proveedores de internet </vt:lpstr>
      <vt:lpstr>Presupuesto total </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Proyecto para Comunicación de Datos </dc:title>
  <dc:creator>federico davara</dc:creator>
  <cp:lastModifiedBy>federico davara</cp:lastModifiedBy>
  <cp:revision>1</cp:revision>
  <dcterms:created xsi:type="dcterms:W3CDTF">2023-11-07T17:38:01Z</dcterms:created>
  <dcterms:modified xsi:type="dcterms:W3CDTF">2023-11-07T19:57:41Z</dcterms:modified>
</cp:coreProperties>
</file>