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25778C-7E80-4AFF-8A52-35BD3DE35F11}">
  <a:tblStyle styleId="{2425778C-7E80-4AFF-8A52-35BD3DE35F1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fd2e40c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d2e40c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fd2e40c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d2e40c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d2e40c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d2e40c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fd2e40c6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fd2e40c6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fd2e40c6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fd2e40c6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d2e40c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d2e40c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fd2e40c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fd2e40c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fd2e40c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fd2e40c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d2e40c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d2e40c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d2e40c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d2e40c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d2e40c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d2e40c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fd2e40c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fd2e40c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d2e40c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d2e40c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hrutimechlearn/churn-modelling" TargetMode="External"/><Relationship Id="rId4" Type="http://schemas.openxmlformats.org/officeDocument/2006/relationships/hyperlink" Target="https://www.kaggle.com/shrutimechlearn/churn-modell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3600"/>
              <a:t>Capstone Project 1:Final Report</a:t>
            </a:r>
            <a:endParaRPr sz="3600"/>
          </a:p>
          <a:p>
            <a:pPr indent="0" lvl="0" marL="0" rtl="0" algn="ctr">
              <a:lnSpc>
                <a:spcPct val="115000"/>
              </a:lnSpc>
              <a:spcBef>
                <a:spcPts val="300"/>
              </a:spcBef>
              <a:spcAft>
                <a:spcPts val="300"/>
              </a:spcAft>
              <a:buClr>
                <a:schemeClr val="dk1"/>
              </a:buClr>
              <a:buSzPts val="1100"/>
              <a:buFont typeface="Arial"/>
              <a:buNone/>
            </a:pPr>
            <a:r>
              <a:rPr lang="en" sz="3000"/>
              <a:t>Predicting Whether or Not a Bank Customer Will Churn</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Federico Di Martino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211950" y="138900"/>
            <a:ext cx="8520600" cy="48657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Clr>
                <a:schemeClr val="dk1"/>
              </a:buClr>
              <a:buSzPts val="1100"/>
              <a:buFont typeface="Arial"/>
              <a:buNone/>
            </a:pPr>
            <a:r>
              <a:rPr lang="en" sz="2400">
                <a:solidFill>
                  <a:schemeClr val="dk1"/>
                </a:solidFill>
              </a:rPr>
              <a:t>In-depth Analysis and Machine Learning</a:t>
            </a:r>
            <a:endParaRPr sz="2400">
              <a:solidFill>
                <a:schemeClr val="dk1"/>
              </a:solidFill>
            </a:endParaRPr>
          </a:p>
          <a:p>
            <a:pPr indent="0" lvl="0" marL="0" rtl="0" algn="l">
              <a:spcBef>
                <a:spcPts val="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First, I decided that this would be a classification problem, since the target variable is composed of (two) distinct categories.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Second, to decide which classification algorithm to use, I tried several different ones and also some ensemble methods. To avoid using my test set too soon I performed these tests by cross-validating on k-folds.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 chose what algorithm I would use based on two variables from the test: accuracy and time taken.</a:t>
            </a:r>
            <a:endParaRPr>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ph idx="1" type="body"/>
          </p:nvPr>
        </p:nvSpPr>
        <p:spPr>
          <a:xfrm>
            <a:off x="311700" y="166275"/>
            <a:ext cx="8520600" cy="47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I tried the following: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K Nearest Neighbors Classifier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Logistic Regression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Decision Tree Classifier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Support Vector Machine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Random Forest Classifier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Bagging Classifier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Out of these, Random Forest performed the best out of the box, with an accuracy of 86%. Although not the slowest, it was an order of magnitude slower than the faster methods. However, the time taken was slightly over 8 seconds which is acceptable.</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4"/>
          <p:cNvSpPr txBox="1"/>
          <p:nvPr>
            <p:ph idx="1" type="body"/>
          </p:nvPr>
        </p:nvSpPr>
        <p:spPr>
          <a:xfrm>
            <a:off x="311700" y="166275"/>
            <a:ext cx="8520600" cy="44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 Next, I optimized the hyper-parameters of the random forest. Specifically, I optimised the total number of decision trees and the maximum levels in each tree. I generated a 10x10 grid of hype-parameter combinations and used it to run a grid search cross-validation on 100 different models.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 Finally, with my chosen algorithm and optimised hyperparameters in hand, I built my final model and tried it on the test test I had set aside earlier. The results were:</a:t>
            </a:r>
            <a:endParaRPr sz="2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ph idx="1" type="body"/>
          </p:nvPr>
        </p:nvSpPr>
        <p:spPr>
          <a:xfrm>
            <a:off x="311700" y="193725"/>
            <a:ext cx="8520600" cy="43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Classification Report:</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recall and f1 score for case 1 (customer exiting) are surprisingly low, this is probably due to the data we have being unbalanced towards case 0. However the macro and weighted averages for those are better, and these are less sensitive to class imbalance!</a:t>
            </a:r>
            <a:endParaRPr/>
          </a:p>
        </p:txBody>
      </p:sp>
      <p:graphicFrame>
        <p:nvGraphicFramePr>
          <p:cNvPr id="119" name="Google Shape;119;p25"/>
          <p:cNvGraphicFramePr/>
          <p:nvPr/>
        </p:nvGraphicFramePr>
        <p:xfrm>
          <a:off x="391275" y="783225"/>
          <a:ext cx="3000000" cy="3000000"/>
        </p:xfrm>
        <a:graphic>
          <a:graphicData uri="http://schemas.openxmlformats.org/drawingml/2006/table">
            <a:tbl>
              <a:tblPr>
                <a:noFill/>
                <a:tableStyleId>{2425778C-7E80-4AFF-8A52-35BD3DE35F11}</a:tableStyleId>
              </a:tblPr>
              <a:tblGrid>
                <a:gridCol w="1673075"/>
                <a:gridCol w="1673075"/>
                <a:gridCol w="1673075"/>
                <a:gridCol w="1673075"/>
                <a:gridCol w="1673075"/>
              </a:tblGrid>
              <a:tr h="407975">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Precision</a:t>
                      </a:r>
                      <a:endParaRPr sz="1100"/>
                    </a:p>
                  </a:txBody>
                  <a:tcPr marT="63500" marB="63500" marR="63500" marL="63500"/>
                </a:tc>
                <a:tc>
                  <a:txBody>
                    <a:bodyPr/>
                    <a:lstStyle/>
                    <a:p>
                      <a:pPr indent="0" lvl="0" marL="0" rtl="0" algn="l">
                        <a:spcBef>
                          <a:spcPts val="0"/>
                        </a:spcBef>
                        <a:spcAft>
                          <a:spcPts val="0"/>
                        </a:spcAft>
                        <a:buNone/>
                      </a:pPr>
                      <a:r>
                        <a:rPr lang="en" sz="1100"/>
                        <a:t>Recall</a:t>
                      </a:r>
                      <a:endParaRPr sz="1100"/>
                    </a:p>
                  </a:txBody>
                  <a:tcPr marT="63500" marB="63500" marR="63500" marL="63500"/>
                </a:tc>
                <a:tc>
                  <a:txBody>
                    <a:bodyPr/>
                    <a:lstStyle/>
                    <a:p>
                      <a:pPr indent="0" lvl="0" marL="0" rtl="0" algn="l">
                        <a:spcBef>
                          <a:spcPts val="0"/>
                        </a:spcBef>
                        <a:spcAft>
                          <a:spcPts val="0"/>
                        </a:spcAft>
                        <a:buNone/>
                      </a:pPr>
                      <a:r>
                        <a:rPr lang="en" sz="1100"/>
                        <a:t>f1-score</a:t>
                      </a:r>
                      <a:endParaRPr sz="1100"/>
                    </a:p>
                  </a:txBody>
                  <a:tcPr marT="63500" marB="63500" marR="63500" marL="63500"/>
                </a:tc>
                <a:tc>
                  <a:txBody>
                    <a:bodyPr/>
                    <a:lstStyle/>
                    <a:p>
                      <a:pPr indent="0" lvl="0" marL="0" rtl="0" algn="l">
                        <a:spcBef>
                          <a:spcPts val="0"/>
                        </a:spcBef>
                        <a:spcAft>
                          <a:spcPts val="0"/>
                        </a:spcAft>
                        <a:buNone/>
                      </a:pPr>
                      <a:r>
                        <a:rPr lang="en" sz="1100"/>
                        <a:t>Support</a:t>
                      </a:r>
                      <a:endParaRPr sz="1100"/>
                    </a:p>
                  </a:txBody>
                  <a:tcPr marT="63500" marB="63500" marR="63500" marL="63500"/>
                </a:tc>
              </a:tr>
              <a:tr h="407975">
                <a:tc>
                  <a:txBody>
                    <a:bodyPr/>
                    <a:lstStyle/>
                    <a:p>
                      <a:pPr indent="0" lvl="0" marL="0" rtl="0" algn="l">
                        <a:spcBef>
                          <a:spcPts val="0"/>
                        </a:spcBef>
                        <a:spcAft>
                          <a:spcPts val="0"/>
                        </a:spcAft>
                        <a:buNone/>
                      </a:pPr>
                      <a:r>
                        <a:rPr lang="en" sz="1100"/>
                        <a:t>0 (Did not churn)</a:t>
                      </a:r>
                      <a:endParaRPr sz="1100"/>
                    </a:p>
                  </a:txBody>
                  <a:tcPr marT="63500" marB="63500" marR="63500" marL="63500"/>
                </a:tc>
                <a:tc>
                  <a:txBody>
                    <a:bodyPr/>
                    <a:lstStyle/>
                    <a:p>
                      <a:pPr indent="0" lvl="0" marL="0" rtl="0" algn="l">
                        <a:spcBef>
                          <a:spcPts val="0"/>
                        </a:spcBef>
                        <a:spcAft>
                          <a:spcPts val="0"/>
                        </a:spcAft>
                        <a:buNone/>
                      </a:pPr>
                      <a:r>
                        <a:rPr lang="en" sz="1100"/>
                        <a:t>0.86</a:t>
                      </a:r>
                      <a:endParaRPr sz="1100"/>
                    </a:p>
                  </a:txBody>
                  <a:tcPr marT="63500" marB="63500" marR="63500" marL="63500"/>
                </a:tc>
                <a:tc>
                  <a:txBody>
                    <a:bodyPr/>
                    <a:lstStyle/>
                    <a:p>
                      <a:pPr indent="0" lvl="0" marL="0" rtl="0" algn="l">
                        <a:spcBef>
                          <a:spcPts val="0"/>
                        </a:spcBef>
                        <a:spcAft>
                          <a:spcPts val="0"/>
                        </a:spcAft>
                        <a:buNone/>
                      </a:pPr>
                      <a:r>
                        <a:rPr lang="en" sz="1100"/>
                        <a:t>0.97</a:t>
                      </a:r>
                      <a:endParaRPr sz="1100"/>
                    </a:p>
                  </a:txBody>
                  <a:tcPr marT="63500" marB="63500" marR="63500" marL="63500"/>
                </a:tc>
                <a:tc>
                  <a:txBody>
                    <a:bodyPr/>
                    <a:lstStyle/>
                    <a:p>
                      <a:pPr indent="0" lvl="0" marL="0" rtl="0" algn="l">
                        <a:spcBef>
                          <a:spcPts val="0"/>
                        </a:spcBef>
                        <a:spcAft>
                          <a:spcPts val="0"/>
                        </a:spcAft>
                        <a:buNone/>
                      </a:pPr>
                      <a:r>
                        <a:rPr lang="en" sz="1100"/>
                        <a:t>0.92</a:t>
                      </a:r>
                      <a:endParaRPr sz="1100"/>
                    </a:p>
                  </a:txBody>
                  <a:tcPr marT="63500" marB="63500" marR="63500" marL="63500"/>
                </a:tc>
                <a:tc>
                  <a:txBody>
                    <a:bodyPr/>
                    <a:lstStyle/>
                    <a:p>
                      <a:pPr indent="0" lvl="0" marL="0" rtl="0" algn="l">
                        <a:spcBef>
                          <a:spcPts val="0"/>
                        </a:spcBef>
                        <a:spcAft>
                          <a:spcPts val="0"/>
                        </a:spcAft>
                        <a:buNone/>
                      </a:pPr>
                      <a:r>
                        <a:rPr lang="en" sz="1100"/>
                        <a:t>2365</a:t>
                      </a:r>
                      <a:endParaRPr sz="1100"/>
                    </a:p>
                  </a:txBody>
                  <a:tcPr marT="63500" marB="63500" marR="63500" marL="63500"/>
                </a:tc>
              </a:tr>
              <a:tr h="407975">
                <a:tc>
                  <a:txBody>
                    <a:bodyPr/>
                    <a:lstStyle/>
                    <a:p>
                      <a:pPr indent="0" lvl="0" marL="0" rtl="0" algn="l">
                        <a:spcBef>
                          <a:spcPts val="0"/>
                        </a:spcBef>
                        <a:spcAft>
                          <a:spcPts val="0"/>
                        </a:spcAft>
                        <a:buNone/>
                      </a:pPr>
                      <a:r>
                        <a:rPr lang="en" sz="1100"/>
                        <a:t>1 (Churned)</a:t>
                      </a:r>
                      <a:endParaRPr sz="1100"/>
                    </a:p>
                  </a:txBody>
                  <a:tcPr marT="63500" marB="63500" marR="63500" marL="63500"/>
                </a:tc>
                <a:tc>
                  <a:txBody>
                    <a:bodyPr/>
                    <a:lstStyle/>
                    <a:p>
                      <a:pPr indent="0" lvl="0" marL="0" rtl="0" algn="l">
                        <a:spcBef>
                          <a:spcPts val="0"/>
                        </a:spcBef>
                        <a:spcAft>
                          <a:spcPts val="0"/>
                        </a:spcAft>
                        <a:buNone/>
                      </a:pPr>
                      <a:r>
                        <a:rPr lang="en" sz="1100"/>
                        <a:t>0.82</a:t>
                      </a:r>
                      <a:endParaRPr sz="1100"/>
                    </a:p>
                  </a:txBody>
                  <a:tcPr marT="63500" marB="63500" marR="63500" marL="63500"/>
                </a:tc>
                <a:tc>
                  <a:txBody>
                    <a:bodyPr/>
                    <a:lstStyle/>
                    <a:p>
                      <a:pPr indent="0" lvl="0" marL="0" rtl="0" algn="l">
                        <a:spcBef>
                          <a:spcPts val="0"/>
                        </a:spcBef>
                        <a:spcAft>
                          <a:spcPts val="0"/>
                        </a:spcAft>
                        <a:buNone/>
                      </a:pPr>
                      <a:r>
                        <a:rPr lang="en" sz="1100"/>
                        <a:t>0.43</a:t>
                      </a:r>
                      <a:endParaRPr sz="1100"/>
                    </a:p>
                  </a:txBody>
                  <a:tcPr marT="63500" marB="63500" marR="63500" marL="63500"/>
                </a:tc>
                <a:tc>
                  <a:txBody>
                    <a:bodyPr/>
                    <a:lstStyle/>
                    <a:p>
                      <a:pPr indent="0" lvl="0" marL="0" rtl="0" algn="l">
                        <a:spcBef>
                          <a:spcPts val="0"/>
                        </a:spcBef>
                        <a:spcAft>
                          <a:spcPts val="0"/>
                        </a:spcAft>
                        <a:buNone/>
                      </a:pPr>
                      <a:r>
                        <a:rPr lang="en" sz="1100"/>
                        <a:t>0.57</a:t>
                      </a:r>
                      <a:endParaRPr sz="1100"/>
                    </a:p>
                  </a:txBody>
                  <a:tcPr marT="63500" marB="63500" marR="63500" marL="63500"/>
                </a:tc>
                <a:tc>
                  <a:txBody>
                    <a:bodyPr/>
                    <a:lstStyle/>
                    <a:p>
                      <a:pPr indent="0" lvl="0" marL="0" rtl="0" algn="l">
                        <a:spcBef>
                          <a:spcPts val="0"/>
                        </a:spcBef>
                        <a:spcAft>
                          <a:spcPts val="0"/>
                        </a:spcAft>
                        <a:buNone/>
                      </a:pPr>
                      <a:r>
                        <a:rPr lang="en" sz="1100"/>
                        <a:t>635</a:t>
                      </a:r>
                      <a:endParaRPr sz="1100"/>
                    </a:p>
                  </a:txBody>
                  <a:tcPr marT="63500" marB="63500" marR="63500" marL="63500"/>
                </a:tc>
              </a:tr>
              <a:tr h="407975">
                <a:tc>
                  <a:txBody>
                    <a:bodyPr/>
                    <a:lstStyle/>
                    <a:p>
                      <a:pPr indent="0" lvl="0" marL="0" rtl="0" algn="l">
                        <a:spcBef>
                          <a:spcPts val="0"/>
                        </a:spcBef>
                        <a:spcAft>
                          <a:spcPts val="0"/>
                        </a:spcAft>
                        <a:buNone/>
                      </a:pPr>
                      <a:r>
                        <a:rPr lang="en" sz="1100"/>
                        <a:t>Accuracy</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0.86</a:t>
                      </a:r>
                      <a:endParaRPr sz="1100"/>
                    </a:p>
                  </a:txBody>
                  <a:tcPr marT="63500" marB="63500" marR="63500" marL="63500"/>
                </a:tc>
                <a:tc>
                  <a:txBody>
                    <a:bodyPr/>
                    <a:lstStyle/>
                    <a:p>
                      <a:pPr indent="0" lvl="0" marL="0" rtl="0" algn="l">
                        <a:spcBef>
                          <a:spcPts val="0"/>
                        </a:spcBef>
                        <a:spcAft>
                          <a:spcPts val="0"/>
                        </a:spcAft>
                        <a:buNone/>
                      </a:pPr>
                      <a:r>
                        <a:rPr lang="en" sz="1100"/>
                        <a:t>3000</a:t>
                      </a:r>
                      <a:endParaRPr sz="1100"/>
                    </a:p>
                  </a:txBody>
                  <a:tcPr marT="63500" marB="63500" marR="63500" marL="63500"/>
                </a:tc>
              </a:tr>
              <a:tr h="407975">
                <a:tc>
                  <a:txBody>
                    <a:bodyPr/>
                    <a:lstStyle/>
                    <a:p>
                      <a:pPr indent="0" lvl="0" marL="0" rtl="0" algn="l">
                        <a:spcBef>
                          <a:spcPts val="0"/>
                        </a:spcBef>
                        <a:spcAft>
                          <a:spcPts val="0"/>
                        </a:spcAft>
                        <a:buNone/>
                      </a:pPr>
                      <a:r>
                        <a:rPr lang="en" sz="1100"/>
                        <a:t>Macro Avg.</a:t>
                      </a:r>
                      <a:endParaRPr sz="1100"/>
                    </a:p>
                  </a:txBody>
                  <a:tcPr marT="63500" marB="63500" marR="63500" marL="63500"/>
                </a:tc>
                <a:tc>
                  <a:txBody>
                    <a:bodyPr/>
                    <a:lstStyle/>
                    <a:p>
                      <a:pPr indent="0" lvl="0" marL="0" rtl="0" algn="l">
                        <a:spcBef>
                          <a:spcPts val="0"/>
                        </a:spcBef>
                        <a:spcAft>
                          <a:spcPts val="0"/>
                        </a:spcAft>
                        <a:buNone/>
                      </a:pPr>
                      <a:r>
                        <a:rPr lang="en" sz="1100"/>
                        <a:t>0.84</a:t>
                      </a:r>
                      <a:endParaRPr sz="1100"/>
                    </a:p>
                  </a:txBody>
                  <a:tcPr marT="63500" marB="63500" marR="63500" marL="63500"/>
                </a:tc>
                <a:tc>
                  <a:txBody>
                    <a:bodyPr/>
                    <a:lstStyle/>
                    <a:p>
                      <a:pPr indent="0" lvl="0" marL="0" rtl="0" algn="l">
                        <a:spcBef>
                          <a:spcPts val="0"/>
                        </a:spcBef>
                        <a:spcAft>
                          <a:spcPts val="0"/>
                        </a:spcAft>
                        <a:buNone/>
                      </a:pPr>
                      <a:r>
                        <a:rPr lang="en" sz="1100"/>
                        <a:t>0.70</a:t>
                      </a:r>
                      <a:endParaRPr sz="1100"/>
                    </a:p>
                  </a:txBody>
                  <a:tcPr marT="63500" marB="63500" marR="63500" marL="63500"/>
                </a:tc>
                <a:tc>
                  <a:txBody>
                    <a:bodyPr/>
                    <a:lstStyle/>
                    <a:p>
                      <a:pPr indent="0" lvl="0" marL="0" rtl="0" algn="l">
                        <a:spcBef>
                          <a:spcPts val="0"/>
                        </a:spcBef>
                        <a:spcAft>
                          <a:spcPts val="0"/>
                        </a:spcAft>
                        <a:buNone/>
                      </a:pPr>
                      <a:r>
                        <a:rPr lang="en" sz="1100"/>
                        <a:t>0.74</a:t>
                      </a:r>
                      <a:endParaRPr sz="1100"/>
                    </a:p>
                  </a:txBody>
                  <a:tcPr marT="63500" marB="63500" marR="63500" marL="63500"/>
                </a:tc>
                <a:tc>
                  <a:txBody>
                    <a:bodyPr/>
                    <a:lstStyle/>
                    <a:p>
                      <a:pPr indent="0" lvl="0" marL="0" rtl="0" algn="l">
                        <a:spcBef>
                          <a:spcPts val="0"/>
                        </a:spcBef>
                        <a:spcAft>
                          <a:spcPts val="0"/>
                        </a:spcAft>
                        <a:buNone/>
                      </a:pPr>
                      <a:r>
                        <a:rPr lang="en" sz="1100"/>
                        <a:t>3000</a:t>
                      </a:r>
                      <a:endParaRPr sz="1100"/>
                    </a:p>
                  </a:txBody>
                  <a:tcPr marT="63500" marB="63500" marR="63500" marL="63500"/>
                </a:tc>
              </a:tr>
              <a:tr h="407975">
                <a:tc>
                  <a:txBody>
                    <a:bodyPr/>
                    <a:lstStyle/>
                    <a:p>
                      <a:pPr indent="0" lvl="0" marL="0" rtl="0" algn="l">
                        <a:spcBef>
                          <a:spcPts val="0"/>
                        </a:spcBef>
                        <a:spcAft>
                          <a:spcPts val="0"/>
                        </a:spcAft>
                        <a:buNone/>
                      </a:pPr>
                      <a:r>
                        <a:rPr lang="en" sz="1100"/>
                        <a:t>Weighted Avg.</a:t>
                      </a:r>
                      <a:endParaRPr sz="1100"/>
                    </a:p>
                  </a:txBody>
                  <a:tcPr marT="63500" marB="63500" marR="63500" marL="63500"/>
                </a:tc>
                <a:tc>
                  <a:txBody>
                    <a:bodyPr/>
                    <a:lstStyle/>
                    <a:p>
                      <a:pPr indent="0" lvl="0" marL="0" rtl="0" algn="l">
                        <a:spcBef>
                          <a:spcPts val="0"/>
                        </a:spcBef>
                        <a:spcAft>
                          <a:spcPts val="0"/>
                        </a:spcAft>
                        <a:buNone/>
                      </a:pPr>
                      <a:r>
                        <a:rPr lang="en" sz="1100"/>
                        <a:t>0.86</a:t>
                      </a:r>
                      <a:endParaRPr sz="1100"/>
                    </a:p>
                  </a:txBody>
                  <a:tcPr marT="63500" marB="63500" marR="63500" marL="63500"/>
                </a:tc>
                <a:tc>
                  <a:txBody>
                    <a:bodyPr/>
                    <a:lstStyle/>
                    <a:p>
                      <a:pPr indent="0" lvl="0" marL="0" rtl="0" algn="l">
                        <a:spcBef>
                          <a:spcPts val="0"/>
                        </a:spcBef>
                        <a:spcAft>
                          <a:spcPts val="0"/>
                        </a:spcAft>
                        <a:buNone/>
                      </a:pPr>
                      <a:r>
                        <a:rPr lang="en" sz="1100"/>
                        <a:t>0.86</a:t>
                      </a:r>
                      <a:endParaRPr sz="1100"/>
                    </a:p>
                  </a:txBody>
                  <a:tcPr marT="63500" marB="63500" marR="63500" marL="63500"/>
                </a:tc>
                <a:tc>
                  <a:txBody>
                    <a:bodyPr/>
                    <a:lstStyle/>
                    <a:p>
                      <a:pPr indent="0" lvl="0" marL="0" rtl="0" algn="l">
                        <a:spcBef>
                          <a:spcPts val="0"/>
                        </a:spcBef>
                        <a:spcAft>
                          <a:spcPts val="0"/>
                        </a:spcAft>
                        <a:buNone/>
                      </a:pPr>
                      <a:r>
                        <a:rPr lang="en" sz="1100"/>
                        <a:t>0.84</a:t>
                      </a:r>
                      <a:endParaRPr sz="1100"/>
                    </a:p>
                  </a:txBody>
                  <a:tcPr marT="63500" marB="63500" marR="63500" marL="63500"/>
                </a:tc>
                <a:tc>
                  <a:txBody>
                    <a:bodyPr/>
                    <a:lstStyle/>
                    <a:p>
                      <a:pPr indent="0" lvl="0" marL="0" rtl="0" algn="l">
                        <a:spcBef>
                          <a:spcPts val="0"/>
                        </a:spcBef>
                        <a:spcAft>
                          <a:spcPts val="0"/>
                        </a:spcAft>
                        <a:buNone/>
                      </a:pPr>
                      <a:r>
                        <a:rPr lang="en" sz="1100"/>
                        <a:t>3000</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6"/>
          <p:cNvSpPr txBox="1"/>
          <p:nvPr>
            <p:ph idx="1" type="body"/>
          </p:nvPr>
        </p:nvSpPr>
        <p:spPr>
          <a:xfrm>
            <a:off x="311700" y="243875"/>
            <a:ext cx="8520600" cy="43251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Clr>
                <a:schemeClr val="dk1"/>
              </a:buClr>
              <a:buSzPts val="1100"/>
              <a:buFont typeface="Arial"/>
              <a:buNone/>
            </a:pPr>
            <a:r>
              <a:rPr lang="en" sz="3000">
                <a:solidFill>
                  <a:schemeClr val="dk1"/>
                </a:solidFill>
              </a:rPr>
              <a:t>Conclusion</a:t>
            </a:r>
            <a:endParaRPr sz="3000">
              <a:solidFill>
                <a:schemeClr val="dk1"/>
              </a:solidFill>
            </a:endParaRPr>
          </a:p>
          <a:p>
            <a:pPr indent="0" lvl="0" marL="0" rtl="0" algn="l">
              <a:spcBef>
                <a:spcPts val="600"/>
              </a:spcBef>
              <a:spcAft>
                <a:spcPts val="0"/>
              </a:spcAft>
              <a:buClr>
                <a:schemeClr val="dk1"/>
              </a:buClr>
              <a:buSzPts val="1100"/>
              <a:buFont typeface="Arial"/>
              <a:buNone/>
            </a:pPr>
            <a:r>
              <a:rPr lang="en" sz="2400">
                <a:solidFill>
                  <a:schemeClr val="dk1"/>
                </a:solidFill>
              </a:rPr>
              <a:t>Overall, I think that the model I build is a sufficient answer to the problem posed in the beginning. Both justifications I posited can be resolved with the model.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54950"/>
            <a:ext cx="8520600" cy="4314000"/>
          </a:xfrm>
          <a:prstGeom prst="rect">
            <a:avLst/>
          </a:prstGeom>
        </p:spPr>
        <p:txBody>
          <a:bodyPr anchorCtr="0" anchor="t" bIns="91425" lIns="91425" spcFirstLastPara="1" rIns="91425" wrap="square" tIns="91425">
            <a:noAutofit/>
          </a:bodyPr>
          <a:lstStyle/>
          <a:p>
            <a:pPr indent="0" lvl="0" marL="0" rtl="0" algn="l">
              <a:lnSpc>
                <a:spcPct val="138000"/>
              </a:lnSpc>
              <a:spcBef>
                <a:spcPts val="1800"/>
              </a:spcBef>
              <a:spcAft>
                <a:spcPts val="0"/>
              </a:spcAft>
              <a:buClr>
                <a:schemeClr val="dk1"/>
              </a:buClr>
              <a:buSzPts val="1100"/>
              <a:buFont typeface="Arial"/>
              <a:buNone/>
            </a:pPr>
            <a:r>
              <a:rPr lang="en" sz="3000">
                <a:solidFill>
                  <a:schemeClr val="dk1"/>
                </a:solidFill>
              </a:rPr>
              <a:t>Problem Statement</a:t>
            </a:r>
            <a:endParaRPr sz="3000">
              <a:solidFill>
                <a:schemeClr val="dk1"/>
              </a:solidFill>
            </a:endParaRPr>
          </a:p>
          <a:p>
            <a:pPr indent="0" lvl="0" marL="0" rtl="0" algn="l">
              <a:lnSpc>
                <a:spcPct val="138000"/>
              </a:lnSpc>
              <a:spcBef>
                <a:spcPts val="600"/>
              </a:spcBef>
              <a:spcAft>
                <a:spcPts val="0"/>
              </a:spcAft>
              <a:buClr>
                <a:schemeClr val="dk1"/>
              </a:buClr>
              <a:buSzPts val="1100"/>
              <a:buFont typeface="Arial"/>
              <a:buNone/>
            </a:pPr>
            <a:r>
              <a:rPr lang="en">
                <a:solidFill>
                  <a:schemeClr val="dk1"/>
                </a:solidFill>
              </a:rPr>
              <a:t>The churn rate is a key metric for almost any business, one that should ideally be minimised. In this specific case, the business will be a bank. The hypothetical client for my work would be that same bank.  I will be building a predictor to calculate the probability for an individual customer of the bank to churn. For clarity, I will always use client to refer to the bank and customer to refer to an individual customer of the bank.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60375"/>
            <a:ext cx="8520600" cy="48435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 sz="1200" u="sng">
                <a:solidFill>
                  <a:schemeClr val="dk1"/>
                </a:solidFill>
              </a:rPr>
              <a:t>Dataset</a:t>
            </a:r>
            <a:endParaRPr sz="1200" u="sng">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rPr>
              <a:t>I will use the</a:t>
            </a:r>
            <a:r>
              <a:rPr lang="en" sz="1200">
                <a:solidFill>
                  <a:schemeClr val="dk1"/>
                </a:solidFill>
                <a:uFill>
                  <a:noFill/>
                </a:uFill>
                <a:hlinkClick r:id="rId3"/>
              </a:rPr>
              <a:t> </a:t>
            </a:r>
            <a:r>
              <a:rPr lang="en" sz="1200" u="sng">
                <a:solidFill>
                  <a:srgbClr val="1155CC"/>
                </a:solidFill>
                <a:hlinkClick r:id="rId4"/>
              </a:rPr>
              <a:t>Churn Modelling</a:t>
            </a:r>
            <a:r>
              <a:rPr lang="en" sz="1200">
                <a:solidFill>
                  <a:schemeClr val="dk1"/>
                </a:solidFill>
              </a:rPr>
              <a:t> dataset from kaggle. A preliminary inspection reveals that maybe 10 of the variables should be used to build a predictor.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sz="1200" u="sng">
                <a:solidFill>
                  <a:schemeClr val="dk1"/>
                </a:solidFill>
              </a:rPr>
              <a:t>Problem</a:t>
            </a:r>
            <a:endParaRPr sz="1200" u="sng">
              <a:solidFill>
                <a:schemeClr val="dk1"/>
              </a:solidFill>
            </a:endParaRPr>
          </a:p>
          <a:p>
            <a:pPr indent="0" lvl="0" marL="0" rtl="0" algn="l">
              <a:lnSpc>
                <a:spcPct val="138000"/>
              </a:lnSpc>
              <a:spcBef>
                <a:spcPts val="0"/>
              </a:spcBef>
              <a:spcAft>
                <a:spcPts val="0"/>
              </a:spcAft>
              <a:buNone/>
            </a:pPr>
            <a:r>
              <a:rPr lang="en" sz="1200">
                <a:solidFill>
                  <a:schemeClr val="dk1"/>
                </a:solidFill>
              </a:rPr>
              <a:t>The problem to solve will be building a predictive model that predicts whether a customer will churn out or not.</a:t>
            </a:r>
            <a:endParaRPr sz="1200">
              <a:solidFill>
                <a:schemeClr val="dk1"/>
              </a:solidFill>
            </a:endParaRPr>
          </a:p>
          <a:p>
            <a:pPr indent="0" lvl="0" marL="0" rtl="0" algn="l">
              <a:lnSpc>
                <a:spcPct val="138000"/>
              </a:lnSpc>
              <a:spcBef>
                <a:spcPts val="0"/>
              </a:spcBef>
              <a:spcAft>
                <a:spcPts val="0"/>
              </a:spcAft>
              <a:buNone/>
            </a:pPr>
            <a:r>
              <a:t/>
            </a:r>
            <a:endParaRPr sz="1200">
              <a:solidFill>
                <a:schemeClr val="dk1"/>
              </a:solidFill>
            </a:endParaRPr>
          </a:p>
          <a:p>
            <a:pPr indent="0" lvl="0" marL="0" rtl="0" algn="l">
              <a:lnSpc>
                <a:spcPct val="138000"/>
              </a:lnSpc>
              <a:spcBef>
                <a:spcPts val="0"/>
              </a:spcBef>
              <a:spcAft>
                <a:spcPts val="0"/>
              </a:spcAft>
              <a:buNone/>
            </a:pPr>
            <a:r>
              <a:rPr lang="en" sz="1200" u="sng">
                <a:solidFill>
                  <a:schemeClr val="dk1"/>
                </a:solidFill>
              </a:rPr>
              <a:t>Justification</a:t>
            </a:r>
            <a:endParaRPr sz="1200" u="sng">
              <a:solidFill>
                <a:schemeClr val="dk1"/>
              </a:solidFill>
            </a:endParaRPr>
          </a:p>
          <a:p>
            <a:pPr indent="0" lvl="0" marL="0" rtl="0" algn="l">
              <a:lnSpc>
                <a:spcPct val="138000"/>
              </a:lnSpc>
              <a:spcBef>
                <a:spcPts val="0"/>
              </a:spcBef>
              <a:spcAft>
                <a:spcPts val="0"/>
              </a:spcAft>
              <a:buNone/>
            </a:pPr>
            <a:r>
              <a:rPr lang="en" sz="1200">
                <a:solidFill>
                  <a:schemeClr val="dk1"/>
                </a:solidFill>
              </a:rPr>
              <a:t>Two possible uses for the ability to accurately predict whether a customer will churn are: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38000"/>
              </a:lnSpc>
              <a:spcBef>
                <a:spcPts val="0"/>
              </a:spcBef>
              <a:spcAft>
                <a:spcPts val="0"/>
              </a:spcAft>
              <a:buNone/>
            </a:pPr>
            <a:r>
              <a:rPr lang="en" sz="1200">
                <a:solidFill>
                  <a:schemeClr val="dk1"/>
                </a:solidFill>
              </a:rPr>
              <a:t>- The client can decide to allocate resources and/or manpower to stop a likely-to-churn customer (or more generally, a group of customers sharing similar characteristics) by identifying any specific issues they have and if necessary altering the business to accommodate their needs.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38000"/>
              </a:lnSpc>
              <a:spcBef>
                <a:spcPts val="0"/>
              </a:spcBef>
              <a:spcAft>
                <a:spcPts val="0"/>
              </a:spcAft>
              <a:buNone/>
            </a:pPr>
            <a:r>
              <a:rPr lang="en" sz="1200">
                <a:solidFill>
                  <a:schemeClr val="dk1"/>
                </a:solidFill>
              </a:rPr>
              <a:t>- The client can triage customers by their churn probability and perhaps decide that for customers are that extremely likely to churn in any case, no further resources need to be allocated to them. Those resources could then be allocated to more salvageable customers.</a:t>
            </a:r>
            <a:endParaRPr sz="12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310375"/>
            <a:ext cx="8520600" cy="42585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Clr>
                <a:schemeClr val="dk1"/>
              </a:buClr>
              <a:buSzPts val="1100"/>
              <a:buFont typeface="Arial"/>
              <a:buNone/>
            </a:pPr>
            <a:r>
              <a:rPr lang="en" sz="2400">
                <a:solidFill>
                  <a:schemeClr val="dk1"/>
                </a:solidFill>
              </a:rPr>
              <a:t>Data Wrangling</a:t>
            </a:r>
            <a:endParaRPr sz="24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 The dataset consists of a comma separated variable format file that contains 10000 different records and 14 features initially. I have included the codebook at the end of the report.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rPr>
              <a:t>- I made sure the data was all of the same type within each varialbe column, checked for missing values and checked and also checked for any non-binary values in binary feature columns.</a:t>
            </a:r>
            <a:endParaRPr sz="12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200">
              <a:solidFill>
                <a:srgbClr val="333333"/>
              </a:solidFill>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rPr>
              <a:t>- There are no missing values, however if there had been I would have, after feature selection, discarded any row containing a missing values. I prefer not to perform imputation as that carries some assumptions about the data and I prefer to minimise those. If I had found non-binary values in a binary feature I would have assigned them as missing value.</a:t>
            </a:r>
            <a:endParaRPr sz="12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200">
              <a:solidFill>
                <a:srgbClr val="333333"/>
              </a:solidFill>
            </a:endParaRPr>
          </a:p>
          <a:p>
            <a:pPr indent="0" lvl="0" marL="0" rtl="0" algn="l">
              <a:lnSpc>
                <a:spcPct val="138000"/>
              </a:lnSpc>
              <a:spcBef>
                <a:spcPts val="0"/>
              </a:spcBef>
              <a:spcAft>
                <a:spcPts val="0"/>
              </a:spcAft>
              <a:buClr>
                <a:schemeClr val="dk1"/>
              </a:buClr>
              <a:buSzPts val="1100"/>
              <a:buFont typeface="Arial"/>
              <a:buNone/>
            </a:pPr>
            <a:r>
              <a:rPr lang="en" sz="1200">
                <a:solidFill>
                  <a:schemeClr val="dk1"/>
                </a:solidFill>
              </a:rPr>
              <a:t>- I checked the non-binary features for outliers. There were a few, specially under the ‘Age’ category (a few very old customers), but I decided to leave them in as I don’t think there was any justification for removing them. To check the features I generated a plot of each variable paired off with the others. The pair plots are appended at the end of the report.</a:t>
            </a:r>
            <a:endParaRPr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80000"/>
            <a:ext cx="8520600" cy="4783500"/>
          </a:xfrm>
          <a:prstGeom prst="rect">
            <a:avLst/>
          </a:prstGeom>
        </p:spPr>
        <p:txBody>
          <a:bodyPr anchorCtr="0" anchor="t" bIns="91425" lIns="91425" spcFirstLastPara="1" rIns="91425" wrap="square" tIns="91425">
            <a:noAutofit/>
          </a:bodyPr>
          <a:lstStyle/>
          <a:p>
            <a:pPr indent="0" lvl="0" marL="0" rtl="0" algn="l">
              <a:spcBef>
                <a:spcPts val="2000"/>
              </a:spcBef>
              <a:spcAft>
                <a:spcPts val="0"/>
              </a:spcAft>
              <a:buClr>
                <a:schemeClr val="dk1"/>
              </a:buClr>
              <a:buSzPts val="1100"/>
              <a:buFont typeface="Arial"/>
              <a:buNone/>
            </a:pPr>
            <a:r>
              <a:rPr lang="en" sz="3000">
                <a:solidFill>
                  <a:schemeClr val="dk1"/>
                </a:solidFill>
              </a:rPr>
              <a:t>Data Story and Statistical Data Analysis</a:t>
            </a:r>
            <a:endParaRPr sz="3000">
              <a:solidFill>
                <a:schemeClr val="dk1"/>
              </a:solidFill>
            </a:endParaRPr>
          </a:p>
          <a:p>
            <a:pPr indent="0" lvl="0" marL="0" rtl="0" algn="l">
              <a:spcBef>
                <a:spcPts val="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 The number of customers which churned out was 2037, or 20.37%, of the total. Finding some hints as to why and to predict if a given customer will churn is the purpose of this project.</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 A quick way to get a broad overview of the data is to calculate the Pearson correlation coefficient for each variable pair. </a:t>
            </a:r>
            <a:endParaRPr sz="2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238150"/>
            <a:ext cx="8520600" cy="43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400">
                <a:solidFill>
                  <a:schemeClr val="dk1"/>
                </a:solidFill>
              </a:rPr>
              <a:t>Figure 1: Pearson correlation table.</a:t>
            </a:r>
            <a:endParaRPr sz="1400">
              <a:solidFill>
                <a:schemeClr val="dk1"/>
              </a:solidFill>
            </a:endParaRPr>
          </a:p>
          <a:p>
            <a:pPr indent="0" lvl="0" marL="0" rtl="0" algn="ctr">
              <a:spcBef>
                <a:spcPts val="0"/>
              </a:spcBef>
              <a:spcAft>
                <a:spcPts val="1600"/>
              </a:spcAft>
              <a:buNone/>
            </a:pPr>
            <a:r>
              <a:t/>
            </a:r>
            <a:endParaRPr/>
          </a:p>
        </p:txBody>
      </p:sp>
      <p:pic>
        <p:nvPicPr>
          <p:cNvPr id="81" name="Google Shape;81;p18"/>
          <p:cNvPicPr preferRelativeResize="0"/>
          <p:nvPr/>
        </p:nvPicPr>
        <p:blipFill>
          <a:blip r:embed="rId3">
            <a:alphaModFix/>
          </a:blip>
          <a:stretch>
            <a:fillRect/>
          </a:stretch>
        </p:blipFill>
        <p:spPr>
          <a:xfrm>
            <a:off x="144425" y="604750"/>
            <a:ext cx="8898351" cy="423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311700" y="210625"/>
            <a:ext cx="8520600" cy="43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 At first glance there aren't many strong correlations. The most important row to observe is how Exited correlates with the others, as that is what we want to be able to later predict. An important relationship to examine further is that of Exited (churn) with Age.</a:t>
            </a:r>
            <a:endParaRPr sz="2400">
              <a:solidFill>
                <a:schemeClr val="dk1"/>
              </a:solidFill>
            </a:endParaRPr>
          </a:p>
          <a:p>
            <a:pPr indent="0" lvl="0" marL="0" rtl="0" algn="l">
              <a:spcBef>
                <a:spcPts val="1100"/>
              </a:spcBef>
              <a:spcAft>
                <a:spcPts val="0"/>
              </a:spcAft>
              <a:buClr>
                <a:schemeClr val="dk1"/>
              </a:buClr>
              <a:buSzPts val="1100"/>
              <a:buFont typeface="Arial"/>
              <a:buNone/>
            </a:pPr>
            <a:r>
              <a:rPr lang="en" sz="2400">
                <a:solidFill>
                  <a:schemeClr val="dk1"/>
                </a:solidFill>
              </a:rPr>
              <a:t>- Another thing to investigate is how Balance and Estimated Salary are almost entirely uncorrelated! This seems very unintuitive and merits a further in depth look, although it may be tangential to the main objective of predicting churn.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11700" y="238150"/>
            <a:ext cx="8520600" cy="46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100">
                <a:solidFill>
                  <a:schemeClr val="dk1"/>
                </a:solidFill>
              </a:rPr>
              <a:t>Figure 2: Bank Balance against Estimated Salary</a:t>
            </a:r>
            <a:endParaRPr/>
          </a:p>
        </p:txBody>
      </p:sp>
      <p:pic>
        <p:nvPicPr>
          <p:cNvPr id="92" name="Google Shape;92;p20"/>
          <p:cNvPicPr preferRelativeResize="0"/>
          <p:nvPr/>
        </p:nvPicPr>
        <p:blipFill>
          <a:blip r:embed="rId3">
            <a:alphaModFix/>
          </a:blip>
          <a:stretch>
            <a:fillRect/>
          </a:stretch>
        </p:blipFill>
        <p:spPr>
          <a:xfrm>
            <a:off x="188850" y="560325"/>
            <a:ext cx="8842825" cy="4343725"/>
          </a:xfrm>
          <a:prstGeom prst="rect">
            <a:avLst/>
          </a:prstGeom>
          <a:noFill/>
          <a:ln>
            <a:noFill/>
          </a:ln>
        </p:spPr>
      </p:pic>
      <p:sp>
        <p:nvSpPr>
          <p:cNvPr id="93" name="Google Shape;93;p20"/>
          <p:cNvSpPr txBox="1"/>
          <p:nvPr/>
        </p:nvSpPr>
        <p:spPr>
          <a:xfrm>
            <a:off x="1971175" y="11935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166625"/>
            <a:ext cx="8520600" cy="44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The project aims to predict the likelihood of a customer churning (Exited =1 in the data). Hence the particularly significant variables are the ones that correlate the most with Exited. Although there are no extremely strong correlations, the Gender, Age, Balance, IsActiveMember and IsGermany variables are the ones that show the most correlation and should be investigated the most.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FF"/>
                </a:highlight>
              </a:rPr>
              <a:t>I think the narrative that emerges here is one of lack of clarity. On first inspection, whether a customer churns out is weakly correlated to anything else. I think a compelling story can be made out of the need to dig deeper. It would have been interesting to build time series data, had date/time data been available.</a:t>
            </a:r>
            <a:endParaRPr>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