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81ce48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81ce48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381ce48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81ce48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381ce48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81ce48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81ce48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81ce48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a838e1b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a838e1b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0"/>
            <a:ext cx="8520600" cy="43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Capstone 2: Image Classification Using Convolutional Neural Networks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Medical image recognition is an established field where data science techniques and especially deep learning with neural networks, are useful. Automating image recognition of diagnostic material can save valuable physician time and improve outcomes for patients.</a:t>
            </a:r>
            <a:endParaRPr>
              <a:solidFill>
                <a:srgbClr val="000000"/>
              </a:solidFill>
            </a:endParaRPr>
          </a:p>
          <a:p>
            <a:pPr indent="0" lvl="0" marL="0" rtl="0" algn="l">
              <a:spcBef>
                <a:spcPts val="1600"/>
              </a:spcBef>
              <a:spcAft>
                <a:spcPts val="0"/>
              </a:spcAft>
              <a:buNone/>
            </a:pPr>
            <a:r>
              <a:rPr lang="en">
                <a:solidFill>
                  <a:srgbClr val="000000"/>
                </a:solidFill>
              </a:rPr>
              <a:t>In this specific case, the problem is to correctly classify whether patients are pneumonic, based on a single x-ray image. To do so I have built a convolutional neural network.</a:t>
            </a:r>
            <a:endParaRPr>
              <a:solidFill>
                <a:srgbClr val="000000"/>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73" name="Google Shape;73;p14"/>
          <p:cNvSpPr txBox="1"/>
          <p:nvPr/>
        </p:nvSpPr>
        <p:spPr>
          <a:xfrm>
            <a:off x="521000" y="926925"/>
            <a:ext cx="79482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latin typeface="Roboto"/>
                <a:ea typeface="Roboto"/>
                <a:cs typeface="Roboto"/>
                <a:sym typeface="Roboto"/>
              </a:rPr>
              <a:t>Th Data</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122025" y="1737950"/>
            <a:ext cx="4298174" cy="3305099"/>
          </a:xfrm>
          <a:prstGeom prst="rect">
            <a:avLst/>
          </a:prstGeom>
          <a:noFill/>
          <a:ln>
            <a:noFill/>
          </a:ln>
        </p:spPr>
      </p:pic>
      <p:pic>
        <p:nvPicPr>
          <p:cNvPr id="79" name="Google Shape;79;p15"/>
          <p:cNvPicPr preferRelativeResize="0"/>
          <p:nvPr/>
        </p:nvPicPr>
        <p:blipFill>
          <a:blip r:embed="rId4">
            <a:alphaModFix/>
          </a:blip>
          <a:stretch>
            <a:fillRect/>
          </a:stretch>
        </p:blipFill>
        <p:spPr>
          <a:xfrm>
            <a:off x="4512325" y="1788175"/>
            <a:ext cx="4419000" cy="3254874"/>
          </a:xfrm>
          <a:prstGeom prst="rect">
            <a:avLst/>
          </a:prstGeom>
          <a:noFill/>
          <a:ln>
            <a:noFill/>
          </a:ln>
        </p:spPr>
      </p:pic>
      <p:sp>
        <p:nvSpPr>
          <p:cNvPr id="80" name="Google Shape;80;p15"/>
          <p:cNvSpPr txBox="1"/>
          <p:nvPr/>
        </p:nvSpPr>
        <p:spPr>
          <a:xfrm>
            <a:off x="90425" y="70325"/>
            <a:ext cx="8841000" cy="15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Here are two example images from the dataset, obtained from kaggle. Left is a non-pneumonic patient and right is pneumonic. Differentiating these by eye is impossible for me as someone completely untrained in medicine. Fortunately, the dataset is pre-labeled.</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86" name="Google Shape;86;p16"/>
          <p:cNvSpPr txBox="1"/>
          <p:nvPr>
            <p:ph idx="1" type="body"/>
          </p:nvPr>
        </p:nvSpPr>
        <p:spPr>
          <a:xfrm>
            <a:off x="471900" y="1919075"/>
            <a:ext cx="8222100" cy="28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The CNN I built consisted of six layers. </a:t>
            </a:r>
            <a:endParaRPr sz="2400">
              <a:solidFill>
                <a:srgbClr val="000000"/>
              </a:solidFill>
            </a:endParaRPr>
          </a:p>
          <a:p>
            <a:pPr indent="-381000" lvl="0" marL="457200" rtl="0" algn="l">
              <a:spcBef>
                <a:spcPts val="1600"/>
              </a:spcBef>
              <a:spcAft>
                <a:spcPts val="0"/>
              </a:spcAft>
              <a:buClr>
                <a:srgbClr val="000000"/>
              </a:buClr>
              <a:buSzPts val="2400"/>
              <a:buChar char="-"/>
            </a:pPr>
            <a:r>
              <a:rPr lang="en" sz="2400">
                <a:solidFill>
                  <a:srgbClr val="000000"/>
                </a:solidFill>
              </a:rPr>
              <a:t>The first convolutional</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The second a flattening layer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The rest dense ReLu activation layers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The final one being a single node as this is a binary classification problem.</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After iterating over 10 epochs in training and validation, the weights from the best performing epoch were used in on the testing data. The accuracy on the test data was 83%. I believe that this is satisfactory given the limitations, although high level </a:t>
            </a:r>
            <a:r>
              <a:rPr lang="en">
                <a:solidFill>
                  <a:srgbClr val="000000"/>
                </a:solidFill>
              </a:rPr>
              <a:t>professional</a:t>
            </a:r>
            <a:r>
              <a:rPr lang="en">
                <a:solidFill>
                  <a:srgbClr val="000000"/>
                </a:solidFill>
              </a:rPr>
              <a:t> models trained on much larger datasets have accuracies of approximately 99% on similar classification problems.</a:t>
            </a:r>
            <a:endParaRPr>
              <a:solidFill>
                <a:srgbClr val="000000"/>
              </a:solidFill>
            </a:endParaRPr>
          </a:p>
          <a:p>
            <a:pPr indent="0" lvl="0" marL="0" rtl="0" algn="l">
              <a:spcBef>
                <a:spcPts val="1600"/>
              </a:spcBef>
              <a:spcAft>
                <a:spcPts val="1600"/>
              </a:spcAft>
              <a:buNone/>
            </a:pPr>
            <a:r>
              <a:rPr lang="en">
                <a:solidFill>
                  <a:srgbClr val="000000"/>
                </a:solidFill>
              </a:rPr>
              <a:t>The main limiting factor was available RAM. This limited the size of the convoluted images and thus resolution, losing details early on.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Improving the Model and Future Works</a:t>
            </a:r>
            <a:endParaRPr/>
          </a:p>
        </p:txBody>
      </p:sp>
      <p:sp>
        <p:nvSpPr>
          <p:cNvPr id="98" name="Google Shape;98;p18"/>
          <p:cNvSpPr txBox="1"/>
          <p:nvPr>
            <p:ph idx="1" type="body"/>
          </p:nvPr>
        </p:nvSpPr>
        <p:spPr>
          <a:xfrm>
            <a:off x="471900" y="1742325"/>
            <a:ext cx="8222100" cy="33252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n" sz="1500">
                <a:solidFill>
                  <a:srgbClr val="000000"/>
                </a:solidFill>
                <a:highlight>
                  <a:srgbClr val="FFFFFF"/>
                </a:highlight>
              </a:rPr>
              <a:t>The model overfits, to improve is this in future two things to try to use are regularization and dropouts. Systematic hyper-parameter optimization could also be done, with the hyper-parameters being </a:t>
            </a:r>
            <a:endParaRPr sz="1500">
              <a:solidFill>
                <a:srgbClr val="000000"/>
              </a:solidFill>
              <a:highlight>
                <a:srgbClr val="FFFFFF"/>
              </a:highlight>
            </a:endParaRPr>
          </a:p>
          <a:p>
            <a:pPr indent="0" lvl="0" marL="0" rtl="0" algn="just">
              <a:spcBef>
                <a:spcPts val="1100"/>
              </a:spcBef>
              <a:spcAft>
                <a:spcPts val="0"/>
              </a:spcAft>
              <a:buNone/>
            </a:pPr>
            <a:r>
              <a:rPr lang="en" sz="1500">
                <a:solidFill>
                  <a:srgbClr val="000000"/>
                </a:solidFill>
                <a:highlight>
                  <a:srgbClr val="FFFFFF"/>
                </a:highlight>
              </a:rPr>
              <a:t>- L</a:t>
            </a:r>
            <a:r>
              <a:rPr lang="en" sz="1500">
                <a:solidFill>
                  <a:srgbClr val="000000"/>
                </a:solidFill>
                <a:highlight>
                  <a:srgbClr val="FFFFFF"/>
                </a:highlight>
              </a:rPr>
              <a:t>earning rate</a:t>
            </a:r>
            <a:endParaRPr sz="1500">
              <a:solidFill>
                <a:srgbClr val="000000"/>
              </a:solidFill>
              <a:highlight>
                <a:srgbClr val="FFFFFF"/>
              </a:highlight>
            </a:endParaRPr>
          </a:p>
          <a:p>
            <a:pPr indent="0" lvl="0" marL="0" rtl="0" algn="just">
              <a:spcBef>
                <a:spcPts val="1100"/>
              </a:spcBef>
              <a:spcAft>
                <a:spcPts val="0"/>
              </a:spcAft>
              <a:buNone/>
            </a:pPr>
            <a:r>
              <a:rPr lang="en" sz="1500">
                <a:solidFill>
                  <a:srgbClr val="000000"/>
                </a:solidFill>
                <a:highlight>
                  <a:srgbClr val="FFFFFF"/>
                </a:highlight>
              </a:rPr>
              <a:t>- Number of epochs</a:t>
            </a:r>
            <a:endParaRPr sz="1500">
              <a:solidFill>
                <a:srgbClr val="000000"/>
              </a:solidFill>
              <a:highlight>
                <a:srgbClr val="FFFFFF"/>
              </a:highlight>
            </a:endParaRPr>
          </a:p>
          <a:p>
            <a:pPr indent="0" lvl="0" marL="0" rtl="0" algn="just">
              <a:spcBef>
                <a:spcPts val="1100"/>
              </a:spcBef>
              <a:spcAft>
                <a:spcPts val="0"/>
              </a:spcAft>
              <a:buNone/>
            </a:pPr>
            <a:r>
              <a:rPr lang="en" sz="1500">
                <a:solidFill>
                  <a:srgbClr val="000000"/>
                </a:solidFill>
                <a:highlight>
                  <a:srgbClr val="FFFFFF"/>
                </a:highlight>
              </a:rPr>
              <a:t> -Batch size </a:t>
            </a:r>
            <a:endParaRPr sz="1500">
              <a:solidFill>
                <a:srgbClr val="000000"/>
              </a:solidFill>
              <a:highlight>
                <a:srgbClr val="FFFFFF"/>
              </a:highlight>
            </a:endParaRPr>
          </a:p>
          <a:p>
            <a:pPr indent="0" lvl="0" marL="0" rtl="0" algn="just">
              <a:spcBef>
                <a:spcPts val="1100"/>
              </a:spcBef>
              <a:spcAft>
                <a:spcPts val="0"/>
              </a:spcAft>
              <a:buNone/>
            </a:pPr>
            <a:r>
              <a:rPr lang="en" sz="1500">
                <a:solidFill>
                  <a:srgbClr val="000000"/>
                </a:solidFill>
                <a:highlight>
                  <a:srgbClr val="FFFFFF"/>
                </a:highlight>
              </a:rPr>
              <a:t>- Weight initialization.</a:t>
            </a:r>
            <a:endParaRPr sz="1500">
              <a:solidFill>
                <a:srgbClr val="000000"/>
              </a:solidFill>
              <a:highlight>
                <a:srgbClr val="FFFFFF"/>
              </a:highlight>
            </a:endParaRPr>
          </a:p>
          <a:p>
            <a:pPr indent="0" lvl="0" marL="0" rtl="0" algn="just">
              <a:spcBef>
                <a:spcPts val="1100"/>
              </a:spcBef>
              <a:spcAft>
                <a:spcPts val="0"/>
              </a:spcAft>
              <a:buNone/>
            </a:pPr>
            <a:r>
              <a:rPr lang="en" sz="1500">
                <a:solidFill>
                  <a:srgbClr val="000000"/>
                </a:solidFill>
                <a:highlight>
                  <a:srgbClr val="FFFFFF"/>
                </a:highlight>
              </a:rPr>
              <a:t>Finally, using image interpolation techniques could be used to enlarge smaller images so that the standard image size input into the model can be bigger.</a:t>
            </a:r>
            <a:endParaRPr sz="1500">
              <a:solidFill>
                <a:srgbClr val="000000"/>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