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Top 5 clientes por país</a:t>
            </a:r>
          </a:p>
        </c:rich>
      </c:tx>
      <c:layout>
        <c:manualLayout>
          <c:xMode val="edge"/>
          <c:yMode val="edge"/>
          <c:x val="0.26548635738274995"/>
          <c:y val="2.20891398251247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0.1333962758109859"/>
          <c:y val="0.13162547370624167"/>
          <c:w val="0.83173561344321745"/>
          <c:h val="0.6758644839968240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 Clientes</c:v>
                </c:pt>
              </c:strCache>
            </c:strRef>
          </c:tx>
          <c:spPr>
            <a:solidFill>
              <a:schemeClr val="accent3">
                <a:lumMod val="75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USA</c:v>
                </c:pt>
                <c:pt idx="1">
                  <c:v>France</c:v>
                </c:pt>
                <c:pt idx="2">
                  <c:v>Germany</c:v>
                </c:pt>
                <c:pt idx="3">
                  <c:v>Brazil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13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99-45EB-8C0D-2F46B8BCD50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89632928"/>
        <c:axId val="1789635808"/>
      </c:barChart>
      <c:catAx>
        <c:axId val="1789632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89635808"/>
        <c:crosses val="autoZero"/>
        <c:auto val="1"/>
        <c:lblAlgn val="ctr"/>
        <c:lblOffset val="100"/>
        <c:noMultiLvlLbl val="0"/>
      </c:catAx>
      <c:valAx>
        <c:axId val="178963580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8963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596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  <a:r>
              <a:rPr lang="en-US" baseline="0" dirty="0"/>
              <a:t> </a:t>
            </a:r>
            <a:r>
              <a:rPr lang="en-US" baseline="0" dirty="0" err="1"/>
              <a:t>p</a:t>
            </a:r>
            <a:r>
              <a:rPr lang="en-US" dirty="0" err="1"/>
              <a:t>roductos</a:t>
            </a:r>
            <a:r>
              <a:rPr lang="en-US" dirty="0"/>
              <a:t> </a:t>
            </a:r>
            <a:r>
              <a:rPr lang="en-US" dirty="0" err="1"/>
              <a:t>agrupados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categoría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596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>
                <a:lumMod val="75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Beverages</c:v>
                </c:pt>
                <c:pt idx="1">
                  <c:v>Condiments</c:v>
                </c:pt>
                <c:pt idx="2">
                  <c:v>Confections</c:v>
                </c:pt>
                <c:pt idx="3">
                  <c:v>Dairy Products</c:v>
                </c:pt>
                <c:pt idx="4">
                  <c:v>Grains/Cereals</c:v>
                </c:pt>
                <c:pt idx="5">
                  <c:v>Meat/Poultry</c:v>
                </c:pt>
                <c:pt idx="6">
                  <c:v>Produce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13</c:v>
                </c:pt>
                <c:pt idx="3">
                  <c:v>10</c:v>
                </c:pt>
                <c:pt idx="4">
                  <c:v>7</c:v>
                </c:pt>
                <c:pt idx="5">
                  <c:v>6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80-4F68-A28F-671515FCDB2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03129488"/>
        <c:axId val="1603130448"/>
      </c:barChart>
      <c:catAx>
        <c:axId val="1603129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330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03130448"/>
        <c:crosses val="autoZero"/>
        <c:auto val="1"/>
        <c:lblAlgn val="ctr"/>
        <c:lblOffset val="100"/>
        <c:noMultiLvlLbl val="0"/>
      </c:catAx>
      <c:valAx>
        <c:axId val="16031304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33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0312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 w="9525" cap="flat" cmpd="sng" algn="ctr">
      <a:noFill/>
      <a:round/>
    </a:ln>
    <a:effectLst/>
  </c:spPr>
  <c:txPr>
    <a:bodyPr/>
    <a:lstStyle/>
    <a:p>
      <a:pPr algn="ctr">
        <a:defRPr lang="en-US" sz="133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Beverages</c:v>
                </c:pt>
                <c:pt idx="1">
                  <c:v>Condiments</c:v>
                </c:pt>
                <c:pt idx="2">
                  <c:v>Confections</c:v>
                </c:pt>
                <c:pt idx="3">
                  <c:v>Dairy Products</c:v>
                </c:pt>
                <c:pt idx="4">
                  <c:v>Grains/Cereals</c:v>
                </c:pt>
                <c:pt idx="5">
                  <c:v>Meat/Poultry</c:v>
                </c:pt>
                <c:pt idx="6">
                  <c:v>Produce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37.97</c:v>
                </c:pt>
                <c:pt idx="1">
                  <c:v>23.06</c:v>
                </c:pt>
                <c:pt idx="2">
                  <c:v>25.16</c:v>
                </c:pt>
                <c:pt idx="3">
                  <c:v>28.73</c:v>
                </c:pt>
                <c:pt idx="4">
                  <c:v>20.25</c:v>
                </c:pt>
                <c:pt idx="5">
                  <c:v>54.06</c:v>
                </c:pt>
                <c:pt idx="6">
                  <c:v>32.369999999999997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AB-442A-BBF6-B020C206722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44264608"/>
        <c:axId val="1944265088"/>
      </c:barChart>
      <c:catAx>
        <c:axId val="194426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44265088"/>
        <c:crosses val="autoZero"/>
        <c:auto val="1"/>
        <c:lblAlgn val="ctr"/>
        <c:lblOffset val="100"/>
        <c:noMultiLvlLbl val="0"/>
      </c:catAx>
      <c:valAx>
        <c:axId val="194426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4426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s-ES" sz="1862" b="0" i="0" u="none" strike="noStrike" baseline="0" dirty="0">
                <a:solidFill>
                  <a:schemeClr val="bg1"/>
                </a:solidFill>
              </a:rPr>
              <a:t>Ventas por Año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742495078740152E-2"/>
          <c:y val="0.10303124366195597"/>
          <c:w val="0.89325750492125988"/>
          <c:h val="0.830148447948545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Hoja1!$A$2:$A$4</c:f>
              <c:numCache>
                <c:formatCode>General</c:formatCode>
                <c:ptCount val="3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</c:numCache>
            </c:numRef>
          </c:cat>
          <c:val>
            <c:numRef>
              <c:f>Hoja1!$B$2:$B$4</c:f>
              <c:numCache>
                <c:formatCode>General</c:formatCode>
                <c:ptCount val="3"/>
                <c:pt idx="0">
                  <c:v>193316.55</c:v>
                </c:pt>
                <c:pt idx="1">
                  <c:v>608846.87</c:v>
                </c:pt>
                <c:pt idx="2">
                  <c:v>437692.17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DB-403E-96CA-7988F33F0E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6492384"/>
        <c:axId val="1872871840"/>
      </c:barChart>
      <c:catAx>
        <c:axId val="159649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72871840"/>
        <c:crosses val="autoZero"/>
        <c:auto val="1"/>
        <c:lblAlgn val="ctr"/>
        <c:lblOffset val="100"/>
        <c:noMultiLvlLbl val="0"/>
      </c:catAx>
      <c:valAx>
        <c:axId val="187287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96492384"/>
        <c:crosses val="autoZero"/>
        <c:crossBetween val="between"/>
      </c:valAx>
      <c:spPr>
        <a:solidFill>
          <a:schemeClr val="accent1"/>
        </a:solidFill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Top 10 Clientes de las ventas totales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Hoja1!$A$2:$A$10</c:f>
              <c:strCache>
                <c:ptCount val="9"/>
                <c:pt idx="0">
                  <c:v>QUICK-Stop</c:v>
                </c:pt>
                <c:pt idx="1">
                  <c:v>Save-a-lot Markets</c:v>
                </c:pt>
                <c:pt idx="2">
                  <c:v>Ernst Handel</c:v>
                </c:pt>
                <c:pt idx="3">
                  <c:v>Hungry Owl All-Night Grocers</c:v>
                </c:pt>
                <c:pt idx="4">
                  <c:v>Rattlesnake Canyon Grocery</c:v>
                </c:pt>
                <c:pt idx="5">
                  <c:v>Hanari Carnes</c:v>
                </c:pt>
                <c:pt idx="6">
                  <c:v>Königlich Essen</c:v>
                </c:pt>
                <c:pt idx="7">
                  <c:v>Folk och fä HB</c:v>
                </c:pt>
                <c:pt idx="8">
                  <c:v>Mère Paillarde</c:v>
                </c:pt>
              </c:strCache>
            </c:strRef>
          </c:cat>
          <c:val>
            <c:numRef>
              <c:f>Hoja1!$B$2:$B$10</c:f>
              <c:numCache>
                <c:formatCode>General</c:formatCode>
                <c:ptCount val="9"/>
                <c:pt idx="0">
                  <c:v>110277.3</c:v>
                </c:pt>
                <c:pt idx="1">
                  <c:v>104361.94</c:v>
                </c:pt>
                <c:pt idx="2">
                  <c:v>94976.07</c:v>
                </c:pt>
                <c:pt idx="3">
                  <c:v>49979.9</c:v>
                </c:pt>
                <c:pt idx="4">
                  <c:v>49842.07</c:v>
                </c:pt>
                <c:pt idx="5">
                  <c:v>32841.360000000001</c:v>
                </c:pt>
                <c:pt idx="6">
                  <c:v>30908.38</c:v>
                </c:pt>
                <c:pt idx="7">
                  <c:v>29567.56</c:v>
                </c:pt>
                <c:pt idx="8">
                  <c:v>28872.19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DE-4877-93BF-2B17725FC9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23725919"/>
        <c:axId val="1323700959"/>
      </c:barChart>
      <c:catAx>
        <c:axId val="13237259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23700959"/>
        <c:crosses val="autoZero"/>
        <c:auto val="1"/>
        <c:lblAlgn val="ctr"/>
        <c:lblOffset val="100"/>
        <c:noMultiLvlLbl val="0"/>
      </c:catAx>
      <c:valAx>
        <c:axId val="1323700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23725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10 </a:t>
            </a:r>
            <a:r>
              <a:rPr lang="en-US" dirty="0" err="1"/>
              <a:t>productos</a:t>
            </a:r>
            <a:r>
              <a:rPr lang="en-US" baseline="0" dirty="0"/>
              <a:t> de las </a:t>
            </a:r>
            <a:r>
              <a:rPr lang="en-US" baseline="0" dirty="0" err="1"/>
              <a:t>ventas</a:t>
            </a:r>
            <a:r>
              <a:rPr lang="en-US" baseline="0" dirty="0"/>
              <a:t> </a:t>
            </a:r>
            <a:r>
              <a:rPr lang="en-US" baseline="0" dirty="0" err="1"/>
              <a:t>totales</a:t>
            </a:r>
            <a:endParaRPr lang="en-US" dirty="0"/>
          </a:p>
        </c:rich>
      </c:tx>
      <c:layout>
        <c:manualLayout>
          <c:xMode val="edge"/>
          <c:yMode val="edge"/>
          <c:x val="0.12971954381648973"/>
          <c:y val="2.00898718572005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Hoja1!$A$2:$A$10</c:f>
              <c:strCache>
                <c:ptCount val="9"/>
                <c:pt idx="0">
                  <c:v>Côte de Blaye</c:v>
                </c:pt>
                <c:pt idx="1">
                  <c:v>Thüringer Rostbratwurst</c:v>
                </c:pt>
                <c:pt idx="2">
                  <c:v>Raclette Courdavault</c:v>
                </c:pt>
                <c:pt idx="3">
                  <c:v>Tarte au sucre</c:v>
                </c:pt>
                <c:pt idx="4">
                  <c:v>Camembert Pierrot</c:v>
                </c:pt>
                <c:pt idx="5">
                  <c:v>Gnocchi di nonna Alice</c:v>
                </c:pt>
                <c:pt idx="6">
                  <c:v>Manjimup Dried Apples</c:v>
                </c:pt>
                <c:pt idx="7">
                  <c:v>Alice Mutton</c:v>
                </c:pt>
                <c:pt idx="8">
                  <c:v>Carnarvon Tigers</c:v>
                </c:pt>
              </c:strCache>
            </c:strRef>
          </c:cat>
          <c:val>
            <c:numRef>
              <c:f>Hoja1!$B$2:$B$10</c:f>
              <c:numCache>
                <c:formatCode>General</c:formatCode>
                <c:ptCount val="9"/>
                <c:pt idx="0">
                  <c:v>141396.73000000001</c:v>
                </c:pt>
                <c:pt idx="1">
                  <c:v>80368.67</c:v>
                </c:pt>
                <c:pt idx="2">
                  <c:v>71155.7</c:v>
                </c:pt>
                <c:pt idx="3">
                  <c:v>47234.96</c:v>
                </c:pt>
                <c:pt idx="4">
                  <c:v>46825.48</c:v>
                </c:pt>
                <c:pt idx="5">
                  <c:v>42593.06</c:v>
                </c:pt>
                <c:pt idx="6">
                  <c:v>41819.65</c:v>
                </c:pt>
                <c:pt idx="7">
                  <c:v>32698.37</c:v>
                </c:pt>
                <c:pt idx="8">
                  <c:v>29171.87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2F-4A46-8211-2CFAC06E0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00626895"/>
        <c:axId val="1500628335"/>
      </c:barChart>
      <c:catAx>
        <c:axId val="15006268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00628335"/>
        <c:crosses val="autoZero"/>
        <c:auto val="1"/>
        <c:lblAlgn val="ctr"/>
        <c:lblOffset val="100"/>
        <c:noMultiLvlLbl val="0"/>
      </c:catAx>
      <c:valAx>
        <c:axId val="15006283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00626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</a:t>
            </a:r>
            <a:r>
              <a:rPr lang="en-US" dirty="0" err="1"/>
              <a:t>descuentos</a:t>
            </a:r>
            <a:r>
              <a:rPr lang="en-US" dirty="0"/>
              <a:t> </a:t>
            </a:r>
            <a:r>
              <a:rPr lang="en-US" dirty="0" err="1"/>
              <a:t>aplicados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año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ln w="50800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Hoja1!$A$2:$A$4</c:f>
              <c:numCache>
                <c:formatCode>General</c:formatCode>
                <c:ptCount val="3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</c:numCache>
            </c:numRef>
          </c:cat>
          <c:val>
            <c:numRef>
              <c:f>Hoja1!$B$2:$B$4</c:f>
              <c:numCache>
                <c:formatCode>General</c:formatCode>
                <c:ptCount val="3"/>
                <c:pt idx="0">
                  <c:v>18214.53</c:v>
                </c:pt>
                <c:pt idx="1">
                  <c:v>41303.54</c:v>
                </c:pt>
                <c:pt idx="2">
                  <c:v>29147.47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AF-4FAA-9EA2-F4539CC4F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4268847"/>
        <c:axId val="1544267887"/>
      </c:lineChart>
      <c:catAx>
        <c:axId val="1544268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44267887"/>
        <c:crosses val="autoZero"/>
        <c:auto val="1"/>
        <c:lblAlgn val="ctr"/>
        <c:lblOffset val="100"/>
        <c:noMultiLvlLbl val="0"/>
      </c:catAx>
      <c:valAx>
        <c:axId val="1544267887"/>
        <c:scaling>
          <c:orientation val="minMax"/>
          <c:min val="1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44268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2D646-4E05-58A8-36BC-6CEE1ECFF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Northwind traders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9AE26-8F20-8BC0-7EF8-C325F475E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Análisis exploratorio de ventas</a:t>
            </a:r>
          </a:p>
          <a:p>
            <a:r>
              <a:rPr lang="pt-BR" i="1" dirty="0">
                <a:solidFill>
                  <a:schemeClr val="bg1"/>
                </a:solidFill>
              </a:rPr>
              <a:t>Informe rápido – SQL Server + PowerPoint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550FFB7-509F-F506-360A-12BDDF113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9801322"/>
              </p:ext>
            </p:extLst>
          </p:nvPr>
        </p:nvGraphicFramePr>
        <p:xfrm>
          <a:off x="2549375" y="2535443"/>
          <a:ext cx="7093249" cy="3449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Subtítulo 2">
            <a:extLst>
              <a:ext uri="{FF2B5EF4-FFF2-40B4-BE49-F238E27FC236}">
                <a16:creationId xmlns:a16="http://schemas.microsoft.com/office/drawing/2014/main" id="{5E27CC7E-9A88-1126-0AD8-5BBF8091F9D9}"/>
              </a:ext>
            </a:extLst>
          </p:cNvPr>
          <p:cNvSpPr txBox="1">
            <a:spLocks/>
          </p:cNvSpPr>
          <p:nvPr/>
        </p:nvSpPr>
        <p:spPr>
          <a:xfrm>
            <a:off x="277577" y="266528"/>
            <a:ext cx="4942288" cy="1532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Insight</a:t>
            </a:r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ES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Mercado concentrado en Norteamérica y Europa Occidental.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Dato clave: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ES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91 clientes en total.</a:t>
            </a:r>
          </a:p>
        </p:txBody>
      </p:sp>
    </p:spTree>
    <p:extLst>
      <p:ext uri="{BB962C8B-B14F-4D97-AF65-F5344CB8AC3E}">
        <p14:creationId xmlns:p14="http://schemas.microsoft.com/office/powerpoint/2010/main" val="92045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DD2B1D-5B2A-7197-0B98-8F1B546AB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82" y="190005"/>
            <a:ext cx="6612556" cy="1578543"/>
          </a:xfrm>
        </p:spPr>
        <p:txBody>
          <a:bodyPr/>
          <a:lstStyle/>
          <a:p>
            <a:pPr marL="0" indent="0">
              <a:buNone/>
            </a:pPr>
            <a:r>
              <a:rPr lang="es-E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Insight</a:t>
            </a:r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s-ES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Categorías premium: carnes (≈54 USD). </a:t>
            </a:r>
          </a:p>
          <a:p>
            <a:pPr marL="0" indent="0">
              <a:buNone/>
            </a:pPr>
            <a:r>
              <a:rPr lang="es-ES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Más económicos: granos y cereales (≈20 USD).</a:t>
            </a:r>
            <a:endParaRPr lang="es-E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94D6333-A067-9614-5A8F-DB6F45119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8848126"/>
              </p:ext>
            </p:extLst>
          </p:nvPr>
        </p:nvGraphicFramePr>
        <p:xfrm>
          <a:off x="352927" y="2438711"/>
          <a:ext cx="5596611" cy="38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4DE8971-34D4-C31A-38AC-512E2EA98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2205575"/>
              </p:ext>
            </p:extLst>
          </p:nvPr>
        </p:nvGraphicFramePr>
        <p:xfrm>
          <a:off x="6483927" y="2438711"/>
          <a:ext cx="5244991" cy="38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404C9A06-3F2F-516F-D8E2-D22448D11AFE}"/>
              </a:ext>
            </a:extLst>
          </p:cNvPr>
          <p:cNvSpPr txBox="1"/>
          <p:nvPr/>
        </p:nvSpPr>
        <p:spPr>
          <a:xfrm>
            <a:off x="7053943" y="2438711"/>
            <a:ext cx="4429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precios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categoría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522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46D037A-5B53-768E-E6EF-9F7EE55E0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6597" y="904405"/>
            <a:ext cx="13260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E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Datos:</a:t>
            </a:r>
            <a:br>
              <a:rPr lang="es-ES" altLang="es-E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</a:br>
            <a:r>
              <a:rPr lang="es-ES" altLang="es-E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1996: 193k</a:t>
            </a:r>
            <a:br>
              <a:rPr lang="es-ES" altLang="es-E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</a:br>
            <a:r>
              <a:rPr lang="es-ES" altLang="es-E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1997: 608k</a:t>
            </a:r>
            <a:br>
              <a:rPr lang="es-ES" altLang="es-E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</a:br>
            <a:r>
              <a:rPr lang="es-ES" altLang="es-E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1998: 438k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4A7701-693F-9E15-E520-87B9C3287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257" y="319556"/>
            <a:ext cx="96023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E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Insight</a:t>
            </a:r>
            <a:r>
              <a:rPr lang="es-ES" altLang="es-E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es-ES" altLang="es-ES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1997 fue el año pico, con más del triple de ventas respecto a 1996.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CF88F972-4B56-CFB7-A4F9-9412AB1C6E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5744079"/>
              </p:ext>
            </p:extLst>
          </p:nvPr>
        </p:nvGraphicFramePr>
        <p:xfrm>
          <a:off x="1757548" y="1341911"/>
          <a:ext cx="8224310" cy="5362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F226276E-BE14-D7CC-9455-95316F2481B0}"/>
              </a:ext>
            </a:extLst>
          </p:cNvPr>
          <p:cNvSpPr txBox="1"/>
          <p:nvPr/>
        </p:nvSpPr>
        <p:spPr>
          <a:xfrm>
            <a:off x="3301341" y="5516089"/>
            <a:ext cx="724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es-ES" sz="1800" dirty="0">
                <a:latin typeface="Arial" panose="020B0604020202020204" pitchFamily="34" charset="0"/>
              </a:rPr>
              <a:t>193k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6D8E11-4DA1-A4F0-F409-FF331EE9180E}"/>
              </a:ext>
            </a:extLst>
          </p:cNvPr>
          <p:cNvSpPr txBox="1"/>
          <p:nvPr/>
        </p:nvSpPr>
        <p:spPr>
          <a:xfrm>
            <a:off x="5733803" y="4115499"/>
            <a:ext cx="724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es-ES" sz="1800" dirty="0">
                <a:latin typeface="Arial" panose="020B0604020202020204" pitchFamily="34" charset="0"/>
              </a:rPr>
              <a:t>608k</a:t>
            </a:r>
            <a:br>
              <a:rPr lang="es-ES" altLang="es-ES" sz="18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B1659C6-280F-0F88-6B7C-EEE6F78B84DD}"/>
              </a:ext>
            </a:extLst>
          </p:cNvPr>
          <p:cNvSpPr txBox="1"/>
          <p:nvPr/>
        </p:nvSpPr>
        <p:spPr>
          <a:xfrm>
            <a:off x="8205850" y="4669635"/>
            <a:ext cx="724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es-ES" sz="1800" dirty="0">
                <a:latin typeface="Arial" panose="020B0604020202020204" pitchFamily="34" charset="0"/>
              </a:rPr>
              <a:t>438k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054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9397B745-3A1C-8C99-E774-DCEF050D7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4781893"/>
              </p:ext>
            </p:extLst>
          </p:nvPr>
        </p:nvGraphicFramePr>
        <p:xfrm>
          <a:off x="365496" y="1531918"/>
          <a:ext cx="5730504" cy="5069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2146CFE1-CB8D-7996-4CF3-1D4B08FED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264838"/>
              </p:ext>
            </p:extLst>
          </p:nvPr>
        </p:nvGraphicFramePr>
        <p:xfrm>
          <a:off x="6567055" y="1531916"/>
          <a:ext cx="5259449" cy="5069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D67DAEEE-A010-953F-7BBF-8360931379A8}"/>
              </a:ext>
            </a:extLst>
          </p:cNvPr>
          <p:cNvSpPr txBox="1"/>
          <p:nvPr/>
        </p:nvSpPr>
        <p:spPr>
          <a:xfrm>
            <a:off x="270493" y="351530"/>
            <a:ext cx="61039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Insight:</a:t>
            </a:r>
          </a:p>
          <a:p>
            <a:r>
              <a:rPr lang="en-US" sz="2000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Cliente</a:t>
            </a:r>
            <a:r>
              <a:rPr lang="en-US" sz="20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top: QUICK-Stop (110k).</a:t>
            </a:r>
          </a:p>
          <a:p>
            <a:r>
              <a:rPr lang="en-US" sz="2000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Producto</a:t>
            </a:r>
            <a:r>
              <a:rPr lang="en-US" sz="20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top: Côte de </a:t>
            </a:r>
            <a:r>
              <a:rPr lang="en-US" sz="2000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Blaye</a:t>
            </a:r>
            <a:r>
              <a:rPr lang="en-US" sz="20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(141k).</a:t>
            </a:r>
          </a:p>
        </p:txBody>
      </p:sp>
    </p:spTree>
    <p:extLst>
      <p:ext uri="{BB962C8B-B14F-4D97-AF65-F5344CB8AC3E}">
        <p14:creationId xmlns:p14="http://schemas.microsoft.com/office/powerpoint/2010/main" val="428759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E42FC4-272F-D8E4-903F-3FFEF51B3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26" y="400463"/>
            <a:ext cx="8534400" cy="2484142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Conclusión:</a:t>
            </a:r>
            <a:endParaRPr lang="es-E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Logística estable, con casos extremos.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Descuentos altos en 1997 acompañaron el crecimiento de ventas.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Oportunidad: diversificar clientes y monitorear tiempos de entrega largos.</a:t>
            </a:r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AA2A7E1E-5AB6-3BEB-4E0D-0E91BDBE13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313132"/>
              </p:ext>
            </p:extLst>
          </p:nvPr>
        </p:nvGraphicFramePr>
        <p:xfrm>
          <a:off x="1993735" y="2884605"/>
          <a:ext cx="8204530" cy="3674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992707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101</TotalTime>
  <Words>174</Words>
  <Application>Microsoft Office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Sector</vt:lpstr>
      <vt:lpstr>Northwind traders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Federico Lami Acosta</dc:creator>
  <cp:lastModifiedBy>Federico Lami Acosta</cp:lastModifiedBy>
  <cp:revision>5</cp:revision>
  <dcterms:created xsi:type="dcterms:W3CDTF">2025-09-10T14:21:41Z</dcterms:created>
  <dcterms:modified xsi:type="dcterms:W3CDTF">2025-09-19T19:25:09Z</dcterms:modified>
</cp:coreProperties>
</file>