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108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2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>
                <a:solidFill>
                  <a:schemeClr val="tx1"/>
                </a:solidFill>
              </a:rPr>
              <a:t>Top 5 clientes por país</a:t>
            </a:r>
          </a:p>
        </c:rich>
      </c:tx>
      <c:layout>
        <c:manualLayout>
          <c:xMode val="edge"/>
          <c:yMode val="edge"/>
          <c:x val="0.26548635738274995"/>
          <c:y val="2.2089139825124744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2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0.14234844991343176"/>
          <c:y val="0.13898852031461659"/>
          <c:w val="0.83173561344321745"/>
          <c:h val="0.67586448399682408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Total Clientes</c:v>
                </c:pt>
              </c:strCache>
            </c:strRef>
          </c:tx>
          <c:spPr>
            <a:solidFill>
              <a:schemeClr val="accent3">
                <a:lumMod val="7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1" i="0" u="none" strike="noStrike" kern="1200" baseline="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Hoja1!$A$2:$A$5</c:f>
              <c:strCache>
                <c:ptCount val="4"/>
                <c:pt idx="0">
                  <c:v>USA</c:v>
                </c:pt>
                <c:pt idx="1">
                  <c:v>France</c:v>
                </c:pt>
                <c:pt idx="2">
                  <c:v>Germany</c:v>
                </c:pt>
                <c:pt idx="3">
                  <c:v>Brazil</c:v>
                </c:pt>
              </c:strCache>
            </c:strRef>
          </c:cat>
          <c:val>
            <c:numRef>
              <c:f>Hoja1!$B$2:$B$5</c:f>
              <c:numCache>
                <c:formatCode>General</c:formatCode>
                <c:ptCount val="4"/>
                <c:pt idx="0">
                  <c:v>13</c:v>
                </c:pt>
                <c:pt idx="1">
                  <c:v>11</c:v>
                </c:pt>
                <c:pt idx="2">
                  <c:v>11</c:v>
                </c:pt>
                <c:pt idx="3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A99-45EB-8C0D-2F46B8BCD508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789632928"/>
        <c:axId val="1789635808"/>
      </c:barChart>
      <c:catAx>
        <c:axId val="178963292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89635808"/>
        <c:crosses val="autoZero"/>
        <c:auto val="1"/>
        <c:lblAlgn val="ctr"/>
        <c:lblOffset val="100"/>
        <c:noMultiLvlLbl val="0"/>
      </c:catAx>
      <c:valAx>
        <c:axId val="178963580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78963292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solidFill>
        <a:schemeClr val="dk1">
          <a:lumMod val="25000"/>
          <a:lumOff val="75000"/>
        </a:schemeClr>
      </a:solidFill>
      <a:round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lang="en-US" sz="1596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/>
              <a:t>Productos por categoría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en-US" sz="1596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>
                <a:lumMod val="75000"/>
                <a:alpha val="85000"/>
              </a:schemeClr>
            </a:solidFill>
            <a:ln w="9525" cap="flat" cmpd="sng" algn="ctr">
              <a:solidFill>
                <a:schemeClr val="lt1">
                  <a:alpha val="50000"/>
                </a:schemeClr>
              </a:solidFill>
              <a:round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lang="en-US" sz="133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in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dk1">
                          <a:lumMod val="50000"/>
                          <a:lumOff val="50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12</c:v>
                </c:pt>
                <c:pt idx="1">
                  <c:v>12</c:v>
                </c:pt>
                <c:pt idx="2">
                  <c:v>13</c:v>
                </c:pt>
                <c:pt idx="3">
                  <c:v>10</c:v>
                </c:pt>
                <c:pt idx="4">
                  <c:v>7</c:v>
                </c:pt>
                <c:pt idx="5">
                  <c:v>6</c:v>
                </c:pt>
                <c:pt idx="6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B80-4F68-A28F-671515FCDB25}"/>
            </c:ext>
          </c:extLst>
        </c:ser>
        <c:dLbls>
          <c:dLblPos val="inEnd"/>
          <c:showLegendKey val="0"/>
          <c:showVal val="1"/>
          <c:showCatName val="0"/>
          <c:showSerName val="0"/>
          <c:showPercent val="0"/>
          <c:showBubbleSize val="0"/>
        </c:dLbls>
        <c:gapWidth val="65"/>
        <c:axId val="1603129488"/>
        <c:axId val="1603130448"/>
      </c:barChart>
      <c:catAx>
        <c:axId val="1603129488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19050" cap="flat" cmpd="sng" algn="ctr">
            <a:solidFill>
              <a:schemeClr val="dk1">
                <a:lumMod val="75000"/>
                <a:lumOff val="2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cap="all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03130448"/>
        <c:crosses val="autoZero"/>
        <c:auto val="1"/>
        <c:lblAlgn val="ctr"/>
        <c:lblOffset val="100"/>
        <c:noMultiLvlLbl val="0"/>
      </c:catAx>
      <c:valAx>
        <c:axId val="1603130448"/>
        <c:scaling>
          <c:orientation val="minMax"/>
        </c:scaling>
        <c:delete val="0"/>
        <c:axPos val="b"/>
        <c:majorGridlines>
          <c:spPr>
            <a:ln w="9525" cap="flat" cmpd="sng" algn="ctr">
              <a:gradFill>
                <a:gsLst>
                  <a:gs pos="100000">
                    <a:schemeClr val="dk1">
                      <a:lumMod val="95000"/>
                      <a:lumOff val="5000"/>
                      <a:alpha val="42000"/>
                    </a:schemeClr>
                  </a:gs>
                  <a:gs pos="0">
                    <a:schemeClr val="lt1">
                      <a:lumMod val="75000"/>
                      <a:alpha val="36000"/>
                    </a:schemeClr>
                  </a:gs>
                </a:gsLst>
                <a:lin ang="5400000" scaled="0"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33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60312948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 w="9525" cap="flat" cmpd="sng" algn="ctr">
      <a:noFill/>
      <a:round/>
    </a:ln>
    <a:effectLst/>
  </c:spPr>
  <c:txPr>
    <a:bodyPr/>
    <a:lstStyle/>
    <a:p>
      <a:pPr algn="ctr">
        <a:defRPr lang="en-US" sz="133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s-E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5"/>
    </mc:Choice>
    <mc:Fallback>
      <c:style val="5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>
              <a:outerShdw blurRad="50800" dist="38100" dir="5400000" rotWithShape="0">
                <a:srgbClr val="000000">
                  <a:alpha val="46000"/>
                </a:srgbClr>
              </a:outerShdw>
            </a:effectLst>
            <a:scene3d>
              <a:camera prst="orthographicFront">
                <a:rot lat="0" lon="0" rev="0"/>
              </a:camera>
              <a:lightRig rig="threePt" dir="t"/>
            </a:scene3d>
            <a:sp3d prstMaterial="plastic">
              <a:bevelT w="25400" h="25400"/>
            </a:sp3d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s-ES"/>
              </a:p>
            </c:txPr>
            <c:dLblPos val="ctr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lt1">
                          <a:lumMod val="95000"/>
                          <a:alpha val="54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cat>
            <c:strRef>
              <c:f>Hoja1!$A$2:$A$8</c:f>
              <c:strCache>
                <c:ptCount val="7"/>
                <c:pt idx="0">
                  <c:v>Beverages</c:v>
                </c:pt>
                <c:pt idx="1">
                  <c:v>Condiments</c:v>
                </c:pt>
                <c:pt idx="2">
                  <c:v>Confections</c:v>
                </c:pt>
                <c:pt idx="3">
                  <c:v>Dairy Products</c:v>
                </c:pt>
                <c:pt idx="4">
                  <c:v>Grains/Cereals</c:v>
                </c:pt>
                <c:pt idx="5">
                  <c:v>Meat/Poultry</c:v>
                </c:pt>
                <c:pt idx="6">
                  <c:v>Produce</c:v>
                </c:pt>
              </c:strCache>
            </c:strRef>
          </c:cat>
          <c:val>
            <c:numRef>
              <c:f>Hoja1!$B$2:$B$8</c:f>
              <c:numCache>
                <c:formatCode>General</c:formatCode>
                <c:ptCount val="7"/>
                <c:pt idx="0">
                  <c:v>37.97</c:v>
                </c:pt>
                <c:pt idx="1">
                  <c:v>23.06</c:v>
                </c:pt>
                <c:pt idx="2">
                  <c:v>25.16</c:v>
                </c:pt>
                <c:pt idx="3">
                  <c:v>28.73</c:v>
                </c:pt>
                <c:pt idx="4">
                  <c:v>20.25</c:v>
                </c:pt>
                <c:pt idx="5">
                  <c:v>54.06</c:v>
                </c:pt>
                <c:pt idx="6">
                  <c:v>32.369999999999997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2AB-442A-BBF6-B020C206722E}"/>
            </c:ext>
          </c:extLst>
        </c:ser>
        <c:dLbls>
          <c:dLblPos val="ctr"/>
          <c:showLegendKey val="0"/>
          <c:showVal val="1"/>
          <c:showCatName val="0"/>
          <c:showSerName val="0"/>
          <c:showPercent val="0"/>
          <c:showBubbleSize val="0"/>
        </c:dLbls>
        <c:gapWidth val="150"/>
        <c:overlap val="100"/>
        <c:axId val="1944264608"/>
        <c:axId val="1944265088"/>
      </c:barChart>
      <c:catAx>
        <c:axId val="194426460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12700" cap="flat" cmpd="sng" algn="ctr">
            <a:solidFill>
              <a:schemeClr val="lt1">
                <a:lumMod val="95000"/>
                <a:alpha val="54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44265088"/>
        <c:crosses val="autoZero"/>
        <c:auto val="1"/>
        <c:lblAlgn val="ctr"/>
        <c:lblOffset val="100"/>
        <c:noMultiLvlLbl val="0"/>
      </c:catAx>
      <c:valAx>
        <c:axId val="1944265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5000"/>
                  <a:alpha val="10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lt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944264608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s-ES" sz="1862" b="0" i="0" u="none" strike="noStrike" baseline="0" dirty="0"/>
              <a:t>Ventas por Año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>
        <c:manualLayout>
          <c:layoutTarget val="inner"/>
          <c:xMode val="edge"/>
          <c:yMode val="edge"/>
          <c:x val="8.1742495078740152E-2"/>
          <c:y val="0.10303124366195597"/>
          <c:w val="0.89325750492125988"/>
          <c:h val="0.8301484479485452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numRef>
              <c:f>Hoja1!$A$2:$A$4</c:f>
              <c:numCache>
                <c:formatCode>General</c:formatCode>
                <c:ptCount val="3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</c:numCache>
            </c:numRef>
          </c:cat>
          <c:val>
            <c:numRef>
              <c:f>Hoja1!$B$2:$B$4</c:f>
              <c:numCache>
                <c:formatCode>General</c:formatCode>
                <c:ptCount val="3"/>
                <c:pt idx="0">
                  <c:v>193316.55</c:v>
                </c:pt>
                <c:pt idx="1">
                  <c:v>608846.87</c:v>
                </c:pt>
                <c:pt idx="2">
                  <c:v>437692.17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5DB-403E-96CA-7988F33F0EF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596492384"/>
        <c:axId val="1872871840"/>
      </c:barChart>
      <c:catAx>
        <c:axId val="15964923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872871840"/>
        <c:crosses val="autoZero"/>
        <c:auto val="1"/>
        <c:lblAlgn val="ctr"/>
        <c:lblOffset val="100"/>
        <c:noMultiLvlLbl val="0"/>
      </c:catAx>
      <c:valAx>
        <c:axId val="18728718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96492384"/>
        <c:crosses val="autoZero"/>
        <c:crossBetween val="between"/>
      </c:valAx>
      <c:spPr>
        <a:solidFill>
          <a:schemeClr val="accent1"/>
        </a:solidFill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Top 10 Clientes de las ventas totales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Hoja1!$A$2:$A$10</c:f>
              <c:strCache>
                <c:ptCount val="9"/>
                <c:pt idx="0">
                  <c:v>QUICK-Stop</c:v>
                </c:pt>
                <c:pt idx="1">
                  <c:v>Save-a-lot Markets</c:v>
                </c:pt>
                <c:pt idx="2">
                  <c:v>Ernst Handel</c:v>
                </c:pt>
                <c:pt idx="3">
                  <c:v>Hungry Owl All-Night Grocers</c:v>
                </c:pt>
                <c:pt idx="4">
                  <c:v>Rattlesnake Canyon Grocery</c:v>
                </c:pt>
                <c:pt idx="5">
                  <c:v>Hanari Carnes</c:v>
                </c:pt>
                <c:pt idx="6">
                  <c:v>Königlich Essen</c:v>
                </c:pt>
                <c:pt idx="7">
                  <c:v>Folk och fä HB</c:v>
                </c:pt>
                <c:pt idx="8">
                  <c:v>Mère Paillarde</c:v>
                </c:pt>
              </c:strCache>
            </c:strRef>
          </c:cat>
          <c:val>
            <c:numRef>
              <c:f>Hoja1!$B$2:$B$10</c:f>
              <c:numCache>
                <c:formatCode>General</c:formatCode>
                <c:ptCount val="9"/>
                <c:pt idx="0">
                  <c:v>110277.3</c:v>
                </c:pt>
                <c:pt idx="1">
                  <c:v>104361.94</c:v>
                </c:pt>
                <c:pt idx="2">
                  <c:v>94976.07</c:v>
                </c:pt>
                <c:pt idx="3">
                  <c:v>49979.9</c:v>
                </c:pt>
                <c:pt idx="4">
                  <c:v>49842.07</c:v>
                </c:pt>
                <c:pt idx="5">
                  <c:v>32841.360000000001</c:v>
                </c:pt>
                <c:pt idx="6">
                  <c:v>30908.38</c:v>
                </c:pt>
                <c:pt idx="7">
                  <c:v>29567.56</c:v>
                </c:pt>
                <c:pt idx="8">
                  <c:v>28872.19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FDE-4877-93BF-2B17725FC9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323725919"/>
        <c:axId val="1323700959"/>
      </c:barChart>
      <c:catAx>
        <c:axId val="132372591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23700959"/>
        <c:crosses val="autoZero"/>
        <c:auto val="1"/>
        <c:lblAlgn val="ctr"/>
        <c:lblOffset val="100"/>
        <c:noMultiLvlLbl val="0"/>
      </c:catAx>
      <c:valAx>
        <c:axId val="1323700959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32372591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Top 10 </a:t>
            </a:r>
            <a:r>
              <a:rPr lang="en-US" dirty="0" err="1"/>
              <a:t>productos</a:t>
            </a:r>
            <a:r>
              <a:rPr lang="en-US" baseline="0" dirty="0"/>
              <a:t> de las </a:t>
            </a:r>
            <a:r>
              <a:rPr lang="en-US" baseline="0" dirty="0" err="1"/>
              <a:t>ventas</a:t>
            </a:r>
            <a:r>
              <a:rPr lang="en-US" baseline="0" dirty="0"/>
              <a:t> </a:t>
            </a:r>
            <a:r>
              <a:rPr lang="en-US" baseline="0" dirty="0" err="1"/>
              <a:t>totales</a:t>
            </a:r>
            <a:endParaRPr lang="en-US" dirty="0"/>
          </a:p>
        </c:rich>
      </c:tx>
      <c:layout>
        <c:manualLayout>
          <c:xMode val="edge"/>
          <c:yMode val="edge"/>
          <c:x val="0.12971954381648973"/>
          <c:y val="2.008987185720055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Serie 1</c:v>
                </c:pt>
              </c:strCache>
            </c:strRef>
          </c:tx>
          <c:spPr>
            <a:solidFill>
              <a:schemeClr val="accent3">
                <a:lumMod val="75000"/>
              </a:schemeClr>
            </a:solidFill>
            <a:ln>
              <a:noFill/>
            </a:ln>
            <a:effectLst/>
          </c:spPr>
          <c:invertIfNegative val="0"/>
          <c:cat>
            <c:strRef>
              <c:f>Hoja1!$A$2:$A$10</c:f>
              <c:strCache>
                <c:ptCount val="9"/>
                <c:pt idx="0">
                  <c:v>Côte de Blaye</c:v>
                </c:pt>
                <c:pt idx="1">
                  <c:v>Thüringer Rostbratwurst</c:v>
                </c:pt>
                <c:pt idx="2">
                  <c:v>Raclette Courdavault</c:v>
                </c:pt>
                <c:pt idx="3">
                  <c:v>Tarte au sucre</c:v>
                </c:pt>
                <c:pt idx="4">
                  <c:v>Camembert Pierrot</c:v>
                </c:pt>
                <c:pt idx="5">
                  <c:v>Gnocchi di nonna Alice</c:v>
                </c:pt>
                <c:pt idx="6">
                  <c:v>Manjimup Dried Apples</c:v>
                </c:pt>
                <c:pt idx="7">
                  <c:v>Alice Mutton</c:v>
                </c:pt>
                <c:pt idx="8">
                  <c:v>Carnarvon Tigers</c:v>
                </c:pt>
              </c:strCache>
            </c:strRef>
          </c:cat>
          <c:val>
            <c:numRef>
              <c:f>Hoja1!$B$2:$B$10</c:f>
              <c:numCache>
                <c:formatCode>General</c:formatCode>
                <c:ptCount val="9"/>
                <c:pt idx="0">
                  <c:v>141396.73000000001</c:v>
                </c:pt>
                <c:pt idx="1">
                  <c:v>80368.67</c:v>
                </c:pt>
                <c:pt idx="2">
                  <c:v>71155.7</c:v>
                </c:pt>
                <c:pt idx="3">
                  <c:v>47234.96</c:v>
                </c:pt>
                <c:pt idx="4">
                  <c:v>46825.48</c:v>
                </c:pt>
                <c:pt idx="5">
                  <c:v>42593.06</c:v>
                </c:pt>
                <c:pt idx="6">
                  <c:v>41819.65</c:v>
                </c:pt>
                <c:pt idx="7">
                  <c:v>32698.37</c:v>
                </c:pt>
                <c:pt idx="8">
                  <c:v>29171.87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72F-4A46-8211-2CFAC06E065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500626895"/>
        <c:axId val="1500628335"/>
      </c:barChart>
      <c:catAx>
        <c:axId val="150062689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00628335"/>
        <c:crosses val="autoZero"/>
        <c:auto val="1"/>
        <c:lblAlgn val="ctr"/>
        <c:lblOffset val="100"/>
        <c:noMultiLvlLbl val="0"/>
      </c:catAx>
      <c:valAx>
        <c:axId val="150062833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0062689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/>
              <a:t>Total </a:t>
            </a:r>
            <a:r>
              <a:rPr lang="en-US" dirty="0" err="1"/>
              <a:t>descuentos</a:t>
            </a:r>
            <a:r>
              <a:rPr lang="en-US" dirty="0"/>
              <a:t> </a:t>
            </a:r>
            <a:r>
              <a:rPr lang="en-US" dirty="0" err="1"/>
              <a:t>aplicados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año</a:t>
            </a:r>
            <a:endParaRPr 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s-ES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Hoja1!$B$1</c:f>
              <c:strCache>
                <c:ptCount val="1"/>
                <c:pt idx="0">
                  <c:v>Columna1</c:v>
                </c:pt>
              </c:strCache>
            </c:strRef>
          </c:tx>
          <c:spPr>
            <a:ln w="50800" cap="rnd">
              <a:solidFill>
                <a:schemeClr val="accent3">
                  <a:lumMod val="75000"/>
                </a:schemeClr>
              </a:solidFill>
              <a:round/>
            </a:ln>
            <a:effectLst/>
          </c:spPr>
          <c:marker>
            <c:symbol val="none"/>
          </c:marker>
          <c:cat>
            <c:numRef>
              <c:f>Hoja1!$A$2:$A$4</c:f>
              <c:numCache>
                <c:formatCode>General</c:formatCode>
                <c:ptCount val="3"/>
                <c:pt idx="0">
                  <c:v>1996</c:v>
                </c:pt>
                <c:pt idx="1">
                  <c:v>1997</c:v>
                </c:pt>
                <c:pt idx="2">
                  <c:v>1998</c:v>
                </c:pt>
              </c:numCache>
            </c:numRef>
          </c:cat>
          <c:val>
            <c:numRef>
              <c:f>Hoja1!$B$2:$B$4</c:f>
              <c:numCache>
                <c:formatCode>General</c:formatCode>
                <c:ptCount val="3"/>
                <c:pt idx="0">
                  <c:v>18214.53</c:v>
                </c:pt>
                <c:pt idx="1">
                  <c:v>41303.54</c:v>
                </c:pt>
                <c:pt idx="2">
                  <c:v>29147.47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01AF-4FAA-9EA2-F4539CC4F1E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544268847"/>
        <c:axId val="1544267887"/>
      </c:lineChart>
      <c:catAx>
        <c:axId val="154426884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44267887"/>
        <c:crosses val="autoZero"/>
        <c:auto val="1"/>
        <c:lblAlgn val="ctr"/>
        <c:lblOffset val="100"/>
        <c:noMultiLvlLbl val="0"/>
      </c:catAx>
      <c:valAx>
        <c:axId val="1544267887"/>
        <c:scaling>
          <c:orientation val="minMax"/>
          <c:min val="150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s-ES"/>
          </a:p>
        </c:txPr>
        <c:crossAx val="154426884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solidFill>
      <a:schemeClr val="accent1"/>
    </a:solidFill>
    <a:ln>
      <a:noFill/>
    </a:ln>
    <a:effectLst/>
  </c:spPr>
  <c:txPr>
    <a:bodyPr/>
    <a:lstStyle/>
    <a:p>
      <a:pPr>
        <a:defRPr/>
      </a:pPr>
      <a:endParaRPr lang="es-E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3">
  <a:schemeClr val="accent3"/>
</cs:colorStyle>
</file>

<file path=ppt/charts/colors2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3.xml><?xml version="1.0" encoding="utf-8"?>
<cs:colorStyle xmlns:cs="http://schemas.microsoft.com/office/drawing/2012/chartStyle" xmlns:a="http://schemas.openxmlformats.org/drawingml/2006/main" meth="withinLinear" id="16">
  <a:schemeClr val="accent3"/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18">
  <cs:axisTitle>
    <cs:lnRef idx="0"/>
    <cs:fillRef idx="0"/>
    <cs:effectRef idx="0"/>
    <cs:fontRef idx="minor">
      <a:schemeClr val="dk1">
        <a:lumMod val="75000"/>
        <a:lumOff val="25000"/>
      </a:schemeClr>
    </cs:fontRef>
    <cs:defRPr sz="1197" b="1" kern="1200"/>
  </cs:axisTitle>
  <cs:categoryAxis>
    <cs:lnRef idx="0"/>
    <cs:fillRef idx="0"/>
    <cs:effectRef idx="0"/>
    <cs:fontRef idx="minor">
      <a:schemeClr val="dk1">
        <a:lumMod val="75000"/>
        <a:lumOff val="25000"/>
      </a:schemeClr>
    </cs:fontRef>
    <cs:spPr>
      <a:ln w="190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 cap="all" baseline="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lt1"/>
          </a:gs>
          <a:gs pos="39000">
            <a:schemeClr val="lt1"/>
          </a:gs>
          <a:gs pos="100000">
            <a:schemeClr val="lt1">
              <a:lumMod val="75000"/>
            </a:schemeClr>
          </a:gs>
        </a:gsLst>
        <a:path path="circle">
          <a:fillToRect l="50000" t="-80000" r="50000" b="180000"/>
        </a:path>
        <a:tileRect/>
      </a:gradFill>
      <a:ln w="9525" cap="flat" cmpd="sng" algn="ctr">
        <a:solidFill>
          <a:schemeClr val="dk1">
            <a:lumMod val="25000"/>
            <a:lumOff val="7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lt1"/>
    </cs:fontRef>
    <cs:defRPr sz="1197" b="1" i="0" u="none" strike="noStrike" kern="1200" baseline="0"/>
  </cs:dataLabel>
  <cs:dataLabelCallout>
    <cs:lnRef idx="0"/>
    <cs:fillRef idx="0"/>
    <cs:effectRef idx="0"/>
    <cs:fontRef idx="minor">
      <a:schemeClr val="lt1"/>
    </cs:fontRef>
    <cs:spPr>
      <a:solidFill>
        <a:schemeClr val="dk1">
          <a:lumMod val="65000"/>
          <a:lumOff val="35000"/>
          <a:alpha val="75000"/>
        </a:schemeClr>
      </a:solidFill>
    </cs:spPr>
    <cs:defRPr sz="1197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  <a:ln w="9525" cap="flat" cmpd="sng" algn="ctr">
        <a:solidFill>
          <a:schemeClr val="lt1">
            <a:alpha val="50000"/>
          </a:schemeClr>
        </a:solidFill>
        <a:round/>
      </a:ln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31750" cap="rnd">
        <a:solidFill>
          <a:schemeClr val="phClr">
            <a:alpha val="85000"/>
          </a:schemeClr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>
          <a:alpha val="85000"/>
        </a:schemeClr>
      </a:solidFill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dk1">
        <a:lumMod val="75000"/>
        <a:lumOff val="25000"/>
      </a:schemeClr>
    </cs:fontRef>
    <cs:spPr>
      <a:ln w="9525">
        <a:solidFill>
          <a:schemeClr val="dk1">
            <a:lumMod val="35000"/>
            <a:lumOff val="6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50000"/>
          <a:lumOff val="50000"/>
        </a:schemeClr>
      </a:solidFill>
      <a:ln w="9525">
        <a:solidFill>
          <a:schemeClr val="dk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dk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gradFill>
          <a:gsLst>
            <a:gs pos="100000">
              <a:schemeClr val="dk1">
                <a:lumMod val="95000"/>
                <a:lumOff val="5000"/>
                <a:alpha val="42000"/>
              </a:schemeClr>
            </a:gs>
            <a:gs pos="0">
              <a:schemeClr val="lt1">
                <a:lumMod val="75000"/>
                <a:alpha val="36000"/>
              </a:schemeClr>
            </a:gs>
          </a:gsLst>
          <a:lin ang="5400000" scaled="0"/>
        </a:gra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35000"/>
            <a:lumOff val="65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</a:ln>
    </cs:spPr>
  </cs:leaderLine>
  <cs:legend>
    <cs:lnRef idx="0"/>
    <cs:fillRef idx="0"/>
    <cs:effectRef idx="0"/>
    <cs:fontRef idx="minor">
      <a:schemeClr val="dk1">
        <a:lumMod val="75000"/>
        <a:lumOff val="25000"/>
      </a:schemeClr>
    </cs:fontRef>
    <cs:spPr>
      <a:solidFill>
        <a:schemeClr val="lt1">
          <a:lumMod val="95000"/>
          <a:alpha val="39000"/>
        </a:schemeClr>
      </a:solidFill>
    </cs:spPr>
    <cs:defRPr sz="1197" kern="1200"/>
  </cs:legend>
  <cs:plotArea>
    <cs:lnRef idx="0"/>
    <cs:fillRef idx="0"/>
    <cs:effectRef idx="0"/>
    <cs:fontRef idx="minor">
      <a:schemeClr val="dk1"/>
    </cs:fontRef>
  </cs:plotArea>
  <cs:plotArea3D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dk1">
        <a:lumMod val="75000"/>
        <a:lumOff val="25000"/>
      </a:schemeClr>
    </cs:fontRef>
    <cs:spPr>
      <a:ln w="31750" cap="flat" cmpd="sng" algn="ctr">
        <a:solidFill>
          <a:schemeClr val="dk1">
            <a:lumMod val="75000"/>
            <a:lumOff val="2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dk1">
            <a:lumMod val="50000"/>
            <a:lumOff val="50000"/>
          </a:schemeClr>
        </a:solidFill>
        <a:round/>
      </a:ln>
    </cs:spPr>
  </cs:seriesLine>
  <cs:title>
    <cs:lnRef idx="0"/>
    <cs:fillRef idx="0"/>
    <cs:effectRef idx="0"/>
    <cs:fontRef idx="minor">
      <a:schemeClr val="dk1">
        <a:lumMod val="75000"/>
        <a:lumOff val="25000"/>
      </a:schemeClr>
    </cs:fontRef>
    <cs:defRPr sz="2200" b="1" kern="120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dk1">
        <a:lumMod val="75000"/>
        <a:lumOff val="2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dk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dk1">
        <a:lumMod val="75000"/>
        <a:lumOff val="25000"/>
      </a:schemeClr>
    </cs:fontRef>
    <cs:spPr>
      <a:ln>
        <a:noFill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charts/style3.xml><?xml version="1.0" encoding="utf-8"?>
<cs:chartStyle xmlns:cs="http://schemas.microsoft.com/office/drawing/2012/chartStyle" xmlns:a="http://schemas.openxmlformats.org/drawingml/2006/main" id="304">
  <cs:axisTitle>
    <cs:lnRef idx="0"/>
    <cs:fillRef idx="0"/>
    <cs:effectRef idx="0"/>
    <cs:fontRef idx="minor">
      <a:schemeClr val="lt1">
        <a:lumMod val="85000"/>
      </a:schemeClr>
    </cs:fontRef>
    <cs:defRPr sz="1197" b="1" kern="1200" cap="all"/>
  </cs:axisTitle>
  <cs:category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categoryAxis>
  <cs:chartArea>
    <cs:lnRef idx="0"/>
    <cs:fillRef idx="0"/>
    <cs:effectRef idx="0"/>
    <cs:fontRef idx="minor">
      <a:schemeClr val="dk1"/>
    </cs:fontRef>
    <cs:spPr>
      <a:gradFill flip="none" rotWithShape="1">
        <a:gsLst>
          <a:gs pos="0">
            <a:schemeClr val="dk1">
              <a:lumMod val="65000"/>
              <a:lumOff val="35000"/>
            </a:schemeClr>
          </a:gs>
          <a:gs pos="100000">
            <a:schemeClr val="dk1">
              <a:lumMod val="85000"/>
              <a:lumOff val="15000"/>
            </a:schemeClr>
          </a:gs>
        </a:gsLst>
        <a:path path="circle">
          <a:fillToRect l="50000" t="50000" r="50000" b="50000"/>
        </a:path>
        <a:tileRect/>
      </a:gradFill>
    </cs:spPr>
    <cs:defRPr sz="1330" kern="1200"/>
  </cs:chartArea>
  <cs:dataLabel>
    <cs:lnRef idx="0"/>
    <cs:fillRef idx="0"/>
    <cs:effectRef idx="0"/>
    <cs:fontRef idx="minor">
      <a:schemeClr val="lt1">
        <a:lumMod val="8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3"/>
    <cs:fontRef idx="minor">
      <a:schemeClr val="tx1"/>
    </cs:fontRef>
  </cs:dataPoint>
  <cs:dataPoint3D>
    <cs:lnRef idx="0"/>
    <cs:fillRef idx="3">
      <cs:styleClr val="auto"/>
    </cs:fillRef>
    <cs:effectRef idx="3"/>
    <cs:fontRef idx="minor">
      <a:schemeClr val="tx1"/>
    </cs:fontRef>
  </cs:dataPoint3D>
  <cs:dataPointLine>
    <cs:lnRef idx="0">
      <cs:styleClr val="auto"/>
    </cs:lnRef>
    <cs:fillRef idx="3"/>
    <cs:effectRef idx="3"/>
    <cs:fontRef idx="minor">
      <a:schemeClr val="tx1"/>
    </cs:fontRef>
    <cs:spPr>
      <a:ln w="349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3">
      <cs:styleClr val="auto"/>
    </cs:fillRef>
    <cs:effectRef idx="3"/>
    <cs:fontRef idx="minor">
      <a:schemeClr val="tx1"/>
    </cs:fontRef>
    <cs:spPr>
      <a:ln w="9525">
        <a:solidFill>
          <a:schemeClr val="phClr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3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lt1">
        <a:lumMod val="85000"/>
      </a:schemeClr>
    </cs:fontRef>
    <cs:spPr>
      <a:ln w="9525">
        <a:solidFill>
          <a:schemeClr val="lt1">
            <a:lumMod val="95000"/>
            <a:alpha val="54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>
        <a:solidFill>
          <a:schemeClr val="lt1">
            <a:lumMod val="95000"/>
            <a:alpha val="54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5000"/>
            <a:alpha val="10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>
        <a:solidFill>
          <a:schemeClr val="lt1">
            <a:lumMod val="95000"/>
            <a:alpha val="5000"/>
          </a:schemeClr>
        </a:solidFill>
      </a:ln>
    </cs:spPr>
  </cs:gridlineMinor>
  <cs:hiLo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1"/>
    </cs:fontRef>
    <cs:spPr>
      <a:ln w="9525">
        <a:solidFill>
          <a:schemeClr val="lt1">
            <a:lumMod val="95000"/>
            <a:alpha val="54000"/>
          </a:schemeClr>
        </a:solidFill>
      </a:ln>
    </cs:spPr>
  </cs:leaderLine>
  <cs:legend>
    <cs:lnRef idx="0"/>
    <cs:fillRef idx="0"/>
    <cs:effectRef idx="0"/>
    <cs:fontRef idx="minor">
      <a:schemeClr val="lt1">
        <a:lumMod val="85000"/>
      </a:schemeClr>
    </cs:fontRef>
    <cs:defRPr sz="1197" kern="1200"/>
  </cs:legend>
  <cs:plotArea>
    <cs:lnRef idx="0"/>
    <cs:fillRef idx="0"/>
    <cs:effectRef idx="0"/>
    <cs:fontRef idx="minor">
      <a:schemeClr val="tx1"/>
    </cs:fontRef>
  </cs:plotArea>
  <cs:plotArea3D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lt1">
        <a:lumMod val="85000"/>
      </a:schemeClr>
    </cs:fontRef>
    <cs:spPr>
      <a:ln w="12700" cap="flat" cmpd="sng" algn="ctr">
        <a:solidFill>
          <a:schemeClr val="lt1">
            <a:lumMod val="95000"/>
            <a:alpha val="54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lt1"/>
    </cs:fontRef>
    <cs:spPr>
      <a:ln w="9525" cap="flat" cmpd="sng" algn="ctr">
        <a:solidFill>
          <a:schemeClr val="lt1">
            <a:lumMod val="95000"/>
            <a:alpha val="54000"/>
          </a:schemeClr>
        </a:solidFill>
        <a:round/>
      </a:ln>
    </cs:spPr>
  </cs:seriesLine>
  <cs:title>
    <cs:lnRef idx="0"/>
    <cs:fillRef idx="0"/>
    <cs:effectRef idx="0"/>
    <cs:fontRef idx="minor">
      <a:schemeClr val="lt1">
        <a:lumMod val="95000"/>
      </a:schemeClr>
    </cs:fontRef>
    <cs:defRPr sz="2128" b="1" kern="1200" spc="100" baseline="0">
      <a:effectLst>
        <a:outerShdw blurRad="50800" dist="38100" dir="5400000" algn="t" rotWithShape="0">
          <a:prstClr val="black">
            <a:alpha val="40000"/>
          </a:prstClr>
        </a:outerShdw>
      </a:effectLst>
    </cs:defRPr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lt1">
        <a:lumMod val="8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>
        <a:solidFill>
          <a:schemeClr val="lt1">
            <a:lumMod val="95000"/>
            <a:alpha val="54000"/>
          </a:schemeClr>
        </a:solidFill>
      </a:ln>
    </cs:spPr>
  </cs:upBar>
  <cs:valueAxis>
    <cs:lnRef idx="0"/>
    <cs:fillRef idx="0"/>
    <cs:effectRef idx="0"/>
    <cs:fontRef idx="minor">
      <a:schemeClr val="lt1">
        <a:lumMod val="85000"/>
      </a:schemeClr>
    </cs:fontRef>
    <cs:defRPr sz="1197" kern="1200"/>
  </cs:valueAxis>
  <cs:wall>
    <cs:lnRef idx="0"/>
    <cs:fillRef idx="0"/>
    <cs:effectRef idx="0"/>
    <cs:fontRef idx="minor">
      <a:schemeClr val="tx1"/>
    </cs:fontRef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68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12D646-4E05-58A8-36BC-6CEE1ECFF4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Northwind traders</a:t>
            </a:r>
            <a:endParaRPr lang="es-E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D49AE26-8F20-8BC0-7EF8-C325F475EBC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AR" dirty="0"/>
              <a:t>Análisis exploratorio de ventas</a:t>
            </a:r>
          </a:p>
          <a:p>
            <a:r>
              <a:rPr lang="pt-BR" i="1" dirty="0"/>
              <a:t>Informe rápido – SQL Server + PowerPoint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5681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uadroTexto 1">
            <a:extLst>
              <a:ext uri="{FF2B5EF4-FFF2-40B4-BE49-F238E27FC236}">
                <a16:creationId xmlns:a16="http://schemas.microsoft.com/office/drawing/2014/main" id="{DBB8F321-A333-190D-D404-F2B856FFA631}"/>
              </a:ext>
            </a:extLst>
          </p:cNvPr>
          <p:cNvSpPr txBox="1"/>
          <p:nvPr/>
        </p:nvSpPr>
        <p:spPr>
          <a:xfrm>
            <a:off x="2712720" y="5490573"/>
            <a:ext cx="6766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Panorama</a:t>
            </a:r>
            <a:r>
              <a:rPr lang="es-ES" dirty="0"/>
              <a:t> </a:t>
            </a:r>
            <a:r>
              <a:rPr lang="es-ES" sz="4800" cap="all" dirty="0">
                <a:ln w="3175" cmpd="sng">
                  <a:noFill/>
                </a:ln>
                <a:latin typeface="+mj-lt"/>
                <a:ea typeface="+mj-ea"/>
                <a:cs typeface="+mj-cs"/>
              </a:rPr>
              <a:t>general</a:t>
            </a:r>
          </a:p>
        </p:txBody>
      </p:sp>
      <p:graphicFrame>
        <p:nvGraphicFramePr>
          <p:cNvPr id="10" name="Gráfico 9">
            <a:extLst>
              <a:ext uri="{FF2B5EF4-FFF2-40B4-BE49-F238E27FC236}">
                <a16:creationId xmlns:a16="http://schemas.microsoft.com/office/drawing/2014/main" id="{1550FFB7-509F-F506-360A-12BDDF113E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355748804"/>
              </p:ext>
            </p:extLst>
          </p:nvPr>
        </p:nvGraphicFramePr>
        <p:xfrm>
          <a:off x="2561389" y="1704170"/>
          <a:ext cx="7093249" cy="344965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1" name="Subtítulo 2">
            <a:extLst>
              <a:ext uri="{FF2B5EF4-FFF2-40B4-BE49-F238E27FC236}">
                <a16:creationId xmlns:a16="http://schemas.microsoft.com/office/drawing/2014/main" id="{5E27CC7E-9A88-1126-0AD8-5BBF8091F9D9}"/>
              </a:ext>
            </a:extLst>
          </p:cNvPr>
          <p:cNvSpPr txBox="1">
            <a:spLocks/>
          </p:cNvSpPr>
          <p:nvPr/>
        </p:nvSpPr>
        <p:spPr>
          <a:xfrm>
            <a:off x="87571" y="171526"/>
            <a:ext cx="4942288" cy="15326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s-E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Insight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E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Mercado concentrado en Norteamérica y Europa Occidental.</a:t>
            </a:r>
          </a:p>
          <a:p>
            <a:pPr marL="0" indent="0">
              <a:buNone/>
            </a:pP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Dato clave: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  <a:r>
              <a:rPr lang="es-E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91 clientes en total.</a:t>
            </a:r>
          </a:p>
        </p:txBody>
      </p:sp>
    </p:spTree>
    <p:extLst>
      <p:ext uri="{BB962C8B-B14F-4D97-AF65-F5344CB8AC3E}">
        <p14:creationId xmlns:p14="http://schemas.microsoft.com/office/powerpoint/2010/main" val="92045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DD2B1D-5B2A-7197-0B98-8F1B546ABC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82" y="190005"/>
            <a:ext cx="6612556" cy="1578543"/>
          </a:xfrm>
        </p:spPr>
        <p:txBody>
          <a:bodyPr/>
          <a:lstStyle/>
          <a:p>
            <a:pPr marL="0" indent="0">
              <a:buNone/>
            </a:pPr>
            <a:r>
              <a:rPr lang="es-E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Insight</a:t>
            </a: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</a:t>
            </a: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 </a:t>
            </a:r>
          </a:p>
          <a:p>
            <a:pPr marL="0" indent="0">
              <a:buNone/>
            </a:pPr>
            <a:r>
              <a:rPr lang="es-E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Categorías premium: carnes (≈54 USD). </a:t>
            </a:r>
          </a:p>
          <a:p>
            <a:pPr marL="0" indent="0">
              <a:buNone/>
            </a:pPr>
            <a:r>
              <a:rPr lang="es-E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Más económicos: granos y cereales (≈20 USD).</a:t>
            </a: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094D6333-A067-9614-5A8F-DB6F45119B2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4121329"/>
              </p:ext>
            </p:extLst>
          </p:nvPr>
        </p:nvGraphicFramePr>
        <p:xfrm>
          <a:off x="352927" y="2438711"/>
          <a:ext cx="5596611" cy="38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34DE8971-34D4-C31A-38AC-512E2EA989A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42205575"/>
              </p:ext>
            </p:extLst>
          </p:nvPr>
        </p:nvGraphicFramePr>
        <p:xfrm>
          <a:off x="6483927" y="2438711"/>
          <a:ext cx="5244991" cy="38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57522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946D037A-5B53-768E-E6EF-9F7EE55E0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6597" y="904405"/>
            <a:ext cx="13260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Datos:</a:t>
            </a:r>
            <a:b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</a:br>
            <a: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1996: 193k</a:t>
            </a:r>
            <a:b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</a:br>
            <a: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1997: 608k</a:t>
            </a:r>
            <a:b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</a:br>
            <a:r>
              <a:rPr lang="es-ES" altLang="es-ES" sz="1800" dirty="0">
                <a:solidFill>
                  <a:schemeClr val="bg1">
                    <a:lumMod val="95000"/>
                    <a:lumOff val="5000"/>
                  </a:schemeClr>
                </a:solidFill>
                <a:latin typeface="Arial" panose="020B0604020202020204" pitchFamily="34" charset="0"/>
              </a:rPr>
              <a:t>1998: 438k</a:t>
            </a:r>
            <a:endParaRPr kumimoji="0" lang="es-ES" altLang="es-ES" sz="1800" b="0" i="0" u="none" strike="noStrike" cap="none" normalizeH="0" baseline="0" dirty="0">
              <a:ln>
                <a:noFill/>
              </a:ln>
              <a:solidFill>
                <a:schemeClr val="bg1">
                  <a:lumMod val="95000"/>
                  <a:lumOff val="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74A7701-693F-9E15-E520-87B9C32870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0257" y="319556"/>
            <a:ext cx="9602309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s-ES" altLang="es-ES" b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Insight</a:t>
            </a:r>
            <a:r>
              <a:rPr lang="es-ES" alt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: </a:t>
            </a:r>
            <a:r>
              <a:rPr lang="es-ES" altLang="es-ES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1997 fue el año pico, con más del triple de ventas respecto a 1996.</a:t>
            </a:r>
          </a:p>
        </p:txBody>
      </p:sp>
      <p:graphicFrame>
        <p:nvGraphicFramePr>
          <p:cNvPr id="8" name="Gráfico 7">
            <a:extLst>
              <a:ext uri="{FF2B5EF4-FFF2-40B4-BE49-F238E27FC236}">
                <a16:creationId xmlns:a16="http://schemas.microsoft.com/office/drawing/2014/main" id="{CF88F972-4B56-CFB7-A4F9-9412AB1C6E1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6321555"/>
              </p:ext>
            </p:extLst>
          </p:nvPr>
        </p:nvGraphicFramePr>
        <p:xfrm>
          <a:off x="1757548" y="1341911"/>
          <a:ext cx="8224310" cy="536278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CuadroTexto 8">
            <a:extLst>
              <a:ext uri="{FF2B5EF4-FFF2-40B4-BE49-F238E27FC236}">
                <a16:creationId xmlns:a16="http://schemas.microsoft.com/office/drawing/2014/main" id="{F226276E-BE14-D7CC-9455-95316F2481B0}"/>
              </a:ext>
            </a:extLst>
          </p:cNvPr>
          <p:cNvSpPr txBox="1"/>
          <p:nvPr/>
        </p:nvSpPr>
        <p:spPr>
          <a:xfrm>
            <a:off x="3301341" y="5516089"/>
            <a:ext cx="724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es-ES" sz="1800" dirty="0">
                <a:latin typeface="Arial" panose="020B0604020202020204" pitchFamily="34" charset="0"/>
              </a:rPr>
              <a:t>193k</a:t>
            </a:r>
            <a:endParaRPr lang="es-ES" dirty="0"/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2B6D8E11-4DA1-A4F0-F409-FF331EE9180E}"/>
              </a:ext>
            </a:extLst>
          </p:cNvPr>
          <p:cNvSpPr txBox="1"/>
          <p:nvPr/>
        </p:nvSpPr>
        <p:spPr>
          <a:xfrm>
            <a:off x="5733803" y="4115499"/>
            <a:ext cx="72439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es-ES" sz="1800" dirty="0">
                <a:latin typeface="Arial" panose="020B0604020202020204" pitchFamily="34" charset="0"/>
              </a:rPr>
              <a:t>608k</a:t>
            </a:r>
            <a:br>
              <a:rPr lang="es-ES" altLang="es-ES" sz="1800" dirty="0">
                <a:latin typeface="Arial" panose="020B0604020202020204" pitchFamily="34" charset="0"/>
              </a:rPr>
            </a:br>
            <a:endParaRPr lang="es-ES" dirty="0"/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6B1659C6-280F-0F88-6B7C-EEE6F78B84DD}"/>
              </a:ext>
            </a:extLst>
          </p:cNvPr>
          <p:cNvSpPr txBox="1"/>
          <p:nvPr/>
        </p:nvSpPr>
        <p:spPr>
          <a:xfrm>
            <a:off x="8205850" y="4669635"/>
            <a:ext cx="7243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altLang="es-ES" sz="1800" dirty="0">
                <a:latin typeface="Arial" panose="020B0604020202020204" pitchFamily="34" charset="0"/>
              </a:rPr>
              <a:t>438k</a:t>
            </a:r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40548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9397B745-3A1C-8C99-E774-DCEF050D772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24781893"/>
              </p:ext>
            </p:extLst>
          </p:nvPr>
        </p:nvGraphicFramePr>
        <p:xfrm>
          <a:off x="365496" y="1531918"/>
          <a:ext cx="5730504" cy="50695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9" name="Gráfico 8">
            <a:extLst>
              <a:ext uri="{FF2B5EF4-FFF2-40B4-BE49-F238E27FC236}">
                <a16:creationId xmlns:a16="http://schemas.microsoft.com/office/drawing/2014/main" id="{2146CFE1-CB8D-7996-4CF3-1D4B08FED27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33264838"/>
              </p:ext>
            </p:extLst>
          </p:nvPr>
        </p:nvGraphicFramePr>
        <p:xfrm>
          <a:off x="6567055" y="1531916"/>
          <a:ext cx="5259449" cy="506955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1" name="CuadroTexto 10">
            <a:extLst>
              <a:ext uri="{FF2B5EF4-FFF2-40B4-BE49-F238E27FC236}">
                <a16:creationId xmlns:a16="http://schemas.microsoft.com/office/drawing/2014/main" id="{D67DAEEE-A010-953F-7BBF-8360931379A8}"/>
              </a:ext>
            </a:extLst>
          </p:cNvPr>
          <p:cNvSpPr txBox="1"/>
          <p:nvPr/>
        </p:nvSpPr>
        <p:spPr>
          <a:xfrm>
            <a:off x="270493" y="351530"/>
            <a:ext cx="610391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Insight:</a:t>
            </a:r>
          </a:p>
          <a:p>
            <a:r>
              <a:rPr lang="en-US" sz="2000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Cliente</a:t>
            </a:r>
            <a:r>
              <a:rPr lang="en-US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top: QUICK-Stop (110k).</a:t>
            </a:r>
          </a:p>
          <a:p>
            <a:r>
              <a:rPr lang="en-US" sz="2000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Producto</a:t>
            </a:r>
            <a:r>
              <a:rPr lang="en-US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top: Côte de </a:t>
            </a:r>
            <a:r>
              <a:rPr lang="en-US" sz="2000" i="1" dirty="0" err="1">
                <a:solidFill>
                  <a:schemeClr val="bg1">
                    <a:lumMod val="95000"/>
                    <a:lumOff val="5000"/>
                  </a:schemeClr>
                </a:solidFill>
              </a:rPr>
              <a:t>Blaye</a:t>
            </a:r>
            <a:r>
              <a:rPr lang="en-US" sz="2000" i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 (141k).</a:t>
            </a:r>
          </a:p>
        </p:txBody>
      </p:sp>
    </p:spTree>
    <p:extLst>
      <p:ext uri="{BB962C8B-B14F-4D97-AF65-F5344CB8AC3E}">
        <p14:creationId xmlns:p14="http://schemas.microsoft.com/office/powerpoint/2010/main" val="42875988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E42FC4-272F-D8E4-903F-3FFEF51B30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326" y="400463"/>
            <a:ext cx="8534400" cy="2484142"/>
          </a:xfrm>
        </p:spPr>
        <p:txBody>
          <a:bodyPr/>
          <a:lstStyle/>
          <a:p>
            <a:pPr marL="0" indent="0">
              <a:buNone/>
            </a:pPr>
            <a:r>
              <a:rPr lang="es-ES" b="1" dirty="0">
                <a:solidFill>
                  <a:schemeClr val="bg1">
                    <a:lumMod val="95000"/>
                    <a:lumOff val="5000"/>
                  </a:schemeClr>
                </a:solidFill>
              </a:rPr>
              <a:t>Conclusión:</a:t>
            </a:r>
            <a:endParaRPr lang="es-ES" dirty="0">
              <a:solidFill>
                <a:schemeClr val="bg1">
                  <a:lumMod val="95000"/>
                  <a:lumOff val="5000"/>
                </a:schemeClr>
              </a:solidFill>
            </a:endParaRP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Logística estable, con casos extremos.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Descuentos altos en 1997 acompañaron el crecimiento de ventas.</a:t>
            </a:r>
          </a:p>
          <a:p>
            <a:pPr marL="0" indent="0">
              <a:buNone/>
            </a:pPr>
            <a:r>
              <a:rPr lang="es-ES" dirty="0">
                <a:solidFill>
                  <a:schemeClr val="bg1">
                    <a:lumMod val="95000"/>
                    <a:lumOff val="5000"/>
                  </a:schemeClr>
                </a:solidFill>
              </a:rPr>
              <a:t>Oportunidad: diversificar clientes y monitorear tiempos de entrega largos.</a:t>
            </a:r>
          </a:p>
          <a:p>
            <a:pPr marL="0" indent="0">
              <a:buNone/>
            </a:pPr>
            <a:endParaRPr lang="es-ES" dirty="0"/>
          </a:p>
        </p:txBody>
      </p:sp>
      <p:graphicFrame>
        <p:nvGraphicFramePr>
          <p:cNvPr id="6" name="Gráfico 5">
            <a:extLst>
              <a:ext uri="{FF2B5EF4-FFF2-40B4-BE49-F238E27FC236}">
                <a16:creationId xmlns:a16="http://schemas.microsoft.com/office/drawing/2014/main" id="{AA2A7E1E-5AB6-3BEB-4E0D-0E91BDBE13C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80786910"/>
              </p:ext>
            </p:extLst>
          </p:nvPr>
        </p:nvGraphicFramePr>
        <p:xfrm>
          <a:off x="292326" y="2884605"/>
          <a:ext cx="8204530" cy="367420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829927072"/>
      </p:ext>
    </p:extLst>
  </p:cSld>
  <p:clrMapOvr>
    <a:masterClrMapping/>
  </p:clrMapOvr>
</p:sld>
</file>

<file path=ppt/theme/theme1.xml><?xml version="1.0" encoding="utf-8"?>
<a:theme xmlns:a="http://schemas.openxmlformats.org/drawingml/2006/main" name="Sector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95</TotalTime>
  <Words>169</Words>
  <Application>Microsoft Office PowerPoint</Application>
  <PresentationFormat>Panorámica</PresentationFormat>
  <Paragraphs>27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Sector</vt:lpstr>
      <vt:lpstr>Northwind traders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Federico Lami Acosta</dc:creator>
  <cp:lastModifiedBy>Federico Lami Acosta</cp:lastModifiedBy>
  <cp:revision>3</cp:revision>
  <dcterms:created xsi:type="dcterms:W3CDTF">2025-09-10T14:21:41Z</dcterms:created>
  <dcterms:modified xsi:type="dcterms:W3CDTF">2025-09-17T18:43:19Z</dcterms:modified>
</cp:coreProperties>
</file>