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Top 5 clientes por país</a:t>
            </a:r>
          </a:p>
        </c:rich>
      </c:tx>
      <c:layout>
        <c:manualLayout>
          <c:xMode val="edge"/>
          <c:yMode val="edge"/>
          <c:x val="0.26548635738274995"/>
          <c:y val="2.2089139825124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4234844991343176"/>
          <c:y val="0.13898852031461659"/>
          <c:w val="0.83173561344321745"/>
          <c:h val="0.675864483996824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 Clientes</c:v>
                </c:pt>
              </c:strCache>
            </c:strRef>
          </c:tx>
          <c:spPr>
            <a:solidFill>
              <a:schemeClr val="accent3">
                <a:lumMod val="7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USA</c:v>
                </c:pt>
                <c:pt idx="1">
                  <c:v>France</c:v>
                </c:pt>
                <c:pt idx="2">
                  <c:v>Germany</c:v>
                </c:pt>
                <c:pt idx="3">
                  <c:v>Brazil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13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9-45EB-8C0D-2F46B8BCD50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89632928"/>
        <c:axId val="1789635808"/>
      </c:barChart>
      <c:catAx>
        <c:axId val="1789632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89635808"/>
        <c:crosses val="autoZero"/>
        <c:auto val="1"/>
        <c:lblAlgn val="ctr"/>
        <c:lblOffset val="100"/>
        <c:noMultiLvlLbl val="0"/>
      </c:catAx>
      <c:valAx>
        <c:axId val="17896358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8963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596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Productos por categoría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96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>
                <a:lumMod val="7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13</c:v>
                </c:pt>
                <c:pt idx="3">
                  <c:v>10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80-4F68-A28F-671515FCDB2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03129488"/>
        <c:axId val="1603130448"/>
      </c:barChart>
      <c:catAx>
        <c:axId val="1603129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03130448"/>
        <c:crosses val="autoZero"/>
        <c:auto val="1"/>
        <c:lblAlgn val="ctr"/>
        <c:lblOffset val="100"/>
        <c:noMultiLvlLbl val="0"/>
      </c:catAx>
      <c:valAx>
        <c:axId val="16031304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0312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noFill/>
      <a:round/>
    </a:ln>
    <a:effectLst/>
  </c:spPr>
  <c:txPr>
    <a:bodyPr/>
    <a:lstStyle/>
    <a:p>
      <a:pPr algn="ctr">
        <a:defRPr lang="en-US" sz="133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37.97</c:v>
                </c:pt>
                <c:pt idx="1">
                  <c:v>23.06</c:v>
                </c:pt>
                <c:pt idx="2">
                  <c:v>25.16</c:v>
                </c:pt>
                <c:pt idx="3">
                  <c:v>28.73</c:v>
                </c:pt>
                <c:pt idx="4">
                  <c:v>20.25</c:v>
                </c:pt>
                <c:pt idx="5">
                  <c:v>54.06</c:v>
                </c:pt>
                <c:pt idx="6">
                  <c:v>32.369999999999997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AB-442A-BBF6-B020C206722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44264608"/>
        <c:axId val="1944265088"/>
      </c:barChart>
      <c:catAx>
        <c:axId val="194426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44265088"/>
        <c:crosses val="autoZero"/>
        <c:auto val="1"/>
        <c:lblAlgn val="ctr"/>
        <c:lblOffset val="100"/>
        <c:noMultiLvlLbl val="0"/>
      </c:catAx>
      <c:valAx>
        <c:axId val="194426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4426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Hoja1!$A$2:$A$4</c:f>
              <c:numCache>
                <c:formatCode>General</c:formatCode>
                <c:ptCount val="3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</c:numCache>
            </c:numRef>
          </c:cat>
          <c:val>
            <c:numRef>
              <c:f>Hoja1!$B$2:$B$4</c:f>
              <c:numCache>
                <c:formatCode>General</c:formatCode>
                <c:ptCount val="3"/>
                <c:pt idx="0">
                  <c:v>193316.55</c:v>
                </c:pt>
                <c:pt idx="1">
                  <c:v>608846.87</c:v>
                </c:pt>
                <c:pt idx="2">
                  <c:v>437692.17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B-403E-96CA-7988F33F0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6492384"/>
        <c:axId val="1872871840"/>
      </c:barChart>
      <c:catAx>
        <c:axId val="159649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72871840"/>
        <c:crosses val="autoZero"/>
        <c:auto val="1"/>
        <c:lblAlgn val="ctr"/>
        <c:lblOffset val="100"/>
        <c:noMultiLvlLbl val="0"/>
      </c:catAx>
      <c:valAx>
        <c:axId val="187287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9649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D646-4E05-58A8-36BC-6CEE1ECFF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Northwind traders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9AE26-8F20-8BC0-7EF8-C325F475E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Análisis exploratorio de ventas</a:t>
            </a:r>
          </a:p>
          <a:p>
            <a:r>
              <a:rPr lang="pt-BR" i="1" dirty="0"/>
              <a:t>Informe rápido – SQL Server + PowerPoint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1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BB8F321-A333-190D-D404-F2B856FFA631}"/>
              </a:ext>
            </a:extLst>
          </p:cNvPr>
          <p:cNvSpPr txBox="1"/>
          <p:nvPr/>
        </p:nvSpPr>
        <p:spPr>
          <a:xfrm>
            <a:off x="2712720" y="5490573"/>
            <a:ext cx="676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Panorama</a:t>
            </a:r>
            <a:r>
              <a:rPr lang="es-ES" dirty="0"/>
              <a:t> </a:t>
            </a:r>
            <a:r>
              <a:rPr lang="es-E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general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550FFB7-509F-F506-360A-12BDDF113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877940"/>
              </p:ext>
            </p:extLst>
          </p:nvPr>
        </p:nvGraphicFramePr>
        <p:xfrm>
          <a:off x="2561389" y="1704170"/>
          <a:ext cx="7093249" cy="3449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ubtítulo 2">
            <a:extLst>
              <a:ext uri="{FF2B5EF4-FFF2-40B4-BE49-F238E27FC236}">
                <a16:creationId xmlns:a16="http://schemas.microsoft.com/office/drawing/2014/main" id="{5E27CC7E-9A88-1126-0AD8-5BBF8091F9D9}"/>
              </a:ext>
            </a:extLst>
          </p:cNvPr>
          <p:cNvSpPr txBox="1">
            <a:spLocks/>
          </p:cNvSpPr>
          <p:nvPr/>
        </p:nvSpPr>
        <p:spPr>
          <a:xfrm>
            <a:off x="87571" y="171526"/>
            <a:ext cx="4942288" cy="153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s-ES" b="1" dirty="0" err="1"/>
              <a:t>Insight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es-ES" i="1" dirty="0"/>
              <a:t>Mercado concentrado en Norteamérica y Europa Occidental.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b="1" dirty="0"/>
              <a:t>Dato clave:</a:t>
            </a:r>
            <a:r>
              <a:rPr lang="es-ES" dirty="0"/>
              <a:t> 91 clientes en total.</a:t>
            </a:r>
          </a:p>
        </p:txBody>
      </p:sp>
    </p:spTree>
    <p:extLst>
      <p:ext uri="{BB962C8B-B14F-4D97-AF65-F5344CB8AC3E}">
        <p14:creationId xmlns:p14="http://schemas.microsoft.com/office/powerpoint/2010/main" val="92045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D2B1D-5B2A-7197-0B98-8F1B546A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6612556" cy="1578543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/>
              <a:t>Insight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i="1" dirty="0"/>
              <a:t>Categorías premium: carnes (≈54 USD).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ES" i="1" dirty="0"/>
              <a:t>Más económicos: granos y cereales (≈20 USD).</a:t>
            </a:r>
            <a:endParaRPr lang="es-ES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94D6333-A067-9614-5A8F-DB6F45119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374404"/>
              </p:ext>
            </p:extLst>
          </p:nvPr>
        </p:nvGraphicFramePr>
        <p:xfrm>
          <a:off x="352927" y="2438711"/>
          <a:ext cx="5743073" cy="38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4DE8971-34D4-C31A-38AC-512E2EA98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379194"/>
              </p:ext>
            </p:extLst>
          </p:nvPr>
        </p:nvGraphicFramePr>
        <p:xfrm>
          <a:off x="6612558" y="2438711"/>
          <a:ext cx="5116360" cy="38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522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12D62-36BA-FD7E-22A4-718B7E46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br>
              <a:rPr lang="es-ES" altLang="es-ES" cap="none" dirty="0">
                <a:ln>
                  <a:noFill/>
                </a:ln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6D037A-5B53-768E-E6EF-9F7EE55E0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5355" y="4200705"/>
            <a:ext cx="13901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s-ES" sz="1800" dirty="0">
                <a:latin typeface="Arial" panose="020B0604020202020204" pitchFamily="34" charset="0"/>
              </a:rPr>
              <a:t>Datos:</a:t>
            </a:r>
            <a:br>
              <a:rPr lang="es-ES" altLang="es-ES" sz="1800" dirty="0">
                <a:latin typeface="Arial" panose="020B0604020202020204" pitchFamily="34" charset="0"/>
              </a:rPr>
            </a:br>
            <a:r>
              <a:rPr lang="es-ES" altLang="es-ES" sz="1800" dirty="0">
                <a:latin typeface="Arial" panose="020B0604020202020204" pitchFamily="34" charset="0"/>
              </a:rPr>
              <a:t>1996: 193k</a:t>
            </a:r>
            <a:br>
              <a:rPr lang="es-ES" altLang="es-ES" sz="1800" dirty="0">
                <a:latin typeface="Arial" panose="020B0604020202020204" pitchFamily="34" charset="0"/>
              </a:rPr>
            </a:br>
            <a:r>
              <a:rPr lang="es-ES" altLang="es-ES" sz="1800" dirty="0">
                <a:latin typeface="Arial" panose="020B0604020202020204" pitchFamily="34" charset="0"/>
              </a:rPr>
              <a:t>1997: 608k</a:t>
            </a:r>
            <a:br>
              <a:rPr lang="es-ES" altLang="es-ES" sz="1800" dirty="0">
                <a:latin typeface="Arial" panose="020B0604020202020204" pitchFamily="34" charset="0"/>
              </a:rPr>
            </a:br>
            <a:r>
              <a:rPr lang="es-ES" altLang="es-ES" sz="1800" dirty="0">
                <a:latin typeface="Arial" panose="020B0604020202020204" pitchFamily="34" charset="0"/>
              </a:rPr>
              <a:t>1998: 438k</a:t>
            </a:r>
            <a:r>
              <a:rPr kumimoji="0" lang="es-ES" altLang="es-E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4A7701-693F-9E15-E520-87B9C328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68" y="314870"/>
            <a:ext cx="80233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s-ES" sz="1800" b="1">
                <a:solidFill>
                  <a:schemeClr val="tx1"/>
                </a:solidFill>
                <a:latin typeface="Arial" panose="020B0604020202020204" pitchFamily="34" charset="0"/>
              </a:rPr>
              <a:t>Insight:</a:t>
            </a:r>
            <a:r>
              <a:rPr lang="es-ES" altLang="es-ES" sz="18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ES" altLang="es-ES" sz="1800" i="1">
                <a:solidFill>
                  <a:schemeClr val="tx1"/>
                </a:solidFill>
                <a:latin typeface="Arial" panose="020B0604020202020204" pitchFamily="34" charset="0"/>
              </a:rPr>
              <a:t>1997 fue el año pico, con más del triple de ventas respecto a 1996.</a:t>
            </a:r>
            <a:endParaRPr lang="es-ES" altLang="es-E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F88F972-4B56-CFB7-A4F9-9412AB1C6E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210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054844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98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Sector</vt:lpstr>
      <vt:lpstr>Northwind traders</vt:lpstr>
      <vt:lpstr>Presentación de PowerPoint</vt:lpstr>
      <vt:lpstr>Presentación de PowerPoint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 Lami Acosta</dc:creator>
  <cp:lastModifiedBy>Federico Lami Acosta</cp:lastModifiedBy>
  <cp:revision>2</cp:revision>
  <dcterms:created xsi:type="dcterms:W3CDTF">2025-09-10T14:21:41Z</dcterms:created>
  <dcterms:modified xsi:type="dcterms:W3CDTF">2025-09-14T22:32:29Z</dcterms:modified>
</cp:coreProperties>
</file>