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Anton"/>
      <p:regular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  <p:embeddedFont>
      <p:font typeface="DM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63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hKGtLUeb3eoYVxJup1/+tY4USP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63" orient="horz"/>
        <p:guide pos="386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28" Type="http://schemas.openxmlformats.org/officeDocument/2006/relationships/font" Target="fonts/DMSans-bold.fntdata"/><Relationship Id="rId27" Type="http://schemas.openxmlformats.org/officeDocument/2006/relationships/font" Target="fonts/DM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DM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HelveticaNeue-regular.fntdata"/><Relationship Id="rId18" Type="http://schemas.openxmlformats.org/officeDocument/2006/relationships/font" Target="fonts/Ant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Contexto: Contexto del proyecto (I.e motivación, situación general del problema, etc.)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Audiencia: esto es para que los lectores sepan de primera mano si este es un proyecto que puede beneficiarles.</a:t>
            </a:r>
            <a:endParaRPr/>
          </a:p>
        </p:txBody>
      </p:sp>
      <p:sp>
        <p:nvSpPr>
          <p:cNvPr id="155" name="Google Shape;15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1000" y="476098"/>
            <a:ext cx="8821738" cy="507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381000" y="983871"/>
            <a:ext cx="6745288" cy="424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/>
          <p:nvPr/>
        </p:nvSpPr>
        <p:spPr>
          <a:xfrm>
            <a:off x="0" y="5787"/>
            <a:ext cx="12192000" cy="6858000"/>
          </a:xfrm>
          <a:prstGeom prst="rect">
            <a:avLst/>
          </a:prstGeom>
          <a:gradFill>
            <a:gsLst>
              <a:gs pos="0">
                <a:srgbClr val="01BAFF"/>
              </a:gs>
              <a:gs pos="100000">
                <a:srgbClr val="00F4FE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0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30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30"/>
          <p:cNvSpPr txBox="1"/>
          <p:nvPr>
            <p:ph idx="1" type="body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4FE"/>
              </a:gs>
              <a:gs pos="99000">
                <a:srgbClr val="08FA7B"/>
              </a:gs>
              <a:gs pos="100000">
                <a:srgbClr val="08FA7B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1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31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1"/>
          <p:cNvSpPr txBox="1"/>
          <p:nvPr>
            <p:ph idx="1" type="body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026400" y="2887579"/>
            <a:ext cx="4165600" cy="293589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2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32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_Custom Layout">
  <p:cSld name="39_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3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33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Custom Layout">
  <p:cSld name="40_Custom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4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34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>
  <p:cSld name="41_Custom Layou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5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35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3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3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/>
        </p:nvSpPr>
        <p:spPr>
          <a:xfrm>
            <a:off x="554941" y="1794942"/>
            <a:ext cx="11048480" cy="3213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Encuesta de Satisfacción en Aerolíneas</a:t>
            </a:r>
            <a:endParaRPr b="0" i="0" sz="54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podemos predecir si un pasajero estará satisfecho o no después de volar en avión?</a:t>
            </a:r>
            <a:endParaRPr b="0" i="0" sz="3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AUTOR: Federico Libertun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648302" y="888940"/>
            <a:ext cx="10857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&amp;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US" sz="6000"/>
              <a:t>CONCLUSIONES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ión comercial volando en el cielo&#10;&#10;Descripción generada automáticamente" id="233" name="Google Shape;2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414" y="2410591"/>
            <a:ext cx="6923171" cy="4314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/>
        </p:nvSpPr>
        <p:spPr>
          <a:xfrm>
            <a:off x="4756748" y="1411415"/>
            <a:ext cx="6767383" cy="2448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40" name="Google Shape;240;p12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12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227424" y="2825700"/>
            <a:ext cx="28656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&amp; CONCLUSIONES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3397698" y="263244"/>
            <a:ext cx="869712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Insights</a:t>
            </a:r>
            <a:endParaRPr b="0" i="0" sz="13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 servicios con mayor puntaje fueron: </a:t>
            </a:r>
            <a:endParaRPr/>
          </a:p>
          <a:p>
            <a:pPr indent="0" lvl="0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1) Servicio aéreo</a:t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2) Manejo del equipaje</a:t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3) Entretenimiento aéreo</a:t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4) Comodidad del asiento</a:t>
            </a:r>
            <a:endParaRPr/>
          </a:p>
          <a:p>
            <a:pPr indent="0" lvl="0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5) Espacio para las piernas</a:t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3397819" y="1740571"/>
            <a:ext cx="8697000" cy="370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 servicios con peor calificación son:</a:t>
            </a:r>
            <a:endParaRPr/>
          </a:p>
          <a:p>
            <a:pPr indent="0" lvl="0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1) Wifi en el avión</a:t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2) Facilidad para reservar online</a:t>
            </a:r>
            <a:endParaRPr/>
          </a:p>
          <a:p>
            <a:pPr indent="0" lvl="0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3) Comida y bebida </a:t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Algunas categorías parecieran tener mayor influencia en la satisfacción del cliente que otras. </a:t>
            </a:r>
            <a:endParaRPr/>
          </a:p>
          <a:p>
            <a:pPr indent="0" lvl="0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 Por ejemplo:</a:t>
            </a:r>
            <a:endParaRPr/>
          </a:p>
          <a:p>
            <a:pPr indent="0" lvl="0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- La partida y arribo en tiempo acordado tiene mayor proporción de gente insatisfecha o neutra en todos sus puntajes, incluyendo en la calificación de 4 o 5 puntos.</a:t>
            </a:r>
            <a:endParaRPr/>
          </a:p>
          <a:p>
            <a:pPr indent="0" lvl="0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- Se aprecia mayor proporción de clientes neutros o insatisfechos en el puntaje entre 1 y 3 de la categoría “Facilidad para reservar online”. Luego hay un quiebre. En el puntaje 4 y 5 tenemos mayor proporción de pasajeros satisfechos.</a:t>
            </a:r>
            <a:endParaRPr/>
          </a:p>
          <a:p>
            <a:pPr indent="0" lvl="0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Hay mayor proporción de pasajeros satisfechos en personas entre 40 y 60 años que en personas de entre 20 y 40 años.</a:t>
            </a:r>
            <a:endParaRPr/>
          </a:p>
          <a:p>
            <a:pPr indent="0" lvl="0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mayoría de las personas viajan en clase Business y por viaje de negocio.</a:t>
            </a:r>
            <a:endParaRPr/>
          </a:p>
          <a:p>
            <a:pPr indent="0" lvl="0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/>
          <p:nvPr/>
        </p:nvSpPr>
        <p:spPr>
          <a:xfrm>
            <a:off x="524063" y="1397483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b="0" i="0" lang="en-US" sz="4000" u="none" cap="none" strike="noStrik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01</a:t>
            </a:r>
            <a:endParaRPr b="0" i="0" sz="14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1849626" y="1367048"/>
            <a:ext cx="4927673" cy="60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Contexto y Audiencia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7" name="Google Shape;137;p2"/>
          <p:cNvCxnSpPr/>
          <p:nvPr/>
        </p:nvCxnSpPr>
        <p:spPr>
          <a:xfrm>
            <a:off x="1680082" y="1367048"/>
            <a:ext cx="0" cy="603265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2"/>
          <p:cNvSpPr txBox="1"/>
          <p:nvPr/>
        </p:nvSpPr>
        <p:spPr>
          <a:xfrm>
            <a:off x="524063" y="2414359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b="0" i="0" lang="en-US" sz="4000" u="none" cap="none" strike="noStrik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02</a:t>
            </a:r>
            <a:endParaRPr b="0" i="0" sz="14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1849627" y="3429000"/>
            <a:ext cx="4927686" cy="60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Metadata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0" name="Google Shape;140;p2"/>
          <p:cNvCxnSpPr/>
          <p:nvPr/>
        </p:nvCxnSpPr>
        <p:spPr>
          <a:xfrm>
            <a:off x="1680082" y="2383924"/>
            <a:ext cx="0" cy="603265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2"/>
          <p:cNvSpPr txBox="1"/>
          <p:nvPr/>
        </p:nvSpPr>
        <p:spPr>
          <a:xfrm>
            <a:off x="524063" y="3429502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b="0" i="0" lang="en-US" sz="4000" u="none" cap="none" strike="noStrik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03</a:t>
            </a:r>
            <a:endParaRPr b="0" i="0" sz="14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2" name="Google Shape;142;p2"/>
          <p:cNvCxnSpPr/>
          <p:nvPr/>
        </p:nvCxnSpPr>
        <p:spPr>
          <a:xfrm>
            <a:off x="1680082" y="3399067"/>
            <a:ext cx="0" cy="603265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2"/>
          <p:cNvSpPr txBox="1"/>
          <p:nvPr/>
        </p:nvSpPr>
        <p:spPr>
          <a:xfrm>
            <a:off x="388629" y="431801"/>
            <a:ext cx="7637771" cy="552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4" name="Google Shape;1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3250" y="49876"/>
            <a:ext cx="4538749" cy="680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1849627" y="4390358"/>
            <a:ext cx="4927672" cy="60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b="0" i="0" sz="2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524070" y="4445135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b="0" i="0" lang="en-US" sz="4000" u="none" cap="none" strike="noStrik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04</a:t>
            </a:r>
            <a:endParaRPr b="0" i="0" sz="14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7" name="Google Shape;147;p2"/>
          <p:cNvCxnSpPr/>
          <p:nvPr/>
        </p:nvCxnSpPr>
        <p:spPr>
          <a:xfrm>
            <a:off x="1680082" y="4414712"/>
            <a:ext cx="0" cy="603265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"/>
          <p:cNvSpPr txBox="1"/>
          <p:nvPr/>
        </p:nvSpPr>
        <p:spPr>
          <a:xfrm>
            <a:off x="1849626" y="2353489"/>
            <a:ext cx="4927687" cy="60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Hipótesis/Preguntas de Interés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1849626" y="5430356"/>
            <a:ext cx="4927672" cy="60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Insights y Conclusiones</a:t>
            </a:r>
            <a:endParaRPr b="0" i="0" sz="2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524062" y="5485145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b="0" i="0" lang="en-US" sz="4000" u="none" cap="none" strike="noStrik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05</a:t>
            </a:r>
            <a:endParaRPr b="0" i="0" sz="14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51" name="Google Shape;151;p2"/>
          <p:cNvCxnSpPr/>
          <p:nvPr/>
        </p:nvCxnSpPr>
        <p:spPr>
          <a:xfrm>
            <a:off x="1680081" y="5454710"/>
            <a:ext cx="0" cy="603265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3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3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384622" y="2758763"/>
            <a:ext cx="2718100" cy="698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Y 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AUDIENCIA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3583900" y="700741"/>
            <a:ext cx="8479917" cy="5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Contexto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Partimos de una encuesta realizada a más de 100.000 pasajeros de una línea aérea y descubrimos que el 57% de los encuestados no estaba satisfecho. A partir de ahí, nos interesa conocer: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1) ¿Qué factores están altamente correlacionados con un pasajero satisfecho/insatisfecho?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2) ¿Cómo podemos predecir la satisfacción de los pasajeros?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3) ¿Qué aspectos principales necesita mejorar la aerolínea encuestada en el servicio ofrecido?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Audiencia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análisis intenta contestar, con evidencia, las preguntas del párrafo anterior por lo cuál puede ser de utilidad para una empresa de aerolíneas que realice o quiera realizar una encuesta de satisfacción a sus pasajeros.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Limitaciones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contamos con la fecha de cada respuesta ni podemos identificar a qué vuelo pertenece la información relevada para poder agrupar los datos por vuelos.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4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4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384622" y="2758763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PREGUNTAS DE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INTERÉS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3583900" y="1005522"/>
            <a:ext cx="8103900" cy="46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 principales o primarias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factores están altamente correlacionados con la satisfacción de un pasajero?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podemos predecir la satisfacción de los pasajeros?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aspectos principales necesita mejorar la aerolínea encuestada en el servicio ofrecido?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 secundarias (nos ayudarán a contestar las principales)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¿Cuál es la proporción de las clases Eco, Eco Plus y Business?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varia la satisfacción de acuerdo a la clase que eligió cada pasajero?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es la composición de edades de los pasajeros?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servicios son los mejores calificados?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/>
        </p:nvSpPr>
        <p:spPr>
          <a:xfrm>
            <a:off x="2066242" y="131779"/>
            <a:ext cx="78363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CARACTERÍSTICAS DE LOS ENCUESTADOS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Un hombre sentado en una silla de oficina&#10;&#10;Descripción generada automáticamente con confianza media" id="176" name="Google Shape;1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75" y="2382736"/>
            <a:ext cx="5401276" cy="405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75" y="550731"/>
            <a:ext cx="1764000" cy="176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circular&#10;&#10;Descripción generada automáticamente" id="178" name="Google Shape;17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3655" y="541465"/>
            <a:ext cx="3719096" cy="17632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circular&#10;&#10;Descripción generada automáticamente" id="179" name="Google Shape;17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6214" y="611258"/>
            <a:ext cx="3102206" cy="176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circular&#10;&#10;Descripción generada automáticamente" id="180" name="Google Shape;18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34882" y="643889"/>
            <a:ext cx="2230345" cy="176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Histograma&#10;&#10;Descripción generada automáticamente" id="181" name="Google Shape;181;p5"/>
          <p:cNvPicPr preferRelativeResize="0"/>
          <p:nvPr/>
        </p:nvPicPr>
        <p:blipFill rotWithShape="1">
          <a:blip r:embed="rId8">
            <a:alphaModFix/>
          </a:blip>
          <a:srcRect b="1553" l="0" r="0" t="1362"/>
          <a:stretch/>
        </p:blipFill>
        <p:spPr>
          <a:xfrm>
            <a:off x="5923345" y="2355763"/>
            <a:ext cx="6044032" cy="4370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667050" y="580617"/>
            <a:ext cx="10857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EXPLORATORIO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 grupo de personas en una cocina&#10;&#10;Descripción generada automáticamente con confianza media" id="189" name="Google Shape;1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6868" y="2199121"/>
            <a:ext cx="5878263" cy="452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480873" y="506701"/>
            <a:ext cx="10017900" cy="34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calificaron los pasajeros a los servicios que tuvieron?</a:t>
            </a:r>
            <a:endParaRPr b="1" i="0" sz="100" u="none" cap="none" strike="noStrik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471475" y="1215476"/>
            <a:ext cx="3658800" cy="51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encuesta debían calificar servicios o características con un puntaje del 1 al 5, donde: 1 es el puntaje más bajo, 5 el más alto y 0 “No aplica”.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servicios analizados fueron: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Servicio de Wifi en el avión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Partida y Arribo en tiempo acordado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Facilidad para hacer la reserva online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Ubicación de la Puerta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Comida y bebida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Embarque online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Comodidad del asiento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Entretenimiento a bordo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Servicio de abordaje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Espacio para las piernas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Manejo del equipaje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Servicio de check-in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Servicio aéreo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Limpieza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8052212" y="2869579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8052212" y="4126315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8052212" y="5335688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áfico, Gráfico de barras&#10;&#10;Descripción generada automáticamente" id="201" name="Google Shape;201;p7"/>
          <p:cNvPicPr preferRelativeResize="0"/>
          <p:nvPr/>
        </p:nvPicPr>
        <p:blipFill rotWithShape="1">
          <a:blip r:embed="rId3">
            <a:alphaModFix/>
          </a:blip>
          <a:srcRect b="0" l="0" r="25656" t="34072"/>
          <a:stretch/>
        </p:blipFill>
        <p:spPr>
          <a:xfrm>
            <a:off x="3997187" y="1294150"/>
            <a:ext cx="7909063" cy="422620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7"/>
          <p:cNvSpPr/>
          <p:nvPr/>
        </p:nvSpPr>
        <p:spPr>
          <a:xfrm>
            <a:off x="4270623" y="3407252"/>
            <a:ext cx="2438400" cy="2118936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6906445" y="1288316"/>
            <a:ext cx="2438400" cy="2118936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480873" y="6083997"/>
            <a:ext cx="1172052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servicio Wifi y la facilidad para reservar online recibieron un puntaje de 2 y 3 la mayoría de las veces, siendo peores calificados que las demás categorías.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el contrario, el servicio aéreo fue la categoría que más veces recibió un puntaje igual a 4.</a:t>
            </a: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9344845" y="3376652"/>
            <a:ext cx="2635823" cy="2118936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A1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rectángulos&#10;&#10;Descripción generada automáticamente" id="211" name="Google Shape;2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873" y="1303732"/>
            <a:ext cx="8853807" cy="53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/>
          <p:cNvSpPr/>
          <p:nvPr/>
        </p:nvSpPr>
        <p:spPr>
          <a:xfrm>
            <a:off x="452075" y="959021"/>
            <a:ext cx="11739925" cy="344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Cuanto más bajo es el puntaje de la categoría, más cantidad de clientes insatisfechos o neutros hay, salvo en los casos donde no aplica.</a:t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480873" y="506701"/>
            <a:ext cx="7299000" cy="34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RELACIÓN CON LA SATISFACCIÓN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barras&#10;&#10;Descripción generada automáticamente" id="220" name="Google Shape;220;p10"/>
          <p:cNvPicPr preferRelativeResize="0"/>
          <p:nvPr/>
        </p:nvPicPr>
        <p:blipFill rotWithShape="1">
          <a:blip r:embed="rId3">
            <a:alphaModFix/>
          </a:blip>
          <a:srcRect b="0" l="0" r="49771" t="51296"/>
          <a:stretch/>
        </p:blipFill>
        <p:spPr>
          <a:xfrm>
            <a:off x="374060" y="2010238"/>
            <a:ext cx="5184367" cy="482418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/>
          <p:nvPr/>
        </p:nvSpPr>
        <p:spPr>
          <a:xfrm>
            <a:off x="452075" y="1199574"/>
            <a:ext cx="4602525" cy="344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clase Eco tiene mayor cantidad de pasajeros neutros o insatisfechos.</a:t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480873" y="506701"/>
            <a:ext cx="7299000" cy="34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RELACIÓN CON LA SATISFACCIÓN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6332175" y="1199574"/>
            <a:ext cx="4602525" cy="344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Hay menor proporción de clientes neutros o insatisfechos en los pasajeros que viajan por negocio.</a:t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Gráfico, Gráfico de barras&#10;&#10;Descripción generada automáticamente" id="225" name="Google Shape;225;p10"/>
          <p:cNvPicPr preferRelativeResize="0"/>
          <p:nvPr/>
        </p:nvPicPr>
        <p:blipFill rotWithShape="1">
          <a:blip r:embed="rId3">
            <a:alphaModFix/>
          </a:blip>
          <a:srcRect b="0" l="51423" r="0" t="50740"/>
          <a:stretch/>
        </p:blipFill>
        <p:spPr>
          <a:xfrm>
            <a:off x="6332175" y="1978305"/>
            <a:ext cx="4932956" cy="4800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Theme">
  <a:themeElements>
    <a:clrScheme name="Pain Points Palet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00F3FF"/>
      </a:accent1>
      <a:accent2>
        <a:srgbClr val="A100FF"/>
      </a:accent2>
      <a:accent3>
        <a:srgbClr val="380089"/>
      </a:accent3>
      <a:accent4>
        <a:srgbClr val="00D700"/>
      </a:accent4>
      <a:accent5>
        <a:srgbClr val="FF9500"/>
      </a:accent5>
      <a:accent6>
        <a:srgbClr val="008EFF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fede libertun</dc:creator>
</cp:coreProperties>
</file>