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ontserrat SemiBold"/>
      <p:regular r:id="rId23"/>
      <p:bold r:id="rId24"/>
      <p:italic r:id="rId25"/>
      <p:boldItalic r:id="rId26"/>
    </p:embeddedFont>
    <p:embeddedFont>
      <p:font typeface="Poppins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Montserrat Medium"/>
      <p:regular r:id="rId35"/>
      <p:bold r:id="rId36"/>
      <p:italic r:id="rId37"/>
      <p:boldItalic r:id="rId38"/>
    </p:embeddedFont>
    <p:embeddedFont>
      <p:font typeface="Montserrat Light"/>
      <p:regular r:id="rId39"/>
      <p:bold r:id="rId40"/>
      <p:italic r:id="rId41"/>
      <p:boldItalic r:id="rId42"/>
    </p:embeddedFont>
    <p:embeddedFont>
      <p:font typeface="Poppins SemiBold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bold.fntdata"/><Relationship Id="rId20" Type="http://schemas.openxmlformats.org/officeDocument/2006/relationships/slide" Target="slides/slide16.xml"/><Relationship Id="rId42" Type="http://schemas.openxmlformats.org/officeDocument/2006/relationships/font" Target="fonts/MontserratLight-boldItalic.fntdata"/><Relationship Id="rId41" Type="http://schemas.openxmlformats.org/officeDocument/2006/relationships/font" Target="fonts/MontserratLight-italic.fntdata"/><Relationship Id="rId22" Type="http://schemas.openxmlformats.org/officeDocument/2006/relationships/slide" Target="slides/slide18.xml"/><Relationship Id="rId44" Type="http://schemas.openxmlformats.org/officeDocument/2006/relationships/font" Target="fonts/PoppinsSemiBold-bold.fntdata"/><Relationship Id="rId21" Type="http://schemas.openxmlformats.org/officeDocument/2006/relationships/slide" Target="slides/slide17.xml"/><Relationship Id="rId43" Type="http://schemas.openxmlformats.org/officeDocument/2006/relationships/font" Target="fonts/PoppinsSemiBold-regular.fntdata"/><Relationship Id="rId24" Type="http://schemas.openxmlformats.org/officeDocument/2006/relationships/font" Target="fonts/MontserratSemiBold-bold.fntdata"/><Relationship Id="rId46" Type="http://schemas.openxmlformats.org/officeDocument/2006/relationships/font" Target="fonts/PoppinsSemiBold-boldItalic.fntdata"/><Relationship Id="rId23" Type="http://schemas.openxmlformats.org/officeDocument/2006/relationships/font" Target="fonts/MontserratSemiBold-regular.fntdata"/><Relationship Id="rId45" Type="http://schemas.openxmlformats.org/officeDocument/2006/relationships/font" Target="fonts/PoppinsSemiBol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SemiBold-boldItalic.fntdata"/><Relationship Id="rId25" Type="http://schemas.openxmlformats.org/officeDocument/2006/relationships/font" Target="fonts/MontserratSemiBold-italic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35" Type="http://schemas.openxmlformats.org/officeDocument/2006/relationships/font" Target="fonts/MontserratMedium-regular.fntdata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37" Type="http://schemas.openxmlformats.org/officeDocument/2006/relationships/font" Target="fonts/MontserratMedium-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Medium-bold.fntdata"/><Relationship Id="rId17" Type="http://schemas.openxmlformats.org/officeDocument/2006/relationships/slide" Target="slides/slide13.xml"/><Relationship Id="rId39" Type="http://schemas.openxmlformats.org/officeDocument/2006/relationships/font" Target="fonts/MontserratLight-regular.fntdata"/><Relationship Id="rId16" Type="http://schemas.openxmlformats.org/officeDocument/2006/relationships/slide" Target="slides/slide12.xml"/><Relationship Id="rId38" Type="http://schemas.openxmlformats.org/officeDocument/2006/relationships/font" Target="fonts/MontserratMedium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63f6eb9de6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63f6eb9de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3f6eb9de6_1_8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3f6eb9de6_1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63f90f85b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63f90f85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63f90f85b9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63f90f85b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3f90f85b9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63f90f85b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63f90f85b9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63f90f85b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3f90f85b9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3f90f85b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3f90f85b9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3f90f85b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63f90f85b9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63f90f85b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475f1eaef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475f1eae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475f1eaef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475f1eae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475f1eaef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6475f1eae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477e0957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477e095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477e0957b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477e0957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477e0957b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6477e0957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477e0957b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6477e095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3f6eb9de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3f6eb9d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2" name="Google Shape;282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3" name="Google Shape;28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7" name="Google Shape;28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" name="Google Shape;289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0" name="Google Shape;29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6" name="Google Shape;296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7" name="Google Shape;29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Google Shape;300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1" name="Google Shape;30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" name="Google Shape;304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5" name="Google Shape;30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3774" y="-3213"/>
            <a:ext cx="4780226" cy="2524130"/>
            <a:chOff x="4363774" y="-3213"/>
            <a:chExt cx="4780226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1" name="Google Shape;171;p6"/>
          <p:cNvSpPr txBox="1"/>
          <p:nvPr>
            <p:ph idx="2" type="body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2" name="Google Shape;172;p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0" name="Google Shape;200;p7"/>
          <p:cNvSpPr txBox="1"/>
          <p:nvPr>
            <p:ph idx="1" type="body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1" name="Google Shape;201;p7"/>
          <p:cNvSpPr txBox="1"/>
          <p:nvPr>
            <p:ph idx="2" type="body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2" name="Google Shape;202;p7"/>
          <p:cNvSpPr txBox="1"/>
          <p:nvPr>
            <p:ph idx="3" type="body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3" name="Google Shape;203;p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1" name="Google Shape;231;p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9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34" name="Google Shape;234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" name="Google Shape;236;p9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37" name="Google Shape;23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0" name="Google Shape;240;p9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41" name="Google Shape;24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9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46" name="Google Shape;24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0" name="Google Shape;250;p9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51" name="Google Shape;251;p9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52" name="Google Shape;25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3" name="Google Shape;25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4" name="Google Shape;254;p9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55" name="Google Shape;25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7" name="Google Shape;25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9"/>
          <p:cNvSpPr txBox="1"/>
          <p:nvPr>
            <p:ph idx="1" type="body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59" name="Google Shape;259;p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ig emboss" type="blank">
  <p:cSld name="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55600" lvl="1" marL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55600" lvl="2" marL="1371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55600" lvl="3" marL="1828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55600" lvl="4" marL="2286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55600" lvl="5" marL="2743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55600" lvl="6" marL="3200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55600" lvl="7" marL="3657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55600" lvl="8" marL="4114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/>
          <p:nvPr>
            <p:ph type="ctrTitle"/>
          </p:nvPr>
        </p:nvSpPr>
        <p:spPr>
          <a:xfrm>
            <a:off x="1053500" y="1556275"/>
            <a:ext cx="7845300" cy="228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oppins SemiBold"/>
                <a:ea typeface="Poppins SemiBold"/>
                <a:cs typeface="Poppins SemiBold"/>
                <a:sym typeface="Poppins SemiBold"/>
              </a:rPr>
              <a:t>Reti Bayesiane a tempo continuo con distribuzioni di fase</a:t>
            </a:r>
            <a:endParaRPr b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12" name="Google Shape;312;p12"/>
          <p:cNvSpPr txBox="1"/>
          <p:nvPr/>
        </p:nvSpPr>
        <p:spPr>
          <a:xfrm>
            <a:off x="123950" y="4183750"/>
            <a:ext cx="43626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Tesi di Laurea di Federico MELOGRANA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Matricola: 789256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3" name="Google Shape;313;p12"/>
          <p:cNvSpPr txBox="1"/>
          <p:nvPr/>
        </p:nvSpPr>
        <p:spPr>
          <a:xfrm>
            <a:off x="1353325" y="369200"/>
            <a:ext cx="78081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UNIVERSITA’ DEGLI STUDI DI MILANO-BICOCCA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Dipartimento di Economia, Metodi Quantitativi e Strategie di Imprese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Corso di Laurea Magistrale in Scienze Statistiche ed economiche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314" name="Google Shape;31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00" y="235498"/>
            <a:ext cx="1130221" cy="12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"/>
          <p:cNvSpPr txBox="1"/>
          <p:nvPr>
            <p:ph type="title"/>
          </p:nvPr>
        </p:nvSpPr>
        <p:spPr>
          <a:xfrm>
            <a:off x="709125" y="179625"/>
            <a:ext cx="72300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Algoritmo Expectation-Maximization</a:t>
            </a:r>
            <a:endParaRPr sz="2400"/>
          </a:p>
        </p:txBody>
      </p:sp>
      <p:sp>
        <p:nvSpPr>
          <p:cNvPr id="383" name="Google Shape;383;p21"/>
          <p:cNvSpPr txBox="1"/>
          <p:nvPr>
            <p:ph idx="1" type="body"/>
          </p:nvPr>
        </p:nvSpPr>
        <p:spPr>
          <a:xfrm>
            <a:off x="776450" y="1371975"/>
            <a:ext cx="72300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Si basa su due passi: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Char char="○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Expectation step: calcolo statistiche attese basate sulle traiettorie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Char char="○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Maximization step: massimizzazione dei parametri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Algoritmo molto flessibile e potente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4" name="Google Shape;384;p2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2"/>
          <p:cNvSpPr txBox="1"/>
          <p:nvPr>
            <p:ph type="title"/>
          </p:nvPr>
        </p:nvSpPr>
        <p:spPr>
          <a:xfrm>
            <a:off x="776450" y="402700"/>
            <a:ext cx="78240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 Maximization con genitori</a:t>
            </a:r>
            <a:endParaRPr/>
          </a:p>
        </p:txBody>
      </p:sp>
      <p:sp>
        <p:nvSpPr>
          <p:cNvPr id="390" name="Google Shape;390;p22"/>
          <p:cNvSpPr txBox="1"/>
          <p:nvPr>
            <p:ph idx="1" type="body"/>
          </p:nvPr>
        </p:nvSpPr>
        <p:spPr>
          <a:xfrm>
            <a:off x="776450" y="1524375"/>
            <a:ext cx="74166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❑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Obbiettivo finale è imparare i legami tra i nodi, strutture della rete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❑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Discriminare se un nodo è o meno genitore 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❑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Confronto verosimiglianze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1" name="Google Shape;391;p22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"/>
          <p:cNvSpPr txBox="1"/>
          <p:nvPr>
            <p:ph type="title"/>
          </p:nvPr>
        </p:nvSpPr>
        <p:spPr>
          <a:xfrm>
            <a:off x="846700" y="290250"/>
            <a:ext cx="7613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Sviluppi, implementazioni e risultati raggiunti </a:t>
            </a:r>
            <a:endParaRPr sz="2400"/>
          </a:p>
        </p:txBody>
      </p:sp>
      <p:sp>
        <p:nvSpPr>
          <p:cNvPr id="397" name="Google Shape;397;p23"/>
          <p:cNvSpPr txBox="1"/>
          <p:nvPr>
            <p:ph idx="1" type="body"/>
          </p:nvPr>
        </p:nvSpPr>
        <p:spPr>
          <a:xfrm>
            <a:off x="720225" y="1538450"/>
            <a:ext cx="62220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Montserrat Medium"/>
              <a:buChar char="❑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Sviluppo algoritmo EM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Montserrat Medium"/>
              <a:buChar char="❑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Implementazione rappresentazione Bipartite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Montserrat Medium"/>
              <a:buChar char="❑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Confronto performance tramite verosimiglianza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8" name="Google Shape;398;p23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4"/>
          <p:cNvSpPr txBox="1"/>
          <p:nvPr>
            <p:ph type="title"/>
          </p:nvPr>
        </p:nvSpPr>
        <p:spPr>
          <a:xfrm>
            <a:off x="846700" y="-131350"/>
            <a:ext cx="7613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Procedimento </a:t>
            </a:r>
            <a:endParaRPr sz="2400"/>
          </a:p>
        </p:txBody>
      </p:sp>
      <p:sp>
        <p:nvSpPr>
          <p:cNvPr id="404" name="Google Shape;404;p24"/>
          <p:cNvSpPr txBox="1"/>
          <p:nvPr>
            <p:ph idx="1" type="body"/>
          </p:nvPr>
        </p:nvSpPr>
        <p:spPr>
          <a:xfrm>
            <a:off x="765300" y="1327675"/>
            <a:ext cx="7613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Montserrat Medium"/>
              <a:buChar char="❑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Simuliamo delle traiettorie da reti Bayesiane con memoria e con genitori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Montserrat Medium"/>
              <a:buChar char="❑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Utilizziamo tali traiettorie per imparare i parametri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Montserrat Medium"/>
              <a:buChar char="❑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Confrontiamo i risultati in configurazioni diverse: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Char char="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Memoria vs senza memoria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Char char="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Genitori vs non genitori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5" name="Google Shape;405;p2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/>
          <p:nvPr>
            <p:ph type="title"/>
          </p:nvPr>
        </p:nvSpPr>
        <p:spPr>
          <a:xfrm>
            <a:off x="846700" y="-131350"/>
            <a:ext cx="7613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Memoria vs senza memoria</a:t>
            </a:r>
            <a:endParaRPr sz="2400"/>
          </a:p>
        </p:txBody>
      </p:sp>
      <p:sp>
        <p:nvSpPr>
          <p:cNvPr id="411" name="Google Shape;411;p2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2" name="Google Shape;4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874" y="2116575"/>
            <a:ext cx="4580020" cy="29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650" y="2116568"/>
            <a:ext cx="4632900" cy="2737908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5"/>
          <p:cNvSpPr txBox="1"/>
          <p:nvPr/>
        </p:nvSpPr>
        <p:spPr>
          <a:xfrm>
            <a:off x="491875" y="1082100"/>
            <a:ext cx="42537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Distribuzione di fase N=2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5" name="Google Shape;415;p25"/>
          <p:cNvSpPr txBox="1"/>
          <p:nvPr/>
        </p:nvSpPr>
        <p:spPr>
          <a:xfrm>
            <a:off x="5019550" y="1082100"/>
            <a:ext cx="42537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Distribuzione di fase N=3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6"/>
          <p:cNvSpPr txBox="1"/>
          <p:nvPr>
            <p:ph type="title"/>
          </p:nvPr>
        </p:nvSpPr>
        <p:spPr>
          <a:xfrm>
            <a:off x="0" y="-196875"/>
            <a:ext cx="4253700" cy="63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Genitore vs non genitore</a:t>
            </a:r>
            <a:endParaRPr sz="2400"/>
          </a:p>
        </p:txBody>
      </p:sp>
      <p:sp>
        <p:nvSpPr>
          <p:cNvPr id="421" name="Google Shape;421;p2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26"/>
          <p:cNvSpPr txBox="1"/>
          <p:nvPr/>
        </p:nvSpPr>
        <p:spPr>
          <a:xfrm>
            <a:off x="899400" y="1477100"/>
            <a:ext cx="42537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Rete k=2, N=2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3" name="Google Shape;423;p26"/>
          <p:cNvSpPr txBox="1"/>
          <p:nvPr/>
        </p:nvSpPr>
        <p:spPr>
          <a:xfrm>
            <a:off x="899400" y="3625750"/>
            <a:ext cx="42537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Rete k=3, </a:t>
            </a: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N=2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424" name="Google Shape;4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250" y="761075"/>
            <a:ext cx="5438750" cy="20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4525" y="2841912"/>
            <a:ext cx="4817049" cy="18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7"/>
          <p:cNvSpPr txBox="1"/>
          <p:nvPr>
            <p:ph type="title"/>
          </p:nvPr>
        </p:nvSpPr>
        <p:spPr>
          <a:xfrm>
            <a:off x="4033275" y="139025"/>
            <a:ext cx="4253700" cy="63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Conclusioni</a:t>
            </a:r>
            <a:endParaRPr sz="2400"/>
          </a:p>
        </p:txBody>
      </p:sp>
      <p:sp>
        <p:nvSpPr>
          <p:cNvPr id="431" name="Google Shape;431;p2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27"/>
          <p:cNvSpPr txBox="1"/>
          <p:nvPr/>
        </p:nvSpPr>
        <p:spPr>
          <a:xfrm>
            <a:off x="505925" y="1068050"/>
            <a:ext cx="8151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I contributi di questo lavoro sono stati 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➢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Un nuovo modello con rappresentazione Hidden più efficiente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➢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Sviluppo di una implementazione pratica di Expectation Maximization 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➢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Dimostrazione del miglioramento delle performance aggiungendo memoria 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➢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Dimostrazione che EM è in grado di trovare la struttura della rete 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8"/>
          <p:cNvSpPr txBox="1"/>
          <p:nvPr>
            <p:ph type="title"/>
          </p:nvPr>
        </p:nvSpPr>
        <p:spPr>
          <a:xfrm>
            <a:off x="2923075" y="758750"/>
            <a:ext cx="4253700" cy="63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Sviluppi Futuri </a:t>
            </a:r>
            <a:endParaRPr sz="2400"/>
          </a:p>
        </p:txBody>
      </p:sp>
      <p:sp>
        <p:nvSpPr>
          <p:cNvPr id="438" name="Google Shape;438;p2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28"/>
          <p:cNvSpPr txBox="1"/>
          <p:nvPr/>
        </p:nvSpPr>
        <p:spPr>
          <a:xfrm>
            <a:off x="578400" y="1714575"/>
            <a:ext cx="8151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➢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Rappresentazione ancora più efficiente di bipartite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➢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Verifica performance in rappresentazioni più complesse 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➢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Estensione con Structural Expectation-Maximization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9"/>
          <p:cNvSpPr txBox="1"/>
          <p:nvPr>
            <p:ph type="title"/>
          </p:nvPr>
        </p:nvSpPr>
        <p:spPr>
          <a:xfrm>
            <a:off x="419275" y="1883150"/>
            <a:ext cx="8642700" cy="118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latin typeface="Poppins SemiBold"/>
                <a:ea typeface="Poppins SemiBold"/>
                <a:cs typeface="Poppins SemiBold"/>
                <a:sym typeface="Poppins SemiBold"/>
              </a:rPr>
              <a:t>Vi ringrazio per l’attenzione</a:t>
            </a:r>
            <a:endParaRPr b="0" sz="48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45" name="Google Shape;445;p2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"/>
          <p:cNvSpPr txBox="1"/>
          <p:nvPr>
            <p:ph type="title"/>
          </p:nvPr>
        </p:nvSpPr>
        <p:spPr>
          <a:xfrm>
            <a:off x="1321775" y="415100"/>
            <a:ext cx="55197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Introduzione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3"/>
          <p:cNvSpPr txBox="1"/>
          <p:nvPr>
            <p:ph idx="1" type="body"/>
          </p:nvPr>
        </p:nvSpPr>
        <p:spPr>
          <a:xfrm>
            <a:off x="2032200" y="2066400"/>
            <a:ext cx="6697200" cy="17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Char char="❑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Reti Bayesiane a tempo continuo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Montserrat Medium"/>
              <a:buChar char="❑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Distribuzioni di fase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Montserrat Medium"/>
              <a:buChar char="❑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Massima verosimiglianza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Montserrat Medium"/>
              <a:buChar char="❑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Expectation Maximization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1" name="Google Shape;321;p13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4"/>
          <p:cNvSpPr txBox="1"/>
          <p:nvPr>
            <p:ph type="title"/>
          </p:nvPr>
        </p:nvSpPr>
        <p:spPr>
          <a:xfrm>
            <a:off x="1321775" y="415100"/>
            <a:ext cx="60897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Reti Bayesiane a tempo continuo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27" name="Google Shape;327;p14"/>
          <p:cNvSpPr txBox="1"/>
          <p:nvPr>
            <p:ph idx="1" type="body"/>
          </p:nvPr>
        </p:nvSpPr>
        <p:spPr>
          <a:xfrm>
            <a:off x="495750" y="1271900"/>
            <a:ext cx="8233800" cy="252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Una rete Bayesiana è composta da più nodi che si influenzano tra di loro. Le caratteristiche sono: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Montserrat Medium"/>
              <a:buChar char="➢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Distribuzione iniziale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Montserrat Medium"/>
              <a:buChar char="➢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Transition Model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Char char="○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G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rafico orientato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Char char="○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Conditional Intensity Matrix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8" name="Google Shape;328;p1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/>
          <p:nvPr>
            <p:ph type="title"/>
          </p:nvPr>
        </p:nvSpPr>
        <p:spPr>
          <a:xfrm>
            <a:off x="1321775" y="415100"/>
            <a:ext cx="55197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Proprietà e particolarità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5"/>
          <p:cNvSpPr txBox="1"/>
          <p:nvPr>
            <p:ph idx="1" type="body"/>
          </p:nvPr>
        </p:nvSpPr>
        <p:spPr>
          <a:xfrm>
            <a:off x="1536450" y="1271900"/>
            <a:ext cx="6697200" cy="17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Char char="❑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No doppie transizioni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Montserrat Medium"/>
              <a:buChar char="❑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Transizioni regolate da una multinomiale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Montserrat Medium"/>
              <a:buChar char="❑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Markov Blanket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Montserrat Medium"/>
              <a:buChar char="❑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Tempi esponenziali: assenza di memoria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5" name="Google Shape;335;p1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15"/>
          <p:cNvSpPr/>
          <p:nvPr/>
        </p:nvSpPr>
        <p:spPr>
          <a:xfrm>
            <a:off x="4560975" y="3592950"/>
            <a:ext cx="1338600" cy="91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2215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30000" lang="en" sz="1800"/>
              <a:t>2</a:t>
            </a:r>
            <a:endParaRPr baseline="30000" sz="1800"/>
          </a:p>
        </p:txBody>
      </p:sp>
      <p:sp>
        <p:nvSpPr>
          <p:cNvPr id="337" name="Google Shape;337;p15"/>
          <p:cNvSpPr/>
          <p:nvPr/>
        </p:nvSpPr>
        <p:spPr>
          <a:xfrm>
            <a:off x="1947175" y="3592950"/>
            <a:ext cx="1338600" cy="91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30000" lang="en" sz="1800"/>
              <a:t>1</a:t>
            </a:r>
            <a:endParaRPr baseline="30000" sz="1800"/>
          </a:p>
        </p:txBody>
      </p:sp>
      <p:cxnSp>
        <p:nvCxnSpPr>
          <p:cNvPr id="338" name="Google Shape;338;p15"/>
          <p:cNvCxnSpPr>
            <a:stCxn id="337" idx="0"/>
            <a:endCxn id="336" idx="0"/>
          </p:cNvCxnSpPr>
          <p:nvPr/>
        </p:nvCxnSpPr>
        <p:spPr>
          <a:xfrm flipH="1" rot="-5400000">
            <a:off x="3923125" y="2286300"/>
            <a:ext cx="600" cy="2613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15"/>
          <p:cNvCxnSpPr>
            <a:stCxn id="336" idx="4"/>
            <a:endCxn id="337" idx="4"/>
          </p:cNvCxnSpPr>
          <p:nvPr/>
        </p:nvCxnSpPr>
        <p:spPr>
          <a:xfrm rot="5400000">
            <a:off x="3923025" y="3203400"/>
            <a:ext cx="600" cy="26139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15"/>
          <p:cNvCxnSpPr>
            <a:stCxn id="337" idx="4"/>
            <a:endCxn id="337" idx="4"/>
          </p:cNvCxnSpPr>
          <p:nvPr/>
        </p:nvCxnSpPr>
        <p:spPr>
          <a:xfrm>
            <a:off x="2616475" y="45100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15"/>
          <p:cNvCxnSpPr>
            <a:stCxn id="336" idx="0"/>
            <a:endCxn id="336" idx="0"/>
          </p:cNvCxnSpPr>
          <p:nvPr/>
        </p:nvCxnSpPr>
        <p:spPr>
          <a:xfrm>
            <a:off x="5230275" y="35929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"/>
          <p:cNvSpPr txBox="1"/>
          <p:nvPr>
            <p:ph type="title"/>
          </p:nvPr>
        </p:nvSpPr>
        <p:spPr>
          <a:xfrm>
            <a:off x="776450" y="-55875"/>
            <a:ext cx="64740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Distribuzioni di Fase</a:t>
            </a:r>
            <a:endParaRPr sz="2400"/>
          </a:p>
        </p:txBody>
      </p:sp>
      <p:sp>
        <p:nvSpPr>
          <p:cNvPr id="347" name="Google Shape;347;p16"/>
          <p:cNvSpPr txBox="1"/>
          <p:nvPr>
            <p:ph idx="1" type="body"/>
          </p:nvPr>
        </p:nvSpPr>
        <p:spPr>
          <a:xfrm>
            <a:off x="303325" y="1524375"/>
            <a:ext cx="45633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Montserrat Medium"/>
              <a:buChar char="❑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Superano il problema dell’assenza di memoria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Montserrat Medium"/>
              <a:buChar char="❑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Classe ricca semiparametrica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Montserrat Medium"/>
              <a:buChar char="❑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Flessibili e potenti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8" name="Google Shape;348;p1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9" name="Google Shape;3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975" y="1524375"/>
            <a:ext cx="3933924" cy="30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"/>
          <p:cNvSpPr txBox="1"/>
          <p:nvPr>
            <p:ph type="title"/>
          </p:nvPr>
        </p:nvSpPr>
        <p:spPr>
          <a:xfrm>
            <a:off x="1078125" y="70850"/>
            <a:ext cx="712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Reti Bayesiane con distribuzione di fase</a:t>
            </a:r>
            <a:endParaRPr sz="2400"/>
          </a:p>
        </p:txBody>
      </p:sp>
      <p:sp>
        <p:nvSpPr>
          <p:cNvPr id="355" name="Google Shape;355;p17"/>
          <p:cNvSpPr txBox="1"/>
          <p:nvPr>
            <p:ph idx="1" type="body"/>
          </p:nvPr>
        </p:nvSpPr>
        <p:spPr>
          <a:xfrm>
            <a:off x="761375" y="1147300"/>
            <a:ext cx="67803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Due rappresentazioni principali, con vantaggi e svantaggi.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Montserrat Medium"/>
              <a:buAutoNum type="arabicPeriod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Diretta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AutoNum type="alphaLcPeriod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Più efficiente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AutoNum type="alphaLcPeriod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Complessità interpretativa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AutoNum type="arabicPeriod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Hidden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AutoNum type="alphaLcPeriod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Rappresentazione Full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AutoNum type="alphaLcPeriod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Non efficiente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AutoNum type="alphaLcPeriod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Interpretabile e scomponibile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6" name="Google Shape;356;p1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8"/>
          <p:cNvSpPr txBox="1"/>
          <p:nvPr>
            <p:ph type="title"/>
          </p:nvPr>
        </p:nvSpPr>
        <p:spPr>
          <a:xfrm>
            <a:off x="776450" y="0"/>
            <a:ext cx="67419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Rappresentazione Bipartite</a:t>
            </a:r>
            <a:endParaRPr/>
          </a:p>
        </p:txBody>
      </p:sp>
      <p:sp>
        <p:nvSpPr>
          <p:cNvPr id="362" name="Google Shape;362;p18"/>
          <p:cNvSpPr txBox="1"/>
          <p:nvPr>
            <p:ph idx="1" type="body"/>
          </p:nvPr>
        </p:nvSpPr>
        <p:spPr>
          <a:xfrm>
            <a:off x="776450" y="1524375"/>
            <a:ext cx="75009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Nuova rappresentazione Hidden molto più efficiente.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Si basa sul principio di scambiare fasi di entrata e uscita.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Combina interpetabilità ed efficienza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3" name="Google Shape;363;p1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19"/>
          <p:cNvSpPr txBox="1"/>
          <p:nvPr/>
        </p:nvSpPr>
        <p:spPr>
          <a:xfrm>
            <a:off x="1180475" y="744825"/>
            <a:ext cx="69003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CONFRONTO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70" name="Google Shape;3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363" y="2207000"/>
            <a:ext cx="7555375" cy="26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"/>
          <p:cNvSpPr txBox="1"/>
          <p:nvPr>
            <p:ph type="title"/>
          </p:nvPr>
        </p:nvSpPr>
        <p:spPr>
          <a:xfrm>
            <a:off x="776450" y="402700"/>
            <a:ext cx="66723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Apprendimento della rete</a:t>
            </a:r>
            <a:endParaRPr sz="2400"/>
          </a:p>
        </p:txBody>
      </p:sp>
      <p:sp>
        <p:nvSpPr>
          <p:cNvPr id="376" name="Google Shape;376;p20"/>
          <p:cNvSpPr txBox="1"/>
          <p:nvPr>
            <p:ph idx="1" type="body"/>
          </p:nvPr>
        </p:nvSpPr>
        <p:spPr>
          <a:xfrm>
            <a:off x="776450" y="1524375"/>
            <a:ext cx="77133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Impara i propri parametri in base ai dati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Principio di massima verosimiglianza: parametri che massimizzano le traiettorie osservate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Algoritmo per imparare i parametri da dati incompleti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