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f12fcbd1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f12fcbd1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f12fcbd1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f12fcbd1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f12fcbd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f12fcbd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f12fcbd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f12fcbd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f12fcbd1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f12fcbd1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f12fcbd1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f12fcbd1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f12fcbd1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f12fcbd1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f12fcbd1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f12fcbd1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f12fcbd1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f12fcbd1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f12fcbd1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f12fcbd1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536550"/>
            <a:ext cx="8520600" cy="4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990"/>
              <a:t>● Title: Report the project name, your names, and course information </a:t>
            </a:r>
            <a:endParaRPr sz="199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990"/>
              <a:t>● Outline: Briefly describe the presentation workflow </a:t>
            </a:r>
            <a:endParaRPr sz="199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990"/>
              <a:t>● Problem Statement: The challenge you are addressing </a:t>
            </a:r>
            <a:endParaRPr sz="199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990"/>
              <a:t>● State of the Art: How current research approaches this challenge </a:t>
            </a:r>
            <a:endParaRPr sz="199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990"/>
              <a:t>● Proposed Method: How you approached this challenge </a:t>
            </a:r>
            <a:endParaRPr sz="199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990"/>
              <a:t>● Dataset: The data you used for the project </a:t>
            </a:r>
            <a:endParaRPr sz="199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990"/>
              <a:t>● Experimental Setup: How you configured the elements of the project </a:t>
            </a:r>
            <a:endParaRPr sz="199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990"/>
              <a:t>● Model Evaluation: How you assessed the performance of your model </a:t>
            </a:r>
            <a:endParaRPr sz="199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990"/>
              <a:t>● Conclusions: Final considerations and future work </a:t>
            </a:r>
            <a:endParaRPr sz="199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990"/>
              <a:t>● References: Where you drew inspiration from</a:t>
            </a:r>
            <a:endParaRPr sz="199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considerazioni finali, e modifiche future per migliorare il tutto e anche ambiti in cui utilizzare questo lavoro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references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da dove abbiamo preso ispirazione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85675"/>
            <a:ext cx="8520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Project 10: Transformer-based Satellite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Image and Segmentation Generation for Ground-to-Aerial Image Matching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Alessia De Vecchis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Federico Miscione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Andrea Lattaro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2935241" y="1794071"/>
            <a:ext cx="935100" cy="45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Segmentation</a:t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WORKFLOW</a:t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128375" y="1794071"/>
            <a:ext cx="935100" cy="45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solidFill>
                  <a:schemeClr val="dk2"/>
                </a:solidFill>
              </a:rPr>
              <a:t>Ground</a:t>
            </a:r>
            <a:endParaRPr sz="1200"/>
          </a:p>
        </p:txBody>
      </p:sp>
      <p:sp>
        <p:nvSpPr>
          <p:cNvPr id="67" name="Google Shape;67;p15"/>
          <p:cNvSpPr/>
          <p:nvPr/>
        </p:nvSpPr>
        <p:spPr>
          <a:xfrm>
            <a:off x="1540326" y="1794071"/>
            <a:ext cx="935100" cy="45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segUNET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186705" y="1940709"/>
            <a:ext cx="3006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537602" y="1949638"/>
            <a:ext cx="3006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37469" y="2347652"/>
            <a:ext cx="935100" cy="45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2"/>
                </a:solidFill>
              </a:rPr>
              <a:t>Aerial</a:t>
            </a:r>
            <a:endParaRPr sz="1300"/>
          </a:p>
        </p:txBody>
      </p:sp>
      <p:sp>
        <p:nvSpPr>
          <p:cNvPr id="71" name="Google Shape;71;p15"/>
          <p:cNvSpPr/>
          <p:nvPr/>
        </p:nvSpPr>
        <p:spPr>
          <a:xfrm>
            <a:off x="2935241" y="2376230"/>
            <a:ext cx="935100" cy="45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Segmentation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540326" y="2376230"/>
            <a:ext cx="935100" cy="45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segUNET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186705" y="2522868"/>
            <a:ext cx="3006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537602" y="2531797"/>
            <a:ext cx="3006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65050" y="1288000"/>
            <a:ext cx="4009500" cy="454800"/>
          </a:xfrm>
          <a:prstGeom prst="bentArrow">
            <a:avLst>
              <a:gd fmla="val 48097" name="adj1"/>
              <a:gd fmla="val 26564" name="adj2"/>
              <a:gd fmla="val 21093" name="adj3"/>
              <a:gd fmla="val 43881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6" name="Google Shape;76;p15"/>
          <p:cNvSpPr/>
          <p:nvPr/>
        </p:nvSpPr>
        <p:spPr>
          <a:xfrm>
            <a:off x="128375" y="3623609"/>
            <a:ext cx="935100" cy="45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</a:rPr>
              <a:t>Depth_G</a:t>
            </a:r>
            <a:endParaRPr sz="1100"/>
          </a:p>
        </p:txBody>
      </p:sp>
      <p:sp>
        <p:nvSpPr>
          <p:cNvPr id="77" name="Google Shape;77;p15"/>
          <p:cNvSpPr/>
          <p:nvPr/>
        </p:nvSpPr>
        <p:spPr>
          <a:xfrm>
            <a:off x="128375" y="4205768"/>
            <a:ext cx="935100" cy="45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chemeClr val="dk2"/>
                </a:solidFill>
              </a:rPr>
              <a:t>Depth_A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1137850" y="3623600"/>
            <a:ext cx="3359400" cy="354300"/>
          </a:xfrm>
          <a:prstGeom prst="rightArrow">
            <a:avLst>
              <a:gd fmla="val 52399" name="adj1"/>
              <a:gd fmla="val 4998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571600" y="1036200"/>
            <a:ext cx="2512200" cy="3621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MODELLO CHE NON SO COSA SCRIVERE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967475" y="1897594"/>
            <a:ext cx="507000" cy="25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7180927" y="2087588"/>
            <a:ext cx="3006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flipH="1" rot="10800000">
            <a:off x="465050" y="2899211"/>
            <a:ext cx="4009500" cy="458100"/>
          </a:xfrm>
          <a:prstGeom prst="bentArrow">
            <a:avLst>
              <a:gd fmla="val 48097" name="adj1"/>
              <a:gd fmla="val 26564" name="adj2"/>
              <a:gd fmla="val 21093" name="adj3"/>
              <a:gd fmla="val 43881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3" name="Google Shape;83;p15"/>
          <p:cNvSpPr/>
          <p:nvPr/>
        </p:nvSpPr>
        <p:spPr>
          <a:xfrm>
            <a:off x="7180852" y="2735288"/>
            <a:ext cx="3006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180927" y="3382988"/>
            <a:ext cx="3006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611600" y="1942250"/>
            <a:ext cx="12726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RGB_SINTETIC</a:t>
            </a:r>
            <a:endParaRPr sz="1100"/>
          </a:p>
        </p:txBody>
      </p:sp>
      <p:sp>
        <p:nvSpPr>
          <p:cNvPr id="86" name="Google Shape;86;p15"/>
          <p:cNvSpPr/>
          <p:nvPr/>
        </p:nvSpPr>
        <p:spPr>
          <a:xfrm>
            <a:off x="7611525" y="2589950"/>
            <a:ext cx="12726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D</a:t>
            </a:r>
            <a:r>
              <a:rPr lang="it" sz="1100"/>
              <a:t>_SINTETIC</a:t>
            </a:r>
            <a:endParaRPr sz="1100"/>
          </a:p>
        </p:txBody>
      </p:sp>
      <p:sp>
        <p:nvSpPr>
          <p:cNvPr id="87" name="Google Shape;87;p15"/>
          <p:cNvSpPr/>
          <p:nvPr/>
        </p:nvSpPr>
        <p:spPr>
          <a:xfrm>
            <a:off x="7611600" y="3237650"/>
            <a:ext cx="12726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S</a:t>
            </a:r>
            <a:r>
              <a:rPr lang="it" sz="1100"/>
              <a:t>_SINTETIC</a:t>
            </a:r>
            <a:endParaRPr sz="1100"/>
          </a:p>
        </p:txBody>
      </p:sp>
      <p:sp>
        <p:nvSpPr>
          <p:cNvPr id="88" name="Google Shape;88;p15"/>
          <p:cNvSpPr txBox="1"/>
          <p:nvPr/>
        </p:nvSpPr>
        <p:spPr>
          <a:xfrm>
            <a:off x="1642850" y="1318500"/>
            <a:ext cx="1679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0000"/>
                </a:solidFill>
              </a:rPr>
              <a:t>R</a:t>
            </a:r>
            <a:r>
              <a:rPr b="1" lang="it" sz="1600">
                <a:solidFill>
                  <a:schemeClr val="dk1"/>
                </a:solidFill>
              </a:rPr>
              <a:t>_</a:t>
            </a:r>
            <a:r>
              <a:rPr b="1" lang="it" sz="1600">
                <a:solidFill>
                  <a:srgbClr val="00FF00"/>
                </a:solidFill>
              </a:rPr>
              <a:t>G</a:t>
            </a:r>
            <a:r>
              <a:rPr b="1" lang="it" sz="1600">
                <a:solidFill>
                  <a:schemeClr val="dk1"/>
                </a:solidFill>
              </a:rPr>
              <a:t>_</a:t>
            </a:r>
            <a:r>
              <a:rPr b="1" lang="it" sz="1600">
                <a:solidFill>
                  <a:srgbClr val="0000FF"/>
                </a:solidFill>
              </a:rPr>
              <a:t>B</a:t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642850" y="3147300"/>
            <a:ext cx="1679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0000"/>
                </a:solidFill>
              </a:rPr>
              <a:t>R</a:t>
            </a:r>
            <a:r>
              <a:rPr b="1" lang="it" sz="1600">
                <a:solidFill>
                  <a:schemeClr val="dk1"/>
                </a:solidFill>
              </a:rPr>
              <a:t>_</a:t>
            </a:r>
            <a:r>
              <a:rPr b="1" lang="it" sz="1600">
                <a:solidFill>
                  <a:srgbClr val="00FF00"/>
                </a:solidFill>
              </a:rPr>
              <a:t>G</a:t>
            </a:r>
            <a:r>
              <a:rPr b="1" lang="it" sz="1600">
                <a:solidFill>
                  <a:schemeClr val="dk1"/>
                </a:solidFill>
              </a:rPr>
              <a:t>_</a:t>
            </a:r>
            <a:r>
              <a:rPr b="1" lang="it" sz="1600">
                <a:solidFill>
                  <a:srgbClr val="0000FF"/>
                </a:solidFill>
              </a:rPr>
              <a:t>B</a:t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3967475" y="2470269"/>
            <a:ext cx="507000" cy="25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1137850" y="4233200"/>
            <a:ext cx="3359400" cy="354300"/>
          </a:xfrm>
          <a:prstGeom prst="rightArrow">
            <a:avLst>
              <a:gd fmla="val 52399" name="adj1"/>
              <a:gd fmla="val 4998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challenge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segmentation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tripletloss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state of the art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potremmo mettere  e accennare a uno dei paper a cui abbiamo fatto riferimento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proposed method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tutti i passi che abbiamo fatto per arrivare al risultato finale con tanto di prove uscite male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i diversi dataset utilizzati durante il progetto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experimental setup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 evaluation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metriche utilizzate per valutare i modelli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