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2" r:id="rId4"/>
    <p:sldId id="260" r:id="rId5"/>
    <p:sldId id="263" r:id="rId6"/>
    <p:sldId id="264" r:id="rId7"/>
    <p:sldId id="265" r:id="rId8"/>
    <p:sldId id="266" r:id="rId9"/>
    <p:sldId id="276" r:id="rId10"/>
    <p:sldId id="268" r:id="rId11"/>
    <p:sldId id="270" r:id="rId12"/>
    <p:sldId id="272" r:id="rId13"/>
    <p:sldId id="273" r:id="rId14"/>
    <p:sldId id="274" r:id="rId15"/>
    <p:sldId id="275" r:id="rId16"/>
    <p:sldId id="281" r:id="rId17"/>
    <p:sldId id="277" r:id="rId18"/>
    <p:sldId id="282" r:id="rId19"/>
    <p:sldId id="283" r:id="rId20"/>
    <p:sldId id="287" r:id="rId21"/>
    <p:sldId id="291" r:id="rId22"/>
    <p:sldId id="292" r:id="rId23"/>
    <p:sldId id="293" r:id="rId24"/>
    <p:sldId id="294" r:id="rId25"/>
    <p:sldId id="278" r:id="rId26"/>
    <p:sldId id="288" r:id="rId27"/>
    <p:sldId id="289" r:id="rId28"/>
    <p:sldId id="290" r:id="rId29"/>
    <p:sldId id="280" r:id="rId30"/>
    <p:sldId id="261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652"/>
    <a:srgbClr val="FFFF00"/>
    <a:srgbClr val="65829B"/>
    <a:srgbClr val="FFAFAF"/>
    <a:srgbClr val="C00000"/>
    <a:srgbClr val="2E6CA4"/>
    <a:srgbClr val="FF9900"/>
    <a:srgbClr val="8EC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3988909" y="6048183"/>
            <a:ext cx="421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PhD XXXVIII</a:t>
            </a:r>
            <a:r>
              <a:rPr lang="en-US" sz="1600" b="1" baseline="300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b="1" baseline="30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t-IT" sz="1600" b="1" baseline="0" dirty="0" err="1">
                <a:solidFill>
                  <a:schemeClr val="bg1"/>
                </a:solidFill>
                <a:latin typeface="+mj-lt"/>
              </a:rPr>
              <a:t>cycle</a:t>
            </a:r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600" baseline="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it-IT" sz="1600" b="1" baseline="0" dirty="0" err="1">
                <a:solidFill>
                  <a:schemeClr val="bg1"/>
                </a:solidFill>
                <a:latin typeface="+mj-lt"/>
              </a:rPr>
              <a:t>Materials</a:t>
            </a:r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 Engineering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5" y="147461"/>
            <a:ext cx="4003710" cy="11860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3FDE45-51F7-B931-E90D-092D02C39A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89916" y="307406"/>
            <a:ext cx="4129304" cy="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6" y="90617"/>
            <a:ext cx="5565290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5D9D8-4626-CA02-44AD-D60BFED604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56" y="90617"/>
            <a:ext cx="3083718" cy="543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CA392-2A25-39AD-A792-FE5420C348CE}"/>
              </a:ext>
            </a:extLst>
          </p:cNvPr>
          <p:cNvSpPr txBox="1"/>
          <p:nvPr userDrawn="1"/>
        </p:nvSpPr>
        <p:spPr>
          <a:xfrm>
            <a:off x="2888001" y="3013501"/>
            <a:ext cx="217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Oxanium" panose="02000503000000000000" pitchFamily="2" charset="2"/>
              </a:rPr>
              <a:t>nano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E01A-8DDE-1B42-EA27-A9131C6B2C70}"/>
              </a:ext>
            </a:extLst>
          </p:cNvPr>
          <p:cNvSpPr txBox="1"/>
          <p:nvPr userDrawn="1"/>
        </p:nvSpPr>
        <p:spPr>
          <a:xfrm>
            <a:off x="4959247" y="3330759"/>
            <a:ext cx="1158333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b="0" dirty="0">
                <a:solidFill>
                  <a:schemeClr val="bg1"/>
                </a:solidFill>
                <a:latin typeface="Oxanium" panose="02000503000000000000" pitchFamily="2" charset="2"/>
              </a:rPr>
              <a:t>invisible</a:t>
            </a:r>
          </a:p>
          <a:p>
            <a:pPr>
              <a:lnSpc>
                <a:spcPts val="1900"/>
              </a:lnSpc>
              <a:spcAft>
                <a:spcPts val="0"/>
              </a:spcAft>
            </a:pPr>
            <a:r>
              <a:rPr lang="en-GB" sz="2000" b="0" dirty="0">
                <a:solidFill>
                  <a:schemeClr val="bg1"/>
                </a:solidFill>
                <a:latin typeface="Oxanium" panose="02000503000000000000" pitchFamily="2" charset="2"/>
              </a:rPr>
              <a:t>matters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50C6B-3970-8D8B-3A99-339FB5743BC7}"/>
              </a:ext>
            </a:extLst>
          </p:cNvPr>
          <p:cNvCxnSpPr/>
          <p:nvPr userDrawn="1"/>
        </p:nvCxnSpPr>
        <p:spPr>
          <a:xfrm>
            <a:off x="2365349" y="3869197"/>
            <a:ext cx="75570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D43CD-3199-2FDB-5D7F-E71A59601B37}"/>
              </a:ext>
            </a:extLst>
          </p:cNvPr>
          <p:cNvSpPr txBox="1"/>
          <p:nvPr userDrawn="1"/>
        </p:nvSpPr>
        <p:spPr>
          <a:xfrm>
            <a:off x="1891975" y="3013501"/>
            <a:ext cx="217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Oxanium" panose="02000503000000000000" pitchFamily="2" charset="2"/>
              </a:rPr>
              <a:t>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DD2E35-48A0-F0AC-3F27-9391086B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16575" y="89937"/>
            <a:ext cx="2247398" cy="4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818377"/>
            <a:ext cx="10515600" cy="1325563"/>
          </a:xfrm>
        </p:spPr>
        <p:txBody>
          <a:bodyPr/>
          <a:lstStyle/>
          <a:p>
            <a:r>
              <a:rPr lang="it-IT" sz="5400" dirty="0">
                <a:latin typeface="+mn-lt"/>
              </a:rPr>
              <a:t>PHYTON DRIVING LICENSE</a:t>
            </a:r>
            <a:br>
              <a:rPr lang="it-IT" dirty="0"/>
            </a:br>
            <a:r>
              <a:rPr lang="it-IT" sz="3200" dirty="0" err="1"/>
              <a:t>Exam</a:t>
            </a:r>
            <a:r>
              <a:rPr lang="it-IT" sz="3200" dirty="0"/>
              <a:t> project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8347" y="5083071"/>
            <a:ext cx="3527854" cy="785466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 err="1"/>
              <a:t>Raos</a:t>
            </a:r>
            <a:r>
              <a:rPr lang="it-IT" dirty="0"/>
              <a:t>, Guido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/>
              <a:t>Miglio, Edie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/>
              <a:t>Bruschi, Francesco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305801" y="5083071"/>
            <a:ext cx="3527854" cy="552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dirty="0"/>
              <a:t>Piccagli, Federico  [</a:t>
            </a:r>
            <a:r>
              <a:rPr lang="it-IT" b="1" dirty="0"/>
              <a:t>10801916</a:t>
            </a:r>
            <a:r>
              <a:rPr lang="it-IT" dirty="0"/>
              <a:t>]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dirty="0"/>
              <a:t>Leonardis, Giacomo  [</a:t>
            </a:r>
            <a:r>
              <a:rPr lang="it-IT" b="1" dirty="0"/>
              <a:t>10575811</a:t>
            </a:r>
            <a:r>
              <a:rPr lang="it-IT" dirty="0"/>
              <a:t>]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073AE52-B28F-88BD-4F28-118E6B828AF1}"/>
              </a:ext>
            </a:extLst>
          </p:cNvPr>
          <p:cNvSpPr txBox="1">
            <a:spLocks/>
          </p:cNvSpPr>
          <p:nvPr/>
        </p:nvSpPr>
        <p:spPr>
          <a:xfrm>
            <a:off x="9708105" y="4746139"/>
            <a:ext cx="2125547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b="1" u="sng" dirty="0"/>
              <a:t>Students ID: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0EC5924-CE30-656A-A72D-7E92EC9C015C}"/>
              </a:ext>
            </a:extLst>
          </p:cNvPr>
          <p:cNvSpPr txBox="1">
            <a:spLocks/>
          </p:cNvSpPr>
          <p:nvPr/>
        </p:nvSpPr>
        <p:spPr>
          <a:xfrm>
            <a:off x="358348" y="4746140"/>
            <a:ext cx="2671455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it-IT" b="1" u="sng" dirty="0" err="1"/>
              <a:t>Supervisors</a:t>
            </a:r>
            <a:r>
              <a:rPr lang="it-IT" b="1" u="sng" dirty="0"/>
              <a:t> of the </a:t>
            </a:r>
            <a:r>
              <a:rPr lang="it-IT" b="1" u="sng" dirty="0" err="1"/>
              <a:t>course</a:t>
            </a:r>
            <a:r>
              <a:rPr lang="it-IT" b="1" u="sng" dirty="0"/>
              <a:t>: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1BE6A52-B547-9DDD-4711-60A39F9F1F81}"/>
              </a:ext>
            </a:extLst>
          </p:cNvPr>
          <p:cNvSpPr txBox="1">
            <a:spLocks/>
          </p:cNvSpPr>
          <p:nvPr/>
        </p:nvSpPr>
        <p:spPr>
          <a:xfrm>
            <a:off x="9341894" y="5635771"/>
            <a:ext cx="2491758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sz="1400" dirty="0" err="1"/>
              <a:t>Academic</a:t>
            </a:r>
            <a:r>
              <a:rPr lang="it-IT" sz="1400" dirty="0"/>
              <a:t> </a:t>
            </a:r>
            <a:r>
              <a:rPr lang="it-IT" sz="1400" dirty="0" err="1"/>
              <a:t>year</a:t>
            </a:r>
            <a:r>
              <a:rPr lang="it-IT" sz="1400" dirty="0"/>
              <a:t>:  2022 - 2023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14D212-3C0D-AED8-D991-930B1F89EB76}"/>
              </a:ext>
            </a:extLst>
          </p:cNvPr>
          <p:cNvGrpSpPr/>
          <p:nvPr/>
        </p:nvGrpSpPr>
        <p:grpSpPr>
          <a:xfrm>
            <a:off x="4657061" y="1264711"/>
            <a:ext cx="2303381" cy="568644"/>
            <a:chOff x="7980346" y="2322312"/>
            <a:chExt cx="2265171" cy="56422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B6F1CEE-0E12-52A8-3808-CF3DEA4F1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0" b="7476"/>
            <a:stretch/>
          </p:blipFill>
          <p:spPr>
            <a:xfrm>
              <a:off x="8001610" y="2350664"/>
              <a:ext cx="2243907" cy="535872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DC0056-29D1-B7D1-13AD-B81DA211028F}"/>
                </a:ext>
              </a:extLst>
            </p:cNvPr>
            <p:cNvSpPr/>
            <p:nvPr/>
          </p:nvSpPr>
          <p:spPr>
            <a:xfrm>
              <a:off x="7980346" y="2322312"/>
              <a:ext cx="2243907" cy="53587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BDD474-68A8-36B3-D0B7-59C3677DB9CA}"/>
              </a:ext>
            </a:extLst>
          </p:cNvPr>
          <p:cNvGrpSpPr/>
          <p:nvPr/>
        </p:nvGrpSpPr>
        <p:grpSpPr>
          <a:xfrm>
            <a:off x="8183954" y="1257845"/>
            <a:ext cx="2486825" cy="543697"/>
            <a:chOff x="8278056" y="2603543"/>
            <a:chExt cx="2243907" cy="4765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9092C0-CA17-7DDB-76C2-A594DB718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264"/>
            <a:stretch/>
          </p:blipFill>
          <p:spPr>
            <a:xfrm>
              <a:off x="8292233" y="2624808"/>
              <a:ext cx="2229730" cy="455286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791860-1481-170B-2500-4B74E28D9100}"/>
                </a:ext>
              </a:extLst>
            </p:cNvPr>
            <p:cNvSpPr/>
            <p:nvPr/>
          </p:nvSpPr>
          <p:spPr>
            <a:xfrm>
              <a:off x="8278056" y="2603543"/>
              <a:ext cx="2243907" cy="47655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11D723-AAE1-B8D9-E87E-9C386785D005}"/>
              </a:ext>
            </a:extLst>
          </p:cNvPr>
          <p:cNvGrpSpPr/>
          <p:nvPr/>
        </p:nvGrpSpPr>
        <p:grpSpPr>
          <a:xfrm>
            <a:off x="4651885" y="2136223"/>
            <a:ext cx="2888230" cy="889487"/>
            <a:chOff x="4651885" y="2998432"/>
            <a:chExt cx="2888230" cy="88948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116BE7-4BED-3444-45D0-82D9569F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061" y="3026784"/>
              <a:ext cx="2874054" cy="861135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16985B7-3644-5B16-A5EC-445B2DCF9AB9}"/>
                </a:ext>
              </a:extLst>
            </p:cNvPr>
            <p:cNvSpPr/>
            <p:nvPr/>
          </p:nvSpPr>
          <p:spPr>
            <a:xfrm>
              <a:off x="4651885" y="2998432"/>
              <a:ext cx="2888230" cy="889487"/>
            </a:xfrm>
            <a:prstGeom prst="roundRect">
              <a:avLst>
                <a:gd name="adj" fmla="val 1029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088636-C48D-F458-2162-69EF957DAEE1}"/>
              </a:ext>
            </a:extLst>
          </p:cNvPr>
          <p:cNvGrpSpPr/>
          <p:nvPr/>
        </p:nvGrpSpPr>
        <p:grpSpPr>
          <a:xfrm>
            <a:off x="4651885" y="4873292"/>
            <a:ext cx="2374263" cy="1145589"/>
            <a:chOff x="7698314" y="4873702"/>
            <a:chExt cx="2374263" cy="114558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3DE56B2-D455-B77D-6FEA-07808AB9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9578" y="4903146"/>
              <a:ext cx="2324301" cy="1116145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B13CC9E-5ACC-EA3C-6DE1-D0B94F565FEE}"/>
                </a:ext>
              </a:extLst>
            </p:cNvPr>
            <p:cNvSpPr/>
            <p:nvPr/>
          </p:nvSpPr>
          <p:spPr>
            <a:xfrm>
              <a:off x="7698314" y="4873702"/>
              <a:ext cx="2374263" cy="1145589"/>
            </a:xfrm>
            <a:prstGeom prst="roundRect">
              <a:avLst>
                <a:gd name="adj" fmla="val 1233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F3DFBA-1CDC-9587-D4EB-317537101CB1}"/>
              </a:ext>
            </a:extLst>
          </p:cNvPr>
          <p:cNvGrpSpPr/>
          <p:nvPr/>
        </p:nvGrpSpPr>
        <p:grpSpPr>
          <a:xfrm>
            <a:off x="4651885" y="3307862"/>
            <a:ext cx="3886516" cy="1287784"/>
            <a:chOff x="3792174" y="4125954"/>
            <a:chExt cx="3886516" cy="12877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08419E5-1614-D7D5-48D4-4C4A0AB34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6352" y="4137898"/>
              <a:ext cx="3872338" cy="1275839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12A8ADA-00B7-6952-32A2-F201EDF77AAE}"/>
                </a:ext>
              </a:extLst>
            </p:cNvPr>
            <p:cNvSpPr/>
            <p:nvPr/>
          </p:nvSpPr>
          <p:spPr>
            <a:xfrm>
              <a:off x="3792174" y="4125954"/>
              <a:ext cx="3886515" cy="1287784"/>
            </a:xfrm>
            <a:prstGeom prst="roundRect">
              <a:avLst>
                <a:gd name="adj" fmla="val 607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2DC87BE5-626C-C74A-C1AF-3FC0E2A5892A}"/>
              </a:ext>
            </a:extLst>
          </p:cNvPr>
          <p:cNvSpPr txBox="1">
            <a:spLocks/>
          </p:cNvSpPr>
          <p:nvPr/>
        </p:nvSpPr>
        <p:spPr>
          <a:xfrm>
            <a:off x="107639" y="6413152"/>
            <a:ext cx="3715277" cy="257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[3]  </a:t>
            </a:r>
            <a:r>
              <a:rPr lang="en-GB" sz="1000" i="1" dirty="0">
                <a:solidFill>
                  <a:schemeClr val="bg1"/>
                </a:solidFill>
              </a:rPr>
              <a:t>https://it.wikipedia.org/wiki/Coefficiente_di_determinazione</a:t>
            </a:r>
          </a:p>
          <a:p>
            <a:pPr marL="0" indent="0">
              <a:buNone/>
            </a:pPr>
            <a:endParaRPr lang="it-IT" sz="1000" i="1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0A1081-40CE-08FD-CBD3-FA9BAA8BC0FA}"/>
              </a:ext>
            </a:extLst>
          </p:cNvPr>
          <p:cNvGrpSpPr/>
          <p:nvPr/>
        </p:nvGrpSpPr>
        <p:grpSpPr>
          <a:xfrm>
            <a:off x="9054161" y="2486207"/>
            <a:ext cx="2486236" cy="2435002"/>
            <a:chOff x="9422756" y="2507472"/>
            <a:chExt cx="2486236" cy="243500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90738B5-2EC8-F2BB-A23A-0B74E4001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6949"/>
            <a:stretch/>
          </p:blipFill>
          <p:spPr>
            <a:xfrm>
              <a:off x="9422756" y="2930903"/>
              <a:ext cx="1404453" cy="69849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55E722B-9FB3-ADEB-DFDC-2CC79F198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61132" y="3670762"/>
              <a:ext cx="2347860" cy="5912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91E83CC-C7A8-3448-0158-CCBB85DA4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612" r="9686" b="30302"/>
            <a:stretch/>
          </p:blipFill>
          <p:spPr>
            <a:xfrm>
              <a:off x="9561132" y="4305432"/>
              <a:ext cx="1698778" cy="63704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70EEE7-748E-102F-038F-A4F539A62FD2}"/>
                </a:ext>
              </a:extLst>
            </p:cNvPr>
            <p:cNvSpPr txBox="1"/>
            <p:nvPr/>
          </p:nvSpPr>
          <p:spPr>
            <a:xfrm>
              <a:off x="11465152" y="2507472"/>
              <a:ext cx="407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1365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[3]</a:t>
              </a:r>
              <a:endParaRPr lang="en-GB" sz="1000" dirty="0">
                <a:solidFill>
                  <a:srgbClr val="213652"/>
                </a:solidFill>
              </a:endParaRPr>
            </a:p>
          </p:txBody>
        </p:sp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1C210BE4-56C0-23A1-8426-751DB17A1F4C}"/>
              </a:ext>
            </a:extLst>
          </p:cNvPr>
          <p:cNvSpPr/>
          <p:nvPr/>
        </p:nvSpPr>
        <p:spPr>
          <a:xfrm>
            <a:off x="8821233" y="3075328"/>
            <a:ext cx="313617" cy="1718619"/>
          </a:xfrm>
          <a:prstGeom prst="leftBrace">
            <a:avLst>
              <a:gd name="adj1" fmla="val 46756"/>
              <a:gd name="adj2" fmla="val 4958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96C84A-87F7-670D-9B97-A82969937423}"/>
                  </a:ext>
                </a:extLst>
              </p:cNvPr>
              <p:cNvSpPr txBox="1"/>
              <p:nvPr/>
            </p:nvSpPr>
            <p:spPr>
              <a:xfrm>
                <a:off x="9120674" y="2452806"/>
                <a:ext cx="2189360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i="1" dirty="0">
                    <a:solidFill>
                      <a:srgbClr val="21365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analytical definition: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96C84A-87F7-670D-9B97-A82969937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74" y="2452806"/>
                <a:ext cx="2189360" cy="312586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3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12B2D-BF2C-7E99-579D-48C64493084F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C9C9E5-A070-AFD8-BD4F-11A9E2BF0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05"/>
          <a:stretch/>
        </p:blipFill>
        <p:spPr>
          <a:xfrm>
            <a:off x="6549656" y="2856611"/>
            <a:ext cx="5423131" cy="286370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44B8F6D-983C-E423-C94C-DB5AE707A9F1}"/>
              </a:ext>
            </a:extLst>
          </p:cNvPr>
          <p:cNvGrpSpPr/>
          <p:nvPr/>
        </p:nvGrpSpPr>
        <p:grpSpPr>
          <a:xfrm>
            <a:off x="4664150" y="1286711"/>
            <a:ext cx="7315726" cy="1369521"/>
            <a:chOff x="4664149" y="1373063"/>
            <a:chExt cx="7315726" cy="136952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8A3FD0-2A18-3D45-BAC7-B867488975F6}"/>
                </a:ext>
              </a:extLst>
            </p:cNvPr>
            <p:cNvGrpSpPr/>
            <p:nvPr/>
          </p:nvGrpSpPr>
          <p:grpSpPr>
            <a:xfrm>
              <a:off x="4664149" y="1375226"/>
              <a:ext cx="7315726" cy="1367358"/>
              <a:chOff x="4664149" y="1375226"/>
              <a:chExt cx="7315726" cy="136735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7EE6A27-3157-B88D-A72E-AEC1580DA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4149" y="1375226"/>
                <a:ext cx="7315726" cy="646331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0AA36BA-1C1F-C4A9-FA6B-3EC35F906232}"/>
                  </a:ext>
                </a:extLst>
              </p:cNvPr>
              <p:cNvGrpSpPr/>
              <p:nvPr/>
            </p:nvGrpSpPr>
            <p:grpSpPr>
              <a:xfrm>
                <a:off x="4664149" y="2014001"/>
                <a:ext cx="7315725" cy="728583"/>
                <a:chOff x="4664149" y="2021089"/>
                <a:chExt cx="7315725" cy="728583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CE33E08-3CA1-7147-F282-7A71AF154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4149" y="2021557"/>
                  <a:ext cx="5722734" cy="728115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269EDC2-A991-8CC6-9B2F-BF4398D033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0670" y="2021089"/>
                  <a:ext cx="1659204" cy="728116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E9F45D1-19D7-2407-A737-E1B1F13A4C71}"/>
                </a:ext>
              </a:extLst>
            </p:cNvPr>
            <p:cNvSpPr/>
            <p:nvPr/>
          </p:nvSpPr>
          <p:spPr>
            <a:xfrm>
              <a:off x="4664149" y="1373063"/>
              <a:ext cx="7315725" cy="1369054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67C742-B1E7-33F4-9B48-051B23916696}"/>
              </a:ext>
            </a:extLst>
          </p:cNvPr>
          <p:cNvGrpSpPr/>
          <p:nvPr/>
        </p:nvGrpSpPr>
        <p:grpSpPr>
          <a:xfrm>
            <a:off x="5337548" y="2973218"/>
            <a:ext cx="815162" cy="1626757"/>
            <a:chOff x="5422605" y="2987394"/>
            <a:chExt cx="815162" cy="1626757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40DC188-BBBB-139B-36DF-8E99D39C81FD}"/>
                </a:ext>
              </a:extLst>
            </p:cNvPr>
            <p:cNvSpPr/>
            <p:nvPr/>
          </p:nvSpPr>
          <p:spPr>
            <a:xfrm rot="10800000" flipH="1">
              <a:off x="5436782" y="4324136"/>
              <a:ext cx="800985" cy="290015"/>
            </a:xfrm>
            <a:prstGeom prst="rightArrow">
              <a:avLst/>
            </a:prstGeom>
            <a:solidFill>
              <a:srgbClr val="213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36911-BA6D-3CFC-0508-82F05E29491F}"/>
                </a:ext>
              </a:extLst>
            </p:cNvPr>
            <p:cNvSpPr/>
            <p:nvPr/>
          </p:nvSpPr>
          <p:spPr>
            <a:xfrm>
              <a:off x="5422605" y="2987394"/>
              <a:ext cx="148856" cy="1554480"/>
            </a:xfrm>
            <a:prstGeom prst="rect">
              <a:avLst/>
            </a:prstGeom>
            <a:solidFill>
              <a:srgbClr val="213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5E88-2FEC-EED6-BABB-C468489F7B8F}"/>
              </a:ext>
            </a:extLst>
          </p:cNvPr>
          <p:cNvCxnSpPr/>
          <p:nvPr/>
        </p:nvCxnSpPr>
        <p:spPr>
          <a:xfrm>
            <a:off x="9299943" y="5798292"/>
            <a:ext cx="246888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8660B-5102-4601-7EC0-4BC9F2DFF511}"/>
              </a:ext>
            </a:extLst>
          </p:cNvPr>
          <p:cNvCxnSpPr>
            <a:cxnSpLocks/>
          </p:cNvCxnSpPr>
          <p:nvPr/>
        </p:nvCxnSpPr>
        <p:spPr>
          <a:xfrm flipH="1">
            <a:off x="6914710" y="5798292"/>
            <a:ext cx="222574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FB5557-9259-19B1-4417-FC26839D2E83}"/>
              </a:ext>
            </a:extLst>
          </p:cNvPr>
          <p:cNvCxnSpPr>
            <a:cxnSpLocks/>
          </p:cNvCxnSpPr>
          <p:nvPr/>
        </p:nvCxnSpPr>
        <p:spPr>
          <a:xfrm>
            <a:off x="9204518" y="2899139"/>
            <a:ext cx="17457" cy="32004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1496E4-1212-20BA-FE9E-97C56A2D71AC}"/>
              </a:ext>
            </a:extLst>
          </p:cNvPr>
          <p:cNvSpPr txBox="1"/>
          <p:nvPr/>
        </p:nvSpPr>
        <p:spPr>
          <a:xfrm>
            <a:off x="7530836" y="5872294"/>
            <a:ext cx="101077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FC33F-B558-0FF8-5135-AF8D2CD46E36}"/>
              </a:ext>
            </a:extLst>
          </p:cNvPr>
          <p:cNvSpPr txBox="1"/>
          <p:nvPr/>
        </p:nvSpPr>
        <p:spPr>
          <a:xfrm>
            <a:off x="9803112" y="5872294"/>
            <a:ext cx="1462542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0211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E5970904-0039-415F-E935-7063B50F2E6D}"/>
              </a:ext>
            </a:extLst>
          </p:cNvPr>
          <p:cNvSpPr/>
          <p:nvPr/>
        </p:nvSpPr>
        <p:spPr>
          <a:xfrm rot="5400000">
            <a:off x="6742156" y="3816744"/>
            <a:ext cx="2898727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1E63B-9DF2-312A-CC5D-E0D5C481754C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66492A-E42F-81C3-E24E-92405381B80D}"/>
              </a:ext>
            </a:extLst>
          </p:cNvPr>
          <p:cNvGrpSpPr/>
          <p:nvPr/>
        </p:nvGrpSpPr>
        <p:grpSpPr>
          <a:xfrm>
            <a:off x="4600352" y="1328119"/>
            <a:ext cx="7227712" cy="932228"/>
            <a:chOff x="4995192" y="1426325"/>
            <a:chExt cx="6832873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506228-6EB4-92C1-AEBF-016B2154E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2814" y="1426325"/>
              <a:ext cx="6805250" cy="91447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47BF257-80B8-EA52-70C8-9120D9CDAE5F}"/>
                </a:ext>
              </a:extLst>
            </p:cNvPr>
            <p:cNvSpPr/>
            <p:nvPr/>
          </p:nvSpPr>
          <p:spPr>
            <a:xfrm>
              <a:off x="4995192" y="1426325"/>
              <a:ext cx="6832873" cy="914479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500D21D-F9C2-EF14-22CD-009CAEDDFD41}"/>
              </a:ext>
            </a:extLst>
          </p:cNvPr>
          <p:cNvSpPr txBox="1"/>
          <p:nvPr/>
        </p:nvSpPr>
        <p:spPr>
          <a:xfrm>
            <a:off x="4761275" y="288815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entire strain and stress columns of the DataFrame are collected into an array-like parameter (X and Y, respectively)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02FCE-311B-F37E-8ADD-4B7F2419F491}"/>
              </a:ext>
            </a:extLst>
          </p:cNvPr>
          <p:cNvSpPr txBox="1"/>
          <p:nvPr/>
        </p:nvSpPr>
        <p:spPr>
          <a:xfrm>
            <a:off x="4761275" y="3734479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interp1d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generates the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interpolation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FF435-E02F-2D80-7AB7-267E82CDA908}"/>
              </a:ext>
            </a:extLst>
          </p:cNvPr>
          <p:cNvSpPr txBox="1"/>
          <p:nvPr/>
        </p:nvSpPr>
        <p:spPr>
          <a:xfrm>
            <a:off x="4761275" y="453164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“</a:t>
            </a:r>
            <a:r>
              <a:rPr lang="en-US" sz="1400" b="1" i="1" dirty="0" err="1">
                <a:solidFill>
                  <a:srgbClr val="C00000"/>
                </a:solidFill>
              </a:rPr>
              <a:t>linspace</a:t>
            </a:r>
            <a:r>
              <a:rPr lang="en-US" sz="1400" i="1" dirty="0">
                <a:solidFill>
                  <a:srgbClr val="213652"/>
                </a:solidFill>
              </a:rPr>
              <a:t>” </a:t>
            </a:r>
            <a:r>
              <a:rPr lang="en-US" sz="1400" b="1" i="1" dirty="0">
                <a:solidFill>
                  <a:srgbClr val="C00000"/>
                </a:solidFill>
              </a:rPr>
              <a:t>class</a:t>
            </a:r>
            <a:r>
              <a:rPr lang="en-US" sz="1400" i="1" dirty="0">
                <a:solidFill>
                  <a:srgbClr val="213652"/>
                </a:solidFill>
              </a:rPr>
              <a:t> creates the </a:t>
            </a:r>
            <a:r>
              <a:rPr lang="en-US" sz="1400" b="1" i="1" dirty="0">
                <a:solidFill>
                  <a:srgbClr val="C00000"/>
                </a:solidFill>
              </a:rPr>
              <a:t>interpolation points </a:t>
            </a:r>
            <a:r>
              <a:rPr lang="en-US" sz="1400" i="1" dirty="0">
                <a:solidFill>
                  <a:srgbClr val="213652"/>
                </a:solidFill>
              </a:rPr>
              <a:t>by specifying evenly spaced numbers over a specified interval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(the entire strain column of the DataFrame)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09FA-39B2-A8F4-839F-55A9D6887592}"/>
              </a:ext>
            </a:extLst>
          </p:cNvPr>
          <p:cNvSpPr txBox="1"/>
          <p:nvPr/>
        </p:nvSpPr>
        <p:spPr>
          <a:xfrm>
            <a:off x="4761275" y="5464656"/>
            <a:ext cx="683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interpolated value</a:t>
            </a:r>
            <a:r>
              <a:rPr lang="en-US" sz="1400" i="1" dirty="0">
                <a:solidFill>
                  <a:srgbClr val="213652"/>
                </a:solidFill>
              </a:rPr>
              <a:t> is obtained by computing the interpolation function all over the prescribed interpolation points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E093CC-D1EE-ABC3-0CE7-1E12A46A751E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</p:spTree>
    <p:extLst>
      <p:ext uri="{BB962C8B-B14F-4D97-AF65-F5344CB8AC3E}">
        <p14:creationId xmlns:p14="http://schemas.microsoft.com/office/powerpoint/2010/main" val="217495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CB0BA-50DA-FF8B-0837-E7D629801FF8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A23B8-0B03-1AA0-A6B6-007ACE537DAB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3B1012-9079-2971-C245-1CC742763643}"/>
              </a:ext>
            </a:extLst>
          </p:cNvPr>
          <p:cNvGrpSpPr/>
          <p:nvPr/>
        </p:nvGrpSpPr>
        <p:grpSpPr>
          <a:xfrm>
            <a:off x="4572000" y="1328119"/>
            <a:ext cx="7256065" cy="1024420"/>
            <a:chOff x="5046921" y="1328119"/>
            <a:chExt cx="6781144" cy="9288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87303-C1A2-6D3C-566A-A0ED9074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6921" y="1355969"/>
              <a:ext cx="6781143" cy="901038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DDC836-0CF4-5552-1814-017FF4E9E744}"/>
                </a:ext>
              </a:extLst>
            </p:cNvPr>
            <p:cNvSpPr/>
            <p:nvPr/>
          </p:nvSpPr>
          <p:spPr>
            <a:xfrm>
              <a:off x="5046921" y="1328119"/>
              <a:ext cx="6781144" cy="914479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7EA4BD-70E6-39CE-31D5-7B60BBB01EEB}"/>
              </a:ext>
            </a:extLst>
          </p:cNvPr>
          <p:cNvSpPr/>
          <p:nvPr/>
        </p:nvSpPr>
        <p:spPr>
          <a:xfrm rot="5400000">
            <a:off x="6742156" y="3816744"/>
            <a:ext cx="2898727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8BC1-8E0A-D545-314F-4A7644F939A2}"/>
              </a:ext>
            </a:extLst>
          </p:cNvPr>
          <p:cNvSpPr txBox="1"/>
          <p:nvPr/>
        </p:nvSpPr>
        <p:spPr>
          <a:xfrm>
            <a:off x="4761275" y="288815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entire strain and stress columns of the DataFrame are collected into a reshaped matrix-like parameter (X1 and Y1 respectively)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2483A-09CB-85E1-CD41-6D43D2D847F1}"/>
              </a:ext>
            </a:extLst>
          </p:cNvPr>
          <p:cNvSpPr txBox="1"/>
          <p:nvPr/>
        </p:nvSpPr>
        <p:spPr>
          <a:xfrm>
            <a:off x="4761275" y="3685373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“</a:t>
            </a:r>
            <a:r>
              <a:rPr lang="en-US" sz="1400" b="1" i="1" dirty="0" err="1">
                <a:solidFill>
                  <a:srgbClr val="C00000"/>
                </a:solidFill>
              </a:rPr>
              <a:t>LinearRegression</a:t>
            </a:r>
            <a:r>
              <a:rPr lang="en-US" sz="1400" i="1" dirty="0">
                <a:solidFill>
                  <a:srgbClr val="213652"/>
                </a:solidFill>
              </a:rPr>
              <a:t>” </a:t>
            </a:r>
            <a:r>
              <a:rPr lang="en-US" sz="1400" b="1" i="1" dirty="0">
                <a:solidFill>
                  <a:srgbClr val="C00000"/>
                </a:solidFill>
              </a:rPr>
              <a:t>class</a:t>
            </a:r>
            <a:r>
              <a:rPr lang="en-US" sz="1400" i="1" dirty="0">
                <a:solidFill>
                  <a:srgbClr val="213652"/>
                </a:solidFill>
              </a:rPr>
              <a:t> fits the x- and y- data (X1 and Y1, respectively) generating a straight line passing through the origin (specified by the “</a:t>
            </a:r>
            <a:r>
              <a:rPr lang="en-US" sz="1400" i="1" dirty="0" err="1">
                <a:solidFill>
                  <a:srgbClr val="213652"/>
                </a:solidFill>
              </a:rPr>
              <a:t>fit_intercept</a:t>
            </a:r>
            <a:r>
              <a:rPr lang="en-US" sz="1400" i="1" dirty="0">
                <a:solidFill>
                  <a:srgbClr val="213652"/>
                </a:solidFill>
              </a:rPr>
              <a:t>” parameter)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BD4BF-89A9-08B1-B29D-E611AD013DA1}"/>
              </a:ext>
            </a:extLst>
          </p:cNvPr>
          <p:cNvSpPr txBox="1"/>
          <p:nvPr/>
        </p:nvSpPr>
        <p:spPr>
          <a:xfrm>
            <a:off x="4761275" y="453164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estimated y-value </a:t>
            </a:r>
            <a:r>
              <a:rPr lang="en-US" sz="1400" i="1" dirty="0">
                <a:solidFill>
                  <a:srgbClr val="213652"/>
                </a:solidFill>
              </a:rPr>
              <a:t>as resulting from the linear regression is obtained by way of the “</a:t>
            </a:r>
            <a:r>
              <a:rPr lang="en-US" sz="1400" b="1" i="1" dirty="0">
                <a:solidFill>
                  <a:srgbClr val="C00000"/>
                </a:solidFill>
              </a:rPr>
              <a:t>predict</a:t>
            </a:r>
            <a:r>
              <a:rPr lang="en-US" sz="1400" i="1" dirty="0">
                <a:solidFill>
                  <a:srgbClr val="213652"/>
                </a:solidFill>
              </a:rPr>
              <a:t>” </a:t>
            </a:r>
            <a:r>
              <a:rPr lang="en-US" sz="1400" b="1" i="1" dirty="0">
                <a:solidFill>
                  <a:srgbClr val="C00000"/>
                </a:solidFill>
              </a:rPr>
              <a:t>method</a:t>
            </a:r>
            <a:r>
              <a:rPr lang="en-US" sz="1400" i="1" dirty="0">
                <a:solidFill>
                  <a:srgbClr val="213652"/>
                </a:solidFill>
              </a:rPr>
              <a:t>, applied to all the x-values (X1, in this case)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189BA-016C-C859-A41B-CE8C18A081F8}"/>
              </a:ext>
            </a:extLst>
          </p:cNvPr>
          <p:cNvSpPr txBox="1"/>
          <p:nvPr/>
        </p:nvSpPr>
        <p:spPr>
          <a:xfrm>
            <a:off x="4761275" y="5464656"/>
            <a:ext cx="683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incremental modulus </a:t>
            </a:r>
            <a:r>
              <a:rPr lang="en-US" sz="1400" i="1" dirty="0">
                <a:solidFill>
                  <a:srgbClr val="213652"/>
                </a:solidFill>
              </a:rPr>
              <a:t>is the slope of the linear regression straight line passing through the origin (divided by 1000 to have the result in GPa)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CB0BA-50DA-FF8B-0837-E7D629801FF8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53E55-6953-5C47-E81A-AF6F51DBE666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1F11-D366-BCEC-B6A1-D7BAAE8EDBE6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BA6EB-AFBF-4BB5-8F41-FE26F85F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08" y="1854330"/>
            <a:ext cx="5855049" cy="4315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56AAA0-99DF-01AD-565C-BB236B0C85C4}"/>
              </a:ext>
            </a:extLst>
          </p:cNvPr>
          <p:cNvSpPr txBox="1"/>
          <p:nvPr/>
        </p:nvSpPr>
        <p:spPr>
          <a:xfrm>
            <a:off x="5238833" y="1318562"/>
            <a:ext cx="674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is used to display the stress-strain curve and the linear elastic approximation</a:t>
            </a:r>
          </a:p>
        </p:txBody>
      </p:sp>
    </p:spTree>
    <p:extLst>
      <p:ext uri="{BB962C8B-B14F-4D97-AF65-F5344CB8AC3E}">
        <p14:creationId xmlns:p14="http://schemas.microsoft.com/office/powerpoint/2010/main" val="6141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CB0BA-50DA-FF8B-0837-E7D629801FF8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53E55-6953-5C47-E81A-AF6F51DBE666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6E8E3-2D86-3ADB-4C99-3F6CB2816FDF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1AA8-6D8B-A3BC-1CDC-CA55FB409DC8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674F30-7125-2920-C15A-628A24E129C1}"/>
              </a:ext>
            </a:extLst>
          </p:cNvPr>
          <p:cNvGrpSpPr/>
          <p:nvPr/>
        </p:nvGrpSpPr>
        <p:grpSpPr>
          <a:xfrm>
            <a:off x="4841411" y="1280518"/>
            <a:ext cx="6700213" cy="1020753"/>
            <a:chOff x="5849071" y="1472451"/>
            <a:chExt cx="5924715" cy="8683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A7BA8-F128-AD4F-2E41-FF74F47A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071" y="1472451"/>
              <a:ext cx="5852667" cy="815411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5AC8857-15AB-1D3A-AD8D-3FF89681734A}"/>
                </a:ext>
              </a:extLst>
            </p:cNvPr>
            <p:cNvSpPr/>
            <p:nvPr/>
          </p:nvSpPr>
          <p:spPr>
            <a:xfrm>
              <a:off x="5849071" y="1517297"/>
              <a:ext cx="5924715" cy="823507"/>
            </a:xfrm>
            <a:prstGeom prst="roundRect">
              <a:avLst>
                <a:gd name="adj" fmla="val 2026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8BDDE7-4116-D511-0062-519B6DC9A6E2}"/>
              </a:ext>
            </a:extLst>
          </p:cNvPr>
          <p:cNvSpPr/>
          <p:nvPr/>
        </p:nvSpPr>
        <p:spPr>
          <a:xfrm rot="5400000">
            <a:off x="6646639" y="3926789"/>
            <a:ext cx="3089759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EE4163-8AD8-9ADB-CBED-FC97ED71C6BC}"/>
                  </a:ext>
                </a:extLst>
              </p:cNvPr>
              <p:cNvSpPr txBox="1"/>
              <p:nvPr/>
            </p:nvSpPr>
            <p:spPr>
              <a:xfrm>
                <a:off x="4761275" y="3044113"/>
                <a:ext cx="683287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2400"/>
                  </a:spcAft>
                </a:pPr>
                <a:r>
                  <a:rPr lang="en-US" sz="1400" i="1" dirty="0">
                    <a:solidFill>
                      <a:srgbClr val="21365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i="1" dirty="0">
                    <a:solidFill>
                      <a:srgbClr val="21365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value of the linear regression has been computed analytically by calling the “r2regression” function and with a specific class belonging to the scikit-learn library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EE4163-8AD8-9ADB-CBED-FC97ED71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75" y="3044113"/>
                <a:ext cx="6832872" cy="523220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E88D26-0841-3CE3-61B8-628A26A37DC0}"/>
              </a:ext>
            </a:extLst>
          </p:cNvPr>
          <p:cNvSpPr txBox="1"/>
          <p:nvPr/>
        </p:nvSpPr>
        <p:spPr>
          <a:xfrm>
            <a:off x="4775081" y="3885066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function determines the goodness of the linear elastic approximation performed so far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6A265-EE1F-BC3B-BFF4-46FE44398A9E}"/>
              </a:ext>
            </a:extLst>
          </p:cNvPr>
          <p:cNvSpPr txBox="1"/>
          <p:nvPr/>
        </p:nvSpPr>
        <p:spPr>
          <a:xfrm>
            <a:off x="4761275" y="4709239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incremental </a:t>
            </a:r>
            <a:r>
              <a:rPr lang="en-US" sz="1400" i="1" dirty="0">
                <a:solidFill>
                  <a:srgbClr val="213652"/>
                </a:solidFill>
              </a:rPr>
              <a:t>(elastic) </a:t>
            </a:r>
            <a:r>
              <a:rPr lang="en-US" sz="1400" b="1" i="1" dirty="0">
                <a:solidFill>
                  <a:srgbClr val="C00000"/>
                </a:solidFill>
              </a:rPr>
              <a:t>modulus </a:t>
            </a:r>
            <a:r>
              <a:rPr lang="en-US" sz="1400" i="1" dirty="0">
                <a:solidFill>
                  <a:srgbClr val="213652"/>
                </a:solidFill>
              </a:rPr>
              <a:t>is returned as an integer, whose magnitude is in GPa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C6F5-F9D6-27DD-36DE-0163FFEF909A}"/>
              </a:ext>
            </a:extLst>
          </p:cNvPr>
          <p:cNvSpPr txBox="1"/>
          <p:nvPr/>
        </p:nvSpPr>
        <p:spPr>
          <a:xfrm>
            <a:off x="4761275" y="5670217"/>
            <a:ext cx="683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An additional library (“</a:t>
            </a:r>
            <a:r>
              <a:rPr lang="en-US" sz="1400" b="1" i="1" dirty="0" err="1">
                <a:solidFill>
                  <a:srgbClr val="C00000"/>
                </a:solidFill>
              </a:rPr>
              <a:t>colorama</a:t>
            </a:r>
            <a:r>
              <a:rPr lang="en-US" sz="1400" i="1" dirty="0">
                <a:solidFill>
                  <a:srgbClr val="213652"/>
                </a:solidFill>
              </a:rPr>
              <a:t>”) is used to display colored text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AE880C0F-AD6D-DC56-3CD1-6ED51CC0D77D}"/>
              </a:ext>
            </a:extLst>
          </p:cNvPr>
          <p:cNvSpPr/>
          <p:nvPr/>
        </p:nvSpPr>
        <p:spPr>
          <a:xfrm rot="5400000">
            <a:off x="7632791" y="4929060"/>
            <a:ext cx="1174160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6BB5C70-AB05-8477-6A4F-DADBBA82309B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43B8FA-3475-3B05-53C0-8D399C6EEE17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06C7CE-8F7B-E115-F2F9-0574035A23F4}"/>
              </a:ext>
            </a:extLst>
          </p:cNvPr>
          <p:cNvGrpSpPr/>
          <p:nvPr/>
        </p:nvGrpSpPr>
        <p:grpSpPr>
          <a:xfrm>
            <a:off x="4916487" y="1971472"/>
            <a:ext cx="6796250" cy="1746529"/>
            <a:chOff x="358083" y="4249743"/>
            <a:chExt cx="5858002" cy="147057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30919EA-A378-D606-E39E-45BC8537B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14" y="4249743"/>
              <a:ext cx="5853771" cy="1470573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BC630A4-C8F5-3528-B11C-DB8D6060541E}"/>
                </a:ext>
              </a:extLst>
            </p:cNvPr>
            <p:cNvSpPr/>
            <p:nvPr/>
          </p:nvSpPr>
          <p:spPr>
            <a:xfrm>
              <a:off x="358083" y="4249743"/>
              <a:ext cx="5853772" cy="1454007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5B084-1C65-2BB6-87D2-FD7F8F1612D1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445488"/>
            <a:ext cx="1173021" cy="1648819"/>
          </a:xfrm>
          <a:prstGeom prst="straightConnector1">
            <a:avLst/>
          </a:prstGeom>
          <a:ln w="12700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4CCAB7-4C07-F54F-B6AE-4FA5C45AEDD6}"/>
              </a:ext>
            </a:extLst>
          </p:cNvPr>
          <p:cNvSpPr txBox="1"/>
          <p:nvPr/>
        </p:nvSpPr>
        <p:spPr>
          <a:xfrm>
            <a:off x="4695947" y="4089985"/>
            <a:ext cx="71908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multiple sheets are imported contemporarily, the Pandas library creates a general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035DE1-4BB2-22B9-2807-5118F3508988}"/>
              </a:ext>
            </a:extLst>
          </p:cNvPr>
          <p:cNvSpPr txBox="1"/>
          <p:nvPr/>
        </p:nvSpPr>
        <p:spPr>
          <a:xfrm>
            <a:off x="4874958" y="4909748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sheet corresponds to a diverse tensile load (experimental condition)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B14DB4-CD8A-2D4D-22D8-73DF4B058ED2}"/>
              </a:ext>
            </a:extLst>
          </p:cNvPr>
          <p:cNvSpPr txBox="1"/>
          <p:nvPr/>
        </p:nvSpPr>
        <p:spPr>
          <a:xfrm>
            <a:off x="4874958" y="5723655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Every </a:t>
            </a:r>
            <a:r>
              <a:rPr lang="en-US" sz="1400" i="1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must be extracted from the dictionary singularly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7C432A-0761-0707-0858-5EA0D3A5E839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77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F16D3-7A91-F5F7-7BCF-8D9BE4F76E72}"/>
              </a:ext>
            </a:extLst>
          </p:cNvPr>
          <p:cNvSpPr txBox="1"/>
          <p:nvPr/>
        </p:nvSpPr>
        <p:spPr>
          <a:xfrm>
            <a:off x="4995192" y="1878447"/>
            <a:ext cx="674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is used to display the stress-strain curve and the linear elastic approximation for every tensile load applied by the tensile machinery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2FD2C-665D-BACC-0070-C72C3C111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/>
          <a:stretch/>
        </p:blipFill>
        <p:spPr bwMode="auto">
          <a:xfrm>
            <a:off x="5006764" y="2519830"/>
            <a:ext cx="7107462" cy="35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E1951E7-A238-ED75-2B7F-B784048B8704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290F73-005C-2306-D4C1-A949DEEB2998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8F2737-F4A3-CF14-833B-7D730A3588BB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6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752E9C3-CD91-6143-D0C7-81671647EEEF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112A7-3183-05E5-3C51-9809B1E02473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848ADE-7356-2D47-DD68-8852079B6DBB}"/>
              </a:ext>
            </a:extLst>
          </p:cNvPr>
          <p:cNvGrpSpPr/>
          <p:nvPr/>
        </p:nvGrpSpPr>
        <p:grpSpPr>
          <a:xfrm>
            <a:off x="4681558" y="1764739"/>
            <a:ext cx="7266108" cy="2518480"/>
            <a:chOff x="4649972" y="1898205"/>
            <a:chExt cx="7266108" cy="25184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972" y="1911131"/>
              <a:ext cx="7266108" cy="2505554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3DDF66-8292-ECAB-F912-B3F94F0FE45E}"/>
                </a:ext>
              </a:extLst>
            </p:cNvPr>
            <p:cNvSpPr/>
            <p:nvPr/>
          </p:nvSpPr>
          <p:spPr>
            <a:xfrm>
              <a:off x="4649972" y="1898205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0A62EC-0597-F533-6D24-77F2B57B2247}"/>
              </a:ext>
            </a:extLst>
          </p:cNvPr>
          <p:cNvSpPr/>
          <p:nvPr/>
        </p:nvSpPr>
        <p:spPr>
          <a:xfrm rot="5400000">
            <a:off x="7685343" y="4812667"/>
            <a:ext cx="1012347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D27A2-C311-FAD1-C034-237E84448F5A}"/>
              </a:ext>
            </a:extLst>
          </p:cNvPr>
          <p:cNvSpPr txBox="1"/>
          <p:nvPr/>
        </p:nvSpPr>
        <p:spPr>
          <a:xfrm>
            <a:off x="5936130" y="4765474"/>
            <a:ext cx="4503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 are saved into appropriate lists (arrays)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645EE-28AF-8899-622A-FE16D6826BB9}"/>
              </a:ext>
            </a:extLst>
          </p:cNvPr>
          <p:cNvSpPr txBox="1"/>
          <p:nvPr/>
        </p:nvSpPr>
        <p:spPr>
          <a:xfrm>
            <a:off x="5707157" y="5512875"/>
            <a:ext cx="496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</a:t>
            </a:r>
            <a:r>
              <a:rPr lang="en-US" sz="1400" i="1" dirty="0" err="1">
                <a:solidFill>
                  <a:srgbClr val="213652"/>
                </a:solidFill>
              </a:rPr>
              <a:t>DataFrame</a:t>
            </a:r>
            <a:r>
              <a:rPr lang="en-US" sz="1400" i="1" dirty="0">
                <a:solidFill>
                  <a:srgbClr val="213652"/>
                </a:solidFill>
              </a:rPr>
              <a:t> collecting the results is then generated by adding each list one next the other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5C467-0C03-4345-FFB9-00DB5CDAD089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5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80F50-0070-4F00-8C34-1FC6C13C1CD2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752E9C3-CD91-6143-D0C7-81671647EEEF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112A7-3183-05E5-3C51-9809B1E02473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848ADE-7356-2D47-DD68-8852079B6DBB}"/>
              </a:ext>
            </a:extLst>
          </p:cNvPr>
          <p:cNvGrpSpPr/>
          <p:nvPr/>
        </p:nvGrpSpPr>
        <p:grpSpPr>
          <a:xfrm>
            <a:off x="4681558" y="1764739"/>
            <a:ext cx="7266108" cy="2518480"/>
            <a:chOff x="4649972" y="1898205"/>
            <a:chExt cx="7266108" cy="25184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972" y="1911131"/>
              <a:ext cx="7266108" cy="2505554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3DDF66-8292-ECAB-F912-B3F94F0FE45E}"/>
                </a:ext>
              </a:extLst>
            </p:cNvPr>
            <p:cNvSpPr/>
            <p:nvPr/>
          </p:nvSpPr>
          <p:spPr>
            <a:xfrm>
              <a:off x="4649972" y="1898205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DA30E81-CE0C-B149-DD48-E6F599C5D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" r="2730" b="5532"/>
          <a:stretch/>
        </p:blipFill>
        <p:spPr>
          <a:xfrm>
            <a:off x="4899796" y="4442395"/>
            <a:ext cx="6829632" cy="15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8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9C21CF8-3C07-F8D8-C325-5A0500224781}"/>
              </a:ext>
            </a:extLst>
          </p:cNvPr>
          <p:cNvSpPr txBox="1"/>
          <p:nvPr/>
        </p:nvSpPr>
        <p:spPr>
          <a:xfrm>
            <a:off x="761015" y="4790297"/>
            <a:ext cx="414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Lead-cooled fast reactor (LFR)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6" y="90617"/>
            <a:ext cx="5833742" cy="543697"/>
          </a:xfrm>
        </p:spPr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7F5709C-645E-F88E-5516-990594DC3AE3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037B7DB6-44E5-5D15-16E0-B53A81E9374F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DBC72-5B98-6F21-2AE0-A8B35DA4CA5E}"/>
              </a:ext>
            </a:extLst>
          </p:cNvPr>
          <p:cNvGrpSpPr/>
          <p:nvPr/>
        </p:nvGrpSpPr>
        <p:grpSpPr>
          <a:xfrm>
            <a:off x="363935" y="1973370"/>
            <a:ext cx="2405311" cy="709592"/>
            <a:chOff x="363935" y="1987381"/>
            <a:chExt cx="2405311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E5863AE5-48D1-D0EA-F73A-A5E1E150A725}"/>
                </a:ext>
              </a:extLst>
            </p:cNvPr>
            <p:cNvSpPr/>
            <p:nvPr/>
          </p:nvSpPr>
          <p:spPr>
            <a:xfrm>
              <a:off x="363935" y="1987381"/>
              <a:ext cx="2405311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4515DA-DCC6-E6B0-A8E2-583519AE6413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AC71DA-9868-D24C-8A88-DCF9BB3B24C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2A75B7A-EB56-6771-6147-6C57643D190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5F684-3AB7-57F1-A10C-FBF9C16F0B0C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5978ADE0-5153-430F-BA8D-BAAF07DF5813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DFBC5C-8B6B-FBB7-E19A-DFBE14AC9B96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28AE8451-2DC2-34C0-EE4B-3F6300BC7765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D70A4B-1775-F88A-FE1F-2898C9713D59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A28944-F32A-D961-9D42-73EE250B59B9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B2B89469-703A-7112-0F6C-91683F272972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2B0E5-0F32-48AB-4C73-5A30DC53EDB2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B0C750-201D-4833-74E9-0C694D7DEDF6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F9441965-2E20-9C40-1CCD-9BE1B8224CC7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993DEF-0700-7621-C7AE-D6280F0FD4E4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77186F-6578-5C85-9764-5F78EE2455D9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1AEC6F-80D0-5FD2-E005-EDDE0E12AB56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8" name="Arrow: Chevron 5">
              <a:extLst>
                <a:ext uri="{FF2B5EF4-FFF2-40B4-BE49-F238E27FC236}">
                  <a16:creationId xmlns:a16="http://schemas.microsoft.com/office/drawing/2014/main" id="{93C69F06-8946-5C54-4AFC-15DECDA704AF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07E6A-8511-3122-6BBA-2E96EBB8DAF3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E7E6FE-0E07-142D-21C1-8BDBE3A52738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31" name="Arrow: Chevron 5">
              <a:extLst>
                <a:ext uri="{FF2B5EF4-FFF2-40B4-BE49-F238E27FC236}">
                  <a16:creationId xmlns:a16="http://schemas.microsoft.com/office/drawing/2014/main" id="{2ED67FC3-64A6-F96D-9DB9-3C83F46ED04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D7AA6F-0C74-488B-804A-059E1CA0C4EB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C5AFB1-3B24-A41C-6B96-FF32E9F79A4C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2727BE28-0C5B-89C6-3461-8C6FA094560D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24CBB0-1246-7CEA-3F6A-1AE67AC05BEF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sp>
        <p:nvSpPr>
          <p:cNvPr id="37" name="Arrow: Chevron 5">
            <a:extLst>
              <a:ext uri="{FF2B5EF4-FFF2-40B4-BE49-F238E27FC236}">
                <a16:creationId xmlns:a16="http://schemas.microsoft.com/office/drawing/2014/main" id="{37732A4A-54B6-2CE0-05AF-6248AE2B6ACC}"/>
              </a:ext>
            </a:extLst>
          </p:cNvPr>
          <p:cNvSpPr/>
          <p:nvPr/>
        </p:nvSpPr>
        <p:spPr>
          <a:xfrm>
            <a:off x="6721771" y="1968656"/>
            <a:ext cx="2543463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30741" y="482354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0" name="Picture 2" descr="Lead-cooled fast reactor - Wikipedia">
            <a:extLst>
              <a:ext uri="{FF2B5EF4-FFF2-40B4-BE49-F238E27FC236}">
                <a16:creationId xmlns:a16="http://schemas.microsoft.com/office/drawing/2014/main" id="{9C77D87B-E0A0-800E-0021-D0378CA4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48" y="2789652"/>
            <a:ext cx="4003820" cy="338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473428-35CF-F465-75DC-18A92BEA58B7}"/>
              </a:ext>
            </a:extLst>
          </p:cNvPr>
          <p:cNvSpPr/>
          <p:nvPr/>
        </p:nvSpPr>
        <p:spPr>
          <a:xfrm>
            <a:off x="792897" y="3828174"/>
            <a:ext cx="3949365" cy="709592"/>
          </a:xfrm>
          <a:prstGeom prst="roundRect">
            <a:avLst/>
          </a:prstGeom>
          <a:solidFill>
            <a:srgbClr val="65829B"/>
          </a:solidFill>
          <a:ln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Fast Breeder Reactor (FBR)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0A96CC-0F19-69F7-A167-B487841A2830}"/>
              </a:ext>
            </a:extLst>
          </p:cNvPr>
          <p:cNvSpPr txBox="1"/>
          <p:nvPr/>
        </p:nvSpPr>
        <p:spPr>
          <a:xfrm>
            <a:off x="7028649" y="2027684"/>
            <a:ext cx="191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requirements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E3F9A809-C7D1-7DE9-3555-AFDD5B6BCFF6}"/>
              </a:ext>
            </a:extLst>
          </p:cNvPr>
          <p:cNvSpPr txBox="1">
            <a:spLocks/>
          </p:cNvSpPr>
          <p:nvPr/>
        </p:nvSpPr>
        <p:spPr>
          <a:xfrm>
            <a:off x="105356" y="6355540"/>
            <a:ext cx="3265776" cy="369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  <a:br>
              <a:rPr lang="it-IT" sz="1000" i="1" dirty="0">
                <a:solidFill>
                  <a:schemeClr val="bg1"/>
                </a:solidFill>
              </a:rPr>
            </a:br>
            <a:r>
              <a:rPr lang="it-IT" sz="1000" b="1" dirty="0">
                <a:solidFill>
                  <a:schemeClr val="bg1"/>
                </a:solidFill>
              </a:rPr>
              <a:t>[2] </a:t>
            </a:r>
            <a:r>
              <a:rPr lang="it-IT" sz="1000" i="1" dirty="0">
                <a:solidFill>
                  <a:schemeClr val="bg1"/>
                </a:solidFill>
              </a:rPr>
              <a:t>https://en.wikipedia.org/wiki/Lead-</a:t>
            </a:r>
            <a:r>
              <a:rPr lang="it-IT" sz="1000" i="1" dirty="0" err="1">
                <a:solidFill>
                  <a:schemeClr val="bg1"/>
                </a:solidFill>
              </a:rPr>
              <a:t>cooled_fast_reactor</a:t>
            </a:r>
            <a:r>
              <a:rPr lang="it-IT" sz="1000" i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48AE-DD06-6F3B-AA24-41DA0EEC51DF}"/>
              </a:ext>
            </a:extLst>
          </p:cNvPr>
          <p:cNvSpPr txBox="1"/>
          <p:nvPr/>
        </p:nvSpPr>
        <p:spPr>
          <a:xfrm>
            <a:off x="10102967" y="5338380"/>
            <a:ext cx="40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endParaRPr lang="en-GB" sz="1000" dirty="0">
              <a:solidFill>
                <a:srgbClr val="21365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076F4-D7C9-8C64-A09A-A7D688800498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BDA5-1320-AD04-3F4A-F117957BF476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AC640EB-8C22-0E94-AB09-C5ADC2ACFF04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(3,0)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90E50-EA8D-537B-DFA1-C162BA1967AE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EC6CD9A-A3E1-BF43-8562-367772F51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5"/>
          <a:stretch/>
        </p:blipFill>
        <p:spPr bwMode="auto">
          <a:xfrm>
            <a:off x="5893933" y="2280554"/>
            <a:ext cx="4841358" cy="32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0314F9-ED78-3005-460F-7E1DDFC6E4D5}"/>
              </a:ext>
            </a:extLst>
          </p:cNvPr>
          <p:cNvSpPr txBox="1"/>
          <p:nvPr/>
        </p:nvSpPr>
        <p:spPr>
          <a:xfrm>
            <a:off x="4995192" y="1873730"/>
            <a:ext cx="674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is used to display the stress-strain curve and the linear elastic approximation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E0B102-E9AB-0958-7F28-8075B061E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" t="11441" r="1470" b="13962"/>
          <a:stretch/>
        </p:blipFill>
        <p:spPr>
          <a:xfrm>
            <a:off x="5647322" y="5586165"/>
            <a:ext cx="5436782" cy="5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0E291D4-B569-9A97-3605-C4FC21D8DF77}"/>
              </a:ext>
            </a:extLst>
          </p:cNvPr>
          <p:cNvSpPr/>
          <p:nvPr/>
        </p:nvSpPr>
        <p:spPr>
          <a:xfrm rot="5400000">
            <a:off x="7632791" y="4929060"/>
            <a:ext cx="1174160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4F6D5-1660-2AF2-5DE6-808A9E59B338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02F6C-0DA8-8ACC-F18E-02923127918E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AC3BD-1BF8-7049-C532-589E65EA39D7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FBA79-195E-F795-C551-421582322E6B}"/>
              </a:ext>
            </a:extLst>
          </p:cNvPr>
          <p:cNvGrpSpPr/>
          <p:nvPr/>
        </p:nvGrpSpPr>
        <p:grpSpPr>
          <a:xfrm>
            <a:off x="4916487" y="1971472"/>
            <a:ext cx="6791344" cy="1741030"/>
            <a:chOff x="4916487" y="1957296"/>
            <a:chExt cx="6791344" cy="174103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6B84CD9-95B8-934C-1214-F2CD50EC4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487" y="1971472"/>
              <a:ext cx="6791344" cy="1726854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4BA905-AEDD-8B81-AF10-254BFA30A52D}"/>
                </a:ext>
              </a:extLst>
            </p:cNvPr>
            <p:cNvSpPr/>
            <p:nvPr/>
          </p:nvSpPr>
          <p:spPr>
            <a:xfrm>
              <a:off x="4916487" y="1957296"/>
              <a:ext cx="6791343" cy="1726854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1A88DC-4FED-C7FF-6E3C-8F9692E5E4FA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445488"/>
            <a:ext cx="1173021" cy="1648819"/>
          </a:xfrm>
          <a:prstGeom prst="straightConnector1">
            <a:avLst/>
          </a:prstGeom>
          <a:ln w="12700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D720F2-20D6-3584-8E63-22139130CFE3}"/>
              </a:ext>
            </a:extLst>
          </p:cNvPr>
          <p:cNvSpPr txBox="1"/>
          <p:nvPr/>
        </p:nvSpPr>
        <p:spPr>
          <a:xfrm>
            <a:off x="4695947" y="4089985"/>
            <a:ext cx="71908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multiple sheets are imported contemporarily, the Pandas library creates a general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1124F-0965-E213-F674-B90880048298}"/>
              </a:ext>
            </a:extLst>
          </p:cNvPr>
          <p:cNvSpPr txBox="1"/>
          <p:nvPr/>
        </p:nvSpPr>
        <p:spPr>
          <a:xfrm>
            <a:off x="4874958" y="4909748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sheet corresponds to a diverse tensile load (experimental condition)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24F9A-CF12-9102-947E-996C62B36FF1}"/>
              </a:ext>
            </a:extLst>
          </p:cNvPr>
          <p:cNvSpPr txBox="1"/>
          <p:nvPr/>
        </p:nvSpPr>
        <p:spPr>
          <a:xfrm>
            <a:off x="4874958" y="5723655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Every </a:t>
            </a:r>
            <a:r>
              <a:rPr lang="en-US" sz="1400" i="1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must be extracted from the dictionary singularly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5F94F-07A0-1170-4772-184133773D02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8986AB4-94FA-016F-3A96-BFF005DF7006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5C07F2-8824-9181-F035-0F44514A5A38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F16D3-7A91-F5F7-7BCF-8D9BE4F76E72}"/>
              </a:ext>
            </a:extLst>
          </p:cNvPr>
          <p:cNvSpPr txBox="1"/>
          <p:nvPr/>
        </p:nvSpPr>
        <p:spPr>
          <a:xfrm>
            <a:off x="4995192" y="1878447"/>
            <a:ext cx="674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is used to display the stress-strain curve and the linear elastic approximation for every tensile load applied by the tensile machinery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7AC6AE7-D60D-F3F9-A152-00E4EBD272B2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02F01-B976-9EB6-D526-9AF160A57404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65D84-8810-E735-4C7C-5D386F97C9C2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C14C1C-8C4B-936E-596B-C22D0D531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1" r="31869"/>
          <a:stretch/>
        </p:blipFill>
        <p:spPr bwMode="auto">
          <a:xfrm>
            <a:off x="5046574" y="3341201"/>
            <a:ext cx="6767628" cy="27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0BB4EE7-26CB-A899-0794-FA2FC0B21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3" t="40790" r="-139" b="36739"/>
          <a:stretch/>
        </p:blipFill>
        <p:spPr bwMode="auto">
          <a:xfrm>
            <a:off x="7460353" y="2613355"/>
            <a:ext cx="2170122" cy="6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0A62EC-0597-F533-6D24-77F2B57B2247}"/>
              </a:ext>
            </a:extLst>
          </p:cNvPr>
          <p:cNvSpPr/>
          <p:nvPr/>
        </p:nvSpPr>
        <p:spPr>
          <a:xfrm rot="5400000">
            <a:off x="7685343" y="4812667"/>
            <a:ext cx="1012347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D27A2-C311-FAD1-C034-237E84448F5A}"/>
              </a:ext>
            </a:extLst>
          </p:cNvPr>
          <p:cNvSpPr txBox="1"/>
          <p:nvPr/>
        </p:nvSpPr>
        <p:spPr>
          <a:xfrm>
            <a:off x="5936130" y="4765474"/>
            <a:ext cx="4503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 are saved into appropriate lists (arrays)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645EE-28AF-8899-622A-FE16D6826BB9}"/>
              </a:ext>
            </a:extLst>
          </p:cNvPr>
          <p:cNvSpPr txBox="1"/>
          <p:nvPr/>
        </p:nvSpPr>
        <p:spPr>
          <a:xfrm>
            <a:off x="5707157" y="5512875"/>
            <a:ext cx="496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</a:t>
            </a:r>
            <a:r>
              <a:rPr lang="en-US" sz="1400" i="1" dirty="0" err="1">
                <a:solidFill>
                  <a:srgbClr val="213652"/>
                </a:solidFill>
              </a:rPr>
              <a:t>DataFrame</a:t>
            </a:r>
            <a:r>
              <a:rPr lang="en-US" sz="1400" i="1" dirty="0">
                <a:solidFill>
                  <a:srgbClr val="213652"/>
                </a:solidFill>
              </a:rPr>
              <a:t> collecting the results is then generated by adding each list one next the other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0C1E842-5E10-29AB-7742-630F942D9FAE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6908-C8E6-D20E-3156-64E56CDF406A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6F449D-0EF2-9F5B-DEDB-1D1F7549C010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E0E296-92F8-A49A-FF6E-48F973A8C506}"/>
              </a:ext>
            </a:extLst>
          </p:cNvPr>
          <p:cNvGrpSpPr/>
          <p:nvPr/>
        </p:nvGrpSpPr>
        <p:grpSpPr>
          <a:xfrm>
            <a:off x="4674470" y="1764739"/>
            <a:ext cx="7273196" cy="2518480"/>
            <a:chOff x="4674470" y="1764739"/>
            <a:chExt cx="7273196" cy="251848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D81580C-D6C5-253A-F635-CBA719DF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3DFFA4-8F58-C8A1-B17C-09AD27F41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4470" y="1788833"/>
              <a:ext cx="5543819" cy="306101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CE530D-F54C-C7AA-3F86-E894B011890E}"/>
                </a:ext>
              </a:extLst>
            </p:cNvPr>
            <p:cNvSpPr/>
            <p:nvPr/>
          </p:nvSpPr>
          <p:spPr>
            <a:xfrm>
              <a:off x="4681558" y="1764739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7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B9B53D7-A3EB-079B-E19C-BB0CCF5A14CC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A8B80-48F9-5BA6-78BF-A5143A1AA61B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47B461-5104-297C-1322-1CE0D48342B5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D0362F-4FB1-17BD-F0AF-B6BB16B9C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" t="8925" r="1087" b="7635"/>
          <a:stretch/>
        </p:blipFill>
        <p:spPr>
          <a:xfrm>
            <a:off x="4742771" y="4455846"/>
            <a:ext cx="7031015" cy="9510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53CB49-1CDE-D388-8965-30B8E8C0C5EB}"/>
              </a:ext>
            </a:extLst>
          </p:cNvPr>
          <p:cNvSpPr/>
          <p:nvPr/>
        </p:nvSpPr>
        <p:spPr>
          <a:xfrm>
            <a:off x="4778212" y="5154003"/>
            <a:ext cx="6995846" cy="22522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3A5F3-B72F-AB0C-1BA9-7A05E3828BBE}"/>
              </a:ext>
            </a:extLst>
          </p:cNvPr>
          <p:cNvSpPr txBox="1"/>
          <p:nvPr/>
        </p:nvSpPr>
        <p:spPr>
          <a:xfrm>
            <a:off x="11686432" y="5073251"/>
            <a:ext cx="5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!!!</a:t>
            </a:r>
            <a:endParaRPr lang="en-US" sz="105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E131C-64DC-EB12-C840-738836720A0A}"/>
              </a:ext>
            </a:extLst>
          </p:cNvPr>
          <p:cNvSpPr txBox="1"/>
          <p:nvPr/>
        </p:nvSpPr>
        <p:spPr>
          <a:xfrm>
            <a:off x="5876536" y="5551752"/>
            <a:ext cx="487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linear regression is not always possible and may run into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errors in fitting the linear elastic regime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69B5B-5873-C887-E215-E5A279235820}"/>
              </a:ext>
            </a:extLst>
          </p:cNvPr>
          <p:cNvGrpSpPr/>
          <p:nvPr/>
        </p:nvGrpSpPr>
        <p:grpSpPr>
          <a:xfrm>
            <a:off x="4674470" y="1764739"/>
            <a:ext cx="7273196" cy="2518480"/>
            <a:chOff x="4674470" y="1764739"/>
            <a:chExt cx="7273196" cy="25184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E4D0FBE-54F8-3162-5E35-7A883968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4470" y="1788833"/>
              <a:ext cx="5543819" cy="306101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3DDF66-8292-ECAB-F912-B3F94F0FE45E}"/>
                </a:ext>
              </a:extLst>
            </p:cNvPr>
            <p:cNvSpPr/>
            <p:nvPr/>
          </p:nvSpPr>
          <p:spPr>
            <a:xfrm>
              <a:off x="4681558" y="1764739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8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73AFF45-AF03-1B79-76E1-5842D84905D4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FF9439-86EC-AA25-E613-52146906A883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0E291D4-B569-9A97-3605-C4FC21D8DF77}"/>
              </a:ext>
            </a:extLst>
          </p:cNvPr>
          <p:cNvSpPr/>
          <p:nvPr/>
        </p:nvSpPr>
        <p:spPr>
          <a:xfrm rot="5400000">
            <a:off x="7632791" y="4929060"/>
            <a:ext cx="1174160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4F6D5-1660-2AF2-5DE6-808A9E59B338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02F6C-0DA8-8ACC-F18E-02923127918E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AC3BD-1BF8-7049-C532-589E65EA39D7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2CD4FB-12AE-05D3-6B84-6EE1FB966800}"/>
              </a:ext>
            </a:extLst>
          </p:cNvPr>
          <p:cNvGrpSpPr/>
          <p:nvPr/>
        </p:nvGrpSpPr>
        <p:grpSpPr>
          <a:xfrm>
            <a:off x="4902311" y="1957296"/>
            <a:ext cx="6791343" cy="1726854"/>
            <a:chOff x="4902311" y="1957296"/>
            <a:chExt cx="6791343" cy="172685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8C9375E-7BB7-FF99-300E-C1C9F53C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487" y="1969842"/>
              <a:ext cx="6765973" cy="1708120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4BA905-AEDD-8B81-AF10-254BFA30A52D}"/>
                </a:ext>
              </a:extLst>
            </p:cNvPr>
            <p:cNvSpPr/>
            <p:nvPr/>
          </p:nvSpPr>
          <p:spPr>
            <a:xfrm>
              <a:off x="4902311" y="1957296"/>
              <a:ext cx="6791343" cy="1726854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1A88DC-4FED-C7FF-6E3C-8F9692E5E4FA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445488"/>
            <a:ext cx="1173021" cy="1648819"/>
          </a:xfrm>
          <a:prstGeom prst="straightConnector1">
            <a:avLst/>
          </a:prstGeom>
          <a:ln w="12700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D720F2-20D6-3584-8E63-22139130CFE3}"/>
              </a:ext>
            </a:extLst>
          </p:cNvPr>
          <p:cNvSpPr txBox="1"/>
          <p:nvPr/>
        </p:nvSpPr>
        <p:spPr>
          <a:xfrm>
            <a:off x="4695947" y="4089985"/>
            <a:ext cx="71908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multiple sheets are imported contemporarily, the Pandas library creates a general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1124F-0965-E213-F674-B90880048298}"/>
              </a:ext>
            </a:extLst>
          </p:cNvPr>
          <p:cNvSpPr txBox="1"/>
          <p:nvPr/>
        </p:nvSpPr>
        <p:spPr>
          <a:xfrm>
            <a:off x="4874958" y="4909748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sheet corresponds to a diverse tensile load (experimental condition)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24F9A-CF12-9102-947E-996C62B36FF1}"/>
              </a:ext>
            </a:extLst>
          </p:cNvPr>
          <p:cNvSpPr txBox="1"/>
          <p:nvPr/>
        </p:nvSpPr>
        <p:spPr>
          <a:xfrm>
            <a:off x="4874958" y="5723655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Every </a:t>
            </a:r>
            <a:r>
              <a:rPr lang="en-US" sz="1400" i="1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must be extracted from the dictionary singularly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8A9B46-2C5B-9542-C4A0-34B5D61843B6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623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F16D3-7A91-F5F7-7BCF-8D9BE4F76E72}"/>
              </a:ext>
            </a:extLst>
          </p:cNvPr>
          <p:cNvSpPr txBox="1"/>
          <p:nvPr/>
        </p:nvSpPr>
        <p:spPr>
          <a:xfrm>
            <a:off x="4995192" y="1878447"/>
            <a:ext cx="674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is used to display the stress-strain curve and the linear elastic approximation for every tensile load applied by the tensile machinery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9FA77-C16E-ED42-93CC-A38992772831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B537F5-B150-337D-CFCF-9625613DB4CC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8BADDB-E1E9-473D-A9DC-886D9579E9A3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2F0A5-64C5-5548-0D10-91DD0B3DD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0" r="33411"/>
          <a:stretch/>
        </p:blipFill>
        <p:spPr bwMode="auto">
          <a:xfrm>
            <a:off x="5186699" y="2461181"/>
            <a:ext cx="4786759" cy="36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5436E2A-ADB3-3E51-B6F2-68CC767B8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4" t="39119" r="-167" b="37494"/>
          <a:stretch/>
        </p:blipFill>
        <p:spPr bwMode="auto">
          <a:xfrm>
            <a:off x="10101172" y="3611895"/>
            <a:ext cx="1906772" cy="96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0A62EC-0597-F533-6D24-77F2B57B2247}"/>
              </a:ext>
            </a:extLst>
          </p:cNvPr>
          <p:cNvSpPr/>
          <p:nvPr/>
        </p:nvSpPr>
        <p:spPr>
          <a:xfrm rot="5400000">
            <a:off x="7685343" y="4812667"/>
            <a:ext cx="1012347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D27A2-C311-FAD1-C034-237E84448F5A}"/>
              </a:ext>
            </a:extLst>
          </p:cNvPr>
          <p:cNvSpPr txBox="1"/>
          <p:nvPr/>
        </p:nvSpPr>
        <p:spPr>
          <a:xfrm>
            <a:off x="5936130" y="4765474"/>
            <a:ext cx="4503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 are saved into appropriate lists (arrays)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645EE-28AF-8899-622A-FE16D6826BB9}"/>
              </a:ext>
            </a:extLst>
          </p:cNvPr>
          <p:cNvSpPr txBox="1"/>
          <p:nvPr/>
        </p:nvSpPr>
        <p:spPr>
          <a:xfrm>
            <a:off x="5707157" y="5512875"/>
            <a:ext cx="496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</a:t>
            </a:r>
            <a:r>
              <a:rPr lang="en-US" sz="1400" i="1" dirty="0" err="1">
                <a:solidFill>
                  <a:srgbClr val="213652"/>
                </a:solidFill>
              </a:rPr>
              <a:t>DataFrame</a:t>
            </a:r>
            <a:r>
              <a:rPr lang="en-US" sz="1400" i="1" dirty="0">
                <a:solidFill>
                  <a:srgbClr val="213652"/>
                </a:solidFill>
              </a:rPr>
              <a:t> collecting the results is then generated by adding each list one next the other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A89AA-48A3-7EE0-AB76-C1D08457F66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37A3A5-D6A6-489B-4439-2CC83F96BB18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E750E8-529C-5889-6393-43B168AEA447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4D86C7-F374-8FFB-997E-2F06BA13BDB2}"/>
              </a:ext>
            </a:extLst>
          </p:cNvPr>
          <p:cNvGrpSpPr/>
          <p:nvPr/>
        </p:nvGrpSpPr>
        <p:grpSpPr>
          <a:xfrm>
            <a:off x="4681558" y="1766873"/>
            <a:ext cx="7266108" cy="2516346"/>
            <a:chOff x="4681558" y="1766873"/>
            <a:chExt cx="7266108" cy="25163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75621C-BB5D-FF6C-F4C3-FAA8BC0B8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998"/>
            <a:stretch/>
          </p:blipFill>
          <p:spPr>
            <a:xfrm>
              <a:off x="4690461" y="1766873"/>
              <a:ext cx="2908273" cy="314479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DDF66-8292-ECAB-F912-B3F94F0FE45E}"/>
              </a:ext>
            </a:extLst>
          </p:cNvPr>
          <p:cNvSpPr/>
          <p:nvPr/>
        </p:nvSpPr>
        <p:spPr>
          <a:xfrm>
            <a:off x="4681558" y="1764739"/>
            <a:ext cx="7266108" cy="2518479"/>
          </a:xfrm>
          <a:prstGeom prst="roundRect">
            <a:avLst>
              <a:gd name="adj" fmla="val 366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04F411-7299-B010-414E-CAA4653C2979}"/>
              </a:ext>
            </a:extLst>
          </p:cNvPr>
          <p:cNvGrpSpPr/>
          <p:nvPr/>
        </p:nvGrpSpPr>
        <p:grpSpPr>
          <a:xfrm>
            <a:off x="4681558" y="1766873"/>
            <a:ext cx="7266108" cy="2516346"/>
            <a:chOff x="4681558" y="1766873"/>
            <a:chExt cx="7266108" cy="251634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031241-B293-6011-F1BA-B669C86B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6FAAC62-C675-CE96-57B1-7CD86C7B0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998"/>
            <a:stretch/>
          </p:blipFill>
          <p:spPr>
            <a:xfrm>
              <a:off x="4690461" y="1766873"/>
              <a:ext cx="2908273" cy="314479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DDF66-8292-ECAB-F912-B3F94F0FE45E}"/>
              </a:ext>
            </a:extLst>
          </p:cNvPr>
          <p:cNvSpPr/>
          <p:nvPr/>
        </p:nvSpPr>
        <p:spPr>
          <a:xfrm>
            <a:off x="4681558" y="1764739"/>
            <a:ext cx="7266108" cy="2518479"/>
          </a:xfrm>
          <a:prstGeom prst="roundRect">
            <a:avLst>
              <a:gd name="adj" fmla="val 366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5FA07-0DF1-BF36-AB5F-347DCC0AD2DA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6DD64AE-9767-F1B2-2C85-AB4E406498CE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1816F-52CC-D1CE-ED4B-214566AA57C0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53243F3-59F7-5237-8C7F-7C91BEF59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" t="1" r="3996" b="2216"/>
          <a:stretch/>
        </p:blipFill>
        <p:spPr>
          <a:xfrm>
            <a:off x="5014951" y="4489951"/>
            <a:ext cx="6646868" cy="151383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33A1604-27F2-2A92-4773-3BD45A7AD318}"/>
              </a:ext>
            </a:extLst>
          </p:cNvPr>
          <p:cNvSpPr/>
          <p:nvPr/>
        </p:nvSpPr>
        <p:spPr>
          <a:xfrm>
            <a:off x="5014950" y="5741582"/>
            <a:ext cx="6646868" cy="240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6AD42-386D-D803-0996-07A00A67F8B6}"/>
              </a:ext>
            </a:extLst>
          </p:cNvPr>
          <p:cNvSpPr txBox="1"/>
          <p:nvPr/>
        </p:nvSpPr>
        <p:spPr>
          <a:xfrm>
            <a:off x="11570061" y="5657048"/>
            <a:ext cx="5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!!!</a:t>
            </a:r>
            <a:endParaRPr lang="en-US" sz="1050" b="1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03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36BA6-1F97-21F0-DFCA-D4D98ED5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A5731-3D91-502D-D117-F3B21E54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D487F-A137-47AC-C992-95B08E58A161}"/>
              </a:ext>
            </a:extLst>
          </p:cNvPr>
          <p:cNvSpPr txBox="1"/>
          <p:nvPr/>
        </p:nvSpPr>
        <p:spPr>
          <a:xfrm>
            <a:off x="6096000" y="1639331"/>
            <a:ext cx="5740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Results obtained with Phyton are in line with the MS Excel™ ones computed in a previous analysis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Phyton is an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ready-to-use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programming language 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broad range of libraries permits to cover every aspect of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processing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Phyton permits to manage huge quantity of data with negligible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computational times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large community and a thorough online documentation can easily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programmers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FA016-F4E8-59D7-9A23-0D055640A452}"/>
              </a:ext>
            </a:extLst>
          </p:cNvPr>
          <p:cNvGrpSpPr/>
          <p:nvPr/>
        </p:nvGrpSpPr>
        <p:grpSpPr>
          <a:xfrm>
            <a:off x="1335424" y="1013955"/>
            <a:ext cx="3417945" cy="4830090"/>
            <a:chOff x="364023" y="1833089"/>
            <a:chExt cx="3020825" cy="4252246"/>
          </a:xfrm>
          <a:effectLst>
            <a:outerShdw blurRad="38100" dir="15600000" sy="23000" kx="1200000" algn="br" rotWithShape="0">
              <a:srgbClr val="213652">
                <a:alpha val="12000"/>
              </a:srgbClr>
            </a:outerShdw>
          </a:effectLst>
        </p:grpSpPr>
        <p:pic>
          <p:nvPicPr>
            <p:cNvPr id="6146" name="Picture 2" descr="Python Logo, symbol, meaning, history, PNG, brand">
              <a:extLst>
                <a:ext uri="{FF2B5EF4-FFF2-40B4-BE49-F238E27FC236}">
                  <a16:creationId xmlns:a16="http://schemas.microsoft.com/office/drawing/2014/main" id="{DC9B8767-5136-F50B-34E3-52B17CBB7C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5" t="22696" r="-977" b="24781"/>
            <a:stretch/>
          </p:blipFill>
          <p:spPr bwMode="auto">
            <a:xfrm>
              <a:off x="364023" y="4875542"/>
              <a:ext cx="3020825" cy="120979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ython Logo, symbol, meaning, history, PNG, brand">
              <a:extLst>
                <a:ext uri="{FF2B5EF4-FFF2-40B4-BE49-F238E27FC236}">
                  <a16:creationId xmlns:a16="http://schemas.microsoft.com/office/drawing/2014/main" id="{5E54093F-FDA1-2494-EEB0-44B1CA2F6E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26" r="74698" b="27651"/>
            <a:stretch/>
          </p:blipFill>
          <p:spPr bwMode="auto">
            <a:xfrm>
              <a:off x="571668" y="1833089"/>
              <a:ext cx="2605534" cy="30424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3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5B72F-E290-D807-8875-0DFF7E8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B4D9F-A038-C960-0AE1-C057BF2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A03AD7-DF2B-AE42-1F44-D7B96B19CD8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96C420CC-C54C-5322-F63D-1E954353E6D0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975CC8-FE61-702A-80DE-751A5D803C31}"/>
              </a:ext>
            </a:extLst>
          </p:cNvPr>
          <p:cNvGrpSpPr/>
          <p:nvPr/>
        </p:nvGrpSpPr>
        <p:grpSpPr>
          <a:xfrm>
            <a:off x="363935" y="1973370"/>
            <a:ext cx="2383059" cy="709592"/>
            <a:chOff x="363935" y="1987381"/>
            <a:chExt cx="2383059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6B975191-C748-712A-813B-2D5D7F4923E0}"/>
                </a:ext>
              </a:extLst>
            </p:cNvPr>
            <p:cNvSpPr/>
            <p:nvPr/>
          </p:nvSpPr>
          <p:spPr>
            <a:xfrm>
              <a:off x="363935" y="1987381"/>
              <a:ext cx="2383059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FDE8E-CBA7-2C53-3BBA-A23AF0FB0D5B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D8EE0-DE82-9767-028B-A7BDCC0ECC2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157D21D-7CB5-E0A8-1692-9D1E409B0FB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3DFD9-A79C-85F4-ADF7-9EA1EC69628E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6FD48E26-D716-19CE-2E04-2173D44734D7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A22A7-4120-0D8A-7A40-EA5DCD38AF8B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DD987735-4815-86A4-EBA4-00BA97CFE381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64E3CE-99F7-FC51-2D16-D2597E1C174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4D7C2-22EB-8F3C-EA99-D798AC28C810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E2231D3D-7BF7-5F05-5637-588069385C57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ADEA3-2D4D-F2D8-6B24-13471101B583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BC61A-8647-FC17-100F-0685D8E7162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8BFAE51B-C601-019E-9D0E-7540F2C12B8B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C90656-7A62-E6A0-81B8-8001DF344662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solidFill>
              <a:srgbClr val="65829B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5241F5-A76C-0FC1-1674-E6617D13C0A0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AF05EE-8370-F68B-1607-21EC438CCD0C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D7F519CE-F0B7-05BC-F12C-D061DACF2046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09689B-B8A0-4CD1-DE4B-CACC8B8A880F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B6689E-4E31-F4B2-8618-39B726A32A6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8140C783-ADA1-1DB9-3CEF-465AF50CECBE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48CD7E-FC08-8DC7-276C-04312BD19284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ACC92-9F22-FEE5-EAC3-672B15F203A4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101BED1C-E358-1054-36C6-8A69AF9C227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A83E90-D578-C4C6-76BE-526A2B823B47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sp>
        <p:nvSpPr>
          <p:cNvPr id="35" name="Arrow: Chevron 5">
            <a:extLst>
              <a:ext uri="{FF2B5EF4-FFF2-40B4-BE49-F238E27FC236}">
                <a16:creationId xmlns:a16="http://schemas.microsoft.com/office/drawing/2014/main" id="{00681C1C-3F51-A854-41CC-B5DEA0CE0BC1}"/>
              </a:ext>
            </a:extLst>
          </p:cNvPr>
          <p:cNvSpPr/>
          <p:nvPr/>
        </p:nvSpPr>
        <p:spPr>
          <a:xfrm>
            <a:off x="6721771" y="1968656"/>
            <a:ext cx="2543463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30741" y="482354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2B3857-DA3F-C64A-51FB-276113FD6C71}"/>
              </a:ext>
            </a:extLst>
          </p:cNvPr>
          <p:cNvSpPr txBox="1"/>
          <p:nvPr/>
        </p:nvSpPr>
        <p:spPr>
          <a:xfrm>
            <a:off x="7028649" y="2027684"/>
            <a:ext cx="191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requirements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2D68B5-CAC8-6742-1631-F050A42EBCFD}"/>
              </a:ext>
            </a:extLst>
          </p:cNvPr>
          <p:cNvGrpSpPr/>
          <p:nvPr/>
        </p:nvGrpSpPr>
        <p:grpSpPr>
          <a:xfrm>
            <a:off x="6334717" y="3036626"/>
            <a:ext cx="4992808" cy="2854303"/>
            <a:chOff x="7491928" y="3429000"/>
            <a:chExt cx="4293841" cy="24806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C807BC0-9BC2-E4AD-3211-B7245EB43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1928" y="3429000"/>
              <a:ext cx="3840658" cy="2425131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E6008D-3112-0B07-38FF-CE8C0CC01A20}"/>
                </a:ext>
              </a:extLst>
            </p:cNvPr>
            <p:cNvSpPr txBox="1"/>
            <p:nvPr/>
          </p:nvSpPr>
          <p:spPr>
            <a:xfrm>
              <a:off x="11378306" y="5706336"/>
              <a:ext cx="407462" cy="20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1365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[1]</a:t>
              </a:r>
              <a:endParaRPr lang="en-GB" sz="1000" dirty="0">
                <a:solidFill>
                  <a:srgbClr val="213652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935001-8F3B-ED29-6529-1DAD7F1736A7}"/>
              </a:ext>
            </a:extLst>
          </p:cNvPr>
          <p:cNvSpPr txBox="1"/>
          <p:nvPr/>
        </p:nvSpPr>
        <p:spPr>
          <a:xfrm>
            <a:off x="772311" y="4794187"/>
            <a:ext cx="39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Integrity of reactor’s in-core steel parts 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33ACEAB8-0F59-D338-0197-CE2FD05DCD96}"/>
              </a:ext>
            </a:extLst>
          </p:cNvPr>
          <p:cNvSpPr txBox="1">
            <a:spLocks/>
          </p:cNvSpPr>
          <p:nvPr/>
        </p:nvSpPr>
        <p:spPr>
          <a:xfrm>
            <a:off x="105356" y="6408913"/>
            <a:ext cx="3265776" cy="266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9813845-949D-A6BB-6D66-278A558DEF3E}"/>
              </a:ext>
            </a:extLst>
          </p:cNvPr>
          <p:cNvSpPr/>
          <p:nvPr/>
        </p:nvSpPr>
        <p:spPr>
          <a:xfrm>
            <a:off x="792896" y="3828174"/>
            <a:ext cx="3949365" cy="709592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Heavy Liquid Metal (HLM) dissolution</a:t>
            </a:r>
            <a:endParaRPr lang="en-GB" b="1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90BE93-84B7-E784-2353-8F450BB4EDC3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</p:spTree>
    <p:extLst>
      <p:ext uri="{BB962C8B-B14F-4D97-AF65-F5344CB8AC3E}">
        <p14:creationId xmlns:p14="http://schemas.microsoft.com/office/powerpoint/2010/main" val="3821554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09783" y="2579540"/>
            <a:ext cx="9172433" cy="2777205"/>
          </a:xfrm>
        </p:spPr>
        <p:txBody>
          <a:bodyPr>
            <a:noAutofit/>
          </a:bodyPr>
          <a:lstStyle/>
          <a:p>
            <a:r>
              <a:rPr lang="it-IT" sz="5400" dirty="0">
                <a:latin typeface="+mn-lt"/>
              </a:rPr>
              <a:t>THANK YOU FOR YOUR </a:t>
            </a:r>
            <a:br>
              <a:rPr lang="it-IT" sz="5400" dirty="0">
                <a:latin typeface="+mn-lt"/>
              </a:rPr>
            </a:br>
            <a:r>
              <a:rPr lang="it-IT" sz="5400" dirty="0">
                <a:latin typeface="+mn-lt"/>
              </a:rPr>
              <a:t>KIND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3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B950C-F311-3496-1F73-0A54AFB7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C1D200-9844-1560-0A89-AED926DB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AC98081-500C-CC5A-2E19-6DD8DBFBAF42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C77900B8-D23B-FE8F-1AC6-BE2B603B589F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2E9001-B2AF-ED2B-7112-89ED1E35635C}"/>
              </a:ext>
            </a:extLst>
          </p:cNvPr>
          <p:cNvGrpSpPr/>
          <p:nvPr/>
        </p:nvGrpSpPr>
        <p:grpSpPr>
          <a:xfrm>
            <a:off x="363935" y="1973370"/>
            <a:ext cx="2405311" cy="709592"/>
            <a:chOff x="363935" y="1987381"/>
            <a:chExt cx="2405311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FA143E35-91E4-26FE-0497-241E27E29C47}"/>
                </a:ext>
              </a:extLst>
            </p:cNvPr>
            <p:cNvSpPr/>
            <p:nvPr/>
          </p:nvSpPr>
          <p:spPr>
            <a:xfrm>
              <a:off x="363935" y="1987381"/>
              <a:ext cx="2405311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75F17-09AD-B209-D220-2BC9EEC0A303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D9D20C-A1FD-5398-728D-0FB1F1FA9E56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057FA33A-8892-30C2-83CF-F8A87A0AB7DE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6E4A2F-0420-611A-E491-C845461A3684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375E26F2-12A5-8839-EE2F-96B6B13B2180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ED4670-01E2-399C-5DC8-097084E01E59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3896A3AC-C900-0027-7559-B4245214D749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87516-F13D-8610-9839-B8316587286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9FD43B-0986-66AA-52E1-64C54ACD2E2E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0E1555A9-8113-EB97-4998-CE02481AC5E5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6E17CC-F450-FC0F-2ACF-E0DF51ABDA92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9DB9BF-7F95-EA76-30C3-527B1CA90B3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28A08097-79BA-A6D8-C2DA-58846BF82846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6CEA2E-0772-825E-8AF2-8966E429C284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48E366-363A-6A94-FECF-65B7106EEAD6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D1A9E4-A0E2-3C38-C421-74A02F847A56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549C10D8-5AC6-7F23-1AF0-0604B0B9BF94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BED266-F5A0-D3D7-E675-144D06C9F2B2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b="1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AE059D-0CCF-2812-AD55-12D2F58AA2D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3F91CA4B-B448-8416-91EE-5AA1ACBE6AB8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9FEC3C-DE67-3665-F05D-E051E0F7DA46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DE860A-E012-AEA4-1DDB-8666891C3B99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234AADE8-28E9-E806-69BE-5818CEE1C488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5BC277-34F0-B279-F90D-D26473267476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sp>
        <p:nvSpPr>
          <p:cNvPr id="35" name="Arrow: Chevron 5">
            <a:extLst>
              <a:ext uri="{FF2B5EF4-FFF2-40B4-BE49-F238E27FC236}">
                <a16:creationId xmlns:a16="http://schemas.microsoft.com/office/drawing/2014/main" id="{DD12C945-3B8A-7F40-CB66-83192383B169}"/>
              </a:ext>
            </a:extLst>
          </p:cNvPr>
          <p:cNvSpPr/>
          <p:nvPr/>
        </p:nvSpPr>
        <p:spPr>
          <a:xfrm>
            <a:off x="6721771" y="1968656"/>
            <a:ext cx="2543463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30741" y="482354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85DF6-CACF-0144-88F3-EFD30339FD1A}"/>
              </a:ext>
            </a:extLst>
          </p:cNvPr>
          <p:cNvSpPr txBox="1"/>
          <p:nvPr/>
        </p:nvSpPr>
        <p:spPr>
          <a:xfrm>
            <a:off x="7028649" y="2027684"/>
            <a:ext cx="191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requirements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2DEECF5-4045-85C7-DB18-FBA53752891F}"/>
              </a:ext>
            </a:extLst>
          </p:cNvPr>
          <p:cNvSpPr txBox="1">
            <a:spLocks/>
          </p:cNvSpPr>
          <p:nvPr/>
        </p:nvSpPr>
        <p:spPr>
          <a:xfrm>
            <a:off x="105356" y="6408913"/>
            <a:ext cx="3265776" cy="266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768EE8-287C-DA70-03D6-0AD2880B1CC4}"/>
              </a:ext>
            </a:extLst>
          </p:cNvPr>
          <p:cNvSpPr/>
          <p:nvPr/>
        </p:nvSpPr>
        <p:spPr>
          <a:xfrm>
            <a:off x="768257" y="3826937"/>
            <a:ext cx="3312775" cy="709592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Ceramic protective barriers</a:t>
            </a:r>
            <a:endParaRPr lang="en-GB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E0C3B-E9C4-0675-3FFF-122496D2A0EC}"/>
              </a:ext>
            </a:extLst>
          </p:cNvPr>
          <p:cNvSpPr txBox="1"/>
          <p:nvPr/>
        </p:nvSpPr>
        <p:spPr>
          <a:xfrm>
            <a:off x="493901" y="4808893"/>
            <a:ext cx="39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PLD-grown a-A</a:t>
            </a:r>
            <a:r>
              <a:rPr lang="it-IT" sz="1800" b="1" i="1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l</a:t>
            </a:r>
            <a:r>
              <a:rPr lang="it-IT" sz="1800" b="1" i="1" baseline="-25000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it-IT" sz="1800" b="1" i="1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O</a:t>
            </a:r>
            <a:r>
              <a:rPr lang="it-IT" sz="1800" b="1" i="1" baseline="-25000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3  </a:t>
            </a:r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coatings</a:t>
            </a:r>
            <a:endParaRPr lang="en-US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4C8BC-102F-F214-11A3-13B53C65DF24}"/>
              </a:ext>
            </a:extLst>
          </p:cNvPr>
          <p:cNvGrpSpPr/>
          <p:nvPr/>
        </p:nvGrpSpPr>
        <p:grpSpPr>
          <a:xfrm>
            <a:off x="4938627" y="3156964"/>
            <a:ext cx="6514782" cy="2549736"/>
            <a:chOff x="5713183" y="4289197"/>
            <a:chExt cx="5142687" cy="1684381"/>
          </a:xfrm>
        </p:grpSpPr>
        <p:pic>
          <p:nvPicPr>
            <p:cNvPr id="52" name="Picture 51" descr="Diagram&#10;&#10;Description automatically generated">
              <a:extLst>
                <a:ext uri="{FF2B5EF4-FFF2-40B4-BE49-F238E27FC236}">
                  <a16:creationId xmlns:a16="http://schemas.microsoft.com/office/drawing/2014/main" id="{CE5583BA-18B6-50C9-DC03-35768A4A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83" y="4289197"/>
              <a:ext cx="2488209" cy="1684381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  <p:pic>
          <p:nvPicPr>
            <p:cNvPr id="53" name="Picture 5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A83D4D87-F3DE-71B8-69CF-31AD16812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4441" y="4289197"/>
              <a:ext cx="2441429" cy="1684377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AA73D75-82B6-18CA-EE55-47C9623E2C05}"/>
              </a:ext>
            </a:extLst>
          </p:cNvPr>
          <p:cNvSpPr txBox="1"/>
          <p:nvPr/>
        </p:nvSpPr>
        <p:spPr>
          <a:xfrm>
            <a:off x="11493229" y="5547800"/>
            <a:ext cx="473790" cy="2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GB" sz="1000" dirty="0">
              <a:solidFill>
                <a:srgbClr val="21365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3D722-38D4-E193-D34C-00958A49FD1A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</p:spTree>
    <p:extLst>
      <p:ext uri="{BB962C8B-B14F-4D97-AF65-F5344CB8AC3E}">
        <p14:creationId xmlns:p14="http://schemas.microsoft.com/office/powerpoint/2010/main" val="25033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5B72F-E290-D807-8875-0DFF7E8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B4D9F-A038-C960-0AE1-C057BF2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A03AD7-DF2B-AE42-1F44-D7B96B19CD8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96C420CC-C54C-5322-F63D-1E954353E6D0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975CC8-FE61-702A-80DE-751A5D803C31}"/>
              </a:ext>
            </a:extLst>
          </p:cNvPr>
          <p:cNvGrpSpPr/>
          <p:nvPr/>
        </p:nvGrpSpPr>
        <p:grpSpPr>
          <a:xfrm>
            <a:off x="363935" y="1973370"/>
            <a:ext cx="2383059" cy="709592"/>
            <a:chOff x="363935" y="1987381"/>
            <a:chExt cx="2383059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6B975191-C748-712A-813B-2D5D7F4923E0}"/>
                </a:ext>
              </a:extLst>
            </p:cNvPr>
            <p:cNvSpPr/>
            <p:nvPr/>
          </p:nvSpPr>
          <p:spPr>
            <a:xfrm>
              <a:off x="363935" y="1987381"/>
              <a:ext cx="2383059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FDE8E-CBA7-2C53-3BBA-A23AF0FB0D5B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D8EE0-DE82-9767-028B-A7BDCC0ECC2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157D21D-7CB5-E0A8-1692-9D1E409B0FB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3DFD9-A79C-85F4-ADF7-9EA1EC69628E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6FD48E26-D716-19CE-2E04-2173D44734D7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A22A7-4120-0D8A-7A40-EA5DCD38AF8B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DD987735-4815-86A4-EBA4-00BA97CFE381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64E3CE-99F7-FC51-2D16-D2597E1C174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4D7C2-22EB-8F3C-EA99-D798AC28C810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E2231D3D-7BF7-5F05-5637-588069385C57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ADEA3-2D4D-F2D8-6B24-13471101B583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BC61A-8647-FC17-100F-0685D8E7162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8BFAE51B-C601-019E-9D0E-7540F2C12B8B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C90656-7A62-E6A0-81B8-8001DF344662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5241F5-A76C-0FC1-1674-E6617D13C0A0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AF05EE-8370-F68B-1607-21EC438CCD0C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D7F519CE-F0B7-05BC-F12C-D061DACF2046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09689B-B8A0-4CD1-DE4B-CACC8B8A880F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B6689E-4E31-F4B2-8618-39B726A32A6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8140C783-ADA1-1DB9-3CEF-465AF50CECBE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48CD7E-FC08-8DC7-276C-04312BD19284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ACC92-9F22-FEE5-EAC3-672B15F203A4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101BED1C-E358-1054-36C6-8A69AF9C227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A83E90-D578-C4C6-76BE-526A2B823B47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565429-202F-E006-D951-4DE01A969152}"/>
              </a:ext>
            </a:extLst>
          </p:cNvPr>
          <p:cNvGrpSpPr/>
          <p:nvPr/>
        </p:nvGrpSpPr>
        <p:grpSpPr>
          <a:xfrm>
            <a:off x="6721771" y="1968656"/>
            <a:ext cx="2543463" cy="709592"/>
            <a:chOff x="4292113" y="1987381"/>
            <a:chExt cx="2543463" cy="709592"/>
          </a:xfrm>
          <a:solidFill>
            <a:srgbClr val="213652"/>
          </a:solidFill>
        </p:grpSpPr>
        <p:sp>
          <p:nvSpPr>
            <p:cNvPr id="35" name="Arrow: Chevron 5">
              <a:extLst>
                <a:ext uri="{FF2B5EF4-FFF2-40B4-BE49-F238E27FC236}">
                  <a16:creationId xmlns:a16="http://schemas.microsoft.com/office/drawing/2014/main" id="{00681C1C-3F51-A854-41CC-B5DEA0CE0BC1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2D5477-268A-0296-DA83-B2C1FB0B5132}"/>
                </a:ext>
              </a:extLst>
            </p:cNvPr>
            <p:cNvSpPr txBox="1"/>
            <p:nvPr/>
          </p:nvSpPr>
          <p:spPr>
            <a:xfrm>
              <a:off x="4598991" y="2046409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requirements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AAD7CEB-AEED-3E85-5D1F-791855876092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471C3452-B345-90D6-B492-A243FD1C8005}"/>
              </a:ext>
            </a:extLst>
          </p:cNvPr>
          <p:cNvSpPr txBox="1">
            <a:spLocks/>
          </p:cNvSpPr>
          <p:nvPr/>
        </p:nvSpPr>
        <p:spPr>
          <a:xfrm>
            <a:off x="105356" y="6408913"/>
            <a:ext cx="3265776" cy="266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6F71EE9-B298-75B6-6E6D-5DCDEA833F9C}"/>
              </a:ext>
            </a:extLst>
          </p:cNvPr>
          <p:cNvSpPr/>
          <p:nvPr/>
        </p:nvSpPr>
        <p:spPr>
          <a:xfrm>
            <a:off x="708554" y="2969461"/>
            <a:ext cx="3520058" cy="703957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Preservation of the film’s integrity</a:t>
            </a:r>
            <a:endParaRPr lang="en-GB" b="1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BFC17E-EACF-D3BA-1931-99FC240E59B8}"/>
              </a:ext>
            </a:extLst>
          </p:cNvPr>
          <p:cNvSpPr txBox="1"/>
          <p:nvPr/>
        </p:nvSpPr>
        <p:spPr>
          <a:xfrm>
            <a:off x="915292" y="3768718"/>
            <a:ext cx="324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Corrosion-damage exposure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Radiation-damage exposure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Mechanical deformation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FA5DF4-764B-F3AE-99B2-5BCD0974BFE1}"/>
              </a:ext>
            </a:extLst>
          </p:cNvPr>
          <p:cNvSpPr txBox="1"/>
          <p:nvPr/>
        </p:nvSpPr>
        <p:spPr>
          <a:xfrm>
            <a:off x="560623" y="5576249"/>
            <a:ext cx="39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Focus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the project hereby presented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0BA75D7-1267-56DD-EE08-1E64D73B5045}"/>
              </a:ext>
            </a:extLst>
          </p:cNvPr>
          <p:cNvSpPr/>
          <p:nvPr/>
        </p:nvSpPr>
        <p:spPr>
          <a:xfrm rot="5400000">
            <a:off x="2139928" y="5009427"/>
            <a:ext cx="657311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5DE79C-A2E3-5964-8553-D916735CB724}"/>
              </a:ext>
            </a:extLst>
          </p:cNvPr>
          <p:cNvGrpSpPr/>
          <p:nvPr/>
        </p:nvGrpSpPr>
        <p:grpSpPr>
          <a:xfrm>
            <a:off x="4938627" y="3156964"/>
            <a:ext cx="6514782" cy="2549736"/>
            <a:chOff x="5713183" y="4289197"/>
            <a:chExt cx="5142687" cy="1684381"/>
          </a:xfrm>
        </p:grpSpPr>
        <p:pic>
          <p:nvPicPr>
            <p:cNvPr id="48" name="Picture 47" descr="Diagram&#10;&#10;Description automatically generated">
              <a:extLst>
                <a:ext uri="{FF2B5EF4-FFF2-40B4-BE49-F238E27FC236}">
                  <a16:creationId xmlns:a16="http://schemas.microsoft.com/office/drawing/2014/main" id="{D4DBF85B-CDB6-CC0C-62C6-C6D85B3F9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83" y="4289197"/>
              <a:ext cx="2488209" cy="1684381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  <p:pic>
          <p:nvPicPr>
            <p:cNvPr id="49" name="Picture 48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35BBE828-37EC-AD10-453C-50DD80063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4441" y="4289197"/>
              <a:ext cx="2441429" cy="1684377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FF05ABB-B5B2-0AE9-5EDD-43CD963711B0}"/>
              </a:ext>
            </a:extLst>
          </p:cNvPr>
          <p:cNvSpPr txBox="1"/>
          <p:nvPr/>
        </p:nvSpPr>
        <p:spPr>
          <a:xfrm>
            <a:off x="11493229" y="5547800"/>
            <a:ext cx="473790" cy="2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GB" sz="1000" dirty="0">
              <a:solidFill>
                <a:srgbClr val="213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5B72F-E290-D807-8875-0DFF7E8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B4D9F-A038-C960-0AE1-C057BF2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A03AD7-DF2B-AE42-1F44-D7B96B19CD8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96C420CC-C54C-5322-F63D-1E954353E6D0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975CC8-FE61-702A-80DE-751A5D803C31}"/>
              </a:ext>
            </a:extLst>
          </p:cNvPr>
          <p:cNvGrpSpPr/>
          <p:nvPr/>
        </p:nvGrpSpPr>
        <p:grpSpPr>
          <a:xfrm>
            <a:off x="363935" y="1973370"/>
            <a:ext cx="2383059" cy="709592"/>
            <a:chOff x="363935" y="1987381"/>
            <a:chExt cx="2383059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6B975191-C748-712A-813B-2D5D7F4923E0}"/>
                </a:ext>
              </a:extLst>
            </p:cNvPr>
            <p:cNvSpPr/>
            <p:nvPr/>
          </p:nvSpPr>
          <p:spPr>
            <a:xfrm>
              <a:off x="363935" y="1987381"/>
              <a:ext cx="2383059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FDE8E-CBA7-2C53-3BBA-A23AF0FB0D5B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D8EE0-DE82-9767-028B-A7BDCC0ECC2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157D21D-7CB5-E0A8-1692-9D1E409B0FB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3DFD9-A79C-85F4-ADF7-9EA1EC69628E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6FD48E26-D716-19CE-2E04-2173D44734D7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65829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A22A7-4120-0D8A-7A40-EA5DCD38AF8B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DD987735-4815-86A4-EBA4-00BA97CFE381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64E3CE-99F7-FC51-2D16-D2597E1C174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4D7C2-22EB-8F3C-EA99-D798AC28C810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E2231D3D-7BF7-5F05-5637-588069385C57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ADEA3-2D4D-F2D8-6B24-13471101B583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BC61A-8647-FC17-100F-0685D8E7162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8BFAE51B-C601-019E-9D0E-7540F2C12B8B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C90656-7A62-E6A0-81B8-8001DF344662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5241F5-A76C-0FC1-1674-E6617D13C0A0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AF05EE-8370-F68B-1607-21EC438CCD0C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D7F519CE-F0B7-05BC-F12C-D061DACF2046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09689B-B8A0-4CD1-DE4B-CACC8B8A880F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B6689E-4E31-F4B2-8618-39B726A32A6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8140C783-ADA1-1DB9-3CEF-465AF50CECBE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48CD7E-FC08-8DC7-276C-04312BD19284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ACC92-9F22-FEE5-EAC3-672B15F203A4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101BED1C-E358-1054-36C6-8A69AF9C227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A83E90-D578-C4C6-76BE-526A2B823B47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565429-202F-E006-D951-4DE01A969152}"/>
              </a:ext>
            </a:extLst>
          </p:cNvPr>
          <p:cNvGrpSpPr/>
          <p:nvPr/>
        </p:nvGrpSpPr>
        <p:grpSpPr>
          <a:xfrm>
            <a:off x="6721771" y="1968656"/>
            <a:ext cx="2543463" cy="709592"/>
            <a:chOff x="4292113" y="1987381"/>
            <a:chExt cx="2543463" cy="709592"/>
          </a:xfrm>
          <a:solidFill>
            <a:srgbClr val="213652"/>
          </a:solidFill>
        </p:grpSpPr>
        <p:sp>
          <p:nvSpPr>
            <p:cNvPr id="35" name="Arrow: Chevron 5">
              <a:extLst>
                <a:ext uri="{FF2B5EF4-FFF2-40B4-BE49-F238E27FC236}">
                  <a16:creationId xmlns:a16="http://schemas.microsoft.com/office/drawing/2014/main" id="{00681C1C-3F51-A854-41CC-B5DEA0CE0BC1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2D5477-268A-0296-DA83-B2C1FB0B5132}"/>
                </a:ext>
              </a:extLst>
            </p:cNvPr>
            <p:cNvSpPr txBox="1"/>
            <p:nvPr/>
          </p:nvSpPr>
          <p:spPr>
            <a:xfrm>
              <a:off x="4598991" y="2046409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requirements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83ACA3-29FE-13A8-D8E8-0649146C3811}"/>
              </a:ext>
            </a:extLst>
          </p:cNvPr>
          <p:cNvGrpSpPr/>
          <p:nvPr/>
        </p:nvGrpSpPr>
        <p:grpSpPr>
          <a:xfrm>
            <a:off x="6209668" y="2895896"/>
            <a:ext cx="5282705" cy="3113204"/>
            <a:chOff x="5562598" y="2103118"/>
            <a:chExt cx="6080761" cy="398526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D21C6E-D3E4-BCD7-E10C-4E23CC993D36}"/>
                </a:ext>
              </a:extLst>
            </p:cNvPr>
            <p:cNvSpPr/>
            <p:nvPr/>
          </p:nvSpPr>
          <p:spPr>
            <a:xfrm rot="10800000">
              <a:off x="5562598" y="2103118"/>
              <a:ext cx="6080761" cy="3985261"/>
            </a:xfrm>
            <a:prstGeom prst="rect">
              <a:avLst/>
            </a:prstGeom>
            <a:gradFill>
              <a:gsLst>
                <a:gs pos="0">
                  <a:srgbClr val="EBF4FF"/>
                </a:gs>
                <a:gs pos="37000">
                  <a:srgbClr val="EEF5FF"/>
                </a:gs>
                <a:gs pos="64000">
                  <a:srgbClr val="F2F7FF"/>
                </a:gs>
                <a:gs pos="100000">
                  <a:srgbClr val="F7F9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78DCE16-FB99-59FB-04AB-F655D703700F}"/>
                </a:ext>
              </a:extLst>
            </p:cNvPr>
            <p:cNvGrpSpPr/>
            <p:nvPr/>
          </p:nvGrpSpPr>
          <p:grpSpPr>
            <a:xfrm>
              <a:off x="5822219" y="2176900"/>
              <a:ext cx="5664769" cy="3659583"/>
              <a:chOff x="6351682" y="2253788"/>
              <a:chExt cx="5664769" cy="365958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0DCF8B6-2AB8-8719-9B97-0EE1B7FF032B}"/>
                  </a:ext>
                </a:extLst>
              </p:cNvPr>
              <p:cNvGrpSpPr/>
              <p:nvPr/>
            </p:nvGrpSpPr>
            <p:grpSpPr>
              <a:xfrm>
                <a:off x="6351682" y="2336833"/>
                <a:ext cx="5664769" cy="3576538"/>
                <a:chOff x="6346759" y="2350315"/>
                <a:chExt cx="5429274" cy="3143460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A1D25E10-23CE-A938-6097-032F968B8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76" r="2862" b="11441"/>
                <a:stretch/>
              </p:blipFill>
              <p:spPr bwMode="auto">
                <a:xfrm>
                  <a:off x="6403274" y="2350315"/>
                  <a:ext cx="5128490" cy="314346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D083863-07F4-6BCC-F630-2DE87C767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420000" flipH="1" flipV="1">
                  <a:off x="6346759" y="2703811"/>
                  <a:ext cx="708293" cy="407479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  <a:scene3d>
                  <a:camera prst="isometricOffAxis2Top">
                    <a:rot lat="18207325" lon="1858486" rev="19667889"/>
                  </a:camera>
                  <a:lightRig rig="threePt" dir="t">
                    <a:rot lat="0" lon="0" rev="600000"/>
                  </a:lightRig>
                </a:scene3d>
                <a:sp3d extrusionH="19050">
                  <a:bevelT h="19050"/>
                  <a:bevelB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DB05208-D701-0CAB-C9F8-2E28F04F9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41072" y="4708599"/>
                  <a:ext cx="934961" cy="476835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  <a:scene3d>
                  <a:camera prst="isometricOffAxis2Top">
                    <a:rot lat="18207325" lon="1858486" rev="19667889"/>
                  </a:camera>
                  <a:lightRig rig="threePt" dir="t">
                    <a:rot lat="0" lon="0" rev="600000"/>
                  </a:lightRig>
                </a:scene3d>
                <a:sp3d extrusionH="19050">
                  <a:bevelT h="19050"/>
                  <a:bevelB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C6A6B3E-CCCA-ED15-9AA5-79A602DC8835}"/>
                  </a:ext>
                </a:extLst>
              </p:cNvPr>
              <p:cNvGrpSpPr/>
              <p:nvPr/>
            </p:nvGrpSpPr>
            <p:grpSpPr>
              <a:xfrm>
                <a:off x="10807911" y="2528552"/>
                <a:ext cx="602477" cy="577707"/>
                <a:chOff x="0" y="0"/>
                <a:chExt cx="1214888" cy="1180147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584C206-19EF-ACB8-62DF-CE0EA5C63927}"/>
                    </a:ext>
                  </a:extLst>
                </p:cNvPr>
                <p:cNvCxnSpPr/>
                <p:nvPr/>
              </p:nvCxnSpPr>
              <p:spPr>
                <a:xfrm flipH="1" flipV="1">
                  <a:off x="477579" y="0"/>
                  <a:ext cx="7684" cy="83756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E6CFACD6-E916-4581-465F-73D3F27C43FD}"/>
                    </a:ext>
                  </a:extLst>
                </p:cNvPr>
                <p:cNvCxnSpPr/>
                <p:nvPr/>
              </p:nvCxnSpPr>
              <p:spPr>
                <a:xfrm>
                  <a:off x="493528" y="833770"/>
                  <a:ext cx="721360" cy="160655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78B2B19-DE01-D4B3-249D-B54D157332A7}"/>
                    </a:ext>
                  </a:extLst>
                </p:cNvPr>
                <p:cNvCxnSpPr/>
                <p:nvPr/>
              </p:nvCxnSpPr>
              <p:spPr>
                <a:xfrm flipH="1">
                  <a:off x="0" y="826681"/>
                  <a:ext cx="491778" cy="353466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1285D8-C6D1-B5A2-B209-3E85D11373C2}"/>
                  </a:ext>
                </a:extLst>
              </p:cNvPr>
              <p:cNvSpPr txBox="1"/>
              <p:nvPr/>
            </p:nvSpPr>
            <p:spPr>
              <a:xfrm>
                <a:off x="10665302" y="3013691"/>
                <a:ext cx="176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DDF614-23D0-0490-E056-0EA43A22834C}"/>
                  </a:ext>
                </a:extLst>
              </p:cNvPr>
              <p:cNvSpPr txBox="1"/>
              <p:nvPr/>
            </p:nvSpPr>
            <p:spPr>
              <a:xfrm>
                <a:off x="11405727" y="2889459"/>
                <a:ext cx="176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US" sz="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3DB810-C34B-3B5F-D2DC-A43D328D03D3}"/>
                  </a:ext>
                </a:extLst>
              </p:cNvPr>
              <p:cNvSpPr txBox="1"/>
              <p:nvPr/>
            </p:nvSpPr>
            <p:spPr>
              <a:xfrm>
                <a:off x="10970072" y="2253788"/>
                <a:ext cx="176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endParaRPr lang="en-US" sz="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E03CF3-2939-D542-D733-C5322AF5B25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156" y="2688618"/>
              <a:ext cx="4174349" cy="1883052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AFA067-AAB8-EF7E-F595-FFB77C4BF72A}"/>
                </a:ext>
              </a:extLst>
            </p:cNvPr>
            <p:cNvSpPr txBox="1"/>
            <p:nvPr/>
          </p:nvSpPr>
          <p:spPr>
            <a:xfrm>
              <a:off x="8965331" y="3351653"/>
              <a:ext cx="6543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ea typeface="Calibri" panose="020F0502020204030204" pitchFamily="34" charset="0"/>
                  <a:cs typeface="Times New Roman" panose="02020603050405020304" pitchFamily="18" charset="0"/>
                </a:rPr>
                <a:t>74 mm</a:t>
              </a:r>
              <a:endParaRPr lang="en-US" sz="10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2539A4-7A39-10B2-4EC8-8B1F05641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36344" y="3957443"/>
              <a:ext cx="0" cy="22320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AD73B9-3670-B9CA-A191-F9D106A65482}"/>
                </a:ext>
              </a:extLst>
            </p:cNvPr>
            <p:cNvCxnSpPr>
              <a:cxnSpLocks/>
            </p:cNvCxnSpPr>
            <p:nvPr/>
          </p:nvCxnSpPr>
          <p:spPr>
            <a:xfrm>
              <a:off x="6984732" y="3927360"/>
              <a:ext cx="550690" cy="247988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F5581E-1E0D-BFEA-7FFF-3368F83C1C64}"/>
                </a:ext>
              </a:extLst>
            </p:cNvPr>
            <p:cNvCxnSpPr>
              <a:cxnSpLocks/>
            </p:cNvCxnSpPr>
            <p:nvPr/>
          </p:nvCxnSpPr>
          <p:spPr>
            <a:xfrm>
              <a:off x="6941142" y="3692589"/>
              <a:ext cx="594280" cy="27437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8EE561-DE1C-2AD9-4D2C-0BC077673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3904" y="5225070"/>
              <a:ext cx="361576" cy="38826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5E9670-1831-59BD-29CD-2FD93A209181}"/>
                </a:ext>
              </a:extLst>
            </p:cNvPr>
            <p:cNvSpPr txBox="1"/>
            <p:nvPr/>
          </p:nvSpPr>
          <p:spPr>
            <a:xfrm>
              <a:off x="7208686" y="4156203"/>
              <a:ext cx="6543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ea typeface="Calibri" panose="020F0502020204030204" pitchFamily="34" charset="0"/>
                  <a:cs typeface="Times New Roman" panose="02020603050405020304" pitchFamily="18" charset="0"/>
                </a:rPr>
                <a:t>4 mm</a:t>
              </a:r>
              <a:endParaRPr lang="en-US" sz="10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328D95-76D4-2216-9E3D-6C9D27645823}"/>
                </a:ext>
              </a:extLst>
            </p:cNvPr>
            <p:cNvSpPr txBox="1"/>
            <p:nvPr/>
          </p:nvSpPr>
          <p:spPr>
            <a:xfrm>
              <a:off x="10511473" y="5504326"/>
              <a:ext cx="6543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ea typeface="Calibri" panose="020F0502020204030204" pitchFamily="34" charset="0"/>
                  <a:cs typeface="Times New Roman" panose="02020603050405020304" pitchFamily="18" charset="0"/>
                </a:rPr>
                <a:t>15 mm</a:t>
              </a:r>
              <a:endParaRPr lang="en-US" sz="10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50A5B89-4465-D8C2-072C-D3308C970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6264" y="5005423"/>
              <a:ext cx="166081" cy="16725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4270B3C-41AB-EB28-2183-4F0B70A80818}"/>
              </a:ext>
            </a:extLst>
          </p:cNvPr>
          <p:cNvSpPr txBox="1"/>
          <p:nvPr/>
        </p:nvSpPr>
        <p:spPr>
          <a:xfrm>
            <a:off x="9402580" y="2027568"/>
            <a:ext cx="2089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FD34B-C916-A376-C4F6-85D9BFF7C3C7}"/>
              </a:ext>
            </a:extLst>
          </p:cNvPr>
          <p:cNvSpPr txBox="1"/>
          <p:nvPr/>
        </p:nvSpPr>
        <p:spPr>
          <a:xfrm>
            <a:off x="985522" y="4483098"/>
            <a:ext cx="35609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Planar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dog-bone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geometry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Externally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imposed strain/stress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Evaluate the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coating’s response </a:t>
            </a: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upon mechanical deformations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02EF571-B229-659C-39CF-D5EF929A8C97}"/>
              </a:ext>
            </a:extLst>
          </p:cNvPr>
          <p:cNvSpPr/>
          <p:nvPr/>
        </p:nvSpPr>
        <p:spPr>
          <a:xfrm rot="5400000">
            <a:off x="2495891" y="3957694"/>
            <a:ext cx="574751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914D7D0-CC43-13B2-2D9F-2DA4707AAD40}"/>
              </a:ext>
            </a:extLst>
          </p:cNvPr>
          <p:cNvSpPr/>
          <p:nvPr/>
        </p:nvSpPr>
        <p:spPr>
          <a:xfrm>
            <a:off x="467989" y="5199361"/>
            <a:ext cx="4078462" cy="70959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605B2C-DE1B-2BE6-C22F-24C00A062AB6}"/>
              </a:ext>
            </a:extLst>
          </p:cNvPr>
          <p:cNvSpPr/>
          <p:nvPr/>
        </p:nvSpPr>
        <p:spPr>
          <a:xfrm>
            <a:off x="659982" y="2999295"/>
            <a:ext cx="4246570" cy="630198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TENSILE TESTS </a:t>
            </a: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experimental campaign</a:t>
            </a:r>
          </a:p>
        </p:txBody>
      </p:sp>
    </p:spTree>
    <p:extLst>
      <p:ext uri="{BB962C8B-B14F-4D97-AF65-F5344CB8AC3E}">
        <p14:creationId xmlns:p14="http://schemas.microsoft.com/office/powerpoint/2010/main" val="23140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D298C-3CC1-F3C3-97EA-5459822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1F909-F199-0252-F295-A4EFDC4C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FE0BFC3-B19D-4F19-4CA0-C0A86476247E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048005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Experimental analysis</a:t>
            </a:r>
            <a:endParaRPr lang="en-GB" sz="2400" b="1" dirty="0">
              <a:solidFill>
                <a:srgbClr val="21365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110E6-70D9-2CA5-6476-6AA61940DB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0249" r="8161" b="37711"/>
          <a:stretch/>
        </p:blipFill>
        <p:spPr>
          <a:xfrm>
            <a:off x="405917" y="3720826"/>
            <a:ext cx="3606466" cy="2288358"/>
          </a:xfrm>
          <a:prstGeom prst="rect">
            <a:avLst/>
          </a:prstGeom>
          <a:ln w="28575">
            <a:solidFill>
              <a:srgbClr val="213652"/>
            </a:solidFill>
          </a:ln>
        </p:spPr>
      </p:pic>
      <p:pic>
        <p:nvPicPr>
          <p:cNvPr id="6" name="Picture 5" descr="A picture containing indoor, floor, device, cluttered&#10;&#10;Description automatically generated">
            <a:extLst>
              <a:ext uri="{FF2B5EF4-FFF2-40B4-BE49-F238E27FC236}">
                <a16:creationId xmlns:a16="http://schemas.microsoft.com/office/drawing/2014/main" id="{0190FA1D-9B8E-780B-006E-E73D642AB0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12836" r="17523" b="6269"/>
          <a:stretch/>
        </p:blipFill>
        <p:spPr>
          <a:xfrm>
            <a:off x="4573304" y="1328002"/>
            <a:ext cx="3204634" cy="4681182"/>
          </a:xfrm>
          <a:prstGeom prst="rect">
            <a:avLst/>
          </a:prstGeom>
          <a:ln w="28575">
            <a:solidFill>
              <a:srgbClr val="21365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18CBFE-B4BB-F418-9C4C-673D09D2AC04}"/>
              </a:ext>
            </a:extLst>
          </p:cNvPr>
          <p:cNvSpPr txBox="1"/>
          <p:nvPr/>
        </p:nvSpPr>
        <p:spPr>
          <a:xfrm>
            <a:off x="317936" y="1932473"/>
            <a:ext cx="36944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Generation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dog-bone substrates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a cold-rolled AISI316 metal sheet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deposition treatments 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(grinding, polishing, ultrasonic cleaning, ion gun cleaning)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606B2-A443-5996-3483-64C8459C9CEC}"/>
              </a:ext>
            </a:extLst>
          </p:cNvPr>
          <p:cNvSpPr txBox="1"/>
          <p:nvPr/>
        </p:nvSpPr>
        <p:spPr>
          <a:xfrm>
            <a:off x="8471535" y="1899535"/>
            <a:ext cx="3117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Retrive the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conditions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(stress or strain)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upon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the coating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failed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i.e.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cracked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delaminated</a:t>
            </a:r>
            <a:endParaRPr lang="en-GB" sz="1600" b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4BBFDA2-FD70-8971-8DD2-C1F4B66614EF}"/>
              </a:ext>
            </a:extLst>
          </p:cNvPr>
          <p:cNvSpPr/>
          <p:nvPr/>
        </p:nvSpPr>
        <p:spPr>
          <a:xfrm rot="5400000">
            <a:off x="9758234" y="2896441"/>
            <a:ext cx="544291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Picture 24" descr="A picture containing text, stone&#10;&#10;Description automatically generated">
            <a:extLst>
              <a:ext uri="{FF2B5EF4-FFF2-40B4-BE49-F238E27FC236}">
                <a16:creationId xmlns:a16="http://schemas.microsoft.com/office/drawing/2014/main" id="{AC2B1D32-E3A1-98EA-2882-6C06D66F3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52" y="3486744"/>
            <a:ext cx="3517256" cy="2515351"/>
          </a:xfrm>
          <a:prstGeom prst="rect">
            <a:avLst/>
          </a:prstGeom>
          <a:noFill/>
          <a:ln w="28575">
            <a:solidFill>
              <a:srgbClr val="213652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25DFF4-F6A6-7AB8-720F-9600520A3C17}"/>
              </a:ext>
            </a:extLst>
          </p:cNvPr>
          <p:cNvSpPr/>
          <p:nvPr/>
        </p:nvSpPr>
        <p:spPr>
          <a:xfrm>
            <a:off x="4560736" y="1302342"/>
            <a:ext cx="3227832" cy="543697"/>
          </a:xfrm>
          <a:prstGeom prst="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4. Mechanical tests with diverse tensile loads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56F7EA-C519-44B3-4B5E-D02A16A9F4E7}"/>
                  </a:ext>
                </a:extLst>
              </p:cNvPr>
              <p:cNvSpPr/>
              <p:nvPr/>
            </p:nvSpPr>
            <p:spPr>
              <a:xfrm>
                <a:off x="388816" y="3699563"/>
                <a:ext cx="3639312" cy="610168"/>
              </a:xfrm>
              <a:prstGeom prst="rect">
                <a:avLst/>
              </a:prstGeom>
              <a:solidFill>
                <a:srgbClr val="65829B"/>
              </a:solidFill>
              <a:ln w="28575">
                <a:solidFill>
                  <a:srgbClr val="21365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3.  Pulsed Laser Deposition of a-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sz="1600" b="1" dirty="0"/>
                  <a:t> coatings with different thickness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56F7EA-C519-44B3-4B5E-D02A16A9F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6" y="3699563"/>
                <a:ext cx="3639312" cy="610168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 w="28575">
                <a:solidFill>
                  <a:srgbClr val="21365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A6457C6-CE09-FD2A-38C9-971092899771}"/>
              </a:ext>
            </a:extLst>
          </p:cNvPr>
          <p:cNvSpPr/>
          <p:nvPr/>
        </p:nvSpPr>
        <p:spPr>
          <a:xfrm>
            <a:off x="8254922" y="1302342"/>
            <a:ext cx="3534086" cy="543697"/>
          </a:xfrm>
          <a:prstGeom prst="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5.  Ex-situ characterization and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50355-8307-6E10-73CA-F4BA6FCE3613}"/>
              </a:ext>
            </a:extLst>
          </p:cNvPr>
          <p:cNvSpPr/>
          <p:nvPr/>
        </p:nvSpPr>
        <p:spPr>
          <a:xfrm>
            <a:off x="8254922" y="3460950"/>
            <a:ext cx="3547872" cy="543697"/>
          </a:xfrm>
          <a:prstGeom prst="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SEM image of a cracked coating</a:t>
            </a:r>
          </a:p>
        </p:txBody>
      </p:sp>
    </p:spTree>
    <p:extLst>
      <p:ext uri="{BB962C8B-B14F-4D97-AF65-F5344CB8AC3E}">
        <p14:creationId xmlns:p14="http://schemas.microsoft.com/office/powerpoint/2010/main" val="9890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8" grpId="0" animBg="1"/>
      <p:bldP spid="9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Phyton is useful for?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6A4FA8B-ED8B-EE19-6FD5-600F2A16465F}"/>
              </a:ext>
            </a:extLst>
          </p:cNvPr>
          <p:cNvGrpSpPr/>
          <p:nvPr/>
        </p:nvGrpSpPr>
        <p:grpSpPr>
          <a:xfrm>
            <a:off x="1562122" y="1444185"/>
            <a:ext cx="6334969" cy="4127606"/>
            <a:chOff x="1154043" y="2220295"/>
            <a:chExt cx="5373362" cy="3584454"/>
          </a:xfrm>
        </p:grpSpPr>
        <p:pic>
          <p:nvPicPr>
            <p:cNvPr id="1037" name="Picture 8" descr="Round Circle Arrow Icon, Simple Style Grafica di nsit0108 · Creative Fabrica">
              <a:extLst>
                <a:ext uri="{FF2B5EF4-FFF2-40B4-BE49-F238E27FC236}">
                  <a16:creationId xmlns:a16="http://schemas.microsoft.com/office/drawing/2014/main" id="{D117FB16-0087-9145-5787-927EBFC36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80808"/>
                </a:clrFrom>
                <a:clrTo>
                  <a:srgbClr val="080808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4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043" y="2220295"/>
              <a:ext cx="5373362" cy="3584454"/>
            </a:xfrm>
            <a:prstGeom prst="rect">
              <a:avLst/>
            </a:prstGeom>
            <a:noFill/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AA65D1-D99E-52AE-12C1-9682E368C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15"/>
            <a:stretch/>
          </p:blipFill>
          <p:spPr bwMode="auto">
            <a:xfrm>
              <a:off x="2640422" y="2823198"/>
              <a:ext cx="2440114" cy="245257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31673E-BB8C-5F80-F2B2-B0794776D189}"/>
              </a:ext>
            </a:extLst>
          </p:cNvPr>
          <p:cNvSpPr txBox="1"/>
          <p:nvPr/>
        </p:nvSpPr>
        <p:spPr>
          <a:xfrm>
            <a:off x="556589" y="2552581"/>
            <a:ext cx="191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as resulting from each tensile 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BA5C16-6579-2CA7-F67E-9F26778C8B2E}"/>
              </a:ext>
            </a:extLst>
          </p:cNvPr>
          <p:cNvSpPr txBox="1"/>
          <p:nvPr/>
        </p:nvSpPr>
        <p:spPr>
          <a:xfrm>
            <a:off x="6959528" y="2621548"/>
            <a:ext cx="188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Stress-strain characteristics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20C25-3420-197F-9B44-A69F35DCA1F7}"/>
              </a:ext>
            </a:extLst>
          </p:cNvPr>
          <p:cNvSpPr txBox="1"/>
          <p:nvPr/>
        </p:nvSpPr>
        <p:spPr>
          <a:xfrm>
            <a:off x="9688894" y="3357106"/>
            <a:ext cx="229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Incremental modulus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composite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E114C9-2DE4-9D91-288A-10399EA35A54}"/>
              </a:ext>
            </a:extLst>
          </p:cNvPr>
          <p:cNvSpPr txBox="1"/>
          <p:nvPr/>
        </p:nvSpPr>
        <p:spPr>
          <a:xfrm>
            <a:off x="6959528" y="3875756"/>
            <a:ext cx="188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elastic approximation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8FD4F-68BA-7679-B887-28F1D580B773}"/>
              </a:ext>
            </a:extLst>
          </p:cNvPr>
          <p:cNvSpPr txBox="1"/>
          <p:nvPr/>
        </p:nvSpPr>
        <p:spPr>
          <a:xfrm>
            <a:off x="9817803" y="1554581"/>
            <a:ext cx="203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Study of the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fracture mechanics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coating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1EB4C03-3F77-B85B-0862-C3AB1C818167}"/>
              </a:ext>
            </a:extLst>
          </p:cNvPr>
          <p:cNvSpPr/>
          <p:nvPr/>
        </p:nvSpPr>
        <p:spPr>
          <a:xfrm rot="5400000">
            <a:off x="1554210" y="2309914"/>
            <a:ext cx="129721" cy="2610995"/>
          </a:xfrm>
          <a:prstGeom prst="rect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2" name="Arrow: Right 1041">
            <a:extLst>
              <a:ext uri="{FF2B5EF4-FFF2-40B4-BE49-F238E27FC236}">
                <a16:creationId xmlns:a16="http://schemas.microsoft.com/office/drawing/2014/main" id="{95F44793-6F5A-1B85-C2C8-8B4E23509218}"/>
              </a:ext>
            </a:extLst>
          </p:cNvPr>
          <p:cNvSpPr/>
          <p:nvPr/>
        </p:nvSpPr>
        <p:spPr>
          <a:xfrm rot="10800000" flipH="1">
            <a:off x="6544385" y="3482640"/>
            <a:ext cx="3063006" cy="264305"/>
          </a:xfrm>
          <a:prstGeom prst="rightArrow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8FEADBD-CD45-F45A-2BB0-ADD26E51D29D}"/>
              </a:ext>
            </a:extLst>
          </p:cNvPr>
          <p:cNvSpPr txBox="1"/>
          <p:nvPr/>
        </p:nvSpPr>
        <p:spPr>
          <a:xfrm>
            <a:off x="9817804" y="4882632"/>
            <a:ext cx="203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Study of the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mechanics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the whole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composite</a:t>
            </a:r>
          </a:p>
        </p:txBody>
      </p:sp>
      <p:sp>
        <p:nvSpPr>
          <p:cNvPr id="1044" name="Arrow: Right 1043">
            <a:extLst>
              <a:ext uri="{FF2B5EF4-FFF2-40B4-BE49-F238E27FC236}">
                <a16:creationId xmlns:a16="http://schemas.microsoft.com/office/drawing/2014/main" id="{87A50862-EC23-00C0-9D8A-A5E40E548805}"/>
              </a:ext>
            </a:extLst>
          </p:cNvPr>
          <p:cNvSpPr/>
          <p:nvPr/>
        </p:nvSpPr>
        <p:spPr>
          <a:xfrm rot="16200000" flipH="1">
            <a:off x="10482233" y="4310882"/>
            <a:ext cx="704021" cy="264305"/>
          </a:xfrm>
          <a:prstGeom prst="rightArrow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59EE42C8-EBD9-C266-D79C-FA183F3E5046}"/>
              </a:ext>
            </a:extLst>
          </p:cNvPr>
          <p:cNvSpPr/>
          <p:nvPr/>
        </p:nvSpPr>
        <p:spPr>
          <a:xfrm rot="5400000" flipH="1" flipV="1">
            <a:off x="10482233" y="2829149"/>
            <a:ext cx="704021" cy="264305"/>
          </a:xfrm>
          <a:prstGeom prst="rightArrow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7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9" grpId="0"/>
      <p:bldP spid="1042" grpId="0" animBg="1"/>
      <p:bldP spid="1043" grpId="0"/>
      <p:bldP spid="1044" grpId="0" animBg="1"/>
      <p:bldP spid="10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808565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General overview of the assignment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6" y="2060623"/>
            <a:ext cx="6616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Sequence of the operations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leading to the expected result: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script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random case study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Adjustment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previous script to all case studies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Generation of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re-elaborated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scripts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1D083E-AD2D-94B5-9A14-E1EC297C11EF}"/>
              </a:ext>
            </a:extLst>
          </p:cNvPr>
          <p:cNvSpPr/>
          <p:nvPr/>
        </p:nvSpPr>
        <p:spPr>
          <a:xfrm>
            <a:off x="8396720" y="2374257"/>
            <a:ext cx="3486979" cy="360816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Focus 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D5D97-DBD7-98BC-BCB3-97A83C271D70}"/>
              </a:ext>
            </a:extLst>
          </p:cNvPr>
          <p:cNvSpPr txBox="1"/>
          <p:nvPr/>
        </p:nvSpPr>
        <p:spPr>
          <a:xfrm>
            <a:off x="8396721" y="2851183"/>
            <a:ext cx="348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DATABASE ANALYSIS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MANIPULATION OF RAW DATA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PLOTS AND DIAGRAMS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9EB32-92D1-55A5-A433-1F054D4B27A5}"/>
              </a:ext>
            </a:extLst>
          </p:cNvPr>
          <p:cNvSpPr txBox="1"/>
          <p:nvPr/>
        </p:nvSpPr>
        <p:spPr>
          <a:xfrm>
            <a:off x="363936" y="4411246"/>
            <a:ext cx="66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Phyton libraries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adopted for the purpose: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771E48-230A-BAD2-4CBF-4735B2D88E51}"/>
              </a:ext>
            </a:extLst>
          </p:cNvPr>
          <p:cNvSpPr/>
          <p:nvPr/>
        </p:nvSpPr>
        <p:spPr>
          <a:xfrm>
            <a:off x="1026582" y="5080236"/>
            <a:ext cx="1540403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213652"/>
                </a:solidFill>
              </a:rPr>
              <a:t>MatPlotLib</a:t>
            </a:r>
            <a:endParaRPr lang="en-GB" b="1" dirty="0">
              <a:solidFill>
                <a:srgbClr val="21365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22BD5D-60B6-0C04-A317-51C99028983C}"/>
              </a:ext>
            </a:extLst>
          </p:cNvPr>
          <p:cNvSpPr/>
          <p:nvPr/>
        </p:nvSpPr>
        <p:spPr>
          <a:xfrm>
            <a:off x="3559311" y="5080236"/>
            <a:ext cx="1540403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213652"/>
                </a:solidFill>
              </a:rPr>
              <a:t>NumPy/SciPy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CC35E-B1AB-9A9E-CEA9-B9627E18F103}"/>
              </a:ext>
            </a:extLst>
          </p:cNvPr>
          <p:cNvSpPr txBox="1"/>
          <p:nvPr/>
        </p:nvSpPr>
        <p:spPr>
          <a:xfrm>
            <a:off x="1307736" y="5653219"/>
            <a:ext cx="97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9EF71-C87A-5610-85D1-92C5FC9B70AE}"/>
              </a:ext>
            </a:extLst>
          </p:cNvPr>
          <p:cNvSpPr txBox="1"/>
          <p:nvPr/>
        </p:nvSpPr>
        <p:spPr>
          <a:xfrm>
            <a:off x="3559310" y="5653219"/>
            <a:ext cx="154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69BD5F-9F8A-126F-8072-78841E22A898}"/>
              </a:ext>
            </a:extLst>
          </p:cNvPr>
          <p:cNvSpPr/>
          <p:nvPr/>
        </p:nvSpPr>
        <p:spPr>
          <a:xfrm>
            <a:off x="6092040" y="5080236"/>
            <a:ext cx="2304681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213652"/>
                </a:solidFill>
              </a:rPr>
              <a:t>Scikit-Learn/Statistics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3F0F8-98E8-F0BF-4BD3-6542717C7881}"/>
              </a:ext>
            </a:extLst>
          </p:cNvPr>
          <p:cNvSpPr txBox="1"/>
          <p:nvPr/>
        </p:nvSpPr>
        <p:spPr>
          <a:xfrm>
            <a:off x="6474178" y="5655149"/>
            <a:ext cx="154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C42981-7A93-1E6C-CBC1-EBC5F02EE1E4}"/>
              </a:ext>
            </a:extLst>
          </p:cNvPr>
          <p:cNvSpPr/>
          <p:nvPr/>
        </p:nvSpPr>
        <p:spPr>
          <a:xfrm>
            <a:off x="9625015" y="5080235"/>
            <a:ext cx="1540403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213652"/>
                </a:solidFill>
              </a:rPr>
              <a:t>Pandas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8217C-BB56-D0AD-7FCC-F4B9C26BD55C}"/>
              </a:ext>
            </a:extLst>
          </p:cNvPr>
          <p:cNvSpPr txBox="1"/>
          <p:nvPr/>
        </p:nvSpPr>
        <p:spPr>
          <a:xfrm>
            <a:off x="9424277" y="5653219"/>
            <a:ext cx="19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manipulation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2CC6D69-3F4C-1830-EF92-7FFD3FF877BE}"/>
              </a:ext>
            </a:extLst>
          </p:cNvPr>
          <p:cNvSpPr/>
          <p:nvPr/>
        </p:nvSpPr>
        <p:spPr>
          <a:xfrm rot="10800000" flipH="1">
            <a:off x="6020229" y="3118224"/>
            <a:ext cx="2107760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/>
      <p:bldP spid="21" grpId="0" animBg="1"/>
      <p:bldP spid="25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2206</Words>
  <Application>Microsoft Office PowerPoint</Application>
  <PresentationFormat>Widescreen</PresentationFormat>
  <Paragraphs>366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Oxanium</vt:lpstr>
      <vt:lpstr>Wingdings</vt:lpstr>
      <vt:lpstr>Office Theme</vt:lpstr>
      <vt:lpstr>PHYTON DRIVING LICENSE Exam project</vt:lpstr>
      <vt:lpstr>Introduction</vt:lpstr>
      <vt:lpstr>Introduction</vt:lpstr>
      <vt:lpstr>Introduction</vt:lpstr>
      <vt:lpstr>Introduction</vt:lpstr>
      <vt:lpstr>Introduction</vt:lpstr>
      <vt:lpstr>Experimental</vt:lpstr>
      <vt:lpstr>How Phyton is useful for?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Conclusions of the project</vt:lpstr>
      <vt:lpstr>THANK YOU FOR YOUR 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Federico Piccagli</cp:lastModifiedBy>
  <cp:revision>168</cp:revision>
  <dcterms:created xsi:type="dcterms:W3CDTF">2019-02-13T14:58:22Z</dcterms:created>
  <dcterms:modified xsi:type="dcterms:W3CDTF">2023-06-28T20:33:36Z</dcterms:modified>
</cp:coreProperties>
</file>