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</p:sldMasterIdLst>
  <p:notesMasterIdLst>
    <p:notesMasterId r:id="rId10"/>
  </p:notesMasterIdLst>
  <p:sldIdLst>
    <p:sldId id="256" r:id="rId2"/>
    <p:sldId id="259" r:id="rId3"/>
    <p:sldId id="264" r:id="rId4"/>
    <p:sldId id="267" r:id="rId5"/>
    <p:sldId id="271" r:id="rId6"/>
    <p:sldId id="265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/>
    <p:restoredTop sz="94592"/>
  </p:normalViewPr>
  <p:slideViewPr>
    <p:cSldViewPr snapToGrid="0" snapToObjects="1">
      <p:cViewPr>
        <p:scale>
          <a:sx n="105" d="100"/>
          <a:sy n="105" d="100"/>
        </p:scale>
        <p:origin x="14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6DE4B-9BCB-B04C-A77A-65D42B908F6C}" type="datetimeFigureOut">
              <a:rPr lang="en-US" smtClean="0"/>
              <a:t>2/25/17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7B8FE5-7294-E64C-81FC-B3E911AE9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B8FE5-7294-E64C-81FC-B3E911AE95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97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01/03/2017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Francesco Peverelli - Federico Reppucci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740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01/03/2017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Francesco Peverelli - Federico Reppucci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05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01/03/2017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Francesco Peverelli - Federico Reppucci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4695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01/03/2017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Francesco Peverelli - Federico Reppucci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202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01/03/2017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Francesco Peverelli - Federico Reppucci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1143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01/03/2017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Francesco Peverelli - Federico Reppucci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957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01/03/2017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Francesco Peverelli - Federico Reppucci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188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01/03/2017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Francesco Peverelli - Federico Reppucci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0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01/03/2017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Francesco Peverelli - Federico Reppucci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610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01/03/2017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Francesco Peverelli - Federico Reppucci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480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01/03/2017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Francesco Peverelli - Federico Reppucci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01/03/2017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Francesco Peverelli - Federico Reppucci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925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01/03/2017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Francesco Peverelli - Federico Reppucci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91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01/03/2017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Francesco Peverelli - Federico Reppucci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006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01/03/2017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Francesco Peverelli - Federico Reppucci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3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Francesco Peverelli - Federico Reppucci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01/03/2017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281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01/03/2017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Francesco Peverelli - Federico Reppucci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695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Power EnJoy</a:t>
            </a:r>
            <a:endParaRPr lang="en-US" sz="7200" dirty="0">
              <a:solidFill>
                <a:schemeClr val="accent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54844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Electric car sharing system</a:t>
            </a:r>
            <a:endParaRPr lang="en-US" sz="28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105975" y="4599282"/>
            <a:ext cx="3168027" cy="15579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/>
              <a:t>Francesco Peverelli - Federico Reppucci</a:t>
            </a:r>
            <a:endParaRPr 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1</a:t>
            </a:fld>
            <a:endParaRPr lang="en-US" sz="1400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612340" y="4555577"/>
            <a:ext cx="4661662" cy="5484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/>
              <a:t>01/03/2017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3840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295429" y="4044023"/>
            <a:ext cx="32170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Helvetica Neue" charset="0"/>
                <a:ea typeface="Helvetica Neue" charset="0"/>
                <a:cs typeface="Helvetica Neue" charset="0"/>
              </a:rPr>
              <a:t>A person registered to Power EnJoy and logged in</a:t>
            </a:r>
            <a:endParaRPr lang="en-US" sz="2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2" name="Terminator 31"/>
          <p:cNvSpPr/>
          <p:nvPr/>
        </p:nvSpPr>
        <p:spPr>
          <a:xfrm>
            <a:off x="4159580" y="5059686"/>
            <a:ext cx="3022648" cy="1142073"/>
          </a:xfrm>
          <a:prstGeom prst="flowChartTermina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smtClean="0">
                <a:latin typeface="Helvetica Neue" charset="0"/>
                <a:ea typeface="Helvetica Neue" charset="0"/>
                <a:cs typeface="Helvetica Neue" charset="0"/>
              </a:rPr>
              <a:t>USERS</a:t>
            </a:r>
            <a:endParaRPr lang="en-US" sz="23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3513909" y="4868939"/>
            <a:ext cx="548640" cy="442831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rminator 30"/>
          <p:cNvSpPr/>
          <p:nvPr/>
        </p:nvSpPr>
        <p:spPr>
          <a:xfrm>
            <a:off x="6379503" y="3113635"/>
            <a:ext cx="3022648" cy="1142073"/>
          </a:xfrm>
          <a:prstGeom prst="flowChartTermina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smtClean="0">
                <a:latin typeface="Helvetica Neue" charset="0"/>
                <a:ea typeface="Helvetica Neue" charset="0"/>
                <a:cs typeface="Helvetica Neue" charset="0"/>
              </a:rPr>
              <a:t>EMPOYEES</a:t>
            </a:r>
            <a:endParaRPr lang="en-US" sz="23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3" y="138010"/>
            <a:ext cx="11296890" cy="1030146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Actors involved</a:t>
            </a:r>
            <a:endParaRPr lang="en-US" sz="6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406487"/>
            <a:ext cx="6297612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Helvetica Neue" charset="0"/>
                <a:ea typeface="Helvetica Neue" charset="0"/>
                <a:cs typeface="Helvetica Neue" charset="0"/>
              </a:rPr>
              <a:t>Francesco Peverelli - Federico Reppucci</a:t>
            </a:r>
            <a:endParaRPr lang="en-US" dirty="0">
              <a:solidFill>
                <a:prstClr val="black">
                  <a:tint val="75000"/>
                </a:prst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88214" y="6406486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  <a:latin typeface="Helvetica Neue" charset="0"/>
                <a:ea typeface="Helvetica Neue" charset="0"/>
                <a:cs typeface="Helvetica Neue" charset="0"/>
              </a:rPr>
              <a:pPr/>
              <a:t>2</a:t>
            </a:fld>
            <a:endParaRPr lang="en-US" dirty="0">
              <a:solidFill>
                <a:srgbClr val="5FCBE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6" name="Terminator 25"/>
          <p:cNvSpPr/>
          <p:nvPr/>
        </p:nvSpPr>
        <p:spPr>
          <a:xfrm>
            <a:off x="1856096" y="2024207"/>
            <a:ext cx="3022648" cy="1142073"/>
          </a:xfrm>
          <a:prstGeom prst="flowChartTermina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smtClean="0">
                <a:latin typeface="Helvetica Neue" charset="0"/>
                <a:ea typeface="Helvetica Neue" charset="0"/>
                <a:cs typeface="Helvetica Neue" charset="0"/>
              </a:rPr>
              <a:t>PERSON</a:t>
            </a:r>
            <a:endParaRPr lang="en-US" sz="23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17496" y="1168156"/>
            <a:ext cx="30731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Helvetica Neue" charset="0"/>
                <a:ea typeface="Helvetica Neue" charset="0"/>
                <a:cs typeface="Helvetica Neue" charset="0"/>
              </a:rPr>
              <a:t>A person not registered to Power EnJoy or not logged into the system</a:t>
            </a:r>
            <a:endParaRPr lang="en-US" sz="2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698386" y="4603884"/>
            <a:ext cx="3073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Helvetica Neue" charset="0"/>
                <a:ea typeface="Helvetica Neue" charset="0"/>
                <a:cs typeface="Helvetica Neue" charset="0"/>
              </a:rPr>
              <a:t>An employee responsible for the car retrieval </a:t>
            </a:r>
            <a:endParaRPr lang="en-US" sz="2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4878744" y="1881483"/>
            <a:ext cx="559311" cy="302336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207298" y="4420608"/>
            <a:ext cx="383365" cy="334272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59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3" y="138010"/>
            <a:ext cx="11296890" cy="1030146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Relevant concepts</a:t>
            </a:r>
            <a:endParaRPr lang="en-US" sz="6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406487"/>
            <a:ext cx="6297612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Helvetica Neue" charset="0"/>
                <a:ea typeface="Helvetica Neue" charset="0"/>
                <a:cs typeface="Helvetica Neue" charset="0"/>
              </a:rPr>
              <a:t>Francesco Peverelli - Federico Reppucci</a:t>
            </a:r>
            <a:endParaRPr lang="en-US" dirty="0">
              <a:solidFill>
                <a:prstClr val="black">
                  <a:tint val="75000"/>
                </a:prst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88214" y="6406486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  <a:latin typeface="Helvetica Neue" charset="0"/>
                <a:ea typeface="Helvetica Neue" charset="0"/>
                <a:cs typeface="Helvetica Neue" charset="0"/>
              </a:rPr>
              <a:pPr/>
              <a:t>3</a:t>
            </a:fld>
            <a:endParaRPr lang="en-US" dirty="0">
              <a:solidFill>
                <a:srgbClr val="5FCBE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Hexagon 2"/>
          <p:cNvSpPr/>
          <p:nvPr/>
        </p:nvSpPr>
        <p:spPr>
          <a:xfrm>
            <a:off x="1801397" y="2192811"/>
            <a:ext cx="3265714" cy="914400"/>
          </a:xfrm>
          <a:prstGeom prst="hexagon">
            <a:avLst>
              <a:gd name="adj" fmla="val 37857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Helvetica Neue" charset="0"/>
                <a:ea typeface="Helvetica Neue" charset="0"/>
                <a:cs typeface="Helvetica Neue" charset="0"/>
              </a:rPr>
              <a:t>POWER GRID STATION</a:t>
            </a:r>
            <a:endParaRPr lang="en-US" sz="20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7" name="Hexagon 16"/>
          <p:cNvSpPr/>
          <p:nvPr/>
        </p:nvSpPr>
        <p:spPr>
          <a:xfrm>
            <a:off x="6123108" y="2973131"/>
            <a:ext cx="3265714" cy="914400"/>
          </a:xfrm>
          <a:prstGeom prst="hexagon">
            <a:avLst>
              <a:gd name="adj" fmla="val 37857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Helvetica Neue" charset="0"/>
                <a:ea typeface="Helvetica Neue" charset="0"/>
                <a:cs typeface="Helvetica Neue" charset="0"/>
              </a:rPr>
              <a:t>SAFE AREA</a:t>
            </a:r>
            <a:endParaRPr lang="en-US" sz="20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8" name="Hexagon 17"/>
          <p:cNvSpPr/>
          <p:nvPr/>
        </p:nvSpPr>
        <p:spPr>
          <a:xfrm>
            <a:off x="2465509" y="3887531"/>
            <a:ext cx="3265714" cy="914400"/>
          </a:xfrm>
          <a:prstGeom prst="hexagon">
            <a:avLst>
              <a:gd name="adj" fmla="val 37857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Helvetica Neue" charset="0"/>
                <a:ea typeface="Helvetica Neue" charset="0"/>
                <a:cs typeface="Helvetica Neue" charset="0"/>
              </a:rPr>
              <a:t>POWER ENJOY CAR</a:t>
            </a:r>
            <a:endParaRPr lang="en-US" sz="20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08936" y="1420336"/>
            <a:ext cx="30731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Helvetica Neue" charset="0"/>
                <a:ea typeface="Helvetica Neue" charset="0"/>
                <a:cs typeface="Helvetica Neue" charset="0"/>
              </a:rPr>
              <a:t>A person not registered to Power EnJoy or not logged into the system</a:t>
            </a:r>
            <a:endParaRPr lang="en-US" sz="2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33233" y="4424663"/>
            <a:ext cx="34697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ublic </a:t>
            </a:r>
            <a:r>
              <a:rPr lang="en-US" sz="2000" dirty="0"/>
              <a:t>car </a:t>
            </a:r>
            <a:r>
              <a:rPr lang="en-US" sz="2000" dirty="0" smtClean="0"/>
              <a:t>parks, specific areas </a:t>
            </a:r>
            <a:r>
              <a:rPr lang="en-US" sz="2000" dirty="0"/>
              <a:t>of the city and private PowerEnJoy car parks 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1383776" y="5220463"/>
            <a:ext cx="3135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</a:t>
            </a:r>
            <a:r>
              <a:rPr lang="en-US" sz="2000" dirty="0" smtClean="0"/>
              <a:t>lectric </a:t>
            </a:r>
            <a:r>
              <a:rPr lang="en-US" sz="2000" dirty="0"/>
              <a:t>powered vehicles owned by PowerEnJoy. </a:t>
            </a:r>
            <a:endParaRPr lang="en-US" sz="2000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931147" y="2073614"/>
            <a:ext cx="559311" cy="302336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7654835" y="3986196"/>
            <a:ext cx="235131" cy="358535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266829" y="4932494"/>
            <a:ext cx="299331" cy="259674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10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3" y="138010"/>
            <a:ext cx="11296890" cy="1030146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States of a car</a:t>
            </a:r>
            <a:endParaRPr lang="en-US" sz="6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376007"/>
            <a:ext cx="6297612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Helvetica Neue" charset="0"/>
                <a:ea typeface="Helvetica Neue" charset="0"/>
                <a:cs typeface="Helvetica Neue" charset="0"/>
              </a:rPr>
              <a:t>Francesco Peverelli - Federico Reppucci</a:t>
            </a:r>
            <a:endParaRPr lang="en-US" dirty="0">
              <a:solidFill>
                <a:prstClr val="black">
                  <a:tint val="75000"/>
                </a:prst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3541" y="6376006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  <a:latin typeface="Helvetica Neue" charset="0"/>
                <a:ea typeface="Helvetica Neue" charset="0"/>
                <a:cs typeface="Helvetica Neue" charset="0"/>
              </a:rPr>
              <a:pPr/>
              <a:t>4</a:t>
            </a:fld>
            <a:endParaRPr lang="en-US" dirty="0">
              <a:solidFill>
                <a:srgbClr val="5FCBE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1" name="Terminator 20"/>
          <p:cNvSpPr/>
          <p:nvPr/>
        </p:nvSpPr>
        <p:spPr>
          <a:xfrm>
            <a:off x="5119687" y="1584427"/>
            <a:ext cx="2088887" cy="640616"/>
          </a:xfrm>
          <a:prstGeom prst="flowChartTermina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smtClean="0">
                <a:latin typeface="Helvetica Neue" charset="0"/>
                <a:ea typeface="Helvetica Neue" charset="0"/>
                <a:cs typeface="Helvetica Neue" charset="0"/>
              </a:rPr>
              <a:t>AVAILABLE</a:t>
            </a:r>
            <a:endParaRPr lang="en-US" sz="23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4" name="Terminator 23"/>
          <p:cNvSpPr/>
          <p:nvPr/>
        </p:nvSpPr>
        <p:spPr>
          <a:xfrm>
            <a:off x="9315025" y="3058128"/>
            <a:ext cx="2088887" cy="640616"/>
          </a:xfrm>
          <a:prstGeom prst="flowChartTermina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smtClean="0">
                <a:latin typeface="Helvetica Neue" charset="0"/>
                <a:ea typeface="Helvetica Neue" charset="0"/>
                <a:cs typeface="Helvetica Neue" charset="0"/>
              </a:rPr>
              <a:t>RESERVED</a:t>
            </a:r>
            <a:endParaRPr lang="en-US" sz="23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5" name="Terminator 24"/>
          <p:cNvSpPr/>
          <p:nvPr/>
        </p:nvSpPr>
        <p:spPr>
          <a:xfrm>
            <a:off x="7928911" y="5400785"/>
            <a:ext cx="2088887" cy="640616"/>
          </a:xfrm>
          <a:prstGeom prst="flowChartTermina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smtClean="0">
                <a:latin typeface="Helvetica Neue" charset="0"/>
                <a:ea typeface="Helvetica Neue" charset="0"/>
                <a:cs typeface="Helvetica Neue" charset="0"/>
              </a:rPr>
              <a:t>RUNNING</a:t>
            </a:r>
            <a:endParaRPr lang="en-US" sz="23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6" name="Terminator 25"/>
          <p:cNvSpPr/>
          <p:nvPr/>
        </p:nvSpPr>
        <p:spPr>
          <a:xfrm>
            <a:off x="2347521" y="5400785"/>
            <a:ext cx="2417321" cy="640616"/>
          </a:xfrm>
          <a:prstGeom prst="flowChartTermina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smtClean="0">
                <a:latin typeface="Helvetica Neue" charset="0"/>
                <a:ea typeface="Helvetica Neue" charset="0"/>
                <a:cs typeface="Helvetica Neue" charset="0"/>
              </a:rPr>
              <a:t>DISLOCATED</a:t>
            </a:r>
            <a:endParaRPr lang="en-US" sz="23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8" name="Terminator 27"/>
          <p:cNvSpPr/>
          <p:nvPr/>
        </p:nvSpPr>
        <p:spPr>
          <a:xfrm>
            <a:off x="515686" y="3020443"/>
            <a:ext cx="2837825" cy="640616"/>
          </a:xfrm>
          <a:prstGeom prst="flowChartTermina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smtClean="0">
                <a:latin typeface="Helvetica Neue" charset="0"/>
                <a:ea typeface="Helvetica Neue" charset="0"/>
                <a:cs typeface="Helvetica Neue" charset="0"/>
              </a:rPr>
              <a:t>NOT AVAILABLE</a:t>
            </a:r>
            <a:endParaRPr lang="en-US" sz="23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1" name="Arc 30"/>
          <p:cNvSpPr/>
          <p:nvPr/>
        </p:nvSpPr>
        <p:spPr>
          <a:xfrm>
            <a:off x="4038257" y="1863660"/>
            <a:ext cx="6400800" cy="2425786"/>
          </a:xfrm>
          <a:prstGeom prst="arc">
            <a:avLst/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Arc 33"/>
          <p:cNvSpPr/>
          <p:nvPr/>
        </p:nvSpPr>
        <p:spPr>
          <a:xfrm rot="5400000">
            <a:off x="8066860" y="3278588"/>
            <a:ext cx="3971105" cy="951009"/>
          </a:xfrm>
          <a:prstGeom prst="arc">
            <a:avLst/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/>
          <p:cNvSpPr/>
          <p:nvPr/>
        </p:nvSpPr>
        <p:spPr>
          <a:xfrm flipH="1" flipV="1">
            <a:off x="6554118" y="1150455"/>
            <a:ext cx="5518484" cy="2237873"/>
          </a:xfrm>
          <a:prstGeom prst="arc">
            <a:avLst/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25" idx="1"/>
            <a:endCxn id="26" idx="3"/>
          </p:cNvCxnSpPr>
          <p:nvPr/>
        </p:nvCxnSpPr>
        <p:spPr>
          <a:xfrm flipH="1">
            <a:off x="4764842" y="5721093"/>
            <a:ext cx="3164069" cy="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rc 41"/>
          <p:cNvSpPr/>
          <p:nvPr/>
        </p:nvSpPr>
        <p:spPr>
          <a:xfrm rot="674885" flipH="1" flipV="1">
            <a:off x="6159025" y="-156321"/>
            <a:ext cx="4786520" cy="5744495"/>
          </a:xfrm>
          <a:prstGeom prst="arc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c 42"/>
          <p:cNvSpPr/>
          <p:nvPr/>
        </p:nvSpPr>
        <p:spPr>
          <a:xfrm rot="674885" flipH="1" flipV="1">
            <a:off x="2643557" y="1541002"/>
            <a:ext cx="11412186" cy="4126746"/>
          </a:xfrm>
          <a:prstGeom prst="arc">
            <a:avLst>
              <a:gd name="adj1" fmla="val 16229911"/>
              <a:gd name="adj2" fmla="val 20917201"/>
            </a:avLst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stCxn id="26" idx="0"/>
          </p:cNvCxnSpPr>
          <p:nvPr/>
        </p:nvCxnSpPr>
        <p:spPr>
          <a:xfrm flipV="1">
            <a:off x="3556182" y="2225043"/>
            <a:ext cx="2260802" cy="3175742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rc 48"/>
          <p:cNvSpPr/>
          <p:nvPr/>
        </p:nvSpPr>
        <p:spPr>
          <a:xfrm rot="16200000">
            <a:off x="3964871" y="-322393"/>
            <a:ext cx="2203597" cy="6608853"/>
          </a:xfrm>
          <a:prstGeom prst="arc">
            <a:avLst/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Arc 49"/>
          <p:cNvSpPr/>
          <p:nvPr/>
        </p:nvSpPr>
        <p:spPr>
          <a:xfrm rot="16200000" flipH="1">
            <a:off x="233643" y="3097551"/>
            <a:ext cx="4155218" cy="1128973"/>
          </a:xfrm>
          <a:prstGeom prst="arc">
            <a:avLst/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 rot="633656">
            <a:off x="8200097" y="1671436"/>
            <a:ext cx="30142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car reservation</a:t>
            </a:r>
            <a:endParaRPr lang="en-US" sz="2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537561" y="4214740"/>
            <a:ext cx="14093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 Neue" charset="0"/>
                <a:ea typeface="Helvetica Neue" charset="0"/>
                <a:cs typeface="Helvetica Neue" charset="0"/>
              </a:rPr>
              <a:t>u</a:t>
            </a: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nlocking and ignition</a:t>
            </a:r>
            <a:endParaRPr lang="en-US" sz="2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 rot="1157035">
            <a:off x="6670235" y="2644857"/>
            <a:ext cx="30142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 Neue" charset="0"/>
                <a:ea typeface="Helvetica Neue" charset="0"/>
                <a:cs typeface="Helvetica Neue" charset="0"/>
              </a:rPr>
              <a:t>r</a:t>
            </a: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eservation expires</a:t>
            </a:r>
            <a:endParaRPr lang="en-US" sz="2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734168" y="3811909"/>
            <a:ext cx="17683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 Neue" charset="0"/>
                <a:ea typeface="Helvetica Neue" charset="0"/>
                <a:cs typeface="Helvetica Neue" charset="0"/>
              </a:rPr>
              <a:t>s</a:t>
            </a: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afe area parking after 1 hour</a:t>
            </a:r>
            <a:endParaRPr lang="en-US" sz="2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 rot="1326618">
            <a:off x="4997031" y="4251545"/>
            <a:ext cx="17683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 Neue" charset="0"/>
                <a:ea typeface="Helvetica Neue" charset="0"/>
                <a:cs typeface="Helvetica Neue" charset="0"/>
              </a:rPr>
              <a:t>p</a:t>
            </a: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arking before 1h</a:t>
            </a:r>
            <a:endParaRPr lang="en-US" sz="2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857999" y="5696361"/>
            <a:ext cx="35553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non-safe area parking after 1 hour or ”battery distance constraint”</a:t>
            </a:r>
            <a:endParaRPr lang="en-US" sz="2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27724" y="3738208"/>
            <a:ext cx="160900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the car was in a non-safe area or “battery distance constraint”</a:t>
            </a:r>
            <a:endParaRPr lang="en-US" sz="2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965205" y="1327339"/>
            <a:ext cx="19912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the car was in a safe area</a:t>
            </a:r>
            <a:endParaRPr lang="en-US" sz="2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639559" y="2689842"/>
            <a:ext cx="17683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 Neue" charset="0"/>
                <a:ea typeface="Helvetica Neue" charset="0"/>
                <a:cs typeface="Helvetica Neue" charset="0"/>
              </a:rPr>
              <a:t>c</a:t>
            </a: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ar retrieval</a:t>
            </a:r>
            <a:endParaRPr lang="en-US" sz="2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11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3" y="138010"/>
            <a:ext cx="11296890" cy="1030146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Car reservation</a:t>
            </a:r>
            <a:endParaRPr lang="en-US" sz="6000" dirty="0">
              <a:solidFill>
                <a:schemeClr val="accent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376007"/>
            <a:ext cx="6297612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Helvetica Neue" charset="0"/>
                <a:ea typeface="Helvetica Neue" charset="0"/>
                <a:cs typeface="Helvetica Neue" charset="0"/>
              </a:rPr>
              <a:t>Francesco Peverelli - Federico Reppucci</a:t>
            </a:r>
            <a:endParaRPr lang="en-US" dirty="0">
              <a:solidFill>
                <a:prstClr val="black">
                  <a:tint val="75000"/>
                </a:prst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88214" y="6376006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  <a:latin typeface="Helvetica Neue" charset="0"/>
                <a:ea typeface="Helvetica Neue" charset="0"/>
                <a:cs typeface="Helvetica Neue" charset="0"/>
              </a:rPr>
              <a:pPr/>
              <a:t>5</a:t>
            </a:fld>
            <a:endParaRPr lang="en-US" dirty="0">
              <a:solidFill>
                <a:srgbClr val="5FCBE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7334" y="1584960"/>
            <a:ext cx="3358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• Tap on “reserve a car”</a:t>
            </a:r>
          </a:p>
          <a:p>
            <a:r>
              <a:rPr lang="en-US" smtClean="0"/>
              <a:t>•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85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3" y="138010"/>
            <a:ext cx="11296890" cy="1030146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Extra fees and discounts</a:t>
            </a:r>
            <a:endParaRPr lang="en-US" sz="6000" dirty="0">
              <a:solidFill>
                <a:schemeClr val="accent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376007"/>
            <a:ext cx="6297612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Helvetica Neue" charset="0"/>
                <a:ea typeface="Helvetica Neue" charset="0"/>
                <a:cs typeface="Helvetica Neue" charset="0"/>
              </a:rPr>
              <a:t>Francesco Peverelli - Federico Reppucci</a:t>
            </a:r>
            <a:endParaRPr lang="en-US" dirty="0">
              <a:solidFill>
                <a:prstClr val="black">
                  <a:tint val="75000"/>
                </a:prst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88214" y="6376006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  <a:latin typeface="Helvetica Neue" charset="0"/>
                <a:ea typeface="Helvetica Neue" charset="0"/>
                <a:cs typeface="Helvetica Neue" charset="0"/>
              </a:rPr>
              <a:pPr/>
              <a:t>6</a:t>
            </a:fld>
            <a:endParaRPr lang="en-US" dirty="0">
              <a:solidFill>
                <a:srgbClr val="5FCBE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1" name="Content Placeholder 2"/>
          <p:cNvSpPr>
            <a:spLocks noGrp="1"/>
          </p:cNvSpPr>
          <p:nvPr>
            <p:ph idx="1"/>
          </p:nvPr>
        </p:nvSpPr>
        <p:spPr>
          <a:xfrm>
            <a:off x="2061808" y="2218463"/>
            <a:ext cx="7763581" cy="1811854"/>
          </a:xfrm>
        </p:spPr>
        <p:txBody>
          <a:bodyPr>
            <a:noAutofit/>
          </a:bodyPr>
          <a:lstStyle/>
          <a:p>
            <a:r>
              <a:rPr lang="en-US" sz="2500" dirty="0" smtClean="0">
                <a:latin typeface="Helvetica Neue" charset="0"/>
                <a:ea typeface="Helvetica Neue" charset="0"/>
                <a:cs typeface="Helvetica Neue" charset="0"/>
              </a:rPr>
              <a:t>Only the highest percentage discount is applied</a:t>
            </a:r>
          </a:p>
          <a:p>
            <a:r>
              <a:rPr lang="en-US" sz="2500" dirty="0" smtClean="0">
                <a:latin typeface="Helvetica Neue" charset="0"/>
                <a:ea typeface="Helvetica Neue" charset="0"/>
                <a:cs typeface="Helvetica Neue" charset="0"/>
              </a:rPr>
              <a:t>No discounts is applied if any extra fee is charged</a:t>
            </a:r>
          </a:p>
          <a:p>
            <a:r>
              <a:rPr lang="en-US" sz="2500" dirty="0" smtClean="0">
                <a:latin typeface="Helvetica Neue" charset="0"/>
                <a:ea typeface="Helvetica Neue" charset="0"/>
                <a:cs typeface="Helvetica Neue" charset="0"/>
              </a:rPr>
              <a:t>Extra charges are applied cumulatively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301172" y="5080624"/>
            <a:ext cx="96438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Helvetica Neue" charset="0"/>
                <a:ea typeface="Helvetica Neue" charset="0"/>
                <a:cs typeface="Helvetica Neue" charset="0"/>
              </a:rPr>
              <a:t>RATIONALE</a:t>
            </a:r>
            <a:r>
              <a:rPr lang="en-US" sz="2500" dirty="0" smtClean="0">
                <a:latin typeface="Helvetica Neue" charset="0"/>
                <a:ea typeface="Helvetica Neue" charset="0"/>
                <a:cs typeface="Helvetica Neue" charset="0"/>
              </a:rPr>
              <a:t>: we want to discourage negative behavior from the users and to prevent the users from abusing the discount system</a:t>
            </a:r>
            <a:endParaRPr lang="en-US" sz="25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26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376007"/>
            <a:ext cx="6297612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Helvetica Neue" charset="0"/>
                <a:ea typeface="Helvetica Neue" charset="0"/>
                <a:cs typeface="Helvetica Neue" charset="0"/>
              </a:rPr>
              <a:t>Francesco Peverelli - Federico Reppucci</a:t>
            </a:r>
            <a:endParaRPr lang="en-US" dirty="0">
              <a:solidFill>
                <a:prstClr val="black">
                  <a:tint val="75000"/>
                </a:prst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88214" y="6376006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  <a:latin typeface="Helvetica Neue" charset="0"/>
                <a:ea typeface="Helvetica Neue" charset="0"/>
                <a:cs typeface="Helvetica Neue" charset="0"/>
              </a:rPr>
              <a:pPr/>
              <a:t>7</a:t>
            </a:fld>
            <a:endParaRPr lang="en-US" dirty="0">
              <a:solidFill>
                <a:srgbClr val="5FCBE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36" y="11014"/>
            <a:ext cx="6895408" cy="636499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7273844" y="2143096"/>
            <a:ext cx="4918156" cy="2100827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Elicited</a:t>
            </a:r>
            <a:r>
              <a:rPr lang="en-US" sz="5400" dirty="0">
                <a:latin typeface="Helvetica Neue" charset="0"/>
                <a:ea typeface="Helvetica Neue" charset="0"/>
                <a:cs typeface="Helvetica Neue" charset="0"/>
              </a:rPr>
              <a:t/>
            </a:r>
            <a:br>
              <a:rPr lang="en-US" sz="5400" dirty="0"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5400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functionalities</a:t>
            </a:r>
            <a:endParaRPr lang="en-US" sz="5000" dirty="0">
              <a:solidFill>
                <a:schemeClr val="accent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60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3" y="138010"/>
            <a:ext cx="11296890" cy="1030146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</a:rPr>
              <a:t>Look and feel</a:t>
            </a:r>
            <a:endParaRPr lang="en-US" sz="6000" dirty="0">
              <a:solidFill>
                <a:schemeClr val="accent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376007"/>
            <a:ext cx="6297612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Helvetica Neue" charset="0"/>
                <a:ea typeface="Helvetica Neue" charset="0"/>
                <a:cs typeface="Helvetica Neue" charset="0"/>
              </a:rPr>
              <a:t>Francesco Peverelli - Federico Reppucci</a:t>
            </a:r>
            <a:endParaRPr lang="en-US" dirty="0">
              <a:solidFill>
                <a:prstClr val="black">
                  <a:tint val="75000"/>
                </a:prst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88214" y="6376006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rgbClr val="5FCBEF"/>
                </a:solidFill>
                <a:latin typeface="Helvetica Neue" charset="0"/>
                <a:ea typeface="Helvetica Neue" charset="0"/>
                <a:cs typeface="Helvetica Neue" charset="0"/>
              </a:rPr>
              <a:pPr/>
              <a:t>8</a:t>
            </a:fld>
            <a:endParaRPr lang="en-US" dirty="0">
              <a:solidFill>
                <a:srgbClr val="5FCBEF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01" y="1381776"/>
            <a:ext cx="7430868" cy="47806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505" y="1381776"/>
            <a:ext cx="2409325" cy="478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565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</TotalTime>
  <Words>256</Words>
  <Application>Microsoft Macintosh PowerPoint</Application>
  <PresentationFormat>Widescreen</PresentationFormat>
  <Paragraphs>59</Paragraphs>
  <Slides>8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Helvetica Neue</vt:lpstr>
      <vt:lpstr>Trebuchet MS</vt:lpstr>
      <vt:lpstr>Wingdings 3</vt:lpstr>
      <vt:lpstr>Arial</vt:lpstr>
      <vt:lpstr>Facet</vt:lpstr>
      <vt:lpstr>Power EnJoy</vt:lpstr>
      <vt:lpstr>Actors involved</vt:lpstr>
      <vt:lpstr>Relevant concepts</vt:lpstr>
      <vt:lpstr>States of a car</vt:lpstr>
      <vt:lpstr>Car reservation</vt:lpstr>
      <vt:lpstr>Extra fees and discounts</vt:lpstr>
      <vt:lpstr>Elicited functionalities</vt:lpstr>
      <vt:lpstr>Look and feel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EnJoy</dc:title>
  <dc:creator>Microsoft Office User</dc:creator>
  <cp:lastModifiedBy>Microsoft Office User</cp:lastModifiedBy>
  <cp:revision>27</cp:revision>
  <dcterms:created xsi:type="dcterms:W3CDTF">2017-02-25T13:41:17Z</dcterms:created>
  <dcterms:modified xsi:type="dcterms:W3CDTF">2017-02-25T17:52:42Z</dcterms:modified>
</cp:coreProperties>
</file>