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2616200"/>
            <a:ext cx="10464801" cy="3302001"/>
          </a:xfrm>
          <a:prstGeom prst="rect">
            <a:avLst/>
          </a:prstGeom>
        </p:spPr>
        <p:txBody>
          <a:bodyPr/>
          <a:lstStyle/>
          <a:p>
            <a:pPr lvl="1">
              <a:defRPr>
                <a:latin typeface="Helvetica"/>
                <a:ea typeface="Helvetica"/>
                <a:cs typeface="Helvetica"/>
                <a:sym typeface="Helvetica"/>
              </a:defRPr>
            </a:pPr>
            <a:r>
              <a:t>Design Document</a:t>
            </a:r>
          </a:p>
          <a:p>
            <a:pPr lvl="1">
              <a:defRPr>
                <a:latin typeface="Helvetica"/>
                <a:ea typeface="Helvetica"/>
                <a:cs typeface="Helvetica"/>
                <a:sym typeface="Helvetica"/>
              </a:defRPr>
            </a:pPr>
            <a:r>
              <a:t>PowerEnJoy</a:t>
            </a:r>
          </a:p>
        </p:txBody>
      </p:sp>
      <p:sp>
        <p:nvSpPr>
          <p:cNvPr id="120" name="Shape 120"/>
          <p:cNvSpPr/>
          <p:nvPr>
            <p:ph type="subTitle" sz="quarter" idx="1"/>
          </p:nvPr>
        </p:nvSpPr>
        <p:spPr>
          <a:xfrm>
            <a:off x="1270000" y="6007100"/>
            <a:ext cx="10464801" cy="1130301"/>
          </a:xfrm>
          <a:prstGeom prst="rect">
            <a:avLst/>
          </a:prstGeom>
        </p:spPr>
        <p:txBody>
          <a:bodyPr/>
          <a:lstStyle/>
          <a:p>
            <a:pPr/>
            <a:r>
              <a:t>Peverelli Francesco</a:t>
            </a:r>
          </a:p>
          <a:p>
            <a:pPr/>
            <a:r>
              <a:t>Reppucci Federico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952500" y="-56819"/>
            <a:ext cx="11099800" cy="528447"/>
          </a:xfrm>
          <a:prstGeom prst="rect">
            <a:avLst/>
          </a:prstGeom>
        </p:spPr>
        <p:txBody>
          <a:bodyPr/>
          <a:lstStyle>
            <a:lvl1pPr defTabSz="233679">
              <a:defRPr sz="3200"/>
            </a:lvl1pPr>
          </a:lstStyle>
          <a:p>
            <a:pPr/>
            <a:r>
              <a:t>REQUEST MANAGER INTERFACE</a:t>
            </a:r>
          </a:p>
        </p:txBody>
      </p:sp>
      <p:pic>
        <p:nvPicPr>
          <p:cNvPr id="146" name="request_managers.png"/>
          <p:cNvPicPr>
            <a:picLocks noChangeAspect="1"/>
          </p:cNvPicPr>
          <p:nvPr/>
        </p:nvPicPr>
        <p:blipFill>
          <a:blip r:embed="rId2">
            <a:extLst/>
          </a:blip>
          <a:stretch>
            <a:fillRect/>
          </a:stretch>
        </p:blipFill>
        <p:spPr>
          <a:xfrm>
            <a:off x="-58336" y="1334977"/>
            <a:ext cx="13547974" cy="6753273"/>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952500" y="-56819"/>
            <a:ext cx="11099800" cy="528447"/>
          </a:xfrm>
          <a:prstGeom prst="rect">
            <a:avLst/>
          </a:prstGeom>
        </p:spPr>
        <p:txBody>
          <a:bodyPr/>
          <a:lstStyle>
            <a:lvl1pPr defTabSz="233679">
              <a:defRPr sz="3200"/>
            </a:lvl1pPr>
          </a:lstStyle>
          <a:p>
            <a:pPr/>
            <a:r>
              <a:t>DISPATCHER INTERFACE</a:t>
            </a:r>
          </a:p>
        </p:txBody>
      </p:sp>
      <p:pic>
        <p:nvPicPr>
          <p:cNvPr id="149" name="dispatcherInterf.png"/>
          <p:cNvPicPr>
            <a:picLocks noChangeAspect="1"/>
          </p:cNvPicPr>
          <p:nvPr/>
        </p:nvPicPr>
        <p:blipFill>
          <a:blip r:embed="rId2">
            <a:extLst/>
          </a:blip>
          <a:stretch>
            <a:fillRect/>
          </a:stretch>
        </p:blipFill>
        <p:spPr>
          <a:xfrm>
            <a:off x="863984" y="1189782"/>
            <a:ext cx="11276832" cy="737403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952500" y="-56819"/>
            <a:ext cx="11099800" cy="528447"/>
          </a:xfrm>
          <a:prstGeom prst="rect">
            <a:avLst/>
          </a:prstGeom>
        </p:spPr>
        <p:txBody>
          <a:bodyPr/>
          <a:lstStyle>
            <a:lvl1pPr defTabSz="233679">
              <a:defRPr sz="3200"/>
            </a:lvl1pPr>
          </a:lstStyle>
          <a:p>
            <a:pPr/>
            <a:r>
              <a:t>CONTROLLER INTERFACE</a:t>
            </a:r>
          </a:p>
        </p:txBody>
      </p:sp>
      <p:pic>
        <p:nvPicPr>
          <p:cNvPr id="152" name="3-Controllers.png"/>
          <p:cNvPicPr>
            <a:picLocks noChangeAspect="1"/>
          </p:cNvPicPr>
          <p:nvPr/>
        </p:nvPicPr>
        <p:blipFill>
          <a:blip r:embed="rId2">
            <a:extLst/>
          </a:blip>
          <a:stretch>
            <a:fillRect/>
          </a:stretch>
        </p:blipFill>
        <p:spPr>
          <a:xfrm>
            <a:off x="-45395" y="707296"/>
            <a:ext cx="13696065" cy="9030785"/>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952500" y="-56819"/>
            <a:ext cx="11099800" cy="528447"/>
          </a:xfrm>
          <a:prstGeom prst="rect">
            <a:avLst/>
          </a:prstGeom>
        </p:spPr>
        <p:txBody>
          <a:bodyPr/>
          <a:lstStyle>
            <a:lvl1pPr defTabSz="233679">
              <a:defRPr sz="3200"/>
            </a:lvl1pPr>
          </a:lstStyle>
          <a:p>
            <a:pPr/>
            <a:r>
              <a:t>DATA MODEL INTERFACE</a:t>
            </a:r>
          </a:p>
        </p:txBody>
      </p:sp>
      <p:pic>
        <p:nvPicPr>
          <p:cNvPr id="155" name="dataModel.png"/>
          <p:cNvPicPr>
            <a:picLocks noChangeAspect="1"/>
          </p:cNvPicPr>
          <p:nvPr/>
        </p:nvPicPr>
        <p:blipFill>
          <a:blip r:embed="rId2">
            <a:extLst/>
          </a:blip>
          <a:stretch>
            <a:fillRect/>
          </a:stretch>
        </p:blipFill>
        <p:spPr>
          <a:xfrm>
            <a:off x="-123948" y="1718848"/>
            <a:ext cx="13695036" cy="6315904"/>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lvl1pPr defTabSz="566674">
              <a:defRPr sz="7760">
                <a:latin typeface="Helvetica"/>
                <a:ea typeface="Helvetica"/>
                <a:cs typeface="Helvetica"/>
                <a:sym typeface="Helvetica"/>
              </a:defRPr>
            </a:lvl1pPr>
          </a:lstStyle>
          <a:p>
            <a:pPr/>
            <a:r>
              <a:t>RUNTIME SEQUENCE DIAGRAM</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952500" y="-56819"/>
            <a:ext cx="11099800" cy="528447"/>
          </a:xfrm>
          <a:prstGeom prst="rect">
            <a:avLst/>
          </a:prstGeom>
        </p:spPr>
        <p:txBody>
          <a:bodyPr/>
          <a:lstStyle>
            <a:lvl1pPr defTabSz="233679">
              <a:defRPr sz="3200"/>
            </a:lvl1pPr>
          </a:lstStyle>
          <a:p>
            <a:pPr/>
            <a:r>
              <a:t>RETRIEVAL ACCEPTANCE PROCEDURE</a:t>
            </a:r>
          </a:p>
        </p:txBody>
      </p:sp>
      <p:pic>
        <p:nvPicPr>
          <p:cNvPr id="160" name="RetrievalAccepatance.png"/>
          <p:cNvPicPr>
            <a:picLocks noChangeAspect="1"/>
          </p:cNvPicPr>
          <p:nvPr/>
        </p:nvPicPr>
        <p:blipFill>
          <a:blip r:embed="rId2">
            <a:extLst/>
          </a:blip>
          <a:stretch>
            <a:fillRect/>
          </a:stretch>
        </p:blipFill>
        <p:spPr>
          <a:xfrm>
            <a:off x="-17827" y="2337029"/>
            <a:ext cx="13426465" cy="507954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952500" y="-56819"/>
            <a:ext cx="11099800" cy="528447"/>
          </a:xfrm>
          <a:prstGeom prst="rect">
            <a:avLst/>
          </a:prstGeom>
        </p:spPr>
        <p:txBody>
          <a:bodyPr/>
          <a:lstStyle>
            <a:lvl1pPr defTabSz="233679">
              <a:defRPr sz="3200"/>
            </a:lvl1pPr>
          </a:lstStyle>
          <a:p>
            <a:pPr/>
            <a:r>
              <a:t>NOTIFICATION DELIVERY PROCEDURE</a:t>
            </a:r>
          </a:p>
        </p:txBody>
      </p:sp>
      <p:pic>
        <p:nvPicPr>
          <p:cNvPr id="163" name="NotificationDelivery.png"/>
          <p:cNvPicPr>
            <a:picLocks noChangeAspect="1"/>
          </p:cNvPicPr>
          <p:nvPr/>
        </p:nvPicPr>
        <p:blipFill>
          <a:blip r:embed="rId2">
            <a:extLst/>
          </a:blip>
          <a:stretch>
            <a:fillRect/>
          </a:stretch>
        </p:blipFill>
        <p:spPr>
          <a:xfrm>
            <a:off x="-55696" y="1548494"/>
            <a:ext cx="13414081" cy="6656612"/>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952500" y="-56819"/>
            <a:ext cx="11099800" cy="528447"/>
          </a:xfrm>
          <a:prstGeom prst="rect">
            <a:avLst/>
          </a:prstGeom>
        </p:spPr>
        <p:txBody>
          <a:bodyPr/>
          <a:lstStyle>
            <a:lvl1pPr defTabSz="233679">
              <a:defRPr sz="3200"/>
            </a:lvl1pPr>
          </a:lstStyle>
          <a:p>
            <a:pPr/>
            <a:r>
              <a:t>UNLOCKING USER PROCEDURE</a:t>
            </a:r>
          </a:p>
        </p:txBody>
      </p:sp>
      <p:pic>
        <p:nvPicPr>
          <p:cNvPr id="166" name="UserCarUnlocking.png"/>
          <p:cNvPicPr>
            <a:picLocks noChangeAspect="1"/>
          </p:cNvPicPr>
          <p:nvPr/>
        </p:nvPicPr>
        <p:blipFill>
          <a:blip r:embed="rId2">
            <a:extLst/>
          </a:blip>
          <a:stretch>
            <a:fillRect/>
          </a:stretch>
        </p:blipFill>
        <p:spPr>
          <a:xfrm>
            <a:off x="-64739" y="2274451"/>
            <a:ext cx="13549318" cy="5204698"/>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952500" y="-56819"/>
            <a:ext cx="11099800" cy="528447"/>
          </a:xfrm>
          <a:prstGeom prst="rect">
            <a:avLst/>
          </a:prstGeom>
        </p:spPr>
        <p:txBody>
          <a:bodyPr/>
          <a:lstStyle>
            <a:lvl1pPr defTabSz="233679">
              <a:defRPr sz="3200"/>
            </a:lvl1pPr>
          </a:lstStyle>
          <a:p>
            <a:pPr/>
            <a:r>
              <a:t>UNSAFE PARKING DETECTION PROCEDURE</a:t>
            </a:r>
          </a:p>
        </p:txBody>
      </p:sp>
      <p:pic>
        <p:nvPicPr>
          <p:cNvPr id="169" name="UnsafeParkingDetection.png"/>
          <p:cNvPicPr>
            <a:picLocks noChangeAspect="1"/>
          </p:cNvPicPr>
          <p:nvPr/>
        </p:nvPicPr>
        <p:blipFill>
          <a:blip r:embed="rId2">
            <a:extLst/>
          </a:blip>
          <a:stretch>
            <a:fillRect/>
          </a:stretch>
        </p:blipFill>
        <p:spPr>
          <a:xfrm>
            <a:off x="0" y="2400182"/>
            <a:ext cx="13478012" cy="4953236"/>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952500" y="-56819"/>
            <a:ext cx="11099800" cy="528447"/>
          </a:xfrm>
          <a:prstGeom prst="rect">
            <a:avLst/>
          </a:prstGeom>
        </p:spPr>
        <p:txBody>
          <a:bodyPr/>
          <a:lstStyle>
            <a:lvl1pPr defTabSz="233679">
              <a:defRPr sz="3200"/>
            </a:lvl1pPr>
          </a:lstStyle>
          <a:p>
            <a:pPr/>
            <a:r>
              <a:t>RESERVATION PROCEDURE</a:t>
            </a:r>
          </a:p>
        </p:txBody>
      </p:sp>
      <p:pic>
        <p:nvPicPr>
          <p:cNvPr id="172" name="ReservationComponentsInteraction.png"/>
          <p:cNvPicPr>
            <a:picLocks noChangeAspect="1"/>
          </p:cNvPicPr>
          <p:nvPr/>
        </p:nvPicPr>
        <p:blipFill>
          <a:blip r:embed="rId2">
            <a:extLst/>
          </a:blip>
          <a:stretch>
            <a:fillRect/>
          </a:stretch>
        </p:blipFill>
        <p:spPr>
          <a:xfrm>
            <a:off x="-70137" y="386465"/>
            <a:ext cx="13418777" cy="9216839"/>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514095">
              <a:defRPr sz="7040">
                <a:latin typeface="Helvetica"/>
                <a:ea typeface="Helvetica"/>
                <a:cs typeface="Helvetica"/>
                <a:sym typeface="Helvetica"/>
              </a:defRPr>
            </a:lvl1pPr>
          </a:lstStyle>
          <a:p>
            <a:pPr/>
            <a:r>
              <a:t>EXTERNAL COMPONENTS INTERFACES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952500" y="-56819"/>
            <a:ext cx="11099800" cy="528447"/>
          </a:xfrm>
          <a:prstGeom prst="rect">
            <a:avLst/>
          </a:prstGeom>
        </p:spPr>
        <p:txBody>
          <a:bodyPr/>
          <a:lstStyle>
            <a:lvl1pPr defTabSz="233679">
              <a:defRPr sz="3200"/>
            </a:lvl1pPr>
          </a:lstStyle>
          <a:p>
            <a:pPr/>
            <a:r>
              <a:t>DATA MODEL</a:t>
            </a:r>
          </a:p>
        </p:txBody>
      </p:sp>
      <p:pic>
        <p:nvPicPr>
          <p:cNvPr id="175" name="ERDDiagram1.png"/>
          <p:cNvPicPr>
            <a:picLocks noChangeAspect="1"/>
          </p:cNvPicPr>
          <p:nvPr/>
        </p:nvPicPr>
        <p:blipFill>
          <a:blip r:embed="rId2">
            <a:extLst/>
          </a:blip>
          <a:stretch>
            <a:fillRect/>
          </a:stretch>
        </p:blipFill>
        <p:spPr>
          <a:xfrm>
            <a:off x="625571" y="483924"/>
            <a:ext cx="11753658" cy="9634722"/>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xfrm>
            <a:off x="952500" y="-56819"/>
            <a:ext cx="11099800" cy="528447"/>
          </a:xfrm>
          <a:prstGeom prst="rect">
            <a:avLst/>
          </a:prstGeom>
        </p:spPr>
        <p:txBody>
          <a:bodyPr/>
          <a:lstStyle>
            <a:lvl1pPr defTabSz="233679">
              <a:defRPr sz="3200"/>
            </a:lvl1pPr>
          </a:lstStyle>
          <a:p>
            <a:pPr/>
            <a:r>
              <a:t>USER INTERFACE DESIGN</a:t>
            </a:r>
          </a:p>
        </p:txBody>
      </p:sp>
      <p:pic>
        <p:nvPicPr>
          <p:cNvPr id="178" name="ux_diagram.png"/>
          <p:cNvPicPr>
            <a:picLocks noChangeAspect="1"/>
          </p:cNvPicPr>
          <p:nvPr/>
        </p:nvPicPr>
        <p:blipFill>
          <a:blip r:embed="rId2">
            <a:extLst/>
          </a:blip>
          <a:stretch>
            <a:fillRect/>
          </a:stretch>
        </p:blipFill>
        <p:spPr>
          <a:xfrm>
            <a:off x="1834971" y="411756"/>
            <a:ext cx="9334858" cy="9341844"/>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lvl1pPr>
              <a:defRPr>
                <a:latin typeface="Helvetica"/>
                <a:ea typeface="Helvetica"/>
                <a:cs typeface="Helvetica"/>
                <a:sym typeface="Helvetica"/>
              </a:defRPr>
            </a:lvl1pPr>
          </a:lstStyle>
          <a:p>
            <a:pPr/>
            <a:r>
              <a:t>SELECTED TOOLS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
          </p:nvPr>
        </p:nvSpPr>
        <p:spPr>
          <a:xfrm>
            <a:off x="154790" y="169448"/>
            <a:ext cx="12695221" cy="9414704"/>
          </a:xfrm>
          <a:prstGeom prst="rect">
            <a:avLst/>
          </a:prstGeom>
        </p:spPr>
        <p:txBody>
          <a:bodyPr/>
          <a:lstStyle/>
          <a:p>
            <a:pPr marL="0" indent="0" defTabSz="457200">
              <a:lnSpc>
                <a:spcPts val="5200"/>
              </a:lnSpc>
              <a:spcBef>
                <a:spcPts val="1200"/>
              </a:spcBef>
              <a:buSzTx/>
              <a:buNone/>
              <a:defRPr b="1" sz="2700">
                <a:solidFill>
                  <a:schemeClr val="accent1">
                    <a:hueOff val="273562"/>
                    <a:satOff val="2937"/>
                    <a:lumOff val="-22233"/>
                  </a:schemeClr>
                </a:solidFill>
                <a:latin typeface="Helvetica"/>
                <a:ea typeface="Helvetica"/>
                <a:cs typeface="Helvetica"/>
                <a:sym typeface="Helvetica"/>
              </a:defRPr>
            </a:pPr>
            <a:r>
              <a:t>Operating systems </a:t>
            </a:r>
          </a:p>
          <a:p>
            <a:pPr marL="0" indent="0" defTabSz="457200">
              <a:lnSpc>
                <a:spcPts val="5200"/>
              </a:lnSpc>
              <a:spcBef>
                <a:spcPts val="1200"/>
              </a:spcBef>
              <a:buSzTx/>
              <a:buNone/>
              <a:defRPr sz="2700">
                <a:solidFill>
                  <a:schemeClr val="accent1">
                    <a:hueOff val="273562"/>
                    <a:satOff val="2937"/>
                    <a:lumOff val="-22233"/>
                  </a:schemeClr>
                </a:solidFill>
                <a:latin typeface="Helvetica"/>
                <a:ea typeface="Helvetica"/>
                <a:cs typeface="Helvetica"/>
                <a:sym typeface="Helvetica"/>
              </a:defRPr>
            </a:pPr>
            <a:r>
              <a:rPr u="sng"/>
              <a:t>SUSE Linux Enterprise 10</a:t>
            </a:r>
            <a:r>
              <a:t>: is the operating system running on the server machines </a:t>
            </a:r>
          </a:p>
          <a:p>
            <a:pPr marL="0" indent="0" defTabSz="457200">
              <a:lnSpc>
                <a:spcPts val="5200"/>
              </a:lnSpc>
              <a:spcBef>
                <a:spcPts val="1200"/>
              </a:spcBef>
              <a:buSzTx/>
              <a:buNone/>
              <a:defRPr sz="2700">
                <a:solidFill>
                  <a:schemeClr val="accent1">
                    <a:hueOff val="273562"/>
                    <a:satOff val="2937"/>
                    <a:lumOff val="-22233"/>
                  </a:schemeClr>
                </a:solidFill>
                <a:latin typeface="Helvetica"/>
                <a:ea typeface="Helvetica"/>
                <a:cs typeface="Helvetica"/>
                <a:sym typeface="Helvetica"/>
              </a:defRPr>
            </a:pPr>
            <a:r>
              <a:rPr u="sng"/>
              <a:t>Microsoft Windows Embedded Automotive</a:t>
            </a:r>
            <a:r>
              <a:t>: is the operating system that the provided cars come with. </a:t>
            </a:r>
          </a:p>
          <a:p>
            <a:pPr marL="0" indent="0" defTabSz="457200">
              <a:lnSpc>
                <a:spcPts val="5200"/>
              </a:lnSpc>
              <a:spcBef>
                <a:spcPts val="1200"/>
              </a:spcBef>
              <a:buSzTx/>
              <a:buNone/>
              <a:defRPr sz="2700">
                <a:solidFill>
                  <a:schemeClr val="accent1">
                    <a:hueOff val="273562"/>
                    <a:satOff val="2937"/>
                    <a:lumOff val="-22233"/>
                  </a:schemeClr>
                </a:solidFill>
                <a:latin typeface="Helvetica"/>
                <a:ea typeface="Helvetica"/>
                <a:cs typeface="Helvetica"/>
                <a:sym typeface="Helvetica"/>
              </a:defRPr>
            </a:pPr>
            <a:r>
              <a:rPr u="sng"/>
              <a:t>Windows, iOS and Android</a:t>
            </a:r>
            <a:r>
              <a:t> are identified as the operating systems for which the mobile application will be developed. </a:t>
            </a:r>
          </a:p>
          <a:p>
            <a:pPr marL="0" indent="0" defTabSz="457200">
              <a:lnSpc>
                <a:spcPts val="5200"/>
              </a:lnSpc>
              <a:spcBef>
                <a:spcPts val="1200"/>
              </a:spcBef>
              <a:buSzTx/>
              <a:buNone/>
              <a:defRPr b="1" sz="2700">
                <a:solidFill>
                  <a:schemeClr val="accent1">
                    <a:hueOff val="273562"/>
                    <a:satOff val="2937"/>
                    <a:lumOff val="-22233"/>
                  </a:schemeClr>
                </a:solidFill>
                <a:latin typeface="Helvetica"/>
                <a:ea typeface="Helvetica"/>
                <a:cs typeface="Helvetica"/>
                <a:sym typeface="Helvetica"/>
              </a:defRPr>
            </a:pPr>
          </a:p>
          <a:p>
            <a:pPr marL="0" indent="0" defTabSz="457200">
              <a:lnSpc>
                <a:spcPts val="5200"/>
              </a:lnSpc>
              <a:spcBef>
                <a:spcPts val="1200"/>
              </a:spcBef>
              <a:buSzTx/>
              <a:buNone/>
              <a:defRPr b="1" sz="2700">
                <a:solidFill>
                  <a:schemeClr val="accent1">
                    <a:hueOff val="273562"/>
                    <a:satOff val="2937"/>
                    <a:lumOff val="-22233"/>
                  </a:schemeClr>
                </a:solidFill>
                <a:latin typeface="Helvetica"/>
                <a:ea typeface="Helvetica"/>
                <a:cs typeface="Helvetica"/>
                <a:sym typeface="Helvetica"/>
              </a:defRPr>
            </a:pPr>
            <a:r>
              <a:t>Application server </a:t>
            </a:r>
          </a:p>
          <a:p>
            <a:pPr marL="0" indent="0" defTabSz="457200">
              <a:lnSpc>
                <a:spcPts val="5200"/>
              </a:lnSpc>
              <a:spcBef>
                <a:spcPts val="1200"/>
              </a:spcBef>
              <a:buSzTx/>
              <a:buNone/>
              <a:defRPr sz="2700">
                <a:solidFill>
                  <a:schemeClr val="accent1">
                    <a:hueOff val="273562"/>
                    <a:satOff val="2937"/>
                    <a:lumOff val="-22233"/>
                  </a:schemeClr>
                </a:solidFill>
                <a:latin typeface="Helvetica"/>
                <a:ea typeface="Helvetica"/>
                <a:cs typeface="Helvetica"/>
                <a:sym typeface="Helvetica"/>
              </a:defRPr>
            </a:pPr>
            <a:r>
              <a:rPr u="sng"/>
              <a:t>Payara</a:t>
            </a:r>
            <a:r>
              <a:t>: is an open-source application server derived from Glassfish, and although it's not Java EE certified it is effectively Java EE 7 compliant and offers far more stable patch releases, security fixes, production support and developer support. It also has a very responsive community. </a:t>
            </a:r>
          </a:p>
          <a:p>
            <a:pPr marL="0" indent="0" defTabSz="457200">
              <a:lnSpc>
                <a:spcPts val="5200"/>
              </a:lnSpc>
              <a:spcBef>
                <a:spcPts val="1200"/>
              </a:spcBef>
              <a:buSzTx/>
              <a:buNone/>
              <a:defRPr b="1" sz="2700">
                <a:solidFill>
                  <a:schemeClr val="accent1">
                    <a:hueOff val="273562"/>
                    <a:satOff val="2937"/>
                    <a:lumOff val="-22233"/>
                  </a:schemeClr>
                </a:solidFill>
                <a:latin typeface="Helvetica"/>
                <a:ea typeface="Helvetica"/>
                <a:cs typeface="Helvetica"/>
                <a:sym typeface="Helvetica"/>
              </a:defRPr>
            </a:pPr>
          </a:p>
          <a:p>
            <a:pPr marL="0" indent="0" defTabSz="457200">
              <a:lnSpc>
                <a:spcPts val="5200"/>
              </a:lnSpc>
              <a:spcBef>
                <a:spcPts val="1200"/>
              </a:spcBef>
              <a:buSzTx/>
              <a:buNone/>
              <a:defRPr b="1" sz="2700">
                <a:solidFill>
                  <a:schemeClr val="accent1">
                    <a:hueOff val="273562"/>
                    <a:satOff val="2937"/>
                    <a:lumOff val="-22233"/>
                  </a:schemeClr>
                </a:solidFill>
                <a:latin typeface="Helvetica"/>
                <a:ea typeface="Helvetica"/>
                <a:cs typeface="Helvetica"/>
                <a:sym typeface="Helvetica"/>
              </a:defRPr>
            </a:pPr>
            <a:r>
              <a:t>Database</a:t>
            </a:r>
          </a:p>
          <a:p>
            <a:pPr marL="0" indent="0" defTabSz="457200">
              <a:lnSpc>
                <a:spcPts val="5200"/>
              </a:lnSpc>
              <a:spcBef>
                <a:spcPts val="1200"/>
              </a:spcBef>
              <a:buSzTx/>
              <a:buNone/>
              <a:defRPr sz="2700">
                <a:solidFill>
                  <a:schemeClr val="accent1">
                    <a:hueOff val="273562"/>
                    <a:satOff val="2937"/>
                    <a:lumOff val="-22233"/>
                  </a:schemeClr>
                </a:solidFill>
                <a:latin typeface="Helvetica"/>
                <a:ea typeface="Helvetica"/>
                <a:cs typeface="Helvetica"/>
                <a:sym typeface="Helvetica"/>
              </a:defRPr>
            </a:pPr>
            <a:r>
              <a:rPr u="sng"/>
              <a:t>MySQL</a:t>
            </a:r>
            <a:r>
              <a:t>: among all the available DBMSs, MySQL stands out for its scalability and flexibility, which also comes along with good performances and availability. In addition, it is open source, just like Payara, and can run on multiple platforms. All these reasons contribute to make MySQL our DBMS of choice. </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
          </p:nvPr>
        </p:nvSpPr>
        <p:spPr>
          <a:xfrm>
            <a:off x="154790" y="169448"/>
            <a:ext cx="12695221" cy="9414704"/>
          </a:xfrm>
          <a:prstGeom prst="rect">
            <a:avLst/>
          </a:prstGeom>
        </p:spPr>
        <p:txBody>
          <a:bodyPr/>
          <a:lstStyle/>
          <a:p>
            <a:pPr marL="0" indent="0" defTabSz="457200">
              <a:lnSpc>
                <a:spcPts val="5200"/>
              </a:lnSpc>
              <a:spcBef>
                <a:spcPts val="1200"/>
              </a:spcBef>
              <a:buSzTx/>
              <a:buNone/>
              <a:defRPr sz="2700">
                <a:latin typeface="Helvetica"/>
                <a:ea typeface="Helvetica"/>
                <a:cs typeface="Helvetica"/>
                <a:sym typeface="Helvetica"/>
              </a:defRPr>
            </a:pPr>
            <a:r>
              <a:rPr b="1"/>
              <a:t>Frameworks</a:t>
            </a:r>
            <a:r>
              <a:t> </a:t>
            </a:r>
          </a:p>
          <a:p>
            <a:pPr marL="0" indent="0" defTabSz="457200">
              <a:lnSpc>
                <a:spcPts val="5200"/>
              </a:lnSpc>
              <a:spcBef>
                <a:spcPts val="1200"/>
              </a:spcBef>
              <a:buSzTx/>
              <a:buNone/>
              <a:defRPr sz="2700">
                <a:latin typeface="Helvetica"/>
                <a:ea typeface="Helvetica"/>
                <a:cs typeface="Helvetica"/>
                <a:sym typeface="Helvetica"/>
              </a:defRPr>
            </a:pPr>
            <a:r>
              <a:rPr u="sng"/>
              <a:t>J2EE</a:t>
            </a:r>
            <a:r>
              <a:t>: is a solid framework which will be used to ease the development of the application logic and the presentation layer for both the website and the apps on the server side. </a:t>
            </a:r>
          </a:p>
          <a:p>
            <a:pPr marL="0" indent="0" defTabSz="457200">
              <a:lnSpc>
                <a:spcPts val="5200"/>
              </a:lnSpc>
              <a:spcBef>
                <a:spcPts val="1200"/>
              </a:spcBef>
              <a:buSzTx/>
              <a:buNone/>
              <a:defRPr sz="2700">
                <a:latin typeface="Helvetica"/>
                <a:ea typeface="Helvetica"/>
                <a:cs typeface="Helvetica"/>
                <a:sym typeface="Helvetica"/>
              </a:defRPr>
            </a:pPr>
            <a:r>
              <a:t>Windows Automotive Application Framework: is chosen as a native framework that our windows developers are familiar with. </a:t>
            </a:r>
          </a:p>
          <a:p>
            <a:pPr marL="0" indent="0" defTabSz="457200">
              <a:lnSpc>
                <a:spcPts val="5200"/>
              </a:lnSpc>
              <a:spcBef>
                <a:spcPts val="1200"/>
              </a:spcBef>
              <a:buSzTx/>
              <a:buNone/>
              <a:defRPr sz="2700">
                <a:latin typeface="Helvetica"/>
                <a:ea typeface="Helvetica"/>
                <a:cs typeface="Helvetica"/>
                <a:sym typeface="Helvetica"/>
              </a:defRPr>
            </a:pPr>
          </a:p>
          <a:p>
            <a:pPr marL="0" indent="0" defTabSz="457200">
              <a:lnSpc>
                <a:spcPts val="5200"/>
              </a:lnSpc>
              <a:spcBef>
                <a:spcPts val="1200"/>
              </a:spcBef>
              <a:buSzTx/>
              <a:buNone/>
              <a:defRPr sz="2700">
                <a:latin typeface="Helvetica"/>
                <a:ea typeface="Helvetica"/>
                <a:cs typeface="Helvetica"/>
                <a:sym typeface="Helvetica"/>
              </a:defRPr>
            </a:pPr>
            <a:r>
              <a:rPr b="1"/>
              <a:t>Communication</a:t>
            </a:r>
            <a:r>
              <a:t> </a:t>
            </a:r>
          </a:p>
          <a:p>
            <a:pPr marL="0" indent="0" defTabSz="457200">
              <a:lnSpc>
                <a:spcPts val="5200"/>
              </a:lnSpc>
              <a:spcBef>
                <a:spcPts val="1200"/>
              </a:spcBef>
              <a:buSzTx/>
              <a:buNone/>
              <a:defRPr sz="2700">
                <a:latin typeface="Helvetica"/>
                <a:ea typeface="Helvetica"/>
                <a:cs typeface="Helvetica"/>
                <a:sym typeface="Helvetica"/>
              </a:defRPr>
            </a:pPr>
            <a:r>
              <a:t>On the server side </a:t>
            </a:r>
            <a:r>
              <a:rPr u="sng"/>
              <a:t>JMS</a:t>
            </a:r>
            <a:r>
              <a:t> is used as the messaging API, and the messages are exchanged in a text-based XML format via SOAP Transport Protocol. </a:t>
            </a:r>
          </a:p>
          <a:p>
            <a:pPr marL="0" indent="0" defTabSz="457200">
              <a:lnSpc>
                <a:spcPts val="5200"/>
              </a:lnSpc>
              <a:spcBef>
                <a:spcPts val="1200"/>
              </a:spcBef>
              <a:buSzTx/>
              <a:buNone/>
              <a:defRPr sz="2700">
                <a:latin typeface="Helvetica"/>
                <a:ea typeface="Helvetica"/>
                <a:cs typeface="Helvetica"/>
                <a:sym typeface="Helvetica"/>
              </a:defRPr>
            </a:pPr>
            <a:r>
              <a:t>On the client side </a:t>
            </a:r>
            <a:r>
              <a:rPr u="sng"/>
              <a:t>Kaazing WebSocket Gateway APIs</a:t>
            </a:r>
            <a:r>
              <a:t> are used to support JMS messaging. </a:t>
            </a:r>
          </a:p>
          <a:p>
            <a:pPr marL="0" indent="0" defTabSz="457200">
              <a:lnSpc>
                <a:spcPts val="5200"/>
              </a:lnSpc>
              <a:spcBef>
                <a:spcPts val="1200"/>
              </a:spcBef>
              <a:buSzTx/>
              <a:buNone/>
              <a:defRPr sz="2700">
                <a:latin typeface="Helvetica"/>
                <a:ea typeface="Helvetica"/>
                <a:cs typeface="Helvetica"/>
                <a:sym typeface="Helvetica"/>
              </a:defRPr>
            </a:pPr>
          </a:p>
          <a:p>
            <a:pPr marL="0" indent="0" defTabSz="457200">
              <a:lnSpc>
                <a:spcPts val="5200"/>
              </a:lnSpc>
              <a:spcBef>
                <a:spcPts val="1200"/>
              </a:spcBef>
              <a:buSzTx/>
              <a:buNone/>
              <a:defRPr sz="2700">
                <a:latin typeface="Helvetica"/>
                <a:ea typeface="Helvetica"/>
                <a:cs typeface="Helvetica"/>
                <a:sym typeface="Helvetica"/>
              </a:defRPr>
            </a:pPr>
            <a:r>
              <a:rPr b="1"/>
              <a:t>Ides</a:t>
            </a:r>
            <a:r>
              <a:t> </a:t>
            </a:r>
          </a:p>
          <a:p>
            <a:pPr marL="0" indent="0" defTabSz="457200">
              <a:lnSpc>
                <a:spcPts val="5200"/>
              </a:lnSpc>
              <a:spcBef>
                <a:spcPts val="1200"/>
              </a:spcBef>
              <a:buSzTx/>
              <a:buNone/>
              <a:defRPr sz="2700">
                <a:latin typeface="Helvetica"/>
                <a:ea typeface="Helvetica"/>
                <a:cs typeface="Helvetica"/>
                <a:sym typeface="Helvetica"/>
              </a:defRPr>
            </a:pPr>
            <a:r>
              <a:t>The selected IDEs are </a:t>
            </a:r>
            <a:r>
              <a:rPr u="sng"/>
              <a:t>NetBeans</a:t>
            </a:r>
            <a:r>
              <a:t> for the development of the server-side application, </a:t>
            </a:r>
            <a:r>
              <a:rPr u="sng"/>
              <a:t>VisualStudio</a:t>
            </a:r>
            <a:r>
              <a:t> for the development of the software running on the cars, and </a:t>
            </a:r>
            <a:r>
              <a:rPr u="sng"/>
              <a:t>AndroidStudio</a:t>
            </a:r>
            <a:r>
              <a:t>, </a:t>
            </a:r>
            <a:r>
              <a:rPr u="sng"/>
              <a:t>XCode</a:t>
            </a:r>
            <a:r>
              <a:t> and </a:t>
            </a:r>
            <a:r>
              <a:rPr u="sng"/>
              <a:t>VisualStudio</a:t>
            </a:r>
            <a:r>
              <a:t> are the integrated environments selected to develop for Android, iOS and Windows respectively.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lvl1pPr>
              <a:defRPr>
                <a:latin typeface="Helvetica"/>
                <a:ea typeface="Helvetica"/>
                <a:cs typeface="Helvetica"/>
                <a:sym typeface="Helvetica"/>
              </a:defRPr>
            </a:lvl1pPr>
          </a:lstStyle>
          <a:p>
            <a:pPr/>
            <a:r>
              <a:t>DEPLOYMENT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952500" y="-56819"/>
            <a:ext cx="11099800" cy="528447"/>
          </a:xfrm>
          <a:prstGeom prst="rect">
            <a:avLst/>
          </a:prstGeom>
        </p:spPr>
        <p:txBody>
          <a:bodyPr/>
          <a:lstStyle>
            <a:lvl1pPr defTabSz="233679">
              <a:defRPr sz="3200"/>
            </a:lvl1pPr>
          </a:lstStyle>
          <a:p>
            <a:pPr/>
            <a:r>
              <a:t>USER INTERFACE DESIGN</a:t>
            </a:r>
          </a:p>
        </p:txBody>
      </p:sp>
      <p:pic>
        <p:nvPicPr>
          <p:cNvPr id="189" name="DeploymentDiagram.png"/>
          <p:cNvPicPr>
            <a:picLocks noChangeAspect="1"/>
          </p:cNvPicPr>
          <p:nvPr/>
        </p:nvPicPr>
        <p:blipFill>
          <a:blip r:embed="rId2">
            <a:extLst/>
          </a:blip>
          <a:stretch>
            <a:fillRect/>
          </a:stretch>
        </p:blipFill>
        <p:spPr>
          <a:xfrm>
            <a:off x="0" y="675951"/>
            <a:ext cx="13371049" cy="8875831"/>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lvl1pPr>
              <a:defRPr>
                <a:latin typeface="Helvetica"/>
                <a:ea typeface="Helvetica"/>
                <a:cs typeface="Helvetica"/>
                <a:sym typeface="Helvetica"/>
              </a:defRPr>
            </a:lvl1pPr>
          </a:lstStyle>
          <a:p>
            <a:pPr/>
            <a:r>
              <a:t>ALGORITHM DESIGN</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
          </p:nvPr>
        </p:nvSpPr>
        <p:spPr>
          <a:xfrm>
            <a:off x="51735" y="48732"/>
            <a:ext cx="12901331" cy="9656136"/>
          </a:xfrm>
          <a:prstGeom prst="rect">
            <a:avLst/>
          </a:prstGeom>
        </p:spPr>
        <p:txBody>
          <a:bodyPr/>
          <a:lstStyle/>
          <a:p>
            <a:pPr marL="0" indent="0" defTabSz="438911">
              <a:spcBef>
                <a:spcPts val="0"/>
              </a:spcBef>
              <a:buSzTx/>
              <a:buNone/>
              <a:tabLst>
                <a:tab pos="381000" algn="l"/>
              </a:tabLst>
              <a:defRPr sz="2208">
                <a:solidFill>
                  <a:srgbClr val="00D500"/>
                </a:solidFill>
                <a:latin typeface="Menlo"/>
                <a:ea typeface="Menlo"/>
                <a:cs typeface="Menlo"/>
                <a:sym typeface="Menlo"/>
              </a:defRPr>
            </a:pPr>
            <a:r>
              <a:t>/**</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This class controls whether the reservation is well-formed.</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A reservation is well-formed if:</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1) the user hasn't already an active reservation, and</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2) the user hasn't some pending payment, and</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3) the user's credit card and identity card aren't expired,</a:t>
            </a:r>
          </a:p>
          <a:p>
            <a:pPr marL="0" indent="0" defTabSz="438911">
              <a:spcBef>
                <a:spcPts val="0"/>
              </a:spcBef>
              <a:buSzTx/>
              <a:buNone/>
              <a:tabLst>
                <a:tab pos="381000" algn="l"/>
              </a:tabLst>
              <a:defRPr sz="2208">
                <a:solidFill>
                  <a:srgbClr val="00D500"/>
                </a:solidFill>
                <a:latin typeface="Menlo"/>
                <a:ea typeface="Menlo"/>
                <a:cs typeface="Menlo"/>
                <a:sym typeface="Menlo"/>
              </a:defRPr>
            </a:pPr>
            <a:r>
              <a:t> *    4) the selected car is actually available </a:t>
            </a:r>
          </a:p>
          <a:p>
            <a:pPr marL="0" indent="0" defTabSz="438911">
              <a:spcBef>
                <a:spcPts val="0"/>
              </a:spcBef>
              <a:buSzTx/>
              <a:buNone/>
              <a:tabLst>
                <a:tab pos="381000" algn="l"/>
              </a:tabLst>
              <a:defRPr sz="2208">
                <a:solidFill>
                  <a:srgbClr val="00D500"/>
                </a:solidFill>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rPr b="1">
                <a:solidFill>
                  <a:srgbClr val="024FF3"/>
                </a:solidFill>
              </a:rPr>
              <a:t>class</a:t>
            </a:r>
            <a:r>
              <a:rPr>
                <a:solidFill>
                  <a:srgbClr val="024FF3"/>
                </a:solidFill>
              </a:rPr>
              <a:t> </a:t>
            </a:r>
            <a:r>
              <a:t>ReservationController implements Publish, Subscriber{</a:t>
            </a:r>
          </a:p>
          <a:p>
            <a:pPr marL="0" indent="0" defTabSz="438911">
              <a:spcBef>
                <a:spcPts val="0"/>
              </a:spcBef>
              <a:buSzTx/>
              <a:buNone/>
              <a:tabLst>
                <a:tab pos="381000" algn="l"/>
              </a:tabLst>
              <a:defRPr sz="2208">
                <a:latin typeface="Menlo"/>
                <a:ea typeface="Menlo"/>
                <a:cs typeface="Menlo"/>
                <a:sym typeface="Menlo"/>
              </a:defRPr>
            </a:pPr>
            <a:r>
              <a:t>    </a:t>
            </a:r>
            <a:r>
              <a:rPr b="1">
                <a:solidFill>
                  <a:srgbClr val="024FF3"/>
                </a:solidFill>
              </a:rPr>
              <a:t>attribute</a:t>
            </a:r>
            <a:r>
              <a:rPr>
                <a:solidFill>
                  <a:srgbClr val="3988C2"/>
                </a:solidFill>
              </a:rPr>
              <a:t> </a:t>
            </a:r>
            <a:r>
              <a:t>ReservationModel reservationModel</a:t>
            </a:r>
          </a:p>
          <a:p>
            <a:pPr marL="0" indent="0" defTabSz="438911">
              <a:spcBef>
                <a:spcPts val="0"/>
              </a:spcBef>
              <a:buSzTx/>
              <a:buNone/>
              <a:tabLst>
                <a:tab pos="381000" algn="l"/>
              </a:tabLst>
              <a:defRPr sz="2208">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t>    </a:t>
            </a:r>
            <a:r>
              <a:rPr b="1">
                <a:solidFill>
                  <a:srgbClr val="024FF3"/>
                </a:solidFill>
              </a:rPr>
              <a:t>method</a:t>
            </a:r>
            <a:r>
              <a:rPr>
                <a:solidFill>
                  <a:srgbClr val="024FF3"/>
                </a:solidFill>
              </a:rPr>
              <a:t> </a:t>
            </a:r>
            <a:r>
              <a:rPr>
                <a:solidFill>
                  <a:srgbClr val="0433FF"/>
                </a:solidFill>
              </a:rPr>
              <a:t>void</a:t>
            </a:r>
            <a:r>
              <a:t> checkAndAddReservation(Reservation reservation) {</a:t>
            </a:r>
          </a:p>
          <a:p>
            <a:pPr marL="0" indent="0" defTabSz="438911">
              <a:spcBef>
                <a:spcPts val="0"/>
              </a:spcBef>
              <a:buSzTx/>
              <a:buNone/>
              <a:tabLst>
                <a:tab pos="381000" algn="l"/>
              </a:tabLst>
              <a:defRPr sz="2208">
                <a:latin typeface="Menlo"/>
                <a:ea typeface="Menlo"/>
                <a:cs typeface="Menlo"/>
                <a:sym typeface="Menlo"/>
              </a:defRPr>
            </a:pPr>
            <a:r>
              <a:t>        </a:t>
            </a:r>
            <a:r>
              <a:rPr>
                <a:solidFill>
                  <a:srgbClr val="024FF3"/>
                </a:solidFill>
              </a:rPr>
              <a:t>try</a:t>
            </a:r>
            <a:r>
              <a:t>{</a:t>
            </a:r>
          </a:p>
          <a:p>
            <a:pPr marL="0" indent="0" defTabSz="438911">
              <a:spcBef>
                <a:spcPts val="0"/>
              </a:spcBef>
              <a:buSzTx/>
              <a:buNone/>
              <a:tabLst>
                <a:tab pos="381000" algn="l"/>
              </a:tabLst>
              <a:defRPr sz="2208">
                <a:latin typeface="Menlo"/>
                <a:ea typeface="Menlo"/>
                <a:cs typeface="Menlo"/>
                <a:sym typeface="Menlo"/>
              </a:defRPr>
            </a:pPr>
            <a:r>
              <a:t>            doubleReservationCheck(reservation);</a:t>
            </a:r>
          </a:p>
          <a:p>
            <a:pPr marL="0" indent="0" defTabSz="438911">
              <a:spcBef>
                <a:spcPts val="0"/>
              </a:spcBef>
              <a:buSzTx/>
              <a:buNone/>
              <a:tabLst>
                <a:tab pos="381000" algn="l"/>
              </a:tabLst>
              <a:defRPr sz="2208">
                <a:latin typeface="Menlo"/>
                <a:ea typeface="Menlo"/>
                <a:cs typeface="Menlo"/>
                <a:sym typeface="Menlo"/>
              </a:defRPr>
            </a:pPr>
            <a:r>
              <a:t>            lastPaymentCheck(reservation);</a:t>
            </a:r>
          </a:p>
          <a:p>
            <a:pPr marL="0" indent="0" defTabSz="438911">
              <a:spcBef>
                <a:spcPts val="0"/>
              </a:spcBef>
              <a:buSzTx/>
              <a:buNone/>
              <a:tabLst>
                <a:tab pos="381000" algn="l"/>
              </a:tabLst>
              <a:defRPr sz="2208">
                <a:latin typeface="Menlo"/>
                <a:ea typeface="Menlo"/>
                <a:cs typeface="Menlo"/>
                <a:sym typeface="Menlo"/>
              </a:defRPr>
            </a:pPr>
            <a:r>
              <a:t>            validityUserDataCheck(reservation);</a:t>
            </a:r>
          </a:p>
          <a:p>
            <a:pPr lvl="2" marL="0" indent="438911" defTabSz="438911">
              <a:spcBef>
                <a:spcPts val="0"/>
              </a:spcBef>
              <a:buSzTx/>
              <a:buNone/>
              <a:tabLst>
                <a:tab pos="381000" algn="l"/>
              </a:tabLst>
              <a:defRPr sz="2208">
                <a:latin typeface="Menlo"/>
                <a:ea typeface="Menlo"/>
                <a:cs typeface="Menlo"/>
                <a:sym typeface="Menlo"/>
              </a:defRPr>
            </a:pPr>
            <a:r>
              <a:t>			carAvailabilityCheck(reservation);</a:t>
            </a:r>
          </a:p>
          <a:p>
            <a:pPr marL="0" indent="0" defTabSz="438911">
              <a:spcBef>
                <a:spcPts val="0"/>
              </a:spcBef>
              <a:buSzTx/>
              <a:buNone/>
              <a:tabLst>
                <a:tab pos="381000" algn="l"/>
              </a:tabLst>
              <a:defRPr sz="2208">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t>            reservationModel.addReservation(reservation);</a:t>
            </a:r>
          </a:p>
          <a:p>
            <a:pPr marL="0" indent="0" defTabSz="438911">
              <a:spcBef>
                <a:spcPts val="0"/>
              </a:spcBef>
              <a:buSzTx/>
              <a:buNone/>
              <a:tabLst>
                <a:tab pos="381000" algn="l"/>
              </a:tabLst>
              <a:defRPr sz="2208">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t>        } </a:t>
            </a:r>
            <a:r>
              <a:rPr>
                <a:solidFill>
                  <a:srgbClr val="024FF3"/>
                </a:solidFill>
              </a:rPr>
              <a:t>catch</a:t>
            </a:r>
            <a:r>
              <a:t>(DoubleCheckReservation or </a:t>
            </a:r>
          </a:p>
          <a:p>
            <a:pPr marL="0" indent="0" defTabSz="438911">
              <a:spcBef>
                <a:spcPts val="0"/>
              </a:spcBef>
              <a:buSzTx/>
              <a:buNone/>
              <a:tabLst>
                <a:tab pos="381000" algn="l"/>
              </a:tabLst>
              <a:defRPr sz="2208">
                <a:latin typeface="Menlo"/>
                <a:ea typeface="Menlo"/>
                <a:cs typeface="Menlo"/>
                <a:sym typeface="Menlo"/>
              </a:defRPr>
            </a:pPr>
            <a:r>
              <a:t>				 PendingPaymentException or</a:t>
            </a:r>
          </a:p>
          <a:p>
            <a:pPr marL="0" indent="0" defTabSz="438911">
              <a:spcBef>
                <a:spcPts val="0"/>
              </a:spcBef>
              <a:buSzTx/>
              <a:buNone/>
              <a:tabLst>
                <a:tab pos="381000" algn="l"/>
              </a:tabLst>
              <a:defRPr sz="2208">
                <a:latin typeface="Menlo"/>
                <a:ea typeface="Menlo"/>
                <a:cs typeface="Menlo"/>
                <a:sym typeface="Menlo"/>
              </a:defRPr>
            </a:pPr>
            <a:r>
              <a:t>				 InvalidUserDataException or</a:t>
            </a:r>
          </a:p>
          <a:p>
            <a:pPr marL="0" indent="0" defTabSz="438911">
              <a:spcBef>
                <a:spcPts val="0"/>
              </a:spcBef>
              <a:buSzTx/>
              <a:buNone/>
              <a:tabLst>
                <a:tab pos="381000" algn="l"/>
              </a:tabLst>
              <a:defRPr sz="2208">
                <a:latin typeface="Menlo"/>
                <a:ea typeface="Menlo"/>
                <a:cs typeface="Menlo"/>
                <a:sym typeface="Menlo"/>
              </a:defRPr>
            </a:pPr>
            <a:r>
              <a:t>				 NotAvailableCarException){</a:t>
            </a:r>
          </a:p>
          <a:p>
            <a:pPr marL="0" indent="0" defTabSz="438911">
              <a:spcBef>
                <a:spcPts val="0"/>
              </a:spcBef>
              <a:buSzTx/>
              <a:buNone/>
              <a:tabLst>
                <a:tab pos="381000" algn="l"/>
              </a:tabLst>
              <a:defRPr sz="2208">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t>				</a:t>
            </a:r>
            <a:r>
              <a:rPr>
                <a:solidFill>
                  <a:srgbClr val="024FF3"/>
                </a:solidFill>
              </a:rPr>
              <a:t>throw </a:t>
            </a:r>
            <a:r>
              <a:t>ReservationException</a:t>
            </a:r>
          </a:p>
          <a:p>
            <a:pPr marL="0" indent="0" defTabSz="438911">
              <a:spcBef>
                <a:spcPts val="0"/>
              </a:spcBef>
              <a:buSzTx/>
              <a:buNone/>
              <a:tabLst>
                <a:tab pos="381000" algn="l"/>
              </a:tabLst>
              <a:defRPr sz="2208">
                <a:latin typeface="Menlo"/>
                <a:ea typeface="Menlo"/>
                <a:cs typeface="Menlo"/>
                <a:sym typeface="Menlo"/>
              </a:defRPr>
            </a:pPr>
            <a:r>
              <a:t>        }</a:t>
            </a:r>
          </a:p>
          <a:p>
            <a:pPr marL="0" indent="0" defTabSz="438911">
              <a:spcBef>
                <a:spcPts val="0"/>
              </a:spcBef>
              <a:buSzTx/>
              <a:buNone/>
              <a:tabLst>
                <a:tab pos="381000" algn="l"/>
              </a:tabLst>
              <a:defRPr sz="2208">
                <a:latin typeface="Menlo"/>
                <a:ea typeface="Menlo"/>
                <a:cs typeface="Menlo"/>
                <a:sym typeface="Menlo"/>
              </a:defRPr>
            </a:pPr>
            <a:r>
              <a:t>    }</a:t>
            </a:r>
          </a:p>
          <a:p>
            <a:pPr lvl="2" marL="0" indent="438911" defTabSz="438911">
              <a:spcBef>
                <a:spcPts val="0"/>
              </a:spcBef>
              <a:buSzTx/>
              <a:buNone/>
              <a:tabLst>
                <a:tab pos="381000" algn="l"/>
              </a:tabLst>
              <a:defRPr sz="2208">
                <a:latin typeface="Menlo"/>
                <a:ea typeface="Menlo"/>
                <a:cs typeface="Menlo"/>
                <a:sym typeface="Menlo"/>
              </a:defRPr>
            </a:pPr>
            <a:r>
              <a:t> . . .</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body" idx="1"/>
          </p:nvPr>
        </p:nvSpPr>
        <p:spPr>
          <a:xfrm>
            <a:off x="154790" y="169448"/>
            <a:ext cx="12695221" cy="9414704"/>
          </a:xfrm>
          <a:prstGeom prst="rect">
            <a:avLst/>
          </a:prstGeom>
        </p:spPr>
        <p:txBody>
          <a:bodyPr/>
          <a:lstStyle/>
          <a:p>
            <a:pPr lvl="1" marL="0" indent="228600" defTabSz="457200">
              <a:spcBef>
                <a:spcPts val="0"/>
              </a:spcBef>
              <a:buSzTx/>
              <a:buNone/>
              <a:tabLst>
                <a:tab pos="406400" algn="l"/>
              </a:tabLst>
              <a:defRPr sz="2400">
                <a:latin typeface="Menlo"/>
                <a:ea typeface="Menlo"/>
                <a:cs typeface="Menlo"/>
                <a:sym typeface="Menlo"/>
              </a:defRPr>
            </a:pPr>
            <a:r>
              <a:t>   . . . </a:t>
            </a:r>
          </a:p>
          <a:p>
            <a:pPr lvl="1" marL="0" indent="228600" defTabSz="457200">
              <a:spcBef>
                <a:spcPts val="0"/>
              </a:spcBef>
              <a:buSzTx/>
              <a:buNone/>
              <a:tabLst>
                <a:tab pos="406400" algn="l"/>
              </a:tabLst>
              <a:defRPr sz="2400">
                <a:latin typeface="Menlo"/>
                <a:ea typeface="Menlo"/>
                <a:cs typeface="Menlo"/>
                <a:sym typeface="Menlo"/>
              </a:defRPr>
            </a:pPr>
            <a:r>
              <a:t>   </a:t>
            </a:r>
            <a:r>
              <a:rPr b="1">
                <a:solidFill>
                  <a:srgbClr val="024FF3"/>
                </a:solidFill>
              </a:rPr>
              <a:t>method</a:t>
            </a:r>
            <a:r>
              <a:rPr>
                <a:solidFill>
                  <a:srgbClr val="024FF3"/>
                </a:solidFill>
              </a:rPr>
              <a:t> </a:t>
            </a:r>
            <a:r>
              <a:rPr>
                <a:solidFill>
                  <a:srgbClr val="0433FF"/>
                </a:solidFill>
              </a:rPr>
              <a:t>void</a:t>
            </a:r>
            <a:r>
              <a:t> doubleReservationCheck(Reservation reservation) {</a:t>
            </a:r>
          </a:p>
          <a:p>
            <a:pPr marL="0" indent="0" defTabSz="457200">
              <a:spcBef>
                <a:spcPts val="0"/>
              </a:spcBef>
              <a:buSzTx/>
              <a:buNone/>
              <a:tabLst>
                <a:tab pos="406400" algn="l"/>
              </a:tabLst>
              <a:defRPr sz="2400">
                <a:latin typeface="Menlo"/>
                <a:ea typeface="Menlo"/>
                <a:cs typeface="Menlo"/>
                <a:sym typeface="Menlo"/>
              </a:defRPr>
            </a:pPr>
            <a:r>
              <a:t>        user = reservation.getUser();</a:t>
            </a:r>
          </a:p>
          <a:p>
            <a:pPr marL="0" indent="0" defTabSz="457200">
              <a:spcBef>
                <a:spcPts val="0"/>
              </a:spcBef>
              <a:buSzTx/>
              <a:buNone/>
              <a:tabLst>
                <a:tab pos="406400" algn="l"/>
              </a:tabLst>
              <a:defRPr sz="2400">
                <a:latin typeface="Menlo"/>
                <a:ea typeface="Menlo"/>
                <a:cs typeface="Menlo"/>
                <a:sym typeface="Menlo"/>
              </a:defRPr>
            </a:pPr>
            <a:r>
              <a:t>        reservationToCheck =</a:t>
            </a:r>
          </a:p>
          <a:p>
            <a:pPr marL="0" indent="0" defTabSz="457200">
              <a:spcBef>
                <a:spcPts val="0"/>
              </a:spcBef>
              <a:buSzTx/>
              <a:buNone/>
              <a:tabLst>
                <a:tab pos="406400" algn="l"/>
              </a:tabLst>
              <a:defRPr sz="2400">
                <a:latin typeface="Menlo"/>
                <a:ea typeface="Menlo"/>
                <a:cs typeface="Menlo"/>
                <a:sym typeface="Menlo"/>
              </a:defRPr>
            </a:pPr>
            <a:r>
              <a:t>				reservationModel.getNotExpiredReservation(user);</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tabLst>
                <a:tab pos="406400" algn="l"/>
              </a:tabLst>
              <a:defRPr sz="2400">
                <a:latin typeface="Menlo"/>
                <a:ea typeface="Menlo"/>
                <a:cs typeface="Menlo"/>
                <a:sym typeface="Menlo"/>
              </a:defRPr>
            </a:pPr>
            <a:r>
              <a:t>        </a:t>
            </a:r>
            <a:r>
              <a:rPr>
                <a:solidFill>
                  <a:srgbClr val="0433FF"/>
                </a:solidFill>
              </a:rPr>
              <a:t>if</a:t>
            </a:r>
            <a:r>
              <a:t> (reservationToCheck != null)</a:t>
            </a:r>
          </a:p>
          <a:p>
            <a:pPr marL="0" indent="0" defTabSz="457200">
              <a:spcBef>
                <a:spcPts val="0"/>
              </a:spcBef>
              <a:buSzTx/>
              <a:buNone/>
              <a:tabLst>
                <a:tab pos="406400" algn="l"/>
              </a:tabLst>
              <a:defRPr sz="2400">
                <a:latin typeface="Menlo"/>
                <a:ea typeface="Menlo"/>
                <a:cs typeface="Menlo"/>
                <a:sym typeface="Menlo"/>
              </a:defRPr>
            </a:pPr>
            <a:r>
              <a:t>            </a:t>
            </a:r>
            <a:r>
              <a:rPr>
                <a:solidFill>
                  <a:srgbClr val="024FF3"/>
                </a:solidFill>
              </a:rPr>
              <a:t>throw </a:t>
            </a:r>
            <a:r>
              <a:t>DoubleCheckReservation</a:t>
            </a:r>
          </a:p>
          <a:p>
            <a:pPr marL="0" indent="0" defTabSz="457200">
              <a:spcBef>
                <a:spcPts val="0"/>
              </a:spcBef>
              <a:buSzTx/>
              <a:buNone/>
              <a:tabLst>
                <a:tab pos="406400" algn="l"/>
              </a:tabLst>
              <a:defRPr sz="2400">
                <a:latin typeface="Menlo"/>
                <a:ea typeface="Menlo"/>
                <a:cs typeface="Menlo"/>
                <a:sym typeface="Menlo"/>
              </a:defRPr>
            </a:pPr>
            <a:r>
              <a:t>    }</a:t>
            </a:r>
          </a:p>
          <a:p>
            <a:pPr lvl="2" marL="0" indent="457200" defTabSz="457200">
              <a:spcBef>
                <a:spcPts val="0"/>
              </a:spcBef>
              <a:buSzTx/>
              <a:buNone/>
              <a:tabLst>
                <a:tab pos="406400" algn="l"/>
              </a:tabLst>
              <a:defRPr sz="2400">
                <a:latin typeface="Menlo"/>
                <a:ea typeface="Menlo"/>
                <a:cs typeface="Menlo"/>
                <a:sym typeface="Menlo"/>
              </a:defRPr>
            </a:pPr>
          </a:p>
          <a:p>
            <a:pPr lvl="1" marL="0" indent="228600" defTabSz="457200">
              <a:spcBef>
                <a:spcPts val="0"/>
              </a:spcBef>
              <a:buSzTx/>
              <a:buNone/>
              <a:tabLst>
                <a:tab pos="406400" algn="l"/>
              </a:tabLst>
              <a:defRPr sz="2400">
                <a:latin typeface="Menlo"/>
                <a:ea typeface="Menlo"/>
                <a:cs typeface="Menlo"/>
                <a:sym typeface="Menlo"/>
              </a:defRPr>
            </a:pPr>
            <a:r>
              <a:t>   </a:t>
            </a:r>
            <a:r>
              <a:rPr b="1">
                <a:solidFill>
                  <a:srgbClr val="024FF3"/>
                </a:solidFill>
              </a:rPr>
              <a:t>method</a:t>
            </a:r>
            <a:r>
              <a:rPr>
                <a:solidFill>
                  <a:srgbClr val="024FF3"/>
                </a:solidFill>
              </a:rPr>
              <a:t> </a:t>
            </a:r>
            <a:r>
              <a:rPr>
                <a:solidFill>
                  <a:srgbClr val="0433FF"/>
                </a:solidFill>
              </a:rPr>
              <a:t>void</a:t>
            </a:r>
            <a:r>
              <a:t> doubleReservationCheck(Reservation reservation) {</a:t>
            </a:r>
          </a:p>
          <a:p>
            <a:pPr marL="0" indent="0" defTabSz="457200">
              <a:spcBef>
                <a:spcPts val="0"/>
              </a:spcBef>
              <a:buSzTx/>
              <a:buNone/>
              <a:tabLst>
                <a:tab pos="406400" algn="l"/>
              </a:tabLst>
              <a:defRPr sz="2400">
                <a:latin typeface="Menlo"/>
                <a:ea typeface="Menlo"/>
                <a:cs typeface="Menlo"/>
                <a:sym typeface="Menlo"/>
              </a:defRPr>
            </a:pPr>
            <a:r>
              <a:t>        user = reservation.getUser();</a:t>
            </a:r>
          </a:p>
          <a:p>
            <a:pPr marL="0" indent="0" defTabSz="457200">
              <a:spcBef>
                <a:spcPts val="0"/>
              </a:spcBef>
              <a:buSzTx/>
              <a:buNone/>
              <a:tabLst>
                <a:tab pos="406400" algn="l"/>
              </a:tabLst>
              <a:defRPr sz="2400">
                <a:latin typeface="Menlo"/>
                <a:ea typeface="Menlo"/>
                <a:cs typeface="Menlo"/>
                <a:sym typeface="Menlo"/>
              </a:defRPr>
            </a:pPr>
            <a:r>
              <a:t>        reservationToCheck =</a:t>
            </a:r>
          </a:p>
          <a:p>
            <a:pPr marL="0" indent="0" defTabSz="457200">
              <a:spcBef>
                <a:spcPts val="0"/>
              </a:spcBef>
              <a:buSzTx/>
              <a:buNone/>
              <a:tabLst>
                <a:tab pos="406400" algn="l"/>
              </a:tabLst>
              <a:defRPr sz="2400">
                <a:latin typeface="Menlo"/>
                <a:ea typeface="Menlo"/>
                <a:cs typeface="Menlo"/>
                <a:sym typeface="Menlo"/>
              </a:defRPr>
            </a:pPr>
            <a:r>
              <a:t>				reservationModel.getNotExpiredReservation(user);</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tabLst>
                <a:tab pos="406400" algn="l"/>
              </a:tabLst>
              <a:defRPr sz="2400">
                <a:latin typeface="Menlo"/>
                <a:ea typeface="Menlo"/>
                <a:cs typeface="Menlo"/>
                <a:sym typeface="Menlo"/>
              </a:defRPr>
            </a:pPr>
            <a:r>
              <a:t>        </a:t>
            </a:r>
            <a:r>
              <a:rPr>
                <a:solidFill>
                  <a:srgbClr val="0433FF"/>
                </a:solidFill>
              </a:rPr>
              <a:t>if</a:t>
            </a:r>
            <a:r>
              <a:t> (reservationToCheck != null)</a:t>
            </a:r>
          </a:p>
          <a:p>
            <a:pPr marL="0" indent="0" defTabSz="457200">
              <a:spcBef>
                <a:spcPts val="0"/>
              </a:spcBef>
              <a:buSzTx/>
              <a:buNone/>
              <a:tabLst>
                <a:tab pos="406400" algn="l"/>
              </a:tabLst>
              <a:defRPr sz="2400">
                <a:latin typeface="Menlo"/>
                <a:ea typeface="Menlo"/>
                <a:cs typeface="Menlo"/>
                <a:sym typeface="Menlo"/>
              </a:defRPr>
            </a:pPr>
            <a:r>
              <a:t>            </a:t>
            </a:r>
            <a:r>
              <a:rPr>
                <a:solidFill>
                  <a:srgbClr val="024FF3"/>
                </a:solidFill>
              </a:rPr>
              <a:t>throw </a:t>
            </a:r>
            <a:r>
              <a:t>DoubleCheckReservation</a:t>
            </a:r>
          </a:p>
          <a:p>
            <a:pPr marL="0" indent="0" defTabSz="457200">
              <a:spcBef>
                <a:spcPts val="0"/>
              </a:spcBef>
              <a:buSzTx/>
              <a:buNone/>
              <a:tabLst>
                <a:tab pos="406400" algn="l"/>
              </a:tabLst>
              <a:defRPr sz="2400">
                <a:latin typeface="Menlo"/>
                <a:ea typeface="Menlo"/>
                <a:cs typeface="Menlo"/>
                <a:sym typeface="Menlo"/>
              </a:defRPr>
            </a:pPr>
            <a:r>
              <a:t>    }</a:t>
            </a:r>
          </a:p>
          <a:p>
            <a:pPr lvl="1" marL="0" indent="228600" defTabSz="457200">
              <a:spcBef>
                <a:spcPts val="0"/>
              </a:spcBef>
              <a:buSzTx/>
              <a:buNone/>
              <a:tabLst>
                <a:tab pos="406400" algn="l"/>
              </a:tabLst>
              <a:defRPr sz="2400">
                <a:latin typeface="Menlo"/>
                <a:ea typeface="Menlo"/>
                <a:cs typeface="Menlo"/>
                <a:sym typeface="Menlo"/>
              </a:defRPr>
            </a:pPr>
            <a:r>
              <a:t>   . .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952500" y="-56819"/>
            <a:ext cx="11099800" cy="528447"/>
          </a:xfrm>
          <a:prstGeom prst="rect">
            <a:avLst/>
          </a:prstGeom>
        </p:spPr>
        <p:txBody>
          <a:bodyPr/>
          <a:lstStyle>
            <a:lvl1pPr defTabSz="233679">
              <a:defRPr sz="3200"/>
            </a:lvl1pPr>
          </a:lstStyle>
          <a:p>
            <a:pPr/>
            <a:r>
              <a:t>HIGH LEVEL COMPONENTS</a:t>
            </a:r>
          </a:p>
        </p:txBody>
      </p:sp>
      <p:pic>
        <p:nvPicPr>
          <p:cNvPr id="125" name="1. overview.png"/>
          <p:cNvPicPr>
            <a:picLocks noChangeAspect="1"/>
          </p:cNvPicPr>
          <p:nvPr/>
        </p:nvPicPr>
        <p:blipFill>
          <a:blip r:embed="rId2">
            <a:extLst/>
          </a:blip>
          <a:stretch>
            <a:fillRect/>
          </a:stretch>
        </p:blipFill>
        <p:spPr>
          <a:xfrm>
            <a:off x="664945" y="400582"/>
            <a:ext cx="11674910" cy="9379283"/>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
          </p:nvPr>
        </p:nvSpPr>
        <p:spPr>
          <a:xfrm>
            <a:off x="154790" y="169448"/>
            <a:ext cx="12695221" cy="9414704"/>
          </a:xfrm>
          <a:prstGeom prst="rect">
            <a:avLst/>
          </a:prstGeom>
        </p:spPr>
        <p:txBody>
          <a:bodyPr/>
          <a:lstStyle/>
          <a:p>
            <a:pPr lvl="1" marL="0" indent="228600" defTabSz="457200">
              <a:spcBef>
                <a:spcPts val="0"/>
              </a:spcBef>
              <a:buSzTx/>
              <a:buNone/>
              <a:tabLst>
                <a:tab pos="406400" algn="l"/>
              </a:tabLst>
              <a:defRPr sz="2400">
                <a:latin typeface="Menlo"/>
                <a:ea typeface="Menlo"/>
                <a:cs typeface="Menlo"/>
                <a:sym typeface="Menlo"/>
              </a:defRPr>
            </a:pPr>
            <a:r>
              <a:t>   . . .</a:t>
            </a:r>
          </a:p>
          <a:p>
            <a:pPr lvl="1" marL="0" indent="228600" defTabSz="457200">
              <a:spcBef>
                <a:spcPts val="0"/>
              </a:spcBef>
              <a:buSzTx/>
              <a:buNone/>
              <a:tabLst>
                <a:tab pos="406400" algn="l"/>
              </a:tabLst>
              <a:defRPr sz="2400">
                <a:latin typeface="Menlo"/>
                <a:ea typeface="Menlo"/>
                <a:cs typeface="Menlo"/>
                <a:sym typeface="Menlo"/>
              </a:defRPr>
            </a:pPr>
            <a:r>
              <a:t>   </a:t>
            </a:r>
            <a:r>
              <a:rPr b="1">
                <a:solidFill>
                  <a:srgbClr val="024FF3"/>
                </a:solidFill>
              </a:rPr>
              <a:t>method</a:t>
            </a:r>
            <a:r>
              <a:rPr>
                <a:solidFill>
                  <a:srgbClr val="024FF3"/>
                </a:solidFill>
              </a:rPr>
              <a:t> </a:t>
            </a:r>
            <a:r>
              <a:rPr>
                <a:solidFill>
                  <a:srgbClr val="0433FF"/>
                </a:solidFill>
              </a:rPr>
              <a:t>void</a:t>
            </a:r>
            <a:r>
              <a:t> validityUserDataCheck(Reservation reservation){</a:t>
            </a:r>
          </a:p>
          <a:p>
            <a:pPr marL="0" indent="0" defTabSz="457200">
              <a:spcBef>
                <a:spcPts val="0"/>
              </a:spcBef>
              <a:buSzTx/>
              <a:buNone/>
              <a:tabLst>
                <a:tab pos="406400" algn="l"/>
              </a:tabLst>
              <a:defRPr sz="2400">
                <a:latin typeface="Menlo"/>
                <a:ea typeface="Menlo"/>
                <a:cs typeface="Menlo"/>
                <a:sym typeface="Menlo"/>
              </a:defRPr>
            </a:pPr>
            <a:r>
              <a:t>        userData = reservation.getUser().getUserData();</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tabLst>
                <a:tab pos="406400" algn="l"/>
              </a:tabLst>
              <a:defRPr sz="2400">
                <a:latin typeface="Menlo"/>
                <a:ea typeface="Menlo"/>
                <a:cs typeface="Menlo"/>
                <a:sym typeface="Menlo"/>
              </a:defRPr>
            </a:pPr>
            <a:r>
              <a:t>        </a:t>
            </a:r>
            <a:r>
              <a:rPr>
                <a:solidFill>
                  <a:srgbClr val="0433FF"/>
                </a:solidFill>
              </a:rPr>
              <a:t>if</a:t>
            </a:r>
            <a:r>
              <a:t> (not userData.areValid())</a:t>
            </a:r>
          </a:p>
          <a:p>
            <a:pPr marL="0" indent="0" defTabSz="457200">
              <a:spcBef>
                <a:spcPts val="0"/>
              </a:spcBef>
              <a:buSzTx/>
              <a:buNone/>
              <a:tabLst>
                <a:tab pos="406400" algn="l"/>
              </a:tabLst>
              <a:defRPr sz="2400">
                <a:latin typeface="Menlo"/>
                <a:ea typeface="Menlo"/>
                <a:cs typeface="Menlo"/>
                <a:sym typeface="Menlo"/>
              </a:defRPr>
            </a:pPr>
            <a:r>
              <a:t>            </a:t>
            </a:r>
            <a:r>
              <a:rPr>
                <a:solidFill>
                  <a:srgbClr val="024FF3"/>
                </a:solidFill>
              </a:rPr>
              <a:t>throw </a:t>
            </a:r>
            <a:r>
              <a:t>InvalidUserDataException</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tabLst>
                <a:tab pos="406400" algn="l"/>
              </a:tabLst>
              <a:defRPr sz="2400">
                <a:latin typeface="Menlo"/>
                <a:ea typeface="Menlo"/>
                <a:cs typeface="Menlo"/>
                <a:sym typeface="Menlo"/>
              </a:defRPr>
            </a:pPr>
          </a:p>
          <a:p>
            <a:pPr marL="0" indent="0" defTabSz="457200">
              <a:spcBef>
                <a:spcPts val="0"/>
              </a:spcBef>
              <a:buSzTx/>
              <a:buNone/>
              <a:tabLst>
                <a:tab pos="406400" algn="l"/>
              </a:tabLst>
              <a:defRPr sz="2400">
                <a:latin typeface="Menlo"/>
                <a:ea typeface="Menlo"/>
                <a:cs typeface="Menlo"/>
                <a:sym typeface="Menlo"/>
              </a:defRPr>
            </a:pPr>
            <a:r>
              <a:t>    </a:t>
            </a:r>
            <a:r>
              <a:rPr b="1">
                <a:solidFill>
                  <a:srgbClr val="024FF3"/>
                </a:solidFill>
              </a:rPr>
              <a:t>method</a:t>
            </a:r>
            <a:r>
              <a:rPr>
                <a:solidFill>
                  <a:srgbClr val="024FF3"/>
                </a:solidFill>
              </a:rPr>
              <a:t> </a:t>
            </a:r>
            <a:r>
              <a:rPr>
                <a:solidFill>
                  <a:srgbClr val="0433FF"/>
                </a:solidFill>
              </a:rPr>
              <a:t>void</a:t>
            </a:r>
            <a:r>
              <a:t> carAvailabilityCheck(Reservation reservation){</a:t>
            </a:r>
          </a:p>
          <a:p>
            <a:pPr marL="0" indent="0" defTabSz="457200">
              <a:spcBef>
                <a:spcPts val="0"/>
              </a:spcBef>
              <a:buSzTx/>
              <a:buNone/>
              <a:tabLst>
                <a:tab pos="406400" algn="l"/>
              </a:tabLst>
              <a:defRPr sz="2400">
                <a:latin typeface="Menlo"/>
                <a:ea typeface="Menlo"/>
                <a:cs typeface="Menlo"/>
                <a:sym typeface="Menlo"/>
              </a:defRPr>
            </a:pPr>
            <a:r>
              <a:t>        carState = reservation.getCar().getCarState();</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tabLst>
                <a:tab pos="406400" algn="l"/>
              </a:tabLst>
              <a:defRPr sz="2400">
                <a:latin typeface="Menlo"/>
                <a:ea typeface="Menlo"/>
                <a:cs typeface="Menlo"/>
                <a:sym typeface="Menlo"/>
              </a:defRPr>
            </a:pPr>
            <a:r>
              <a:t>        </a:t>
            </a:r>
            <a:r>
              <a:rPr>
                <a:solidFill>
                  <a:srgbClr val="0433FF"/>
                </a:solidFill>
              </a:rPr>
              <a:t>if</a:t>
            </a:r>
            <a:r>
              <a:t> (not carState.isAvailable())</a:t>
            </a:r>
          </a:p>
          <a:p>
            <a:pPr marL="0" indent="0" defTabSz="457200">
              <a:spcBef>
                <a:spcPts val="0"/>
              </a:spcBef>
              <a:buSzTx/>
              <a:buNone/>
              <a:tabLst>
                <a:tab pos="406400" algn="l"/>
              </a:tabLst>
              <a:defRPr sz="2400">
                <a:latin typeface="Menlo"/>
                <a:ea typeface="Menlo"/>
                <a:cs typeface="Menlo"/>
                <a:sym typeface="Menlo"/>
              </a:defRPr>
            </a:pPr>
            <a:r>
              <a:t>            </a:t>
            </a:r>
            <a:r>
              <a:rPr>
                <a:solidFill>
                  <a:srgbClr val="024FF3"/>
                </a:solidFill>
              </a:rPr>
              <a:t>throw </a:t>
            </a:r>
            <a:r>
              <a:t>NotAvailableCarException</a:t>
            </a:r>
          </a:p>
          <a:p>
            <a:pPr marL="0" indent="0" defTabSz="457200">
              <a:spcBef>
                <a:spcPts val="0"/>
              </a:spcBef>
              <a:buSzTx/>
              <a:buNone/>
              <a:tabLst>
                <a:tab pos="406400" algn="l"/>
              </a:tabLst>
              <a:defRPr sz="2400">
                <a:latin typeface="Menlo"/>
                <a:ea typeface="Menlo"/>
                <a:cs typeface="Menlo"/>
                <a:sym typeface="Menlo"/>
              </a:defRPr>
            </a:pPr>
            <a:r>
              <a:t>    }</a:t>
            </a:r>
          </a:p>
          <a:p>
            <a:pPr marL="0" indent="0" defTabSz="457200">
              <a:spcBef>
                <a:spcPts val="0"/>
              </a:spcBef>
              <a:buSzTx/>
              <a:buNone/>
              <a:defRPr sz="2400">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lvl1pPr>
              <a:defRPr>
                <a:latin typeface="Helvetica"/>
                <a:ea typeface="Helvetica"/>
                <a:cs typeface="Helvetica"/>
                <a:sym typeface="Helvetica"/>
              </a:defRPr>
            </a:lvl1pPr>
          </a:lstStyle>
          <a:p>
            <a:pPr/>
            <a:r>
              <a:t>REQUIREMENTS TRACEABILITY</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
          </p:nvPr>
        </p:nvSpPr>
        <p:spPr>
          <a:xfrm>
            <a:off x="154790" y="169448"/>
            <a:ext cx="12695221" cy="9414704"/>
          </a:xfrm>
          <a:prstGeom prst="rect">
            <a:avLst/>
          </a:prstGeom>
        </p:spPr>
        <p:txBody>
          <a:bodyPr/>
          <a:lstStyle/>
          <a:p>
            <a:pPr marL="0" indent="0" defTabSz="452627">
              <a:lnSpc>
                <a:spcPts val="5300"/>
              </a:lnSpc>
              <a:spcBef>
                <a:spcPts val="1100"/>
              </a:spcBef>
              <a:buSzTx/>
              <a:buNone/>
              <a:defRPr sz="2772">
                <a:latin typeface="Helvetica"/>
                <a:ea typeface="Helvetica"/>
                <a:cs typeface="Helvetica"/>
                <a:sym typeface="Helvetica"/>
              </a:defRPr>
            </a:pPr>
            <a:r>
              <a:t>[R1.1]: The app is available for any person to download and run on his/her phone </a:t>
            </a:r>
          </a:p>
          <a:p>
            <a:pPr marL="0" indent="0" defTabSz="452627">
              <a:lnSpc>
                <a:spcPts val="5300"/>
              </a:lnSpc>
              <a:spcBef>
                <a:spcPts val="1100"/>
              </a:spcBef>
              <a:buSzTx/>
              <a:buNone/>
              <a:defRPr i="1" sz="2772" u="sng">
                <a:latin typeface="Helvetica"/>
                <a:ea typeface="Helvetica"/>
                <a:cs typeface="Helvetica"/>
                <a:sym typeface="Helvetica"/>
              </a:defRPr>
            </a:pPr>
            <a:r>
              <a:t>This requirement will be achieved at a later stage. </a:t>
            </a:r>
          </a:p>
          <a:p>
            <a:pPr marL="0" indent="0" defTabSz="452627">
              <a:lnSpc>
                <a:spcPts val="5300"/>
              </a:lnSpc>
              <a:spcBef>
                <a:spcPts val="1100"/>
              </a:spcBef>
              <a:buSzTx/>
              <a:buNone/>
              <a:defRPr sz="2772">
                <a:latin typeface="Helvetica"/>
                <a:ea typeface="Helvetica"/>
                <a:cs typeface="Helvetica"/>
                <a:sym typeface="Helvetica"/>
              </a:defRPr>
            </a:pPr>
          </a:p>
          <a:p>
            <a:pPr marL="0" indent="0" defTabSz="452627">
              <a:lnSpc>
                <a:spcPts val="5300"/>
              </a:lnSpc>
              <a:spcBef>
                <a:spcPts val="1100"/>
              </a:spcBef>
              <a:buSzTx/>
              <a:buNone/>
              <a:defRPr sz="2772">
                <a:latin typeface="Helvetica"/>
                <a:ea typeface="Helvetica"/>
                <a:cs typeface="Helvetica"/>
                <a:sym typeface="Helvetica"/>
              </a:defRPr>
            </a:pPr>
            <a:r>
              <a:t>[R1.2]: From the home page of the app any person can carry out the registration procedure </a:t>
            </a:r>
          </a:p>
          <a:p>
            <a:pPr marL="0" indent="0" defTabSz="452627">
              <a:lnSpc>
                <a:spcPts val="5300"/>
              </a:lnSpc>
              <a:spcBef>
                <a:spcPts val="1100"/>
              </a:spcBef>
              <a:buSzTx/>
              <a:buNone/>
              <a:defRPr sz="2772">
                <a:latin typeface="Helvetica"/>
                <a:ea typeface="Helvetica"/>
                <a:cs typeface="Helvetica"/>
                <a:sym typeface="Helvetica"/>
              </a:defRPr>
            </a:pPr>
            <a:r>
              <a:t>[R1.3]: The registration procedure requires a person's credentials and payment info to be carried out </a:t>
            </a:r>
          </a:p>
          <a:p>
            <a:pPr marL="0" indent="0" defTabSz="452627">
              <a:lnSpc>
                <a:spcPts val="5300"/>
              </a:lnSpc>
              <a:spcBef>
                <a:spcPts val="1100"/>
              </a:spcBef>
              <a:buSzTx/>
              <a:buNone/>
              <a:defRPr sz="2772">
                <a:latin typeface="Helvetica"/>
                <a:ea typeface="Helvetica"/>
                <a:cs typeface="Helvetica"/>
                <a:sym typeface="Helvetica"/>
              </a:defRPr>
            </a:pPr>
            <a:r>
              <a:t>[R1.4]: The registration procedure uses the external payment service to verify the validity of the provided payment info </a:t>
            </a:r>
          </a:p>
          <a:p>
            <a:pPr marL="0" indent="0" defTabSz="452627">
              <a:lnSpc>
                <a:spcPts val="5300"/>
              </a:lnSpc>
              <a:spcBef>
                <a:spcPts val="1100"/>
              </a:spcBef>
              <a:buSzTx/>
              <a:buNone/>
              <a:defRPr sz="2772">
                <a:latin typeface="Helvetica"/>
                <a:ea typeface="Helvetica"/>
                <a:cs typeface="Helvetica"/>
                <a:sym typeface="Helvetica"/>
              </a:defRPr>
            </a:pPr>
            <a:r>
              <a:t>[R1.5]: At the end of the registration procedure the person whose credentials were used is registered in the system </a:t>
            </a:r>
          </a:p>
          <a:p>
            <a:pPr marL="0" indent="0" defTabSz="452627">
              <a:lnSpc>
                <a:spcPts val="5300"/>
              </a:lnSpc>
              <a:spcBef>
                <a:spcPts val="1100"/>
              </a:spcBef>
              <a:buSzTx/>
              <a:buNone/>
              <a:defRPr sz="2772">
                <a:latin typeface="Helvetica"/>
                <a:ea typeface="Helvetica"/>
                <a:cs typeface="Helvetica"/>
                <a:sym typeface="Helvetica"/>
              </a:defRPr>
            </a:pPr>
            <a:r>
              <a:t>[R1.6]: At the end of the registration procedure the person receives an e-mail containing a password which he/she can use to access the system </a:t>
            </a:r>
          </a:p>
          <a:p>
            <a:pPr marL="0" indent="0" defTabSz="452627">
              <a:lnSpc>
                <a:spcPts val="5300"/>
              </a:lnSpc>
              <a:spcBef>
                <a:spcPts val="1100"/>
              </a:spcBef>
              <a:buSzTx/>
              <a:buNone/>
              <a:defRPr sz="2772">
                <a:latin typeface="Helvetica"/>
                <a:ea typeface="Helvetica"/>
                <a:cs typeface="Helvetica"/>
                <a:sym typeface="Helvetica"/>
              </a:defRPr>
            </a:pPr>
            <a:r>
              <a:t>[R1.7]: At the end of the registration procedure the person can ask the system to send another mail </a:t>
            </a:r>
          </a:p>
          <a:p>
            <a:pPr marL="0" indent="0" defTabSz="452627">
              <a:lnSpc>
                <a:spcPts val="5300"/>
              </a:lnSpc>
              <a:spcBef>
                <a:spcPts val="1100"/>
              </a:spcBef>
              <a:buSzTx/>
              <a:buNone/>
              <a:defRPr sz="2772">
                <a:latin typeface="Helvetica"/>
                <a:ea typeface="Helvetica"/>
                <a:cs typeface="Helvetica"/>
                <a:sym typeface="Helvetica"/>
              </a:defRPr>
            </a:pPr>
            <a:r>
              <a:rPr b="1"/>
              <a:t>COMPONENTS</a:t>
            </a:r>
            <a:r>
              <a:t>: UserInterface, RegistrationManager, GuestRequestManager, UserRegistrationController, UserModel </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[RA1.1]: The app allows any person to log in by providing a valid e-mail and password </a:t>
            </a:r>
          </a:p>
          <a:p>
            <a:pPr marL="0" indent="0" defTabSz="457200">
              <a:lnSpc>
                <a:spcPts val="5300"/>
              </a:lnSpc>
              <a:spcBef>
                <a:spcPts val="1200"/>
              </a:spcBef>
              <a:buSzTx/>
              <a:buNone/>
              <a:defRPr sz="2800">
                <a:latin typeface="Helvetica"/>
                <a:ea typeface="Helvetica"/>
                <a:cs typeface="Helvetica"/>
                <a:sym typeface="Helvetica"/>
              </a:defRPr>
            </a:pPr>
            <a:r>
              <a:t>[RA1.2]: The app does not allow any person who does not provide a valid e-mail and password to log in </a:t>
            </a:r>
          </a:p>
          <a:p>
            <a:pPr marL="0" indent="0" defTabSz="457200">
              <a:lnSpc>
                <a:spcPts val="5300"/>
              </a:lnSpc>
              <a:spcBef>
                <a:spcPts val="1200"/>
              </a:spcBef>
              <a:buSzTx/>
              <a:buNone/>
              <a:defRPr sz="2800">
                <a:latin typeface="Helvetica"/>
                <a:ea typeface="Helvetica"/>
                <a:cs typeface="Helvetica"/>
                <a:sym typeface="Helvetica"/>
              </a:defRPr>
            </a:pPr>
            <a:r>
              <a:t>[RA2.1]: From the home page of the app the password retrieval procedure can be initiated by any person </a:t>
            </a:r>
          </a:p>
          <a:p>
            <a:pPr marL="0" indent="0" defTabSz="457200">
              <a:lnSpc>
                <a:spcPts val="5300"/>
              </a:lnSpc>
              <a:spcBef>
                <a:spcPts val="1200"/>
              </a:spcBef>
              <a:buSzTx/>
              <a:buNone/>
              <a:defRPr sz="2800">
                <a:latin typeface="Helvetica"/>
                <a:ea typeface="Helvetica"/>
                <a:cs typeface="Helvetica"/>
                <a:sym typeface="Helvetica"/>
              </a:defRPr>
            </a:pPr>
            <a:r>
              <a:t>[RA2.2]: If a person provides a valid e-mail address during the password retrieval procedure the system sends an e-mail to that address containing the associated password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UserInterface, AccessManager, GuestRequestManager, UserRegistrationController, UserModel</a:t>
            </a:r>
          </a:p>
          <a:p>
            <a:pPr marL="0" indent="0" defTabSz="457200">
              <a:lnSpc>
                <a:spcPts val="5300"/>
              </a:lnSpc>
              <a:spcBef>
                <a:spcPts val="1200"/>
              </a:spcBef>
              <a:buSzTx/>
              <a:buNone/>
              <a:defRPr sz="2800">
                <a:latin typeface="Helvetica"/>
                <a:ea typeface="Helvetica"/>
                <a:cs typeface="Helvetica"/>
                <a:sym typeface="Helvetica"/>
              </a:defRPr>
            </a:pPr>
          </a:p>
          <a:p>
            <a:pPr marL="0" indent="0" defTabSz="457200">
              <a:lnSpc>
                <a:spcPts val="5300"/>
              </a:lnSpc>
              <a:spcBef>
                <a:spcPts val="1200"/>
              </a:spcBef>
              <a:buSzTx/>
              <a:buNone/>
              <a:defRPr sz="2800">
                <a:latin typeface="Helvetica"/>
                <a:ea typeface="Helvetica"/>
                <a:cs typeface="Helvetica"/>
                <a:sym typeface="Helvetica"/>
              </a:defRPr>
            </a:pPr>
            <a:r>
              <a:t>[RA3]: Access to the PowerEnJoy's website (a static page) is granted upon request by the system (no login required)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WebsiteController, WebsiteModel</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[R2.1]: The "Reserve a car" function can be accessed by the user from the home page of </a:t>
            </a:r>
          </a:p>
          <a:p>
            <a:pPr marL="0" indent="0" defTabSz="457200">
              <a:lnSpc>
                <a:spcPts val="5300"/>
              </a:lnSpc>
              <a:spcBef>
                <a:spcPts val="1200"/>
              </a:spcBef>
              <a:buSzTx/>
              <a:buNone/>
              <a:defRPr sz="2800">
                <a:latin typeface="Helvetica"/>
                <a:ea typeface="Helvetica"/>
                <a:cs typeface="Helvetica"/>
                <a:sym typeface="Helvetica"/>
              </a:defRPr>
            </a:pPr>
            <a:r>
              <a:t>the app</a:t>
            </a:r>
            <a:br/>
            <a:r>
              <a:t>[R2.2]: The "Reserve a car" function allows the user to select a range (distance) </a:t>
            </a:r>
          </a:p>
          <a:p>
            <a:pPr marL="0" indent="0" defTabSz="457200">
              <a:lnSpc>
                <a:spcPts val="5300"/>
              </a:lnSpc>
              <a:spcBef>
                <a:spcPts val="1200"/>
              </a:spcBef>
              <a:buSzTx/>
              <a:buNone/>
              <a:defRPr sz="2800">
                <a:latin typeface="Helvetica"/>
                <a:ea typeface="Helvetica"/>
                <a:cs typeface="Helvetica"/>
                <a:sym typeface="Helvetica"/>
              </a:defRPr>
            </a:pPr>
            <a:r>
              <a:t>[R2.3]: The system acquires the user's current position through the GPS coordinates of the user's phone </a:t>
            </a:r>
          </a:p>
          <a:p>
            <a:pPr marL="0" indent="0" defTabSz="457200">
              <a:lnSpc>
                <a:spcPts val="5300"/>
              </a:lnSpc>
              <a:spcBef>
                <a:spcPts val="1200"/>
              </a:spcBef>
              <a:buSzTx/>
              <a:buNone/>
              <a:defRPr sz="2800">
                <a:latin typeface="Helvetica"/>
                <a:ea typeface="Helvetica"/>
                <a:cs typeface="Helvetica"/>
                <a:sym typeface="Helvetica"/>
              </a:defRPr>
            </a:pPr>
            <a:r>
              <a:t>[R2.4]: The system tracks all available cars' current position through their GPS coordinates [R2.4.1]: The cars must possess a device which can be tracked via GPS </a:t>
            </a:r>
          </a:p>
          <a:p>
            <a:pPr marL="0" indent="0" defTabSz="457200">
              <a:lnSpc>
                <a:spcPts val="5300"/>
              </a:lnSpc>
              <a:spcBef>
                <a:spcPts val="1200"/>
              </a:spcBef>
              <a:buSzTx/>
              <a:buNone/>
              <a:defRPr sz="2800">
                <a:latin typeface="Helvetica"/>
                <a:ea typeface="Helvetica"/>
                <a:cs typeface="Helvetica"/>
                <a:sym typeface="Helvetica"/>
              </a:defRPr>
            </a:pPr>
            <a:r>
              <a:t>[R2.5]: The "Reserve a car" function allows the user to select a starting position for the search, which can be either their current location or a given address </a:t>
            </a:r>
          </a:p>
          <a:p>
            <a:pPr marL="0" indent="0" defTabSz="457200">
              <a:lnSpc>
                <a:spcPts val="5300"/>
              </a:lnSpc>
              <a:spcBef>
                <a:spcPts val="1200"/>
              </a:spcBef>
              <a:buSzTx/>
              <a:buNone/>
              <a:defRPr sz="2800">
                <a:latin typeface="Helvetica"/>
                <a:ea typeface="Helvetica"/>
                <a:cs typeface="Helvetica"/>
                <a:sym typeface="Helvetica"/>
              </a:defRPr>
            </a:pPr>
            <a:r>
              <a:t>[R2.6]: When the user confirms the inserted parameters the search is carried out and the "Reserve a car" function displays to the user the data of the search acquired from the system in a Google provided map </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idx="1"/>
          </p:nvPr>
        </p:nvSpPr>
        <p:spPr>
          <a:xfrm>
            <a:off x="154790" y="169448"/>
            <a:ext cx="12695221" cy="9414704"/>
          </a:xfrm>
          <a:prstGeom prst="rect">
            <a:avLst/>
          </a:prstGeom>
        </p:spPr>
        <p:txBody>
          <a:bodyPr/>
          <a:lstStyle/>
          <a:p>
            <a:pPr marL="0" indent="0" defTabSz="411479">
              <a:lnSpc>
                <a:spcPts val="4800"/>
              </a:lnSpc>
              <a:spcBef>
                <a:spcPts val="1000"/>
              </a:spcBef>
              <a:buSzTx/>
              <a:buNone/>
              <a:defRPr sz="2520">
                <a:latin typeface="Helvetica"/>
                <a:ea typeface="Helvetica"/>
                <a:cs typeface="Helvetica"/>
                <a:sym typeface="Helvetica"/>
              </a:defRPr>
            </a:pPr>
            <a:r>
              <a:t>[R3.1]: The app allows the user to tap on any available car on the map displayed as the result of a search conducted through the "Reserve a car" function. </a:t>
            </a:r>
          </a:p>
          <a:p>
            <a:pPr marL="0" indent="0" defTabSz="411479">
              <a:lnSpc>
                <a:spcPts val="4800"/>
              </a:lnSpc>
              <a:spcBef>
                <a:spcPts val="1000"/>
              </a:spcBef>
              <a:buSzTx/>
              <a:buNone/>
              <a:defRPr sz="2520">
                <a:latin typeface="Helvetica"/>
                <a:ea typeface="Helvetica"/>
                <a:cs typeface="Helvetica"/>
                <a:sym typeface="Helvetica"/>
              </a:defRPr>
            </a:pPr>
            <a:r>
              <a:t>[R3.2]: When a user taps on a car the app generates a pop-up asking the user if he/she wants to confirm the reservation. </a:t>
            </a:r>
          </a:p>
          <a:p>
            <a:pPr marL="0" indent="0" defTabSz="411479">
              <a:lnSpc>
                <a:spcPts val="4800"/>
              </a:lnSpc>
              <a:spcBef>
                <a:spcPts val="1000"/>
              </a:spcBef>
              <a:buSzTx/>
              <a:buNone/>
              <a:defRPr sz="2520">
                <a:latin typeface="Helvetica"/>
                <a:ea typeface="Helvetica"/>
                <a:cs typeface="Helvetica"/>
                <a:sym typeface="Helvetica"/>
              </a:defRPr>
            </a:pPr>
            <a:r>
              <a:t>[R3.3]: As long as the car was not reserved by another user in the meantime, when the user confirms the car is marked as reserved by the system and the user can see the "Reservation successful!" message on the app. </a:t>
            </a:r>
          </a:p>
          <a:p>
            <a:pPr marL="0" indent="0" defTabSz="411479">
              <a:lnSpc>
                <a:spcPts val="4800"/>
              </a:lnSpc>
              <a:spcBef>
                <a:spcPts val="1000"/>
              </a:spcBef>
              <a:buSzTx/>
              <a:buNone/>
              <a:defRPr sz="2520">
                <a:latin typeface="Helvetica"/>
                <a:ea typeface="Helvetica"/>
                <a:cs typeface="Helvetica"/>
                <a:sym typeface="Helvetica"/>
              </a:defRPr>
            </a:pPr>
            <a:r>
              <a:t>[R3.4]: When the system marks a car as reserved any reservation request from any user is rejected by the system while the car is in the reserved state. </a:t>
            </a:r>
          </a:p>
          <a:p>
            <a:pPr marL="0" indent="0" defTabSz="411479">
              <a:lnSpc>
                <a:spcPts val="4800"/>
              </a:lnSpc>
              <a:spcBef>
                <a:spcPts val="1000"/>
              </a:spcBef>
              <a:buSzTx/>
              <a:buNone/>
              <a:defRPr sz="2520">
                <a:latin typeface="Helvetica"/>
                <a:ea typeface="Helvetica"/>
                <a:cs typeface="Helvetica"/>
                <a:sym typeface="Helvetica"/>
              </a:defRPr>
            </a:pPr>
            <a:r>
              <a:t>[R3.5]: A car is in reserved state for one hour from the moment it was marked as reserved. </a:t>
            </a:r>
          </a:p>
          <a:p>
            <a:pPr marL="0" indent="0" defTabSz="411479">
              <a:lnSpc>
                <a:spcPts val="4800"/>
              </a:lnSpc>
              <a:spcBef>
                <a:spcPts val="1000"/>
              </a:spcBef>
              <a:buSzTx/>
              <a:buNone/>
              <a:defRPr sz="2520">
                <a:latin typeface="Helvetica"/>
                <a:ea typeface="Helvetica"/>
                <a:cs typeface="Helvetica"/>
                <a:sym typeface="Helvetica"/>
              </a:defRPr>
            </a:pPr>
            <a:r>
              <a:t>[R3.6]: A car in reserved state is not signaled by the system during the "Reserve a car" procedure. </a:t>
            </a:r>
          </a:p>
          <a:p>
            <a:pPr marL="0" indent="0" defTabSz="411479">
              <a:lnSpc>
                <a:spcPts val="4800"/>
              </a:lnSpc>
              <a:spcBef>
                <a:spcPts val="1000"/>
              </a:spcBef>
              <a:buSzTx/>
              <a:buNone/>
              <a:defRPr sz="2520">
                <a:latin typeface="Helvetica"/>
                <a:ea typeface="Helvetica"/>
                <a:cs typeface="Helvetica"/>
                <a:sym typeface="Helvetica"/>
              </a:defRPr>
            </a:pPr>
            <a:r>
              <a:t>[R3.7]: After one hour from its reservation a car is no longer in reserved state. </a:t>
            </a:r>
          </a:p>
          <a:p>
            <a:pPr marL="0" indent="0" defTabSz="411479">
              <a:lnSpc>
                <a:spcPts val="4800"/>
              </a:lnSpc>
              <a:spcBef>
                <a:spcPts val="1000"/>
              </a:spcBef>
              <a:buSzTx/>
              <a:buNone/>
              <a:defRPr sz="2520">
                <a:latin typeface="Helvetica"/>
                <a:ea typeface="Helvetica"/>
                <a:cs typeface="Helvetica"/>
                <a:sym typeface="Helvetica"/>
              </a:defRPr>
            </a:pPr>
            <a:r>
              <a:t>[R3.8]: A car not in reserved state is considered available by the system only if it is parked in a safe area less than 3 km away from a power grid station and has more than 20% of its battery. </a:t>
            </a:r>
          </a:p>
          <a:p>
            <a:pPr marL="0" indent="0" defTabSz="411479">
              <a:lnSpc>
                <a:spcPts val="4800"/>
              </a:lnSpc>
              <a:spcBef>
                <a:spcPts val="1000"/>
              </a:spcBef>
              <a:buSzTx/>
              <a:buNone/>
              <a:defRPr sz="2520">
                <a:latin typeface="Helvetica"/>
                <a:ea typeface="Helvetica"/>
                <a:cs typeface="Helvetica"/>
                <a:sym typeface="Helvetica"/>
              </a:defRPr>
            </a:pPr>
            <a:r>
              <a:rPr b="1"/>
              <a:t>COMPONENTS</a:t>
            </a:r>
            <a:r>
              <a:t>: UserInterface, ReservationRequestManager, MapManager, AuthenticatedRequestManager, ReservationController, ReservationModel, CarStateController, CarStateModel, + StateWrapper and the controllers on the car providing status updates. </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[R4.1]: One hour after a car has been reserved if it was never ignited the system charges for 1 EUR the user who reserved it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ReservationModel, ReservationController, ChargesController</a:t>
            </a:r>
          </a:p>
          <a:p>
            <a:pPr marL="0" indent="0" defTabSz="457200">
              <a:lnSpc>
                <a:spcPts val="5300"/>
              </a:lnSpc>
              <a:spcBef>
                <a:spcPts val="1200"/>
              </a:spcBef>
              <a:buSzTx/>
              <a:buNone/>
              <a:defRPr sz="2800">
                <a:latin typeface="Helvetica"/>
                <a:ea typeface="Helvetica"/>
                <a:cs typeface="Helvetica"/>
                <a:sym typeface="Helvetica"/>
              </a:defRPr>
            </a:pPr>
            <a:br/>
            <a:r>
              <a:t>[R5.1]: From the home page of the app the user can access the "My reservations" section </a:t>
            </a:r>
          </a:p>
          <a:p>
            <a:pPr marL="0" indent="0" defTabSz="457200">
              <a:lnSpc>
                <a:spcPts val="5300"/>
              </a:lnSpc>
              <a:spcBef>
                <a:spcPts val="1200"/>
              </a:spcBef>
              <a:buSzTx/>
              <a:buNone/>
              <a:defRPr sz="2800">
                <a:latin typeface="Helvetica"/>
                <a:ea typeface="Helvetica"/>
                <a:cs typeface="Helvetica"/>
                <a:sym typeface="Helvetica"/>
              </a:defRPr>
            </a:pPr>
            <a:r>
              <a:t>[R5.2]: In the "My reservations" section if the user has reserved a car less than an hour ago an active reservation is displayed with an "Unlock" button </a:t>
            </a:r>
          </a:p>
          <a:p>
            <a:pPr marL="0" indent="0" defTabSz="457200">
              <a:lnSpc>
                <a:spcPts val="5300"/>
              </a:lnSpc>
              <a:spcBef>
                <a:spcPts val="1200"/>
              </a:spcBef>
              <a:buSzTx/>
              <a:buNone/>
              <a:defRPr sz="2800">
                <a:latin typeface="Helvetica"/>
                <a:ea typeface="Helvetica"/>
                <a:cs typeface="Helvetica"/>
                <a:sym typeface="Helvetica"/>
              </a:defRPr>
            </a:pPr>
            <a:r>
              <a:t>[R5.3]: If the user is less than 10 meters away from the car and presses the unlock button the car unlocks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UserInterface, UnlockRequestManager, AuthenticatedRequestManager, ReservationController, ReservationManager, CarStateController, CarStateModel, CommandDispatcher, LockingCommand </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[R6.1]: When a car is ignited the system starts charging the last user who reserved the car </a:t>
            </a:r>
          </a:p>
          <a:p>
            <a:pPr marL="0" indent="0" defTabSz="457200">
              <a:lnSpc>
                <a:spcPts val="5300"/>
              </a:lnSpc>
              <a:spcBef>
                <a:spcPts val="1200"/>
              </a:spcBef>
              <a:buSzTx/>
              <a:buNone/>
              <a:defRPr sz="2800">
                <a:latin typeface="Helvetica"/>
                <a:ea typeface="Helvetica"/>
                <a:cs typeface="Helvetica"/>
                <a:sym typeface="Helvetica"/>
              </a:defRPr>
            </a:pPr>
            <a:r>
              <a:t>[R6.2]: When the charging starts, the display on the car shows a "Current charge" field with a number representing the current total charge, which starts from 0 </a:t>
            </a:r>
          </a:p>
          <a:p>
            <a:pPr marL="0" indent="0" defTabSz="457200">
              <a:lnSpc>
                <a:spcPts val="5300"/>
              </a:lnSpc>
              <a:spcBef>
                <a:spcPts val="1200"/>
              </a:spcBef>
              <a:buSzTx/>
              <a:buNone/>
              <a:defRPr sz="2800">
                <a:latin typeface="Helvetica"/>
                <a:ea typeface="Helvetica"/>
                <a:cs typeface="Helvetica"/>
                <a:sym typeface="Helvetica"/>
              </a:defRPr>
            </a:pPr>
            <a:r>
              <a:t>[R6.3]: Once a minute the "Current charge" value is incremented by a set amount</a:t>
            </a:r>
          </a:p>
          <a:p>
            <a:pPr marL="0" indent="0" defTabSz="457200">
              <a:lnSpc>
                <a:spcPts val="5300"/>
              </a:lnSpc>
              <a:spcBef>
                <a:spcPts val="1200"/>
              </a:spcBef>
              <a:buSzTx/>
              <a:buNone/>
              <a:defRPr sz="2800">
                <a:latin typeface="Helvetica"/>
                <a:ea typeface="Helvetica"/>
                <a:cs typeface="Helvetica"/>
                <a:sym typeface="Helvetica"/>
              </a:defRPr>
            </a:pPr>
            <a:r>
              <a:rPr b="1"/>
              <a:t>COMPONENTS</a:t>
            </a:r>
            <a:r>
              <a:t>: EngineController, Terminal, StateWrapper, ChargesController, ChargesHistoryModel, ChargingState </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[R7.1]: When a car is stopped and the sensors in the car detect no one inside, if a user was being charged for the car the system stops charging him/her. </a:t>
            </a:r>
          </a:p>
          <a:p>
            <a:pPr marL="0" indent="0" defTabSz="457200">
              <a:lnSpc>
                <a:spcPts val="5300"/>
              </a:lnSpc>
              <a:spcBef>
                <a:spcPts val="1200"/>
              </a:spcBef>
              <a:buSzTx/>
              <a:buNone/>
              <a:defRPr sz="2800">
                <a:latin typeface="Helvetica"/>
                <a:ea typeface="Helvetica"/>
                <a:cs typeface="Helvetica"/>
                <a:sym typeface="Helvetica"/>
              </a:defRPr>
            </a:pPr>
            <a:r>
              <a:t>[R7.2]: One minute after a car has been stopped and the sensors in the car detect no one inside, the system locks the car.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PassengerSensorsController, LockingStateController, StateWrapper, ChargesController, ChargesHistoryModel </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body" idx="1"/>
          </p:nvPr>
        </p:nvSpPr>
        <p:spPr>
          <a:xfrm>
            <a:off x="154790" y="169448"/>
            <a:ext cx="12695221" cy="9414704"/>
          </a:xfrm>
          <a:prstGeom prst="rect">
            <a:avLst/>
          </a:prstGeom>
        </p:spPr>
        <p:txBody>
          <a:bodyPr/>
          <a:lstStyle/>
          <a:p>
            <a:pPr marL="0" indent="0" defTabSz="448055">
              <a:lnSpc>
                <a:spcPts val="5200"/>
              </a:lnSpc>
              <a:spcBef>
                <a:spcPts val="1100"/>
              </a:spcBef>
              <a:buSzTx/>
              <a:buNone/>
              <a:defRPr sz="2744">
                <a:latin typeface="Helvetica"/>
                <a:ea typeface="Helvetica"/>
                <a:cs typeface="Helvetica"/>
                <a:sym typeface="Helvetica"/>
              </a:defRPr>
            </a:pPr>
            <a:r>
              <a:t>[R8]: The moment the car is stopped, if the sensor in the car detected two passengers the system records it as a possible discount of 10% </a:t>
            </a:r>
          </a:p>
          <a:p>
            <a:pPr marL="0" indent="0" defTabSz="448055">
              <a:lnSpc>
                <a:spcPts val="5200"/>
              </a:lnSpc>
              <a:spcBef>
                <a:spcPts val="1100"/>
              </a:spcBef>
              <a:buSzTx/>
              <a:buNone/>
              <a:defRPr sz="2744">
                <a:latin typeface="Helvetica"/>
                <a:ea typeface="Helvetica"/>
                <a:cs typeface="Helvetica"/>
                <a:sym typeface="Helvetica"/>
              </a:defRPr>
            </a:pPr>
            <a:r>
              <a:t>[R9]: The moment the car is stopped and the sensors in the car detect no one inside, if the car has more than 50% of its maximum battery the system records it as a possible discount of 20%. </a:t>
            </a:r>
          </a:p>
          <a:p>
            <a:pPr marL="0" indent="0" defTabSz="448055">
              <a:lnSpc>
                <a:spcPts val="5200"/>
              </a:lnSpc>
              <a:spcBef>
                <a:spcPts val="1100"/>
              </a:spcBef>
              <a:buSzTx/>
              <a:buNone/>
              <a:defRPr sz="2744">
                <a:latin typeface="Helvetica"/>
                <a:ea typeface="Helvetica"/>
                <a:cs typeface="Helvetica"/>
                <a:sym typeface="Helvetica"/>
              </a:defRPr>
            </a:pPr>
            <a:r>
              <a:t>[R10]: If before 2 minutes since the moment the car has been stopped and its sensors detected no one was inside the car is plugged in a power grid and its position is within a special parking </a:t>
            </a:r>
          </a:p>
          <a:p>
            <a:pPr marL="0" indent="0" defTabSz="448055">
              <a:lnSpc>
                <a:spcPts val="5200"/>
              </a:lnSpc>
              <a:spcBef>
                <a:spcPts val="1100"/>
              </a:spcBef>
              <a:buSzTx/>
              <a:buNone/>
              <a:defRPr sz="2744">
                <a:latin typeface="Helvetica"/>
                <a:ea typeface="Helvetica"/>
                <a:cs typeface="Helvetica"/>
                <a:sym typeface="Helvetica"/>
              </a:defRPr>
            </a:pPr>
            <a:r>
              <a:t>[R11.0]: The moment the car is stopped and the sensors in the car detect no one inside, if the safe area nearest to the car is more than 3km away from it, the system records an extra fee of 30% </a:t>
            </a:r>
          </a:p>
          <a:p>
            <a:pPr marL="0" indent="0" defTabSz="448055">
              <a:lnSpc>
                <a:spcPts val="5200"/>
              </a:lnSpc>
              <a:spcBef>
                <a:spcPts val="1100"/>
              </a:spcBef>
              <a:buSzTx/>
              <a:buNone/>
              <a:defRPr sz="2744">
                <a:latin typeface="Helvetica"/>
                <a:ea typeface="Helvetica"/>
                <a:cs typeface="Helvetica"/>
                <a:sym typeface="Helvetica"/>
              </a:defRPr>
            </a:pPr>
            <a:r>
              <a:t>[R11.1]: The moment the car is stopped and the sensors in the car detect no one inside, if the car has less than 20% of its maximum battery, the system records an extra fee of 30%. </a:t>
            </a:r>
          </a:p>
          <a:p>
            <a:pPr marL="0" indent="0" defTabSz="448055">
              <a:lnSpc>
                <a:spcPts val="5200"/>
              </a:lnSpc>
              <a:spcBef>
                <a:spcPts val="1100"/>
              </a:spcBef>
              <a:buSzTx/>
              <a:buNone/>
              <a:defRPr sz="2744">
                <a:latin typeface="Helvetica"/>
                <a:ea typeface="Helvetica"/>
                <a:cs typeface="Helvetica"/>
                <a:sym typeface="Helvetica"/>
              </a:defRPr>
            </a:pPr>
            <a:r>
              <a:t>[R12]: After two minutes since the car has been stopped and its sensors detected no one was inside, the system applies all the extra fees and if there are none it applies the highest discount among the possible ones to the cost of the ride. </a:t>
            </a:r>
          </a:p>
          <a:p>
            <a:pPr marL="0" indent="0" defTabSz="448055">
              <a:lnSpc>
                <a:spcPts val="5200"/>
              </a:lnSpc>
              <a:spcBef>
                <a:spcPts val="1100"/>
              </a:spcBef>
              <a:buSzTx/>
              <a:buNone/>
              <a:defRPr sz="2744">
                <a:latin typeface="Helvetica"/>
                <a:ea typeface="Helvetica"/>
                <a:cs typeface="Helvetica"/>
                <a:sym typeface="Helvetica"/>
              </a:defRPr>
            </a:pPr>
            <a:r>
              <a:rPr b="1"/>
              <a:t>COMPONENTS</a:t>
            </a:r>
            <a:r>
              <a:t>: GPS_Controller, PassengerSensorsController, BatteryLevelController, EngineController, StateWrapper, ChargesController, ChargingHistoryModel</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952500" y="-56819"/>
            <a:ext cx="11099800" cy="528447"/>
          </a:xfrm>
          <a:prstGeom prst="rect">
            <a:avLst/>
          </a:prstGeom>
        </p:spPr>
        <p:txBody>
          <a:bodyPr/>
          <a:lstStyle>
            <a:lvl1pPr defTabSz="233679">
              <a:defRPr sz="3200"/>
            </a:lvl1pPr>
          </a:lstStyle>
          <a:p>
            <a:pPr/>
            <a:r>
              <a:t>CAR COMPONENT</a:t>
            </a:r>
          </a:p>
        </p:txBody>
      </p:sp>
      <p:pic>
        <p:nvPicPr>
          <p:cNvPr id="128" name="2. car.png"/>
          <p:cNvPicPr>
            <a:picLocks noChangeAspect="1"/>
          </p:cNvPicPr>
          <p:nvPr/>
        </p:nvPicPr>
        <p:blipFill>
          <a:blip r:embed="rId2">
            <a:extLst/>
          </a:blip>
          <a:stretch>
            <a:fillRect/>
          </a:stretch>
        </p:blipFill>
        <p:spPr>
          <a:xfrm>
            <a:off x="2752096" y="412332"/>
            <a:ext cx="8031416" cy="9370758"/>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[RA4]: If a user with a pending payment procedure tries to reserve a car, a pop-up lets the user know that he/she needs to pay for his/her last ride to be able to reserve a car and the app does not allow the user complete the reservation procedure.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ChargesController, ChargesHistoryModel + components for a reservation </a:t>
            </a:r>
          </a:p>
          <a:p>
            <a:pPr marL="0" indent="0" defTabSz="457200">
              <a:lnSpc>
                <a:spcPts val="5300"/>
              </a:lnSpc>
              <a:spcBef>
                <a:spcPts val="1200"/>
              </a:spcBef>
              <a:buSzTx/>
              <a:buNone/>
              <a:defRPr sz="2800">
                <a:latin typeface="Helvetica"/>
                <a:ea typeface="Helvetica"/>
                <a:cs typeface="Helvetica"/>
                <a:sym typeface="Helvetica"/>
              </a:defRPr>
            </a:pPr>
          </a:p>
          <a:p>
            <a:pPr marL="0" indent="0" defTabSz="457200">
              <a:lnSpc>
                <a:spcPts val="5300"/>
              </a:lnSpc>
              <a:spcBef>
                <a:spcPts val="1200"/>
              </a:spcBef>
              <a:buSzTx/>
              <a:buNone/>
              <a:defRPr sz="2800">
                <a:latin typeface="Helvetica"/>
                <a:ea typeface="Helvetica"/>
                <a:cs typeface="Helvetica"/>
                <a:sym typeface="Helvetica"/>
              </a:defRPr>
            </a:pPr>
            <a:r>
              <a:t>[RA5]: If in the user's profile either the credit card or identity card expiration date has already passed, when the user tries to reserve a car a pop-up lets him/her know that the data in the user's profile need to be updated and the app prevents the reservation procedure from being completed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UserRegistrationController, UserModel + components for a reservation </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body" idx="1"/>
          </p:nvPr>
        </p:nvSpPr>
        <p:spPr>
          <a:xfrm>
            <a:off x="154790" y="169448"/>
            <a:ext cx="12695221" cy="9414704"/>
          </a:xfrm>
          <a:prstGeom prst="rect">
            <a:avLst/>
          </a:prstGeom>
        </p:spPr>
        <p:txBody>
          <a:bodyPr/>
          <a:lstStyle/>
          <a:p>
            <a:pPr marL="0" indent="0" defTabSz="429768">
              <a:lnSpc>
                <a:spcPts val="5000"/>
              </a:lnSpc>
              <a:spcBef>
                <a:spcPts val="1100"/>
              </a:spcBef>
              <a:buSzTx/>
              <a:buNone/>
              <a:defRPr sz="2632">
                <a:latin typeface="Helvetica"/>
                <a:ea typeface="Helvetica"/>
                <a:cs typeface="Helvetica"/>
                <a:sym typeface="Helvetica"/>
              </a:defRPr>
            </a:pPr>
            <a:r>
              <a:t>[RA6.1]: From the home page of the app the user can access the "My profile" section </a:t>
            </a:r>
          </a:p>
          <a:p>
            <a:pPr marL="0" indent="0" defTabSz="429768">
              <a:lnSpc>
                <a:spcPts val="5000"/>
              </a:lnSpc>
              <a:spcBef>
                <a:spcPts val="1100"/>
              </a:spcBef>
              <a:buSzTx/>
              <a:buNone/>
              <a:defRPr sz="2632">
                <a:latin typeface="Helvetica"/>
                <a:ea typeface="Helvetica"/>
                <a:cs typeface="Helvetica"/>
                <a:sym typeface="Helvetica"/>
              </a:defRPr>
            </a:pPr>
            <a:r>
              <a:t>[RA6.2]: From the "My profile" section the user can use the "Edit profile" button to modify his/her credential and payment info </a:t>
            </a:r>
          </a:p>
          <a:p>
            <a:pPr marL="0" indent="0" defTabSz="429768">
              <a:lnSpc>
                <a:spcPts val="5000"/>
              </a:lnSpc>
              <a:spcBef>
                <a:spcPts val="1100"/>
              </a:spcBef>
              <a:buSzTx/>
              <a:buNone/>
              <a:defRPr sz="2632">
                <a:latin typeface="Helvetica"/>
                <a:ea typeface="Helvetica"/>
                <a:cs typeface="Helvetica"/>
                <a:sym typeface="Helvetica"/>
              </a:defRPr>
            </a:pPr>
            <a:r>
              <a:t>[RA6.3]: The system can check via the external payment service whether the payment info inserted are valid </a:t>
            </a:r>
          </a:p>
          <a:p>
            <a:pPr marL="0" indent="0" defTabSz="429768">
              <a:lnSpc>
                <a:spcPts val="5000"/>
              </a:lnSpc>
              <a:spcBef>
                <a:spcPts val="1100"/>
              </a:spcBef>
              <a:buSzTx/>
              <a:buNone/>
              <a:defRPr sz="2632">
                <a:latin typeface="Helvetica"/>
                <a:ea typeface="Helvetica"/>
                <a:cs typeface="Helvetica"/>
                <a:sym typeface="Helvetica"/>
              </a:defRPr>
            </a:pPr>
            <a:r>
              <a:t>[RA6.4]: If the inserted payment info is valid the user can save the changes by tapping the "Confirm" button. </a:t>
            </a:r>
          </a:p>
          <a:p>
            <a:pPr marL="0" indent="0" defTabSz="429768">
              <a:lnSpc>
                <a:spcPts val="5000"/>
              </a:lnSpc>
              <a:spcBef>
                <a:spcPts val="1100"/>
              </a:spcBef>
              <a:buSzTx/>
              <a:buNone/>
              <a:defRPr sz="2632">
                <a:latin typeface="Helvetica"/>
                <a:ea typeface="Helvetica"/>
                <a:cs typeface="Helvetica"/>
                <a:sym typeface="Helvetica"/>
              </a:defRPr>
            </a:pPr>
            <a:r>
              <a:rPr b="1"/>
              <a:t>COMPONENTS</a:t>
            </a:r>
            <a:r>
              <a:t>: UserInterface, ProfileManager, AuthenticatedRequestManager, UserRegistrationController, UserModel </a:t>
            </a:r>
          </a:p>
          <a:p>
            <a:pPr marL="0" indent="0" defTabSz="429768">
              <a:lnSpc>
                <a:spcPts val="5000"/>
              </a:lnSpc>
              <a:spcBef>
                <a:spcPts val="1100"/>
              </a:spcBef>
              <a:buSzTx/>
              <a:buNone/>
              <a:defRPr sz="2632">
                <a:latin typeface="Helvetica"/>
                <a:ea typeface="Helvetica"/>
                <a:cs typeface="Helvetica"/>
                <a:sym typeface="Helvetica"/>
              </a:defRPr>
            </a:pPr>
          </a:p>
          <a:p>
            <a:pPr marL="0" indent="0" defTabSz="429768">
              <a:lnSpc>
                <a:spcPts val="5000"/>
              </a:lnSpc>
              <a:spcBef>
                <a:spcPts val="1100"/>
              </a:spcBef>
              <a:buSzTx/>
              <a:buNone/>
              <a:defRPr sz="2632">
                <a:latin typeface="Helvetica"/>
                <a:ea typeface="Helvetica"/>
                <a:cs typeface="Helvetica"/>
                <a:sym typeface="Helvetica"/>
              </a:defRPr>
            </a:pPr>
            <a:r>
              <a:t>[RA7]: If the user has already a reservation which is not expired yet when he/she tries to reserve a car, a pop-up lets the user know that he/she cannot reserve a car and the app does not allow the user complete the reservation procedure </a:t>
            </a:r>
          </a:p>
          <a:p>
            <a:pPr marL="0" indent="0" defTabSz="429768">
              <a:lnSpc>
                <a:spcPts val="5000"/>
              </a:lnSpc>
              <a:spcBef>
                <a:spcPts val="1100"/>
              </a:spcBef>
              <a:buSzTx/>
              <a:buNone/>
              <a:defRPr sz="2632">
                <a:latin typeface="Helvetica"/>
                <a:ea typeface="Helvetica"/>
                <a:cs typeface="Helvetica"/>
                <a:sym typeface="Helvetica"/>
              </a:defRPr>
            </a:pPr>
            <a:r>
              <a:rPr b="1"/>
              <a:t>COMPONENTS</a:t>
            </a:r>
            <a:r>
              <a:t>: ReservationController, ReservationModel + other components for a reservation </a:t>
            </a:r>
          </a:p>
          <a:p>
            <a:pPr marL="0" indent="0" defTabSz="429768">
              <a:lnSpc>
                <a:spcPts val="5000"/>
              </a:lnSpc>
              <a:spcBef>
                <a:spcPts val="1100"/>
              </a:spcBef>
              <a:buSzTx/>
              <a:buNone/>
              <a:defRPr sz="2632">
                <a:latin typeface="Helvetica"/>
                <a:ea typeface="Helvetica"/>
                <a:cs typeface="Helvetica"/>
                <a:sym typeface="Helvetica"/>
              </a:defRPr>
            </a:pPr>
          </a:p>
          <a:p>
            <a:pPr marL="0" indent="0" defTabSz="429768">
              <a:lnSpc>
                <a:spcPts val="5000"/>
              </a:lnSpc>
              <a:spcBef>
                <a:spcPts val="1100"/>
              </a:spcBef>
              <a:buSzTx/>
              <a:buNone/>
              <a:defRPr sz="2632">
                <a:latin typeface="Helvetica"/>
                <a:ea typeface="Helvetica"/>
                <a:cs typeface="Helvetica"/>
                <a:sym typeface="Helvetica"/>
              </a:defRPr>
            </a:pPr>
            <a:r>
              <a:t>[RA8]: When a car is locked the system checks its GPS coordinates, and if they correspond to those of a non-safe area the last user who reserved the car is charged for a set extra fee. </a:t>
            </a:r>
          </a:p>
          <a:p>
            <a:pPr marL="0" indent="0" defTabSz="429768">
              <a:lnSpc>
                <a:spcPts val="5000"/>
              </a:lnSpc>
              <a:spcBef>
                <a:spcPts val="1100"/>
              </a:spcBef>
              <a:buSzTx/>
              <a:buNone/>
              <a:defRPr sz="1598">
                <a:latin typeface="Helvetica"/>
                <a:ea typeface="Helvetica"/>
                <a:cs typeface="Helvetica"/>
                <a:sym typeface="Helvetica"/>
              </a:defRPr>
            </a:pPr>
            <a:r>
              <a:rPr b="1" sz="2632"/>
              <a:t>COMPONENTS</a:t>
            </a:r>
            <a:r>
              <a:rPr sz="2632"/>
              <a:t>: GPSController, CarStateController, CarStateModel</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body" idx="1"/>
          </p:nvPr>
        </p:nvSpPr>
        <p:spPr>
          <a:xfrm>
            <a:off x="154790" y="169448"/>
            <a:ext cx="12695221" cy="9414704"/>
          </a:xfrm>
          <a:prstGeom prst="rect">
            <a:avLst/>
          </a:prstGeom>
        </p:spPr>
        <p:txBody>
          <a:bodyPr/>
          <a:lstStyle/>
          <a:p>
            <a:pPr marL="0" indent="0" defTabSz="411479">
              <a:lnSpc>
                <a:spcPts val="4800"/>
              </a:lnSpc>
              <a:spcBef>
                <a:spcPts val="1000"/>
              </a:spcBef>
              <a:buSzTx/>
              <a:buNone/>
              <a:defRPr sz="2520">
                <a:latin typeface="Helvetica"/>
                <a:ea typeface="Helvetica"/>
                <a:cs typeface="Helvetica"/>
                <a:sym typeface="Helvetica"/>
              </a:defRPr>
            </a:pPr>
            <a:r>
              <a:t>[R13.1]: Each employee has access to an application, AdminPowerEnJoy, on their phone </a:t>
            </a:r>
          </a:p>
          <a:p>
            <a:pPr marL="0" indent="0" defTabSz="411479">
              <a:lnSpc>
                <a:spcPts val="4800"/>
              </a:lnSpc>
              <a:spcBef>
                <a:spcPts val="1000"/>
              </a:spcBef>
              <a:buSzTx/>
              <a:buNone/>
              <a:defRPr sz="2520">
                <a:latin typeface="Helvetica"/>
                <a:ea typeface="Helvetica"/>
                <a:cs typeface="Helvetica"/>
                <a:sym typeface="Helvetica"/>
              </a:defRPr>
            </a:pPr>
            <a:r>
              <a:t>[R13.2]: When a car is locked the system checks its GPS coordinates, and if they correspond to those of a non-safe area all employees are notified through AdminPowerEnJoy that the car needs to be retrieved </a:t>
            </a:r>
          </a:p>
          <a:p>
            <a:pPr marL="0" indent="0" defTabSz="411479">
              <a:lnSpc>
                <a:spcPts val="4800"/>
              </a:lnSpc>
              <a:spcBef>
                <a:spcPts val="1000"/>
              </a:spcBef>
              <a:buSzTx/>
              <a:buNone/>
              <a:defRPr sz="2520">
                <a:latin typeface="Helvetica"/>
                <a:ea typeface="Helvetica"/>
                <a:cs typeface="Helvetica"/>
                <a:sym typeface="Helvetica"/>
              </a:defRPr>
            </a:pPr>
            <a:r>
              <a:t>[R13.3]: AdminPowerEnJoy allows an employee to accept a retrieval request through the "Retrieval procedure" function </a:t>
            </a:r>
          </a:p>
          <a:p>
            <a:pPr marL="0" indent="0" defTabSz="411479">
              <a:lnSpc>
                <a:spcPts val="4800"/>
              </a:lnSpc>
              <a:spcBef>
                <a:spcPts val="1000"/>
              </a:spcBef>
              <a:buSzTx/>
              <a:buNone/>
              <a:defRPr sz="2520">
                <a:latin typeface="Helvetica"/>
                <a:ea typeface="Helvetica"/>
                <a:cs typeface="Helvetica"/>
                <a:sym typeface="Helvetica"/>
              </a:defRPr>
            </a:pPr>
            <a:r>
              <a:t>[R13.4]: If an employee has already accepted a retrieval request, the retrieval request can no longer be accepted </a:t>
            </a:r>
          </a:p>
          <a:p>
            <a:pPr marL="0" indent="0" defTabSz="411479">
              <a:lnSpc>
                <a:spcPts val="4800"/>
              </a:lnSpc>
              <a:spcBef>
                <a:spcPts val="1000"/>
              </a:spcBef>
              <a:buSzTx/>
              <a:buNone/>
              <a:defRPr sz="2520">
                <a:latin typeface="Helvetica"/>
                <a:ea typeface="Helvetica"/>
                <a:cs typeface="Helvetica"/>
                <a:sym typeface="Helvetica"/>
              </a:defRPr>
            </a:pPr>
            <a:r>
              <a:t>[R13.5]: After 12 hours, if an employee has accepted a retrieval request but has not retrieved the car, the request is issued again by the system and another employee can accept it </a:t>
            </a:r>
          </a:p>
          <a:p>
            <a:pPr marL="0" indent="0" defTabSz="411479">
              <a:lnSpc>
                <a:spcPts val="4800"/>
              </a:lnSpc>
              <a:spcBef>
                <a:spcPts val="1000"/>
              </a:spcBef>
              <a:buSzTx/>
              <a:buNone/>
              <a:defRPr sz="2520">
                <a:latin typeface="Helvetica"/>
                <a:ea typeface="Helvetica"/>
                <a:cs typeface="Helvetica"/>
                <a:sym typeface="Helvetica"/>
              </a:defRPr>
            </a:pPr>
            <a:r>
              <a:t>[R13.6]: When an employee is notified of a car to retrieve, the notification contains the information necessary to set up the navigator of the company's cars to find the position of the car to retrieve </a:t>
            </a:r>
          </a:p>
          <a:p>
            <a:pPr marL="0" indent="0" defTabSz="411479">
              <a:lnSpc>
                <a:spcPts val="4800"/>
              </a:lnSpc>
              <a:spcBef>
                <a:spcPts val="1000"/>
              </a:spcBef>
              <a:buSzTx/>
              <a:buNone/>
              <a:defRPr sz="2520">
                <a:latin typeface="Helvetica"/>
                <a:ea typeface="Helvetica"/>
                <a:cs typeface="Helvetica"/>
                <a:sym typeface="Helvetica"/>
              </a:defRPr>
            </a:pPr>
            <a:r>
              <a:t>[R13.7]: AdminPowerEnJoy allows an employee to unlock any car for which he/she has accepted a retrieval request </a:t>
            </a:r>
          </a:p>
          <a:p>
            <a:pPr marL="0" indent="0" defTabSz="411479">
              <a:lnSpc>
                <a:spcPts val="4800"/>
              </a:lnSpc>
              <a:spcBef>
                <a:spcPts val="1000"/>
              </a:spcBef>
              <a:buSzTx/>
              <a:buNone/>
              <a:defRPr sz="2520">
                <a:latin typeface="Helvetica"/>
                <a:ea typeface="Helvetica"/>
                <a:cs typeface="Helvetica"/>
                <a:sym typeface="Helvetica"/>
              </a:defRPr>
            </a:pPr>
          </a:p>
          <a:p>
            <a:pPr marL="0" indent="0" defTabSz="411479">
              <a:lnSpc>
                <a:spcPts val="4800"/>
              </a:lnSpc>
              <a:spcBef>
                <a:spcPts val="1000"/>
              </a:spcBef>
              <a:buSzTx/>
              <a:buNone/>
              <a:defRPr sz="2520">
                <a:latin typeface="Helvetica"/>
                <a:ea typeface="Helvetica"/>
                <a:cs typeface="Helvetica"/>
                <a:sym typeface="Helvetica"/>
              </a:defRPr>
            </a:pPr>
            <a:r>
              <a:rPr b="1"/>
              <a:t>COMPONENTS</a:t>
            </a:r>
            <a:r>
              <a:t>: UserInterface, RetrievalManager, PushMotificationManager, UnlockrequestManager, AuthenticatedRequestManager, CarStateController, CarStateModel, CarRetrievalController, RetrievalRequestModel </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body" idx="1"/>
          </p:nvPr>
        </p:nvSpPr>
        <p:spPr>
          <a:xfrm>
            <a:off x="154790" y="169448"/>
            <a:ext cx="12695221" cy="9414704"/>
          </a:xfrm>
          <a:prstGeom prst="rect">
            <a:avLst/>
          </a:prstGeom>
        </p:spPr>
        <p:txBody>
          <a:bodyPr/>
          <a:lstStyle/>
          <a:p>
            <a:pPr marL="0" indent="0" defTabSz="457200">
              <a:lnSpc>
                <a:spcPts val="5300"/>
              </a:lnSpc>
              <a:spcBef>
                <a:spcPts val="1200"/>
              </a:spcBef>
              <a:buSzTx/>
              <a:buNone/>
              <a:defRPr sz="2800">
                <a:latin typeface="Helvetica"/>
                <a:ea typeface="Helvetica"/>
                <a:cs typeface="Helvetica"/>
                <a:sym typeface="Helvetica"/>
              </a:defRPr>
            </a:pPr>
            <a:r>
              <a:t>[R14]: When the employee ignites a car which was opened through AdminPowerEnJoy the system does not initiate any charging procedure </a:t>
            </a:r>
          </a:p>
          <a:p>
            <a:pPr marL="0" indent="0" defTabSz="457200">
              <a:lnSpc>
                <a:spcPts val="5300"/>
              </a:lnSpc>
              <a:spcBef>
                <a:spcPts val="1200"/>
              </a:spcBef>
              <a:buSzTx/>
              <a:buNone/>
              <a:defRPr sz="2800">
                <a:latin typeface="Helvetica"/>
                <a:ea typeface="Helvetica"/>
                <a:cs typeface="Helvetica"/>
                <a:sym typeface="Helvetica"/>
              </a:defRPr>
            </a:pPr>
            <a:r>
              <a:rPr b="1"/>
              <a:t>COMPONENTS</a:t>
            </a:r>
            <a:r>
              <a:t>: UnlockRequestManager, AuthenticatedRequestManager, CarStateController, CarStateModel, CommandDispatcher, LockingCommand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952500" y="-56819"/>
            <a:ext cx="11099800" cy="528447"/>
          </a:xfrm>
          <a:prstGeom prst="rect">
            <a:avLst/>
          </a:prstGeom>
        </p:spPr>
        <p:txBody>
          <a:bodyPr/>
          <a:lstStyle>
            <a:lvl1pPr defTabSz="233679">
              <a:defRPr sz="3200"/>
            </a:lvl1pPr>
          </a:lstStyle>
          <a:p>
            <a:pPr/>
            <a:r>
              <a:t>USER APPLICATION COMPONENT</a:t>
            </a:r>
          </a:p>
        </p:txBody>
      </p:sp>
      <p:pic>
        <p:nvPicPr>
          <p:cNvPr id="131" name="4. user_app.png"/>
          <p:cNvPicPr>
            <a:picLocks noChangeAspect="1"/>
          </p:cNvPicPr>
          <p:nvPr/>
        </p:nvPicPr>
        <p:blipFill>
          <a:blip r:embed="rId2">
            <a:extLst/>
          </a:blip>
          <a:stretch>
            <a:fillRect/>
          </a:stretch>
        </p:blipFill>
        <p:spPr>
          <a:xfrm>
            <a:off x="0" y="831605"/>
            <a:ext cx="13004800" cy="809039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952500" y="-56819"/>
            <a:ext cx="11099800" cy="528447"/>
          </a:xfrm>
          <a:prstGeom prst="rect">
            <a:avLst/>
          </a:prstGeom>
        </p:spPr>
        <p:txBody>
          <a:bodyPr/>
          <a:lstStyle>
            <a:lvl1pPr defTabSz="233679">
              <a:defRPr sz="3200"/>
            </a:lvl1pPr>
          </a:lstStyle>
          <a:p>
            <a:pPr/>
            <a:r>
              <a:t>EMPLOYEE APPLICATION COMPONENT</a:t>
            </a:r>
          </a:p>
        </p:txBody>
      </p:sp>
      <p:pic>
        <p:nvPicPr>
          <p:cNvPr id="134" name="3. employee_app.png"/>
          <p:cNvPicPr>
            <a:picLocks noChangeAspect="1"/>
          </p:cNvPicPr>
          <p:nvPr/>
        </p:nvPicPr>
        <p:blipFill>
          <a:blip r:embed="rId2">
            <a:extLst/>
          </a:blip>
          <a:stretch>
            <a:fillRect/>
          </a:stretch>
        </p:blipFill>
        <p:spPr>
          <a:xfrm>
            <a:off x="363971" y="415188"/>
            <a:ext cx="12276858" cy="9338412"/>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56819"/>
            <a:ext cx="11099800" cy="528447"/>
          </a:xfrm>
          <a:prstGeom prst="rect">
            <a:avLst/>
          </a:prstGeom>
        </p:spPr>
        <p:txBody>
          <a:bodyPr/>
          <a:lstStyle>
            <a:lvl1pPr defTabSz="233679">
              <a:defRPr sz="3200"/>
            </a:lvl1pPr>
          </a:lstStyle>
          <a:p>
            <a:pPr/>
            <a:r>
              <a:t>SYSTEM COMPONENT</a:t>
            </a:r>
          </a:p>
        </p:txBody>
      </p:sp>
      <p:pic>
        <p:nvPicPr>
          <p:cNvPr id="137" name="5. system.png"/>
          <p:cNvPicPr>
            <a:picLocks noChangeAspect="1"/>
          </p:cNvPicPr>
          <p:nvPr/>
        </p:nvPicPr>
        <p:blipFill>
          <a:blip r:embed="rId2">
            <a:extLst/>
          </a:blip>
          <a:stretch>
            <a:fillRect/>
          </a:stretch>
        </p:blipFill>
        <p:spPr>
          <a:xfrm>
            <a:off x="0" y="687206"/>
            <a:ext cx="13004800" cy="8379188"/>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56819"/>
            <a:ext cx="11099800" cy="528447"/>
          </a:xfrm>
          <a:prstGeom prst="rect">
            <a:avLst/>
          </a:prstGeom>
        </p:spPr>
        <p:txBody>
          <a:bodyPr/>
          <a:lstStyle>
            <a:lvl1pPr defTabSz="233679">
              <a:defRPr sz="3200"/>
            </a:lvl1pPr>
          </a:lstStyle>
          <a:p>
            <a:pPr/>
            <a:r>
              <a:t>SOFTWARE ARCHITECTURE</a:t>
            </a:r>
          </a:p>
        </p:txBody>
      </p:sp>
      <p:pic>
        <p:nvPicPr>
          <p:cNvPr id="140" name="ArchitectureDiagram.png"/>
          <p:cNvPicPr>
            <a:picLocks noChangeAspect="1"/>
          </p:cNvPicPr>
          <p:nvPr/>
        </p:nvPicPr>
        <p:blipFill>
          <a:blip r:embed="rId2">
            <a:extLst/>
          </a:blip>
          <a:stretch>
            <a:fillRect/>
          </a:stretch>
        </p:blipFill>
        <p:spPr>
          <a:xfrm>
            <a:off x="2534497" y="2576372"/>
            <a:ext cx="7935806" cy="7097757"/>
          </a:xfrm>
          <a:prstGeom prst="rect">
            <a:avLst/>
          </a:prstGeom>
          <a:ln w="12700">
            <a:miter lim="400000"/>
          </a:ln>
        </p:spPr>
      </p:pic>
      <p:sp>
        <p:nvSpPr>
          <p:cNvPr id="141" name="Shape 141"/>
          <p:cNvSpPr/>
          <p:nvPr/>
        </p:nvSpPr>
        <p:spPr>
          <a:xfrm>
            <a:off x="176832" y="552450"/>
            <a:ext cx="12651136" cy="194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800"/>
              </a:lnSpc>
              <a:spcBef>
                <a:spcPts val="1200"/>
              </a:spcBef>
              <a:defRPr sz="2400">
                <a:latin typeface="Helvetica"/>
                <a:ea typeface="Helvetica"/>
                <a:cs typeface="Helvetica"/>
                <a:sym typeface="Helvetica"/>
              </a:defRPr>
            </a:pPr>
            <a:r>
              <a:t>The result is a </a:t>
            </a:r>
            <a:r>
              <a:rPr b="1"/>
              <a:t>three-tier architecture</a:t>
            </a:r>
            <a:r>
              <a:t>, where the </a:t>
            </a:r>
            <a:r>
              <a:rPr u="sng"/>
              <a:t>presentation layer is located on the mobile applications and the car</a:t>
            </a:r>
            <a:r>
              <a:t>, </a:t>
            </a:r>
            <a:r>
              <a:rPr u="sng"/>
              <a:t>the business logic is almost entirely on the server's side</a:t>
            </a:r>
            <a:r>
              <a:t> (although both the mobile apps and the software systems on the car contain some control logic, it is mostly used to formulate requests for the server to evaluate, or to pass on messages to act upon), </a:t>
            </a:r>
            <a:r>
              <a:rPr u="sng"/>
              <a:t>and the persistency layer comes in the form of a database component.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Helvetica"/>
                <a:ea typeface="Helvetica"/>
                <a:cs typeface="Helvetica"/>
                <a:sym typeface="Helvetica"/>
              </a:defRPr>
            </a:lvl1pPr>
          </a:lstStyle>
          <a:p>
            <a:pPr/>
            <a:r>
              <a:t>INTERFACES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