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3"/>
  </p:notesMasterIdLst>
  <p:sldIdLst>
    <p:sldId id="256" r:id="rId2"/>
    <p:sldId id="285" r:id="rId3"/>
    <p:sldId id="259" r:id="rId4"/>
    <p:sldId id="286" r:id="rId5"/>
    <p:sldId id="267" r:id="rId6"/>
    <p:sldId id="272" r:id="rId7"/>
    <p:sldId id="265" r:id="rId8"/>
    <p:sldId id="269" r:id="rId9"/>
    <p:sldId id="270" r:id="rId10"/>
    <p:sldId id="273" r:id="rId11"/>
    <p:sldId id="274" r:id="rId12"/>
    <p:sldId id="275" r:id="rId13"/>
    <p:sldId id="283" r:id="rId14"/>
    <p:sldId id="282" r:id="rId15"/>
    <p:sldId id="277" r:id="rId16"/>
    <p:sldId id="276" r:id="rId17"/>
    <p:sldId id="278" r:id="rId18"/>
    <p:sldId id="279" r:id="rId19"/>
    <p:sldId id="280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1D"/>
    <a:srgbClr val="FF3300"/>
    <a:srgbClr val="00CF1C"/>
    <a:srgbClr val="00DD1C"/>
    <a:srgbClr val="003CF6"/>
    <a:srgbClr val="003EFF"/>
    <a:srgbClr val="00FF77"/>
    <a:srgbClr val="00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76"/>
    <p:restoredTop sz="94592"/>
  </p:normalViewPr>
  <p:slideViewPr>
    <p:cSldViewPr snapToGrid="0" snapToObjects="1">
      <p:cViewPr>
        <p:scale>
          <a:sx n="115" d="100"/>
          <a:sy n="115" d="100"/>
        </p:scale>
        <p:origin x="264" y="-240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DE4B-9BCB-B04C-A77A-65D42B908F6C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B8FE5-7294-E64C-81FC-B3E911A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B8FE5-7294-E64C-81FC-B3E911AE95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C1*: the car is parked more than 3 km away from a power grid or having less than 20% of its battery.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B8FE5-7294-E64C-81FC-B3E911AE9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69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0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14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8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alphaModFix am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4" y="822833"/>
            <a:ext cx="4920452" cy="4809703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Power EnJoy</a:t>
            </a:r>
            <a:endParaRPr lang="en-US" sz="72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5484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Electric car sharing system</a:t>
            </a:r>
            <a:endParaRPr lang="en-US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05975" y="4599282"/>
            <a:ext cx="3168027" cy="1557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Francesco Peverelli - Federico Reppucci</a:t>
            </a:r>
            <a:endParaRPr lang="en-US" sz="1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612340" y="4555577"/>
            <a:ext cx="4661662" cy="548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01/03/2017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4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10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9" y="1830887"/>
            <a:ext cx="12192000" cy="2135632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Let’s talk about </a:t>
            </a:r>
            <a:b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software design</a:t>
            </a:r>
            <a:r>
              <a:rPr lang="mr-IN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11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1290595" y="927518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software system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1290595" y="2239354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Terminator 11"/>
          <p:cNvSpPr/>
          <p:nvPr/>
        </p:nvSpPr>
        <p:spPr>
          <a:xfrm>
            <a:off x="1290595" y="4863028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side system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1290595" y="3551191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application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014695" y="1831297"/>
            <a:ext cx="7137400" cy="3577888"/>
          </a:xfrm>
        </p:spPr>
        <p:txBody>
          <a:bodyPr wrap="square">
            <a:noAutofit/>
          </a:bodyPr>
          <a:lstStyle/>
          <a:p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Different software components need to exchange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information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Their interaction is largely </a:t>
            </a:r>
            <a:r>
              <a:rPr lang="en-US" sz="2500" b="1" dirty="0" smtClean="0">
                <a:latin typeface="Helvetica Neue" charset="0"/>
                <a:ea typeface="Helvetica Neue" charset="0"/>
                <a:cs typeface="Helvetica Neue" charset="0"/>
              </a:rPr>
              <a:t>event-centric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lvl="1"/>
            <a:r>
              <a:rPr lang="en-US" sz="2300" dirty="0" smtClean="0">
                <a:latin typeface="Helvetica Neue" charset="0"/>
                <a:ea typeface="Helvetica Neue" charset="0"/>
                <a:cs typeface="Helvetica Neue" charset="0"/>
              </a:rPr>
              <a:t>Notifications about dislocated cars</a:t>
            </a:r>
          </a:p>
          <a:p>
            <a:pPr lvl="1"/>
            <a:r>
              <a:rPr lang="en-US" sz="2300" dirty="0" smtClean="0">
                <a:latin typeface="Helvetica Neue" charset="0"/>
                <a:ea typeface="Helvetica Neue" charset="0"/>
                <a:cs typeface="Helvetica Neue" charset="0"/>
              </a:rPr>
              <a:t>State-change notifications from cars to the server side</a:t>
            </a:r>
          </a:p>
          <a:p>
            <a:pPr lvl="1"/>
            <a:r>
              <a:rPr lang="en-US" sz="2300" dirty="0" smtClean="0">
                <a:latin typeface="Helvetica Neue" charset="0"/>
                <a:ea typeface="Helvetica Neue" charset="0"/>
                <a:cs typeface="Helvetica Neue" charset="0"/>
              </a:rPr>
              <a:t>Notification to the user about his/her ride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440671" y="976625"/>
            <a:ext cx="8285448" cy="87967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What does our software system need?</a:t>
            </a:r>
            <a:endParaRPr lang="en-US" sz="32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08500" y="1676400"/>
            <a:ext cx="3175000" cy="2489200"/>
            <a:chOff x="4508500" y="1676400"/>
            <a:chExt cx="3175000" cy="2468734"/>
          </a:xfrm>
        </p:grpSpPr>
        <p:sp>
          <p:nvSpPr>
            <p:cNvPr id="9" name="Rectangle 8"/>
            <p:cNvSpPr/>
            <p:nvPr/>
          </p:nvSpPr>
          <p:spPr>
            <a:xfrm>
              <a:off x="4508500" y="1676400"/>
              <a:ext cx="3175000" cy="246873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rminator 11"/>
            <p:cNvSpPr/>
            <p:nvPr/>
          </p:nvSpPr>
          <p:spPr>
            <a:xfrm>
              <a:off x="5048070" y="1837525"/>
              <a:ext cx="2150076" cy="766119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side logic</a:t>
              </a:r>
              <a:endParaRPr lang="en-US" dirty="0"/>
            </a:p>
          </p:txBody>
        </p:sp>
        <p:sp>
          <p:nvSpPr>
            <p:cNvPr id="8" name="Preparation 7"/>
            <p:cNvSpPr/>
            <p:nvPr/>
          </p:nvSpPr>
          <p:spPr>
            <a:xfrm>
              <a:off x="5048070" y="3244012"/>
              <a:ext cx="2150076" cy="689383"/>
            </a:xfrm>
            <a:prstGeom prst="flowChartPrepara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Dispatcher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12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5048070" y="5007886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software system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1299634" y="3205645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8938138" y="3205646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application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Event driven architecture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Arc 22"/>
          <p:cNvSpPr/>
          <p:nvPr/>
        </p:nvSpPr>
        <p:spPr>
          <a:xfrm rot="18288468">
            <a:off x="3696748" y="2652065"/>
            <a:ext cx="1991803" cy="3147264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/>
          <p:cNvSpPr/>
          <p:nvPr/>
        </p:nvSpPr>
        <p:spPr>
          <a:xfrm rot="18288468">
            <a:off x="7341799" y="2732627"/>
            <a:ext cx="1991803" cy="3147264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2357349">
            <a:off x="5105460" y="3613543"/>
            <a:ext cx="1596095" cy="1801342"/>
          </a:xfrm>
          <a:prstGeom prst="arc">
            <a:avLst>
              <a:gd name="adj1" fmla="val 16945734"/>
              <a:gd name="adj2" fmla="val 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/>
          <p:cNvSpPr/>
          <p:nvPr/>
        </p:nvSpPr>
        <p:spPr>
          <a:xfrm rot="13604640">
            <a:off x="5578019" y="3466171"/>
            <a:ext cx="1596095" cy="1801342"/>
          </a:xfrm>
          <a:prstGeom prst="arc">
            <a:avLst>
              <a:gd name="adj1" fmla="val 16200000"/>
              <a:gd name="adj2" fmla="val 20584246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/>
          <p:cNvSpPr/>
          <p:nvPr/>
        </p:nvSpPr>
        <p:spPr>
          <a:xfrm rot="7426804">
            <a:off x="6662994" y="1377808"/>
            <a:ext cx="1991803" cy="3147264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7426804">
            <a:off x="2977720" y="1636424"/>
            <a:ext cx="2050367" cy="2702678"/>
          </a:xfrm>
          <a:prstGeom prst="arc">
            <a:avLst>
              <a:gd name="adj1" fmla="val 16200000"/>
              <a:gd name="adj2" fmla="val 203717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03507" y="2652553"/>
            <a:ext cx="0" cy="58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61265" y="2668376"/>
            <a:ext cx="13766" cy="55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13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9" y="1830887"/>
            <a:ext cx="12192000" cy="2135632"/>
          </a:xfrm>
        </p:spPr>
        <p:txBody>
          <a:bodyPr>
            <a:noAutofit/>
          </a:bodyPr>
          <a:lstStyle/>
          <a:p>
            <a:pPr algn="ctr"/>
            <a:r>
              <a:rPr lang="it-IT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 closer look at the </a:t>
            </a:r>
            <a:br>
              <a:rPr lang="it-IT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it-IT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server side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660400"/>
            <a:ext cx="2572512" cy="5210048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00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98800" y="660400"/>
            <a:ext cx="2781300" cy="5210048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00D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13500" y="2295652"/>
            <a:ext cx="1663700" cy="752348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14" y="145534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CF6"/>
                </a:solidFill>
              </a:rPr>
              <a:t>DATA MODEL</a:t>
            </a:r>
            <a:endParaRPr lang="en-US" b="1" dirty="0">
              <a:solidFill>
                <a:srgbClr val="003CF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0606" y="145534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CF1C"/>
                </a:solidFill>
              </a:rPr>
              <a:t>CONTROL </a:t>
            </a:r>
            <a:r>
              <a:rPr lang="en-US" b="1" dirty="0" smtClean="0">
                <a:solidFill>
                  <a:srgbClr val="00C81D"/>
                </a:solidFill>
              </a:rPr>
              <a:t>LOGIC</a:t>
            </a:r>
            <a:endParaRPr lang="en-US" b="1" dirty="0">
              <a:solidFill>
                <a:srgbClr val="00C81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1389" y="1407175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DISPATCHER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1" grpId="0" animBg="1"/>
      <p:bldP spid="10" grpId="0"/>
      <p:bldP spid="33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15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Interaction example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260512"/>
            <a:ext cx="12192000" cy="4480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475807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Unsafe </a:t>
            </a:r>
            <a:r>
              <a:rPr lang="en-US" sz="2500" smtClean="0"/>
              <a:t>parking detection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049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16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Interaction example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8" y="1952861"/>
            <a:ext cx="12192000" cy="46833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475807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User car unlocking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556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17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1898162"/>
            <a:ext cx="4402947" cy="270534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87900" y="1898162"/>
            <a:ext cx="6983653" cy="3791438"/>
          </a:xfrm>
        </p:spPr>
        <p:txBody>
          <a:bodyPr wrap="square">
            <a:noAutofit/>
          </a:bodyPr>
          <a:lstStyle/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A stable and well known framework for enterprise applications development</a:t>
            </a:r>
          </a:p>
          <a:p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Supports event-driven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architecture (Java Message Service)</a:t>
            </a:r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Helps to deal with scalability and availability issues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From design to implementation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18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99" y="1946351"/>
            <a:ext cx="2529415" cy="2529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87" y="1946351"/>
            <a:ext cx="2529414" cy="2529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94" y="1946351"/>
            <a:ext cx="2115012" cy="248407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For a better user </a:t>
            </a:r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experience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6106" y="52539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Dedicated application for all the main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195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19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The resulting deployment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47" y="1168156"/>
            <a:ext cx="8337720" cy="55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2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1830887"/>
            <a:ext cx="12192000" cy="2135632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Results of requirements </a:t>
            </a:r>
            <a:b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analysis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20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A few words on testing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8134" y="1873801"/>
            <a:ext cx="94099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For </a:t>
            </a:r>
            <a:r>
              <a:rPr lang="en-US" sz="2500" dirty="0"/>
              <a:t>integration testing </a:t>
            </a:r>
            <a:r>
              <a:rPr lang="en-US" sz="2500" dirty="0" smtClean="0"/>
              <a:t>we adopted a </a:t>
            </a:r>
            <a:r>
              <a:rPr lang="en-US" sz="2500" b="1" dirty="0" smtClean="0"/>
              <a:t>bottom-up</a:t>
            </a:r>
            <a:r>
              <a:rPr lang="en-US" sz="2500" dirty="0" smtClean="0"/>
              <a:t> testing strategy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1418134" y="3018779"/>
            <a:ext cx="94099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This will allow us to perform integration testing as soon as the involved components have been tested at the unit level, since the development process will also follow bottom-up approach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418134" y="4933198"/>
            <a:ext cx="9409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</a:t>
            </a:r>
            <a:r>
              <a:rPr lang="en-US" sz="2500" b="1" dirty="0" smtClean="0"/>
              <a:t>thread-based</a:t>
            </a:r>
            <a:r>
              <a:rPr lang="en-US" sz="2500" dirty="0" smtClean="0"/>
              <a:t> strategy has been considered, but we opted out of it due to the multi-functional nature of many components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018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2287542"/>
            <a:ext cx="1219200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Thank you for the attention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41899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Francesco Peverelli, Federico Reppucci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15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5429" y="4044023"/>
            <a:ext cx="3217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 person registered to Power EnJoy and logged in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rminator 31"/>
          <p:cNvSpPr/>
          <p:nvPr/>
        </p:nvSpPr>
        <p:spPr>
          <a:xfrm>
            <a:off x="4159580" y="5059686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USERS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513909" y="4868939"/>
            <a:ext cx="645671" cy="53643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rminator 30"/>
          <p:cNvSpPr/>
          <p:nvPr/>
        </p:nvSpPr>
        <p:spPr>
          <a:xfrm>
            <a:off x="6379503" y="3113635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EMPLOYEE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Actors involved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40648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3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rminator 25"/>
          <p:cNvSpPr/>
          <p:nvPr/>
        </p:nvSpPr>
        <p:spPr>
          <a:xfrm>
            <a:off x="1856096" y="2024207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PERSON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17496" y="1168156"/>
            <a:ext cx="3073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 person not registered to Power EnJoy or not logged into the system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98386" y="4603884"/>
            <a:ext cx="30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An employee responsible for the car retrieval 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90157" y="1819479"/>
            <a:ext cx="559311" cy="40733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113853" y="4262660"/>
            <a:ext cx="476810" cy="492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5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Relevant concepts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40648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4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Hexagon 2"/>
          <p:cNvSpPr/>
          <p:nvPr/>
        </p:nvSpPr>
        <p:spPr>
          <a:xfrm>
            <a:off x="1592121" y="1844766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POWER GRID STATION</a:t>
            </a:r>
            <a:endParaRPr lang="en-US" sz="20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1592121" y="4817075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SAFE AREA</a:t>
            </a:r>
            <a:endParaRPr lang="en-US" sz="20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1592121" y="3330921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POWER ENJOY CAR</a:t>
            </a:r>
            <a:endParaRPr lang="en-US" sz="20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1758" y="2101911"/>
            <a:ext cx="555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Electric power supplier for recharging the cars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1758" y="4920332"/>
            <a:ext cx="551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</a:t>
            </a:r>
            <a:r>
              <a:rPr lang="en-US" sz="2000" dirty="0" smtClean="0">
                <a:solidFill>
                  <a:prstClr val="black"/>
                </a:solidFill>
              </a:rPr>
              <a:t>ublic </a:t>
            </a:r>
            <a:r>
              <a:rPr lang="en-US" sz="2000" dirty="0">
                <a:solidFill>
                  <a:prstClr val="black"/>
                </a:solidFill>
              </a:rPr>
              <a:t>car </a:t>
            </a:r>
            <a:r>
              <a:rPr lang="en-US" sz="2000" dirty="0" smtClean="0">
                <a:solidFill>
                  <a:prstClr val="black"/>
                </a:solidFill>
              </a:rPr>
              <a:t>parks, specific areas </a:t>
            </a:r>
            <a:r>
              <a:rPr lang="en-US" sz="2000" dirty="0">
                <a:solidFill>
                  <a:prstClr val="black"/>
                </a:solidFill>
              </a:rPr>
              <a:t>of the city and private PowerEnJoy car parks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1758" y="3434178"/>
            <a:ext cx="541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Electric powered vehicles owned by PowerEnJoy.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857999" y="5696361"/>
            <a:ext cx="3555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non-safe area parking after 1 hour or ”battery distance constraint”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States of a car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3541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5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Terminator 20"/>
          <p:cNvSpPr/>
          <p:nvPr/>
        </p:nvSpPr>
        <p:spPr>
          <a:xfrm>
            <a:off x="5119687" y="1584427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AVAILABLE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Terminator 23"/>
          <p:cNvSpPr/>
          <p:nvPr/>
        </p:nvSpPr>
        <p:spPr>
          <a:xfrm>
            <a:off x="9315025" y="3058128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RESERVED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rminator 24"/>
          <p:cNvSpPr/>
          <p:nvPr/>
        </p:nvSpPr>
        <p:spPr>
          <a:xfrm>
            <a:off x="7928911" y="5400785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smtClean="0">
                <a:latin typeface="Helvetica Neue" charset="0"/>
                <a:ea typeface="Helvetica Neue" charset="0"/>
                <a:cs typeface="Helvetica Neue" charset="0"/>
              </a:rPr>
              <a:t>RUNNING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rminator 25"/>
          <p:cNvSpPr/>
          <p:nvPr/>
        </p:nvSpPr>
        <p:spPr>
          <a:xfrm>
            <a:off x="2347521" y="5400785"/>
            <a:ext cx="2417321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DISLOCATED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rminator 27"/>
          <p:cNvSpPr/>
          <p:nvPr/>
        </p:nvSpPr>
        <p:spPr>
          <a:xfrm>
            <a:off x="515686" y="3020443"/>
            <a:ext cx="2837825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NOT AVAILABLE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048890" y="1863660"/>
            <a:ext cx="6400800" cy="2425786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/>
          <p:cNvSpPr/>
          <p:nvPr/>
        </p:nvSpPr>
        <p:spPr>
          <a:xfrm rot="5400000">
            <a:off x="8066860" y="3278588"/>
            <a:ext cx="3971105" cy="951009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flipH="1" flipV="1">
            <a:off x="6554118" y="1150455"/>
            <a:ext cx="5518484" cy="223787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5" idx="1"/>
            <a:endCxn id="26" idx="3"/>
          </p:cNvCxnSpPr>
          <p:nvPr/>
        </p:nvCxnSpPr>
        <p:spPr>
          <a:xfrm flipH="1">
            <a:off x="4764842" y="5721093"/>
            <a:ext cx="316406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674885" flipH="1" flipV="1">
            <a:off x="6159025" y="-156321"/>
            <a:ext cx="4786520" cy="5744495"/>
          </a:xfrm>
          <a:prstGeom prst="arc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674885" flipH="1" flipV="1">
            <a:off x="2643557" y="1541002"/>
            <a:ext cx="11412186" cy="4126746"/>
          </a:xfrm>
          <a:prstGeom prst="arc">
            <a:avLst>
              <a:gd name="adj1" fmla="val 16229911"/>
              <a:gd name="adj2" fmla="val 20917201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6" idx="0"/>
          </p:cNvCxnSpPr>
          <p:nvPr/>
        </p:nvCxnSpPr>
        <p:spPr>
          <a:xfrm flipV="1">
            <a:off x="3556182" y="2225043"/>
            <a:ext cx="2260802" cy="317574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16200000">
            <a:off x="3964871" y="-322393"/>
            <a:ext cx="2203597" cy="660885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/>
          <p:cNvSpPr/>
          <p:nvPr/>
        </p:nvSpPr>
        <p:spPr>
          <a:xfrm rot="16200000" flipH="1">
            <a:off x="233643" y="3097551"/>
            <a:ext cx="4155218" cy="112897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633656">
            <a:off x="8200097" y="1671436"/>
            <a:ext cx="3014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car reservation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37561" y="4214740"/>
            <a:ext cx="1409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u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nlocking and ignition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157035">
            <a:off x="6670235" y="2644857"/>
            <a:ext cx="3014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eservation expires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4168" y="3811909"/>
            <a:ext cx="176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afe area parking after 1 hour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326618">
            <a:off x="4997031" y="4251545"/>
            <a:ext cx="1768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arking before 1h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724" y="3738208"/>
            <a:ext cx="16090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the car was in a non-safe area or “battery distance constraint”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65205" y="1327339"/>
            <a:ext cx="1991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the car was in a safe area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89671" y="2569851"/>
            <a:ext cx="1768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ar retrieval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4" grpId="0" animBg="1"/>
      <p:bldP spid="25" grpId="0" animBg="1"/>
      <p:bldP spid="26" grpId="0" animBg="1"/>
      <p:bldP spid="28" grpId="0" animBg="1"/>
      <p:bldP spid="31" grpId="0" animBg="1"/>
      <p:bldP spid="34" grpId="0" animBg="1"/>
      <p:bldP spid="35" grpId="0" animBg="1"/>
      <p:bldP spid="42" grpId="0" animBg="1"/>
      <p:bldP spid="43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8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Car retrieval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6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92763" y="2734054"/>
            <a:ext cx="10060687" cy="2422044"/>
          </a:xfrm>
        </p:spPr>
        <p:txBody>
          <a:bodyPr wrap="square">
            <a:noAutofit/>
          </a:bodyPr>
          <a:lstStyle/>
          <a:p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a set of employees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has access to a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dedicated application </a:t>
            </a:r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when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a car enters the "dislocated" state, a notification is broadcast containing the specifics for the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retrieval</a:t>
            </a:r>
          </a:p>
          <a:p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n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employee accepts the retrieval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request 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he/she brings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the car back to a safe area, recharging it if needed</a:t>
            </a:r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981755" y="1652662"/>
            <a:ext cx="8282702" cy="5968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What if a user parks in a non-safe area?</a:t>
            </a:r>
            <a:endParaRPr lang="en-US" sz="3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Extra fees and discounts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7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2223853" y="2311060"/>
            <a:ext cx="7763581" cy="1624332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Only the highest percentage discount is applied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No discounts is applied if any extra fee is charged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Extra charges are applied cumulatively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1172" y="5080624"/>
            <a:ext cx="9643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 Neue" charset="0"/>
                <a:ea typeface="Helvetica Neue" charset="0"/>
                <a:cs typeface="Helvetica Neue" charset="0"/>
              </a:rPr>
              <a:t>RATIONALE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: we want to discourage negative behavior from the users and to prevent the users from abusing the discount system</a:t>
            </a:r>
            <a:endParaRPr lang="en-US" sz="2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8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6" y="11014"/>
            <a:ext cx="6895408" cy="636499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273844" y="2143096"/>
            <a:ext cx="4918156" cy="210082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Functionalities</a:t>
            </a:r>
            <a:b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overview</a:t>
            </a:r>
            <a:endParaRPr lang="en-US" sz="5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Look and feel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9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1" y="1381776"/>
            <a:ext cx="7430868" cy="478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05" y="1381776"/>
            <a:ext cx="2409325" cy="47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603</Words>
  <Application>Microsoft Macintosh PowerPoint</Application>
  <PresentationFormat>Widescreen</PresentationFormat>
  <Paragraphs>128</Paragraphs>
  <Slides>21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Helvetica Neue</vt:lpstr>
      <vt:lpstr>Trebuchet MS</vt:lpstr>
      <vt:lpstr>Wingdings 3</vt:lpstr>
      <vt:lpstr>Arial</vt:lpstr>
      <vt:lpstr>Facet</vt:lpstr>
      <vt:lpstr>Power EnJoy</vt:lpstr>
      <vt:lpstr>Results of requirements  analysis</vt:lpstr>
      <vt:lpstr>Actors involved</vt:lpstr>
      <vt:lpstr>Relevant concepts</vt:lpstr>
      <vt:lpstr>States of a car</vt:lpstr>
      <vt:lpstr>Car retrieval</vt:lpstr>
      <vt:lpstr>Extra fees and discounts</vt:lpstr>
      <vt:lpstr>Functionalities overview</vt:lpstr>
      <vt:lpstr>Look and feel</vt:lpstr>
      <vt:lpstr>Let’s talk about  software design…</vt:lpstr>
      <vt:lpstr>What does our software system need?</vt:lpstr>
      <vt:lpstr>PowerPoint Presentation</vt:lpstr>
      <vt:lpstr>A closer look at the  server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</dc:title>
  <dc:creator>Microsoft Office User</dc:creator>
  <cp:lastModifiedBy>Microsoft Office User</cp:lastModifiedBy>
  <cp:revision>69</cp:revision>
  <dcterms:created xsi:type="dcterms:W3CDTF">2017-02-25T13:41:17Z</dcterms:created>
  <dcterms:modified xsi:type="dcterms:W3CDTF">2017-03-01T11:33:13Z</dcterms:modified>
</cp:coreProperties>
</file>