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59" r:id="rId8"/>
    <p:sldId id="268" r:id="rId9"/>
    <p:sldId id="269" r:id="rId10"/>
    <p:sldId id="266" r:id="rId11"/>
    <p:sldId id="262" r:id="rId12"/>
    <p:sldId id="263" r:id="rId13"/>
    <p:sldId id="270" r:id="rId14"/>
    <p:sldId id="264" r:id="rId15"/>
    <p:sldId id="274" r:id="rId16"/>
    <p:sldId id="271" r:id="rId17"/>
    <p:sldId id="272" r:id="rId18"/>
    <p:sldId id="276" r:id="rId19"/>
    <p:sldId id="280" r:id="rId20"/>
    <p:sldId id="277" r:id="rId21"/>
    <p:sldId id="278" r:id="rId22"/>
    <p:sldId id="279" r:id="rId23"/>
    <p:sldId id="281" r:id="rId24"/>
    <p:sldId id="27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rollo" initials="fr" lastIdx="1" clrIdx="0">
    <p:extLst>
      <p:ext uri="{19B8F6BF-5375-455C-9EA6-DF929625EA0E}">
        <p15:presenceInfo xmlns:p15="http://schemas.microsoft.com/office/powerpoint/2012/main" userId="5980202365fd3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66" d="100"/>
          <a:sy n="66" d="100"/>
        </p:scale>
        <p:origin x="1339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34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62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01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95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70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724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0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06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4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5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85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20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1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86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5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5FB80-3E9F-4624-A904-115A6A3258EF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E58DCF-A419-4A9F-8E9F-54A7379E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0A7A4-9956-48D6-8F57-EE7B4D649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390617"/>
            <a:ext cx="9493192" cy="1917485"/>
          </a:xfrm>
        </p:spPr>
        <p:txBody>
          <a:bodyPr numCol="1" anchor="b">
            <a:normAutofit fontScale="90000"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LQR, LQG controller and PI controller for a Pitch Control System of an Aircraft</a:t>
            </a:r>
            <a:endParaRPr lang="it-IT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44B85-A944-4502-98F4-C260D063D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875788"/>
            <a:ext cx="6752908" cy="1175606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Adelina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Selimi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Federico Rollo</a:t>
            </a:r>
          </a:p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1843827			    1851121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16275-D7E1-4A12-9807-F686533141F7}"/>
              </a:ext>
            </a:extLst>
          </p:cNvPr>
          <p:cNvSpPr txBox="1"/>
          <p:nvPr/>
        </p:nvSpPr>
        <p:spPr>
          <a:xfrm>
            <a:off x="4409239" y="2724872"/>
            <a:ext cx="337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20574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51C32-71A0-4EFC-823D-868D79C4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876300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control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F07357-4B34-491C-A98D-BB279E1B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918" y="1181470"/>
            <a:ext cx="5351496" cy="449506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			1 s &lt; t &lt; 3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Settling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		&lt;	5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Overshot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	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	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angle			≈	0.2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(11.5°)</a:t>
            </a:r>
          </a:p>
        </p:txBody>
      </p:sp>
    </p:spTree>
    <p:extLst>
      <p:ext uri="{BB962C8B-B14F-4D97-AF65-F5344CB8AC3E}">
        <p14:creationId xmlns:p14="http://schemas.microsoft.com/office/powerpoint/2010/main" val="85878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949F44-99EC-40BA-A80A-71FC8067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0896"/>
            <a:ext cx="10018713" cy="734626"/>
          </a:xfrm>
        </p:spPr>
        <p:txBody>
          <a:bodyPr>
            <a:norm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1964202-25C3-440A-9A99-D3641BCFE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14400"/>
                <a:ext cx="10018713" cy="57727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generic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cost index for LQR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it-IT"/>
                            <m:t>∞ </m:t>
                          </m:r>
                        </m:sup>
                        <m:e>
                          <m:d>
                            <m:d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1964202-25C3-440A-9A99-D3641BCFE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14400"/>
                <a:ext cx="10018713" cy="5772704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5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1DA52-F06B-4B42-89DB-EDAECC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345337"/>
          </a:xfrm>
        </p:spPr>
        <p:txBody>
          <a:bodyPr>
            <a:norm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algebraic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LQR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053E4D8-DC40-4413-8DA7-B38BFCA4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932840"/>
                <a:ext cx="10018713" cy="4299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invariant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system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linearized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use 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algebraic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Riccati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found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minimum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cost index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053E4D8-DC40-4413-8DA7-B38BFCA4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932840"/>
                <a:ext cx="10018713" cy="4299752"/>
              </a:xfrm>
              <a:blipFill>
                <a:blip r:embed="rId2"/>
                <a:stretch>
                  <a:fillRect l="-912" r="-1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0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09101-38F4-424F-9099-103154CD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1021"/>
            <a:ext cx="10018713" cy="843379"/>
          </a:xfrm>
        </p:spPr>
        <p:txBody>
          <a:bodyPr/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the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algebraic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41E5A26-E2F1-4787-8D0B-AB773A78F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36343"/>
                <a:ext cx="10018713" cy="46371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solution</a:t>
                </a:r>
                <a:r>
                  <a:rPr lang="it-IT" dirty="0"/>
                  <a:t> of the </a:t>
                </a:r>
                <a:r>
                  <a:rPr lang="it-IT" dirty="0" err="1"/>
                  <a:t>algebraic</a:t>
                </a:r>
                <a:r>
                  <a:rPr lang="it-IT" dirty="0"/>
                  <a:t> </a:t>
                </a:r>
                <a:r>
                  <a:rPr lang="it-IT" dirty="0" err="1"/>
                  <a:t>Riccati</a:t>
                </a:r>
                <a:r>
                  <a:rPr lang="it-IT" dirty="0"/>
                  <a:t> </a:t>
                </a:r>
                <a:r>
                  <a:rPr lang="it-IT" dirty="0" err="1"/>
                  <a:t>equation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given</a:t>
                </a:r>
                <a:r>
                  <a:rPr lang="it-IT" dirty="0"/>
                  <a:t> by: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7757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3116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3700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3116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1991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0749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3700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0749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331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9008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691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0163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eigenvalues</a:t>
                </a:r>
                <a:r>
                  <a:rPr lang="it-IT" dirty="0"/>
                  <a:t> of the </a:t>
                </a:r>
                <a:r>
                  <a:rPr lang="it-IT" dirty="0" err="1"/>
                  <a:t>closed</a:t>
                </a:r>
                <a:r>
                  <a:rPr lang="it-IT" dirty="0"/>
                  <a:t>-loop system are: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766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1995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3837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From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can 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system </a:t>
                </a:r>
                <a:r>
                  <a:rPr lang="it-IT" dirty="0" err="1"/>
                  <a:t>is</a:t>
                </a:r>
                <a:r>
                  <a:rPr lang="it-IT" dirty="0"/>
                  <a:t> made </a:t>
                </a:r>
                <a:r>
                  <a:rPr lang="it-IT" dirty="0" err="1"/>
                  <a:t>stable</a:t>
                </a:r>
                <a:r>
                  <a:rPr lang="it-IT" dirty="0"/>
                  <a:t> and in an </a:t>
                </a:r>
                <a:r>
                  <a:rPr lang="it-IT" dirty="0" err="1"/>
                  <a:t>optimal</a:t>
                </a:r>
                <a:r>
                  <a:rPr lang="it-IT" dirty="0"/>
                  <a:t> way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41E5A26-E2F1-4787-8D0B-AB773A78F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36343"/>
                <a:ext cx="10018713" cy="4637102"/>
              </a:xfrm>
              <a:blipFill>
                <a:blip r:embed="rId2"/>
                <a:stretch>
                  <a:fillRect l="-912" b="-13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2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56980-A704-4161-BCD9-773C06C1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7152"/>
            <a:ext cx="10018713" cy="962090"/>
          </a:xfrm>
        </p:spPr>
        <p:txBody>
          <a:bodyPr/>
          <a:lstStyle/>
          <a:p>
            <a:r>
              <a:rPr lang="it-IT" i="1" dirty="0"/>
              <a:t>Control system with </a:t>
            </a:r>
            <a:r>
              <a:rPr lang="it-IT" i="1" dirty="0" err="1"/>
              <a:t>optimal</a:t>
            </a:r>
            <a:r>
              <a:rPr lang="it-IT" i="1" dirty="0"/>
              <a:t> feedback gain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5AFB40C-629A-4E75-814D-B8F30207C82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176123" y="3051433"/>
            <a:ext cx="1258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16F0BD7B-60D6-47FF-8028-EDB631125B59}"/>
              </a:ext>
            </a:extLst>
          </p:cNvPr>
          <p:cNvSpPr/>
          <p:nvPr/>
        </p:nvSpPr>
        <p:spPr>
          <a:xfrm>
            <a:off x="3434532" y="2882170"/>
            <a:ext cx="372862" cy="338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49360BD-4866-44F6-BE2D-65E6F363B76E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3807394" y="3051433"/>
            <a:ext cx="1692676" cy="9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ED26860-079F-45DA-B0CA-2FD3B9F3DE2B}"/>
                  </a:ext>
                </a:extLst>
              </p:cNvPr>
              <p:cNvSpPr/>
              <p:nvPr/>
            </p:nvSpPr>
            <p:spPr>
              <a:xfrm>
                <a:off x="5500070" y="2496856"/>
                <a:ext cx="2811263" cy="1127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it-IT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ED26860-079F-45DA-B0CA-2FD3B9F3D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70" y="2496856"/>
                <a:ext cx="2811263" cy="1127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C9785AB-3F3F-4934-B63C-B40FA83D570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311333" y="3060584"/>
            <a:ext cx="213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4304E73-616E-48FC-9285-112B0B5292CD}"/>
              </a:ext>
            </a:extLst>
          </p:cNvPr>
          <p:cNvCxnSpPr>
            <a:cxnSpLocks/>
          </p:cNvCxnSpPr>
          <p:nvPr/>
        </p:nvCxnSpPr>
        <p:spPr>
          <a:xfrm>
            <a:off x="7911100" y="3615807"/>
            <a:ext cx="0" cy="734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AD9B5AD-DA0F-4B79-A8A9-40CD5507E1F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6836892" y="4350787"/>
            <a:ext cx="1074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C95998C6-DC07-4801-9215-80155E984860}"/>
              </a:ext>
            </a:extLst>
          </p:cNvPr>
          <p:cNvSpPr/>
          <p:nvPr/>
        </p:nvSpPr>
        <p:spPr>
          <a:xfrm>
            <a:off x="6206586" y="4030488"/>
            <a:ext cx="630306" cy="640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9BD39B0-0124-462E-ABE3-ACD64CC001F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620964" y="4327881"/>
            <a:ext cx="2585622" cy="2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80A5CFC-3AAD-4462-B2D4-EF01B8DC805D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619233" y="3220695"/>
            <a:ext cx="1730" cy="1107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66C2B59-3C26-4142-9C88-1611F4CE930E}"/>
              </a:ext>
            </a:extLst>
          </p:cNvPr>
          <p:cNvSpPr txBox="1"/>
          <p:nvPr/>
        </p:nvSpPr>
        <p:spPr>
          <a:xfrm>
            <a:off x="3205979" y="269750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E13FA04-8503-49EE-A9C4-2873BAA58646}"/>
              </a:ext>
            </a:extLst>
          </p:cNvPr>
          <p:cNvSpPr txBox="1"/>
          <p:nvPr/>
        </p:nvSpPr>
        <p:spPr>
          <a:xfrm>
            <a:off x="3357623" y="309759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788D43F9-25C5-4150-90AA-74854445DEF1}"/>
                  </a:ext>
                </a:extLst>
              </p:cNvPr>
              <p:cNvSpPr txBox="1"/>
              <p:nvPr/>
            </p:nvSpPr>
            <p:spPr>
              <a:xfrm>
                <a:off x="6379332" y="4212286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788D43F9-25C5-4150-90AA-74854445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332" y="4212286"/>
                <a:ext cx="224420" cy="276999"/>
              </a:xfrm>
              <a:prstGeom prst="rect">
                <a:avLst/>
              </a:prstGeom>
              <a:blipFill>
                <a:blip r:embed="rId3"/>
                <a:stretch>
                  <a:fillRect l="-24324" r="-27027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8B55D1AF-E571-48AE-BB71-9D5B088596A5}"/>
                  </a:ext>
                </a:extLst>
              </p:cNvPr>
              <p:cNvSpPr/>
              <p:nvPr/>
            </p:nvSpPr>
            <p:spPr>
              <a:xfrm>
                <a:off x="2289531" y="2626885"/>
                <a:ext cx="900311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8B55D1AF-E571-48AE-BB71-9D5B08859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31" y="2626885"/>
                <a:ext cx="900311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6B6C5193-4CC6-4D16-AC4E-A5076DCCBE69}"/>
                  </a:ext>
                </a:extLst>
              </p:cNvPr>
              <p:cNvSpPr txBox="1"/>
              <p:nvPr/>
            </p:nvSpPr>
            <p:spPr>
              <a:xfrm>
                <a:off x="7444819" y="4013875"/>
                <a:ext cx="466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6B6C5193-4CC6-4D16-AC4E-A5076DCCB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819" y="4013875"/>
                <a:ext cx="466281" cy="276999"/>
              </a:xfrm>
              <a:prstGeom prst="rect">
                <a:avLst/>
              </a:prstGeom>
              <a:blipFill>
                <a:blip r:embed="rId5"/>
                <a:stretch>
                  <a:fillRect l="-7792" r="-18182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3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713181D-AAE3-4008-A223-EAC3822263ED}"/>
              </a:ext>
            </a:extLst>
          </p:cNvPr>
          <p:cNvSpPr/>
          <p:nvPr/>
        </p:nvSpPr>
        <p:spPr>
          <a:xfrm>
            <a:off x="6838065" y="4021584"/>
            <a:ext cx="3700953" cy="166012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12C3A0-FBE4-4E81-A94A-C071429E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777166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0CBAD1-EEDD-434F-A11F-1DDB6D512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166673"/>
                <a:ext cx="10018713" cy="28549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PI controller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been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found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PI controller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industrial controller with a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tuned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works with a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proportional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derivative action:</a:t>
                </a:r>
              </a:p>
              <a:p>
                <a:pPr marL="0" indent="0" algn="ctr"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it-IT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PI controller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tuned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it-IT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pidtune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requirements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rising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short and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overshoot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20%.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0CBAD1-EEDD-434F-A11F-1DDB6D512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166673"/>
                <a:ext cx="10018713" cy="2854911"/>
              </a:xfrm>
              <a:blipFill>
                <a:blip r:embed="rId2"/>
                <a:stretch>
                  <a:fillRect l="-487" r="-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99904CE9-5BA1-4E1A-87E2-F83793421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3644135"/>
            <a:ext cx="3700953" cy="277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9AC201-492D-4782-87DD-54FC4518496D}"/>
              </a:ext>
            </a:extLst>
          </p:cNvPr>
          <p:cNvSpPr txBox="1"/>
          <p:nvPr/>
        </p:nvSpPr>
        <p:spPr>
          <a:xfrm>
            <a:off x="6932565" y="4247318"/>
            <a:ext cx="3608680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Overshoot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=	19.5 %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		=	0,49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		=	4.21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	0</a:t>
            </a:r>
          </a:p>
        </p:txBody>
      </p:sp>
    </p:spTree>
    <p:extLst>
      <p:ext uri="{BB962C8B-B14F-4D97-AF65-F5344CB8AC3E}">
        <p14:creationId xmlns:p14="http://schemas.microsoft.com/office/powerpoint/2010/main" val="328016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C45D0-6265-452A-BBD9-7FDCABB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8907"/>
            <a:ext cx="10018713" cy="787893"/>
          </a:xfrm>
        </p:spPr>
        <p:txBody>
          <a:bodyPr/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of the PI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B57592-E848-4CEA-87CE-4E8F69892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5452" y="1475874"/>
                <a:ext cx="10363199" cy="4475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the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 controller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meet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requirements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 controller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been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found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PID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Tuner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Matlab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handmade tuning of the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82088</m:t>
                    </m:r>
                  </m:oMath>
                </a14:m>
                <a:endPara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028734</m:t>
                    </m:r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5B57592-E848-4CEA-87CE-4E8F69892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2" y="1475874"/>
                <a:ext cx="10363199" cy="4475747"/>
              </a:xfr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08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17F256F-9D2E-4910-9B16-4F6A8655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6" y="994300"/>
            <a:ext cx="4545014" cy="3408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322CCC7-6EF8-40B0-977C-B1B3A8A2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994299"/>
            <a:ext cx="4545015" cy="3408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8508062-EE2D-4A7A-BE9D-21755F50BD80}"/>
              </a:ext>
            </a:extLst>
          </p:cNvPr>
          <p:cNvSpPr/>
          <p:nvPr/>
        </p:nvSpPr>
        <p:spPr>
          <a:xfrm>
            <a:off x="7615590" y="4791074"/>
            <a:ext cx="3506088" cy="120032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7AA018-45F9-4D63-B467-73B5E2887B20}"/>
              </a:ext>
            </a:extLst>
          </p:cNvPr>
          <p:cNvSpPr txBox="1"/>
          <p:nvPr/>
        </p:nvSpPr>
        <p:spPr>
          <a:xfrm>
            <a:off x="7615590" y="4791074"/>
            <a:ext cx="3506088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Overshoot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=	2 %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		=	1.6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		=	2.61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	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F7AFB4D-3B04-493D-990C-E708BF6088EC}"/>
              </a:ext>
            </a:extLst>
          </p:cNvPr>
          <p:cNvSpPr/>
          <p:nvPr/>
        </p:nvSpPr>
        <p:spPr>
          <a:xfrm>
            <a:off x="2003773" y="4791074"/>
            <a:ext cx="3506088" cy="1200329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1C04B3-5F63-4493-9E32-134621A73D95}"/>
              </a:ext>
            </a:extLst>
          </p:cNvPr>
          <p:cNvSpPr txBox="1"/>
          <p:nvPr/>
        </p:nvSpPr>
        <p:spPr>
          <a:xfrm>
            <a:off x="2003773" y="4791074"/>
            <a:ext cx="350608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Overshoot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=	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		=	1.46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Settling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		=	2.66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=	0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8378E1-CA4D-42F6-B45F-736BD2E8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5384"/>
            <a:ext cx="10018713" cy="858915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controllers</a:t>
            </a:r>
          </a:p>
        </p:txBody>
      </p:sp>
    </p:spTree>
    <p:extLst>
      <p:ext uri="{BB962C8B-B14F-4D97-AF65-F5344CB8AC3E}">
        <p14:creationId xmlns:p14="http://schemas.microsoft.com/office/powerpoint/2010/main" val="325376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BFDD7-B0D0-46D3-AEAE-780AE16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2119"/>
            <a:ext cx="10018713" cy="663606"/>
          </a:xfrm>
        </p:spPr>
        <p:txBody>
          <a:bodyPr>
            <a:no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531DDB-EE77-4C5C-8241-27B617B19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15357"/>
                <a:ext cx="10018713" cy="302728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 can be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affected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disturbances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take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account a more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situation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state;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output.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𝑮𝒘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𝑯𝒘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simplicity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LQG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controller for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system.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531DDB-EE77-4C5C-8241-27B617B19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15357"/>
                <a:ext cx="10018713" cy="3027285"/>
              </a:xfrm>
              <a:blipFill>
                <a:blip r:embed="rId2"/>
                <a:stretch>
                  <a:fillRect l="-852" t="-604" r="-304" b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6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52E53-1CD0-4C12-8D83-6830F269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386846" cy="82215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it-IT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noises</a:t>
            </a:r>
            <a:r>
              <a:rPr lang="it-IT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  <a:b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5E2F48-C6C9-4EB1-88CE-63081418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1946251"/>
            <a:ext cx="4666520" cy="2965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01C79C4C-BE57-4C45-BA96-F635D1B35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67" y="1889048"/>
            <a:ext cx="4846549" cy="3079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E5E6EB0-7B5C-4482-BAD5-D3FDAF57CC48}"/>
              </a:ext>
            </a:extLst>
          </p:cNvPr>
          <p:cNvSpPr/>
          <p:nvPr/>
        </p:nvSpPr>
        <p:spPr>
          <a:xfrm>
            <a:off x="2064528" y="5350042"/>
            <a:ext cx="3433447" cy="691944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Disturbance</a:t>
            </a:r>
            <a:r>
              <a:rPr lang="it-IT" dirty="0"/>
              <a:t> on the state </a:t>
            </a:r>
            <a:r>
              <a:rPr lang="it-IT" i="1" dirty="0"/>
              <a:t>w</a:t>
            </a:r>
          </a:p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=0.00004</a:t>
            </a:r>
            <a:endParaRPr lang="it-IT" i="1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277AA48-5FA2-4A1A-A9AA-82580868DADE}"/>
              </a:ext>
            </a:extLst>
          </p:cNvPr>
          <p:cNvSpPr/>
          <p:nvPr/>
        </p:nvSpPr>
        <p:spPr>
          <a:xfrm>
            <a:off x="7395717" y="5350041"/>
            <a:ext cx="3433447" cy="691944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Measurement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i="1" dirty="0"/>
              <a:t>v</a:t>
            </a:r>
            <a:endParaRPr lang="it-IT" dirty="0"/>
          </a:p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=0.0001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9150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14553-BE84-4011-AF83-DF19A705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7875"/>
            <a:ext cx="10018713" cy="69532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Pitch Control Model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6B93C51-DD00-4F31-A0DA-F2D0EBA4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031" y="2230915"/>
            <a:ext cx="5486687" cy="23961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pitch angle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		elevator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deflection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</a:p>
        </p:txBody>
      </p:sp>
      <p:pic>
        <p:nvPicPr>
          <p:cNvPr id="19" name="Segnaposto contenuto 4">
            <a:extLst>
              <a:ext uri="{FF2B5EF4-FFF2-40B4-BE49-F238E27FC236}">
                <a16:creationId xmlns:a16="http://schemas.microsoft.com/office/drawing/2014/main" id="{04D2EBB7-C6D0-4C11-8928-8B602B8B0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t="27744" r="35037" b="37195"/>
          <a:stretch/>
        </p:blipFill>
        <p:spPr>
          <a:xfrm>
            <a:off x="1315633" y="1813264"/>
            <a:ext cx="4580338" cy="32314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44ADBE24-8F0D-4EE0-AA6D-DA3D403B0F47}"/>
              </a:ext>
            </a:extLst>
          </p:cNvPr>
          <p:cNvCxnSpPr>
            <a:cxnSpLocks/>
          </p:cNvCxnSpPr>
          <p:nvPr/>
        </p:nvCxnSpPr>
        <p:spPr>
          <a:xfrm>
            <a:off x="6586930" y="3346898"/>
            <a:ext cx="11144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51B80A5-5449-4EB5-9A57-E0885AB02E7A}"/>
              </a:ext>
            </a:extLst>
          </p:cNvPr>
          <p:cNvCxnSpPr>
            <a:cxnSpLocks/>
          </p:cNvCxnSpPr>
          <p:nvPr/>
        </p:nvCxnSpPr>
        <p:spPr>
          <a:xfrm>
            <a:off x="6671617" y="3845527"/>
            <a:ext cx="1029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84C8311-498C-4C97-8B6E-32CC5AEB996D}"/>
              </a:ext>
            </a:extLst>
          </p:cNvPr>
          <p:cNvCxnSpPr>
            <a:cxnSpLocks/>
          </p:cNvCxnSpPr>
          <p:nvPr/>
        </p:nvCxnSpPr>
        <p:spPr>
          <a:xfrm>
            <a:off x="6783719" y="4378187"/>
            <a:ext cx="917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1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88D16-6820-4971-A69F-A975020A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3295"/>
            <a:ext cx="10018713" cy="743505"/>
          </a:xfrm>
        </p:spPr>
        <p:txBody>
          <a:bodyPr/>
          <a:lstStyle/>
          <a:p>
            <a:r>
              <a:rPr lang="it-IT" dirty="0"/>
              <a:t>LQG </a:t>
            </a:r>
            <a:r>
              <a:rPr lang="it-IT" dirty="0" err="1"/>
              <a:t>method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2B28C3-63C3-4ECA-9A07-F92FB7367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866899"/>
                <a:ext cx="10018713" cy="3642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The LQG controller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combination</a:t>
                </a:r>
                <a:r>
                  <a:rPr lang="it-IT" dirty="0"/>
                  <a:t> of a </a:t>
                </a:r>
                <a:r>
                  <a:rPr lang="it-IT" dirty="0" err="1"/>
                  <a:t>Kalman</a:t>
                </a:r>
                <a:r>
                  <a:rPr lang="it-IT" dirty="0"/>
                  <a:t> filter with an LQR controller (the one </a:t>
                </a:r>
                <a:r>
                  <a:rPr lang="it-IT" dirty="0" err="1"/>
                  <a:t>already</a:t>
                </a:r>
                <a:r>
                  <a:rPr lang="it-IT" dirty="0"/>
                  <a:t> </a:t>
                </a:r>
                <a:r>
                  <a:rPr lang="it-IT" dirty="0" err="1"/>
                  <a:t>computed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estimation</a:t>
                </a:r>
                <a:r>
                  <a:rPr lang="it-IT" dirty="0"/>
                  <a:t> of the state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given</a:t>
                </a:r>
                <a:r>
                  <a:rPr lang="it-IT" dirty="0"/>
                  <a:t> by the </a:t>
                </a:r>
                <a:r>
                  <a:rPr lang="it-IT" dirty="0" err="1"/>
                  <a:t>Kalman</a:t>
                </a:r>
                <a:r>
                  <a:rPr lang="it-IT" dirty="0"/>
                  <a:t> Filter: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𝐿𝑦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dirty="0" err="1"/>
                  <a:t>Where</a:t>
                </a:r>
                <a:r>
                  <a:rPr lang="it-IT" dirty="0"/>
                  <a:t> L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Kalman</a:t>
                </a:r>
                <a:r>
                  <a:rPr lang="it-IT" dirty="0"/>
                  <a:t> Filter gain, </a:t>
                </a:r>
                <a:r>
                  <a:rPr lang="it-IT" dirty="0" err="1"/>
                  <a:t>computed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the </a:t>
                </a:r>
                <a:r>
                  <a:rPr lang="it-IT" dirty="0" err="1"/>
                  <a:t>noise</a:t>
                </a:r>
                <a:r>
                  <a:rPr lang="it-IT" dirty="0"/>
                  <a:t> </a:t>
                </a:r>
                <a:r>
                  <a:rPr lang="it-IT" dirty="0" err="1"/>
                  <a:t>covariances</a:t>
                </a:r>
                <a:r>
                  <a:rPr lang="it-IT" dirty="0"/>
                  <a:t> </a:t>
                </a:r>
                <a:r>
                  <a:rPr lang="it-IT" dirty="0" err="1"/>
                  <a:t>seen</a:t>
                </a:r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2B28C3-63C3-4ECA-9A07-F92FB7367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866899"/>
                <a:ext cx="10018713" cy="3642650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9C9A4-87C9-44B3-B9E1-180D36E1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23404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 LQG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2FB153-241B-4519-8070-8F186C94A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956" r="2962" b="826"/>
          <a:stretch/>
        </p:blipFill>
        <p:spPr>
          <a:xfrm>
            <a:off x="1484310" y="962196"/>
            <a:ext cx="9858880" cy="5438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91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DC42C3-DE1D-4C7D-A3D3-22C03827ED79}"/>
              </a:ext>
            </a:extLst>
          </p:cNvPr>
          <p:cNvSpPr txBox="1"/>
          <p:nvPr/>
        </p:nvSpPr>
        <p:spPr>
          <a:xfrm>
            <a:off x="1544435" y="316359"/>
            <a:ext cx="10056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it-IT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lang="it-IT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and </a:t>
            </a:r>
            <a:r>
              <a:rPr lang="it-IT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it-IT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19741D-3A34-4744-A9B1-2195C43FE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6" y="1828394"/>
            <a:ext cx="5039034" cy="3520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4E1471C-C7FA-412C-A756-3A1C0FD56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38" y="1828394"/>
            <a:ext cx="4928129" cy="349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AB3B5D0-4419-4299-B418-A4F50350A826}"/>
              </a:ext>
            </a:extLst>
          </p:cNvPr>
          <p:cNvSpPr/>
          <p:nvPr/>
        </p:nvSpPr>
        <p:spPr>
          <a:xfrm>
            <a:off x="1859759" y="5849697"/>
            <a:ext cx="3433447" cy="691944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Measured</a:t>
            </a:r>
            <a:r>
              <a:rPr lang="it-IT" dirty="0"/>
              <a:t> output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DB7B89C-113B-4DA5-AE0B-1698F6CBEDAB}"/>
              </a:ext>
            </a:extLst>
          </p:cNvPr>
          <p:cNvSpPr/>
          <p:nvPr/>
        </p:nvSpPr>
        <p:spPr>
          <a:xfrm>
            <a:off x="7595878" y="5849697"/>
            <a:ext cx="3433447" cy="691944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output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93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BAA05-B65D-4AA0-9CD8-4562E796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831"/>
            <a:ext cx="10018713" cy="1752599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Estimations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state and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5DA030-05C7-4D0A-9533-35B978AB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02" y="2069430"/>
            <a:ext cx="5133298" cy="326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66B9A23-18B1-4D16-9C0E-BEA26DE9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2069430"/>
            <a:ext cx="5215428" cy="326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D1E1B4C-E7D2-4666-9135-1B3DF23FB6D8}"/>
              </a:ext>
            </a:extLst>
          </p:cNvPr>
          <p:cNvSpPr/>
          <p:nvPr/>
        </p:nvSpPr>
        <p:spPr>
          <a:xfrm>
            <a:off x="1812627" y="5687652"/>
            <a:ext cx="3433447" cy="691944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State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E22C829-332E-4471-919B-BBCEFD40EDF4}"/>
              </a:ext>
            </a:extLst>
          </p:cNvPr>
          <p:cNvSpPr/>
          <p:nvPr/>
        </p:nvSpPr>
        <p:spPr>
          <a:xfrm>
            <a:off x="7384656" y="5687652"/>
            <a:ext cx="3433447" cy="691944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Estimaion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47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BBCA7-92B8-48C6-B86D-318DB663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EEB7-E946-46AE-ADCE-13924876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6599"/>
            <a:ext cx="10018713" cy="461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LQR one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zero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second controller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mantains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2% for a large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time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zero.</a:t>
            </a:r>
          </a:p>
          <a:p>
            <a:pPr marL="0" indent="0"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LQG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yields a good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thanks to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</a:p>
        </p:txBody>
      </p:sp>
    </p:spTree>
    <p:extLst>
      <p:ext uri="{BB962C8B-B14F-4D97-AF65-F5344CB8AC3E}">
        <p14:creationId xmlns:p14="http://schemas.microsoft.com/office/powerpoint/2010/main" val="33070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8DC57-2AC5-4A6A-8714-2DDDE103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59468"/>
            <a:ext cx="10018713" cy="1014663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18286-BC48-4180-B254-8475EF96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1304"/>
            <a:ext cx="10018713" cy="14076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Nurbaiti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Wahid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Kamaruzaman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Jusoﬀ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fuzzy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for a pitch control system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Scientiﬁc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42, 05 2010</a:t>
            </a:r>
          </a:p>
        </p:txBody>
      </p:sp>
    </p:spTree>
    <p:extLst>
      <p:ext uri="{BB962C8B-B14F-4D97-AF65-F5344CB8AC3E}">
        <p14:creationId xmlns:p14="http://schemas.microsoft.com/office/powerpoint/2010/main" val="26862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B82E1-D1F6-4B29-B452-4BE5522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0501"/>
            <a:ext cx="10018713" cy="670634"/>
          </a:xfrm>
        </p:spPr>
        <p:txBody>
          <a:bodyPr>
            <a:normAutofit fontScale="90000"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Forces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moments and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velocities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2B0724-07D3-438A-8146-65EC0078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871" y="1814260"/>
            <a:ext cx="5407023" cy="397694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M and 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moments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it-IT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it-IT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q, r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u,v,w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angle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sideslip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angle.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440CDE-6FA7-4E35-8FD1-DE942A700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7" t="32561" r="37772" b="31880"/>
          <a:stretch/>
        </p:blipFill>
        <p:spPr>
          <a:xfrm>
            <a:off x="1253491" y="1814260"/>
            <a:ext cx="4740640" cy="39769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983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F6AFE63-6025-4DF5-98EB-68E9929B055D}"/>
              </a:ext>
            </a:extLst>
          </p:cNvPr>
          <p:cNvSpPr/>
          <p:nvPr/>
        </p:nvSpPr>
        <p:spPr>
          <a:xfrm>
            <a:off x="1138989" y="2774224"/>
            <a:ext cx="4219074" cy="1892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lgDashDot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DE9F50-9149-4ECB-A555-7AD97BC9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Nonlinear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of the pitch control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739E4-E0D8-435A-A0D2-6CD3C273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2" y="1525155"/>
            <a:ext cx="6226173" cy="4391025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dynamics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following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aircraft is steady-state cruise at constant altitude and 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pitch angle does not change the speed of the aircraft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8CD97CA-C207-444B-B870-B67414216C05}"/>
              </a:ext>
            </a:extLst>
          </p:cNvPr>
          <p:cNvSpPr/>
          <p:nvPr/>
        </p:nvSpPr>
        <p:spPr>
          <a:xfrm>
            <a:off x="1636575" y="2903751"/>
            <a:ext cx="3336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it-IT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mgSin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m(</a:t>
            </a:r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u̇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qv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760AB9-5B23-4758-BC33-A6C639A104DA}"/>
                  </a:ext>
                </a:extLst>
              </p:cNvPr>
              <p:cNvSpPr txBox="1"/>
              <p:nvPr/>
            </p:nvSpPr>
            <p:spPr>
              <a:xfrm>
                <a:off x="1138988" y="3481500"/>
                <a:ext cx="42190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𝒎𝒈𝑪𝒐𝒔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𝑪𝒐𝒔</m:t>
                    </m:r>
                  </m:oMath>
                </a14:m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m(ẇ + 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pv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qu)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760AB9-5B23-4758-BC33-A6C639A1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8" y="3481500"/>
                <a:ext cx="4219073" cy="276999"/>
              </a:xfrm>
              <a:prstGeom prst="rect">
                <a:avLst/>
              </a:prstGeom>
              <a:blipFill>
                <a:blip r:embed="rId2"/>
                <a:stretch>
                  <a:fillRect t="-28261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57646AC-D985-45B9-BA53-BD59337B90D3}"/>
                  </a:ext>
                </a:extLst>
              </p:cNvPr>
              <p:cNvSpPr txBox="1"/>
              <p:nvPr/>
            </p:nvSpPr>
            <p:spPr>
              <a:xfrm>
                <a:off x="1636575" y="4024325"/>
                <a:ext cx="3336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̇ + 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rq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it-IT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</a:t>
                </a:r>
                <a:r>
                  <a:rPr lang="it-IT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r</a:t>
                </a:r>
                <a:r>
                  <a:rPr lang="it-IT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57646AC-D985-45B9-BA53-BD59337B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75" y="4024325"/>
                <a:ext cx="3336034" cy="276999"/>
              </a:xfrm>
              <a:prstGeom prst="rect">
                <a:avLst/>
              </a:prstGeom>
              <a:blipFill>
                <a:blip r:embed="rId3"/>
                <a:stretch>
                  <a:fillRect t="-28261" r="-2555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9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E1E31-7A13-493E-9AC8-BED10293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8878"/>
            <a:ext cx="10018713" cy="939320"/>
          </a:xfrm>
        </p:spPr>
        <p:txBody>
          <a:bodyPr>
            <a:norm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7737A-AA12-411A-9DF9-49733095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40" y="1482042"/>
            <a:ext cx="5324863" cy="2201662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linearized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small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disturbance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plus 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9B01B3D-4715-44D5-A8CA-A360FFC6A613}"/>
              </a:ext>
            </a:extLst>
          </p:cNvPr>
          <p:cNvSpPr/>
          <p:nvPr/>
        </p:nvSpPr>
        <p:spPr>
          <a:xfrm>
            <a:off x="7421122" y="1588284"/>
            <a:ext cx="3684233" cy="22016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A73E1A-533A-4F54-AA83-30B2CEF8F0EF}"/>
              </a:ext>
            </a:extLst>
          </p:cNvPr>
          <p:cNvSpPr txBox="1"/>
          <p:nvPr/>
        </p:nvSpPr>
        <p:spPr>
          <a:xfrm>
            <a:off x="7625310" y="1719619"/>
            <a:ext cx="3906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u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		v = v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</a:p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w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	p = p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</a:p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q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		r = r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		M = M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</a:p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Z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		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δ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+Δ δ </a:t>
            </a:r>
            <a:endParaRPr lang="it-IT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+Δ θ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ϕ</a:t>
            </a:r>
            <a:r>
              <a:rPr lang="it-IT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Δ ϕ</a:t>
            </a:r>
            <a:endParaRPr lang="it-IT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7C64FE-F062-4464-8226-B1AB4C070C19}"/>
              </a:ext>
            </a:extLst>
          </p:cNvPr>
          <p:cNvSpPr txBox="1"/>
          <p:nvPr/>
        </p:nvSpPr>
        <p:spPr>
          <a:xfrm>
            <a:off x="3207151" y="4929894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F4E6FA7-361B-4525-9A57-6B5A2809DB16}"/>
              </a:ext>
            </a:extLst>
          </p:cNvPr>
          <p:cNvSpPr/>
          <p:nvPr/>
        </p:nvSpPr>
        <p:spPr>
          <a:xfrm>
            <a:off x="7421123" y="4810059"/>
            <a:ext cx="3684233" cy="701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it-IT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</a:t>
            </a:r>
            <a:r>
              <a:rPr lang="it-IT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it-IT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l-G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it-IT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it-IT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5284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71A72F-5699-4D44-A5A9-CFDCC24D3BCB}"/>
              </a:ext>
            </a:extLst>
          </p:cNvPr>
          <p:cNvSpPr txBox="1"/>
          <p:nvPr/>
        </p:nvSpPr>
        <p:spPr>
          <a:xfrm>
            <a:off x="1705990" y="1608768"/>
            <a:ext cx="878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linearized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3D1B8247-7173-4429-B9C2-657A7C75FAA7}"/>
                  </a:ext>
                </a:extLst>
              </p:cNvPr>
              <p:cNvSpPr/>
              <p:nvPr/>
            </p:nvSpPr>
            <p:spPr>
              <a:xfrm>
                <a:off x="1612775" y="2426600"/>
                <a:ext cx="8966446" cy="340014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func>
                          <m:func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000" b="1" i="1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it-IT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Δθ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l-G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i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l-GR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l-G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it-IT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it-IT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0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l-GR" sz="20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func>
                            <m:func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000" b="1" i="1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l-GR" sz="20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Δθ</m:t>
                      </m:r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2000" b="1" 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000" b="1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b="1" 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it-IT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it-IT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it-IT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f>
                          <m:f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𝒅𝒕</m:t>
                                </m:r>
                              </m:e>
                              <m:sup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f>
                          <m:f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Δθ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000" b="1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l-GR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l-G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it-IT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3D1B8247-7173-4429-B9C2-657A7C75F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75" y="2426600"/>
                <a:ext cx="8966446" cy="34001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15F030CD-9CBD-4828-8837-A7F788D53688}"/>
              </a:ext>
            </a:extLst>
          </p:cNvPr>
          <p:cNvSpPr/>
          <p:nvPr/>
        </p:nvSpPr>
        <p:spPr>
          <a:xfrm>
            <a:off x="1190810" y="265382"/>
            <a:ext cx="9810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</a:t>
            </a:r>
            <a:r>
              <a:rPr lang="it-IT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model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5751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F87A6-8129-43A1-B4FD-A975426C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05741"/>
            <a:ext cx="10018713" cy="902970"/>
          </a:xfrm>
        </p:spPr>
        <p:txBody>
          <a:bodyPr>
            <a:norm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Longitudnal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81C4CFF-4E9A-4564-9AC5-FA6A0A41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06" t="25315" r="45464" b="49401"/>
          <a:stretch/>
        </p:blipFill>
        <p:spPr>
          <a:xfrm>
            <a:off x="3012990" y="1519868"/>
            <a:ext cx="6961349" cy="38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0846AEF-1786-43FE-851F-83EAAF1E50FD}"/>
              </a:ext>
            </a:extLst>
          </p:cNvPr>
          <p:cNvSpPr/>
          <p:nvPr/>
        </p:nvSpPr>
        <p:spPr>
          <a:xfrm>
            <a:off x="2057263" y="3825765"/>
            <a:ext cx="8316443" cy="236653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016A13F-801E-40AE-89BB-EE2945EEA949}"/>
              </a:ext>
            </a:extLst>
          </p:cNvPr>
          <p:cNvSpPr/>
          <p:nvPr/>
        </p:nvSpPr>
        <p:spPr>
          <a:xfrm>
            <a:off x="2057267" y="1154431"/>
            <a:ext cx="8316443" cy="236653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E4E1F7-772A-4A6D-AE90-90F0CAD4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963930"/>
          </a:xfrm>
        </p:spPr>
        <p:txBody>
          <a:bodyPr/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219CDE-60DF-4DE0-9E25-FE0BB13FD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130" y="898000"/>
                <a:ext cx="10018713" cy="255401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l-GR" sz="2600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l-G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it-IT" sz="2600" b="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600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00" b="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it-IT" sz="26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sub>
                              </m:sSub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600" b="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l-GR" sz="26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2600" b="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it-IT" sz="2600" b="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sz="2600" b="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it-IT" sz="2600" b="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l-GR" sz="26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l-GR" sz="26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l-GR" sz="26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sz="26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l-GR" sz="26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219CDE-60DF-4DE0-9E25-FE0BB13FD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130" y="898000"/>
                <a:ext cx="10018713" cy="25540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BDC7197-F86A-4234-AAB6-BC3FC237ACEB}"/>
                  </a:ext>
                </a:extLst>
              </p:cNvPr>
              <p:cNvSpPr txBox="1"/>
              <p:nvPr/>
            </p:nvSpPr>
            <p:spPr>
              <a:xfrm flipH="1">
                <a:off x="2176197" y="4508383"/>
                <a:ext cx="8078577" cy="100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l-GR" sz="2800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l-G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it-IT" sz="2800" b="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sz="2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l-G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7304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578</m:t>
                          </m:r>
                        </m:num>
                        <m:den>
                          <m:sSup>
                            <m:sSup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9676</m:t>
                          </m:r>
                          <m:sSup>
                            <m:sSup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941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BDC7197-F86A-4234-AAB6-BC3FC237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6197" y="4508383"/>
                <a:ext cx="8078577" cy="100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4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86D0BE0-E190-4DB9-84B5-73CD1CD5D7CD}"/>
              </a:ext>
            </a:extLst>
          </p:cNvPr>
          <p:cNvSpPr/>
          <p:nvPr/>
        </p:nvSpPr>
        <p:spPr>
          <a:xfrm>
            <a:off x="2405849" y="1695635"/>
            <a:ext cx="8504807" cy="38380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34DFC-DB17-44EB-8A8E-B336A3EA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718" y="0"/>
            <a:ext cx="10018713" cy="1324303"/>
          </a:xfrm>
        </p:spPr>
        <p:txBody>
          <a:bodyPr/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614DEF3-E306-4E4D-AE16-68517750B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2723" y="1826487"/>
                <a:ext cx="7777011" cy="37909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9868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9476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7304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614DEF3-E306-4E4D-AE16-68517750B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2723" y="1826487"/>
                <a:ext cx="7777011" cy="37909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48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ersonalizzato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169</TotalTime>
  <Words>1018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Times New Roman</vt:lpstr>
      <vt:lpstr>Parallasse</vt:lpstr>
      <vt:lpstr>Comparison between LQR, LQG controller and PI controller for a Pitch Control System of an Aircraft</vt:lpstr>
      <vt:lpstr>Description of the Pitch Control Model</vt:lpstr>
      <vt:lpstr>Forces, moments and velocities</vt:lpstr>
      <vt:lpstr>Nonlinear Model of the pitch control system</vt:lpstr>
      <vt:lpstr>Linearization of the model</vt:lpstr>
      <vt:lpstr>Presentazione standard di PowerPoint</vt:lpstr>
      <vt:lpstr>Longitudnal derivative stability Parameters</vt:lpstr>
      <vt:lpstr>Transfer function of the system</vt:lpstr>
      <vt:lpstr>State-space form of the system</vt:lpstr>
      <vt:lpstr>Requirements of the control system</vt:lpstr>
      <vt:lpstr>LQR method : find the right cost index</vt:lpstr>
      <vt:lpstr>Use of the algebraic Riccati equation to solve the LQR problem</vt:lpstr>
      <vt:lpstr>Solution of the algebraic Riccati equation</vt:lpstr>
      <vt:lpstr>Control system with optimal feedback gain</vt:lpstr>
      <vt:lpstr>Matlab PI controller</vt:lpstr>
      <vt:lpstr>Tuning of the PI controller</vt:lpstr>
      <vt:lpstr>Comparison of the two controllers</vt:lpstr>
      <vt:lpstr>Noises</vt:lpstr>
      <vt:lpstr>White noises scope </vt:lpstr>
      <vt:lpstr>LQG method</vt:lpstr>
      <vt:lpstr>Simulink file for LQG</vt:lpstr>
      <vt:lpstr>Presentazione standard di PowerPoint</vt:lpstr>
      <vt:lpstr>Estimations of the state and estimation error of the state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LQR, LQG controller and PI controller for a Pitch Control System of an Aircraft</dc:title>
  <dc:creator>federico rollo</dc:creator>
  <cp:lastModifiedBy>federico rollo</cp:lastModifiedBy>
  <cp:revision>19</cp:revision>
  <dcterms:created xsi:type="dcterms:W3CDTF">2019-05-20T17:04:58Z</dcterms:created>
  <dcterms:modified xsi:type="dcterms:W3CDTF">2019-05-22T17:01:13Z</dcterms:modified>
</cp:coreProperties>
</file>