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x="18288000" cy="10287000"/>
  <p:notesSz cx="6858000" cy="9144000"/>
  <p:embeddedFontLst>
    <p:embeddedFont>
      <p:font typeface="Poppins Bold" charset="1" panose="00000800000000000000"/>
      <p:regular r:id="rId78"/>
    </p:embeddedFont>
    <p:embeddedFont>
      <p:font typeface="Poppins" charset="1" panose="00000500000000000000"/>
      <p:regular r:id="rId79"/>
    </p:embeddedFont>
    <p:embeddedFont>
      <p:font typeface="Canva Sans" charset="1" panose="020B0503030501040103"/>
      <p:regular r:id="rId80"/>
    </p:embeddedFont>
    <p:embeddedFont>
      <p:font typeface="Poppins Italics" charset="1" panose="00000500000000000000"/>
      <p:regular r:id="rId81"/>
    </p:embeddedFont>
    <p:embeddedFont>
      <p:font typeface="Arimo Bold" charset="1" panose="020B0704020202020204"/>
      <p:regular r:id="rId82"/>
    </p:embeddedFont>
    <p:embeddedFont>
      <p:font typeface="Arimo" charset="1" panose="020B0604020202020204"/>
      <p:regular r:id="rId8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fonts/font78.fntdata" Type="http://schemas.openxmlformats.org/officeDocument/2006/relationships/font"/><Relationship Id="rId79" Target="fonts/font79.fntdata" Type="http://schemas.openxmlformats.org/officeDocument/2006/relationships/font"/><Relationship Id="rId8" Target="slides/slide3.xml" Type="http://schemas.openxmlformats.org/officeDocument/2006/relationships/slide"/><Relationship Id="rId80" Target="fonts/font80.fntdata" Type="http://schemas.openxmlformats.org/officeDocument/2006/relationships/font"/><Relationship Id="rId81" Target="fonts/font81.fntdata" Type="http://schemas.openxmlformats.org/officeDocument/2006/relationships/font"/><Relationship Id="rId82" Target="fonts/font82.fntdata" Type="http://schemas.openxmlformats.org/officeDocument/2006/relationships/font"/><Relationship Id="rId83" Target="fonts/font83.fntdata" Type="http://schemas.openxmlformats.org/officeDocument/2006/relationships/font"/><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4.pn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46.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4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sv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60.png" Type="http://schemas.openxmlformats.org/officeDocument/2006/relationships/image"/><Relationship Id="rId5" Target="../media/image61.svg" Type="http://schemas.openxmlformats.org/officeDocument/2006/relationships/image"/><Relationship Id="rId6" Target="../media/image62.png" Type="http://schemas.openxmlformats.org/officeDocument/2006/relationships/image"/><Relationship Id="rId7" Target="../media/image6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6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6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 Id="rId3" Target="../media/image6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2" Target="../media/image10.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4.png" Type="http://schemas.openxmlformats.org/officeDocument/2006/relationships/image"/><Relationship Id="rId6" Target="../media/image67.png" Type="http://schemas.openxmlformats.org/officeDocument/2006/relationships/image"/><Relationship Id="rId7" Target="../media/image68.svg" Type="http://schemas.openxmlformats.org/officeDocument/2006/relationships/image"/><Relationship Id="rId8" Target="../media/image69.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6.png" Type="http://schemas.openxmlformats.org/officeDocument/2006/relationships/image"/><Relationship Id="rId11" Target="../media/image77.svg" Type="http://schemas.openxmlformats.org/officeDocument/2006/relationships/image"/><Relationship Id="rId2" Target="../media/image70.png" Type="http://schemas.openxmlformats.org/officeDocument/2006/relationships/image"/><Relationship Id="rId3" Target="../media/image71.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72.png" Type="http://schemas.openxmlformats.org/officeDocument/2006/relationships/image"/><Relationship Id="rId7" Target="../media/image73.svg" Type="http://schemas.openxmlformats.org/officeDocument/2006/relationships/image"/><Relationship Id="rId8" Target="../media/image74.png" Type="http://schemas.openxmlformats.org/officeDocument/2006/relationships/image"/><Relationship Id="rId9" Target="../media/image75.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8.png" Type="http://schemas.openxmlformats.org/officeDocument/2006/relationships/image"/><Relationship Id="rId3" Target="../media/image79.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0.png" Type="http://schemas.openxmlformats.org/officeDocument/2006/relationships/image"/><Relationship Id="rId3" Target="../media/image81.svg" Type="http://schemas.openxmlformats.org/officeDocument/2006/relationships/image"/><Relationship Id="rId4" Target="../media/image82.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3.png" Type="http://schemas.openxmlformats.org/officeDocument/2006/relationships/image"/><Relationship Id="rId3" Target="../media/image84.png" Type="http://schemas.openxmlformats.org/officeDocument/2006/relationships/image"/><Relationship Id="rId4" Target="../media/image85.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6.png" Type="http://schemas.openxmlformats.org/officeDocument/2006/relationships/image"/><Relationship Id="rId3" Target="../media/image87.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6.png" Type="http://schemas.openxmlformats.org/officeDocument/2006/relationships/image"/><Relationship Id="rId3" Target="../media/image87.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6.png" Type="http://schemas.openxmlformats.org/officeDocument/2006/relationships/image"/><Relationship Id="rId3" Target="../media/image87.svg" Type="http://schemas.openxmlformats.org/officeDocument/2006/relationships/image"/><Relationship Id="rId4" Target="../media/image88.png" Type="http://schemas.openxmlformats.org/officeDocument/2006/relationships/image"/><Relationship Id="rId5" Target="../media/image89.svg" Type="http://schemas.openxmlformats.org/officeDocument/2006/relationships/image"/><Relationship Id="rId6" Target="../media/image90.png" Type="http://schemas.openxmlformats.org/officeDocument/2006/relationships/image"/><Relationship Id="rId7" Target="../media/image91.svg" Type="http://schemas.openxmlformats.org/officeDocument/2006/relationships/image"/><Relationship Id="rId8" Target="../media/image92.png" Type="http://schemas.openxmlformats.org/officeDocument/2006/relationships/image"/><Relationship Id="rId9" Target="../media/image9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6.png" Type="http://schemas.openxmlformats.org/officeDocument/2006/relationships/image"/><Relationship Id="rId3" Target="../media/image87.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6.png" Type="http://schemas.openxmlformats.org/officeDocument/2006/relationships/image"/><Relationship Id="rId3" Target="../media/image87.svg" Type="http://schemas.openxmlformats.org/officeDocument/2006/relationships/image"/><Relationship Id="rId4" Target="../media/image54.png" Type="http://schemas.openxmlformats.org/officeDocument/2006/relationships/image"/><Relationship Id="rId5" Target="../media/image55.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6.png" Type="http://schemas.openxmlformats.org/officeDocument/2006/relationships/image"/><Relationship Id="rId3" Target="../media/image87.svg" Type="http://schemas.openxmlformats.org/officeDocument/2006/relationships/image"/><Relationship Id="rId4" Target="../media/image94.png" Type="http://schemas.openxmlformats.org/officeDocument/2006/relationships/image"/><Relationship Id="rId5" Target="../media/image95.svg" Type="http://schemas.openxmlformats.org/officeDocument/2006/relationships/image"/><Relationship Id="rId6" Target="../media/image96.png" Type="http://schemas.openxmlformats.org/officeDocument/2006/relationships/image"/><Relationship Id="rId7" Target="../media/image97.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6.png" Type="http://schemas.openxmlformats.org/officeDocument/2006/relationships/image"/><Relationship Id="rId3" Target="../media/image87.svg" Type="http://schemas.openxmlformats.org/officeDocument/2006/relationships/image"/><Relationship Id="rId4" Target="../media/image98.png" Type="http://schemas.openxmlformats.org/officeDocument/2006/relationships/image"/><Relationship Id="rId5" Target="../media/image99.sv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0.png" Type="http://schemas.openxmlformats.org/officeDocument/2006/relationships/image"/><Relationship Id="rId3" Target="../media/image101.sv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0.png" Type="http://schemas.openxmlformats.org/officeDocument/2006/relationships/image"/><Relationship Id="rId3" Target="../media/image101.sv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0.png" Type="http://schemas.openxmlformats.org/officeDocument/2006/relationships/image"/><Relationship Id="rId3" Target="../media/image101.sv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2.png" Type="http://schemas.openxmlformats.org/officeDocument/2006/relationships/image"/><Relationship Id="rId3" Target="../media/image103.sv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2.png" Type="http://schemas.openxmlformats.org/officeDocument/2006/relationships/image"/><Relationship Id="rId3" Target="../media/image103.sv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4.png" Type="http://schemas.openxmlformats.org/officeDocument/2006/relationships/image"/><Relationship Id="rId3" Target="../media/image105.svg" Type="http://schemas.openxmlformats.org/officeDocument/2006/relationships/image"/><Relationship Id="rId4" Target="../media/image106.png" Type="http://schemas.openxmlformats.org/officeDocument/2006/relationships/image"/><Relationship Id="rId5" Target="../media/image107.svg" Type="http://schemas.openxmlformats.org/officeDocument/2006/relationships/image"/><Relationship Id="rId6" Target="../media/image108.png" Type="http://schemas.openxmlformats.org/officeDocument/2006/relationships/image"/><Relationship Id="rId7" Target="../media/image109.svg" Type="http://schemas.openxmlformats.org/officeDocument/2006/relationships/image"/><Relationship Id="rId8"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4.pn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6.png" Type="http://schemas.openxmlformats.org/officeDocument/2006/relationships/image"/><Relationship Id="rId2" Target="../media/image104.png" Type="http://schemas.openxmlformats.org/officeDocument/2006/relationships/image"/><Relationship Id="rId3" Target="../media/image105.svg" Type="http://schemas.openxmlformats.org/officeDocument/2006/relationships/image"/><Relationship Id="rId4" Target="../media/image110.png" Type="http://schemas.openxmlformats.org/officeDocument/2006/relationships/image"/><Relationship Id="rId5" Target="../media/image111.svg" Type="http://schemas.openxmlformats.org/officeDocument/2006/relationships/image"/><Relationship Id="rId6" Target="../media/image112.png" Type="http://schemas.openxmlformats.org/officeDocument/2006/relationships/image"/><Relationship Id="rId7" Target="../media/image113.svg" Type="http://schemas.openxmlformats.org/officeDocument/2006/relationships/image"/><Relationship Id="rId8" Target="../media/image114.png" Type="http://schemas.openxmlformats.org/officeDocument/2006/relationships/image"/><Relationship Id="rId9" Target="../media/image115.sv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4.png" Type="http://schemas.openxmlformats.org/officeDocument/2006/relationships/image"/><Relationship Id="rId3" Target="../media/image105.svg" Type="http://schemas.openxmlformats.org/officeDocument/2006/relationships/image"/><Relationship Id="rId4" Target="../media/image117.png" Type="http://schemas.openxmlformats.org/officeDocument/2006/relationships/image"/><Relationship Id="rId5" Target="../media/image118.pn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4.png" Type="http://schemas.openxmlformats.org/officeDocument/2006/relationships/image"/><Relationship Id="rId3" Target="../media/image85.svg" Type="http://schemas.openxmlformats.org/officeDocument/2006/relationships/image"/><Relationship Id="rId4" Target="../media/image83.pn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4.png" Type="http://schemas.openxmlformats.org/officeDocument/2006/relationships/image"/><Relationship Id="rId3" Target="../media/image85.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4.png" Type="http://schemas.openxmlformats.org/officeDocument/2006/relationships/image"/><Relationship Id="rId3" Target="../media/image85.sv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4.png" Type="http://schemas.openxmlformats.org/officeDocument/2006/relationships/image"/><Relationship Id="rId3" Target="../media/image85.sv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0.png" Type="http://schemas.openxmlformats.org/officeDocument/2006/relationships/image"/><Relationship Id="rId3" Target="../media/image81.svg" Type="http://schemas.openxmlformats.org/officeDocument/2006/relationships/image"/><Relationship Id="rId4" Target="../media/image119.png" Type="http://schemas.openxmlformats.org/officeDocument/2006/relationships/image"/><Relationship Id="rId5" Target="../media/image120.svg" Type="http://schemas.openxmlformats.org/officeDocument/2006/relationships/image"/><Relationship Id="rId6" Target="../media/image121.png" Type="http://schemas.openxmlformats.org/officeDocument/2006/relationships/image"/><Relationship Id="rId7" Target="../media/image122.sv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9.png" Type="http://schemas.openxmlformats.org/officeDocument/2006/relationships/image"/><Relationship Id="rId3" Target="../media/image120.svg" Type="http://schemas.openxmlformats.org/officeDocument/2006/relationships/image"/><Relationship Id="rId4" Target="../media/image123.pn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1.png" Type="http://schemas.openxmlformats.org/officeDocument/2006/relationships/image"/><Relationship Id="rId3" Target="../media/image122.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52.png" Type="http://schemas.openxmlformats.org/officeDocument/2006/relationships/image"/><Relationship Id="rId7" Target="../media/image53.svg" Type="http://schemas.openxmlformats.org/officeDocument/2006/relationships/image"/><Relationship Id="rId8" Target="../media/image124.png" Type="http://schemas.openxmlformats.org/officeDocument/2006/relationships/image"/><Relationship Id="rId9" Target="../media/image125.pn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126.png" Type="http://schemas.openxmlformats.org/officeDocument/2006/relationships/image"/><Relationship Id="rId6"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7.png" Type="http://schemas.openxmlformats.org/officeDocument/2006/relationships/image"/><Relationship Id="rId3" Target="../media/image128.svg" Type="http://schemas.openxmlformats.org/officeDocument/2006/relationships/image"/><Relationship Id="rId4" Target="https://github.com/javapathfinder/jpf-core/wiki/" TargetMode="External" Type="http://schemas.openxmlformats.org/officeDocument/2006/relationships/hyperlink"/><Relationship Id="rId5" Target="https://www.eecs.yorku.ca/course_archive/2020-21/W/4315/material/book.pdf" TargetMode="External" Type="http://schemas.openxmlformats.org/officeDocument/2006/relationships/hyperlink"/><Relationship Id="rId6" Target="https://www.researchgate.net/publication/3866977_Model_Checking_Programs" TargetMode="External" Type="http://schemas.openxmlformats.org/officeDocument/2006/relationships/hyperlink"/><Relationship Id="rId7" Target="https://crystal.uta.edu/~ylei/cse6323/data/JavaPathfinder5.pdf" TargetMode="External" Type="http://schemas.openxmlformats.org/officeDocument/2006/relationships/hyperlink"/></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129.png" Type="http://schemas.openxmlformats.org/officeDocument/2006/relationships/image"/><Relationship Id="rId6" Target="../media/image130.svg" Type="http://schemas.openxmlformats.org/officeDocument/2006/relationships/image"/><Relationship Id="rId7"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5050"/>
        </a:solidFill>
      </p:bgPr>
    </p:bg>
    <p:spTree>
      <p:nvGrpSpPr>
        <p:cNvPr id="1" name=""/>
        <p:cNvGrpSpPr/>
        <p:nvPr/>
      </p:nvGrpSpPr>
      <p:grpSpPr>
        <a:xfrm>
          <a:off x="0" y="0"/>
          <a:ext cx="0" cy="0"/>
          <a:chOff x="0" y="0"/>
          <a:chExt cx="0" cy="0"/>
        </a:xfrm>
      </p:grpSpPr>
      <p:sp>
        <p:nvSpPr>
          <p:cNvPr name="Freeform 2" id="2"/>
          <p:cNvSpPr/>
          <p:nvPr/>
        </p:nvSpPr>
        <p:spPr>
          <a:xfrm flipH="false" flipV="false" rot="0">
            <a:off x="0" y="1931670"/>
            <a:ext cx="18288000" cy="6423660"/>
          </a:xfrm>
          <a:custGeom>
            <a:avLst/>
            <a:gdLst/>
            <a:ahLst/>
            <a:cxnLst/>
            <a:rect r="r" b="b" t="t" l="l"/>
            <a:pathLst>
              <a:path h="6423660" w="18288000">
                <a:moveTo>
                  <a:pt x="0" y="0"/>
                </a:moveTo>
                <a:lnTo>
                  <a:pt x="18288000" y="0"/>
                </a:lnTo>
                <a:lnTo>
                  <a:pt x="18288000" y="6423660"/>
                </a:lnTo>
                <a:lnTo>
                  <a:pt x="0" y="642366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0" y="9081562"/>
            <a:ext cx="14382041" cy="0"/>
          </a:xfrm>
          <a:prstGeom prst="line">
            <a:avLst/>
          </a:prstGeom>
          <a:ln cap="flat" w="38100">
            <a:solidFill>
              <a:srgbClr val="FFFFFF"/>
            </a:solidFill>
            <a:prstDash val="solid"/>
            <a:headEnd type="none" len="sm" w="sm"/>
            <a:tailEnd type="none" len="sm" w="sm"/>
          </a:ln>
        </p:spPr>
      </p:sp>
      <p:sp>
        <p:nvSpPr>
          <p:cNvPr name="AutoShape 4" id="4"/>
          <p:cNvSpPr/>
          <p:nvPr/>
        </p:nvSpPr>
        <p:spPr>
          <a:xfrm rot="0">
            <a:off x="5061151" y="1260438"/>
            <a:ext cx="13226849" cy="0"/>
          </a:xfrm>
          <a:prstGeom prst="line">
            <a:avLst/>
          </a:prstGeom>
          <a:ln cap="flat" w="38100">
            <a:solidFill>
              <a:srgbClr val="FFFFFF"/>
            </a:solidFill>
            <a:prstDash val="solid"/>
            <a:headEnd type="none" len="sm" w="sm"/>
            <a:tailEnd type="none" len="sm" w="sm"/>
          </a:ln>
        </p:spPr>
      </p:sp>
      <p:sp>
        <p:nvSpPr>
          <p:cNvPr name="Freeform 5" id="5"/>
          <p:cNvSpPr/>
          <p:nvPr/>
        </p:nvSpPr>
        <p:spPr>
          <a:xfrm flipH="false" flipV="false" rot="0">
            <a:off x="584991" y="817478"/>
            <a:ext cx="1827246" cy="887735"/>
          </a:xfrm>
          <a:custGeom>
            <a:avLst/>
            <a:gdLst/>
            <a:ahLst/>
            <a:cxnLst/>
            <a:rect r="r" b="b" t="t" l="l"/>
            <a:pathLst>
              <a:path h="887735" w="1827246">
                <a:moveTo>
                  <a:pt x="0" y="0"/>
                </a:moveTo>
                <a:lnTo>
                  <a:pt x="1827246" y="0"/>
                </a:lnTo>
                <a:lnTo>
                  <a:pt x="1827246" y="887735"/>
                </a:lnTo>
                <a:lnTo>
                  <a:pt x="0" y="887735"/>
                </a:lnTo>
                <a:lnTo>
                  <a:pt x="0" y="0"/>
                </a:lnTo>
                <a:close/>
              </a:path>
            </a:pathLst>
          </a:custGeom>
          <a:blipFill>
            <a:blip r:embed="rId4"/>
            <a:stretch>
              <a:fillRect l="0" t="0" r="0" b="-51487"/>
            </a:stretch>
          </a:blipFill>
        </p:spPr>
      </p:sp>
      <p:sp>
        <p:nvSpPr>
          <p:cNvPr name="Freeform 6" id="6"/>
          <p:cNvSpPr/>
          <p:nvPr/>
        </p:nvSpPr>
        <p:spPr>
          <a:xfrm flipH="false" flipV="false" rot="0">
            <a:off x="2412237" y="1028700"/>
            <a:ext cx="1827246" cy="503236"/>
          </a:xfrm>
          <a:custGeom>
            <a:avLst/>
            <a:gdLst/>
            <a:ahLst/>
            <a:cxnLst/>
            <a:rect r="r" b="b" t="t" l="l"/>
            <a:pathLst>
              <a:path h="503236" w="1827246">
                <a:moveTo>
                  <a:pt x="0" y="0"/>
                </a:moveTo>
                <a:lnTo>
                  <a:pt x="1827246" y="0"/>
                </a:lnTo>
                <a:lnTo>
                  <a:pt x="1827246" y="503236"/>
                </a:lnTo>
                <a:lnTo>
                  <a:pt x="0" y="503236"/>
                </a:lnTo>
                <a:lnTo>
                  <a:pt x="0" y="0"/>
                </a:lnTo>
                <a:close/>
              </a:path>
            </a:pathLst>
          </a:custGeom>
          <a:blipFill>
            <a:blip r:embed="rId4"/>
            <a:stretch>
              <a:fillRect l="0" t="-167231" r="0" b="0"/>
            </a:stretch>
          </a:blipFill>
        </p:spPr>
      </p:sp>
      <p:sp>
        <p:nvSpPr>
          <p:cNvPr name="Freeform 7" id="7"/>
          <p:cNvSpPr/>
          <p:nvPr/>
        </p:nvSpPr>
        <p:spPr>
          <a:xfrm flipH="true" flipV="false" rot="3889064">
            <a:off x="1086460" y="4608210"/>
            <a:ext cx="3904274" cy="3035573"/>
          </a:xfrm>
          <a:custGeom>
            <a:avLst/>
            <a:gdLst/>
            <a:ahLst/>
            <a:cxnLst/>
            <a:rect r="r" b="b" t="t" l="l"/>
            <a:pathLst>
              <a:path h="3035573" w="3904274">
                <a:moveTo>
                  <a:pt x="3904274" y="0"/>
                </a:moveTo>
                <a:lnTo>
                  <a:pt x="0" y="0"/>
                </a:lnTo>
                <a:lnTo>
                  <a:pt x="0" y="3035573"/>
                </a:lnTo>
                <a:lnTo>
                  <a:pt x="3904274" y="3035573"/>
                </a:lnTo>
                <a:lnTo>
                  <a:pt x="3904274" y="0"/>
                </a:lnTo>
                <a:close/>
              </a:path>
            </a:pathLst>
          </a:custGeom>
          <a:blipFill>
            <a:blip r:embed="rId5"/>
            <a:stretch>
              <a:fillRect l="0" t="0" r="0" b="0"/>
            </a:stretch>
          </a:blipFill>
        </p:spPr>
      </p:sp>
      <p:sp>
        <p:nvSpPr>
          <p:cNvPr name="TextBox 8" id="8"/>
          <p:cNvSpPr txBox="true"/>
          <p:nvPr/>
        </p:nvSpPr>
        <p:spPr>
          <a:xfrm rot="0">
            <a:off x="9556092" y="4547222"/>
            <a:ext cx="7845848" cy="1380906"/>
          </a:xfrm>
          <a:prstGeom prst="rect">
            <a:avLst/>
          </a:prstGeom>
        </p:spPr>
        <p:txBody>
          <a:bodyPr anchor="t" rtlCol="false" tIns="0" lIns="0" bIns="0" rIns="0">
            <a:spAutoFit/>
          </a:bodyPr>
          <a:lstStyle/>
          <a:p>
            <a:pPr algn="l" marL="0" indent="0" lvl="0">
              <a:lnSpc>
                <a:spcPts val="9741"/>
              </a:lnSpc>
            </a:pPr>
            <a:r>
              <a:rPr lang="en-US" b="true" sz="9741">
                <a:solidFill>
                  <a:srgbClr val="FFFFFF"/>
                </a:solidFill>
                <a:latin typeface="Poppins Bold"/>
                <a:ea typeface="Poppins Bold"/>
                <a:cs typeface="Poppins Bold"/>
                <a:sym typeface="Poppins Bold"/>
              </a:rPr>
              <a:t>Path finder</a:t>
            </a:r>
          </a:p>
        </p:txBody>
      </p:sp>
      <p:sp>
        <p:nvSpPr>
          <p:cNvPr name="TextBox 9" id="9"/>
          <p:cNvSpPr txBox="true"/>
          <p:nvPr/>
        </p:nvSpPr>
        <p:spPr>
          <a:xfrm rot="0">
            <a:off x="14962023" y="8879401"/>
            <a:ext cx="2877259" cy="375748"/>
          </a:xfrm>
          <a:prstGeom prst="rect">
            <a:avLst/>
          </a:prstGeom>
        </p:spPr>
        <p:txBody>
          <a:bodyPr anchor="t" rtlCol="false" tIns="0" lIns="0" bIns="0" rIns="0">
            <a:spAutoFit/>
          </a:bodyPr>
          <a:lstStyle/>
          <a:p>
            <a:pPr algn="r" marL="0" indent="0" lvl="0">
              <a:lnSpc>
                <a:spcPts val="2914"/>
              </a:lnSpc>
              <a:spcBef>
                <a:spcPct val="0"/>
              </a:spcBef>
            </a:pPr>
            <a:r>
              <a:rPr lang="en-US" sz="2081" spc="-66">
                <a:solidFill>
                  <a:srgbClr val="FFFFFF"/>
                </a:solidFill>
                <a:latin typeface="Poppins"/>
                <a:ea typeface="Poppins"/>
                <a:cs typeface="Poppins"/>
                <a:sym typeface="Poppins"/>
              </a:rPr>
              <a:t>30 April 2025</a:t>
            </a:r>
          </a:p>
        </p:txBody>
      </p:sp>
      <p:sp>
        <p:nvSpPr>
          <p:cNvPr name="TextBox 10" id="10"/>
          <p:cNvSpPr txBox="true"/>
          <p:nvPr/>
        </p:nvSpPr>
        <p:spPr>
          <a:xfrm rot="0">
            <a:off x="2412237" y="4500672"/>
            <a:ext cx="6568545" cy="1380906"/>
          </a:xfrm>
          <a:prstGeom prst="rect">
            <a:avLst/>
          </a:prstGeom>
        </p:spPr>
        <p:txBody>
          <a:bodyPr anchor="t" rtlCol="false" tIns="0" lIns="0" bIns="0" rIns="0">
            <a:spAutoFit/>
          </a:bodyPr>
          <a:lstStyle/>
          <a:p>
            <a:pPr algn="r" marL="0" indent="0" lvl="0">
              <a:lnSpc>
                <a:spcPts val="9741"/>
              </a:lnSpc>
            </a:pPr>
            <a:r>
              <a:rPr lang="en-US" sz="9741">
                <a:solidFill>
                  <a:srgbClr val="FFFFFF"/>
                </a:solidFill>
                <a:latin typeface="Poppins"/>
                <a:ea typeface="Poppins"/>
                <a:cs typeface="Poppins"/>
                <a:sym typeface="Poppins"/>
              </a:rPr>
              <a:t>Java</a:t>
            </a:r>
          </a:p>
        </p:txBody>
      </p:sp>
      <p:sp>
        <p:nvSpPr>
          <p:cNvPr name="TextBox 11" id="11"/>
          <p:cNvSpPr txBox="true"/>
          <p:nvPr/>
        </p:nvSpPr>
        <p:spPr>
          <a:xfrm rot="0">
            <a:off x="-269530" y="9462562"/>
            <a:ext cx="13169382" cy="478790"/>
          </a:xfrm>
          <a:prstGeom prst="rect">
            <a:avLst/>
          </a:prstGeom>
        </p:spPr>
        <p:txBody>
          <a:bodyPr anchor="t" rtlCol="false" tIns="0" lIns="0" bIns="0" rIns="0">
            <a:spAutoFit/>
          </a:bodyPr>
          <a:lstStyle/>
          <a:p>
            <a:pPr algn="ctr">
              <a:lnSpc>
                <a:spcPts val="3639"/>
              </a:lnSpc>
              <a:spcBef>
                <a:spcPct val="0"/>
              </a:spcBef>
            </a:pPr>
            <a:r>
              <a:rPr lang="en-US" sz="2799">
                <a:solidFill>
                  <a:srgbClr val="FFFFFF"/>
                </a:solidFill>
                <a:latin typeface="Poppins"/>
                <a:ea typeface="Poppins"/>
                <a:cs typeface="Poppins"/>
                <a:sym typeface="Poppins"/>
              </a:rPr>
              <a:t>Domenico Popolizio, Nicola Zarbo, Enrico Vento, Federico Valentino</a:t>
            </a:r>
          </a:p>
        </p:txBody>
      </p:sp>
      <p:sp>
        <p:nvSpPr>
          <p:cNvPr name="TextBox 12" id="12"/>
          <p:cNvSpPr txBox="true"/>
          <p:nvPr/>
        </p:nvSpPr>
        <p:spPr>
          <a:xfrm rot="0">
            <a:off x="17334313" y="9592102"/>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842133"/>
            <a:ext cx="2190673" cy="2504928"/>
          </a:xfrm>
          <a:custGeom>
            <a:avLst/>
            <a:gdLst/>
            <a:ahLst/>
            <a:cxnLst/>
            <a:rect r="r" b="b" t="t" l="l"/>
            <a:pathLst>
              <a:path h="2504928" w="2190673">
                <a:moveTo>
                  <a:pt x="0" y="0"/>
                </a:moveTo>
                <a:lnTo>
                  <a:pt x="2190673" y="0"/>
                </a:lnTo>
                <a:lnTo>
                  <a:pt x="2190673" y="2504928"/>
                </a:lnTo>
                <a:lnTo>
                  <a:pt x="0" y="2504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628854"/>
            <a:ext cx="8115300"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Installation Steps</a:t>
            </a:r>
          </a:p>
        </p:txBody>
      </p:sp>
      <p:sp>
        <p:nvSpPr>
          <p:cNvPr name="TextBox 5" id="5"/>
          <p:cNvSpPr txBox="true"/>
          <p:nvPr/>
        </p:nvSpPr>
        <p:spPr>
          <a:xfrm rot="0">
            <a:off x="10395693" y="971550"/>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Create the site.properties file</a:t>
            </a:r>
          </a:p>
        </p:txBody>
      </p:sp>
      <p:sp>
        <p:nvSpPr>
          <p:cNvPr name="TextBox 6" id="6"/>
          <p:cNvSpPr txBox="true"/>
          <p:nvPr/>
        </p:nvSpPr>
        <p:spPr>
          <a:xfrm rot="0">
            <a:off x="9899354" y="928369"/>
            <a:ext cx="298291" cy="521971"/>
          </a:xfrm>
          <a:prstGeom prst="rect">
            <a:avLst/>
          </a:prstGeom>
        </p:spPr>
        <p:txBody>
          <a:bodyPr anchor="t" rtlCol="false" tIns="0" lIns="0" bIns="0" rIns="0">
            <a:spAutoFit/>
          </a:bodyPr>
          <a:lstStyle/>
          <a:p>
            <a:pPr algn="ctr">
              <a:lnSpc>
                <a:spcPts val="4199"/>
              </a:lnSpc>
              <a:spcBef>
                <a:spcPct val="0"/>
              </a:spcBef>
            </a:pPr>
            <a:r>
              <a:rPr lang="en-US" sz="2799">
                <a:solidFill>
                  <a:srgbClr val="D12E2E"/>
                </a:solidFill>
                <a:latin typeface="Poppins"/>
                <a:ea typeface="Poppins"/>
                <a:cs typeface="Poppins"/>
                <a:sym typeface="Poppins"/>
              </a:rPr>
              <a:t>4.</a:t>
            </a:r>
          </a:p>
        </p:txBody>
      </p:sp>
      <p:sp>
        <p:nvSpPr>
          <p:cNvPr name="TextBox 7" id="7"/>
          <p:cNvSpPr txBox="true"/>
          <p:nvPr/>
        </p:nvSpPr>
        <p:spPr>
          <a:xfrm rot="0">
            <a:off x="10395693" y="1550786"/>
            <a:ext cx="6487041" cy="3455670"/>
          </a:xfrm>
          <a:prstGeom prst="rect">
            <a:avLst/>
          </a:prstGeom>
        </p:spPr>
        <p:txBody>
          <a:bodyPr anchor="t" rtlCol="false" tIns="0" lIns="0" bIns="0" rIns="0">
            <a:spAutoFit/>
          </a:bodyPr>
          <a:lstStyle/>
          <a:p>
            <a:pPr algn="just" marL="388620" indent="-194310" lvl="1">
              <a:lnSpc>
                <a:spcPts val="2700"/>
              </a:lnSpc>
              <a:buFont typeface="Arial"/>
              <a:buChar char="•"/>
            </a:pPr>
            <a:r>
              <a:rPr lang="en-US" sz="1800">
                <a:solidFill>
                  <a:srgbClr val="252525"/>
                </a:solidFill>
                <a:latin typeface="Poppins"/>
                <a:ea typeface="Poppins"/>
                <a:cs typeface="Poppins"/>
                <a:sym typeface="Poppins"/>
              </a:rPr>
              <a:t>Navigate to user/home and create the hidden directory .jpf</a:t>
            </a:r>
          </a:p>
          <a:p>
            <a:pPr algn="just" marL="388620" indent="-194310" lvl="1">
              <a:lnSpc>
                <a:spcPts val="2700"/>
              </a:lnSpc>
              <a:buFont typeface="Arial"/>
              <a:buChar char="•"/>
            </a:pPr>
            <a:r>
              <a:rPr lang="en-US" sz="1800">
                <a:solidFill>
                  <a:srgbClr val="252525"/>
                </a:solidFill>
                <a:latin typeface="Poppins"/>
                <a:ea typeface="Poppins"/>
                <a:cs typeface="Poppins"/>
                <a:sym typeface="Poppins"/>
              </a:rPr>
              <a:t>Within this directory, create a file names site.properties</a:t>
            </a:r>
          </a:p>
          <a:p>
            <a:pPr algn="just" marL="388620" indent="-194310" lvl="1">
              <a:lnSpc>
                <a:spcPts val="2700"/>
              </a:lnSpc>
              <a:buFont typeface="Arial"/>
              <a:buChar char="•"/>
            </a:pPr>
            <a:r>
              <a:rPr lang="en-US" sz="1800">
                <a:solidFill>
                  <a:srgbClr val="252525"/>
                </a:solidFill>
                <a:latin typeface="Poppins"/>
                <a:ea typeface="Poppins"/>
                <a:cs typeface="Poppins"/>
                <a:sym typeface="Poppins"/>
              </a:rPr>
              <a:t>Assuming the jpf-core folder is a subdirectory of user/home/jpf, edit the file to include the following content:</a:t>
            </a:r>
          </a:p>
          <a:p>
            <a:pPr algn="just">
              <a:lnSpc>
                <a:spcPts val="2700"/>
              </a:lnSpc>
            </a:pPr>
            <a:r>
              <a:rPr lang="en-US" sz="1800">
                <a:solidFill>
                  <a:srgbClr val="252525"/>
                </a:solidFill>
                <a:latin typeface="Poppins"/>
                <a:ea typeface="Poppins"/>
                <a:cs typeface="Poppins"/>
                <a:sym typeface="Poppins"/>
              </a:rPr>
              <a:t>       </a:t>
            </a:r>
          </a:p>
          <a:p>
            <a:pPr algn="just" marL="0" indent="0" lvl="0">
              <a:lnSpc>
                <a:spcPts val="2700"/>
              </a:lnSpc>
              <a:spcBef>
                <a:spcPct val="0"/>
              </a:spcBef>
            </a:pPr>
          </a:p>
          <a:p>
            <a:pPr algn="just" marL="0" indent="0" lvl="0">
              <a:lnSpc>
                <a:spcPts val="2700"/>
              </a:lnSpc>
              <a:spcBef>
                <a:spcPct val="0"/>
              </a:spcBef>
            </a:pPr>
          </a:p>
        </p:txBody>
      </p:sp>
      <p:sp>
        <p:nvSpPr>
          <p:cNvPr name="TextBox 8" id="8"/>
          <p:cNvSpPr txBox="true"/>
          <p:nvPr/>
        </p:nvSpPr>
        <p:spPr>
          <a:xfrm rot="0">
            <a:off x="10395693" y="4149725"/>
            <a:ext cx="6487041" cy="993775"/>
          </a:xfrm>
          <a:prstGeom prst="rect">
            <a:avLst/>
          </a:prstGeom>
        </p:spPr>
        <p:txBody>
          <a:bodyPr anchor="t" rtlCol="false" tIns="0" lIns="0" bIns="0" rIns="0">
            <a:spAutoFit/>
          </a:bodyPr>
          <a:lstStyle/>
          <a:p>
            <a:pPr algn="ctr">
              <a:lnSpc>
                <a:spcPts val="2600"/>
              </a:lnSpc>
              <a:spcBef>
                <a:spcPct val="0"/>
              </a:spcBef>
            </a:pPr>
            <a:r>
              <a:rPr lang="en-US" sz="2000">
                <a:solidFill>
                  <a:srgbClr val="D12E2E"/>
                </a:solidFill>
                <a:latin typeface="Poppins"/>
                <a:ea typeface="Poppins"/>
                <a:cs typeface="Poppins"/>
                <a:sym typeface="Poppins"/>
              </a:rPr>
              <a:t># JPF site configuration</a:t>
            </a:r>
          </a:p>
          <a:p>
            <a:pPr algn="ctr">
              <a:lnSpc>
                <a:spcPts val="2600"/>
              </a:lnSpc>
              <a:spcBef>
                <a:spcPct val="0"/>
              </a:spcBef>
            </a:pPr>
            <a:r>
              <a:rPr lang="en-US" sz="2000">
                <a:solidFill>
                  <a:srgbClr val="D12E2E"/>
                </a:solidFill>
                <a:latin typeface="Poppins"/>
                <a:ea typeface="Poppins"/>
                <a:cs typeface="Poppins"/>
                <a:sym typeface="Poppins"/>
              </a:rPr>
              <a:t>jpf-core=${user.home}/jpf/jpf-core</a:t>
            </a:r>
          </a:p>
          <a:p>
            <a:pPr algn="ctr">
              <a:lnSpc>
                <a:spcPts val="2600"/>
              </a:lnSpc>
              <a:spcBef>
                <a:spcPct val="0"/>
              </a:spcBef>
            </a:pPr>
            <a:r>
              <a:rPr lang="en-US" sz="2000">
                <a:solidFill>
                  <a:srgbClr val="D12E2E"/>
                </a:solidFill>
                <a:latin typeface="Poppins"/>
                <a:ea typeface="Poppins"/>
                <a:cs typeface="Poppins"/>
                <a:sym typeface="Poppins"/>
              </a:rPr>
              <a:t>extensions=${jpf-core}</a:t>
            </a:r>
          </a:p>
        </p:txBody>
      </p:sp>
      <p:sp>
        <p:nvSpPr>
          <p:cNvPr name="TextBox 9" id="9"/>
          <p:cNvSpPr txBox="true"/>
          <p:nvPr/>
        </p:nvSpPr>
        <p:spPr>
          <a:xfrm rot="0">
            <a:off x="10395693" y="6281264"/>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Notice - RAM Limitations</a:t>
            </a:r>
          </a:p>
        </p:txBody>
      </p:sp>
      <p:sp>
        <p:nvSpPr>
          <p:cNvPr name="TextBox 10" id="10"/>
          <p:cNvSpPr txBox="true"/>
          <p:nvPr/>
        </p:nvSpPr>
        <p:spPr>
          <a:xfrm rot="0">
            <a:off x="10395693" y="6810079"/>
            <a:ext cx="6487041" cy="13792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JPF is not a lightweight system. Some machines, especially embedded systems, may struggle to run it.</a:t>
            </a:r>
          </a:p>
          <a:p>
            <a:pPr algn="just" marL="0" indent="0" lvl="0">
              <a:lnSpc>
                <a:spcPts val="2700"/>
              </a:lnSpc>
              <a:spcBef>
                <a:spcPct val="0"/>
              </a:spcBef>
            </a:pPr>
            <a:r>
              <a:rPr lang="en-US" sz="1800">
                <a:solidFill>
                  <a:srgbClr val="252525"/>
                </a:solidFill>
                <a:latin typeface="Poppins"/>
                <a:ea typeface="Poppins"/>
                <a:cs typeface="Poppins"/>
                <a:sym typeface="Poppins"/>
              </a:rPr>
              <a:t>Ensure that your machine has more RAM than that required to host a Java Virtual Machine</a:t>
            </a: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10</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931670"/>
            <a:ext cx="18288000" cy="6423660"/>
          </a:xfrm>
          <a:custGeom>
            <a:avLst/>
            <a:gdLst/>
            <a:ahLst/>
            <a:cxnLst/>
            <a:rect r="r" b="b" t="t" l="l"/>
            <a:pathLst>
              <a:path h="6423660" w="18288000">
                <a:moveTo>
                  <a:pt x="0" y="0"/>
                </a:moveTo>
                <a:lnTo>
                  <a:pt x="18288000" y="0"/>
                </a:lnTo>
                <a:lnTo>
                  <a:pt x="18288000" y="6423660"/>
                </a:lnTo>
                <a:lnTo>
                  <a:pt x="0" y="642366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AutoShape 4" id="4"/>
          <p:cNvSpPr/>
          <p:nvPr/>
        </p:nvSpPr>
        <p:spPr>
          <a:xfrm rot="0">
            <a:off x="5061151" y="1260438"/>
            <a:ext cx="13226849" cy="0"/>
          </a:xfrm>
          <a:prstGeom prst="line">
            <a:avLst/>
          </a:prstGeom>
          <a:ln cap="flat" w="38100">
            <a:solidFill>
              <a:srgbClr val="D12E2E"/>
            </a:solidFill>
            <a:prstDash val="solid"/>
            <a:headEnd type="none" len="sm" w="sm"/>
            <a:tailEnd type="none" len="sm" w="sm"/>
          </a:ln>
        </p:spPr>
      </p:sp>
      <p:sp>
        <p:nvSpPr>
          <p:cNvPr name="Freeform 5" id="5"/>
          <p:cNvSpPr/>
          <p:nvPr/>
        </p:nvSpPr>
        <p:spPr>
          <a:xfrm flipH="false" flipV="false" rot="0">
            <a:off x="2062870" y="878260"/>
            <a:ext cx="2770529" cy="802458"/>
          </a:xfrm>
          <a:custGeom>
            <a:avLst/>
            <a:gdLst/>
            <a:ahLst/>
            <a:cxnLst/>
            <a:rect r="r" b="b" t="t" l="l"/>
            <a:pathLst>
              <a:path h="802458" w="2770529">
                <a:moveTo>
                  <a:pt x="0" y="0"/>
                </a:moveTo>
                <a:lnTo>
                  <a:pt x="2770529" y="0"/>
                </a:lnTo>
                <a:lnTo>
                  <a:pt x="2770529" y="802457"/>
                </a:lnTo>
                <a:lnTo>
                  <a:pt x="0" y="802457"/>
                </a:lnTo>
                <a:lnTo>
                  <a:pt x="0" y="0"/>
                </a:lnTo>
                <a:close/>
              </a:path>
            </a:pathLst>
          </a:custGeom>
          <a:blipFill>
            <a:blip r:embed="rId4"/>
            <a:stretch>
              <a:fillRect l="0" t="-153741" r="0" b="0"/>
            </a:stretch>
          </a:blipFill>
        </p:spPr>
      </p:sp>
      <p:sp>
        <p:nvSpPr>
          <p:cNvPr name="Freeform 6" id="6"/>
          <p:cNvSpPr/>
          <p:nvPr/>
        </p:nvSpPr>
        <p:spPr>
          <a:xfrm flipH="false" flipV="false" rot="0">
            <a:off x="0" y="607242"/>
            <a:ext cx="2238516" cy="1073475"/>
          </a:xfrm>
          <a:custGeom>
            <a:avLst/>
            <a:gdLst/>
            <a:ahLst/>
            <a:cxnLst/>
            <a:rect r="r" b="b" t="t" l="l"/>
            <a:pathLst>
              <a:path h="1073475" w="2238516">
                <a:moveTo>
                  <a:pt x="0" y="0"/>
                </a:moveTo>
                <a:lnTo>
                  <a:pt x="2238516" y="0"/>
                </a:lnTo>
                <a:lnTo>
                  <a:pt x="2238516" y="1073475"/>
                </a:lnTo>
                <a:lnTo>
                  <a:pt x="0" y="1073475"/>
                </a:lnTo>
                <a:lnTo>
                  <a:pt x="0" y="0"/>
                </a:lnTo>
                <a:close/>
              </a:path>
            </a:pathLst>
          </a:custGeom>
          <a:blipFill>
            <a:blip r:embed="rId4"/>
            <a:stretch>
              <a:fillRect l="0" t="0" r="0" b="-53256"/>
            </a:stretch>
          </a:blipFill>
        </p:spPr>
      </p:sp>
      <p:sp>
        <p:nvSpPr>
          <p:cNvPr name="Freeform 7" id="7"/>
          <p:cNvSpPr/>
          <p:nvPr/>
        </p:nvSpPr>
        <p:spPr>
          <a:xfrm flipH="true" flipV="false" rot="6932621">
            <a:off x="1779432" y="4384203"/>
            <a:ext cx="2863939" cy="2226713"/>
          </a:xfrm>
          <a:custGeom>
            <a:avLst/>
            <a:gdLst/>
            <a:ahLst/>
            <a:cxnLst/>
            <a:rect r="r" b="b" t="t" l="l"/>
            <a:pathLst>
              <a:path h="2226713" w="2863939">
                <a:moveTo>
                  <a:pt x="2863939" y="0"/>
                </a:moveTo>
                <a:lnTo>
                  <a:pt x="0" y="0"/>
                </a:lnTo>
                <a:lnTo>
                  <a:pt x="0" y="2226713"/>
                </a:lnTo>
                <a:lnTo>
                  <a:pt x="2863939" y="2226713"/>
                </a:lnTo>
                <a:lnTo>
                  <a:pt x="2863939" y="0"/>
                </a:lnTo>
                <a:close/>
              </a:path>
            </a:pathLst>
          </a:custGeom>
          <a:blipFill>
            <a:blip r:embed="rId5"/>
            <a:stretch>
              <a:fillRect l="0" t="0" r="0" b="0"/>
            </a:stretch>
          </a:blipFill>
        </p:spPr>
      </p:sp>
      <p:sp>
        <p:nvSpPr>
          <p:cNvPr name="Freeform 8" id="8"/>
          <p:cNvSpPr/>
          <p:nvPr/>
        </p:nvSpPr>
        <p:spPr>
          <a:xfrm flipH="false" flipV="true" rot="-2370207">
            <a:off x="-128386" y="1941846"/>
            <a:ext cx="2640290" cy="5066668"/>
          </a:xfrm>
          <a:custGeom>
            <a:avLst/>
            <a:gdLst/>
            <a:ahLst/>
            <a:cxnLst/>
            <a:rect r="r" b="b" t="t" l="l"/>
            <a:pathLst>
              <a:path h="5066668" w="2640290">
                <a:moveTo>
                  <a:pt x="0" y="5066668"/>
                </a:moveTo>
                <a:lnTo>
                  <a:pt x="2640290" y="5066668"/>
                </a:lnTo>
                <a:lnTo>
                  <a:pt x="2640290" y="0"/>
                </a:lnTo>
                <a:lnTo>
                  <a:pt x="0" y="0"/>
                </a:lnTo>
                <a:lnTo>
                  <a:pt x="0" y="506666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2585950" y="4558860"/>
            <a:ext cx="7845848" cy="1380906"/>
          </a:xfrm>
          <a:prstGeom prst="rect">
            <a:avLst/>
          </a:prstGeom>
        </p:spPr>
        <p:txBody>
          <a:bodyPr anchor="t" rtlCol="false" tIns="0" lIns="0" bIns="0" rIns="0">
            <a:spAutoFit/>
          </a:bodyPr>
          <a:lstStyle/>
          <a:p>
            <a:pPr algn="l" marL="0" indent="0" lvl="0">
              <a:lnSpc>
                <a:spcPts val="9741"/>
              </a:lnSpc>
            </a:pPr>
            <a:r>
              <a:rPr lang="en-US" b="true" sz="9741">
                <a:solidFill>
                  <a:srgbClr val="D12E2E"/>
                </a:solidFill>
                <a:latin typeface="Poppins Bold"/>
                <a:ea typeface="Poppins Bold"/>
                <a:cs typeface="Poppins Bold"/>
                <a:sym typeface="Poppins Bold"/>
              </a:rPr>
              <a:t>JPF</a:t>
            </a:r>
          </a:p>
        </p:txBody>
      </p:sp>
      <p:sp>
        <p:nvSpPr>
          <p:cNvPr name="TextBox 10" id="10"/>
          <p:cNvSpPr txBox="true"/>
          <p:nvPr/>
        </p:nvSpPr>
        <p:spPr>
          <a:xfrm rot="0">
            <a:off x="5696094" y="4535585"/>
            <a:ext cx="6568545" cy="1380906"/>
          </a:xfrm>
          <a:prstGeom prst="rect">
            <a:avLst/>
          </a:prstGeom>
        </p:spPr>
        <p:txBody>
          <a:bodyPr anchor="t" rtlCol="false" tIns="0" lIns="0" bIns="0" rIns="0">
            <a:spAutoFit/>
          </a:bodyPr>
          <a:lstStyle/>
          <a:p>
            <a:pPr algn="r" marL="0" indent="0" lvl="0">
              <a:lnSpc>
                <a:spcPts val="9741"/>
              </a:lnSpc>
            </a:pPr>
            <a:r>
              <a:rPr lang="en-US" sz="9741">
                <a:solidFill>
                  <a:srgbClr val="D12E2E"/>
                </a:solidFill>
                <a:latin typeface="Poppins"/>
                <a:ea typeface="Poppins"/>
                <a:cs typeface="Poppins"/>
                <a:sym typeface="Poppins"/>
              </a:rPr>
              <a:t>Using</a:t>
            </a: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11</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71229" y="2370814"/>
            <a:ext cx="6623720" cy="4595374"/>
            <a:chOff x="0" y="0"/>
            <a:chExt cx="2173194" cy="1507709"/>
          </a:xfrm>
        </p:grpSpPr>
        <p:sp>
          <p:nvSpPr>
            <p:cNvPr name="Freeform 3" id="3"/>
            <p:cNvSpPr/>
            <p:nvPr/>
          </p:nvSpPr>
          <p:spPr>
            <a:xfrm flipH="false" flipV="false" rot="0">
              <a:off x="0" y="0"/>
              <a:ext cx="2173194" cy="1507709"/>
            </a:xfrm>
            <a:custGeom>
              <a:avLst/>
              <a:gdLst/>
              <a:ahLst/>
              <a:cxnLst/>
              <a:rect r="r" b="b" t="t" l="l"/>
              <a:pathLst>
                <a:path h="1507709" w="2173194">
                  <a:moveTo>
                    <a:pt x="0" y="0"/>
                  </a:moveTo>
                  <a:lnTo>
                    <a:pt x="2173194" y="0"/>
                  </a:lnTo>
                  <a:lnTo>
                    <a:pt x="2173194" y="1507709"/>
                  </a:lnTo>
                  <a:lnTo>
                    <a:pt x="0" y="1507709"/>
                  </a:lnTo>
                  <a:close/>
                </a:path>
              </a:pathLst>
            </a:custGeom>
            <a:solidFill>
              <a:srgbClr val="F4F4F4"/>
            </a:solidFill>
          </p:spPr>
        </p:sp>
        <p:sp>
          <p:nvSpPr>
            <p:cNvPr name="TextBox 4" id="4"/>
            <p:cNvSpPr txBox="true"/>
            <p:nvPr/>
          </p:nvSpPr>
          <p:spPr>
            <a:xfrm>
              <a:off x="0" y="-76200"/>
              <a:ext cx="2173194" cy="1583909"/>
            </a:xfrm>
            <a:prstGeom prst="rect">
              <a:avLst/>
            </a:prstGeom>
          </p:spPr>
          <p:txBody>
            <a:bodyPr anchor="ctr" rtlCol="false" tIns="50800" lIns="50800" bIns="50800" rIns="50800"/>
            <a:lstStyle/>
            <a:p>
              <a:pPr algn="ctr">
                <a:lnSpc>
                  <a:spcPts val="2700"/>
                </a:lnSpc>
              </a:pPr>
            </a:p>
          </p:txBody>
        </p:sp>
      </p:grpSp>
      <p:sp>
        <p:nvSpPr>
          <p:cNvPr name="Freeform 5" id="5"/>
          <p:cNvSpPr/>
          <p:nvPr/>
        </p:nvSpPr>
        <p:spPr>
          <a:xfrm flipH="false" flipV="false" rot="5400000">
            <a:off x="8636848" y="1771735"/>
            <a:ext cx="794624" cy="934477"/>
          </a:xfrm>
          <a:custGeom>
            <a:avLst/>
            <a:gdLst/>
            <a:ahLst/>
            <a:cxnLst/>
            <a:rect r="r" b="b" t="t" l="l"/>
            <a:pathLst>
              <a:path h="934477" w="794624">
                <a:moveTo>
                  <a:pt x="0" y="0"/>
                </a:moveTo>
                <a:lnTo>
                  <a:pt x="794623" y="0"/>
                </a:lnTo>
                <a:lnTo>
                  <a:pt x="794623" y="934477"/>
                </a:lnTo>
                <a:lnTo>
                  <a:pt x="0" y="934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9027004" y="4129515"/>
            <a:ext cx="286251" cy="28625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sp>
        <p:nvSpPr>
          <p:cNvPr name="Freeform 9" id="9"/>
          <p:cNvSpPr/>
          <p:nvPr/>
        </p:nvSpPr>
        <p:spPr>
          <a:xfrm flipH="false" flipV="false" rot="0">
            <a:off x="1028700" y="2238973"/>
            <a:ext cx="1973082" cy="2159323"/>
          </a:xfrm>
          <a:custGeom>
            <a:avLst/>
            <a:gdLst/>
            <a:ahLst/>
            <a:cxnLst/>
            <a:rect r="r" b="b" t="t" l="l"/>
            <a:pathLst>
              <a:path h="2159323" w="1973082">
                <a:moveTo>
                  <a:pt x="0" y="0"/>
                </a:moveTo>
                <a:lnTo>
                  <a:pt x="1973082" y="0"/>
                </a:lnTo>
                <a:lnTo>
                  <a:pt x="1973082" y="2159324"/>
                </a:lnTo>
                <a:lnTo>
                  <a:pt x="0" y="21593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9170129" y="2211848"/>
            <a:ext cx="6926020" cy="4594367"/>
          </a:xfrm>
          <a:custGeom>
            <a:avLst/>
            <a:gdLst/>
            <a:ahLst/>
            <a:cxnLst/>
            <a:rect r="r" b="b" t="t" l="l"/>
            <a:pathLst>
              <a:path h="4594367" w="6926020">
                <a:moveTo>
                  <a:pt x="0" y="0"/>
                </a:moveTo>
                <a:lnTo>
                  <a:pt x="6926021" y="0"/>
                </a:lnTo>
                <a:lnTo>
                  <a:pt x="6926021" y="4594366"/>
                </a:lnTo>
                <a:lnTo>
                  <a:pt x="0" y="4594366"/>
                </a:lnTo>
                <a:lnTo>
                  <a:pt x="0" y="0"/>
                </a:lnTo>
                <a:close/>
              </a:path>
            </a:pathLst>
          </a:custGeom>
          <a:blipFill>
            <a:blip r:embed="rId6"/>
            <a:stretch>
              <a:fillRect l="0" t="0" r="0" b="-2133"/>
            </a:stretch>
          </a:blipFill>
        </p:spPr>
      </p:sp>
      <p:sp>
        <p:nvSpPr>
          <p:cNvPr name="TextBox 11" id="11"/>
          <p:cNvSpPr txBox="true"/>
          <p:nvPr/>
        </p:nvSpPr>
        <p:spPr>
          <a:xfrm rot="0">
            <a:off x="1028700" y="4522343"/>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Program run by JPF</a:t>
            </a:r>
          </a:p>
        </p:txBody>
      </p:sp>
      <p:sp>
        <p:nvSpPr>
          <p:cNvPr name="TextBox 12" id="12"/>
          <p:cNvSpPr txBox="true"/>
          <p:nvPr/>
        </p:nvSpPr>
        <p:spPr>
          <a:xfrm rot="0">
            <a:off x="1028700" y="7176272"/>
            <a:ext cx="4997948" cy="13792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Being JPF itself a VM it runs java code.</a:t>
            </a:r>
          </a:p>
          <a:p>
            <a:pPr algn="just">
              <a:lnSpc>
                <a:spcPts val="2700"/>
              </a:lnSpc>
            </a:pPr>
            <a:r>
              <a:rPr lang="en-US" sz="1800" u="none">
                <a:solidFill>
                  <a:srgbClr val="252525"/>
                </a:solidFill>
                <a:latin typeface="Poppins"/>
                <a:ea typeface="Poppins"/>
                <a:cs typeface="Poppins"/>
                <a:sym typeface="Poppins"/>
              </a:rPr>
              <a:t>This is crazy because it brings the power of model checking to a real programming language and real software!</a:t>
            </a: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12</a:t>
            </a:r>
          </a:p>
        </p:txBody>
      </p:sp>
      <p:sp>
        <p:nvSpPr>
          <p:cNvPr name="AutoShape 14" id="14"/>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8636848" y="1771735"/>
            <a:ext cx="794624" cy="934477"/>
          </a:xfrm>
          <a:custGeom>
            <a:avLst/>
            <a:gdLst/>
            <a:ahLst/>
            <a:cxnLst/>
            <a:rect r="r" b="b" t="t" l="l"/>
            <a:pathLst>
              <a:path h="934477" w="794624">
                <a:moveTo>
                  <a:pt x="0" y="0"/>
                </a:moveTo>
                <a:lnTo>
                  <a:pt x="794623" y="0"/>
                </a:lnTo>
                <a:lnTo>
                  <a:pt x="794623" y="934477"/>
                </a:lnTo>
                <a:lnTo>
                  <a:pt x="0" y="934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027004" y="4129515"/>
            <a:ext cx="286251" cy="28625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sp>
        <p:nvSpPr>
          <p:cNvPr name="Freeform 6" id="6"/>
          <p:cNvSpPr/>
          <p:nvPr/>
        </p:nvSpPr>
        <p:spPr>
          <a:xfrm flipH="false" flipV="false" rot="0">
            <a:off x="3729663" y="211490"/>
            <a:ext cx="1111055" cy="1215929"/>
          </a:xfrm>
          <a:custGeom>
            <a:avLst/>
            <a:gdLst/>
            <a:ahLst/>
            <a:cxnLst/>
            <a:rect r="r" b="b" t="t" l="l"/>
            <a:pathLst>
              <a:path h="1215929" w="1111055">
                <a:moveTo>
                  <a:pt x="0" y="0"/>
                </a:moveTo>
                <a:lnTo>
                  <a:pt x="1111055" y="0"/>
                </a:lnTo>
                <a:lnTo>
                  <a:pt x="1111055" y="1215929"/>
                </a:lnTo>
                <a:lnTo>
                  <a:pt x="0" y="12159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766477" y="2566758"/>
            <a:ext cx="1392264" cy="1862560"/>
          </a:xfrm>
          <a:custGeom>
            <a:avLst/>
            <a:gdLst/>
            <a:ahLst/>
            <a:cxnLst/>
            <a:rect r="r" b="b" t="t" l="l"/>
            <a:pathLst>
              <a:path h="1862560" w="1392264">
                <a:moveTo>
                  <a:pt x="0" y="0"/>
                </a:moveTo>
                <a:lnTo>
                  <a:pt x="1392264" y="0"/>
                </a:lnTo>
                <a:lnTo>
                  <a:pt x="1392264" y="1862560"/>
                </a:lnTo>
                <a:lnTo>
                  <a:pt x="0" y="18625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726704" y="2380957"/>
            <a:ext cx="1784511" cy="1986804"/>
          </a:xfrm>
          <a:custGeom>
            <a:avLst/>
            <a:gdLst/>
            <a:ahLst/>
            <a:cxnLst/>
            <a:rect r="r" b="b" t="t" l="l"/>
            <a:pathLst>
              <a:path h="1986804" w="1784511">
                <a:moveTo>
                  <a:pt x="0" y="0"/>
                </a:moveTo>
                <a:lnTo>
                  <a:pt x="1784511" y="0"/>
                </a:lnTo>
                <a:lnTo>
                  <a:pt x="1784511" y="1986804"/>
                </a:lnTo>
                <a:lnTo>
                  <a:pt x="0" y="19868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144269" y="3017615"/>
            <a:ext cx="1866463" cy="1398151"/>
          </a:xfrm>
          <a:custGeom>
            <a:avLst/>
            <a:gdLst/>
            <a:ahLst/>
            <a:cxnLst/>
            <a:rect r="r" b="b" t="t" l="l"/>
            <a:pathLst>
              <a:path h="1398151" w="1866463">
                <a:moveTo>
                  <a:pt x="0" y="0"/>
                </a:moveTo>
                <a:lnTo>
                  <a:pt x="1866463" y="0"/>
                </a:lnTo>
                <a:lnTo>
                  <a:pt x="1866463" y="1398151"/>
                </a:lnTo>
                <a:lnTo>
                  <a:pt x="0" y="139815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606707" y="2441251"/>
            <a:ext cx="2113575" cy="2113575"/>
          </a:xfrm>
          <a:custGeom>
            <a:avLst/>
            <a:gdLst/>
            <a:ahLst/>
            <a:cxnLst/>
            <a:rect r="r" b="b" t="t" l="l"/>
            <a:pathLst>
              <a:path h="2113575" w="2113575">
                <a:moveTo>
                  <a:pt x="0" y="0"/>
                </a:moveTo>
                <a:lnTo>
                  <a:pt x="2113575" y="0"/>
                </a:lnTo>
                <a:lnTo>
                  <a:pt x="2113575" y="2113575"/>
                </a:lnTo>
                <a:lnTo>
                  <a:pt x="0" y="21135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5487575" y="265369"/>
            <a:ext cx="9239129" cy="116205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Explored domains</a:t>
            </a:r>
          </a:p>
        </p:txBody>
      </p:sp>
      <p:sp>
        <p:nvSpPr>
          <p:cNvPr name="TextBox 12" id="12"/>
          <p:cNvSpPr txBox="true"/>
          <p:nvPr/>
        </p:nvSpPr>
        <p:spPr>
          <a:xfrm rot="0">
            <a:off x="1054878" y="6681907"/>
            <a:ext cx="3438681" cy="1036320"/>
          </a:xfrm>
          <a:prstGeom prst="rect">
            <a:avLst/>
          </a:prstGeom>
        </p:spPr>
        <p:txBody>
          <a:bodyPr anchor="t" rtlCol="false" tIns="0" lIns="0" bIns="0" rIns="0">
            <a:spAutoFit/>
          </a:bodyPr>
          <a:lstStyle/>
          <a:p>
            <a:pPr algn="ctr">
              <a:lnSpc>
                <a:spcPts val="2700"/>
              </a:lnSpc>
            </a:pPr>
            <a:r>
              <a:rPr lang="en-US" sz="1800">
                <a:solidFill>
                  <a:srgbClr val="252525"/>
                </a:solidFill>
                <a:latin typeface="Poppins"/>
                <a:ea typeface="Poppins"/>
                <a:cs typeface="Poppins"/>
                <a:sym typeface="Poppins"/>
              </a:rPr>
              <a:t>Concurrent application are testable because we can control the scheduler.</a:t>
            </a:r>
          </a:p>
        </p:txBody>
      </p:sp>
      <p:sp>
        <p:nvSpPr>
          <p:cNvPr name="TextBox 13" id="13"/>
          <p:cNvSpPr txBox="true"/>
          <p:nvPr/>
        </p:nvSpPr>
        <p:spPr>
          <a:xfrm rot="0">
            <a:off x="-5115" y="4981192"/>
            <a:ext cx="5337219" cy="1303643"/>
          </a:xfrm>
          <a:prstGeom prst="rect">
            <a:avLst/>
          </a:prstGeom>
        </p:spPr>
        <p:txBody>
          <a:bodyPr anchor="t" rtlCol="false" tIns="0" lIns="0" bIns="0" rIns="0">
            <a:spAutoFit/>
          </a:bodyPr>
          <a:lstStyle/>
          <a:p>
            <a:pPr algn="ctr" marL="0" indent="0" lvl="0">
              <a:lnSpc>
                <a:spcPts val="4991"/>
              </a:lnSpc>
              <a:spcBef>
                <a:spcPct val="0"/>
              </a:spcBef>
            </a:pPr>
            <a:r>
              <a:rPr lang="en-US" b="true" sz="4159">
                <a:solidFill>
                  <a:srgbClr val="252525"/>
                </a:solidFill>
                <a:latin typeface="Poppins Bold"/>
                <a:ea typeface="Poppins Bold"/>
                <a:cs typeface="Poppins Bold"/>
                <a:sym typeface="Poppins Bold"/>
              </a:rPr>
              <a:t>Scheduling Sequences</a:t>
            </a:r>
          </a:p>
        </p:txBody>
      </p:sp>
      <p:sp>
        <p:nvSpPr>
          <p:cNvPr name="TextBox 14" id="14"/>
          <p:cNvSpPr txBox="true"/>
          <p:nvPr/>
        </p:nvSpPr>
        <p:spPr>
          <a:xfrm rot="0">
            <a:off x="4408891" y="4872586"/>
            <a:ext cx="5337219" cy="1303643"/>
          </a:xfrm>
          <a:prstGeom prst="rect">
            <a:avLst/>
          </a:prstGeom>
        </p:spPr>
        <p:txBody>
          <a:bodyPr anchor="t" rtlCol="false" tIns="0" lIns="0" bIns="0" rIns="0">
            <a:spAutoFit/>
          </a:bodyPr>
          <a:lstStyle/>
          <a:p>
            <a:pPr algn="ctr" marL="0" indent="0" lvl="0">
              <a:lnSpc>
                <a:spcPts val="4991"/>
              </a:lnSpc>
              <a:spcBef>
                <a:spcPct val="0"/>
              </a:spcBef>
            </a:pPr>
            <a:r>
              <a:rPr lang="en-US" b="true" sz="4159">
                <a:solidFill>
                  <a:srgbClr val="252525"/>
                </a:solidFill>
                <a:latin typeface="Poppins Bold"/>
                <a:ea typeface="Poppins Bold"/>
                <a:cs typeface="Poppins Bold"/>
                <a:sym typeface="Poppins Bold"/>
              </a:rPr>
              <a:t>Input</a:t>
            </a:r>
          </a:p>
          <a:p>
            <a:pPr algn="ctr" marL="0" indent="0" lvl="0">
              <a:lnSpc>
                <a:spcPts val="4991"/>
              </a:lnSpc>
              <a:spcBef>
                <a:spcPct val="0"/>
              </a:spcBef>
            </a:pPr>
            <a:r>
              <a:rPr lang="en-US" b="true" sz="4159" u="none">
                <a:solidFill>
                  <a:srgbClr val="252525"/>
                </a:solidFill>
                <a:latin typeface="Poppins Bold"/>
                <a:ea typeface="Poppins Bold"/>
                <a:cs typeface="Poppins Bold"/>
                <a:sym typeface="Poppins Bold"/>
              </a:rPr>
              <a:t>Variation</a:t>
            </a:r>
          </a:p>
        </p:txBody>
      </p:sp>
      <p:sp>
        <p:nvSpPr>
          <p:cNvPr name="TextBox 15" id="15"/>
          <p:cNvSpPr txBox="true"/>
          <p:nvPr/>
        </p:nvSpPr>
        <p:spPr>
          <a:xfrm rot="0">
            <a:off x="8794000" y="4872586"/>
            <a:ext cx="5337219" cy="1303643"/>
          </a:xfrm>
          <a:prstGeom prst="rect">
            <a:avLst/>
          </a:prstGeom>
        </p:spPr>
        <p:txBody>
          <a:bodyPr anchor="t" rtlCol="false" tIns="0" lIns="0" bIns="0" rIns="0">
            <a:spAutoFit/>
          </a:bodyPr>
          <a:lstStyle/>
          <a:p>
            <a:pPr algn="ctr">
              <a:lnSpc>
                <a:spcPts val="4991"/>
              </a:lnSpc>
            </a:pPr>
            <a:r>
              <a:rPr lang="en-US" sz="4159" b="true">
                <a:solidFill>
                  <a:srgbClr val="252525"/>
                </a:solidFill>
                <a:latin typeface="Poppins Bold"/>
                <a:ea typeface="Poppins Bold"/>
                <a:cs typeface="Poppins Bold"/>
                <a:sym typeface="Poppins Bold"/>
              </a:rPr>
              <a:t>Environment</a:t>
            </a:r>
          </a:p>
          <a:p>
            <a:pPr algn="ctr" marL="0" indent="0" lvl="0">
              <a:lnSpc>
                <a:spcPts val="4991"/>
              </a:lnSpc>
              <a:spcBef>
                <a:spcPct val="0"/>
              </a:spcBef>
            </a:pPr>
            <a:r>
              <a:rPr lang="en-US" b="true" sz="4159">
                <a:solidFill>
                  <a:srgbClr val="252525"/>
                </a:solidFill>
                <a:latin typeface="Poppins Bold"/>
                <a:ea typeface="Poppins Bold"/>
                <a:cs typeface="Poppins Bold"/>
                <a:sym typeface="Poppins Bold"/>
              </a:rPr>
              <a:t>Changes</a:t>
            </a:r>
          </a:p>
        </p:txBody>
      </p:sp>
      <p:sp>
        <p:nvSpPr>
          <p:cNvPr name="TextBox 16" id="16"/>
          <p:cNvSpPr txBox="true"/>
          <p:nvPr/>
        </p:nvSpPr>
        <p:spPr>
          <a:xfrm rot="0">
            <a:off x="12950781" y="4872586"/>
            <a:ext cx="5337219" cy="1303643"/>
          </a:xfrm>
          <a:prstGeom prst="rect">
            <a:avLst/>
          </a:prstGeom>
        </p:spPr>
        <p:txBody>
          <a:bodyPr anchor="t" rtlCol="false" tIns="0" lIns="0" bIns="0" rIns="0">
            <a:spAutoFit/>
          </a:bodyPr>
          <a:lstStyle/>
          <a:p>
            <a:pPr algn="ctr">
              <a:lnSpc>
                <a:spcPts val="4991"/>
              </a:lnSpc>
            </a:pPr>
            <a:r>
              <a:rPr lang="en-US" sz="4159" b="true">
                <a:solidFill>
                  <a:srgbClr val="252525"/>
                </a:solidFill>
                <a:latin typeface="Poppins Bold"/>
                <a:ea typeface="Poppins Bold"/>
                <a:cs typeface="Poppins Bold"/>
                <a:sym typeface="Poppins Bold"/>
              </a:rPr>
              <a:t>Control</a:t>
            </a:r>
          </a:p>
          <a:p>
            <a:pPr algn="ctr" marL="0" indent="0" lvl="0">
              <a:lnSpc>
                <a:spcPts val="4991"/>
              </a:lnSpc>
              <a:spcBef>
                <a:spcPct val="0"/>
              </a:spcBef>
            </a:pPr>
            <a:r>
              <a:rPr lang="en-US" b="true" sz="4159">
                <a:solidFill>
                  <a:srgbClr val="252525"/>
                </a:solidFill>
                <a:latin typeface="Poppins Bold"/>
                <a:ea typeface="Poppins Bold"/>
                <a:cs typeface="Poppins Bold"/>
                <a:sym typeface="Poppins Bold"/>
              </a:rPr>
              <a:t>Flow</a:t>
            </a:r>
          </a:p>
        </p:txBody>
      </p:sp>
      <p:sp>
        <p:nvSpPr>
          <p:cNvPr name="TextBox 17" id="17"/>
          <p:cNvSpPr txBox="true"/>
          <p:nvPr/>
        </p:nvSpPr>
        <p:spPr>
          <a:xfrm rot="0">
            <a:off x="5358160" y="6720007"/>
            <a:ext cx="3438681" cy="1379220"/>
          </a:xfrm>
          <a:prstGeom prst="rect">
            <a:avLst/>
          </a:prstGeom>
        </p:spPr>
        <p:txBody>
          <a:bodyPr anchor="t" rtlCol="false" tIns="0" lIns="0" bIns="0" rIns="0">
            <a:spAutoFit/>
          </a:bodyPr>
          <a:lstStyle/>
          <a:p>
            <a:pPr algn="ctr">
              <a:lnSpc>
                <a:spcPts val="2700"/>
              </a:lnSpc>
            </a:pPr>
            <a:r>
              <a:rPr lang="en-US" sz="1800">
                <a:solidFill>
                  <a:srgbClr val="252525"/>
                </a:solidFill>
                <a:latin typeface="Poppins"/>
                <a:ea typeface="Poppins"/>
                <a:cs typeface="Poppins"/>
                <a:sym typeface="Poppins"/>
              </a:rPr>
              <a:t>Similar to systematic testing, it allows, through heuristics to test all the significant input spectrum.</a:t>
            </a:r>
          </a:p>
        </p:txBody>
      </p:sp>
      <p:sp>
        <p:nvSpPr>
          <p:cNvPr name="TextBox 18" id="18"/>
          <p:cNvSpPr txBox="true"/>
          <p:nvPr/>
        </p:nvSpPr>
        <p:spPr>
          <a:xfrm rot="0">
            <a:off x="9743269" y="6646654"/>
            <a:ext cx="3438681" cy="1379220"/>
          </a:xfrm>
          <a:prstGeom prst="rect">
            <a:avLst/>
          </a:prstGeom>
        </p:spPr>
        <p:txBody>
          <a:bodyPr anchor="t" rtlCol="false" tIns="0" lIns="0" bIns="0" rIns="0">
            <a:spAutoFit/>
          </a:bodyPr>
          <a:lstStyle/>
          <a:p>
            <a:pPr algn="ctr">
              <a:lnSpc>
                <a:spcPts val="2700"/>
              </a:lnSpc>
            </a:pPr>
            <a:r>
              <a:rPr lang="en-US" sz="1800">
                <a:solidFill>
                  <a:srgbClr val="252525"/>
                </a:solidFill>
                <a:latin typeface="Poppins"/>
                <a:ea typeface="Poppins"/>
                <a:cs typeface="Poppins"/>
                <a:sym typeface="Poppins"/>
              </a:rPr>
              <a:t>JPF can simulate environment events, enabling model checking for application like IoT or Web</a:t>
            </a:r>
          </a:p>
        </p:txBody>
      </p:sp>
      <p:sp>
        <p:nvSpPr>
          <p:cNvPr name="TextBox 19" id="19"/>
          <p:cNvSpPr txBox="true"/>
          <p:nvPr/>
        </p:nvSpPr>
        <p:spPr>
          <a:xfrm rot="0">
            <a:off x="13900050" y="6646654"/>
            <a:ext cx="3438681" cy="1036320"/>
          </a:xfrm>
          <a:prstGeom prst="rect">
            <a:avLst/>
          </a:prstGeom>
        </p:spPr>
        <p:txBody>
          <a:bodyPr anchor="t" rtlCol="false" tIns="0" lIns="0" bIns="0" rIns="0">
            <a:spAutoFit/>
          </a:bodyPr>
          <a:lstStyle/>
          <a:p>
            <a:pPr algn="ctr">
              <a:lnSpc>
                <a:spcPts val="2700"/>
              </a:lnSpc>
            </a:pPr>
            <a:r>
              <a:rPr lang="en-US" sz="1800">
                <a:solidFill>
                  <a:srgbClr val="252525"/>
                </a:solidFill>
                <a:latin typeface="Poppins"/>
                <a:ea typeface="Poppins"/>
                <a:cs typeface="Poppins"/>
                <a:sym typeface="Poppins"/>
              </a:rPr>
              <a:t>It automatically check all the branches of your code for running hidden parts of it.</a:t>
            </a:r>
          </a:p>
        </p:txBody>
      </p:sp>
      <p:sp>
        <p:nvSpPr>
          <p:cNvPr name="TextBox 20" id="2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13</a:t>
            </a:r>
          </a:p>
        </p:txBody>
      </p:sp>
      <p:sp>
        <p:nvSpPr>
          <p:cNvPr name="AutoShape 21" id="21"/>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8636848" y="1771735"/>
            <a:ext cx="794624" cy="934477"/>
          </a:xfrm>
          <a:custGeom>
            <a:avLst/>
            <a:gdLst/>
            <a:ahLst/>
            <a:cxnLst/>
            <a:rect r="r" b="b" t="t" l="l"/>
            <a:pathLst>
              <a:path h="934477" w="794624">
                <a:moveTo>
                  <a:pt x="0" y="0"/>
                </a:moveTo>
                <a:lnTo>
                  <a:pt x="794623" y="0"/>
                </a:lnTo>
                <a:lnTo>
                  <a:pt x="794623" y="934477"/>
                </a:lnTo>
                <a:lnTo>
                  <a:pt x="0" y="934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027004" y="4129515"/>
            <a:ext cx="286251" cy="28625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sp>
        <p:nvSpPr>
          <p:cNvPr name="Freeform 6" id="6"/>
          <p:cNvSpPr/>
          <p:nvPr/>
        </p:nvSpPr>
        <p:spPr>
          <a:xfrm flipH="false" flipV="false" rot="0">
            <a:off x="9027004" y="2245635"/>
            <a:ext cx="7589031" cy="4845731"/>
          </a:xfrm>
          <a:custGeom>
            <a:avLst/>
            <a:gdLst/>
            <a:ahLst/>
            <a:cxnLst/>
            <a:rect r="r" b="b" t="t" l="l"/>
            <a:pathLst>
              <a:path h="4845731" w="7589031">
                <a:moveTo>
                  <a:pt x="0" y="0"/>
                </a:moveTo>
                <a:lnTo>
                  <a:pt x="7589031" y="0"/>
                </a:lnTo>
                <a:lnTo>
                  <a:pt x="7589031" y="4845731"/>
                </a:lnTo>
                <a:lnTo>
                  <a:pt x="0" y="4845731"/>
                </a:lnTo>
                <a:lnTo>
                  <a:pt x="0" y="0"/>
                </a:lnTo>
                <a:close/>
              </a:path>
            </a:pathLst>
          </a:custGeom>
          <a:blipFill>
            <a:blip r:embed="rId4"/>
            <a:stretch>
              <a:fillRect l="0" t="-43331" r="0" b="0"/>
            </a:stretch>
          </a:blipFill>
        </p:spPr>
      </p:sp>
      <p:sp>
        <p:nvSpPr>
          <p:cNvPr name="TextBox 7" id="7"/>
          <p:cNvSpPr txBox="true"/>
          <p:nvPr/>
        </p:nvSpPr>
        <p:spPr>
          <a:xfrm rot="0">
            <a:off x="1028700" y="4522343"/>
            <a:ext cx="7141341"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How JPF does the trick</a:t>
            </a:r>
          </a:p>
        </p:txBody>
      </p:sp>
      <p:sp>
        <p:nvSpPr>
          <p:cNvPr name="TextBox 8" id="8"/>
          <p:cNvSpPr txBox="true"/>
          <p:nvPr/>
        </p:nvSpPr>
        <p:spPr>
          <a:xfrm rot="0">
            <a:off x="1028700" y="7176272"/>
            <a:ext cx="4997948"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JPF Performs model checking on the code execution, reaching all possible states.</a:t>
            </a:r>
          </a:p>
        </p:txBody>
      </p:sp>
      <p:sp>
        <p:nvSpPr>
          <p:cNvPr name="TextBox 9" id="9"/>
          <p:cNvSpPr txBox="true"/>
          <p:nvPr/>
        </p:nvSpPr>
        <p:spPr>
          <a:xfrm rot="0">
            <a:off x="872671" y="1411805"/>
            <a:ext cx="2257711" cy="3256696"/>
          </a:xfrm>
          <a:prstGeom prst="rect">
            <a:avLst/>
          </a:prstGeom>
        </p:spPr>
        <p:txBody>
          <a:bodyPr anchor="t" rtlCol="false" tIns="0" lIns="0" bIns="0" rIns="0">
            <a:spAutoFit/>
          </a:bodyPr>
          <a:lstStyle/>
          <a:p>
            <a:pPr algn="l" marL="0" indent="0" lvl="0">
              <a:lnSpc>
                <a:spcPts val="24185"/>
              </a:lnSpc>
              <a:spcBef>
                <a:spcPct val="0"/>
              </a:spcBef>
            </a:pPr>
            <a:r>
              <a:rPr lang="en-US" b="true" sz="20154">
                <a:solidFill>
                  <a:srgbClr val="D12E2E"/>
                </a:solidFill>
                <a:latin typeface="Poppins Bold"/>
                <a:ea typeface="Poppins Bold"/>
                <a:cs typeface="Poppins Bold"/>
                <a:sym typeface="Poppins Bold"/>
              </a:rPr>
              <a:t>?</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14</a:t>
            </a:r>
          </a:p>
        </p:txBody>
      </p:sp>
      <p:sp>
        <p:nvSpPr>
          <p:cNvPr name="AutoShape 11" id="11"/>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577345"/>
            <a:ext cx="2516300" cy="2516300"/>
          </a:xfrm>
          <a:custGeom>
            <a:avLst/>
            <a:gdLst/>
            <a:ahLst/>
            <a:cxnLst/>
            <a:rect r="r" b="b" t="t" l="l"/>
            <a:pathLst>
              <a:path h="2516300" w="2516300">
                <a:moveTo>
                  <a:pt x="0" y="0"/>
                </a:moveTo>
                <a:lnTo>
                  <a:pt x="2516300" y="0"/>
                </a:lnTo>
                <a:lnTo>
                  <a:pt x="2516300" y="2516299"/>
                </a:lnTo>
                <a:lnTo>
                  <a:pt x="0" y="25162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134419" y="6827009"/>
            <a:ext cx="7064915" cy="1952588"/>
            <a:chOff x="0" y="0"/>
            <a:chExt cx="1860718" cy="514262"/>
          </a:xfrm>
        </p:grpSpPr>
        <p:sp>
          <p:nvSpPr>
            <p:cNvPr name="Freeform 4" id="4"/>
            <p:cNvSpPr/>
            <p:nvPr/>
          </p:nvSpPr>
          <p:spPr>
            <a:xfrm flipH="false" flipV="false" rot="0">
              <a:off x="0" y="0"/>
              <a:ext cx="1860718" cy="514262"/>
            </a:xfrm>
            <a:custGeom>
              <a:avLst/>
              <a:gdLst/>
              <a:ahLst/>
              <a:cxnLst/>
              <a:rect r="r" b="b" t="t" l="l"/>
              <a:pathLst>
                <a:path h="514262" w="1860718">
                  <a:moveTo>
                    <a:pt x="55887" y="0"/>
                  </a:moveTo>
                  <a:lnTo>
                    <a:pt x="1804831" y="0"/>
                  </a:lnTo>
                  <a:cubicBezTo>
                    <a:pt x="1835697" y="0"/>
                    <a:pt x="1860718" y="25022"/>
                    <a:pt x="1860718" y="55887"/>
                  </a:cubicBezTo>
                  <a:lnTo>
                    <a:pt x="1860718" y="458375"/>
                  </a:lnTo>
                  <a:cubicBezTo>
                    <a:pt x="1860718" y="489240"/>
                    <a:pt x="1835697" y="514262"/>
                    <a:pt x="1804831" y="514262"/>
                  </a:cubicBezTo>
                  <a:lnTo>
                    <a:pt x="55887" y="514262"/>
                  </a:lnTo>
                  <a:cubicBezTo>
                    <a:pt x="25022" y="514262"/>
                    <a:pt x="0" y="489240"/>
                    <a:pt x="0" y="458375"/>
                  </a:cubicBezTo>
                  <a:lnTo>
                    <a:pt x="0" y="55887"/>
                  </a:lnTo>
                  <a:cubicBezTo>
                    <a:pt x="0" y="25022"/>
                    <a:pt x="25022" y="0"/>
                    <a:pt x="55887" y="0"/>
                  </a:cubicBezTo>
                  <a:close/>
                </a:path>
              </a:pathLst>
            </a:custGeom>
            <a:solidFill>
              <a:srgbClr val="000000">
                <a:alpha val="0"/>
              </a:srgbClr>
            </a:solidFill>
            <a:ln w="38100" cap="rnd">
              <a:solidFill>
                <a:srgbClr val="D12E2E"/>
              </a:solidFill>
              <a:prstDash val="solid"/>
              <a:round/>
            </a:ln>
          </p:spPr>
        </p:sp>
        <p:sp>
          <p:nvSpPr>
            <p:cNvPr name="TextBox 5" id="5"/>
            <p:cNvSpPr txBox="true"/>
            <p:nvPr/>
          </p:nvSpPr>
          <p:spPr>
            <a:xfrm>
              <a:off x="0" y="-76200"/>
              <a:ext cx="1860718" cy="590462"/>
            </a:xfrm>
            <a:prstGeom prst="rect">
              <a:avLst/>
            </a:prstGeom>
          </p:spPr>
          <p:txBody>
            <a:bodyPr anchor="ctr" rtlCol="false" tIns="50800" lIns="50800" bIns="50800" rIns="50800"/>
            <a:lstStyle/>
            <a:p>
              <a:pPr algn="ctr">
                <a:lnSpc>
                  <a:spcPts val="2700"/>
                </a:lnSpc>
              </a:pPr>
            </a:p>
          </p:txBody>
        </p:sp>
      </p:grpSp>
      <p:sp>
        <p:nvSpPr>
          <p:cNvPr name="Freeform 6" id="6"/>
          <p:cNvSpPr/>
          <p:nvPr/>
        </p:nvSpPr>
        <p:spPr>
          <a:xfrm flipH="false" flipV="false" rot="0">
            <a:off x="11239358" y="7236548"/>
            <a:ext cx="1224100" cy="1224100"/>
          </a:xfrm>
          <a:custGeom>
            <a:avLst/>
            <a:gdLst/>
            <a:ahLst/>
            <a:cxnLst/>
            <a:rect r="r" b="b" t="t" l="l"/>
            <a:pathLst>
              <a:path h="1224100" w="1224100">
                <a:moveTo>
                  <a:pt x="0" y="0"/>
                </a:moveTo>
                <a:lnTo>
                  <a:pt x="1224101" y="0"/>
                </a:lnTo>
                <a:lnTo>
                  <a:pt x="1224101" y="1224100"/>
                </a:lnTo>
                <a:lnTo>
                  <a:pt x="0" y="12241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7" id="7"/>
          <p:cNvGrpSpPr/>
          <p:nvPr/>
        </p:nvGrpSpPr>
        <p:grpSpPr>
          <a:xfrm rot="0">
            <a:off x="10134419" y="4531658"/>
            <a:ext cx="7064915" cy="1952588"/>
            <a:chOff x="0" y="0"/>
            <a:chExt cx="1860718" cy="514262"/>
          </a:xfrm>
        </p:grpSpPr>
        <p:sp>
          <p:nvSpPr>
            <p:cNvPr name="Freeform 8" id="8"/>
            <p:cNvSpPr/>
            <p:nvPr/>
          </p:nvSpPr>
          <p:spPr>
            <a:xfrm flipH="false" flipV="false" rot="0">
              <a:off x="0" y="0"/>
              <a:ext cx="1860718" cy="514262"/>
            </a:xfrm>
            <a:custGeom>
              <a:avLst/>
              <a:gdLst/>
              <a:ahLst/>
              <a:cxnLst/>
              <a:rect r="r" b="b" t="t" l="l"/>
              <a:pathLst>
                <a:path h="514262" w="1860718">
                  <a:moveTo>
                    <a:pt x="55887" y="0"/>
                  </a:moveTo>
                  <a:lnTo>
                    <a:pt x="1804831" y="0"/>
                  </a:lnTo>
                  <a:cubicBezTo>
                    <a:pt x="1835697" y="0"/>
                    <a:pt x="1860718" y="25022"/>
                    <a:pt x="1860718" y="55887"/>
                  </a:cubicBezTo>
                  <a:lnTo>
                    <a:pt x="1860718" y="458375"/>
                  </a:lnTo>
                  <a:cubicBezTo>
                    <a:pt x="1860718" y="489240"/>
                    <a:pt x="1835697" y="514262"/>
                    <a:pt x="1804831" y="514262"/>
                  </a:cubicBezTo>
                  <a:lnTo>
                    <a:pt x="55887" y="514262"/>
                  </a:lnTo>
                  <a:cubicBezTo>
                    <a:pt x="25022" y="514262"/>
                    <a:pt x="0" y="489240"/>
                    <a:pt x="0" y="458375"/>
                  </a:cubicBezTo>
                  <a:lnTo>
                    <a:pt x="0" y="55887"/>
                  </a:lnTo>
                  <a:cubicBezTo>
                    <a:pt x="0" y="25022"/>
                    <a:pt x="25022" y="0"/>
                    <a:pt x="55887" y="0"/>
                  </a:cubicBezTo>
                  <a:close/>
                </a:path>
              </a:pathLst>
            </a:custGeom>
            <a:solidFill>
              <a:srgbClr val="000000">
                <a:alpha val="0"/>
              </a:srgbClr>
            </a:solidFill>
            <a:ln w="38100" cap="rnd">
              <a:solidFill>
                <a:srgbClr val="D12E2E"/>
              </a:solidFill>
              <a:prstDash val="solid"/>
              <a:round/>
            </a:ln>
          </p:spPr>
        </p:sp>
        <p:sp>
          <p:nvSpPr>
            <p:cNvPr name="TextBox 9" id="9"/>
            <p:cNvSpPr txBox="true"/>
            <p:nvPr/>
          </p:nvSpPr>
          <p:spPr>
            <a:xfrm>
              <a:off x="0" y="-76200"/>
              <a:ext cx="1860718" cy="590462"/>
            </a:xfrm>
            <a:prstGeom prst="rect">
              <a:avLst/>
            </a:prstGeom>
          </p:spPr>
          <p:txBody>
            <a:bodyPr anchor="ctr" rtlCol="false" tIns="50800" lIns="50800" bIns="50800" rIns="50800"/>
            <a:lstStyle/>
            <a:p>
              <a:pPr algn="ctr">
                <a:lnSpc>
                  <a:spcPts val="2700"/>
                </a:lnSpc>
              </a:pPr>
            </a:p>
          </p:txBody>
        </p:sp>
      </p:grpSp>
      <p:sp>
        <p:nvSpPr>
          <p:cNvPr name="Freeform 10" id="10"/>
          <p:cNvSpPr/>
          <p:nvPr/>
        </p:nvSpPr>
        <p:spPr>
          <a:xfrm flipH="false" flipV="false" rot="0">
            <a:off x="11389944" y="5048223"/>
            <a:ext cx="922929" cy="1010046"/>
          </a:xfrm>
          <a:custGeom>
            <a:avLst/>
            <a:gdLst/>
            <a:ahLst/>
            <a:cxnLst/>
            <a:rect r="r" b="b" t="t" l="l"/>
            <a:pathLst>
              <a:path h="1010046" w="922929">
                <a:moveTo>
                  <a:pt x="0" y="0"/>
                </a:moveTo>
                <a:lnTo>
                  <a:pt x="922929" y="0"/>
                </a:lnTo>
                <a:lnTo>
                  <a:pt x="922929" y="1010046"/>
                </a:lnTo>
                <a:lnTo>
                  <a:pt x="0" y="10100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10134419" y="2236306"/>
            <a:ext cx="7064915" cy="1952588"/>
            <a:chOff x="0" y="0"/>
            <a:chExt cx="1860718" cy="514262"/>
          </a:xfrm>
        </p:grpSpPr>
        <p:sp>
          <p:nvSpPr>
            <p:cNvPr name="Freeform 12" id="12"/>
            <p:cNvSpPr/>
            <p:nvPr/>
          </p:nvSpPr>
          <p:spPr>
            <a:xfrm flipH="false" flipV="false" rot="0">
              <a:off x="0" y="0"/>
              <a:ext cx="1860718" cy="514262"/>
            </a:xfrm>
            <a:custGeom>
              <a:avLst/>
              <a:gdLst/>
              <a:ahLst/>
              <a:cxnLst/>
              <a:rect r="r" b="b" t="t" l="l"/>
              <a:pathLst>
                <a:path h="514262" w="1860718">
                  <a:moveTo>
                    <a:pt x="55887" y="0"/>
                  </a:moveTo>
                  <a:lnTo>
                    <a:pt x="1804831" y="0"/>
                  </a:lnTo>
                  <a:cubicBezTo>
                    <a:pt x="1835697" y="0"/>
                    <a:pt x="1860718" y="25022"/>
                    <a:pt x="1860718" y="55887"/>
                  </a:cubicBezTo>
                  <a:lnTo>
                    <a:pt x="1860718" y="458375"/>
                  </a:lnTo>
                  <a:cubicBezTo>
                    <a:pt x="1860718" y="489240"/>
                    <a:pt x="1835697" y="514262"/>
                    <a:pt x="1804831" y="514262"/>
                  </a:cubicBezTo>
                  <a:lnTo>
                    <a:pt x="55887" y="514262"/>
                  </a:lnTo>
                  <a:cubicBezTo>
                    <a:pt x="25022" y="514262"/>
                    <a:pt x="0" y="489240"/>
                    <a:pt x="0" y="458375"/>
                  </a:cubicBezTo>
                  <a:lnTo>
                    <a:pt x="0" y="55887"/>
                  </a:lnTo>
                  <a:cubicBezTo>
                    <a:pt x="0" y="25022"/>
                    <a:pt x="25022" y="0"/>
                    <a:pt x="55887" y="0"/>
                  </a:cubicBezTo>
                  <a:close/>
                </a:path>
              </a:pathLst>
            </a:custGeom>
            <a:solidFill>
              <a:srgbClr val="000000">
                <a:alpha val="0"/>
              </a:srgbClr>
            </a:solidFill>
            <a:ln w="38100" cap="rnd">
              <a:solidFill>
                <a:srgbClr val="D12E2E"/>
              </a:solidFill>
              <a:prstDash val="solid"/>
              <a:round/>
            </a:ln>
          </p:spPr>
        </p:sp>
        <p:sp>
          <p:nvSpPr>
            <p:cNvPr name="TextBox 13" id="13"/>
            <p:cNvSpPr txBox="true"/>
            <p:nvPr/>
          </p:nvSpPr>
          <p:spPr>
            <a:xfrm>
              <a:off x="0" y="-76200"/>
              <a:ext cx="1860718" cy="590462"/>
            </a:xfrm>
            <a:prstGeom prst="rect">
              <a:avLst/>
            </a:prstGeom>
          </p:spPr>
          <p:txBody>
            <a:bodyPr anchor="ctr" rtlCol="false" tIns="50800" lIns="50800" bIns="50800" rIns="50800"/>
            <a:lstStyle/>
            <a:p>
              <a:pPr algn="ctr">
                <a:lnSpc>
                  <a:spcPts val="2700"/>
                </a:lnSpc>
              </a:pPr>
            </a:p>
          </p:txBody>
        </p:sp>
      </p:grpSp>
      <p:sp>
        <p:nvSpPr>
          <p:cNvPr name="Freeform 14" id="14"/>
          <p:cNvSpPr/>
          <p:nvPr/>
        </p:nvSpPr>
        <p:spPr>
          <a:xfrm flipH="false" flipV="false" rot="0">
            <a:off x="11094676" y="2659168"/>
            <a:ext cx="1218197" cy="947148"/>
          </a:xfrm>
          <a:custGeom>
            <a:avLst/>
            <a:gdLst/>
            <a:ahLst/>
            <a:cxnLst/>
            <a:rect r="r" b="b" t="t" l="l"/>
            <a:pathLst>
              <a:path h="947148" w="1218197">
                <a:moveTo>
                  <a:pt x="0" y="0"/>
                </a:moveTo>
                <a:lnTo>
                  <a:pt x="1218197" y="0"/>
                </a:lnTo>
                <a:lnTo>
                  <a:pt x="1218197" y="947149"/>
                </a:lnTo>
                <a:lnTo>
                  <a:pt x="0" y="9471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5" id="15"/>
          <p:cNvSpPr/>
          <p:nvPr/>
        </p:nvSpPr>
        <p:spPr>
          <a:xfrm>
            <a:off x="9885925" y="2027883"/>
            <a:ext cx="2975125" cy="0"/>
          </a:xfrm>
          <a:prstGeom prst="line">
            <a:avLst/>
          </a:prstGeom>
          <a:ln cap="flat" w="19050">
            <a:solidFill>
              <a:srgbClr val="E85050"/>
            </a:solidFill>
            <a:prstDash val="solid"/>
            <a:headEnd type="none" len="sm" w="sm"/>
            <a:tailEnd type="none" len="sm" w="sm"/>
          </a:ln>
        </p:spPr>
      </p:sp>
      <p:sp>
        <p:nvSpPr>
          <p:cNvPr name="AutoShape 16" id="16"/>
          <p:cNvSpPr/>
          <p:nvPr/>
        </p:nvSpPr>
        <p:spPr>
          <a:xfrm>
            <a:off x="9885925" y="6702057"/>
            <a:ext cx="2975125" cy="0"/>
          </a:xfrm>
          <a:prstGeom prst="line">
            <a:avLst/>
          </a:prstGeom>
          <a:ln cap="flat" w="19050">
            <a:solidFill>
              <a:srgbClr val="E85050"/>
            </a:solidFill>
            <a:prstDash val="solid"/>
            <a:headEnd type="none" len="sm" w="sm"/>
            <a:tailEnd type="none" len="sm" w="sm"/>
          </a:ln>
        </p:spPr>
      </p:sp>
      <p:sp>
        <p:nvSpPr>
          <p:cNvPr name="TextBox 17" id="17"/>
          <p:cNvSpPr txBox="true"/>
          <p:nvPr/>
        </p:nvSpPr>
        <p:spPr>
          <a:xfrm rot="0">
            <a:off x="1028700" y="4474334"/>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Basic JPF </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Structure</a:t>
            </a:r>
          </a:p>
        </p:txBody>
      </p:sp>
      <p:sp>
        <p:nvSpPr>
          <p:cNvPr name="TextBox 18" id="18"/>
          <p:cNvSpPr txBox="true"/>
          <p:nvPr/>
        </p:nvSpPr>
        <p:spPr>
          <a:xfrm rot="0">
            <a:off x="12889625" y="7539138"/>
            <a:ext cx="3742996" cy="514144"/>
          </a:xfrm>
          <a:prstGeom prst="rect">
            <a:avLst/>
          </a:prstGeom>
        </p:spPr>
        <p:txBody>
          <a:bodyPr anchor="t" rtlCol="false" tIns="0" lIns="0" bIns="0" rIns="0">
            <a:spAutoFit/>
          </a:bodyPr>
          <a:lstStyle/>
          <a:p>
            <a:pPr algn="just" marL="0" indent="0" lvl="0">
              <a:lnSpc>
                <a:spcPts val="4029"/>
              </a:lnSpc>
              <a:spcBef>
                <a:spcPct val="0"/>
              </a:spcBef>
            </a:pPr>
            <a:r>
              <a:rPr lang="en-US" sz="2686">
                <a:solidFill>
                  <a:srgbClr val="252525"/>
                </a:solidFill>
                <a:latin typeface="Poppins"/>
                <a:ea typeface="Poppins"/>
                <a:cs typeface="Poppins"/>
                <a:sym typeface="Poppins"/>
              </a:rPr>
              <a:t>Operating System</a:t>
            </a:r>
          </a:p>
        </p:txBody>
      </p:sp>
      <p:sp>
        <p:nvSpPr>
          <p:cNvPr name="TextBox 19" id="19"/>
          <p:cNvSpPr txBox="true"/>
          <p:nvPr/>
        </p:nvSpPr>
        <p:spPr>
          <a:xfrm rot="0">
            <a:off x="12870575" y="5215211"/>
            <a:ext cx="3742996" cy="514144"/>
          </a:xfrm>
          <a:prstGeom prst="rect">
            <a:avLst/>
          </a:prstGeom>
        </p:spPr>
        <p:txBody>
          <a:bodyPr anchor="t" rtlCol="false" tIns="0" lIns="0" bIns="0" rIns="0">
            <a:spAutoFit/>
          </a:bodyPr>
          <a:lstStyle/>
          <a:p>
            <a:pPr algn="just" marL="0" indent="0" lvl="0">
              <a:lnSpc>
                <a:spcPts val="4029"/>
              </a:lnSpc>
              <a:spcBef>
                <a:spcPct val="0"/>
              </a:spcBef>
            </a:pPr>
            <a:r>
              <a:rPr lang="en-US" sz="2686">
                <a:solidFill>
                  <a:srgbClr val="252525"/>
                </a:solidFill>
                <a:latin typeface="Poppins"/>
                <a:ea typeface="Poppins"/>
                <a:cs typeface="Poppins"/>
                <a:sym typeface="Poppins"/>
              </a:rPr>
              <a:t>Java virtual Machine</a:t>
            </a:r>
          </a:p>
        </p:txBody>
      </p:sp>
      <p:sp>
        <p:nvSpPr>
          <p:cNvPr name="TextBox 20" id="20"/>
          <p:cNvSpPr txBox="true"/>
          <p:nvPr/>
        </p:nvSpPr>
        <p:spPr>
          <a:xfrm rot="0">
            <a:off x="12870575" y="2919860"/>
            <a:ext cx="3742996" cy="514144"/>
          </a:xfrm>
          <a:prstGeom prst="rect">
            <a:avLst/>
          </a:prstGeom>
        </p:spPr>
        <p:txBody>
          <a:bodyPr anchor="t" rtlCol="false" tIns="0" lIns="0" bIns="0" rIns="0">
            <a:spAutoFit/>
          </a:bodyPr>
          <a:lstStyle/>
          <a:p>
            <a:pPr algn="just" marL="0" indent="0" lvl="0">
              <a:lnSpc>
                <a:spcPts val="4029"/>
              </a:lnSpc>
              <a:spcBef>
                <a:spcPct val="0"/>
              </a:spcBef>
            </a:pPr>
            <a:r>
              <a:rPr lang="en-US" sz="2686">
                <a:solidFill>
                  <a:srgbClr val="252525"/>
                </a:solidFill>
                <a:latin typeface="Poppins"/>
                <a:ea typeface="Poppins"/>
                <a:cs typeface="Poppins"/>
                <a:sym typeface="Poppins"/>
              </a:rPr>
              <a:t>Java Path finder VM</a:t>
            </a:r>
          </a:p>
        </p:txBody>
      </p:sp>
      <p:sp>
        <p:nvSpPr>
          <p:cNvPr name="TextBox 21" id="21"/>
          <p:cNvSpPr txBox="true"/>
          <p:nvPr/>
        </p:nvSpPr>
        <p:spPr>
          <a:xfrm rot="0">
            <a:off x="11093325" y="721831"/>
            <a:ext cx="1404106" cy="1171575"/>
          </a:xfrm>
          <a:prstGeom prst="rect">
            <a:avLst/>
          </a:prstGeom>
        </p:spPr>
        <p:txBody>
          <a:bodyPr anchor="t" rtlCol="false" tIns="0" lIns="0" bIns="0" rIns="0">
            <a:spAutoFit/>
          </a:bodyPr>
          <a:lstStyle/>
          <a:p>
            <a:pPr algn="l" marL="0" indent="0" lvl="0">
              <a:lnSpc>
                <a:spcPts val="8759"/>
              </a:lnSpc>
              <a:spcBef>
                <a:spcPct val="0"/>
              </a:spcBef>
            </a:pPr>
            <a:r>
              <a:rPr lang="en-US" sz="7299">
                <a:solidFill>
                  <a:srgbClr val="D12E2E"/>
                </a:solidFill>
                <a:latin typeface="Poppins"/>
                <a:ea typeface="Poppins"/>
                <a:cs typeface="Poppins"/>
                <a:sym typeface="Poppins"/>
              </a:rPr>
              <a:t>{ }</a:t>
            </a:r>
          </a:p>
        </p:txBody>
      </p:sp>
      <p:sp>
        <p:nvSpPr>
          <p:cNvPr name="TextBox 22" id="22"/>
          <p:cNvSpPr txBox="true"/>
          <p:nvPr/>
        </p:nvSpPr>
        <p:spPr>
          <a:xfrm rot="0">
            <a:off x="12497431" y="1053675"/>
            <a:ext cx="3742996" cy="514144"/>
          </a:xfrm>
          <a:prstGeom prst="rect">
            <a:avLst/>
          </a:prstGeom>
        </p:spPr>
        <p:txBody>
          <a:bodyPr anchor="t" rtlCol="false" tIns="0" lIns="0" bIns="0" rIns="0">
            <a:spAutoFit/>
          </a:bodyPr>
          <a:lstStyle/>
          <a:p>
            <a:pPr algn="just" marL="0" indent="0" lvl="0">
              <a:lnSpc>
                <a:spcPts val="4029"/>
              </a:lnSpc>
              <a:spcBef>
                <a:spcPct val="0"/>
              </a:spcBef>
            </a:pPr>
            <a:r>
              <a:rPr lang="en-US" sz="2686">
                <a:solidFill>
                  <a:srgbClr val="252525"/>
                </a:solidFill>
                <a:latin typeface="Poppins"/>
                <a:ea typeface="Poppins"/>
                <a:cs typeface="Poppins"/>
                <a:sym typeface="Poppins"/>
              </a:rPr>
              <a:t>System under testing</a:t>
            </a:r>
          </a:p>
        </p:txBody>
      </p:sp>
      <p:sp>
        <p:nvSpPr>
          <p:cNvPr name="TextBox 23" id="23"/>
          <p:cNvSpPr txBox="true"/>
          <p:nvPr/>
        </p:nvSpPr>
        <p:spPr>
          <a:xfrm rot="0">
            <a:off x="7307086" y="6491379"/>
            <a:ext cx="2459144" cy="335630"/>
          </a:xfrm>
          <a:prstGeom prst="rect">
            <a:avLst/>
          </a:prstGeom>
        </p:spPr>
        <p:txBody>
          <a:bodyPr anchor="t" rtlCol="false" tIns="0" lIns="0" bIns="0" rIns="0">
            <a:spAutoFit/>
          </a:bodyPr>
          <a:lstStyle/>
          <a:p>
            <a:pPr algn="just" marL="0" indent="0" lvl="0">
              <a:lnSpc>
                <a:spcPts val="2647"/>
              </a:lnSpc>
              <a:spcBef>
                <a:spcPct val="0"/>
              </a:spcBef>
            </a:pPr>
            <a:r>
              <a:rPr lang="en-US" sz="1764">
                <a:solidFill>
                  <a:srgbClr val="252525"/>
                </a:solidFill>
                <a:latin typeface="Poppins"/>
                <a:ea typeface="Poppins"/>
                <a:cs typeface="Poppins"/>
                <a:sym typeface="Poppins"/>
              </a:rPr>
              <a:t>Java Native Interface </a:t>
            </a:r>
          </a:p>
        </p:txBody>
      </p:sp>
      <p:sp>
        <p:nvSpPr>
          <p:cNvPr name="TextBox 24" id="24"/>
          <p:cNvSpPr txBox="true"/>
          <p:nvPr/>
        </p:nvSpPr>
        <p:spPr>
          <a:xfrm rot="0">
            <a:off x="7350580" y="1826731"/>
            <a:ext cx="2459144" cy="335630"/>
          </a:xfrm>
          <a:prstGeom prst="rect">
            <a:avLst/>
          </a:prstGeom>
        </p:spPr>
        <p:txBody>
          <a:bodyPr anchor="t" rtlCol="false" tIns="0" lIns="0" bIns="0" rIns="0">
            <a:spAutoFit/>
          </a:bodyPr>
          <a:lstStyle/>
          <a:p>
            <a:pPr algn="just" marL="0" indent="0" lvl="0">
              <a:lnSpc>
                <a:spcPts val="2647"/>
              </a:lnSpc>
              <a:spcBef>
                <a:spcPct val="0"/>
              </a:spcBef>
            </a:pPr>
            <a:r>
              <a:rPr lang="en-US" sz="1764">
                <a:solidFill>
                  <a:srgbClr val="252525"/>
                </a:solidFill>
                <a:latin typeface="Poppins"/>
                <a:ea typeface="Poppins"/>
                <a:cs typeface="Poppins"/>
                <a:sym typeface="Poppins"/>
              </a:rPr>
              <a:t>Model Java Interface</a:t>
            </a:r>
          </a:p>
        </p:txBody>
      </p:sp>
      <p:sp>
        <p:nvSpPr>
          <p:cNvPr name="TextBox 25" id="2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15</a:t>
            </a:r>
          </a:p>
        </p:txBody>
      </p:sp>
      <p:sp>
        <p:nvSpPr>
          <p:cNvPr name="AutoShape 26" id="26"/>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8636848" y="1771735"/>
            <a:ext cx="794624" cy="934477"/>
          </a:xfrm>
          <a:custGeom>
            <a:avLst/>
            <a:gdLst/>
            <a:ahLst/>
            <a:cxnLst/>
            <a:rect r="r" b="b" t="t" l="l"/>
            <a:pathLst>
              <a:path h="934477" w="794624">
                <a:moveTo>
                  <a:pt x="0" y="0"/>
                </a:moveTo>
                <a:lnTo>
                  <a:pt x="794623" y="0"/>
                </a:lnTo>
                <a:lnTo>
                  <a:pt x="794623" y="934477"/>
                </a:lnTo>
                <a:lnTo>
                  <a:pt x="0" y="934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481032" y="4129515"/>
            <a:ext cx="1146253" cy="774888"/>
            <a:chOff x="0" y="0"/>
            <a:chExt cx="1528338" cy="1033184"/>
          </a:xfrm>
        </p:grpSpPr>
        <p:sp>
          <p:nvSpPr>
            <p:cNvPr name="Freeform 4" id="4"/>
            <p:cNvSpPr/>
            <p:nvPr/>
          </p:nvSpPr>
          <p:spPr>
            <a:xfrm flipH="false" flipV="false" rot="0">
              <a:off x="0" y="0"/>
              <a:ext cx="1528338" cy="1033184"/>
            </a:xfrm>
            <a:custGeom>
              <a:avLst/>
              <a:gdLst/>
              <a:ahLst/>
              <a:cxnLst/>
              <a:rect r="r" b="b" t="t" l="l"/>
              <a:pathLst>
                <a:path h="1033184" w="1528338">
                  <a:moveTo>
                    <a:pt x="0" y="0"/>
                  </a:moveTo>
                  <a:lnTo>
                    <a:pt x="1528338" y="0"/>
                  </a:lnTo>
                  <a:lnTo>
                    <a:pt x="1528338" y="1033184"/>
                  </a:lnTo>
                  <a:lnTo>
                    <a:pt x="0" y="1033184"/>
                  </a:lnTo>
                  <a:lnTo>
                    <a:pt x="0" y="0"/>
                  </a:lnTo>
                  <a:close/>
                </a:path>
              </a:pathLst>
            </a:custGeom>
            <a:blipFill>
              <a:blip r:embed="rId4">
                <a:extLst>
                  <a:ext uri="{96DAC541-7B7A-43D3-8B79-37D633B846F1}">
                    <asvg:svgBlip xmlns:asvg="http://schemas.microsoft.com/office/drawing/2016/SVG/main" r:embed="rId5"/>
                  </a:ext>
                </a:extLst>
              </a:blip>
              <a:stretch>
                <a:fillRect l="0" t="0" r="0" b="-47925"/>
              </a:stretch>
            </a:blipFill>
          </p:spPr>
        </p:sp>
        <p:grpSp>
          <p:nvGrpSpPr>
            <p:cNvPr name="Group 5" id="5"/>
            <p:cNvGrpSpPr/>
            <p:nvPr/>
          </p:nvGrpSpPr>
          <p:grpSpPr>
            <a:xfrm rot="0">
              <a:off x="727963" y="0"/>
              <a:ext cx="381668" cy="38166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12E2E"/>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520"/>
                  </a:lnSpc>
                </a:pPr>
              </a:p>
            </p:txBody>
          </p:sp>
        </p:grpSp>
      </p:grpSp>
      <p:sp>
        <p:nvSpPr>
          <p:cNvPr name="Freeform 8" id="8"/>
          <p:cNvSpPr/>
          <p:nvPr/>
        </p:nvSpPr>
        <p:spPr>
          <a:xfrm flipH="false" flipV="false" rot="0">
            <a:off x="8702082" y="6532203"/>
            <a:ext cx="704154" cy="770620"/>
          </a:xfrm>
          <a:custGeom>
            <a:avLst/>
            <a:gdLst/>
            <a:ahLst/>
            <a:cxnLst/>
            <a:rect r="r" b="b" t="t" l="l"/>
            <a:pathLst>
              <a:path h="770620" w="704154">
                <a:moveTo>
                  <a:pt x="0" y="0"/>
                </a:moveTo>
                <a:lnTo>
                  <a:pt x="704154" y="0"/>
                </a:lnTo>
                <a:lnTo>
                  <a:pt x="704154" y="770620"/>
                </a:lnTo>
                <a:lnTo>
                  <a:pt x="0" y="7706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137368" y="2895502"/>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Program types</a:t>
            </a:r>
          </a:p>
        </p:txBody>
      </p:sp>
      <p:sp>
        <p:nvSpPr>
          <p:cNvPr name="TextBox 10" id="10"/>
          <p:cNvSpPr txBox="true"/>
          <p:nvPr/>
        </p:nvSpPr>
        <p:spPr>
          <a:xfrm rot="0">
            <a:off x="10772259" y="1354019"/>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 Dependent program</a:t>
            </a:r>
          </a:p>
        </p:txBody>
      </p:sp>
      <p:sp>
        <p:nvSpPr>
          <p:cNvPr name="TextBox 11" id="11"/>
          <p:cNvSpPr txBox="true"/>
          <p:nvPr/>
        </p:nvSpPr>
        <p:spPr>
          <a:xfrm rot="0">
            <a:off x="10772259" y="2134205"/>
            <a:ext cx="648704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The basic use is testing specific models and algorithm implemented in Java.</a:t>
            </a:r>
          </a:p>
        </p:txBody>
      </p:sp>
      <p:sp>
        <p:nvSpPr>
          <p:cNvPr name="TextBox 12" id="12"/>
          <p:cNvSpPr txBox="true"/>
          <p:nvPr/>
        </p:nvSpPr>
        <p:spPr>
          <a:xfrm rot="0">
            <a:off x="10772259" y="3809126"/>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 Enabled programs</a:t>
            </a:r>
          </a:p>
        </p:txBody>
      </p:sp>
      <p:sp>
        <p:nvSpPr>
          <p:cNvPr name="TextBox 13" id="13"/>
          <p:cNvSpPr txBox="true"/>
          <p:nvPr/>
        </p:nvSpPr>
        <p:spPr>
          <a:xfrm rot="0">
            <a:off x="10772259" y="4589312"/>
            <a:ext cx="648704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Programs that have only some parts that must be model checked</a:t>
            </a:r>
          </a:p>
        </p:txBody>
      </p:sp>
      <p:sp>
        <p:nvSpPr>
          <p:cNvPr name="TextBox 14" id="14"/>
          <p:cNvSpPr txBox="true"/>
          <p:nvPr/>
        </p:nvSpPr>
        <p:spPr>
          <a:xfrm rot="0">
            <a:off x="10772259" y="6264233"/>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 Unaware programs</a:t>
            </a:r>
          </a:p>
        </p:txBody>
      </p:sp>
      <p:sp>
        <p:nvSpPr>
          <p:cNvPr name="TextBox 15" id="15"/>
          <p:cNvSpPr txBox="true"/>
          <p:nvPr/>
        </p:nvSpPr>
        <p:spPr>
          <a:xfrm rot="0">
            <a:off x="10772259" y="7044419"/>
            <a:ext cx="648704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Finally JPF can model check entire java programs that have been separately designed!</a:t>
            </a:r>
          </a:p>
        </p:txBody>
      </p:sp>
      <p:sp>
        <p:nvSpPr>
          <p:cNvPr name="TextBox 16" id="16"/>
          <p:cNvSpPr txBox="true"/>
          <p:nvPr/>
        </p:nvSpPr>
        <p:spPr>
          <a:xfrm rot="0">
            <a:off x="1137368" y="5549432"/>
            <a:ext cx="4997948"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JPF is a very flexible tool and can be used with different types of program</a:t>
            </a:r>
          </a:p>
        </p:txBody>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16</a:t>
            </a:r>
          </a:p>
        </p:txBody>
      </p:sp>
      <p:sp>
        <p:nvSpPr>
          <p:cNvPr name="AutoShape 18" id="18"/>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176238" y="2362438"/>
            <a:ext cx="1676572" cy="1971648"/>
          </a:xfrm>
          <a:custGeom>
            <a:avLst/>
            <a:gdLst/>
            <a:ahLst/>
            <a:cxnLst/>
            <a:rect r="r" b="b" t="t" l="l"/>
            <a:pathLst>
              <a:path h="1971648" w="1676572">
                <a:moveTo>
                  <a:pt x="0" y="0"/>
                </a:moveTo>
                <a:lnTo>
                  <a:pt x="1676572" y="0"/>
                </a:lnTo>
                <a:lnTo>
                  <a:pt x="1676572" y="1971649"/>
                </a:lnTo>
                <a:lnTo>
                  <a:pt x="0" y="19716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474334"/>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JPF</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Dependent</a:t>
            </a:r>
          </a:p>
        </p:txBody>
      </p:sp>
      <p:sp>
        <p:nvSpPr>
          <p:cNvPr name="TextBox 4" id="4"/>
          <p:cNvSpPr txBox="true"/>
          <p:nvPr/>
        </p:nvSpPr>
        <p:spPr>
          <a:xfrm rot="0">
            <a:off x="9144000" y="1309375"/>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What</a:t>
            </a:r>
          </a:p>
        </p:txBody>
      </p:sp>
      <p:sp>
        <p:nvSpPr>
          <p:cNvPr name="TextBox 5" id="5"/>
          <p:cNvSpPr txBox="true"/>
          <p:nvPr/>
        </p:nvSpPr>
        <p:spPr>
          <a:xfrm rot="0">
            <a:off x="9144000" y="2089560"/>
            <a:ext cx="6487041"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Testing specific models and algorithm implemented in Java, written for being tested with JPF.</a:t>
            </a:r>
          </a:p>
          <a:p>
            <a:pPr algn="just" marL="0" indent="0" lvl="0">
              <a:lnSpc>
                <a:spcPts val="2700"/>
              </a:lnSpc>
              <a:spcBef>
                <a:spcPct val="0"/>
              </a:spcBef>
            </a:pPr>
            <a:r>
              <a:rPr lang="en-US" sz="1800" u="none">
                <a:solidFill>
                  <a:srgbClr val="252525"/>
                </a:solidFill>
                <a:latin typeface="Poppins"/>
                <a:ea typeface="Poppins"/>
                <a:cs typeface="Poppins"/>
                <a:sym typeface="Poppins"/>
              </a:rPr>
              <a:t>Also, it takes less resources than checking real programs</a:t>
            </a:r>
          </a:p>
        </p:txBody>
      </p:sp>
      <p:sp>
        <p:nvSpPr>
          <p:cNvPr name="TextBox 6" id="6"/>
          <p:cNvSpPr txBox="true"/>
          <p:nvPr/>
        </p:nvSpPr>
        <p:spPr>
          <a:xfrm rot="0">
            <a:off x="9144000" y="3764482"/>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Why</a:t>
            </a:r>
          </a:p>
        </p:txBody>
      </p:sp>
      <p:sp>
        <p:nvSpPr>
          <p:cNvPr name="TextBox 7" id="7"/>
          <p:cNvSpPr txBox="true"/>
          <p:nvPr/>
        </p:nvSpPr>
        <p:spPr>
          <a:xfrm rot="0">
            <a:off x="9144000" y="4544668"/>
            <a:ext cx="648704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JPF Allow you to have control over scheduling, finding race conditions</a:t>
            </a:r>
          </a:p>
        </p:txBody>
      </p:sp>
      <p:sp>
        <p:nvSpPr>
          <p:cNvPr name="TextBox 8" id="8"/>
          <p:cNvSpPr txBox="true"/>
          <p:nvPr/>
        </p:nvSpPr>
        <p:spPr>
          <a:xfrm rot="0">
            <a:off x="9144000" y="6219589"/>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How</a:t>
            </a:r>
          </a:p>
        </p:txBody>
      </p:sp>
      <p:sp>
        <p:nvSpPr>
          <p:cNvPr name="TextBox 9" id="9"/>
          <p:cNvSpPr txBox="true"/>
          <p:nvPr/>
        </p:nvSpPr>
        <p:spPr>
          <a:xfrm rot="0">
            <a:off x="9144000" y="6999775"/>
            <a:ext cx="6487041"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By being a VM, JPF can check any algorithm.</a:t>
            </a:r>
          </a:p>
          <a:p>
            <a:pPr algn="just" marL="0" indent="0" lvl="0">
              <a:lnSpc>
                <a:spcPts val="2700"/>
              </a:lnSpc>
              <a:spcBef>
                <a:spcPct val="0"/>
              </a:spcBef>
            </a:pPr>
            <a:r>
              <a:rPr lang="en-US" sz="1800" u="none">
                <a:solidFill>
                  <a:srgbClr val="252525"/>
                </a:solidFill>
                <a:latin typeface="Poppins"/>
                <a:ea typeface="Poppins"/>
                <a:cs typeface="Poppins"/>
                <a:sym typeface="Poppins"/>
              </a:rPr>
              <a:t>Moreover there are specific JPF Annotations and methods for implementing specific checks.</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17</a:t>
            </a:r>
          </a:p>
        </p:txBody>
      </p:sp>
      <p:sp>
        <p:nvSpPr>
          <p:cNvPr name="AutoShape 11" id="11"/>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474334"/>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JPF</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Unaware</a:t>
            </a:r>
          </a:p>
        </p:txBody>
      </p:sp>
      <p:sp>
        <p:nvSpPr>
          <p:cNvPr name="TextBox 3" id="3"/>
          <p:cNvSpPr txBox="true"/>
          <p:nvPr/>
        </p:nvSpPr>
        <p:spPr>
          <a:xfrm rot="0">
            <a:off x="9144000" y="1309375"/>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What</a:t>
            </a:r>
          </a:p>
        </p:txBody>
      </p:sp>
      <p:sp>
        <p:nvSpPr>
          <p:cNvPr name="TextBox 4" id="4"/>
          <p:cNvSpPr txBox="true"/>
          <p:nvPr/>
        </p:nvSpPr>
        <p:spPr>
          <a:xfrm rot="0">
            <a:off x="9144000" y="2089560"/>
            <a:ext cx="6487041"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Normal java code, of any type.</a:t>
            </a:r>
          </a:p>
        </p:txBody>
      </p:sp>
      <p:sp>
        <p:nvSpPr>
          <p:cNvPr name="TextBox 5" id="5"/>
          <p:cNvSpPr txBox="true"/>
          <p:nvPr/>
        </p:nvSpPr>
        <p:spPr>
          <a:xfrm rot="0">
            <a:off x="9144000" y="3764482"/>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Why</a:t>
            </a:r>
          </a:p>
        </p:txBody>
      </p:sp>
      <p:sp>
        <p:nvSpPr>
          <p:cNvPr name="TextBox 6" id="6"/>
          <p:cNvSpPr txBox="true"/>
          <p:nvPr/>
        </p:nvSpPr>
        <p:spPr>
          <a:xfrm rot="0">
            <a:off x="9144000" y="4544668"/>
            <a:ext cx="6487041"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To test in a deeper way than any other testing system.</a:t>
            </a:r>
          </a:p>
        </p:txBody>
      </p:sp>
      <p:sp>
        <p:nvSpPr>
          <p:cNvPr name="TextBox 7" id="7"/>
          <p:cNvSpPr txBox="true"/>
          <p:nvPr/>
        </p:nvSpPr>
        <p:spPr>
          <a:xfrm rot="0">
            <a:off x="9144000" y="6219589"/>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How</a:t>
            </a:r>
          </a:p>
        </p:txBody>
      </p:sp>
      <p:sp>
        <p:nvSpPr>
          <p:cNvPr name="TextBox 8" id="8"/>
          <p:cNvSpPr txBox="true"/>
          <p:nvPr/>
        </p:nvSpPr>
        <p:spPr>
          <a:xfrm rot="0">
            <a:off x="9144000" y="6999775"/>
            <a:ext cx="6487041" cy="13792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JPF Being a VM can run any program, and model check them.</a:t>
            </a:r>
          </a:p>
          <a:p>
            <a:pPr algn="just" marL="0" indent="0" lvl="0">
              <a:lnSpc>
                <a:spcPts val="2700"/>
              </a:lnSpc>
              <a:spcBef>
                <a:spcPct val="0"/>
              </a:spcBef>
            </a:pPr>
            <a:r>
              <a:rPr lang="en-US" sz="1800">
                <a:solidFill>
                  <a:srgbClr val="252525"/>
                </a:solidFill>
                <a:latin typeface="Poppins"/>
                <a:ea typeface="Poppins"/>
                <a:cs typeface="Poppins"/>
                <a:sym typeface="Poppins"/>
              </a:rPr>
              <a:t>Notice that it will be slower than running on JVM, and that big program may lead to state explosion.</a:t>
            </a:r>
          </a:p>
        </p:txBody>
      </p:sp>
      <p:sp>
        <p:nvSpPr>
          <p:cNvPr name="Freeform 9" id="9"/>
          <p:cNvSpPr/>
          <p:nvPr/>
        </p:nvSpPr>
        <p:spPr>
          <a:xfrm flipH="false" flipV="false" rot="0">
            <a:off x="867058" y="2012361"/>
            <a:ext cx="1845859" cy="2020091"/>
          </a:xfrm>
          <a:custGeom>
            <a:avLst/>
            <a:gdLst/>
            <a:ahLst/>
            <a:cxnLst/>
            <a:rect r="r" b="b" t="t" l="l"/>
            <a:pathLst>
              <a:path h="2020091" w="1845859">
                <a:moveTo>
                  <a:pt x="0" y="0"/>
                </a:moveTo>
                <a:lnTo>
                  <a:pt x="1845858" y="0"/>
                </a:lnTo>
                <a:lnTo>
                  <a:pt x="1845858" y="2020091"/>
                </a:lnTo>
                <a:lnTo>
                  <a:pt x="0" y="2020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18</a:t>
            </a:r>
          </a:p>
        </p:txBody>
      </p:sp>
      <p:sp>
        <p:nvSpPr>
          <p:cNvPr name="AutoShape 11" id="11"/>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474334"/>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JPF</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Enabled</a:t>
            </a:r>
          </a:p>
        </p:txBody>
      </p:sp>
      <p:sp>
        <p:nvSpPr>
          <p:cNvPr name="TextBox 3" id="3"/>
          <p:cNvSpPr txBox="true"/>
          <p:nvPr/>
        </p:nvSpPr>
        <p:spPr>
          <a:xfrm rot="0">
            <a:off x="9144000" y="1309375"/>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What</a:t>
            </a:r>
          </a:p>
        </p:txBody>
      </p:sp>
      <p:sp>
        <p:nvSpPr>
          <p:cNvPr name="TextBox 4" id="4"/>
          <p:cNvSpPr txBox="true"/>
          <p:nvPr/>
        </p:nvSpPr>
        <p:spPr>
          <a:xfrm rot="0">
            <a:off x="9144000" y="2089560"/>
            <a:ext cx="648704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Problem where only a part of the code is going to be model checked</a:t>
            </a:r>
          </a:p>
        </p:txBody>
      </p:sp>
      <p:sp>
        <p:nvSpPr>
          <p:cNvPr name="TextBox 5" id="5"/>
          <p:cNvSpPr txBox="true"/>
          <p:nvPr/>
        </p:nvSpPr>
        <p:spPr>
          <a:xfrm rot="0">
            <a:off x="9144000" y="3764482"/>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Why</a:t>
            </a:r>
          </a:p>
        </p:txBody>
      </p:sp>
      <p:sp>
        <p:nvSpPr>
          <p:cNvPr name="TextBox 6" id="6"/>
          <p:cNvSpPr txBox="true"/>
          <p:nvPr/>
        </p:nvSpPr>
        <p:spPr>
          <a:xfrm rot="0">
            <a:off x="9144000" y="4544668"/>
            <a:ext cx="6487041" cy="10363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Model checking is resource expensive, testing entire programs may be not ideal.</a:t>
            </a:r>
          </a:p>
          <a:p>
            <a:pPr algn="just" marL="0" indent="0" lvl="0">
              <a:lnSpc>
                <a:spcPts val="2700"/>
              </a:lnSpc>
              <a:spcBef>
                <a:spcPct val="0"/>
              </a:spcBef>
            </a:pPr>
            <a:r>
              <a:rPr lang="en-US" sz="1800">
                <a:solidFill>
                  <a:srgbClr val="252525"/>
                </a:solidFill>
                <a:latin typeface="Poppins"/>
                <a:ea typeface="Poppins"/>
                <a:cs typeface="Poppins"/>
                <a:sym typeface="Poppins"/>
              </a:rPr>
              <a:t>You can test only part of a program.</a:t>
            </a:r>
          </a:p>
        </p:txBody>
      </p:sp>
      <p:sp>
        <p:nvSpPr>
          <p:cNvPr name="TextBox 7" id="7"/>
          <p:cNvSpPr txBox="true"/>
          <p:nvPr/>
        </p:nvSpPr>
        <p:spPr>
          <a:xfrm rot="0">
            <a:off x="9144000" y="6219589"/>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How</a:t>
            </a:r>
          </a:p>
        </p:txBody>
      </p:sp>
      <p:sp>
        <p:nvSpPr>
          <p:cNvPr name="TextBox 8" id="8"/>
          <p:cNvSpPr txBox="true"/>
          <p:nvPr/>
        </p:nvSpPr>
        <p:spPr>
          <a:xfrm rot="0">
            <a:off x="9144000" y="6999775"/>
            <a:ext cx="648704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Through annotation (e.g. @NonNull and many others) which JPF Recognizes and checks.</a:t>
            </a:r>
          </a:p>
        </p:txBody>
      </p:sp>
      <p:grpSp>
        <p:nvGrpSpPr>
          <p:cNvPr name="Group 9" id="9"/>
          <p:cNvGrpSpPr/>
          <p:nvPr/>
        </p:nvGrpSpPr>
        <p:grpSpPr>
          <a:xfrm rot="0">
            <a:off x="1028700" y="2464750"/>
            <a:ext cx="2630880" cy="1778522"/>
            <a:chOff x="0" y="0"/>
            <a:chExt cx="3507841" cy="2371363"/>
          </a:xfrm>
        </p:grpSpPr>
        <p:sp>
          <p:nvSpPr>
            <p:cNvPr name="Freeform 10" id="10"/>
            <p:cNvSpPr/>
            <p:nvPr/>
          </p:nvSpPr>
          <p:spPr>
            <a:xfrm flipH="false" flipV="false" rot="0">
              <a:off x="0" y="0"/>
              <a:ext cx="3507841" cy="2371363"/>
            </a:xfrm>
            <a:custGeom>
              <a:avLst/>
              <a:gdLst/>
              <a:ahLst/>
              <a:cxnLst/>
              <a:rect r="r" b="b" t="t" l="l"/>
              <a:pathLst>
                <a:path h="2371363" w="3507841">
                  <a:moveTo>
                    <a:pt x="0" y="0"/>
                  </a:moveTo>
                  <a:lnTo>
                    <a:pt x="3507841" y="0"/>
                  </a:lnTo>
                  <a:lnTo>
                    <a:pt x="3507841" y="2371363"/>
                  </a:lnTo>
                  <a:lnTo>
                    <a:pt x="0" y="2371363"/>
                  </a:lnTo>
                  <a:lnTo>
                    <a:pt x="0" y="0"/>
                  </a:lnTo>
                  <a:close/>
                </a:path>
              </a:pathLst>
            </a:custGeom>
            <a:blipFill>
              <a:blip r:embed="rId2">
                <a:extLst>
                  <a:ext uri="{96DAC541-7B7A-43D3-8B79-37D633B846F1}">
                    <asvg:svgBlip xmlns:asvg="http://schemas.microsoft.com/office/drawing/2016/SVG/main" r:embed="rId3"/>
                  </a:ext>
                </a:extLst>
              </a:blip>
              <a:stretch>
                <a:fillRect l="0" t="0" r="0" b="-47925"/>
              </a:stretch>
            </a:blipFill>
          </p:spPr>
        </p:sp>
        <p:grpSp>
          <p:nvGrpSpPr>
            <p:cNvPr name="Group 11" id="11"/>
            <p:cNvGrpSpPr/>
            <p:nvPr/>
          </p:nvGrpSpPr>
          <p:grpSpPr>
            <a:xfrm rot="0">
              <a:off x="1670820" y="0"/>
              <a:ext cx="876004" cy="87600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12E2E"/>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519"/>
                  </a:lnSpc>
                </a:pPr>
              </a:p>
            </p:txBody>
          </p:sp>
        </p:grpSp>
      </p:gr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19</a:t>
            </a:r>
          </a:p>
        </p:txBody>
      </p:sp>
      <p:sp>
        <p:nvSpPr>
          <p:cNvPr name="AutoShape 15" id="15"/>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150604"/>
            <a:ext cx="18288000" cy="6423660"/>
          </a:xfrm>
          <a:custGeom>
            <a:avLst/>
            <a:gdLst/>
            <a:ahLst/>
            <a:cxnLst/>
            <a:rect r="r" b="b" t="t" l="l"/>
            <a:pathLst>
              <a:path h="6423660" w="18288000">
                <a:moveTo>
                  <a:pt x="0" y="0"/>
                </a:moveTo>
                <a:lnTo>
                  <a:pt x="18288000" y="0"/>
                </a:lnTo>
                <a:lnTo>
                  <a:pt x="18288000" y="6423660"/>
                </a:lnTo>
                <a:lnTo>
                  <a:pt x="0" y="642366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AutoShape 4" id="4"/>
          <p:cNvSpPr/>
          <p:nvPr/>
        </p:nvSpPr>
        <p:spPr>
          <a:xfrm rot="0">
            <a:off x="5061151" y="1260438"/>
            <a:ext cx="13226849" cy="0"/>
          </a:xfrm>
          <a:prstGeom prst="line">
            <a:avLst/>
          </a:prstGeom>
          <a:ln cap="flat" w="38100">
            <a:solidFill>
              <a:srgbClr val="D12E2E"/>
            </a:solidFill>
            <a:prstDash val="solid"/>
            <a:headEnd type="none" len="sm" w="sm"/>
            <a:tailEnd type="none" len="sm" w="sm"/>
          </a:ln>
        </p:spPr>
      </p:sp>
      <p:sp>
        <p:nvSpPr>
          <p:cNvPr name="Freeform 5" id="5"/>
          <p:cNvSpPr/>
          <p:nvPr/>
        </p:nvSpPr>
        <p:spPr>
          <a:xfrm flipH="false" flipV="false" rot="0">
            <a:off x="2062870" y="878260"/>
            <a:ext cx="2770529" cy="802458"/>
          </a:xfrm>
          <a:custGeom>
            <a:avLst/>
            <a:gdLst/>
            <a:ahLst/>
            <a:cxnLst/>
            <a:rect r="r" b="b" t="t" l="l"/>
            <a:pathLst>
              <a:path h="802458" w="2770529">
                <a:moveTo>
                  <a:pt x="0" y="0"/>
                </a:moveTo>
                <a:lnTo>
                  <a:pt x="2770529" y="0"/>
                </a:lnTo>
                <a:lnTo>
                  <a:pt x="2770529" y="802457"/>
                </a:lnTo>
                <a:lnTo>
                  <a:pt x="0" y="802457"/>
                </a:lnTo>
                <a:lnTo>
                  <a:pt x="0" y="0"/>
                </a:lnTo>
                <a:close/>
              </a:path>
            </a:pathLst>
          </a:custGeom>
          <a:blipFill>
            <a:blip r:embed="rId4"/>
            <a:stretch>
              <a:fillRect l="0" t="-153741" r="0" b="0"/>
            </a:stretch>
          </a:blipFill>
        </p:spPr>
      </p:sp>
      <p:sp>
        <p:nvSpPr>
          <p:cNvPr name="Freeform 6" id="6"/>
          <p:cNvSpPr/>
          <p:nvPr/>
        </p:nvSpPr>
        <p:spPr>
          <a:xfrm flipH="false" flipV="false" rot="0">
            <a:off x="0" y="607242"/>
            <a:ext cx="2238516" cy="1073475"/>
          </a:xfrm>
          <a:custGeom>
            <a:avLst/>
            <a:gdLst/>
            <a:ahLst/>
            <a:cxnLst/>
            <a:rect r="r" b="b" t="t" l="l"/>
            <a:pathLst>
              <a:path h="1073475" w="2238516">
                <a:moveTo>
                  <a:pt x="0" y="0"/>
                </a:moveTo>
                <a:lnTo>
                  <a:pt x="2238516" y="0"/>
                </a:lnTo>
                <a:lnTo>
                  <a:pt x="2238516" y="1073475"/>
                </a:lnTo>
                <a:lnTo>
                  <a:pt x="0" y="1073475"/>
                </a:lnTo>
                <a:lnTo>
                  <a:pt x="0" y="0"/>
                </a:lnTo>
                <a:close/>
              </a:path>
            </a:pathLst>
          </a:custGeom>
          <a:blipFill>
            <a:blip r:embed="rId4"/>
            <a:stretch>
              <a:fillRect l="0" t="0" r="0" b="-53256"/>
            </a:stretch>
          </a:blipFill>
        </p:spPr>
      </p:sp>
      <p:sp>
        <p:nvSpPr>
          <p:cNvPr name="TextBox 7" id="7"/>
          <p:cNvSpPr txBox="true"/>
          <p:nvPr/>
        </p:nvSpPr>
        <p:spPr>
          <a:xfrm rot="0">
            <a:off x="4615685" y="4535585"/>
            <a:ext cx="7648954" cy="1380906"/>
          </a:xfrm>
          <a:prstGeom prst="rect">
            <a:avLst/>
          </a:prstGeom>
        </p:spPr>
        <p:txBody>
          <a:bodyPr anchor="t" rtlCol="false" tIns="0" lIns="0" bIns="0" rIns="0">
            <a:spAutoFit/>
          </a:bodyPr>
          <a:lstStyle/>
          <a:p>
            <a:pPr algn="r" marL="0" indent="0" lvl="0">
              <a:lnSpc>
                <a:spcPts val="9741"/>
              </a:lnSpc>
            </a:pPr>
            <a:r>
              <a:rPr lang="en-US" sz="9741">
                <a:solidFill>
                  <a:srgbClr val="D12E2E"/>
                </a:solidFill>
                <a:latin typeface="Poppins"/>
                <a:ea typeface="Poppins"/>
                <a:cs typeface="Poppins"/>
                <a:sym typeface="Poppins"/>
              </a:rPr>
              <a:t>What’s</a:t>
            </a:r>
          </a:p>
        </p:txBody>
      </p:sp>
      <p:sp>
        <p:nvSpPr>
          <p:cNvPr name="TextBox 8" id="8"/>
          <p:cNvSpPr txBox="true"/>
          <p:nvPr/>
        </p:nvSpPr>
        <p:spPr>
          <a:xfrm rot="0">
            <a:off x="12585950" y="4558860"/>
            <a:ext cx="7845848" cy="1380906"/>
          </a:xfrm>
          <a:prstGeom prst="rect">
            <a:avLst/>
          </a:prstGeom>
        </p:spPr>
        <p:txBody>
          <a:bodyPr anchor="t" rtlCol="false" tIns="0" lIns="0" bIns="0" rIns="0">
            <a:spAutoFit/>
          </a:bodyPr>
          <a:lstStyle/>
          <a:p>
            <a:pPr algn="l" marL="0" indent="0" lvl="0">
              <a:lnSpc>
                <a:spcPts val="9741"/>
              </a:lnSpc>
            </a:pPr>
            <a:r>
              <a:rPr lang="en-US" b="true" sz="9741">
                <a:solidFill>
                  <a:srgbClr val="D12E2E"/>
                </a:solidFill>
                <a:latin typeface="Poppins Bold"/>
                <a:ea typeface="Poppins Bold"/>
                <a:cs typeface="Poppins Bold"/>
                <a:sym typeface="Poppins Bold"/>
              </a:rPr>
              <a:t>JPF </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2</a:t>
            </a:r>
          </a:p>
        </p:txBody>
      </p:sp>
      <p:sp>
        <p:nvSpPr>
          <p:cNvPr name="Freeform 10" id="10"/>
          <p:cNvSpPr/>
          <p:nvPr/>
        </p:nvSpPr>
        <p:spPr>
          <a:xfrm flipH="true" flipV="false" rot="3889064">
            <a:off x="1086687" y="4644057"/>
            <a:ext cx="3904274" cy="3035573"/>
          </a:xfrm>
          <a:custGeom>
            <a:avLst/>
            <a:gdLst/>
            <a:ahLst/>
            <a:cxnLst/>
            <a:rect r="r" b="b" t="t" l="l"/>
            <a:pathLst>
              <a:path h="3035573" w="3904274">
                <a:moveTo>
                  <a:pt x="3904274" y="0"/>
                </a:moveTo>
                <a:lnTo>
                  <a:pt x="0" y="0"/>
                </a:lnTo>
                <a:lnTo>
                  <a:pt x="0" y="3035573"/>
                </a:lnTo>
                <a:lnTo>
                  <a:pt x="3904274" y="3035573"/>
                </a:lnTo>
                <a:lnTo>
                  <a:pt x="3904274" y="0"/>
                </a:lnTo>
                <a:close/>
              </a:path>
            </a:pathLst>
          </a:custGeom>
          <a:blipFill>
            <a:blip r:embed="rId5"/>
            <a:stretch>
              <a:fillRect l="0" t="0" r="0" b="0"/>
            </a:stretch>
          </a:blipFill>
        </p:spPr>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676803" y="3903541"/>
            <a:ext cx="9458615" cy="1180108"/>
            <a:chOff x="0" y="0"/>
            <a:chExt cx="3103302" cy="387185"/>
          </a:xfrm>
        </p:grpSpPr>
        <p:sp>
          <p:nvSpPr>
            <p:cNvPr name="Freeform 3" id="3"/>
            <p:cNvSpPr/>
            <p:nvPr/>
          </p:nvSpPr>
          <p:spPr>
            <a:xfrm flipH="false" flipV="false" rot="0">
              <a:off x="0" y="0"/>
              <a:ext cx="3103302" cy="387185"/>
            </a:xfrm>
            <a:custGeom>
              <a:avLst/>
              <a:gdLst/>
              <a:ahLst/>
              <a:cxnLst/>
              <a:rect r="r" b="b" t="t" l="l"/>
              <a:pathLst>
                <a:path h="387185" w="3103302">
                  <a:moveTo>
                    <a:pt x="0" y="0"/>
                  </a:moveTo>
                  <a:lnTo>
                    <a:pt x="3103302" y="0"/>
                  </a:lnTo>
                  <a:lnTo>
                    <a:pt x="3103302" y="387185"/>
                  </a:lnTo>
                  <a:lnTo>
                    <a:pt x="0" y="387185"/>
                  </a:lnTo>
                  <a:close/>
                </a:path>
              </a:pathLst>
            </a:custGeom>
            <a:solidFill>
              <a:srgbClr val="F4F4F4"/>
            </a:solidFill>
          </p:spPr>
        </p:sp>
        <p:sp>
          <p:nvSpPr>
            <p:cNvPr name="TextBox 4" id="4"/>
            <p:cNvSpPr txBox="true"/>
            <p:nvPr/>
          </p:nvSpPr>
          <p:spPr>
            <a:xfrm>
              <a:off x="0" y="-76200"/>
              <a:ext cx="3103302" cy="463385"/>
            </a:xfrm>
            <a:prstGeom prst="rect">
              <a:avLst/>
            </a:prstGeom>
          </p:spPr>
          <p:txBody>
            <a:bodyPr anchor="ctr" rtlCol="false" tIns="50800" lIns="50800" bIns="50800" rIns="50800"/>
            <a:lstStyle/>
            <a:p>
              <a:pPr algn="ctr">
                <a:lnSpc>
                  <a:spcPts val="2700"/>
                </a:lnSpc>
              </a:pPr>
            </a:p>
          </p:txBody>
        </p:sp>
      </p:grpSp>
      <p:sp>
        <p:nvSpPr>
          <p:cNvPr name="TextBox 5" id="5"/>
          <p:cNvSpPr txBox="true"/>
          <p:nvPr/>
        </p:nvSpPr>
        <p:spPr>
          <a:xfrm rot="0">
            <a:off x="1028700" y="4522343"/>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Running </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JPF</a:t>
            </a:r>
          </a:p>
        </p:txBody>
      </p:sp>
      <p:sp>
        <p:nvSpPr>
          <p:cNvPr name="TextBox 6" id="6"/>
          <p:cNvSpPr txBox="true"/>
          <p:nvPr/>
        </p:nvSpPr>
        <p:spPr>
          <a:xfrm rot="0">
            <a:off x="1028700" y="7176272"/>
            <a:ext cx="4997948"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JPF run every program similarly to how you run any java program</a:t>
            </a:r>
          </a:p>
        </p:txBody>
      </p:sp>
      <p:sp>
        <p:nvSpPr>
          <p:cNvPr name="TextBox 7" id="7"/>
          <p:cNvSpPr txBox="true"/>
          <p:nvPr/>
        </p:nvSpPr>
        <p:spPr>
          <a:xfrm rot="0">
            <a:off x="1028700" y="1507360"/>
            <a:ext cx="3354187" cy="2622155"/>
          </a:xfrm>
          <a:prstGeom prst="rect">
            <a:avLst/>
          </a:prstGeom>
        </p:spPr>
        <p:txBody>
          <a:bodyPr anchor="t" rtlCol="false" tIns="0" lIns="0" bIns="0" rIns="0">
            <a:spAutoFit/>
          </a:bodyPr>
          <a:lstStyle/>
          <a:p>
            <a:pPr algn="l" marL="0" indent="0" lvl="0">
              <a:lnSpc>
                <a:spcPts val="19405"/>
              </a:lnSpc>
              <a:spcBef>
                <a:spcPct val="0"/>
              </a:spcBef>
            </a:pPr>
            <a:r>
              <a:rPr lang="en-US" b="true" sz="16171">
                <a:solidFill>
                  <a:srgbClr val="D12E2E"/>
                </a:solidFill>
                <a:latin typeface="Poppins Bold"/>
                <a:ea typeface="Poppins Bold"/>
                <a:cs typeface="Poppins Bold"/>
                <a:sym typeface="Poppins Bold"/>
              </a:rPr>
              <a:t>&gt;_</a:t>
            </a:r>
          </a:p>
        </p:txBody>
      </p:sp>
      <p:sp>
        <p:nvSpPr>
          <p:cNvPr name="TextBox 8" id="8"/>
          <p:cNvSpPr txBox="true"/>
          <p:nvPr/>
        </p:nvSpPr>
        <p:spPr>
          <a:xfrm rot="0">
            <a:off x="7833057" y="4139222"/>
            <a:ext cx="596659" cy="584920"/>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 </a:t>
            </a:r>
          </a:p>
        </p:txBody>
      </p:sp>
      <p:sp>
        <p:nvSpPr>
          <p:cNvPr name="TextBox 9" id="9"/>
          <p:cNvSpPr txBox="true"/>
          <p:nvPr/>
        </p:nvSpPr>
        <p:spPr>
          <a:xfrm rot="0">
            <a:off x="8429717" y="4139222"/>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jpf</a:t>
            </a:r>
            <a:r>
              <a:rPr lang="en-US" sz="3025">
                <a:solidFill>
                  <a:srgbClr val="6C6A6A"/>
                </a:solidFill>
                <a:latin typeface="Poppins"/>
                <a:ea typeface="Poppins"/>
                <a:cs typeface="Poppins"/>
                <a:sym typeface="Poppins"/>
              </a:rPr>
              <a:t> </a:t>
            </a:r>
            <a:r>
              <a:rPr lang="en-US" sz="3025">
                <a:solidFill>
                  <a:srgbClr val="444444"/>
                </a:solidFill>
                <a:latin typeface="Poppins"/>
                <a:ea typeface="Poppins"/>
                <a:cs typeface="Poppins"/>
                <a:sym typeface="Poppins"/>
              </a:rPr>
              <a:t> </a:t>
            </a:r>
            <a:r>
              <a:rPr lang="en-US" sz="3025">
                <a:solidFill>
                  <a:srgbClr val="000000"/>
                </a:solidFill>
                <a:latin typeface="Poppins"/>
                <a:ea typeface="Poppins"/>
                <a:cs typeface="Poppins"/>
                <a:sym typeface="Poppins"/>
              </a:rPr>
              <a:t>&lt;...&gt;</a:t>
            </a:r>
          </a:p>
        </p:txBody>
      </p:sp>
      <p:sp>
        <p:nvSpPr>
          <p:cNvPr name="TextBox 10" id="10"/>
          <p:cNvSpPr txBox="true"/>
          <p:nvPr/>
        </p:nvSpPr>
        <p:spPr>
          <a:xfrm rot="0">
            <a:off x="7676803" y="2655930"/>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Invoking JPF</a:t>
            </a:r>
          </a:p>
        </p:txBody>
      </p:sp>
      <p:sp>
        <p:nvSpPr>
          <p:cNvPr name="TextBox 11" id="11"/>
          <p:cNvSpPr txBox="true"/>
          <p:nvPr/>
        </p:nvSpPr>
        <p:spPr>
          <a:xfrm rot="0">
            <a:off x="7676803" y="3416042"/>
            <a:ext cx="4997948" cy="3505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JPF is invoked through the jpf command</a:t>
            </a:r>
          </a:p>
        </p:txBody>
      </p:sp>
      <p:grpSp>
        <p:nvGrpSpPr>
          <p:cNvPr name="Group 12" id="12"/>
          <p:cNvGrpSpPr/>
          <p:nvPr/>
        </p:nvGrpSpPr>
        <p:grpSpPr>
          <a:xfrm rot="0">
            <a:off x="7676803" y="5942560"/>
            <a:ext cx="9458615" cy="1180108"/>
            <a:chOff x="0" y="0"/>
            <a:chExt cx="3103302" cy="387185"/>
          </a:xfrm>
        </p:grpSpPr>
        <p:sp>
          <p:nvSpPr>
            <p:cNvPr name="Freeform 13" id="13"/>
            <p:cNvSpPr/>
            <p:nvPr/>
          </p:nvSpPr>
          <p:spPr>
            <a:xfrm flipH="false" flipV="false" rot="0">
              <a:off x="0" y="0"/>
              <a:ext cx="3103302" cy="387185"/>
            </a:xfrm>
            <a:custGeom>
              <a:avLst/>
              <a:gdLst/>
              <a:ahLst/>
              <a:cxnLst/>
              <a:rect r="r" b="b" t="t" l="l"/>
              <a:pathLst>
                <a:path h="387185" w="3103302">
                  <a:moveTo>
                    <a:pt x="0" y="0"/>
                  </a:moveTo>
                  <a:lnTo>
                    <a:pt x="3103302" y="0"/>
                  </a:lnTo>
                  <a:lnTo>
                    <a:pt x="3103302" y="387185"/>
                  </a:lnTo>
                  <a:lnTo>
                    <a:pt x="0" y="387185"/>
                  </a:lnTo>
                  <a:close/>
                </a:path>
              </a:pathLst>
            </a:custGeom>
            <a:solidFill>
              <a:srgbClr val="F4F4F4"/>
            </a:solidFill>
          </p:spPr>
        </p:sp>
        <p:sp>
          <p:nvSpPr>
            <p:cNvPr name="TextBox 14" id="14"/>
            <p:cNvSpPr txBox="true"/>
            <p:nvPr/>
          </p:nvSpPr>
          <p:spPr>
            <a:xfrm>
              <a:off x="0" y="-76200"/>
              <a:ext cx="3103302" cy="463385"/>
            </a:xfrm>
            <a:prstGeom prst="rect">
              <a:avLst/>
            </a:prstGeom>
          </p:spPr>
          <p:txBody>
            <a:bodyPr anchor="ctr" rtlCol="false" tIns="50800" lIns="50800" bIns="50800" rIns="50800"/>
            <a:lstStyle/>
            <a:p>
              <a:pPr algn="ctr">
                <a:lnSpc>
                  <a:spcPts val="2700"/>
                </a:lnSpc>
              </a:pPr>
            </a:p>
          </p:txBody>
        </p:sp>
      </p:grpSp>
      <p:sp>
        <p:nvSpPr>
          <p:cNvPr name="TextBox 15" id="15"/>
          <p:cNvSpPr txBox="true"/>
          <p:nvPr/>
        </p:nvSpPr>
        <p:spPr>
          <a:xfrm rot="0">
            <a:off x="7833057" y="6178241"/>
            <a:ext cx="596659" cy="584920"/>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 </a:t>
            </a:r>
          </a:p>
        </p:txBody>
      </p:sp>
      <p:sp>
        <p:nvSpPr>
          <p:cNvPr name="TextBox 16" id="16"/>
          <p:cNvSpPr txBox="true"/>
          <p:nvPr/>
        </p:nvSpPr>
        <p:spPr>
          <a:xfrm rot="0">
            <a:off x="8429717" y="6178241"/>
            <a:ext cx="9164413"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java </a:t>
            </a:r>
            <a:r>
              <a:rPr lang="en-US" sz="3025">
                <a:solidFill>
                  <a:srgbClr val="6C6A6A"/>
                </a:solidFill>
                <a:latin typeface="Poppins"/>
                <a:ea typeface="Poppins"/>
                <a:cs typeface="Poppins"/>
                <a:sym typeface="Poppins"/>
              </a:rPr>
              <a:t>-jar &lt;jpf-core-dir&gt;/build</a:t>
            </a:r>
            <a:r>
              <a:rPr lang="en-US" sz="3025">
                <a:solidFill>
                  <a:srgbClr val="D12E2E"/>
                </a:solidFill>
                <a:latin typeface="Poppins"/>
                <a:ea typeface="Poppins"/>
                <a:cs typeface="Poppins"/>
                <a:sym typeface="Poppins"/>
              </a:rPr>
              <a:t>/RunJPF.jar  </a:t>
            </a:r>
            <a:r>
              <a:rPr lang="en-US" sz="3025">
                <a:solidFill>
                  <a:srgbClr val="000000"/>
                </a:solidFill>
                <a:latin typeface="Poppins"/>
                <a:ea typeface="Poppins"/>
                <a:cs typeface="Poppins"/>
                <a:sym typeface="Poppins"/>
              </a:rPr>
              <a:t>&lt;...&gt;</a:t>
            </a:r>
          </a:p>
        </p:txBody>
      </p:sp>
      <p:sp>
        <p:nvSpPr>
          <p:cNvPr name="TextBox 17" id="17"/>
          <p:cNvSpPr txBox="true"/>
          <p:nvPr/>
        </p:nvSpPr>
        <p:spPr>
          <a:xfrm rot="0">
            <a:off x="7676803" y="5366419"/>
            <a:ext cx="9216807" cy="3505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The alternative syntax, without storing jpf into the path is</a:t>
            </a:r>
          </a:p>
        </p:txBody>
      </p:sp>
      <p:sp>
        <p:nvSpPr>
          <p:cNvPr name="TextBox 18" id="1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20</a:t>
            </a:r>
          </a:p>
        </p:txBody>
      </p:sp>
      <p:sp>
        <p:nvSpPr>
          <p:cNvPr name="AutoShape 19" id="19"/>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676803" y="3263726"/>
            <a:ext cx="9458615" cy="1180108"/>
            <a:chOff x="0" y="0"/>
            <a:chExt cx="3103302" cy="387185"/>
          </a:xfrm>
        </p:grpSpPr>
        <p:sp>
          <p:nvSpPr>
            <p:cNvPr name="Freeform 3" id="3"/>
            <p:cNvSpPr/>
            <p:nvPr/>
          </p:nvSpPr>
          <p:spPr>
            <a:xfrm flipH="false" flipV="false" rot="0">
              <a:off x="0" y="0"/>
              <a:ext cx="3103302" cy="387185"/>
            </a:xfrm>
            <a:custGeom>
              <a:avLst/>
              <a:gdLst/>
              <a:ahLst/>
              <a:cxnLst/>
              <a:rect r="r" b="b" t="t" l="l"/>
              <a:pathLst>
                <a:path h="387185" w="3103302">
                  <a:moveTo>
                    <a:pt x="0" y="0"/>
                  </a:moveTo>
                  <a:lnTo>
                    <a:pt x="3103302" y="0"/>
                  </a:lnTo>
                  <a:lnTo>
                    <a:pt x="3103302" y="387185"/>
                  </a:lnTo>
                  <a:lnTo>
                    <a:pt x="0" y="387185"/>
                  </a:lnTo>
                  <a:close/>
                </a:path>
              </a:pathLst>
            </a:custGeom>
            <a:solidFill>
              <a:srgbClr val="F4F4F4"/>
            </a:solidFill>
          </p:spPr>
        </p:sp>
        <p:sp>
          <p:nvSpPr>
            <p:cNvPr name="TextBox 4" id="4"/>
            <p:cNvSpPr txBox="true"/>
            <p:nvPr/>
          </p:nvSpPr>
          <p:spPr>
            <a:xfrm>
              <a:off x="0" y="-76200"/>
              <a:ext cx="3103302" cy="463385"/>
            </a:xfrm>
            <a:prstGeom prst="rect">
              <a:avLst/>
            </a:prstGeom>
          </p:spPr>
          <p:txBody>
            <a:bodyPr anchor="ctr" rtlCol="false" tIns="50800" lIns="50800" bIns="50800" rIns="50800"/>
            <a:lstStyle/>
            <a:p>
              <a:pPr algn="ctr">
                <a:lnSpc>
                  <a:spcPts val="2700"/>
                </a:lnSpc>
              </a:pPr>
            </a:p>
          </p:txBody>
        </p:sp>
      </p:grpSp>
      <p:sp>
        <p:nvSpPr>
          <p:cNvPr name="TextBox 5" id="5"/>
          <p:cNvSpPr txBox="true"/>
          <p:nvPr/>
        </p:nvSpPr>
        <p:spPr>
          <a:xfrm rot="0">
            <a:off x="1028700" y="4522343"/>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Running </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JPF</a:t>
            </a:r>
          </a:p>
        </p:txBody>
      </p:sp>
      <p:sp>
        <p:nvSpPr>
          <p:cNvPr name="TextBox 6" id="6"/>
          <p:cNvSpPr txBox="true"/>
          <p:nvPr/>
        </p:nvSpPr>
        <p:spPr>
          <a:xfrm rot="0">
            <a:off x="1028700" y="7176272"/>
            <a:ext cx="4997948"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JPF run every program similarly to how you run any java program</a:t>
            </a:r>
          </a:p>
        </p:txBody>
      </p:sp>
      <p:sp>
        <p:nvSpPr>
          <p:cNvPr name="TextBox 7" id="7"/>
          <p:cNvSpPr txBox="true"/>
          <p:nvPr/>
        </p:nvSpPr>
        <p:spPr>
          <a:xfrm rot="0">
            <a:off x="1028700" y="1507360"/>
            <a:ext cx="3354187" cy="2622155"/>
          </a:xfrm>
          <a:prstGeom prst="rect">
            <a:avLst/>
          </a:prstGeom>
        </p:spPr>
        <p:txBody>
          <a:bodyPr anchor="t" rtlCol="false" tIns="0" lIns="0" bIns="0" rIns="0">
            <a:spAutoFit/>
          </a:bodyPr>
          <a:lstStyle/>
          <a:p>
            <a:pPr algn="l" marL="0" indent="0" lvl="0">
              <a:lnSpc>
                <a:spcPts val="19405"/>
              </a:lnSpc>
              <a:spcBef>
                <a:spcPct val="0"/>
              </a:spcBef>
            </a:pPr>
            <a:r>
              <a:rPr lang="en-US" b="true" sz="16171">
                <a:solidFill>
                  <a:srgbClr val="D12E2E"/>
                </a:solidFill>
                <a:latin typeface="Poppins Bold"/>
                <a:ea typeface="Poppins Bold"/>
                <a:cs typeface="Poppins Bold"/>
                <a:sym typeface="Poppins Bold"/>
              </a:rPr>
              <a:t>&gt;_</a:t>
            </a:r>
          </a:p>
        </p:txBody>
      </p:sp>
      <p:sp>
        <p:nvSpPr>
          <p:cNvPr name="TextBox 8" id="8"/>
          <p:cNvSpPr txBox="true"/>
          <p:nvPr/>
        </p:nvSpPr>
        <p:spPr>
          <a:xfrm rot="0">
            <a:off x="7833057" y="3499407"/>
            <a:ext cx="596659" cy="584920"/>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 </a:t>
            </a:r>
          </a:p>
        </p:txBody>
      </p:sp>
      <p:sp>
        <p:nvSpPr>
          <p:cNvPr name="TextBox 9" id="9"/>
          <p:cNvSpPr txBox="true"/>
          <p:nvPr/>
        </p:nvSpPr>
        <p:spPr>
          <a:xfrm rot="0">
            <a:off x="8429717" y="3499407"/>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jpf</a:t>
            </a:r>
            <a:r>
              <a:rPr lang="en-US" sz="3025">
                <a:solidFill>
                  <a:srgbClr val="6C6A6A"/>
                </a:solidFill>
                <a:latin typeface="Poppins"/>
                <a:ea typeface="Poppins"/>
                <a:cs typeface="Poppins"/>
                <a:sym typeface="Poppins"/>
              </a:rPr>
              <a:t> </a:t>
            </a:r>
            <a:r>
              <a:rPr lang="en-US" sz="3025">
                <a:solidFill>
                  <a:srgbClr val="444444"/>
                </a:solidFill>
                <a:latin typeface="Poppins"/>
                <a:ea typeface="Poppins"/>
                <a:cs typeface="Poppins"/>
                <a:sym typeface="Poppins"/>
              </a:rPr>
              <a:t> </a:t>
            </a:r>
            <a:r>
              <a:rPr lang="en-US" sz="3025">
                <a:solidFill>
                  <a:srgbClr val="000000"/>
                </a:solidFill>
                <a:latin typeface="Poppins"/>
                <a:ea typeface="Poppins"/>
                <a:cs typeface="Poppins"/>
                <a:sym typeface="Poppins"/>
              </a:rPr>
              <a:t>&lt;main class&gt;</a:t>
            </a:r>
          </a:p>
        </p:txBody>
      </p:sp>
      <p:sp>
        <p:nvSpPr>
          <p:cNvPr name="TextBox 10" id="10"/>
          <p:cNvSpPr txBox="true"/>
          <p:nvPr/>
        </p:nvSpPr>
        <p:spPr>
          <a:xfrm rot="0">
            <a:off x="7676803" y="2016114"/>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Command line</a:t>
            </a:r>
          </a:p>
        </p:txBody>
      </p:sp>
      <p:sp>
        <p:nvSpPr>
          <p:cNvPr name="TextBox 11" id="11"/>
          <p:cNvSpPr txBox="true"/>
          <p:nvPr/>
        </p:nvSpPr>
        <p:spPr>
          <a:xfrm rot="0">
            <a:off x="7676803" y="6901952"/>
            <a:ext cx="9614869" cy="3505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Notice that other properties are specifiable, but this is not the correct place to do it</a:t>
            </a:r>
          </a:p>
        </p:txBody>
      </p:sp>
      <p:sp>
        <p:nvSpPr>
          <p:cNvPr name="TextBox 12" id="12"/>
          <p:cNvSpPr txBox="true"/>
          <p:nvPr/>
        </p:nvSpPr>
        <p:spPr>
          <a:xfrm rot="0">
            <a:off x="7676803" y="2776227"/>
            <a:ext cx="4997948" cy="3505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The most basic way of running jpf</a:t>
            </a:r>
          </a:p>
        </p:txBody>
      </p:sp>
      <p:grpSp>
        <p:nvGrpSpPr>
          <p:cNvPr name="Group 13" id="13"/>
          <p:cNvGrpSpPr/>
          <p:nvPr/>
        </p:nvGrpSpPr>
        <p:grpSpPr>
          <a:xfrm rot="0">
            <a:off x="7695853" y="5302745"/>
            <a:ext cx="9458615" cy="1180108"/>
            <a:chOff x="0" y="0"/>
            <a:chExt cx="3103302" cy="387185"/>
          </a:xfrm>
        </p:grpSpPr>
        <p:sp>
          <p:nvSpPr>
            <p:cNvPr name="Freeform 14" id="14"/>
            <p:cNvSpPr/>
            <p:nvPr/>
          </p:nvSpPr>
          <p:spPr>
            <a:xfrm flipH="false" flipV="false" rot="0">
              <a:off x="0" y="0"/>
              <a:ext cx="3103302" cy="387185"/>
            </a:xfrm>
            <a:custGeom>
              <a:avLst/>
              <a:gdLst/>
              <a:ahLst/>
              <a:cxnLst/>
              <a:rect r="r" b="b" t="t" l="l"/>
              <a:pathLst>
                <a:path h="387185" w="3103302">
                  <a:moveTo>
                    <a:pt x="0" y="0"/>
                  </a:moveTo>
                  <a:lnTo>
                    <a:pt x="3103302" y="0"/>
                  </a:lnTo>
                  <a:lnTo>
                    <a:pt x="3103302" y="387185"/>
                  </a:lnTo>
                  <a:lnTo>
                    <a:pt x="0" y="387185"/>
                  </a:lnTo>
                  <a:close/>
                </a:path>
              </a:pathLst>
            </a:custGeom>
            <a:solidFill>
              <a:srgbClr val="F4F4F4"/>
            </a:solidFill>
          </p:spPr>
        </p:sp>
        <p:sp>
          <p:nvSpPr>
            <p:cNvPr name="TextBox 15" id="15"/>
            <p:cNvSpPr txBox="true"/>
            <p:nvPr/>
          </p:nvSpPr>
          <p:spPr>
            <a:xfrm>
              <a:off x="0" y="-76200"/>
              <a:ext cx="3103302" cy="463385"/>
            </a:xfrm>
            <a:prstGeom prst="rect">
              <a:avLst/>
            </a:prstGeom>
          </p:spPr>
          <p:txBody>
            <a:bodyPr anchor="ctr" rtlCol="false" tIns="50800" lIns="50800" bIns="50800" rIns="50800"/>
            <a:lstStyle/>
            <a:p>
              <a:pPr algn="ctr">
                <a:lnSpc>
                  <a:spcPts val="2700"/>
                </a:lnSpc>
              </a:pPr>
            </a:p>
          </p:txBody>
        </p:sp>
      </p:grpSp>
      <p:sp>
        <p:nvSpPr>
          <p:cNvPr name="TextBox 16" id="16"/>
          <p:cNvSpPr txBox="true"/>
          <p:nvPr/>
        </p:nvSpPr>
        <p:spPr>
          <a:xfrm rot="0">
            <a:off x="7833057" y="5538426"/>
            <a:ext cx="596659" cy="584920"/>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 </a:t>
            </a:r>
          </a:p>
        </p:txBody>
      </p:sp>
      <p:sp>
        <p:nvSpPr>
          <p:cNvPr name="TextBox 17" id="17"/>
          <p:cNvSpPr txBox="true"/>
          <p:nvPr/>
        </p:nvSpPr>
        <p:spPr>
          <a:xfrm rot="0">
            <a:off x="8448767" y="5538426"/>
            <a:ext cx="9164413"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jpf </a:t>
            </a:r>
            <a:r>
              <a:rPr lang="en-US" sz="3025">
                <a:solidFill>
                  <a:srgbClr val="6C6A6A"/>
                </a:solidFill>
                <a:latin typeface="Poppins"/>
                <a:ea typeface="Poppins"/>
                <a:cs typeface="Poppins"/>
                <a:sym typeface="Poppins"/>
              </a:rPr>
              <a:t> +classpath=&lt;class-path&gt; </a:t>
            </a:r>
            <a:r>
              <a:rPr lang="en-US" sz="3025">
                <a:solidFill>
                  <a:srgbClr val="444444"/>
                </a:solidFill>
                <a:latin typeface="Poppins"/>
                <a:ea typeface="Poppins"/>
                <a:cs typeface="Poppins"/>
                <a:sym typeface="Poppins"/>
              </a:rPr>
              <a:t> </a:t>
            </a:r>
            <a:r>
              <a:rPr lang="en-US" sz="3025">
                <a:solidFill>
                  <a:srgbClr val="000000"/>
                </a:solidFill>
                <a:latin typeface="Poppins"/>
                <a:ea typeface="Poppins"/>
                <a:cs typeface="Poppins"/>
                <a:sym typeface="Poppins"/>
              </a:rPr>
              <a:t>&lt;main class&gt;</a:t>
            </a:r>
          </a:p>
        </p:txBody>
      </p:sp>
      <p:sp>
        <p:nvSpPr>
          <p:cNvPr name="TextBox 18" id="18"/>
          <p:cNvSpPr txBox="true"/>
          <p:nvPr/>
        </p:nvSpPr>
        <p:spPr>
          <a:xfrm rot="0">
            <a:off x="7676803" y="4726604"/>
            <a:ext cx="9216807" cy="3505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If the class is outside the configured project class path it can be specified</a:t>
            </a:r>
          </a:p>
        </p:txBody>
      </p:sp>
      <p:sp>
        <p:nvSpPr>
          <p:cNvPr name="TextBox 19" id="1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21</a:t>
            </a:r>
          </a:p>
        </p:txBody>
      </p:sp>
      <p:sp>
        <p:nvSpPr>
          <p:cNvPr name="AutoShape 20" id="20"/>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4522343"/>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Running </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JPF</a:t>
            </a:r>
          </a:p>
        </p:txBody>
      </p:sp>
      <p:sp>
        <p:nvSpPr>
          <p:cNvPr name="TextBox 3" id="3"/>
          <p:cNvSpPr txBox="true"/>
          <p:nvPr/>
        </p:nvSpPr>
        <p:spPr>
          <a:xfrm rot="0">
            <a:off x="1028700" y="7176272"/>
            <a:ext cx="4997948"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JPF run every program similarly to how you run any java program</a:t>
            </a:r>
          </a:p>
        </p:txBody>
      </p:sp>
      <p:sp>
        <p:nvSpPr>
          <p:cNvPr name="TextBox 4" id="4"/>
          <p:cNvSpPr txBox="true"/>
          <p:nvPr/>
        </p:nvSpPr>
        <p:spPr>
          <a:xfrm rot="0">
            <a:off x="1028700" y="1507360"/>
            <a:ext cx="3354187" cy="2622155"/>
          </a:xfrm>
          <a:prstGeom prst="rect">
            <a:avLst/>
          </a:prstGeom>
        </p:spPr>
        <p:txBody>
          <a:bodyPr anchor="t" rtlCol="false" tIns="0" lIns="0" bIns="0" rIns="0">
            <a:spAutoFit/>
          </a:bodyPr>
          <a:lstStyle/>
          <a:p>
            <a:pPr algn="l" marL="0" indent="0" lvl="0">
              <a:lnSpc>
                <a:spcPts val="19405"/>
              </a:lnSpc>
              <a:spcBef>
                <a:spcPct val="0"/>
              </a:spcBef>
            </a:pPr>
            <a:r>
              <a:rPr lang="en-US" b="true" sz="16171">
                <a:solidFill>
                  <a:srgbClr val="D12E2E"/>
                </a:solidFill>
                <a:latin typeface="Poppins Bold"/>
                <a:ea typeface="Poppins Bold"/>
                <a:cs typeface="Poppins Bold"/>
                <a:sym typeface="Poppins Bold"/>
              </a:rPr>
              <a:t>&gt;_</a:t>
            </a:r>
          </a:p>
        </p:txBody>
      </p:sp>
      <p:sp>
        <p:nvSpPr>
          <p:cNvPr name="TextBox 5" id="5"/>
          <p:cNvSpPr txBox="true"/>
          <p:nvPr/>
        </p:nvSpPr>
        <p:spPr>
          <a:xfrm rot="0">
            <a:off x="7676803" y="2016114"/>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Example</a:t>
            </a:r>
          </a:p>
        </p:txBody>
      </p:sp>
      <p:grpSp>
        <p:nvGrpSpPr>
          <p:cNvPr name="Group 6" id="6"/>
          <p:cNvGrpSpPr/>
          <p:nvPr/>
        </p:nvGrpSpPr>
        <p:grpSpPr>
          <a:xfrm rot="0">
            <a:off x="7676803" y="5504215"/>
            <a:ext cx="9458615" cy="1180108"/>
            <a:chOff x="0" y="0"/>
            <a:chExt cx="3103302" cy="387185"/>
          </a:xfrm>
        </p:grpSpPr>
        <p:sp>
          <p:nvSpPr>
            <p:cNvPr name="Freeform 7" id="7"/>
            <p:cNvSpPr/>
            <p:nvPr/>
          </p:nvSpPr>
          <p:spPr>
            <a:xfrm flipH="false" flipV="false" rot="0">
              <a:off x="0" y="0"/>
              <a:ext cx="3103302" cy="387185"/>
            </a:xfrm>
            <a:custGeom>
              <a:avLst/>
              <a:gdLst/>
              <a:ahLst/>
              <a:cxnLst/>
              <a:rect r="r" b="b" t="t" l="l"/>
              <a:pathLst>
                <a:path h="387185" w="3103302">
                  <a:moveTo>
                    <a:pt x="0" y="0"/>
                  </a:moveTo>
                  <a:lnTo>
                    <a:pt x="3103302" y="0"/>
                  </a:lnTo>
                  <a:lnTo>
                    <a:pt x="3103302" y="387185"/>
                  </a:lnTo>
                  <a:lnTo>
                    <a:pt x="0" y="387185"/>
                  </a:lnTo>
                  <a:close/>
                </a:path>
              </a:pathLst>
            </a:custGeom>
            <a:solidFill>
              <a:srgbClr val="F4F4F4"/>
            </a:solidFill>
          </p:spPr>
        </p:sp>
        <p:sp>
          <p:nvSpPr>
            <p:cNvPr name="TextBox 8" id="8"/>
            <p:cNvSpPr txBox="true"/>
            <p:nvPr/>
          </p:nvSpPr>
          <p:spPr>
            <a:xfrm>
              <a:off x="0" y="-76200"/>
              <a:ext cx="3103302" cy="463385"/>
            </a:xfrm>
            <a:prstGeom prst="rect">
              <a:avLst/>
            </a:prstGeom>
          </p:spPr>
          <p:txBody>
            <a:bodyPr anchor="ctr" rtlCol="false" tIns="50800" lIns="50800" bIns="50800" rIns="50800"/>
            <a:lstStyle/>
            <a:p>
              <a:pPr algn="ctr">
                <a:lnSpc>
                  <a:spcPts val="2700"/>
                </a:lnSpc>
              </a:pPr>
            </a:p>
          </p:txBody>
        </p:sp>
      </p:grpSp>
      <p:sp>
        <p:nvSpPr>
          <p:cNvPr name="TextBox 9" id="9"/>
          <p:cNvSpPr txBox="true"/>
          <p:nvPr/>
        </p:nvSpPr>
        <p:spPr>
          <a:xfrm rot="0">
            <a:off x="7833057" y="5739896"/>
            <a:ext cx="596659" cy="584920"/>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 </a:t>
            </a:r>
          </a:p>
        </p:txBody>
      </p:sp>
      <p:sp>
        <p:nvSpPr>
          <p:cNvPr name="TextBox 10" id="10"/>
          <p:cNvSpPr txBox="true"/>
          <p:nvPr/>
        </p:nvSpPr>
        <p:spPr>
          <a:xfrm rot="0">
            <a:off x="8429717" y="5739896"/>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jpf </a:t>
            </a:r>
            <a:r>
              <a:rPr lang="en-US" sz="3025">
                <a:solidFill>
                  <a:srgbClr val="6C6A6A"/>
                </a:solidFill>
                <a:latin typeface="Poppins"/>
                <a:ea typeface="Poppins"/>
                <a:cs typeface="Poppins"/>
                <a:sym typeface="Poppins"/>
              </a:rPr>
              <a:t> +classpath=. </a:t>
            </a:r>
            <a:r>
              <a:rPr lang="en-US" sz="3025">
                <a:solidFill>
                  <a:srgbClr val="444444"/>
                </a:solidFill>
                <a:latin typeface="Poppins"/>
                <a:ea typeface="Poppins"/>
                <a:cs typeface="Poppins"/>
                <a:sym typeface="Poppins"/>
              </a:rPr>
              <a:t> </a:t>
            </a:r>
            <a:r>
              <a:rPr lang="en-US" sz="3025">
                <a:solidFill>
                  <a:srgbClr val="000000"/>
                </a:solidFill>
                <a:latin typeface="Poppins"/>
                <a:ea typeface="Poppins"/>
                <a:cs typeface="Poppins"/>
                <a:sym typeface="Poppins"/>
              </a:rPr>
              <a:t>HelloWorld</a:t>
            </a:r>
          </a:p>
        </p:txBody>
      </p:sp>
      <p:grpSp>
        <p:nvGrpSpPr>
          <p:cNvPr name="Group 11" id="11"/>
          <p:cNvGrpSpPr/>
          <p:nvPr/>
        </p:nvGrpSpPr>
        <p:grpSpPr>
          <a:xfrm rot="0">
            <a:off x="7676803" y="2899400"/>
            <a:ext cx="9458615" cy="1938065"/>
            <a:chOff x="0" y="0"/>
            <a:chExt cx="3103302" cy="635865"/>
          </a:xfrm>
        </p:grpSpPr>
        <p:sp>
          <p:nvSpPr>
            <p:cNvPr name="Freeform 12" id="12"/>
            <p:cNvSpPr/>
            <p:nvPr/>
          </p:nvSpPr>
          <p:spPr>
            <a:xfrm flipH="false" flipV="false" rot="0">
              <a:off x="0" y="0"/>
              <a:ext cx="3103302" cy="635865"/>
            </a:xfrm>
            <a:custGeom>
              <a:avLst/>
              <a:gdLst/>
              <a:ahLst/>
              <a:cxnLst/>
              <a:rect r="r" b="b" t="t" l="l"/>
              <a:pathLst>
                <a:path h="635865" w="3103302">
                  <a:moveTo>
                    <a:pt x="0" y="0"/>
                  </a:moveTo>
                  <a:lnTo>
                    <a:pt x="3103302" y="0"/>
                  </a:lnTo>
                  <a:lnTo>
                    <a:pt x="3103302" y="635865"/>
                  </a:lnTo>
                  <a:lnTo>
                    <a:pt x="0" y="635865"/>
                  </a:lnTo>
                  <a:close/>
                </a:path>
              </a:pathLst>
            </a:custGeom>
            <a:solidFill>
              <a:srgbClr val="F4F4F4"/>
            </a:solidFill>
          </p:spPr>
        </p:sp>
        <p:sp>
          <p:nvSpPr>
            <p:cNvPr name="TextBox 13" id="13"/>
            <p:cNvSpPr txBox="true"/>
            <p:nvPr/>
          </p:nvSpPr>
          <p:spPr>
            <a:xfrm>
              <a:off x="0" y="-76200"/>
              <a:ext cx="3103302" cy="712065"/>
            </a:xfrm>
            <a:prstGeom prst="rect">
              <a:avLst/>
            </a:prstGeom>
          </p:spPr>
          <p:txBody>
            <a:bodyPr anchor="ctr" rtlCol="false" tIns="50800" lIns="50800" bIns="50800" rIns="50800"/>
            <a:lstStyle/>
            <a:p>
              <a:pPr algn="ctr">
                <a:lnSpc>
                  <a:spcPts val="2700"/>
                </a:lnSpc>
              </a:pPr>
            </a:p>
          </p:txBody>
        </p:sp>
      </p:grpSp>
      <p:sp>
        <p:nvSpPr>
          <p:cNvPr name="TextBox 14" id="14"/>
          <p:cNvSpPr txBox="true"/>
          <p:nvPr/>
        </p:nvSpPr>
        <p:spPr>
          <a:xfrm rot="0">
            <a:off x="7833057" y="3135081"/>
            <a:ext cx="596659" cy="584920"/>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 </a:t>
            </a:r>
          </a:p>
        </p:txBody>
      </p:sp>
      <p:sp>
        <p:nvSpPr>
          <p:cNvPr name="TextBox 15" id="15"/>
          <p:cNvSpPr txBox="true"/>
          <p:nvPr/>
        </p:nvSpPr>
        <p:spPr>
          <a:xfrm rot="0">
            <a:off x="8429717" y="3135081"/>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ls</a:t>
            </a:r>
            <a:r>
              <a:rPr lang="en-US" sz="3025">
                <a:solidFill>
                  <a:srgbClr val="252525"/>
                </a:solidFill>
                <a:latin typeface="Poppins"/>
                <a:ea typeface="Poppins"/>
                <a:cs typeface="Poppins"/>
                <a:sym typeface="Poppins"/>
              </a:rPr>
              <a:t> </a:t>
            </a:r>
          </a:p>
        </p:txBody>
      </p:sp>
      <p:sp>
        <p:nvSpPr>
          <p:cNvPr name="TextBox 16" id="16"/>
          <p:cNvSpPr txBox="true"/>
          <p:nvPr/>
        </p:nvSpPr>
        <p:spPr>
          <a:xfrm rot="0">
            <a:off x="7975133" y="3904989"/>
            <a:ext cx="6824499" cy="580051"/>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HelloWorld.java      HelloWorld.class</a:t>
            </a:r>
          </a:p>
        </p:txBody>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22</a:t>
            </a:r>
          </a:p>
        </p:txBody>
      </p:sp>
      <p:sp>
        <p:nvSpPr>
          <p:cNvPr name="AutoShape 18" id="18"/>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0685" y="6978227"/>
            <a:ext cx="9458615" cy="1180108"/>
            <a:chOff x="0" y="0"/>
            <a:chExt cx="3103302" cy="387185"/>
          </a:xfrm>
        </p:grpSpPr>
        <p:sp>
          <p:nvSpPr>
            <p:cNvPr name="Freeform 3" id="3"/>
            <p:cNvSpPr/>
            <p:nvPr/>
          </p:nvSpPr>
          <p:spPr>
            <a:xfrm flipH="false" flipV="false" rot="0">
              <a:off x="0" y="0"/>
              <a:ext cx="3103302" cy="387185"/>
            </a:xfrm>
            <a:custGeom>
              <a:avLst/>
              <a:gdLst/>
              <a:ahLst/>
              <a:cxnLst/>
              <a:rect r="r" b="b" t="t" l="l"/>
              <a:pathLst>
                <a:path h="387185" w="3103302">
                  <a:moveTo>
                    <a:pt x="0" y="0"/>
                  </a:moveTo>
                  <a:lnTo>
                    <a:pt x="3103302" y="0"/>
                  </a:lnTo>
                  <a:lnTo>
                    <a:pt x="3103302" y="387185"/>
                  </a:lnTo>
                  <a:lnTo>
                    <a:pt x="0" y="387185"/>
                  </a:lnTo>
                  <a:close/>
                </a:path>
              </a:pathLst>
            </a:custGeom>
            <a:solidFill>
              <a:srgbClr val="F4F4F4"/>
            </a:solidFill>
          </p:spPr>
        </p:sp>
        <p:sp>
          <p:nvSpPr>
            <p:cNvPr name="TextBox 4" id="4"/>
            <p:cNvSpPr txBox="true"/>
            <p:nvPr/>
          </p:nvSpPr>
          <p:spPr>
            <a:xfrm>
              <a:off x="0" y="-76200"/>
              <a:ext cx="3103302" cy="463385"/>
            </a:xfrm>
            <a:prstGeom prst="rect">
              <a:avLst/>
            </a:prstGeom>
          </p:spPr>
          <p:txBody>
            <a:bodyPr anchor="ctr" rtlCol="false" tIns="50800" lIns="50800" bIns="50800" rIns="50800"/>
            <a:lstStyle/>
            <a:p>
              <a:pPr algn="ctr">
                <a:lnSpc>
                  <a:spcPts val="2700"/>
                </a:lnSpc>
              </a:pPr>
            </a:p>
          </p:txBody>
        </p:sp>
      </p:grpSp>
      <p:grpSp>
        <p:nvGrpSpPr>
          <p:cNvPr name="Group 5" id="5"/>
          <p:cNvGrpSpPr/>
          <p:nvPr/>
        </p:nvGrpSpPr>
        <p:grpSpPr>
          <a:xfrm rot="0">
            <a:off x="7800685" y="2321889"/>
            <a:ext cx="9458615" cy="2795346"/>
            <a:chOff x="0" y="0"/>
            <a:chExt cx="3103302" cy="917132"/>
          </a:xfrm>
        </p:grpSpPr>
        <p:sp>
          <p:nvSpPr>
            <p:cNvPr name="Freeform 6" id="6"/>
            <p:cNvSpPr/>
            <p:nvPr/>
          </p:nvSpPr>
          <p:spPr>
            <a:xfrm flipH="false" flipV="false" rot="0">
              <a:off x="0" y="0"/>
              <a:ext cx="3103302" cy="917132"/>
            </a:xfrm>
            <a:custGeom>
              <a:avLst/>
              <a:gdLst/>
              <a:ahLst/>
              <a:cxnLst/>
              <a:rect r="r" b="b" t="t" l="l"/>
              <a:pathLst>
                <a:path h="917132" w="3103302">
                  <a:moveTo>
                    <a:pt x="0" y="0"/>
                  </a:moveTo>
                  <a:lnTo>
                    <a:pt x="3103302" y="0"/>
                  </a:lnTo>
                  <a:lnTo>
                    <a:pt x="3103302" y="917132"/>
                  </a:lnTo>
                  <a:lnTo>
                    <a:pt x="0" y="917132"/>
                  </a:lnTo>
                  <a:close/>
                </a:path>
              </a:pathLst>
            </a:custGeom>
            <a:solidFill>
              <a:srgbClr val="F4F4F4"/>
            </a:solidFill>
          </p:spPr>
        </p:sp>
        <p:sp>
          <p:nvSpPr>
            <p:cNvPr name="TextBox 7" id="7"/>
            <p:cNvSpPr txBox="true"/>
            <p:nvPr/>
          </p:nvSpPr>
          <p:spPr>
            <a:xfrm>
              <a:off x="0" y="-76200"/>
              <a:ext cx="3103302" cy="993332"/>
            </a:xfrm>
            <a:prstGeom prst="rect">
              <a:avLst/>
            </a:prstGeom>
          </p:spPr>
          <p:txBody>
            <a:bodyPr anchor="ctr" rtlCol="false" tIns="50800" lIns="50800" bIns="50800" rIns="50800"/>
            <a:lstStyle/>
            <a:p>
              <a:pPr algn="ctr">
                <a:lnSpc>
                  <a:spcPts val="2700"/>
                </a:lnSpc>
              </a:pPr>
            </a:p>
          </p:txBody>
        </p:sp>
      </p:grpSp>
      <p:sp>
        <p:nvSpPr>
          <p:cNvPr name="Freeform 8" id="8"/>
          <p:cNvSpPr/>
          <p:nvPr/>
        </p:nvSpPr>
        <p:spPr>
          <a:xfrm flipH="false" flipV="false" rot="0">
            <a:off x="2385771" y="1669285"/>
            <a:ext cx="1141903" cy="1427379"/>
          </a:xfrm>
          <a:custGeom>
            <a:avLst/>
            <a:gdLst/>
            <a:ahLst/>
            <a:cxnLst/>
            <a:rect r="r" b="b" t="t" l="l"/>
            <a:pathLst>
              <a:path h="1427379" w="1141903">
                <a:moveTo>
                  <a:pt x="0" y="0"/>
                </a:moveTo>
                <a:lnTo>
                  <a:pt x="1141903" y="0"/>
                </a:lnTo>
                <a:lnTo>
                  <a:pt x="1141903" y="1427379"/>
                </a:lnTo>
                <a:lnTo>
                  <a:pt x="0" y="1427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4522343"/>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.jpf</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Files to run it</a:t>
            </a:r>
          </a:p>
        </p:txBody>
      </p:sp>
      <p:sp>
        <p:nvSpPr>
          <p:cNvPr name="TextBox 10" id="10"/>
          <p:cNvSpPr txBox="true"/>
          <p:nvPr/>
        </p:nvSpPr>
        <p:spPr>
          <a:xfrm rot="0">
            <a:off x="1028700" y="7176272"/>
            <a:ext cx="4997948" cy="10363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Although you can run JPF like this, the correct way is different.</a:t>
            </a:r>
          </a:p>
          <a:p>
            <a:pPr algn="just">
              <a:lnSpc>
                <a:spcPts val="2700"/>
              </a:lnSpc>
            </a:pPr>
            <a:r>
              <a:rPr lang="en-US" sz="1800">
                <a:solidFill>
                  <a:srgbClr val="252525"/>
                </a:solidFill>
                <a:latin typeface="Poppins"/>
                <a:ea typeface="Poppins"/>
                <a:cs typeface="Poppins"/>
                <a:sym typeface="Poppins"/>
              </a:rPr>
              <a:t>A . jpf file must be created </a:t>
            </a:r>
          </a:p>
        </p:txBody>
      </p:sp>
      <p:sp>
        <p:nvSpPr>
          <p:cNvPr name="TextBox 11" id="11"/>
          <p:cNvSpPr txBox="true"/>
          <p:nvPr/>
        </p:nvSpPr>
        <p:spPr>
          <a:xfrm rot="0">
            <a:off x="1028700" y="1507360"/>
            <a:ext cx="3354187" cy="2622155"/>
          </a:xfrm>
          <a:prstGeom prst="rect">
            <a:avLst/>
          </a:prstGeom>
        </p:spPr>
        <p:txBody>
          <a:bodyPr anchor="t" rtlCol="false" tIns="0" lIns="0" bIns="0" rIns="0">
            <a:spAutoFit/>
          </a:bodyPr>
          <a:lstStyle/>
          <a:p>
            <a:pPr algn="l" marL="0" indent="0" lvl="0">
              <a:lnSpc>
                <a:spcPts val="19405"/>
              </a:lnSpc>
              <a:spcBef>
                <a:spcPct val="0"/>
              </a:spcBef>
            </a:pPr>
            <a:r>
              <a:rPr lang="en-US" b="true" sz="16171">
                <a:solidFill>
                  <a:srgbClr val="D12E2E"/>
                </a:solidFill>
                <a:latin typeface="Poppins Bold"/>
                <a:ea typeface="Poppins Bold"/>
                <a:cs typeface="Poppins Bold"/>
                <a:sym typeface="Poppins Bold"/>
              </a:rPr>
              <a:t>&gt;_</a:t>
            </a:r>
          </a:p>
        </p:txBody>
      </p:sp>
      <p:sp>
        <p:nvSpPr>
          <p:cNvPr name="TextBox 12" id="12"/>
          <p:cNvSpPr txBox="true"/>
          <p:nvPr/>
        </p:nvSpPr>
        <p:spPr>
          <a:xfrm rot="0">
            <a:off x="7800685" y="1438604"/>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Create a .JPF File</a:t>
            </a:r>
          </a:p>
        </p:txBody>
      </p:sp>
      <p:sp>
        <p:nvSpPr>
          <p:cNvPr name="TextBox 13" id="13"/>
          <p:cNvSpPr txBox="true"/>
          <p:nvPr/>
        </p:nvSpPr>
        <p:spPr>
          <a:xfrm rot="0">
            <a:off x="7956939" y="7213908"/>
            <a:ext cx="596659" cy="584920"/>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 </a:t>
            </a:r>
          </a:p>
        </p:txBody>
      </p:sp>
      <p:sp>
        <p:nvSpPr>
          <p:cNvPr name="TextBox 14" id="14"/>
          <p:cNvSpPr txBox="true"/>
          <p:nvPr/>
        </p:nvSpPr>
        <p:spPr>
          <a:xfrm rot="0">
            <a:off x="8553599" y="7213908"/>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jpf </a:t>
            </a:r>
            <a:r>
              <a:rPr lang="en-US" sz="3025">
                <a:solidFill>
                  <a:srgbClr val="000000"/>
                </a:solidFill>
                <a:latin typeface="Poppins"/>
                <a:ea typeface="Poppins"/>
                <a:cs typeface="Poppins"/>
                <a:sym typeface="Poppins"/>
              </a:rPr>
              <a:t> &lt;JPF file&gt;</a:t>
            </a:r>
          </a:p>
        </p:txBody>
      </p:sp>
      <p:sp>
        <p:nvSpPr>
          <p:cNvPr name="TextBox 15" id="15"/>
          <p:cNvSpPr txBox="true"/>
          <p:nvPr/>
        </p:nvSpPr>
        <p:spPr>
          <a:xfrm rot="0">
            <a:off x="7956939" y="2557570"/>
            <a:ext cx="596659" cy="584920"/>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 </a:t>
            </a:r>
          </a:p>
        </p:txBody>
      </p:sp>
      <p:sp>
        <p:nvSpPr>
          <p:cNvPr name="TextBox 16" id="16"/>
          <p:cNvSpPr txBox="true"/>
          <p:nvPr/>
        </p:nvSpPr>
        <p:spPr>
          <a:xfrm rot="0">
            <a:off x="8553599" y="2557570"/>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nano </a:t>
            </a:r>
            <a:r>
              <a:rPr lang="en-US" sz="3025">
                <a:solidFill>
                  <a:srgbClr val="252525"/>
                </a:solidFill>
                <a:latin typeface="Poppins"/>
                <a:ea typeface="Poppins"/>
                <a:cs typeface="Poppins"/>
                <a:sym typeface="Poppins"/>
              </a:rPr>
              <a:t>&lt;name&gt;.jpf</a:t>
            </a:r>
          </a:p>
        </p:txBody>
      </p:sp>
      <p:sp>
        <p:nvSpPr>
          <p:cNvPr name="TextBox 17" id="17"/>
          <p:cNvSpPr txBox="true"/>
          <p:nvPr/>
        </p:nvSpPr>
        <p:spPr>
          <a:xfrm rot="0">
            <a:off x="8121337" y="3387856"/>
            <a:ext cx="6824499" cy="1151551"/>
          </a:xfrm>
          <a:prstGeom prst="rect">
            <a:avLst/>
          </a:prstGeom>
        </p:spPr>
        <p:txBody>
          <a:bodyPr anchor="t" rtlCol="false" tIns="0" lIns="0" bIns="0" rIns="0">
            <a:spAutoFit/>
          </a:bodyPr>
          <a:lstStyle/>
          <a:p>
            <a:pPr algn="just">
              <a:lnSpc>
                <a:spcPts val="4538"/>
              </a:lnSpc>
            </a:pPr>
            <a:r>
              <a:rPr lang="en-US" sz="3025">
                <a:solidFill>
                  <a:srgbClr val="6C6A6A"/>
                </a:solidFill>
                <a:latin typeface="Poppins"/>
                <a:ea typeface="Poppins"/>
                <a:cs typeface="Poppins"/>
                <a:sym typeface="Poppins"/>
              </a:rPr>
              <a:t>target = &lt;main class&gt;</a:t>
            </a:r>
          </a:p>
          <a:p>
            <a:pPr algn="just">
              <a:lnSpc>
                <a:spcPts val="4538"/>
              </a:lnSpc>
            </a:pPr>
            <a:r>
              <a:rPr lang="en-US" sz="3025">
                <a:solidFill>
                  <a:srgbClr val="6C6A6A"/>
                </a:solidFill>
                <a:latin typeface="Poppins"/>
                <a:ea typeface="Poppins"/>
                <a:cs typeface="Poppins"/>
                <a:sym typeface="Poppins"/>
              </a:rPr>
              <a:t>classpath = &lt;class-path&gt;</a:t>
            </a:r>
          </a:p>
        </p:txBody>
      </p:sp>
      <p:sp>
        <p:nvSpPr>
          <p:cNvPr name="TextBox 18" id="18"/>
          <p:cNvSpPr txBox="true"/>
          <p:nvPr/>
        </p:nvSpPr>
        <p:spPr>
          <a:xfrm rot="0">
            <a:off x="7800685" y="6093376"/>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Execution</a:t>
            </a:r>
          </a:p>
        </p:txBody>
      </p:sp>
      <p:sp>
        <p:nvSpPr>
          <p:cNvPr name="TextBox 19" id="19"/>
          <p:cNvSpPr txBox="true"/>
          <p:nvPr/>
        </p:nvSpPr>
        <p:spPr>
          <a:xfrm rot="0">
            <a:off x="7800685" y="5323953"/>
            <a:ext cx="9060553" cy="3505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The classpath can be absolute or relative to the .jpf file location</a:t>
            </a:r>
          </a:p>
        </p:txBody>
      </p:sp>
      <p:sp>
        <p:nvSpPr>
          <p:cNvPr name="TextBox 20" id="2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23</a:t>
            </a:r>
          </a:p>
        </p:txBody>
      </p:sp>
      <p:sp>
        <p:nvSpPr>
          <p:cNvPr name="AutoShape 21" id="21"/>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0685" y="6459728"/>
            <a:ext cx="9458615" cy="1180108"/>
            <a:chOff x="0" y="0"/>
            <a:chExt cx="3103302" cy="387185"/>
          </a:xfrm>
        </p:grpSpPr>
        <p:sp>
          <p:nvSpPr>
            <p:cNvPr name="Freeform 3" id="3"/>
            <p:cNvSpPr/>
            <p:nvPr/>
          </p:nvSpPr>
          <p:spPr>
            <a:xfrm flipH="false" flipV="false" rot="0">
              <a:off x="0" y="0"/>
              <a:ext cx="3103302" cy="387185"/>
            </a:xfrm>
            <a:custGeom>
              <a:avLst/>
              <a:gdLst/>
              <a:ahLst/>
              <a:cxnLst/>
              <a:rect r="r" b="b" t="t" l="l"/>
              <a:pathLst>
                <a:path h="387185" w="3103302">
                  <a:moveTo>
                    <a:pt x="0" y="0"/>
                  </a:moveTo>
                  <a:lnTo>
                    <a:pt x="3103302" y="0"/>
                  </a:lnTo>
                  <a:lnTo>
                    <a:pt x="3103302" y="387185"/>
                  </a:lnTo>
                  <a:lnTo>
                    <a:pt x="0" y="387185"/>
                  </a:lnTo>
                  <a:close/>
                </a:path>
              </a:pathLst>
            </a:custGeom>
            <a:solidFill>
              <a:srgbClr val="F4F4F4"/>
            </a:solidFill>
          </p:spPr>
        </p:sp>
        <p:sp>
          <p:nvSpPr>
            <p:cNvPr name="TextBox 4" id="4"/>
            <p:cNvSpPr txBox="true"/>
            <p:nvPr/>
          </p:nvSpPr>
          <p:spPr>
            <a:xfrm>
              <a:off x="0" y="-76200"/>
              <a:ext cx="3103302" cy="463385"/>
            </a:xfrm>
            <a:prstGeom prst="rect">
              <a:avLst/>
            </a:prstGeom>
          </p:spPr>
          <p:txBody>
            <a:bodyPr anchor="ctr" rtlCol="false" tIns="50800" lIns="50800" bIns="50800" rIns="50800"/>
            <a:lstStyle/>
            <a:p>
              <a:pPr algn="ctr">
                <a:lnSpc>
                  <a:spcPts val="2700"/>
                </a:lnSpc>
              </a:pPr>
            </a:p>
          </p:txBody>
        </p:sp>
      </p:grpSp>
      <p:grpSp>
        <p:nvGrpSpPr>
          <p:cNvPr name="Group 5" id="5"/>
          <p:cNvGrpSpPr/>
          <p:nvPr/>
        </p:nvGrpSpPr>
        <p:grpSpPr>
          <a:xfrm rot="0">
            <a:off x="7800685" y="2889047"/>
            <a:ext cx="9458615" cy="2795346"/>
            <a:chOff x="0" y="0"/>
            <a:chExt cx="3103302" cy="917132"/>
          </a:xfrm>
        </p:grpSpPr>
        <p:sp>
          <p:nvSpPr>
            <p:cNvPr name="Freeform 6" id="6"/>
            <p:cNvSpPr/>
            <p:nvPr/>
          </p:nvSpPr>
          <p:spPr>
            <a:xfrm flipH="false" flipV="false" rot="0">
              <a:off x="0" y="0"/>
              <a:ext cx="3103302" cy="917132"/>
            </a:xfrm>
            <a:custGeom>
              <a:avLst/>
              <a:gdLst/>
              <a:ahLst/>
              <a:cxnLst/>
              <a:rect r="r" b="b" t="t" l="l"/>
              <a:pathLst>
                <a:path h="917132" w="3103302">
                  <a:moveTo>
                    <a:pt x="0" y="0"/>
                  </a:moveTo>
                  <a:lnTo>
                    <a:pt x="3103302" y="0"/>
                  </a:lnTo>
                  <a:lnTo>
                    <a:pt x="3103302" y="917132"/>
                  </a:lnTo>
                  <a:lnTo>
                    <a:pt x="0" y="917132"/>
                  </a:lnTo>
                  <a:close/>
                </a:path>
              </a:pathLst>
            </a:custGeom>
            <a:solidFill>
              <a:srgbClr val="F4F4F4"/>
            </a:solidFill>
          </p:spPr>
        </p:sp>
        <p:sp>
          <p:nvSpPr>
            <p:cNvPr name="TextBox 7" id="7"/>
            <p:cNvSpPr txBox="true"/>
            <p:nvPr/>
          </p:nvSpPr>
          <p:spPr>
            <a:xfrm>
              <a:off x="0" y="-76200"/>
              <a:ext cx="3103302" cy="993332"/>
            </a:xfrm>
            <a:prstGeom prst="rect">
              <a:avLst/>
            </a:prstGeom>
          </p:spPr>
          <p:txBody>
            <a:bodyPr anchor="ctr" rtlCol="false" tIns="50800" lIns="50800" bIns="50800" rIns="50800"/>
            <a:lstStyle/>
            <a:p>
              <a:pPr algn="ctr">
                <a:lnSpc>
                  <a:spcPts val="2700"/>
                </a:lnSpc>
              </a:pPr>
            </a:p>
          </p:txBody>
        </p:sp>
      </p:grpSp>
      <p:sp>
        <p:nvSpPr>
          <p:cNvPr name="Freeform 8" id="8"/>
          <p:cNvSpPr/>
          <p:nvPr/>
        </p:nvSpPr>
        <p:spPr>
          <a:xfrm flipH="false" flipV="false" rot="0">
            <a:off x="2385771" y="1669285"/>
            <a:ext cx="1141903" cy="1427379"/>
          </a:xfrm>
          <a:custGeom>
            <a:avLst/>
            <a:gdLst/>
            <a:ahLst/>
            <a:cxnLst/>
            <a:rect r="r" b="b" t="t" l="l"/>
            <a:pathLst>
              <a:path h="1427379" w="1141903">
                <a:moveTo>
                  <a:pt x="0" y="0"/>
                </a:moveTo>
                <a:lnTo>
                  <a:pt x="1141903" y="0"/>
                </a:lnTo>
                <a:lnTo>
                  <a:pt x="1141903" y="1427379"/>
                </a:lnTo>
                <a:lnTo>
                  <a:pt x="0" y="1427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4522343"/>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.jpf</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Files to run it</a:t>
            </a:r>
          </a:p>
        </p:txBody>
      </p:sp>
      <p:sp>
        <p:nvSpPr>
          <p:cNvPr name="TextBox 10" id="10"/>
          <p:cNvSpPr txBox="true"/>
          <p:nvPr/>
        </p:nvSpPr>
        <p:spPr>
          <a:xfrm rot="0">
            <a:off x="1028700" y="7176272"/>
            <a:ext cx="4997948" cy="10363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Although you can run JPF like this, the correct way is different.</a:t>
            </a:r>
          </a:p>
          <a:p>
            <a:pPr algn="just">
              <a:lnSpc>
                <a:spcPts val="2700"/>
              </a:lnSpc>
            </a:pPr>
            <a:r>
              <a:rPr lang="en-US" sz="1800">
                <a:solidFill>
                  <a:srgbClr val="252525"/>
                </a:solidFill>
                <a:latin typeface="Poppins"/>
                <a:ea typeface="Poppins"/>
                <a:cs typeface="Poppins"/>
                <a:sym typeface="Poppins"/>
              </a:rPr>
              <a:t>A . jpf file must be created </a:t>
            </a:r>
          </a:p>
        </p:txBody>
      </p:sp>
      <p:sp>
        <p:nvSpPr>
          <p:cNvPr name="TextBox 11" id="11"/>
          <p:cNvSpPr txBox="true"/>
          <p:nvPr/>
        </p:nvSpPr>
        <p:spPr>
          <a:xfrm rot="0">
            <a:off x="1028700" y="1507360"/>
            <a:ext cx="3354187" cy="2622155"/>
          </a:xfrm>
          <a:prstGeom prst="rect">
            <a:avLst/>
          </a:prstGeom>
        </p:spPr>
        <p:txBody>
          <a:bodyPr anchor="t" rtlCol="false" tIns="0" lIns="0" bIns="0" rIns="0">
            <a:spAutoFit/>
          </a:bodyPr>
          <a:lstStyle/>
          <a:p>
            <a:pPr algn="l" marL="0" indent="0" lvl="0">
              <a:lnSpc>
                <a:spcPts val="19405"/>
              </a:lnSpc>
              <a:spcBef>
                <a:spcPct val="0"/>
              </a:spcBef>
            </a:pPr>
            <a:r>
              <a:rPr lang="en-US" b="true" sz="16171">
                <a:solidFill>
                  <a:srgbClr val="D12E2E"/>
                </a:solidFill>
                <a:latin typeface="Poppins Bold"/>
                <a:ea typeface="Poppins Bold"/>
                <a:cs typeface="Poppins Bold"/>
                <a:sym typeface="Poppins Bold"/>
              </a:rPr>
              <a:t>&gt;_</a:t>
            </a:r>
          </a:p>
        </p:txBody>
      </p:sp>
      <p:sp>
        <p:nvSpPr>
          <p:cNvPr name="TextBox 12" id="12"/>
          <p:cNvSpPr txBox="true"/>
          <p:nvPr/>
        </p:nvSpPr>
        <p:spPr>
          <a:xfrm rot="0">
            <a:off x="7800685" y="1545460"/>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Example</a:t>
            </a:r>
          </a:p>
        </p:txBody>
      </p:sp>
      <p:sp>
        <p:nvSpPr>
          <p:cNvPr name="TextBox 13" id="13"/>
          <p:cNvSpPr txBox="true"/>
          <p:nvPr/>
        </p:nvSpPr>
        <p:spPr>
          <a:xfrm rot="0">
            <a:off x="7956939" y="6695409"/>
            <a:ext cx="596659" cy="584920"/>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 </a:t>
            </a:r>
          </a:p>
        </p:txBody>
      </p:sp>
      <p:sp>
        <p:nvSpPr>
          <p:cNvPr name="TextBox 14" id="14"/>
          <p:cNvSpPr txBox="true"/>
          <p:nvPr/>
        </p:nvSpPr>
        <p:spPr>
          <a:xfrm rot="0">
            <a:off x="8553599" y="6695409"/>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jpf </a:t>
            </a:r>
            <a:r>
              <a:rPr lang="en-US" sz="3025">
                <a:solidFill>
                  <a:srgbClr val="000000"/>
                </a:solidFill>
                <a:latin typeface="Poppins"/>
                <a:ea typeface="Poppins"/>
                <a:cs typeface="Poppins"/>
                <a:sym typeface="Poppins"/>
              </a:rPr>
              <a:t> TestingHelloWorld.jpf</a:t>
            </a:r>
          </a:p>
        </p:txBody>
      </p:sp>
      <p:sp>
        <p:nvSpPr>
          <p:cNvPr name="TextBox 15" id="15"/>
          <p:cNvSpPr txBox="true"/>
          <p:nvPr/>
        </p:nvSpPr>
        <p:spPr>
          <a:xfrm rot="0">
            <a:off x="7956939" y="3124728"/>
            <a:ext cx="596659" cy="584920"/>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 </a:t>
            </a:r>
          </a:p>
        </p:txBody>
      </p:sp>
      <p:sp>
        <p:nvSpPr>
          <p:cNvPr name="TextBox 16" id="16"/>
          <p:cNvSpPr txBox="true"/>
          <p:nvPr/>
        </p:nvSpPr>
        <p:spPr>
          <a:xfrm rot="0">
            <a:off x="8553599" y="3124728"/>
            <a:ext cx="6824499" cy="5800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nano </a:t>
            </a:r>
            <a:r>
              <a:rPr lang="en-US" sz="3025">
                <a:solidFill>
                  <a:srgbClr val="252525"/>
                </a:solidFill>
                <a:latin typeface="Poppins"/>
                <a:ea typeface="Poppins"/>
                <a:cs typeface="Poppins"/>
                <a:sym typeface="Poppins"/>
              </a:rPr>
              <a:t>TestingHelloWorld.jpf</a:t>
            </a:r>
          </a:p>
        </p:txBody>
      </p:sp>
      <p:sp>
        <p:nvSpPr>
          <p:cNvPr name="TextBox 17" id="17"/>
          <p:cNvSpPr txBox="true"/>
          <p:nvPr/>
        </p:nvSpPr>
        <p:spPr>
          <a:xfrm rot="0">
            <a:off x="8121337" y="3955013"/>
            <a:ext cx="8900445" cy="1151551"/>
          </a:xfrm>
          <a:prstGeom prst="rect">
            <a:avLst/>
          </a:prstGeom>
        </p:spPr>
        <p:txBody>
          <a:bodyPr anchor="t" rtlCol="false" tIns="0" lIns="0" bIns="0" rIns="0">
            <a:spAutoFit/>
          </a:bodyPr>
          <a:lstStyle/>
          <a:p>
            <a:pPr algn="just">
              <a:lnSpc>
                <a:spcPts val="4538"/>
              </a:lnSpc>
            </a:pPr>
            <a:r>
              <a:rPr lang="en-US" sz="3025">
                <a:solidFill>
                  <a:srgbClr val="6C6A6A"/>
                </a:solidFill>
                <a:latin typeface="Poppins"/>
                <a:ea typeface="Poppins"/>
                <a:cs typeface="Poppins"/>
                <a:sym typeface="Poppins"/>
              </a:rPr>
              <a:t>target = HelloWorld</a:t>
            </a:r>
          </a:p>
          <a:p>
            <a:pPr algn="just">
              <a:lnSpc>
                <a:spcPts val="4538"/>
              </a:lnSpc>
            </a:pPr>
            <a:r>
              <a:rPr lang="en-US" sz="3025">
                <a:solidFill>
                  <a:srgbClr val="6C6A6A"/>
                </a:solidFill>
                <a:latin typeface="Poppins"/>
                <a:ea typeface="Poppins"/>
                <a:cs typeface="Poppins"/>
                <a:sym typeface="Poppins"/>
              </a:rPr>
              <a:t>classpath = ~/projects/difficulty/hard/</a:t>
            </a:r>
          </a:p>
        </p:txBody>
      </p:sp>
      <p:sp>
        <p:nvSpPr>
          <p:cNvPr name="TextBox 18" id="18"/>
          <p:cNvSpPr txBox="true"/>
          <p:nvPr/>
        </p:nvSpPr>
        <p:spPr>
          <a:xfrm rot="0">
            <a:off x="7800685" y="2363924"/>
            <a:ext cx="4997948" cy="3505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Only the first time</a:t>
            </a:r>
          </a:p>
        </p:txBody>
      </p:sp>
      <p:sp>
        <p:nvSpPr>
          <p:cNvPr name="TextBox 19" id="19"/>
          <p:cNvSpPr txBox="true"/>
          <p:nvPr/>
        </p:nvSpPr>
        <p:spPr>
          <a:xfrm rot="0">
            <a:off x="7800685" y="5979668"/>
            <a:ext cx="4997948" cy="3505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Every time</a:t>
            </a:r>
          </a:p>
        </p:txBody>
      </p:sp>
      <p:sp>
        <p:nvSpPr>
          <p:cNvPr name="TextBox 20" id="2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24</a:t>
            </a:r>
          </a:p>
        </p:txBody>
      </p:sp>
      <p:sp>
        <p:nvSpPr>
          <p:cNvPr name="AutoShape 21" id="21"/>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215389"/>
            <a:ext cx="2224776" cy="1427379"/>
            <a:chOff x="0" y="0"/>
            <a:chExt cx="2966368" cy="1903172"/>
          </a:xfrm>
        </p:grpSpPr>
        <p:sp>
          <p:nvSpPr>
            <p:cNvPr name="Freeform 3" id="3"/>
            <p:cNvSpPr/>
            <p:nvPr/>
          </p:nvSpPr>
          <p:spPr>
            <a:xfrm flipH="false" flipV="false" rot="0">
              <a:off x="1443831" y="0"/>
              <a:ext cx="1522538" cy="1903172"/>
            </a:xfrm>
            <a:custGeom>
              <a:avLst/>
              <a:gdLst/>
              <a:ahLst/>
              <a:cxnLst/>
              <a:rect r="r" b="b" t="t" l="l"/>
              <a:pathLst>
                <a:path h="1903172" w="1522538">
                  <a:moveTo>
                    <a:pt x="0" y="0"/>
                  </a:moveTo>
                  <a:lnTo>
                    <a:pt x="1522537" y="0"/>
                  </a:lnTo>
                  <a:lnTo>
                    <a:pt x="1522537" y="1903172"/>
                  </a:lnTo>
                  <a:lnTo>
                    <a:pt x="0" y="19031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469733"/>
              <a:ext cx="1436233" cy="1093126"/>
              <a:chOff x="0" y="0"/>
              <a:chExt cx="812800" cy="618627"/>
            </a:xfrm>
          </p:grpSpPr>
          <p:sp>
            <p:nvSpPr>
              <p:cNvPr name="Freeform 5" id="5"/>
              <p:cNvSpPr/>
              <p:nvPr/>
            </p:nvSpPr>
            <p:spPr>
              <a:xfrm flipH="false" flipV="false" rot="0">
                <a:off x="0" y="0"/>
                <a:ext cx="812800" cy="618627"/>
              </a:xfrm>
              <a:custGeom>
                <a:avLst/>
                <a:gdLst/>
                <a:ahLst/>
                <a:cxnLst/>
                <a:rect r="r" b="b" t="t" l="l"/>
                <a:pathLst>
                  <a:path h="618627" w="812800">
                    <a:moveTo>
                      <a:pt x="812800" y="309314"/>
                    </a:moveTo>
                    <a:lnTo>
                      <a:pt x="406400" y="0"/>
                    </a:lnTo>
                    <a:lnTo>
                      <a:pt x="406400" y="203200"/>
                    </a:lnTo>
                    <a:lnTo>
                      <a:pt x="0" y="203200"/>
                    </a:lnTo>
                    <a:lnTo>
                      <a:pt x="0" y="415427"/>
                    </a:lnTo>
                    <a:lnTo>
                      <a:pt x="406400" y="415427"/>
                    </a:lnTo>
                    <a:lnTo>
                      <a:pt x="406400" y="618627"/>
                    </a:lnTo>
                    <a:lnTo>
                      <a:pt x="812800" y="309314"/>
                    </a:lnTo>
                    <a:close/>
                  </a:path>
                </a:pathLst>
              </a:custGeom>
              <a:solidFill>
                <a:srgbClr val="D12E2E"/>
              </a:solidFill>
            </p:spPr>
          </p:sp>
          <p:sp>
            <p:nvSpPr>
              <p:cNvPr name="TextBox 6" id="6"/>
              <p:cNvSpPr txBox="true"/>
              <p:nvPr/>
            </p:nvSpPr>
            <p:spPr>
              <a:xfrm>
                <a:off x="0" y="127000"/>
                <a:ext cx="711200" cy="288427"/>
              </a:xfrm>
              <a:prstGeom prst="rect">
                <a:avLst/>
              </a:prstGeom>
            </p:spPr>
            <p:txBody>
              <a:bodyPr anchor="ctr" rtlCol="false" tIns="50800" lIns="50800" bIns="50800" rIns="50800"/>
              <a:lstStyle/>
              <a:p>
                <a:pPr algn="ctr">
                  <a:lnSpc>
                    <a:spcPts val="2700"/>
                  </a:lnSpc>
                </a:pPr>
              </a:p>
            </p:txBody>
          </p:sp>
        </p:grpSp>
      </p:grpSp>
      <p:sp>
        <p:nvSpPr>
          <p:cNvPr name="Freeform 7" id="7"/>
          <p:cNvSpPr/>
          <p:nvPr/>
        </p:nvSpPr>
        <p:spPr>
          <a:xfrm flipH="false" flipV="false" rot="0">
            <a:off x="8137770" y="3968905"/>
            <a:ext cx="838811" cy="1156256"/>
          </a:xfrm>
          <a:custGeom>
            <a:avLst/>
            <a:gdLst/>
            <a:ahLst/>
            <a:cxnLst/>
            <a:rect r="r" b="b" t="t" l="l"/>
            <a:pathLst>
              <a:path h="1156256" w="838811">
                <a:moveTo>
                  <a:pt x="0" y="0"/>
                </a:moveTo>
                <a:lnTo>
                  <a:pt x="838811" y="0"/>
                </a:lnTo>
                <a:lnTo>
                  <a:pt x="838811" y="1156256"/>
                </a:lnTo>
                <a:lnTo>
                  <a:pt x="0" y="11562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028700" y="4783975"/>
            <a:ext cx="6158693" cy="116205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Outputs</a:t>
            </a:r>
          </a:p>
        </p:txBody>
      </p:sp>
      <p:sp>
        <p:nvSpPr>
          <p:cNvPr name="TextBox 9" id="9"/>
          <p:cNvSpPr txBox="true"/>
          <p:nvPr/>
        </p:nvSpPr>
        <p:spPr>
          <a:xfrm rot="0">
            <a:off x="9774402" y="845360"/>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System Under Testing </a:t>
            </a:r>
          </a:p>
        </p:txBody>
      </p:sp>
      <p:sp>
        <p:nvSpPr>
          <p:cNvPr name="TextBox 10" id="10"/>
          <p:cNvSpPr txBox="true"/>
          <p:nvPr/>
        </p:nvSpPr>
        <p:spPr>
          <a:xfrm rot="0">
            <a:off x="9774402" y="1625546"/>
            <a:ext cx="648704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This output come from the system under testing, and depends on what that systems prints out. </a:t>
            </a:r>
          </a:p>
        </p:txBody>
      </p:sp>
      <p:sp>
        <p:nvSpPr>
          <p:cNvPr name="TextBox 11" id="11"/>
          <p:cNvSpPr txBox="true"/>
          <p:nvPr/>
        </p:nvSpPr>
        <p:spPr>
          <a:xfrm rot="0">
            <a:off x="9774402" y="3724321"/>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Reports</a:t>
            </a:r>
          </a:p>
        </p:txBody>
      </p:sp>
      <p:sp>
        <p:nvSpPr>
          <p:cNvPr name="TextBox 12" id="12"/>
          <p:cNvSpPr txBox="true"/>
          <p:nvPr/>
        </p:nvSpPr>
        <p:spPr>
          <a:xfrm rot="0">
            <a:off x="9774402" y="4504507"/>
            <a:ext cx="648704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This is the core of JPF output, and practically essential to make the model checking significative.</a:t>
            </a:r>
          </a:p>
        </p:txBody>
      </p:sp>
      <p:sp>
        <p:nvSpPr>
          <p:cNvPr name="Freeform 13" id="13"/>
          <p:cNvSpPr/>
          <p:nvPr/>
        </p:nvSpPr>
        <p:spPr>
          <a:xfrm flipH="false" flipV="false" rot="0">
            <a:off x="7929991" y="6778730"/>
            <a:ext cx="1470996" cy="993893"/>
          </a:xfrm>
          <a:custGeom>
            <a:avLst/>
            <a:gdLst/>
            <a:ahLst/>
            <a:cxnLst/>
            <a:rect r="r" b="b" t="t" l="l"/>
            <a:pathLst>
              <a:path h="993893" w="1470996">
                <a:moveTo>
                  <a:pt x="0" y="0"/>
                </a:moveTo>
                <a:lnTo>
                  <a:pt x="1470996" y="0"/>
                </a:lnTo>
                <a:lnTo>
                  <a:pt x="1470996" y="993893"/>
                </a:lnTo>
                <a:lnTo>
                  <a:pt x="0" y="993893"/>
                </a:lnTo>
                <a:lnTo>
                  <a:pt x="0" y="0"/>
                </a:lnTo>
                <a:close/>
              </a:path>
            </a:pathLst>
          </a:custGeom>
          <a:blipFill>
            <a:blip r:embed="rId6">
              <a:extLst>
                <a:ext uri="{96DAC541-7B7A-43D3-8B79-37D633B846F1}">
                  <asvg:svgBlip xmlns:asvg="http://schemas.microsoft.com/office/drawing/2016/SVG/main" r:embed="rId7"/>
                </a:ext>
              </a:extLst>
            </a:blip>
            <a:stretch>
              <a:fillRect l="0" t="0" r="-85806" b="0"/>
            </a:stretch>
          </a:blipFill>
        </p:spPr>
      </p:sp>
      <p:sp>
        <p:nvSpPr>
          <p:cNvPr name="TextBox 14" id="14"/>
          <p:cNvSpPr txBox="true"/>
          <p:nvPr/>
        </p:nvSpPr>
        <p:spPr>
          <a:xfrm rot="0">
            <a:off x="9774402" y="6607627"/>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6C6A6A"/>
                </a:solidFill>
                <a:latin typeface="Poppins"/>
                <a:ea typeface="Poppins"/>
                <a:cs typeface="Poppins"/>
                <a:sym typeface="Poppins"/>
              </a:rPr>
              <a:t>Logging</a:t>
            </a:r>
          </a:p>
        </p:txBody>
      </p:sp>
      <p:sp>
        <p:nvSpPr>
          <p:cNvPr name="TextBox 15" id="15"/>
          <p:cNvSpPr txBox="true"/>
          <p:nvPr/>
        </p:nvSpPr>
        <p:spPr>
          <a:xfrm rot="0">
            <a:off x="9774402" y="7387813"/>
            <a:ext cx="6487041" cy="10363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Won't go into details: it is possible to log with standard java loggers, the internal mechanism of JPF.</a:t>
            </a:r>
          </a:p>
          <a:p>
            <a:pPr algn="just" marL="0" indent="0" lvl="0">
              <a:lnSpc>
                <a:spcPts val="2700"/>
              </a:lnSpc>
              <a:spcBef>
                <a:spcPct val="0"/>
              </a:spcBef>
            </a:pPr>
            <a:r>
              <a:rPr lang="en-US" sz="1800">
                <a:solidFill>
                  <a:srgbClr val="252525"/>
                </a:solidFill>
                <a:latin typeface="Poppins"/>
                <a:ea typeface="Poppins"/>
                <a:cs typeface="Poppins"/>
                <a:sym typeface="Poppins"/>
              </a:rPr>
              <a:t>There are various level of details.</a:t>
            </a:r>
          </a:p>
        </p:txBody>
      </p:sp>
      <p:grpSp>
        <p:nvGrpSpPr>
          <p:cNvPr name="Group 16" id="16"/>
          <p:cNvGrpSpPr/>
          <p:nvPr/>
        </p:nvGrpSpPr>
        <p:grpSpPr>
          <a:xfrm rot="0">
            <a:off x="7929991" y="902510"/>
            <a:ext cx="1405287" cy="1030750"/>
            <a:chOff x="0" y="0"/>
            <a:chExt cx="1873716" cy="1374334"/>
          </a:xfrm>
        </p:grpSpPr>
        <p:sp>
          <p:nvSpPr>
            <p:cNvPr name="TextBox 17" id="17"/>
            <p:cNvSpPr txBox="true"/>
            <p:nvPr/>
          </p:nvSpPr>
          <p:spPr>
            <a:xfrm rot="0">
              <a:off x="0" y="-66675"/>
              <a:ext cx="1873716" cy="1441009"/>
            </a:xfrm>
            <a:prstGeom prst="rect">
              <a:avLst/>
            </a:prstGeom>
          </p:spPr>
          <p:txBody>
            <a:bodyPr anchor="t" rtlCol="false" tIns="0" lIns="0" bIns="0" rIns="0">
              <a:spAutoFit/>
            </a:bodyPr>
            <a:lstStyle/>
            <a:p>
              <a:pPr algn="l" marL="0" indent="0" lvl="0">
                <a:lnSpc>
                  <a:spcPts val="8130"/>
                </a:lnSpc>
                <a:spcBef>
                  <a:spcPct val="0"/>
                </a:spcBef>
              </a:pPr>
              <a:r>
                <a:rPr lang="en-US" b="true" sz="6775">
                  <a:solidFill>
                    <a:srgbClr val="D12E2E"/>
                  </a:solidFill>
                  <a:latin typeface="Poppins Bold"/>
                  <a:ea typeface="Poppins Bold"/>
                  <a:cs typeface="Poppins Bold"/>
                  <a:sym typeface="Poppins Bold"/>
                </a:rPr>
                <a:t>&gt;</a:t>
              </a:r>
            </a:p>
          </p:txBody>
        </p:sp>
        <p:sp>
          <p:nvSpPr>
            <p:cNvPr name="Freeform 18" id="18"/>
            <p:cNvSpPr/>
            <p:nvPr/>
          </p:nvSpPr>
          <p:spPr>
            <a:xfrm flipH="false" flipV="false" rot="0">
              <a:off x="634185" y="204155"/>
              <a:ext cx="936143" cy="1170179"/>
            </a:xfrm>
            <a:custGeom>
              <a:avLst/>
              <a:gdLst/>
              <a:ahLst/>
              <a:cxnLst/>
              <a:rect r="r" b="b" t="t" l="l"/>
              <a:pathLst>
                <a:path h="1170179" w="936143">
                  <a:moveTo>
                    <a:pt x="0" y="0"/>
                  </a:moveTo>
                  <a:lnTo>
                    <a:pt x="936143" y="0"/>
                  </a:lnTo>
                  <a:lnTo>
                    <a:pt x="936143" y="1170179"/>
                  </a:lnTo>
                  <a:lnTo>
                    <a:pt x="0" y="11701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9" id="1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25</a:t>
            </a:r>
          </a:p>
        </p:txBody>
      </p:sp>
      <p:sp>
        <p:nvSpPr>
          <p:cNvPr name="AutoShape 20" id="20"/>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40922" y="4057688"/>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Java Output</a:t>
            </a:r>
          </a:p>
        </p:txBody>
      </p:sp>
      <p:grpSp>
        <p:nvGrpSpPr>
          <p:cNvPr name="Group 3" id="3"/>
          <p:cNvGrpSpPr/>
          <p:nvPr/>
        </p:nvGrpSpPr>
        <p:grpSpPr>
          <a:xfrm rot="0">
            <a:off x="6248989" y="2227473"/>
            <a:ext cx="5978912" cy="5416749"/>
            <a:chOff x="0" y="0"/>
            <a:chExt cx="2053360" cy="1860294"/>
          </a:xfrm>
        </p:grpSpPr>
        <p:sp>
          <p:nvSpPr>
            <p:cNvPr name="Freeform 4" id="4"/>
            <p:cNvSpPr/>
            <p:nvPr/>
          </p:nvSpPr>
          <p:spPr>
            <a:xfrm flipH="false" flipV="false" rot="0">
              <a:off x="0" y="0"/>
              <a:ext cx="2053360" cy="1860294"/>
            </a:xfrm>
            <a:custGeom>
              <a:avLst/>
              <a:gdLst/>
              <a:ahLst/>
              <a:cxnLst/>
              <a:rect r="r" b="b" t="t" l="l"/>
              <a:pathLst>
                <a:path h="1860294" w="2053360">
                  <a:moveTo>
                    <a:pt x="0" y="0"/>
                  </a:moveTo>
                  <a:lnTo>
                    <a:pt x="2053360" y="0"/>
                  </a:lnTo>
                  <a:lnTo>
                    <a:pt x="2053360" y="1860294"/>
                  </a:lnTo>
                  <a:lnTo>
                    <a:pt x="0" y="1860294"/>
                  </a:lnTo>
                  <a:close/>
                </a:path>
              </a:pathLst>
            </a:custGeom>
            <a:solidFill>
              <a:srgbClr val="F4F4F4"/>
            </a:solidFill>
          </p:spPr>
        </p:sp>
        <p:sp>
          <p:nvSpPr>
            <p:cNvPr name="TextBox 5" id="5"/>
            <p:cNvSpPr txBox="true"/>
            <p:nvPr/>
          </p:nvSpPr>
          <p:spPr>
            <a:xfrm>
              <a:off x="0" y="-76200"/>
              <a:ext cx="2053360" cy="1936494"/>
            </a:xfrm>
            <a:prstGeom prst="rect">
              <a:avLst/>
            </a:prstGeom>
          </p:spPr>
          <p:txBody>
            <a:bodyPr anchor="ctr" rtlCol="false" tIns="50800" lIns="50800" bIns="50800" rIns="50800"/>
            <a:lstStyle/>
            <a:p>
              <a:pPr algn="l">
                <a:lnSpc>
                  <a:spcPts val="2700"/>
                </a:lnSpc>
              </a:pPr>
            </a:p>
          </p:txBody>
        </p:sp>
      </p:grpSp>
      <p:grpSp>
        <p:nvGrpSpPr>
          <p:cNvPr name="Group 6" id="6"/>
          <p:cNvGrpSpPr/>
          <p:nvPr/>
        </p:nvGrpSpPr>
        <p:grpSpPr>
          <a:xfrm rot="0">
            <a:off x="6645873" y="2373066"/>
            <a:ext cx="5726773" cy="5416749"/>
            <a:chOff x="0" y="0"/>
            <a:chExt cx="1966767" cy="1860294"/>
          </a:xfrm>
        </p:grpSpPr>
        <p:sp>
          <p:nvSpPr>
            <p:cNvPr name="Freeform 7" id="7"/>
            <p:cNvSpPr/>
            <p:nvPr/>
          </p:nvSpPr>
          <p:spPr>
            <a:xfrm flipH="false" flipV="false" rot="0">
              <a:off x="0" y="0"/>
              <a:ext cx="1966767" cy="1860294"/>
            </a:xfrm>
            <a:custGeom>
              <a:avLst/>
              <a:gdLst/>
              <a:ahLst/>
              <a:cxnLst/>
              <a:rect r="r" b="b" t="t" l="l"/>
              <a:pathLst>
                <a:path h="1860294" w="1966767">
                  <a:moveTo>
                    <a:pt x="0" y="0"/>
                  </a:moveTo>
                  <a:lnTo>
                    <a:pt x="1966767" y="0"/>
                  </a:lnTo>
                  <a:lnTo>
                    <a:pt x="1966767" y="1860294"/>
                  </a:lnTo>
                  <a:lnTo>
                    <a:pt x="0" y="1860294"/>
                  </a:lnTo>
                  <a:close/>
                </a:path>
              </a:pathLst>
            </a:custGeom>
            <a:solidFill>
              <a:srgbClr val="000000">
                <a:alpha val="0"/>
              </a:srgbClr>
            </a:solidFill>
          </p:spPr>
        </p:sp>
        <p:sp>
          <p:nvSpPr>
            <p:cNvPr name="TextBox 8" id="8"/>
            <p:cNvSpPr txBox="true"/>
            <p:nvPr/>
          </p:nvSpPr>
          <p:spPr>
            <a:xfrm>
              <a:off x="0" y="-76200"/>
              <a:ext cx="1966767" cy="1936494"/>
            </a:xfrm>
            <a:prstGeom prst="rect">
              <a:avLst/>
            </a:prstGeom>
          </p:spPr>
          <p:txBody>
            <a:bodyPr anchor="ctr" rtlCol="false" tIns="50800" lIns="50800" bIns="50800" rIns="50800"/>
            <a:lstStyle/>
            <a:p>
              <a:pPr algn="l">
                <a:lnSpc>
                  <a:spcPts val="2550"/>
                </a:lnSpc>
              </a:pPr>
              <a:r>
                <a:rPr lang="en-US" sz="1700">
                  <a:solidFill>
                    <a:srgbClr val="D12E2E"/>
                  </a:solidFill>
                  <a:latin typeface="Poppins"/>
                  <a:ea typeface="Poppins"/>
                  <a:cs typeface="Poppins"/>
                  <a:sym typeface="Poppins"/>
                </a:rPr>
                <a:t>public class</a:t>
              </a:r>
              <a:r>
                <a:rPr lang="en-US" sz="1700">
                  <a:solidFill>
                    <a:srgbClr val="252525"/>
                  </a:solidFill>
                  <a:latin typeface="Poppins"/>
                  <a:ea typeface="Poppins"/>
                  <a:cs typeface="Poppins"/>
                  <a:sym typeface="Poppins"/>
                </a:rPr>
                <a:t> Rand {</a:t>
              </a:r>
            </a:p>
            <a:p>
              <a:pPr algn="l">
                <a:lnSpc>
                  <a:spcPts val="2550"/>
                </a:lnSpc>
              </a:pPr>
              <a:r>
                <a:rPr lang="en-US" sz="1700">
                  <a:solidFill>
                    <a:srgbClr val="252525"/>
                  </a:solidFill>
                  <a:latin typeface="Poppins"/>
                  <a:ea typeface="Poppins"/>
                  <a:cs typeface="Poppins"/>
                  <a:sym typeface="Poppins"/>
                </a:rPr>
                <a:t>     </a:t>
              </a:r>
              <a:r>
                <a:rPr lang="en-US" sz="1700">
                  <a:solidFill>
                    <a:srgbClr val="D12E2E"/>
                  </a:solidFill>
                  <a:latin typeface="Poppins"/>
                  <a:ea typeface="Poppins"/>
                  <a:cs typeface="Poppins"/>
                  <a:sym typeface="Poppins"/>
                </a:rPr>
                <a:t>public static void</a:t>
              </a:r>
              <a:r>
                <a:rPr lang="en-US" sz="1700">
                  <a:solidFill>
                    <a:srgbClr val="252525"/>
                  </a:solidFill>
                  <a:latin typeface="Poppins"/>
                  <a:ea typeface="Poppins"/>
                  <a:cs typeface="Poppins"/>
                  <a:sym typeface="Poppins"/>
                </a:rPr>
                <a:t> main (String[] args) {</a:t>
              </a:r>
            </a:p>
            <a:p>
              <a:pPr algn="l">
                <a:lnSpc>
                  <a:spcPts val="2550"/>
                </a:lnSpc>
              </a:pPr>
              <a:r>
                <a:rPr lang="en-US" sz="1700">
                  <a:solidFill>
                    <a:srgbClr val="252525"/>
                  </a:solidFill>
                  <a:latin typeface="Poppins"/>
                  <a:ea typeface="Poppins"/>
                  <a:cs typeface="Poppins"/>
                  <a:sym typeface="Poppins"/>
                </a:rPr>
                <a:t>          </a:t>
              </a:r>
              <a:r>
                <a:rPr lang="en-US" sz="1700">
                  <a:solidFill>
                    <a:srgbClr val="D12E2E"/>
                  </a:solidFill>
                  <a:latin typeface="Poppins"/>
                  <a:ea typeface="Poppins"/>
                  <a:cs typeface="Poppins"/>
                  <a:sym typeface="Poppins"/>
                </a:rPr>
                <a:t>Random </a:t>
              </a:r>
              <a:r>
                <a:rPr lang="en-US" sz="1700">
                  <a:solidFill>
                    <a:srgbClr val="252525"/>
                  </a:solidFill>
                  <a:latin typeface="Poppins"/>
                  <a:ea typeface="Poppins"/>
                  <a:cs typeface="Poppins"/>
                  <a:sym typeface="Poppins"/>
                </a:rPr>
                <a:t>random = new </a:t>
              </a:r>
              <a:r>
                <a:rPr lang="en-US" sz="1700">
                  <a:solidFill>
                    <a:srgbClr val="D12E2E"/>
                  </a:solidFill>
                  <a:latin typeface="Poppins"/>
                  <a:ea typeface="Poppins"/>
                  <a:cs typeface="Poppins"/>
                  <a:sym typeface="Poppins"/>
                </a:rPr>
                <a:t>Random</a:t>
              </a:r>
              <a:r>
                <a:rPr lang="en-US" sz="1700">
                  <a:solidFill>
                    <a:srgbClr val="252525"/>
                  </a:solidFill>
                  <a:latin typeface="Poppins"/>
                  <a:ea typeface="Poppins"/>
                  <a:cs typeface="Poppins"/>
                  <a:sym typeface="Poppins"/>
                </a:rPr>
                <a:t>(42); </a:t>
              </a:r>
            </a:p>
            <a:p>
              <a:pPr algn="l">
                <a:lnSpc>
                  <a:spcPts val="2550"/>
                </a:lnSpc>
              </a:pPr>
              <a:r>
                <a:rPr lang="en-US" sz="1700">
                  <a:solidFill>
                    <a:srgbClr val="252525"/>
                  </a:solidFill>
                  <a:latin typeface="Poppins"/>
                  <a:ea typeface="Poppins"/>
                  <a:cs typeface="Poppins"/>
                  <a:sym typeface="Poppins"/>
                </a:rPr>
                <a:t>          </a:t>
              </a:r>
            </a:p>
            <a:p>
              <a:pPr algn="l">
                <a:lnSpc>
                  <a:spcPts val="2550"/>
                </a:lnSpc>
              </a:pPr>
              <a:r>
                <a:rPr lang="en-US" sz="1700">
                  <a:solidFill>
                    <a:srgbClr val="252525"/>
                  </a:solidFill>
                  <a:latin typeface="Poppins"/>
                  <a:ea typeface="Poppins"/>
                  <a:cs typeface="Poppins"/>
                  <a:sym typeface="Poppins"/>
                </a:rPr>
                <a:t>          </a:t>
              </a:r>
              <a:r>
                <a:rPr lang="en-US" sz="1700">
                  <a:solidFill>
                    <a:srgbClr val="D12E2E"/>
                  </a:solidFill>
                  <a:latin typeface="Poppins"/>
                  <a:ea typeface="Poppins"/>
                  <a:cs typeface="Poppins"/>
                  <a:sym typeface="Poppins"/>
                </a:rPr>
                <a:t>int </a:t>
              </a:r>
              <a:r>
                <a:rPr lang="en-US" sz="1700">
                  <a:solidFill>
                    <a:srgbClr val="252525"/>
                  </a:solidFill>
                  <a:latin typeface="Poppins"/>
                  <a:ea typeface="Poppins"/>
                  <a:cs typeface="Poppins"/>
                  <a:sym typeface="Poppins"/>
                </a:rPr>
                <a:t>a = random.</a:t>
              </a:r>
              <a:r>
                <a:rPr lang="en-US" sz="1700">
                  <a:solidFill>
                    <a:srgbClr val="D12E2E"/>
                  </a:solidFill>
                  <a:latin typeface="Poppins"/>
                  <a:ea typeface="Poppins"/>
                  <a:cs typeface="Poppins"/>
                  <a:sym typeface="Poppins"/>
                </a:rPr>
                <a:t>nextInt</a:t>
              </a:r>
              <a:r>
                <a:rPr lang="en-US" sz="1700">
                  <a:solidFill>
                    <a:srgbClr val="252525"/>
                  </a:solidFill>
                  <a:latin typeface="Poppins"/>
                  <a:ea typeface="Poppins"/>
                  <a:cs typeface="Poppins"/>
                  <a:sym typeface="Poppins"/>
                </a:rPr>
                <a:t>(2);      </a:t>
              </a:r>
            </a:p>
            <a:p>
              <a:pPr algn="l">
                <a:lnSpc>
                  <a:spcPts val="2550"/>
                </a:lnSpc>
              </a:pPr>
              <a:r>
                <a:rPr lang="en-US" sz="1700">
                  <a:solidFill>
                    <a:srgbClr val="252525"/>
                  </a:solidFill>
                  <a:latin typeface="Poppins"/>
                  <a:ea typeface="Poppins"/>
                  <a:cs typeface="Poppins"/>
                  <a:sym typeface="Poppins"/>
                </a:rPr>
                <a:t>          System.out.</a:t>
              </a:r>
              <a:r>
                <a:rPr lang="en-US" sz="1700">
                  <a:solidFill>
                    <a:srgbClr val="D12E2E"/>
                  </a:solidFill>
                  <a:latin typeface="Poppins"/>
                  <a:ea typeface="Poppins"/>
                  <a:cs typeface="Poppins"/>
                  <a:sym typeface="Poppins"/>
                </a:rPr>
                <a:t>println</a:t>
              </a:r>
              <a:r>
                <a:rPr lang="en-US" sz="1700">
                  <a:solidFill>
                    <a:srgbClr val="252525"/>
                  </a:solidFill>
                  <a:latin typeface="Poppins"/>
                  <a:ea typeface="Poppins"/>
                  <a:cs typeface="Poppins"/>
                  <a:sym typeface="Poppins"/>
                </a:rPr>
                <a:t>("a=" + a);</a:t>
              </a:r>
            </a:p>
            <a:p>
              <a:pPr algn="l">
                <a:lnSpc>
                  <a:spcPts val="2550"/>
                </a:lnSpc>
              </a:pPr>
              <a:r>
                <a:rPr lang="en-US" sz="1700">
                  <a:solidFill>
                    <a:srgbClr val="252525"/>
                  </a:solidFill>
                  <a:latin typeface="Poppins"/>
                  <a:ea typeface="Poppins"/>
                  <a:cs typeface="Poppins"/>
                  <a:sym typeface="Poppins"/>
                </a:rPr>
                <a:t>          </a:t>
              </a:r>
            </a:p>
            <a:p>
              <a:pPr algn="l">
                <a:lnSpc>
                  <a:spcPts val="2550"/>
                </a:lnSpc>
              </a:pPr>
              <a:r>
                <a:rPr lang="en-US" sz="1700">
                  <a:solidFill>
                    <a:srgbClr val="252525"/>
                  </a:solidFill>
                  <a:latin typeface="Poppins"/>
                  <a:ea typeface="Poppins"/>
                  <a:cs typeface="Poppins"/>
                  <a:sym typeface="Poppins"/>
                </a:rPr>
                <a:t>          </a:t>
              </a:r>
              <a:r>
                <a:rPr lang="en-US" sz="1700">
                  <a:solidFill>
                    <a:srgbClr val="D12E2E"/>
                  </a:solidFill>
                  <a:latin typeface="Poppins"/>
                  <a:ea typeface="Poppins"/>
                  <a:cs typeface="Poppins"/>
                  <a:sym typeface="Poppins"/>
                </a:rPr>
                <a:t>int </a:t>
              </a:r>
              <a:r>
                <a:rPr lang="en-US" sz="1700">
                  <a:solidFill>
                    <a:srgbClr val="252525"/>
                  </a:solidFill>
                  <a:latin typeface="Poppins"/>
                  <a:ea typeface="Poppins"/>
                  <a:cs typeface="Poppins"/>
                  <a:sym typeface="Poppins"/>
                </a:rPr>
                <a:t>b = random.</a:t>
              </a:r>
              <a:r>
                <a:rPr lang="en-US" sz="1700">
                  <a:solidFill>
                    <a:srgbClr val="D12E2E"/>
                  </a:solidFill>
                  <a:latin typeface="Poppins"/>
                  <a:ea typeface="Poppins"/>
                  <a:cs typeface="Poppins"/>
                  <a:sym typeface="Poppins"/>
                </a:rPr>
                <a:t>nextInt</a:t>
              </a:r>
              <a:r>
                <a:rPr lang="en-US" sz="1700">
                  <a:solidFill>
                    <a:srgbClr val="252525"/>
                  </a:solidFill>
                  <a:latin typeface="Poppins"/>
                  <a:ea typeface="Poppins"/>
                  <a:cs typeface="Poppins"/>
                  <a:sym typeface="Poppins"/>
                </a:rPr>
                <a:t>(3);        </a:t>
              </a:r>
            </a:p>
            <a:p>
              <a:pPr algn="l">
                <a:lnSpc>
                  <a:spcPts val="2550"/>
                </a:lnSpc>
              </a:pPr>
              <a:r>
                <a:rPr lang="en-US" sz="1700">
                  <a:solidFill>
                    <a:srgbClr val="252525"/>
                  </a:solidFill>
                  <a:latin typeface="Poppins"/>
                  <a:ea typeface="Poppins"/>
                  <a:cs typeface="Poppins"/>
                  <a:sym typeface="Poppins"/>
                </a:rPr>
                <a:t>          System.out.</a:t>
              </a:r>
              <a:r>
                <a:rPr lang="en-US" sz="1700">
                  <a:solidFill>
                    <a:srgbClr val="D12E2E"/>
                  </a:solidFill>
                  <a:latin typeface="Poppins"/>
                  <a:ea typeface="Poppins"/>
                  <a:cs typeface="Poppins"/>
                  <a:sym typeface="Poppins"/>
                </a:rPr>
                <a:t>println</a:t>
              </a:r>
              <a:r>
                <a:rPr lang="en-US" sz="1700">
                  <a:solidFill>
                    <a:srgbClr val="252525"/>
                  </a:solidFill>
                  <a:latin typeface="Poppins"/>
                  <a:ea typeface="Poppins"/>
                  <a:cs typeface="Poppins"/>
                  <a:sym typeface="Poppins"/>
                </a:rPr>
                <a:t>("  b=" + b);</a:t>
              </a:r>
            </a:p>
            <a:p>
              <a:pPr algn="l">
                <a:lnSpc>
                  <a:spcPts val="2550"/>
                </a:lnSpc>
              </a:pPr>
              <a:r>
                <a:rPr lang="en-US" sz="1700">
                  <a:solidFill>
                    <a:srgbClr val="252525"/>
                  </a:solidFill>
                  <a:latin typeface="Poppins"/>
                  <a:ea typeface="Poppins"/>
                  <a:cs typeface="Poppins"/>
                  <a:sym typeface="Poppins"/>
                </a:rPr>
                <a:t>         </a:t>
              </a:r>
            </a:p>
            <a:p>
              <a:pPr algn="l">
                <a:lnSpc>
                  <a:spcPts val="2550"/>
                </a:lnSpc>
              </a:pPr>
              <a:r>
                <a:rPr lang="en-US" sz="1700">
                  <a:solidFill>
                    <a:srgbClr val="252525"/>
                  </a:solidFill>
                  <a:latin typeface="Poppins"/>
                  <a:ea typeface="Poppins"/>
                  <a:cs typeface="Poppins"/>
                  <a:sym typeface="Poppins"/>
                </a:rPr>
                <a:t>          </a:t>
              </a:r>
              <a:r>
                <a:rPr lang="en-US" sz="1700">
                  <a:solidFill>
                    <a:srgbClr val="D12E2E"/>
                  </a:solidFill>
                  <a:latin typeface="Poppins"/>
                  <a:ea typeface="Poppins"/>
                  <a:cs typeface="Poppins"/>
                  <a:sym typeface="Poppins"/>
                </a:rPr>
                <a:t>int </a:t>
              </a:r>
              <a:r>
                <a:rPr lang="en-US" sz="1700">
                  <a:solidFill>
                    <a:srgbClr val="252525"/>
                  </a:solidFill>
                  <a:latin typeface="Poppins"/>
                  <a:ea typeface="Poppins"/>
                  <a:cs typeface="Poppins"/>
                  <a:sym typeface="Poppins"/>
                </a:rPr>
                <a:t>c = a/(b+a -2);  </a:t>
              </a:r>
            </a:p>
            <a:p>
              <a:pPr algn="l">
                <a:lnSpc>
                  <a:spcPts val="2550"/>
                </a:lnSpc>
              </a:pPr>
              <a:r>
                <a:rPr lang="en-US" sz="1700">
                  <a:solidFill>
                    <a:srgbClr val="252525"/>
                  </a:solidFill>
                  <a:latin typeface="Poppins"/>
                  <a:ea typeface="Poppins"/>
                  <a:cs typeface="Poppins"/>
                  <a:sym typeface="Poppins"/>
                </a:rPr>
                <a:t>          System.out.</a:t>
              </a:r>
              <a:r>
                <a:rPr lang="en-US" sz="1700">
                  <a:solidFill>
                    <a:srgbClr val="D12E2E"/>
                  </a:solidFill>
                  <a:latin typeface="Poppins"/>
                  <a:ea typeface="Poppins"/>
                  <a:cs typeface="Poppins"/>
                  <a:sym typeface="Poppins"/>
                </a:rPr>
                <a:t>println</a:t>
              </a:r>
              <a:r>
                <a:rPr lang="en-US" sz="1700">
                  <a:solidFill>
                    <a:srgbClr val="252525"/>
                  </a:solidFill>
                  <a:latin typeface="Poppins"/>
                  <a:ea typeface="Poppins"/>
                  <a:cs typeface="Poppins"/>
                  <a:sym typeface="Poppins"/>
                </a:rPr>
                <a:t>("    c=" + c);         </a:t>
              </a:r>
            </a:p>
            <a:p>
              <a:pPr algn="l">
                <a:lnSpc>
                  <a:spcPts val="2550"/>
                </a:lnSpc>
              </a:pPr>
              <a:r>
                <a:rPr lang="en-US" sz="1700">
                  <a:solidFill>
                    <a:srgbClr val="252525"/>
                  </a:solidFill>
                  <a:latin typeface="Poppins"/>
                  <a:ea typeface="Poppins"/>
                  <a:cs typeface="Poppins"/>
                  <a:sym typeface="Poppins"/>
                </a:rPr>
                <a:t>     }</a:t>
              </a:r>
            </a:p>
            <a:p>
              <a:pPr algn="l">
                <a:lnSpc>
                  <a:spcPts val="2550"/>
                </a:lnSpc>
              </a:pPr>
              <a:r>
                <a:rPr lang="en-US" sz="1700">
                  <a:solidFill>
                    <a:srgbClr val="252525"/>
                  </a:solidFill>
                  <a:latin typeface="Poppins"/>
                  <a:ea typeface="Poppins"/>
                  <a:cs typeface="Poppins"/>
                  <a:sym typeface="Poppins"/>
                </a:rPr>
                <a:t>}</a:t>
              </a:r>
            </a:p>
            <a:p>
              <a:pPr algn="l">
                <a:lnSpc>
                  <a:spcPts val="2550"/>
                </a:lnSpc>
              </a:pPr>
            </a:p>
          </p:txBody>
        </p:sp>
      </p:grpSp>
      <p:sp>
        <p:nvSpPr>
          <p:cNvPr name="TextBox 9" id="9"/>
          <p:cNvSpPr txBox="true"/>
          <p:nvPr/>
        </p:nvSpPr>
        <p:spPr>
          <a:xfrm rot="0">
            <a:off x="6248989" y="1113848"/>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Code</a:t>
            </a:r>
          </a:p>
        </p:txBody>
      </p:sp>
      <p:sp>
        <p:nvSpPr>
          <p:cNvPr name="TextBox 10" id="10"/>
          <p:cNvSpPr txBox="true"/>
          <p:nvPr/>
        </p:nvSpPr>
        <p:spPr>
          <a:xfrm rot="0">
            <a:off x="13027963" y="1113848"/>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Java Output</a:t>
            </a:r>
          </a:p>
        </p:txBody>
      </p:sp>
      <p:grpSp>
        <p:nvGrpSpPr>
          <p:cNvPr name="Group 11" id="11"/>
          <p:cNvGrpSpPr/>
          <p:nvPr/>
        </p:nvGrpSpPr>
        <p:grpSpPr>
          <a:xfrm rot="0">
            <a:off x="13027963" y="2154677"/>
            <a:ext cx="4917024" cy="6082284"/>
            <a:chOff x="0" y="0"/>
            <a:chExt cx="1688672" cy="2088862"/>
          </a:xfrm>
        </p:grpSpPr>
        <p:sp>
          <p:nvSpPr>
            <p:cNvPr name="Freeform 12" id="12"/>
            <p:cNvSpPr/>
            <p:nvPr/>
          </p:nvSpPr>
          <p:spPr>
            <a:xfrm flipH="false" flipV="false" rot="0">
              <a:off x="0" y="0"/>
              <a:ext cx="1688672" cy="2088862"/>
            </a:xfrm>
            <a:custGeom>
              <a:avLst/>
              <a:gdLst/>
              <a:ahLst/>
              <a:cxnLst/>
              <a:rect r="r" b="b" t="t" l="l"/>
              <a:pathLst>
                <a:path h="2088862" w="1688672">
                  <a:moveTo>
                    <a:pt x="0" y="0"/>
                  </a:moveTo>
                  <a:lnTo>
                    <a:pt x="1688672" y="0"/>
                  </a:lnTo>
                  <a:lnTo>
                    <a:pt x="1688672" y="2088862"/>
                  </a:lnTo>
                  <a:lnTo>
                    <a:pt x="0" y="2088862"/>
                  </a:lnTo>
                  <a:close/>
                </a:path>
              </a:pathLst>
            </a:custGeom>
            <a:solidFill>
              <a:srgbClr val="F4F4F4"/>
            </a:solidFill>
          </p:spPr>
        </p:sp>
        <p:sp>
          <p:nvSpPr>
            <p:cNvPr name="TextBox 13" id="13"/>
            <p:cNvSpPr txBox="true"/>
            <p:nvPr/>
          </p:nvSpPr>
          <p:spPr>
            <a:xfrm>
              <a:off x="0" y="-76200"/>
              <a:ext cx="1688672" cy="2165062"/>
            </a:xfrm>
            <a:prstGeom prst="rect">
              <a:avLst/>
            </a:prstGeom>
          </p:spPr>
          <p:txBody>
            <a:bodyPr anchor="ctr" rtlCol="false" tIns="50800" lIns="50800" bIns="50800" rIns="50800"/>
            <a:lstStyle/>
            <a:p>
              <a:pPr algn="l">
                <a:lnSpc>
                  <a:spcPts val="2700"/>
                </a:lnSpc>
              </a:pPr>
            </a:p>
          </p:txBody>
        </p:sp>
      </p:grpSp>
      <p:sp>
        <p:nvSpPr>
          <p:cNvPr name="TextBox 14" id="14"/>
          <p:cNvSpPr txBox="true"/>
          <p:nvPr/>
        </p:nvSpPr>
        <p:spPr>
          <a:xfrm rot="0">
            <a:off x="13385955" y="2364143"/>
            <a:ext cx="4201041" cy="2021206"/>
          </a:xfrm>
          <a:prstGeom prst="rect">
            <a:avLst/>
          </a:prstGeom>
        </p:spPr>
        <p:txBody>
          <a:bodyPr anchor="t" rtlCol="false" tIns="0" lIns="0" bIns="0" rIns="0">
            <a:spAutoFit/>
          </a:bodyPr>
          <a:lstStyle/>
          <a:p>
            <a:pPr algn="just" marL="0" indent="0" lvl="0">
              <a:lnSpc>
                <a:spcPts val="4049"/>
              </a:lnSpc>
              <a:spcBef>
                <a:spcPct val="0"/>
              </a:spcBef>
            </a:pPr>
            <a:r>
              <a:rPr lang="en-US" sz="2699">
                <a:solidFill>
                  <a:srgbClr val="252525"/>
                </a:solidFill>
                <a:latin typeface="Poppins"/>
                <a:ea typeface="Poppins"/>
                <a:cs typeface="Poppins"/>
                <a:sym typeface="Poppins"/>
              </a:rPr>
              <a:t>$ </a:t>
            </a:r>
            <a:r>
              <a:rPr lang="en-US" sz="2699">
                <a:solidFill>
                  <a:srgbClr val="D12E2E"/>
                </a:solidFill>
                <a:latin typeface="Poppins"/>
                <a:ea typeface="Poppins"/>
                <a:cs typeface="Poppins"/>
                <a:sym typeface="Poppins"/>
              </a:rPr>
              <a:t>java </a:t>
            </a:r>
            <a:r>
              <a:rPr lang="en-US" sz="2699">
                <a:solidFill>
                  <a:srgbClr val="252525"/>
                </a:solidFill>
                <a:latin typeface="Poppins"/>
                <a:ea typeface="Poppins"/>
                <a:cs typeface="Poppins"/>
                <a:sym typeface="Poppins"/>
              </a:rPr>
              <a:t>Rand.java</a:t>
            </a:r>
          </a:p>
          <a:p>
            <a:pPr algn="just" marL="0" indent="0" lvl="0">
              <a:lnSpc>
                <a:spcPts val="4049"/>
              </a:lnSpc>
              <a:spcBef>
                <a:spcPct val="0"/>
              </a:spcBef>
            </a:pPr>
            <a:r>
              <a:rPr lang="en-US" sz="2699" u="none">
                <a:solidFill>
                  <a:srgbClr val="252525"/>
                </a:solidFill>
                <a:latin typeface="Poppins"/>
                <a:ea typeface="Poppins"/>
                <a:cs typeface="Poppins"/>
                <a:sym typeface="Poppins"/>
              </a:rPr>
              <a:t>a = 1</a:t>
            </a:r>
          </a:p>
          <a:p>
            <a:pPr algn="just" marL="0" indent="0" lvl="0">
              <a:lnSpc>
                <a:spcPts val="4049"/>
              </a:lnSpc>
              <a:spcBef>
                <a:spcPct val="0"/>
              </a:spcBef>
            </a:pPr>
            <a:r>
              <a:rPr lang="en-US" sz="2699" u="none">
                <a:solidFill>
                  <a:srgbClr val="252525"/>
                </a:solidFill>
                <a:latin typeface="Poppins"/>
                <a:ea typeface="Poppins"/>
                <a:cs typeface="Poppins"/>
                <a:sym typeface="Poppins"/>
              </a:rPr>
              <a:t>  b = 0 </a:t>
            </a:r>
          </a:p>
          <a:p>
            <a:pPr algn="just" marL="0" indent="0" lvl="0">
              <a:lnSpc>
                <a:spcPts val="4049"/>
              </a:lnSpc>
              <a:spcBef>
                <a:spcPct val="0"/>
              </a:spcBef>
            </a:pPr>
            <a:r>
              <a:rPr lang="en-US" sz="2699" u="none">
                <a:solidFill>
                  <a:srgbClr val="252525"/>
                </a:solidFill>
                <a:latin typeface="Poppins"/>
                <a:ea typeface="Poppins"/>
                <a:cs typeface="Poppins"/>
                <a:sym typeface="Poppins"/>
              </a:rPr>
              <a:t>    c = -1</a:t>
            </a:r>
          </a:p>
        </p:txBody>
      </p:sp>
      <p:grpSp>
        <p:nvGrpSpPr>
          <p:cNvPr name="Group 15" id="15"/>
          <p:cNvGrpSpPr/>
          <p:nvPr/>
        </p:nvGrpSpPr>
        <p:grpSpPr>
          <a:xfrm rot="0">
            <a:off x="971199" y="2227473"/>
            <a:ext cx="2205133" cy="1617422"/>
            <a:chOff x="0" y="0"/>
            <a:chExt cx="2940177" cy="2156562"/>
          </a:xfrm>
        </p:grpSpPr>
        <p:sp>
          <p:nvSpPr>
            <p:cNvPr name="TextBox 16" id="16"/>
            <p:cNvSpPr txBox="true"/>
            <p:nvPr/>
          </p:nvSpPr>
          <p:spPr>
            <a:xfrm rot="0">
              <a:off x="0" y="-95250"/>
              <a:ext cx="2940177" cy="2251812"/>
            </a:xfrm>
            <a:prstGeom prst="rect">
              <a:avLst/>
            </a:prstGeom>
          </p:spPr>
          <p:txBody>
            <a:bodyPr anchor="t" rtlCol="false" tIns="0" lIns="0" bIns="0" rIns="0">
              <a:spAutoFit/>
            </a:bodyPr>
            <a:lstStyle/>
            <a:p>
              <a:pPr algn="l" marL="0" indent="0" lvl="0">
                <a:lnSpc>
                  <a:spcPts val="12757"/>
                </a:lnSpc>
                <a:spcBef>
                  <a:spcPct val="0"/>
                </a:spcBef>
              </a:pPr>
              <a:r>
                <a:rPr lang="en-US" b="true" sz="10631">
                  <a:solidFill>
                    <a:srgbClr val="D12E2E"/>
                  </a:solidFill>
                  <a:latin typeface="Poppins Bold"/>
                  <a:ea typeface="Poppins Bold"/>
                  <a:cs typeface="Poppins Bold"/>
                  <a:sym typeface="Poppins Bold"/>
                </a:rPr>
                <a:t>&gt;</a:t>
              </a:r>
            </a:p>
          </p:txBody>
        </p:sp>
        <p:sp>
          <p:nvSpPr>
            <p:cNvPr name="Freeform 17" id="17"/>
            <p:cNvSpPr/>
            <p:nvPr/>
          </p:nvSpPr>
          <p:spPr>
            <a:xfrm flipH="false" flipV="false" rot="0">
              <a:off x="995143" y="320353"/>
              <a:ext cx="1468967" cy="1836209"/>
            </a:xfrm>
            <a:custGeom>
              <a:avLst/>
              <a:gdLst/>
              <a:ahLst/>
              <a:cxnLst/>
              <a:rect r="r" b="b" t="t" l="l"/>
              <a:pathLst>
                <a:path h="1836209" w="1468967">
                  <a:moveTo>
                    <a:pt x="0" y="0"/>
                  </a:moveTo>
                  <a:lnTo>
                    <a:pt x="1468967" y="0"/>
                  </a:lnTo>
                  <a:lnTo>
                    <a:pt x="1468967" y="1836209"/>
                  </a:lnTo>
                  <a:lnTo>
                    <a:pt x="0" y="18362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8" id="18"/>
          <p:cNvSpPr txBox="true"/>
          <p:nvPr/>
        </p:nvSpPr>
        <p:spPr>
          <a:xfrm rot="0">
            <a:off x="971199" y="4048163"/>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S.U.T.</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Output</a:t>
            </a:r>
          </a:p>
        </p:txBody>
      </p:sp>
      <p:sp>
        <p:nvSpPr>
          <p:cNvPr name="TextBox 19" id="19"/>
          <p:cNvSpPr txBox="true"/>
          <p:nvPr/>
        </p:nvSpPr>
        <p:spPr>
          <a:xfrm rot="0">
            <a:off x="1013974" y="6514841"/>
            <a:ext cx="4201041" cy="17221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This output come from the system under testing, and depends on what that systems prints out.</a:t>
            </a:r>
          </a:p>
          <a:p>
            <a:pPr algn="just" marL="0" indent="0" lvl="0">
              <a:lnSpc>
                <a:spcPts val="2700"/>
              </a:lnSpc>
              <a:spcBef>
                <a:spcPct val="0"/>
              </a:spcBef>
            </a:pPr>
            <a:r>
              <a:rPr lang="en-US" sz="1800" u="none">
                <a:solidFill>
                  <a:srgbClr val="252525"/>
                </a:solidFill>
                <a:latin typeface="Poppins"/>
                <a:ea typeface="Poppins"/>
                <a:cs typeface="Poppins"/>
                <a:sym typeface="Poppins"/>
              </a:rPr>
              <a:t>Notice that it print everything even when backtracking!</a:t>
            </a:r>
          </a:p>
        </p:txBody>
      </p:sp>
      <p:sp>
        <p:nvSpPr>
          <p:cNvPr name="TextBox 20" id="20"/>
          <p:cNvSpPr txBox="true"/>
          <p:nvPr/>
        </p:nvSpPr>
        <p:spPr>
          <a:xfrm rot="0">
            <a:off x="13385955" y="4569835"/>
            <a:ext cx="4201041" cy="2021206"/>
          </a:xfrm>
          <a:prstGeom prst="rect">
            <a:avLst/>
          </a:prstGeom>
        </p:spPr>
        <p:txBody>
          <a:bodyPr anchor="t" rtlCol="false" tIns="0" lIns="0" bIns="0" rIns="0">
            <a:spAutoFit/>
          </a:bodyPr>
          <a:lstStyle/>
          <a:p>
            <a:pPr algn="just" marL="0" indent="0" lvl="0">
              <a:lnSpc>
                <a:spcPts val="4049"/>
              </a:lnSpc>
              <a:spcBef>
                <a:spcPct val="0"/>
              </a:spcBef>
            </a:pPr>
            <a:r>
              <a:rPr lang="en-US" sz="2699">
                <a:solidFill>
                  <a:srgbClr val="252525"/>
                </a:solidFill>
                <a:latin typeface="Poppins"/>
                <a:ea typeface="Poppins"/>
                <a:cs typeface="Poppins"/>
                <a:sym typeface="Poppins"/>
              </a:rPr>
              <a:t>$ </a:t>
            </a:r>
            <a:r>
              <a:rPr lang="en-US" sz="2699">
                <a:solidFill>
                  <a:srgbClr val="D12E2E"/>
                </a:solidFill>
                <a:latin typeface="Poppins"/>
                <a:ea typeface="Poppins"/>
                <a:cs typeface="Poppins"/>
                <a:sym typeface="Poppins"/>
              </a:rPr>
              <a:t>java </a:t>
            </a:r>
            <a:r>
              <a:rPr lang="en-US" sz="2699">
                <a:solidFill>
                  <a:srgbClr val="252525"/>
                </a:solidFill>
                <a:latin typeface="Poppins"/>
                <a:ea typeface="Poppins"/>
                <a:cs typeface="Poppins"/>
                <a:sym typeface="Poppins"/>
              </a:rPr>
              <a:t>Rand.java</a:t>
            </a:r>
          </a:p>
          <a:p>
            <a:pPr algn="just" marL="0" indent="0" lvl="0">
              <a:lnSpc>
                <a:spcPts val="4049"/>
              </a:lnSpc>
              <a:spcBef>
                <a:spcPct val="0"/>
              </a:spcBef>
            </a:pPr>
            <a:r>
              <a:rPr lang="en-US" sz="2699" u="none">
                <a:solidFill>
                  <a:srgbClr val="252525"/>
                </a:solidFill>
                <a:latin typeface="Poppins"/>
                <a:ea typeface="Poppins"/>
                <a:cs typeface="Poppins"/>
                <a:sym typeface="Poppins"/>
              </a:rPr>
              <a:t>a = 0</a:t>
            </a:r>
          </a:p>
          <a:p>
            <a:pPr algn="just" marL="0" indent="0" lvl="0">
              <a:lnSpc>
                <a:spcPts val="4049"/>
              </a:lnSpc>
              <a:spcBef>
                <a:spcPct val="0"/>
              </a:spcBef>
            </a:pPr>
            <a:r>
              <a:rPr lang="en-US" sz="2699" u="none">
                <a:solidFill>
                  <a:srgbClr val="252525"/>
                </a:solidFill>
                <a:latin typeface="Poppins"/>
                <a:ea typeface="Poppins"/>
                <a:cs typeface="Poppins"/>
                <a:sym typeface="Poppins"/>
              </a:rPr>
              <a:t>  b = 1 </a:t>
            </a:r>
          </a:p>
          <a:p>
            <a:pPr algn="just" marL="0" indent="0" lvl="0">
              <a:lnSpc>
                <a:spcPts val="4049"/>
              </a:lnSpc>
              <a:spcBef>
                <a:spcPct val="0"/>
              </a:spcBef>
            </a:pPr>
            <a:r>
              <a:rPr lang="en-US" sz="2699" u="none">
                <a:solidFill>
                  <a:srgbClr val="252525"/>
                </a:solidFill>
                <a:latin typeface="Poppins"/>
                <a:ea typeface="Poppins"/>
                <a:cs typeface="Poppins"/>
                <a:sym typeface="Poppins"/>
              </a:rPr>
              <a:t>    c = 0</a:t>
            </a:r>
          </a:p>
        </p:txBody>
      </p:sp>
      <p:sp>
        <p:nvSpPr>
          <p:cNvPr name="TextBox 21" id="21"/>
          <p:cNvSpPr txBox="true"/>
          <p:nvPr/>
        </p:nvSpPr>
        <p:spPr>
          <a:xfrm rot="0">
            <a:off x="13385955" y="6855835"/>
            <a:ext cx="4201041" cy="1011556"/>
          </a:xfrm>
          <a:prstGeom prst="rect">
            <a:avLst/>
          </a:prstGeom>
        </p:spPr>
        <p:txBody>
          <a:bodyPr anchor="t" rtlCol="false" tIns="0" lIns="0" bIns="0" rIns="0">
            <a:spAutoFit/>
          </a:bodyPr>
          <a:lstStyle/>
          <a:p>
            <a:pPr algn="just" marL="0" indent="0" lvl="0">
              <a:lnSpc>
                <a:spcPts val="4049"/>
              </a:lnSpc>
              <a:spcBef>
                <a:spcPct val="0"/>
              </a:spcBef>
            </a:pPr>
            <a:r>
              <a:rPr lang="en-US" sz="2699">
                <a:solidFill>
                  <a:srgbClr val="252525"/>
                </a:solidFill>
                <a:latin typeface="Poppins"/>
                <a:ea typeface="Poppins"/>
                <a:cs typeface="Poppins"/>
                <a:sym typeface="Poppins"/>
              </a:rPr>
              <a:t>$ </a:t>
            </a:r>
            <a:r>
              <a:rPr lang="en-US" sz="2699">
                <a:solidFill>
                  <a:srgbClr val="D12E2E"/>
                </a:solidFill>
                <a:latin typeface="Poppins"/>
                <a:ea typeface="Poppins"/>
                <a:cs typeface="Poppins"/>
                <a:sym typeface="Poppins"/>
              </a:rPr>
              <a:t>java </a:t>
            </a:r>
            <a:r>
              <a:rPr lang="en-US" sz="2699">
                <a:solidFill>
                  <a:srgbClr val="252525"/>
                </a:solidFill>
                <a:latin typeface="Poppins"/>
                <a:ea typeface="Poppins"/>
                <a:cs typeface="Poppins"/>
                <a:sym typeface="Poppins"/>
              </a:rPr>
              <a:t>Rand.java</a:t>
            </a:r>
          </a:p>
          <a:p>
            <a:pPr algn="just" marL="0" indent="0" lvl="0">
              <a:lnSpc>
                <a:spcPts val="4049"/>
              </a:lnSpc>
              <a:spcBef>
                <a:spcPct val="0"/>
              </a:spcBef>
            </a:pPr>
            <a:r>
              <a:rPr lang="en-US" sz="2699" u="none">
                <a:solidFill>
                  <a:srgbClr val="252525"/>
                </a:solidFill>
                <a:latin typeface="Poppins"/>
                <a:ea typeface="Poppins"/>
                <a:cs typeface="Poppins"/>
                <a:sym typeface="Poppins"/>
              </a:rPr>
              <a:t> ....</a:t>
            </a:r>
          </a:p>
        </p:txBody>
      </p:sp>
      <p:sp>
        <p:nvSpPr>
          <p:cNvPr name="TextBox 22" id="2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26</a:t>
            </a:r>
          </a:p>
        </p:txBody>
      </p:sp>
      <p:sp>
        <p:nvSpPr>
          <p:cNvPr name="AutoShape 23" id="23"/>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40922" y="4067213"/>
            <a:ext cx="6487041" cy="407670"/>
          </a:xfrm>
          <a:prstGeom prst="rect">
            <a:avLst/>
          </a:prstGeom>
        </p:spPr>
        <p:txBody>
          <a:bodyPr anchor="t" rtlCol="false" tIns="0" lIns="0" bIns="0" rIns="0">
            <a:spAutoFit/>
          </a:bodyPr>
          <a:lstStyle/>
          <a:p>
            <a:pPr algn="l" marL="0" indent="0" lvl="0">
              <a:lnSpc>
                <a:spcPts val="3120"/>
              </a:lnSpc>
              <a:spcBef>
                <a:spcPct val="0"/>
              </a:spcBef>
            </a:pPr>
            <a:r>
              <a:rPr lang="en-US" sz="2400">
                <a:solidFill>
                  <a:srgbClr val="D12E2E"/>
                </a:solidFill>
                <a:latin typeface="Poppins"/>
                <a:ea typeface="Poppins"/>
                <a:cs typeface="Poppins"/>
                <a:sym typeface="Poppins"/>
              </a:rPr>
              <a:t>Java Output</a:t>
            </a:r>
          </a:p>
        </p:txBody>
      </p:sp>
      <p:grpSp>
        <p:nvGrpSpPr>
          <p:cNvPr name="Group 3" id="3"/>
          <p:cNvGrpSpPr/>
          <p:nvPr/>
        </p:nvGrpSpPr>
        <p:grpSpPr>
          <a:xfrm rot="0">
            <a:off x="6248989" y="1519031"/>
            <a:ext cx="5978912" cy="4068327"/>
            <a:chOff x="0" y="0"/>
            <a:chExt cx="2053360" cy="1397201"/>
          </a:xfrm>
        </p:grpSpPr>
        <p:sp>
          <p:nvSpPr>
            <p:cNvPr name="Freeform 4" id="4"/>
            <p:cNvSpPr/>
            <p:nvPr/>
          </p:nvSpPr>
          <p:spPr>
            <a:xfrm flipH="false" flipV="false" rot="0">
              <a:off x="0" y="0"/>
              <a:ext cx="2053360" cy="1397201"/>
            </a:xfrm>
            <a:custGeom>
              <a:avLst/>
              <a:gdLst/>
              <a:ahLst/>
              <a:cxnLst/>
              <a:rect r="r" b="b" t="t" l="l"/>
              <a:pathLst>
                <a:path h="1397201" w="2053360">
                  <a:moveTo>
                    <a:pt x="0" y="0"/>
                  </a:moveTo>
                  <a:lnTo>
                    <a:pt x="2053360" y="0"/>
                  </a:lnTo>
                  <a:lnTo>
                    <a:pt x="2053360" y="1397201"/>
                  </a:lnTo>
                  <a:lnTo>
                    <a:pt x="0" y="1397201"/>
                  </a:lnTo>
                  <a:close/>
                </a:path>
              </a:pathLst>
            </a:custGeom>
            <a:solidFill>
              <a:srgbClr val="F4F4F4"/>
            </a:solidFill>
          </p:spPr>
        </p:sp>
        <p:sp>
          <p:nvSpPr>
            <p:cNvPr name="TextBox 5" id="5"/>
            <p:cNvSpPr txBox="true"/>
            <p:nvPr/>
          </p:nvSpPr>
          <p:spPr>
            <a:xfrm>
              <a:off x="0" y="-66675"/>
              <a:ext cx="2053360" cy="1463876"/>
            </a:xfrm>
            <a:prstGeom prst="rect">
              <a:avLst/>
            </a:prstGeom>
          </p:spPr>
          <p:txBody>
            <a:bodyPr anchor="ctr" rtlCol="false" tIns="50800" lIns="50800" bIns="50800" rIns="50800"/>
            <a:lstStyle/>
            <a:p>
              <a:pPr algn="l">
                <a:lnSpc>
                  <a:spcPts val="2100"/>
                </a:lnSpc>
              </a:pPr>
            </a:p>
          </p:txBody>
        </p:sp>
      </p:grpSp>
      <p:grpSp>
        <p:nvGrpSpPr>
          <p:cNvPr name="Group 6" id="6"/>
          <p:cNvGrpSpPr/>
          <p:nvPr/>
        </p:nvGrpSpPr>
        <p:grpSpPr>
          <a:xfrm rot="0">
            <a:off x="6645873" y="1654835"/>
            <a:ext cx="5129462" cy="3932522"/>
            <a:chOff x="0" y="0"/>
            <a:chExt cx="1761630" cy="1350561"/>
          </a:xfrm>
        </p:grpSpPr>
        <p:sp>
          <p:nvSpPr>
            <p:cNvPr name="Freeform 7" id="7"/>
            <p:cNvSpPr/>
            <p:nvPr/>
          </p:nvSpPr>
          <p:spPr>
            <a:xfrm flipH="false" flipV="false" rot="0">
              <a:off x="0" y="0"/>
              <a:ext cx="1761630" cy="1350561"/>
            </a:xfrm>
            <a:custGeom>
              <a:avLst/>
              <a:gdLst/>
              <a:ahLst/>
              <a:cxnLst/>
              <a:rect r="r" b="b" t="t" l="l"/>
              <a:pathLst>
                <a:path h="1350561" w="1761630">
                  <a:moveTo>
                    <a:pt x="0" y="0"/>
                  </a:moveTo>
                  <a:lnTo>
                    <a:pt x="1761630" y="0"/>
                  </a:lnTo>
                  <a:lnTo>
                    <a:pt x="1761630" y="1350561"/>
                  </a:lnTo>
                  <a:lnTo>
                    <a:pt x="0" y="1350561"/>
                  </a:lnTo>
                  <a:close/>
                </a:path>
              </a:pathLst>
            </a:custGeom>
            <a:solidFill>
              <a:srgbClr val="000000">
                <a:alpha val="0"/>
              </a:srgbClr>
            </a:solidFill>
          </p:spPr>
        </p:sp>
        <p:sp>
          <p:nvSpPr>
            <p:cNvPr name="TextBox 8" id="8"/>
            <p:cNvSpPr txBox="true"/>
            <p:nvPr/>
          </p:nvSpPr>
          <p:spPr>
            <a:xfrm>
              <a:off x="0" y="-47625"/>
              <a:ext cx="1761630" cy="1398186"/>
            </a:xfrm>
            <a:prstGeom prst="rect">
              <a:avLst/>
            </a:prstGeom>
          </p:spPr>
          <p:txBody>
            <a:bodyPr anchor="ctr" rtlCol="false" tIns="50800" lIns="50800" bIns="50800" rIns="50800"/>
            <a:lstStyle/>
            <a:p>
              <a:pPr algn="l">
                <a:lnSpc>
                  <a:spcPts val="1950"/>
                </a:lnSpc>
              </a:pPr>
              <a:r>
                <a:rPr lang="en-US" sz="1300">
                  <a:solidFill>
                    <a:srgbClr val="D12E2E"/>
                  </a:solidFill>
                  <a:latin typeface="Poppins"/>
                  <a:ea typeface="Poppins"/>
                  <a:cs typeface="Poppins"/>
                  <a:sym typeface="Poppins"/>
                </a:rPr>
                <a:t>public class</a:t>
              </a:r>
              <a:r>
                <a:rPr lang="en-US" sz="1300">
                  <a:solidFill>
                    <a:srgbClr val="252525"/>
                  </a:solidFill>
                  <a:latin typeface="Poppins"/>
                  <a:ea typeface="Poppins"/>
                  <a:cs typeface="Poppins"/>
                  <a:sym typeface="Poppins"/>
                </a:rPr>
                <a:t> Rand {</a:t>
              </a:r>
            </a:p>
            <a:p>
              <a:pPr algn="l">
                <a:lnSpc>
                  <a:spcPts val="1950"/>
                </a:lnSpc>
              </a:pPr>
              <a:r>
                <a:rPr lang="en-US" sz="1300">
                  <a:solidFill>
                    <a:srgbClr val="252525"/>
                  </a:solidFill>
                  <a:latin typeface="Poppins"/>
                  <a:ea typeface="Poppins"/>
                  <a:cs typeface="Poppins"/>
                  <a:sym typeface="Poppins"/>
                </a:rPr>
                <a:t>     </a:t>
              </a:r>
              <a:r>
                <a:rPr lang="en-US" sz="1300">
                  <a:solidFill>
                    <a:srgbClr val="D12E2E"/>
                  </a:solidFill>
                  <a:latin typeface="Poppins"/>
                  <a:ea typeface="Poppins"/>
                  <a:cs typeface="Poppins"/>
                  <a:sym typeface="Poppins"/>
                </a:rPr>
                <a:t>public static void</a:t>
              </a:r>
              <a:r>
                <a:rPr lang="en-US" sz="1300">
                  <a:solidFill>
                    <a:srgbClr val="252525"/>
                  </a:solidFill>
                  <a:latin typeface="Poppins"/>
                  <a:ea typeface="Poppins"/>
                  <a:cs typeface="Poppins"/>
                  <a:sym typeface="Poppins"/>
                </a:rPr>
                <a:t> main (String[] args) {</a:t>
              </a:r>
            </a:p>
            <a:p>
              <a:pPr algn="l">
                <a:lnSpc>
                  <a:spcPts val="1950"/>
                </a:lnSpc>
              </a:pPr>
              <a:r>
                <a:rPr lang="en-US" sz="1300">
                  <a:solidFill>
                    <a:srgbClr val="252525"/>
                  </a:solidFill>
                  <a:latin typeface="Poppins"/>
                  <a:ea typeface="Poppins"/>
                  <a:cs typeface="Poppins"/>
                  <a:sym typeface="Poppins"/>
                </a:rPr>
                <a:t>          </a:t>
              </a:r>
              <a:r>
                <a:rPr lang="en-US" sz="1300">
                  <a:solidFill>
                    <a:srgbClr val="D12E2E"/>
                  </a:solidFill>
                  <a:latin typeface="Poppins"/>
                  <a:ea typeface="Poppins"/>
                  <a:cs typeface="Poppins"/>
                  <a:sym typeface="Poppins"/>
                </a:rPr>
                <a:t>Random </a:t>
              </a:r>
              <a:r>
                <a:rPr lang="en-US" sz="1300">
                  <a:solidFill>
                    <a:srgbClr val="252525"/>
                  </a:solidFill>
                  <a:latin typeface="Poppins"/>
                  <a:ea typeface="Poppins"/>
                  <a:cs typeface="Poppins"/>
                  <a:sym typeface="Poppins"/>
                </a:rPr>
                <a:t>random = new </a:t>
              </a:r>
              <a:r>
                <a:rPr lang="en-US" sz="1300">
                  <a:solidFill>
                    <a:srgbClr val="D12E2E"/>
                  </a:solidFill>
                  <a:latin typeface="Poppins"/>
                  <a:ea typeface="Poppins"/>
                  <a:cs typeface="Poppins"/>
                  <a:sym typeface="Poppins"/>
                </a:rPr>
                <a:t>Random</a:t>
              </a:r>
              <a:r>
                <a:rPr lang="en-US" sz="1300">
                  <a:solidFill>
                    <a:srgbClr val="252525"/>
                  </a:solidFill>
                  <a:latin typeface="Poppins"/>
                  <a:ea typeface="Poppins"/>
                  <a:cs typeface="Poppins"/>
                  <a:sym typeface="Poppins"/>
                </a:rPr>
                <a:t>(42); </a:t>
              </a:r>
            </a:p>
            <a:p>
              <a:pPr algn="l">
                <a:lnSpc>
                  <a:spcPts val="1950"/>
                </a:lnSpc>
              </a:pPr>
              <a:r>
                <a:rPr lang="en-US" sz="1300">
                  <a:solidFill>
                    <a:srgbClr val="252525"/>
                  </a:solidFill>
                  <a:latin typeface="Poppins"/>
                  <a:ea typeface="Poppins"/>
                  <a:cs typeface="Poppins"/>
                  <a:sym typeface="Poppins"/>
                </a:rPr>
                <a:t>          </a:t>
              </a:r>
            </a:p>
            <a:p>
              <a:pPr algn="l">
                <a:lnSpc>
                  <a:spcPts val="1950"/>
                </a:lnSpc>
              </a:pPr>
              <a:r>
                <a:rPr lang="en-US" sz="1300">
                  <a:solidFill>
                    <a:srgbClr val="252525"/>
                  </a:solidFill>
                  <a:latin typeface="Poppins"/>
                  <a:ea typeface="Poppins"/>
                  <a:cs typeface="Poppins"/>
                  <a:sym typeface="Poppins"/>
                </a:rPr>
                <a:t>          </a:t>
              </a:r>
              <a:r>
                <a:rPr lang="en-US" sz="1300">
                  <a:solidFill>
                    <a:srgbClr val="D12E2E"/>
                  </a:solidFill>
                  <a:latin typeface="Poppins"/>
                  <a:ea typeface="Poppins"/>
                  <a:cs typeface="Poppins"/>
                  <a:sym typeface="Poppins"/>
                </a:rPr>
                <a:t>int </a:t>
              </a:r>
              <a:r>
                <a:rPr lang="en-US" sz="1300">
                  <a:solidFill>
                    <a:srgbClr val="252525"/>
                  </a:solidFill>
                  <a:latin typeface="Poppins"/>
                  <a:ea typeface="Poppins"/>
                  <a:cs typeface="Poppins"/>
                  <a:sym typeface="Poppins"/>
                </a:rPr>
                <a:t>a = random.</a:t>
              </a:r>
              <a:r>
                <a:rPr lang="en-US" sz="1300">
                  <a:solidFill>
                    <a:srgbClr val="D12E2E"/>
                  </a:solidFill>
                  <a:latin typeface="Poppins"/>
                  <a:ea typeface="Poppins"/>
                  <a:cs typeface="Poppins"/>
                  <a:sym typeface="Poppins"/>
                </a:rPr>
                <a:t>nextInt</a:t>
              </a:r>
              <a:r>
                <a:rPr lang="en-US" sz="1300">
                  <a:solidFill>
                    <a:srgbClr val="252525"/>
                  </a:solidFill>
                  <a:latin typeface="Poppins"/>
                  <a:ea typeface="Poppins"/>
                  <a:cs typeface="Poppins"/>
                  <a:sym typeface="Poppins"/>
                </a:rPr>
                <a:t>(2);      </a:t>
              </a:r>
            </a:p>
            <a:p>
              <a:pPr algn="l">
                <a:lnSpc>
                  <a:spcPts val="1950"/>
                </a:lnSpc>
              </a:pPr>
              <a:r>
                <a:rPr lang="en-US" sz="1300">
                  <a:solidFill>
                    <a:srgbClr val="252525"/>
                  </a:solidFill>
                  <a:latin typeface="Poppins"/>
                  <a:ea typeface="Poppins"/>
                  <a:cs typeface="Poppins"/>
                  <a:sym typeface="Poppins"/>
                </a:rPr>
                <a:t>          System.out.</a:t>
              </a:r>
              <a:r>
                <a:rPr lang="en-US" sz="1300">
                  <a:solidFill>
                    <a:srgbClr val="D12E2E"/>
                  </a:solidFill>
                  <a:latin typeface="Poppins"/>
                  <a:ea typeface="Poppins"/>
                  <a:cs typeface="Poppins"/>
                  <a:sym typeface="Poppins"/>
                </a:rPr>
                <a:t>println</a:t>
              </a:r>
              <a:r>
                <a:rPr lang="en-US" sz="1300">
                  <a:solidFill>
                    <a:srgbClr val="252525"/>
                  </a:solidFill>
                  <a:latin typeface="Poppins"/>
                  <a:ea typeface="Poppins"/>
                  <a:cs typeface="Poppins"/>
                  <a:sym typeface="Poppins"/>
                </a:rPr>
                <a:t>("a=" + a);</a:t>
              </a:r>
            </a:p>
            <a:p>
              <a:pPr algn="l">
                <a:lnSpc>
                  <a:spcPts val="1950"/>
                </a:lnSpc>
              </a:pPr>
              <a:r>
                <a:rPr lang="en-US" sz="1300">
                  <a:solidFill>
                    <a:srgbClr val="252525"/>
                  </a:solidFill>
                  <a:latin typeface="Poppins"/>
                  <a:ea typeface="Poppins"/>
                  <a:cs typeface="Poppins"/>
                  <a:sym typeface="Poppins"/>
                </a:rPr>
                <a:t>          </a:t>
              </a:r>
            </a:p>
            <a:p>
              <a:pPr algn="l">
                <a:lnSpc>
                  <a:spcPts val="1950"/>
                </a:lnSpc>
              </a:pPr>
              <a:r>
                <a:rPr lang="en-US" sz="1300">
                  <a:solidFill>
                    <a:srgbClr val="252525"/>
                  </a:solidFill>
                  <a:latin typeface="Poppins"/>
                  <a:ea typeface="Poppins"/>
                  <a:cs typeface="Poppins"/>
                  <a:sym typeface="Poppins"/>
                </a:rPr>
                <a:t>          </a:t>
              </a:r>
              <a:r>
                <a:rPr lang="en-US" sz="1300">
                  <a:solidFill>
                    <a:srgbClr val="D12E2E"/>
                  </a:solidFill>
                  <a:latin typeface="Poppins"/>
                  <a:ea typeface="Poppins"/>
                  <a:cs typeface="Poppins"/>
                  <a:sym typeface="Poppins"/>
                </a:rPr>
                <a:t>int </a:t>
              </a:r>
              <a:r>
                <a:rPr lang="en-US" sz="1300">
                  <a:solidFill>
                    <a:srgbClr val="252525"/>
                  </a:solidFill>
                  <a:latin typeface="Poppins"/>
                  <a:ea typeface="Poppins"/>
                  <a:cs typeface="Poppins"/>
                  <a:sym typeface="Poppins"/>
                </a:rPr>
                <a:t>b = random.</a:t>
              </a:r>
              <a:r>
                <a:rPr lang="en-US" sz="1300">
                  <a:solidFill>
                    <a:srgbClr val="D12E2E"/>
                  </a:solidFill>
                  <a:latin typeface="Poppins"/>
                  <a:ea typeface="Poppins"/>
                  <a:cs typeface="Poppins"/>
                  <a:sym typeface="Poppins"/>
                </a:rPr>
                <a:t>nextInt</a:t>
              </a:r>
              <a:r>
                <a:rPr lang="en-US" sz="1300">
                  <a:solidFill>
                    <a:srgbClr val="252525"/>
                  </a:solidFill>
                  <a:latin typeface="Poppins"/>
                  <a:ea typeface="Poppins"/>
                  <a:cs typeface="Poppins"/>
                  <a:sym typeface="Poppins"/>
                </a:rPr>
                <a:t>(3);        </a:t>
              </a:r>
            </a:p>
            <a:p>
              <a:pPr algn="l">
                <a:lnSpc>
                  <a:spcPts val="1950"/>
                </a:lnSpc>
              </a:pPr>
              <a:r>
                <a:rPr lang="en-US" sz="1300">
                  <a:solidFill>
                    <a:srgbClr val="252525"/>
                  </a:solidFill>
                  <a:latin typeface="Poppins"/>
                  <a:ea typeface="Poppins"/>
                  <a:cs typeface="Poppins"/>
                  <a:sym typeface="Poppins"/>
                </a:rPr>
                <a:t>          System.out.</a:t>
              </a:r>
              <a:r>
                <a:rPr lang="en-US" sz="1300">
                  <a:solidFill>
                    <a:srgbClr val="D12E2E"/>
                  </a:solidFill>
                  <a:latin typeface="Poppins"/>
                  <a:ea typeface="Poppins"/>
                  <a:cs typeface="Poppins"/>
                  <a:sym typeface="Poppins"/>
                </a:rPr>
                <a:t>println</a:t>
              </a:r>
              <a:r>
                <a:rPr lang="en-US" sz="1300">
                  <a:solidFill>
                    <a:srgbClr val="252525"/>
                  </a:solidFill>
                  <a:latin typeface="Poppins"/>
                  <a:ea typeface="Poppins"/>
                  <a:cs typeface="Poppins"/>
                  <a:sym typeface="Poppins"/>
                </a:rPr>
                <a:t>("  b=" + b);</a:t>
              </a:r>
            </a:p>
            <a:p>
              <a:pPr algn="l">
                <a:lnSpc>
                  <a:spcPts val="1950"/>
                </a:lnSpc>
              </a:pPr>
              <a:r>
                <a:rPr lang="en-US" sz="1300">
                  <a:solidFill>
                    <a:srgbClr val="252525"/>
                  </a:solidFill>
                  <a:latin typeface="Poppins"/>
                  <a:ea typeface="Poppins"/>
                  <a:cs typeface="Poppins"/>
                  <a:sym typeface="Poppins"/>
                </a:rPr>
                <a:t>         </a:t>
              </a:r>
            </a:p>
            <a:p>
              <a:pPr algn="l">
                <a:lnSpc>
                  <a:spcPts val="1950"/>
                </a:lnSpc>
              </a:pPr>
              <a:r>
                <a:rPr lang="en-US" sz="1300">
                  <a:solidFill>
                    <a:srgbClr val="252525"/>
                  </a:solidFill>
                  <a:latin typeface="Poppins"/>
                  <a:ea typeface="Poppins"/>
                  <a:cs typeface="Poppins"/>
                  <a:sym typeface="Poppins"/>
                </a:rPr>
                <a:t>          </a:t>
              </a:r>
              <a:r>
                <a:rPr lang="en-US" sz="1300">
                  <a:solidFill>
                    <a:srgbClr val="D12E2E"/>
                  </a:solidFill>
                  <a:latin typeface="Poppins"/>
                  <a:ea typeface="Poppins"/>
                  <a:cs typeface="Poppins"/>
                  <a:sym typeface="Poppins"/>
                </a:rPr>
                <a:t>int </a:t>
              </a:r>
              <a:r>
                <a:rPr lang="en-US" sz="1300">
                  <a:solidFill>
                    <a:srgbClr val="252525"/>
                  </a:solidFill>
                  <a:latin typeface="Poppins"/>
                  <a:ea typeface="Poppins"/>
                  <a:cs typeface="Poppins"/>
                  <a:sym typeface="Poppins"/>
                </a:rPr>
                <a:t>c = a/(b+a -2);  </a:t>
              </a:r>
            </a:p>
            <a:p>
              <a:pPr algn="l">
                <a:lnSpc>
                  <a:spcPts val="1950"/>
                </a:lnSpc>
              </a:pPr>
              <a:r>
                <a:rPr lang="en-US" sz="1300">
                  <a:solidFill>
                    <a:srgbClr val="252525"/>
                  </a:solidFill>
                  <a:latin typeface="Poppins"/>
                  <a:ea typeface="Poppins"/>
                  <a:cs typeface="Poppins"/>
                  <a:sym typeface="Poppins"/>
                </a:rPr>
                <a:t>          System.out.</a:t>
              </a:r>
              <a:r>
                <a:rPr lang="en-US" sz="1300">
                  <a:solidFill>
                    <a:srgbClr val="D12E2E"/>
                  </a:solidFill>
                  <a:latin typeface="Poppins"/>
                  <a:ea typeface="Poppins"/>
                  <a:cs typeface="Poppins"/>
                  <a:sym typeface="Poppins"/>
                </a:rPr>
                <a:t>println</a:t>
              </a:r>
              <a:r>
                <a:rPr lang="en-US" sz="1300">
                  <a:solidFill>
                    <a:srgbClr val="252525"/>
                  </a:solidFill>
                  <a:latin typeface="Poppins"/>
                  <a:ea typeface="Poppins"/>
                  <a:cs typeface="Poppins"/>
                  <a:sym typeface="Poppins"/>
                </a:rPr>
                <a:t>("    c=" + c);         </a:t>
              </a:r>
            </a:p>
            <a:p>
              <a:pPr algn="l">
                <a:lnSpc>
                  <a:spcPts val="1950"/>
                </a:lnSpc>
              </a:pPr>
              <a:r>
                <a:rPr lang="en-US" sz="1300">
                  <a:solidFill>
                    <a:srgbClr val="252525"/>
                  </a:solidFill>
                  <a:latin typeface="Poppins"/>
                  <a:ea typeface="Poppins"/>
                  <a:cs typeface="Poppins"/>
                  <a:sym typeface="Poppins"/>
                </a:rPr>
                <a:t>     }</a:t>
              </a:r>
            </a:p>
            <a:p>
              <a:pPr algn="l">
                <a:lnSpc>
                  <a:spcPts val="1950"/>
                </a:lnSpc>
              </a:pPr>
              <a:r>
                <a:rPr lang="en-US" sz="1300">
                  <a:solidFill>
                    <a:srgbClr val="252525"/>
                  </a:solidFill>
                  <a:latin typeface="Poppins"/>
                  <a:ea typeface="Poppins"/>
                  <a:cs typeface="Poppins"/>
                  <a:sym typeface="Poppins"/>
                </a:rPr>
                <a:t>}</a:t>
              </a:r>
            </a:p>
            <a:p>
              <a:pPr algn="l">
                <a:lnSpc>
                  <a:spcPts val="1950"/>
                </a:lnSpc>
              </a:pPr>
            </a:p>
          </p:txBody>
        </p:sp>
      </p:grpSp>
      <p:sp>
        <p:nvSpPr>
          <p:cNvPr name="TextBox 9" id="9"/>
          <p:cNvSpPr txBox="true"/>
          <p:nvPr/>
        </p:nvSpPr>
        <p:spPr>
          <a:xfrm rot="0">
            <a:off x="6265739" y="760730"/>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Code</a:t>
            </a:r>
          </a:p>
        </p:txBody>
      </p:sp>
      <p:sp>
        <p:nvSpPr>
          <p:cNvPr name="TextBox 10" id="10"/>
          <p:cNvSpPr txBox="true"/>
          <p:nvPr/>
        </p:nvSpPr>
        <p:spPr>
          <a:xfrm rot="0">
            <a:off x="13027963" y="760730"/>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 “Tree” Output</a:t>
            </a:r>
          </a:p>
        </p:txBody>
      </p:sp>
      <p:grpSp>
        <p:nvGrpSpPr>
          <p:cNvPr name="Group 11" id="11"/>
          <p:cNvGrpSpPr/>
          <p:nvPr/>
        </p:nvGrpSpPr>
        <p:grpSpPr>
          <a:xfrm rot="0">
            <a:off x="13027963" y="1519031"/>
            <a:ext cx="4917024" cy="6052395"/>
            <a:chOff x="0" y="0"/>
            <a:chExt cx="1688672" cy="2078597"/>
          </a:xfrm>
        </p:grpSpPr>
        <p:sp>
          <p:nvSpPr>
            <p:cNvPr name="Freeform 12" id="12"/>
            <p:cNvSpPr/>
            <p:nvPr/>
          </p:nvSpPr>
          <p:spPr>
            <a:xfrm flipH="false" flipV="false" rot="0">
              <a:off x="0" y="0"/>
              <a:ext cx="1688672" cy="2078597"/>
            </a:xfrm>
            <a:custGeom>
              <a:avLst/>
              <a:gdLst/>
              <a:ahLst/>
              <a:cxnLst/>
              <a:rect r="r" b="b" t="t" l="l"/>
              <a:pathLst>
                <a:path h="2078597" w="1688672">
                  <a:moveTo>
                    <a:pt x="0" y="0"/>
                  </a:moveTo>
                  <a:lnTo>
                    <a:pt x="1688672" y="0"/>
                  </a:lnTo>
                  <a:lnTo>
                    <a:pt x="1688672" y="2078597"/>
                  </a:lnTo>
                  <a:lnTo>
                    <a:pt x="0" y="2078597"/>
                  </a:lnTo>
                  <a:close/>
                </a:path>
              </a:pathLst>
            </a:custGeom>
            <a:solidFill>
              <a:srgbClr val="F4F4F4"/>
            </a:solidFill>
          </p:spPr>
        </p:sp>
        <p:sp>
          <p:nvSpPr>
            <p:cNvPr name="TextBox 13" id="13"/>
            <p:cNvSpPr txBox="true"/>
            <p:nvPr/>
          </p:nvSpPr>
          <p:spPr>
            <a:xfrm>
              <a:off x="0" y="-76200"/>
              <a:ext cx="1688672" cy="2154797"/>
            </a:xfrm>
            <a:prstGeom prst="rect">
              <a:avLst/>
            </a:prstGeom>
          </p:spPr>
          <p:txBody>
            <a:bodyPr anchor="ctr" rtlCol="false" tIns="50800" lIns="50800" bIns="50800" rIns="50800"/>
            <a:lstStyle/>
            <a:p>
              <a:pPr algn="l">
                <a:lnSpc>
                  <a:spcPts val="2700"/>
                </a:lnSpc>
              </a:pPr>
            </a:p>
          </p:txBody>
        </p:sp>
      </p:grpSp>
      <p:sp>
        <p:nvSpPr>
          <p:cNvPr name="TextBox 14" id="14"/>
          <p:cNvSpPr txBox="true"/>
          <p:nvPr/>
        </p:nvSpPr>
        <p:spPr>
          <a:xfrm rot="0">
            <a:off x="13385955" y="1905989"/>
            <a:ext cx="4201041" cy="5234941"/>
          </a:xfrm>
          <a:prstGeom prst="rect">
            <a:avLst/>
          </a:prstGeom>
        </p:spPr>
        <p:txBody>
          <a:bodyPr anchor="t" rtlCol="false" tIns="0" lIns="0" bIns="0" rIns="0">
            <a:spAutoFit/>
          </a:bodyPr>
          <a:lstStyle/>
          <a:p>
            <a:pPr algn="just" marL="0" indent="0" lvl="0">
              <a:lnSpc>
                <a:spcPts val="4649"/>
              </a:lnSpc>
              <a:spcBef>
                <a:spcPct val="0"/>
              </a:spcBef>
            </a:pPr>
            <a:r>
              <a:rPr lang="en-US" sz="3099">
                <a:solidFill>
                  <a:srgbClr val="252525"/>
                </a:solidFill>
                <a:latin typeface="Poppins"/>
                <a:ea typeface="Poppins"/>
                <a:cs typeface="Poppins"/>
                <a:sym typeface="Poppins"/>
              </a:rPr>
              <a:t>$ </a:t>
            </a:r>
            <a:r>
              <a:rPr lang="en-US" sz="3099">
                <a:solidFill>
                  <a:srgbClr val="D12E2E"/>
                </a:solidFill>
                <a:latin typeface="Poppins"/>
                <a:ea typeface="Poppins"/>
                <a:cs typeface="Poppins"/>
                <a:sym typeface="Poppins"/>
              </a:rPr>
              <a:t>jpf </a:t>
            </a:r>
            <a:r>
              <a:rPr lang="en-US" sz="3099">
                <a:solidFill>
                  <a:srgbClr val="252525"/>
                </a:solidFill>
                <a:latin typeface="Poppins"/>
                <a:ea typeface="Poppins"/>
                <a:cs typeface="Poppins"/>
                <a:sym typeface="Poppins"/>
              </a:rPr>
              <a:t>Rand.jpf</a:t>
            </a:r>
          </a:p>
          <a:p>
            <a:pPr algn="just" marL="0" indent="0" lvl="0">
              <a:lnSpc>
                <a:spcPts val="4649"/>
              </a:lnSpc>
              <a:spcBef>
                <a:spcPct val="0"/>
              </a:spcBef>
            </a:pPr>
            <a:r>
              <a:rPr lang="en-US" sz="3099" u="none">
                <a:solidFill>
                  <a:srgbClr val="252525"/>
                </a:solidFill>
                <a:latin typeface="Poppins"/>
                <a:ea typeface="Poppins"/>
                <a:cs typeface="Poppins"/>
                <a:sym typeface="Poppins"/>
              </a:rPr>
              <a:t>a=0</a:t>
            </a:r>
          </a:p>
          <a:p>
            <a:pPr algn="just" marL="0" indent="0" lvl="0">
              <a:lnSpc>
                <a:spcPts val="4649"/>
              </a:lnSpc>
              <a:spcBef>
                <a:spcPct val="0"/>
              </a:spcBef>
            </a:pPr>
            <a:r>
              <a:rPr lang="en-US" sz="3099" u="none">
                <a:solidFill>
                  <a:srgbClr val="252525"/>
                </a:solidFill>
                <a:latin typeface="Poppins"/>
                <a:ea typeface="Poppins"/>
                <a:cs typeface="Poppins"/>
                <a:sym typeface="Poppins"/>
              </a:rPr>
              <a:t>  b=0</a:t>
            </a:r>
          </a:p>
          <a:p>
            <a:pPr algn="just" marL="0" indent="0" lvl="0">
              <a:lnSpc>
                <a:spcPts val="4649"/>
              </a:lnSpc>
              <a:spcBef>
                <a:spcPct val="0"/>
              </a:spcBef>
            </a:pPr>
            <a:r>
              <a:rPr lang="en-US" sz="3099" u="none">
                <a:solidFill>
                  <a:srgbClr val="252525"/>
                </a:solidFill>
                <a:latin typeface="Poppins"/>
                <a:ea typeface="Poppins"/>
                <a:cs typeface="Poppins"/>
                <a:sym typeface="Poppins"/>
              </a:rPr>
              <a:t>    c=0</a:t>
            </a:r>
          </a:p>
          <a:p>
            <a:pPr algn="just" marL="0" indent="0" lvl="0">
              <a:lnSpc>
                <a:spcPts val="4649"/>
              </a:lnSpc>
              <a:spcBef>
                <a:spcPct val="0"/>
              </a:spcBef>
            </a:pPr>
            <a:r>
              <a:rPr lang="en-US" sz="3099" u="none">
                <a:solidFill>
                  <a:srgbClr val="252525"/>
                </a:solidFill>
                <a:latin typeface="Poppins"/>
                <a:ea typeface="Poppins"/>
                <a:cs typeface="Poppins"/>
                <a:sym typeface="Poppins"/>
              </a:rPr>
              <a:t>  b=1</a:t>
            </a:r>
          </a:p>
          <a:p>
            <a:pPr algn="just" marL="0" indent="0" lvl="0">
              <a:lnSpc>
                <a:spcPts val="4649"/>
              </a:lnSpc>
              <a:spcBef>
                <a:spcPct val="0"/>
              </a:spcBef>
            </a:pPr>
            <a:r>
              <a:rPr lang="en-US" sz="3099" u="none">
                <a:solidFill>
                  <a:srgbClr val="252525"/>
                </a:solidFill>
                <a:latin typeface="Poppins"/>
                <a:ea typeface="Poppins"/>
                <a:cs typeface="Poppins"/>
                <a:sym typeface="Poppins"/>
              </a:rPr>
              <a:t>    c=0</a:t>
            </a:r>
          </a:p>
          <a:p>
            <a:pPr algn="just" marL="0" indent="0" lvl="0">
              <a:lnSpc>
                <a:spcPts val="4649"/>
              </a:lnSpc>
              <a:spcBef>
                <a:spcPct val="0"/>
              </a:spcBef>
            </a:pPr>
            <a:r>
              <a:rPr lang="en-US" sz="3099" u="none">
                <a:solidFill>
                  <a:srgbClr val="252525"/>
                </a:solidFill>
                <a:latin typeface="Poppins"/>
                <a:ea typeface="Poppins"/>
                <a:cs typeface="Poppins"/>
                <a:sym typeface="Poppins"/>
              </a:rPr>
              <a:t>  b=2</a:t>
            </a:r>
          </a:p>
          <a:p>
            <a:pPr algn="just" marL="0" indent="0" lvl="0">
              <a:lnSpc>
                <a:spcPts val="4649"/>
              </a:lnSpc>
              <a:spcBef>
                <a:spcPct val="0"/>
              </a:spcBef>
            </a:pPr>
          </a:p>
          <a:p>
            <a:pPr algn="just" marL="0" indent="0" lvl="0">
              <a:lnSpc>
                <a:spcPts val="4649"/>
              </a:lnSpc>
              <a:spcBef>
                <a:spcPct val="0"/>
              </a:spcBef>
            </a:pPr>
            <a:r>
              <a:rPr lang="en-US" sz="3099" u="none">
                <a:solidFill>
                  <a:srgbClr val="D12E2E"/>
                </a:solidFill>
                <a:latin typeface="Poppins"/>
                <a:ea typeface="Poppins"/>
                <a:cs typeface="Poppins"/>
                <a:sym typeface="Poppins"/>
              </a:rPr>
              <a:t>Error</a:t>
            </a:r>
          </a:p>
        </p:txBody>
      </p:sp>
      <p:grpSp>
        <p:nvGrpSpPr>
          <p:cNvPr name="Group 15" id="15"/>
          <p:cNvGrpSpPr/>
          <p:nvPr/>
        </p:nvGrpSpPr>
        <p:grpSpPr>
          <a:xfrm rot="0">
            <a:off x="971199" y="2227473"/>
            <a:ext cx="2205133" cy="1617422"/>
            <a:chOff x="0" y="0"/>
            <a:chExt cx="2940177" cy="2156562"/>
          </a:xfrm>
        </p:grpSpPr>
        <p:sp>
          <p:nvSpPr>
            <p:cNvPr name="TextBox 16" id="16"/>
            <p:cNvSpPr txBox="true"/>
            <p:nvPr/>
          </p:nvSpPr>
          <p:spPr>
            <a:xfrm rot="0">
              <a:off x="0" y="-95250"/>
              <a:ext cx="2940177" cy="2251812"/>
            </a:xfrm>
            <a:prstGeom prst="rect">
              <a:avLst/>
            </a:prstGeom>
          </p:spPr>
          <p:txBody>
            <a:bodyPr anchor="t" rtlCol="false" tIns="0" lIns="0" bIns="0" rIns="0">
              <a:spAutoFit/>
            </a:bodyPr>
            <a:lstStyle/>
            <a:p>
              <a:pPr algn="l" marL="0" indent="0" lvl="0">
                <a:lnSpc>
                  <a:spcPts val="12757"/>
                </a:lnSpc>
                <a:spcBef>
                  <a:spcPct val="0"/>
                </a:spcBef>
              </a:pPr>
              <a:r>
                <a:rPr lang="en-US" b="true" sz="10631">
                  <a:solidFill>
                    <a:srgbClr val="D12E2E"/>
                  </a:solidFill>
                  <a:latin typeface="Poppins Bold"/>
                  <a:ea typeface="Poppins Bold"/>
                  <a:cs typeface="Poppins Bold"/>
                  <a:sym typeface="Poppins Bold"/>
                </a:rPr>
                <a:t>&gt;</a:t>
              </a:r>
            </a:p>
          </p:txBody>
        </p:sp>
        <p:sp>
          <p:nvSpPr>
            <p:cNvPr name="Freeform 17" id="17"/>
            <p:cNvSpPr/>
            <p:nvPr/>
          </p:nvSpPr>
          <p:spPr>
            <a:xfrm flipH="false" flipV="false" rot="0">
              <a:off x="995143" y="320353"/>
              <a:ext cx="1468967" cy="1836209"/>
            </a:xfrm>
            <a:custGeom>
              <a:avLst/>
              <a:gdLst/>
              <a:ahLst/>
              <a:cxnLst/>
              <a:rect r="r" b="b" t="t" l="l"/>
              <a:pathLst>
                <a:path h="1836209" w="1468967">
                  <a:moveTo>
                    <a:pt x="0" y="0"/>
                  </a:moveTo>
                  <a:lnTo>
                    <a:pt x="1468967" y="0"/>
                  </a:lnTo>
                  <a:lnTo>
                    <a:pt x="1468967" y="1836209"/>
                  </a:lnTo>
                  <a:lnTo>
                    <a:pt x="0" y="18362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8" id="18"/>
          <p:cNvSpPr txBox="true"/>
          <p:nvPr/>
        </p:nvSpPr>
        <p:spPr>
          <a:xfrm rot="0">
            <a:off x="971199" y="4048163"/>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S.U.T.</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Output</a:t>
            </a:r>
          </a:p>
        </p:txBody>
      </p:sp>
      <p:sp>
        <p:nvSpPr>
          <p:cNvPr name="TextBox 19" id="19"/>
          <p:cNvSpPr txBox="true"/>
          <p:nvPr/>
        </p:nvSpPr>
        <p:spPr>
          <a:xfrm rot="0">
            <a:off x="1013974" y="6514841"/>
            <a:ext cx="4201041" cy="17221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This output come from the system under testing, and depends on what that systems prints out.</a:t>
            </a:r>
          </a:p>
          <a:p>
            <a:pPr algn="just" marL="0" indent="0" lvl="0">
              <a:lnSpc>
                <a:spcPts val="2700"/>
              </a:lnSpc>
              <a:spcBef>
                <a:spcPct val="0"/>
              </a:spcBef>
            </a:pPr>
            <a:r>
              <a:rPr lang="en-US" sz="1800" u="none">
                <a:solidFill>
                  <a:srgbClr val="252525"/>
                </a:solidFill>
                <a:latin typeface="Poppins"/>
                <a:ea typeface="Poppins"/>
                <a:cs typeface="Poppins"/>
                <a:sym typeface="Poppins"/>
              </a:rPr>
              <a:t>Notice that it print everything even when backtracking!</a:t>
            </a:r>
          </a:p>
        </p:txBody>
      </p:sp>
      <p:sp>
        <p:nvSpPr>
          <p:cNvPr name="Freeform 20" id="20"/>
          <p:cNvSpPr/>
          <p:nvPr/>
        </p:nvSpPr>
        <p:spPr>
          <a:xfrm flipH="false" flipV="false" rot="0">
            <a:off x="5889525" y="5762779"/>
            <a:ext cx="6863256" cy="3320100"/>
          </a:xfrm>
          <a:custGeom>
            <a:avLst/>
            <a:gdLst/>
            <a:ahLst/>
            <a:cxnLst/>
            <a:rect r="r" b="b" t="t" l="l"/>
            <a:pathLst>
              <a:path h="3320100" w="6863256">
                <a:moveTo>
                  <a:pt x="0" y="0"/>
                </a:moveTo>
                <a:lnTo>
                  <a:pt x="6863255" y="0"/>
                </a:lnTo>
                <a:lnTo>
                  <a:pt x="6863255" y="3320100"/>
                </a:lnTo>
                <a:lnTo>
                  <a:pt x="0" y="3320100"/>
                </a:lnTo>
                <a:lnTo>
                  <a:pt x="0" y="0"/>
                </a:lnTo>
                <a:close/>
              </a:path>
            </a:pathLst>
          </a:custGeom>
          <a:blipFill>
            <a:blip r:embed="rId4"/>
            <a:stretch>
              <a:fillRect l="0" t="0" r="0" b="0"/>
            </a:stretch>
          </a:blipFill>
        </p:spPr>
      </p:sp>
      <p:sp>
        <p:nvSpPr>
          <p:cNvPr name="TextBox 21" id="2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27</a:t>
            </a:r>
          </a:p>
        </p:txBody>
      </p:sp>
      <p:sp>
        <p:nvSpPr>
          <p:cNvPr name="AutoShape 22" id="22"/>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540922" y="4067213"/>
            <a:ext cx="6487041" cy="407670"/>
          </a:xfrm>
          <a:prstGeom prst="rect">
            <a:avLst/>
          </a:prstGeom>
        </p:spPr>
        <p:txBody>
          <a:bodyPr anchor="t" rtlCol="false" tIns="0" lIns="0" bIns="0" rIns="0">
            <a:spAutoFit/>
          </a:bodyPr>
          <a:lstStyle/>
          <a:p>
            <a:pPr algn="l" marL="0" indent="0" lvl="0">
              <a:lnSpc>
                <a:spcPts val="3120"/>
              </a:lnSpc>
              <a:spcBef>
                <a:spcPct val="0"/>
              </a:spcBef>
            </a:pPr>
            <a:r>
              <a:rPr lang="en-US" sz="2400">
                <a:solidFill>
                  <a:srgbClr val="D12E2E"/>
                </a:solidFill>
                <a:latin typeface="Poppins"/>
                <a:ea typeface="Poppins"/>
                <a:cs typeface="Poppins"/>
                <a:sym typeface="Poppins"/>
              </a:rPr>
              <a:t>Java Output</a:t>
            </a:r>
          </a:p>
        </p:txBody>
      </p:sp>
      <p:grpSp>
        <p:nvGrpSpPr>
          <p:cNvPr name="Group 3" id="3"/>
          <p:cNvGrpSpPr/>
          <p:nvPr/>
        </p:nvGrpSpPr>
        <p:grpSpPr>
          <a:xfrm rot="0">
            <a:off x="6248989" y="1519031"/>
            <a:ext cx="5978912" cy="4068327"/>
            <a:chOff x="0" y="0"/>
            <a:chExt cx="2053360" cy="1397201"/>
          </a:xfrm>
        </p:grpSpPr>
        <p:sp>
          <p:nvSpPr>
            <p:cNvPr name="Freeform 4" id="4"/>
            <p:cNvSpPr/>
            <p:nvPr/>
          </p:nvSpPr>
          <p:spPr>
            <a:xfrm flipH="false" flipV="false" rot="0">
              <a:off x="0" y="0"/>
              <a:ext cx="2053360" cy="1397201"/>
            </a:xfrm>
            <a:custGeom>
              <a:avLst/>
              <a:gdLst/>
              <a:ahLst/>
              <a:cxnLst/>
              <a:rect r="r" b="b" t="t" l="l"/>
              <a:pathLst>
                <a:path h="1397201" w="2053360">
                  <a:moveTo>
                    <a:pt x="0" y="0"/>
                  </a:moveTo>
                  <a:lnTo>
                    <a:pt x="2053360" y="0"/>
                  </a:lnTo>
                  <a:lnTo>
                    <a:pt x="2053360" y="1397201"/>
                  </a:lnTo>
                  <a:lnTo>
                    <a:pt x="0" y="1397201"/>
                  </a:lnTo>
                  <a:close/>
                </a:path>
              </a:pathLst>
            </a:custGeom>
            <a:solidFill>
              <a:srgbClr val="F4F4F4"/>
            </a:solidFill>
          </p:spPr>
        </p:sp>
        <p:sp>
          <p:nvSpPr>
            <p:cNvPr name="TextBox 5" id="5"/>
            <p:cNvSpPr txBox="true"/>
            <p:nvPr/>
          </p:nvSpPr>
          <p:spPr>
            <a:xfrm>
              <a:off x="0" y="-66675"/>
              <a:ext cx="2053360" cy="1463876"/>
            </a:xfrm>
            <a:prstGeom prst="rect">
              <a:avLst/>
            </a:prstGeom>
          </p:spPr>
          <p:txBody>
            <a:bodyPr anchor="ctr" rtlCol="false" tIns="50800" lIns="50800" bIns="50800" rIns="50800"/>
            <a:lstStyle/>
            <a:p>
              <a:pPr algn="l">
                <a:lnSpc>
                  <a:spcPts val="2100"/>
                </a:lnSpc>
              </a:pPr>
            </a:p>
          </p:txBody>
        </p:sp>
      </p:grpSp>
      <p:grpSp>
        <p:nvGrpSpPr>
          <p:cNvPr name="Group 6" id="6"/>
          <p:cNvGrpSpPr/>
          <p:nvPr/>
        </p:nvGrpSpPr>
        <p:grpSpPr>
          <a:xfrm rot="0">
            <a:off x="6645873" y="1654835"/>
            <a:ext cx="5129462" cy="3932522"/>
            <a:chOff x="0" y="0"/>
            <a:chExt cx="1761630" cy="1350561"/>
          </a:xfrm>
        </p:grpSpPr>
        <p:sp>
          <p:nvSpPr>
            <p:cNvPr name="Freeform 7" id="7"/>
            <p:cNvSpPr/>
            <p:nvPr/>
          </p:nvSpPr>
          <p:spPr>
            <a:xfrm flipH="false" flipV="false" rot="0">
              <a:off x="0" y="0"/>
              <a:ext cx="1761630" cy="1350561"/>
            </a:xfrm>
            <a:custGeom>
              <a:avLst/>
              <a:gdLst/>
              <a:ahLst/>
              <a:cxnLst/>
              <a:rect r="r" b="b" t="t" l="l"/>
              <a:pathLst>
                <a:path h="1350561" w="1761630">
                  <a:moveTo>
                    <a:pt x="0" y="0"/>
                  </a:moveTo>
                  <a:lnTo>
                    <a:pt x="1761630" y="0"/>
                  </a:lnTo>
                  <a:lnTo>
                    <a:pt x="1761630" y="1350561"/>
                  </a:lnTo>
                  <a:lnTo>
                    <a:pt x="0" y="1350561"/>
                  </a:lnTo>
                  <a:close/>
                </a:path>
              </a:pathLst>
            </a:custGeom>
            <a:solidFill>
              <a:srgbClr val="000000">
                <a:alpha val="0"/>
              </a:srgbClr>
            </a:solidFill>
          </p:spPr>
        </p:sp>
        <p:sp>
          <p:nvSpPr>
            <p:cNvPr name="TextBox 8" id="8"/>
            <p:cNvSpPr txBox="true"/>
            <p:nvPr/>
          </p:nvSpPr>
          <p:spPr>
            <a:xfrm>
              <a:off x="0" y="-47625"/>
              <a:ext cx="1761630" cy="1398186"/>
            </a:xfrm>
            <a:prstGeom prst="rect">
              <a:avLst/>
            </a:prstGeom>
          </p:spPr>
          <p:txBody>
            <a:bodyPr anchor="ctr" rtlCol="false" tIns="50800" lIns="50800" bIns="50800" rIns="50800"/>
            <a:lstStyle/>
            <a:p>
              <a:pPr algn="l">
                <a:lnSpc>
                  <a:spcPts val="1950"/>
                </a:lnSpc>
              </a:pPr>
              <a:r>
                <a:rPr lang="en-US" sz="1300">
                  <a:solidFill>
                    <a:srgbClr val="D12E2E"/>
                  </a:solidFill>
                  <a:latin typeface="Poppins"/>
                  <a:ea typeface="Poppins"/>
                  <a:cs typeface="Poppins"/>
                  <a:sym typeface="Poppins"/>
                </a:rPr>
                <a:t>public class</a:t>
              </a:r>
              <a:r>
                <a:rPr lang="en-US" sz="1300">
                  <a:solidFill>
                    <a:srgbClr val="252525"/>
                  </a:solidFill>
                  <a:latin typeface="Poppins"/>
                  <a:ea typeface="Poppins"/>
                  <a:cs typeface="Poppins"/>
                  <a:sym typeface="Poppins"/>
                </a:rPr>
                <a:t> Rand {</a:t>
              </a:r>
            </a:p>
            <a:p>
              <a:pPr algn="l">
                <a:lnSpc>
                  <a:spcPts val="1950"/>
                </a:lnSpc>
              </a:pPr>
              <a:r>
                <a:rPr lang="en-US" sz="1300">
                  <a:solidFill>
                    <a:srgbClr val="252525"/>
                  </a:solidFill>
                  <a:latin typeface="Poppins"/>
                  <a:ea typeface="Poppins"/>
                  <a:cs typeface="Poppins"/>
                  <a:sym typeface="Poppins"/>
                </a:rPr>
                <a:t>     </a:t>
              </a:r>
              <a:r>
                <a:rPr lang="en-US" sz="1300">
                  <a:solidFill>
                    <a:srgbClr val="D12E2E"/>
                  </a:solidFill>
                  <a:latin typeface="Poppins"/>
                  <a:ea typeface="Poppins"/>
                  <a:cs typeface="Poppins"/>
                  <a:sym typeface="Poppins"/>
                </a:rPr>
                <a:t>public static void</a:t>
              </a:r>
              <a:r>
                <a:rPr lang="en-US" sz="1300">
                  <a:solidFill>
                    <a:srgbClr val="252525"/>
                  </a:solidFill>
                  <a:latin typeface="Poppins"/>
                  <a:ea typeface="Poppins"/>
                  <a:cs typeface="Poppins"/>
                  <a:sym typeface="Poppins"/>
                </a:rPr>
                <a:t> main (String[] args) {</a:t>
              </a:r>
            </a:p>
            <a:p>
              <a:pPr algn="l">
                <a:lnSpc>
                  <a:spcPts val="1950"/>
                </a:lnSpc>
              </a:pPr>
              <a:r>
                <a:rPr lang="en-US" sz="1300">
                  <a:solidFill>
                    <a:srgbClr val="252525"/>
                  </a:solidFill>
                  <a:latin typeface="Poppins"/>
                  <a:ea typeface="Poppins"/>
                  <a:cs typeface="Poppins"/>
                  <a:sym typeface="Poppins"/>
                </a:rPr>
                <a:t>          </a:t>
              </a:r>
              <a:r>
                <a:rPr lang="en-US" sz="1300">
                  <a:solidFill>
                    <a:srgbClr val="D12E2E"/>
                  </a:solidFill>
                  <a:latin typeface="Poppins"/>
                  <a:ea typeface="Poppins"/>
                  <a:cs typeface="Poppins"/>
                  <a:sym typeface="Poppins"/>
                </a:rPr>
                <a:t>Random </a:t>
              </a:r>
              <a:r>
                <a:rPr lang="en-US" sz="1300">
                  <a:solidFill>
                    <a:srgbClr val="252525"/>
                  </a:solidFill>
                  <a:latin typeface="Poppins"/>
                  <a:ea typeface="Poppins"/>
                  <a:cs typeface="Poppins"/>
                  <a:sym typeface="Poppins"/>
                </a:rPr>
                <a:t>random = new </a:t>
              </a:r>
              <a:r>
                <a:rPr lang="en-US" sz="1300">
                  <a:solidFill>
                    <a:srgbClr val="D12E2E"/>
                  </a:solidFill>
                  <a:latin typeface="Poppins"/>
                  <a:ea typeface="Poppins"/>
                  <a:cs typeface="Poppins"/>
                  <a:sym typeface="Poppins"/>
                </a:rPr>
                <a:t>Random</a:t>
              </a:r>
              <a:r>
                <a:rPr lang="en-US" sz="1300">
                  <a:solidFill>
                    <a:srgbClr val="252525"/>
                  </a:solidFill>
                  <a:latin typeface="Poppins"/>
                  <a:ea typeface="Poppins"/>
                  <a:cs typeface="Poppins"/>
                  <a:sym typeface="Poppins"/>
                </a:rPr>
                <a:t>(42); </a:t>
              </a:r>
            </a:p>
            <a:p>
              <a:pPr algn="l">
                <a:lnSpc>
                  <a:spcPts val="1950"/>
                </a:lnSpc>
              </a:pPr>
              <a:r>
                <a:rPr lang="en-US" sz="1300">
                  <a:solidFill>
                    <a:srgbClr val="252525"/>
                  </a:solidFill>
                  <a:latin typeface="Poppins"/>
                  <a:ea typeface="Poppins"/>
                  <a:cs typeface="Poppins"/>
                  <a:sym typeface="Poppins"/>
                </a:rPr>
                <a:t>          </a:t>
              </a:r>
            </a:p>
            <a:p>
              <a:pPr algn="l">
                <a:lnSpc>
                  <a:spcPts val="1950"/>
                </a:lnSpc>
              </a:pPr>
              <a:r>
                <a:rPr lang="en-US" sz="1300">
                  <a:solidFill>
                    <a:srgbClr val="252525"/>
                  </a:solidFill>
                  <a:latin typeface="Poppins"/>
                  <a:ea typeface="Poppins"/>
                  <a:cs typeface="Poppins"/>
                  <a:sym typeface="Poppins"/>
                </a:rPr>
                <a:t>          </a:t>
              </a:r>
              <a:r>
                <a:rPr lang="en-US" sz="1300">
                  <a:solidFill>
                    <a:srgbClr val="D12E2E"/>
                  </a:solidFill>
                  <a:latin typeface="Poppins"/>
                  <a:ea typeface="Poppins"/>
                  <a:cs typeface="Poppins"/>
                  <a:sym typeface="Poppins"/>
                </a:rPr>
                <a:t>int </a:t>
              </a:r>
              <a:r>
                <a:rPr lang="en-US" sz="1300">
                  <a:solidFill>
                    <a:srgbClr val="252525"/>
                  </a:solidFill>
                  <a:latin typeface="Poppins"/>
                  <a:ea typeface="Poppins"/>
                  <a:cs typeface="Poppins"/>
                  <a:sym typeface="Poppins"/>
                </a:rPr>
                <a:t>a = random.</a:t>
              </a:r>
              <a:r>
                <a:rPr lang="en-US" sz="1300">
                  <a:solidFill>
                    <a:srgbClr val="D12E2E"/>
                  </a:solidFill>
                  <a:latin typeface="Poppins"/>
                  <a:ea typeface="Poppins"/>
                  <a:cs typeface="Poppins"/>
                  <a:sym typeface="Poppins"/>
                </a:rPr>
                <a:t>nextInt</a:t>
              </a:r>
              <a:r>
                <a:rPr lang="en-US" sz="1300">
                  <a:solidFill>
                    <a:srgbClr val="252525"/>
                  </a:solidFill>
                  <a:latin typeface="Poppins"/>
                  <a:ea typeface="Poppins"/>
                  <a:cs typeface="Poppins"/>
                  <a:sym typeface="Poppins"/>
                </a:rPr>
                <a:t>(2);      </a:t>
              </a:r>
            </a:p>
            <a:p>
              <a:pPr algn="l">
                <a:lnSpc>
                  <a:spcPts val="1950"/>
                </a:lnSpc>
              </a:pPr>
              <a:r>
                <a:rPr lang="en-US" sz="1300">
                  <a:solidFill>
                    <a:srgbClr val="252525"/>
                  </a:solidFill>
                  <a:latin typeface="Poppins"/>
                  <a:ea typeface="Poppins"/>
                  <a:cs typeface="Poppins"/>
                  <a:sym typeface="Poppins"/>
                </a:rPr>
                <a:t>          System.out.</a:t>
              </a:r>
              <a:r>
                <a:rPr lang="en-US" sz="1300">
                  <a:solidFill>
                    <a:srgbClr val="D12E2E"/>
                  </a:solidFill>
                  <a:latin typeface="Poppins"/>
                  <a:ea typeface="Poppins"/>
                  <a:cs typeface="Poppins"/>
                  <a:sym typeface="Poppins"/>
                </a:rPr>
                <a:t>println</a:t>
              </a:r>
              <a:r>
                <a:rPr lang="en-US" sz="1300">
                  <a:solidFill>
                    <a:srgbClr val="252525"/>
                  </a:solidFill>
                  <a:latin typeface="Poppins"/>
                  <a:ea typeface="Poppins"/>
                  <a:cs typeface="Poppins"/>
                  <a:sym typeface="Poppins"/>
                </a:rPr>
                <a:t>("a=" + a);</a:t>
              </a:r>
            </a:p>
            <a:p>
              <a:pPr algn="l">
                <a:lnSpc>
                  <a:spcPts val="1950"/>
                </a:lnSpc>
              </a:pPr>
              <a:r>
                <a:rPr lang="en-US" sz="1300">
                  <a:solidFill>
                    <a:srgbClr val="252525"/>
                  </a:solidFill>
                  <a:latin typeface="Poppins"/>
                  <a:ea typeface="Poppins"/>
                  <a:cs typeface="Poppins"/>
                  <a:sym typeface="Poppins"/>
                </a:rPr>
                <a:t>          </a:t>
              </a:r>
            </a:p>
            <a:p>
              <a:pPr algn="l">
                <a:lnSpc>
                  <a:spcPts val="1950"/>
                </a:lnSpc>
              </a:pPr>
              <a:r>
                <a:rPr lang="en-US" sz="1300">
                  <a:solidFill>
                    <a:srgbClr val="252525"/>
                  </a:solidFill>
                  <a:latin typeface="Poppins"/>
                  <a:ea typeface="Poppins"/>
                  <a:cs typeface="Poppins"/>
                  <a:sym typeface="Poppins"/>
                </a:rPr>
                <a:t>          </a:t>
              </a:r>
              <a:r>
                <a:rPr lang="en-US" sz="1300">
                  <a:solidFill>
                    <a:srgbClr val="D12E2E"/>
                  </a:solidFill>
                  <a:latin typeface="Poppins"/>
                  <a:ea typeface="Poppins"/>
                  <a:cs typeface="Poppins"/>
                  <a:sym typeface="Poppins"/>
                </a:rPr>
                <a:t>int </a:t>
              </a:r>
              <a:r>
                <a:rPr lang="en-US" sz="1300">
                  <a:solidFill>
                    <a:srgbClr val="252525"/>
                  </a:solidFill>
                  <a:latin typeface="Poppins"/>
                  <a:ea typeface="Poppins"/>
                  <a:cs typeface="Poppins"/>
                  <a:sym typeface="Poppins"/>
                </a:rPr>
                <a:t>b = random.</a:t>
              </a:r>
              <a:r>
                <a:rPr lang="en-US" sz="1300">
                  <a:solidFill>
                    <a:srgbClr val="D12E2E"/>
                  </a:solidFill>
                  <a:latin typeface="Poppins"/>
                  <a:ea typeface="Poppins"/>
                  <a:cs typeface="Poppins"/>
                  <a:sym typeface="Poppins"/>
                </a:rPr>
                <a:t>nextInt</a:t>
              </a:r>
              <a:r>
                <a:rPr lang="en-US" sz="1300">
                  <a:solidFill>
                    <a:srgbClr val="252525"/>
                  </a:solidFill>
                  <a:latin typeface="Poppins"/>
                  <a:ea typeface="Poppins"/>
                  <a:cs typeface="Poppins"/>
                  <a:sym typeface="Poppins"/>
                </a:rPr>
                <a:t>(3);        </a:t>
              </a:r>
            </a:p>
            <a:p>
              <a:pPr algn="l">
                <a:lnSpc>
                  <a:spcPts val="1950"/>
                </a:lnSpc>
              </a:pPr>
              <a:r>
                <a:rPr lang="en-US" sz="1300">
                  <a:solidFill>
                    <a:srgbClr val="252525"/>
                  </a:solidFill>
                  <a:latin typeface="Poppins"/>
                  <a:ea typeface="Poppins"/>
                  <a:cs typeface="Poppins"/>
                  <a:sym typeface="Poppins"/>
                </a:rPr>
                <a:t>          System.out.</a:t>
              </a:r>
              <a:r>
                <a:rPr lang="en-US" sz="1300">
                  <a:solidFill>
                    <a:srgbClr val="D12E2E"/>
                  </a:solidFill>
                  <a:latin typeface="Poppins"/>
                  <a:ea typeface="Poppins"/>
                  <a:cs typeface="Poppins"/>
                  <a:sym typeface="Poppins"/>
                </a:rPr>
                <a:t>println</a:t>
              </a:r>
              <a:r>
                <a:rPr lang="en-US" sz="1300">
                  <a:solidFill>
                    <a:srgbClr val="252525"/>
                  </a:solidFill>
                  <a:latin typeface="Poppins"/>
                  <a:ea typeface="Poppins"/>
                  <a:cs typeface="Poppins"/>
                  <a:sym typeface="Poppins"/>
                </a:rPr>
                <a:t>("  b=" + b);</a:t>
              </a:r>
            </a:p>
            <a:p>
              <a:pPr algn="l">
                <a:lnSpc>
                  <a:spcPts val="1950"/>
                </a:lnSpc>
              </a:pPr>
              <a:r>
                <a:rPr lang="en-US" sz="1300">
                  <a:solidFill>
                    <a:srgbClr val="252525"/>
                  </a:solidFill>
                  <a:latin typeface="Poppins"/>
                  <a:ea typeface="Poppins"/>
                  <a:cs typeface="Poppins"/>
                  <a:sym typeface="Poppins"/>
                </a:rPr>
                <a:t>         </a:t>
              </a:r>
            </a:p>
            <a:p>
              <a:pPr algn="l">
                <a:lnSpc>
                  <a:spcPts val="1950"/>
                </a:lnSpc>
              </a:pPr>
              <a:r>
                <a:rPr lang="en-US" sz="1300">
                  <a:solidFill>
                    <a:srgbClr val="252525"/>
                  </a:solidFill>
                  <a:latin typeface="Poppins"/>
                  <a:ea typeface="Poppins"/>
                  <a:cs typeface="Poppins"/>
                  <a:sym typeface="Poppins"/>
                </a:rPr>
                <a:t>          </a:t>
              </a:r>
              <a:r>
                <a:rPr lang="en-US" sz="1300">
                  <a:solidFill>
                    <a:srgbClr val="D12E2E"/>
                  </a:solidFill>
                  <a:latin typeface="Poppins"/>
                  <a:ea typeface="Poppins"/>
                  <a:cs typeface="Poppins"/>
                  <a:sym typeface="Poppins"/>
                </a:rPr>
                <a:t>int </a:t>
              </a:r>
              <a:r>
                <a:rPr lang="en-US" sz="1300">
                  <a:solidFill>
                    <a:srgbClr val="252525"/>
                  </a:solidFill>
                  <a:latin typeface="Poppins"/>
                  <a:ea typeface="Poppins"/>
                  <a:cs typeface="Poppins"/>
                  <a:sym typeface="Poppins"/>
                </a:rPr>
                <a:t>c = a/(b+a -2);  </a:t>
              </a:r>
            </a:p>
            <a:p>
              <a:pPr algn="l">
                <a:lnSpc>
                  <a:spcPts val="1950"/>
                </a:lnSpc>
              </a:pPr>
              <a:r>
                <a:rPr lang="en-US" sz="1300">
                  <a:solidFill>
                    <a:srgbClr val="252525"/>
                  </a:solidFill>
                  <a:latin typeface="Poppins"/>
                  <a:ea typeface="Poppins"/>
                  <a:cs typeface="Poppins"/>
                  <a:sym typeface="Poppins"/>
                </a:rPr>
                <a:t>          System.out.</a:t>
              </a:r>
              <a:r>
                <a:rPr lang="en-US" sz="1300">
                  <a:solidFill>
                    <a:srgbClr val="D12E2E"/>
                  </a:solidFill>
                  <a:latin typeface="Poppins"/>
                  <a:ea typeface="Poppins"/>
                  <a:cs typeface="Poppins"/>
                  <a:sym typeface="Poppins"/>
                </a:rPr>
                <a:t>println</a:t>
              </a:r>
              <a:r>
                <a:rPr lang="en-US" sz="1300">
                  <a:solidFill>
                    <a:srgbClr val="252525"/>
                  </a:solidFill>
                  <a:latin typeface="Poppins"/>
                  <a:ea typeface="Poppins"/>
                  <a:cs typeface="Poppins"/>
                  <a:sym typeface="Poppins"/>
                </a:rPr>
                <a:t>("    c=" + c);         </a:t>
              </a:r>
            </a:p>
            <a:p>
              <a:pPr algn="l">
                <a:lnSpc>
                  <a:spcPts val="1950"/>
                </a:lnSpc>
              </a:pPr>
              <a:r>
                <a:rPr lang="en-US" sz="1300">
                  <a:solidFill>
                    <a:srgbClr val="252525"/>
                  </a:solidFill>
                  <a:latin typeface="Poppins"/>
                  <a:ea typeface="Poppins"/>
                  <a:cs typeface="Poppins"/>
                  <a:sym typeface="Poppins"/>
                </a:rPr>
                <a:t>     }</a:t>
              </a:r>
            </a:p>
            <a:p>
              <a:pPr algn="l">
                <a:lnSpc>
                  <a:spcPts val="1950"/>
                </a:lnSpc>
              </a:pPr>
              <a:r>
                <a:rPr lang="en-US" sz="1300">
                  <a:solidFill>
                    <a:srgbClr val="252525"/>
                  </a:solidFill>
                  <a:latin typeface="Poppins"/>
                  <a:ea typeface="Poppins"/>
                  <a:cs typeface="Poppins"/>
                  <a:sym typeface="Poppins"/>
                </a:rPr>
                <a:t>}</a:t>
              </a:r>
            </a:p>
            <a:p>
              <a:pPr algn="l">
                <a:lnSpc>
                  <a:spcPts val="1950"/>
                </a:lnSpc>
              </a:pPr>
            </a:p>
          </p:txBody>
        </p:sp>
      </p:grpSp>
      <p:sp>
        <p:nvSpPr>
          <p:cNvPr name="TextBox 9" id="9"/>
          <p:cNvSpPr txBox="true"/>
          <p:nvPr/>
        </p:nvSpPr>
        <p:spPr>
          <a:xfrm rot="0">
            <a:off x="6265739" y="760730"/>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Code</a:t>
            </a:r>
          </a:p>
        </p:txBody>
      </p:sp>
      <p:sp>
        <p:nvSpPr>
          <p:cNvPr name="TextBox 10" id="10"/>
          <p:cNvSpPr txBox="true"/>
          <p:nvPr/>
        </p:nvSpPr>
        <p:spPr>
          <a:xfrm rot="0">
            <a:off x="13027963" y="760730"/>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 “Path” Output</a:t>
            </a:r>
          </a:p>
        </p:txBody>
      </p:sp>
      <p:grpSp>
        <p:nvGrpSpPr>
          <p:cNvPr name="Group 11" id="11"/>
          <p:cNvGrpSpPr/>
          <p:nvPr/>
        </p:nvGrpSpPr>
        <p:grpSpPr>
          <a:xfrm rot="0">
            <a:off x="13027963" y="1519031"/>
            <a:ext cx="4917024" cy="4068327"/>
            <a:chOff x="0" y="0"/>
            <a:chExt cx="1688672" cy="1397201"/>
          </a:xfrm>
        </p:grpSpPr>
        <p:sp>
          <p:nvSpPr>
            <p:cNvPr name="Freeform 12" id="12"/>
            <p:cNvSpPr/>
            <p:nvPr/>
          </p:nvSpPr>
          <p:spPr>
            <a:xfrm flipH="false" flipV="false" rot="0">
              <a:off x="0" y="0"/>
              <a:ext cx="1688672" cy="1397201"/>
            </a:xfrm>
            <a:custGeom>
              <a:avLst/>
              <a:gdLst/>
              <a:ahLst/>
              <a:cxnLst/>
              <a:rect r="r" b="b" t="t" l="l"/>
              <a:pathLst>
                <a:path h="1397201" w="1688672">
                  <a:moveTo>
                    <a:pt x="0" y="0"/>
                  </a:moveTo>
                  <a:lnTo>
                    <a:pt x="1688672" y="0"/>
                  </a:lnTo>
                  <a:lnTo>
                    <a:pt x="1688672" y="1397201"/>
                  </a:lnTo>
                  <a:lnTo>
                    <a:pt x="0" y="1397201"/>
                  </a:lnTo>
                  <a:close/>
                </a:path>
              </a:pathLst>
            </a:custGeom>
            <a:solidFill>
              <a:srgbClr val="F4F4F4"/>
            </a:solidFill>
          </p:spPr>
        </p:sp>
        <p:sp>
          <p:nvSpPr>
            <p:cNvPr name="TextBox 13" id="13"/>
            <p:cNvSpPr txBox="true"/>
            <p:nvPr/>
          </p:nvSpPr>
          <p:spPr>
            <a:xfrm>
              <a:off x="0" y="-76200"/>
              <a:ext cx="1688672" cy="1473401"/>
            </a:xfrm>
            <a:prstGeom prst="rect">
              <a:avLst/>
            </a:prstGeom>
          </p:spPr>
          <p:txBody>
            <a:bodyPr anchor="ctr" rtlCol="false" tIns="50800" lIns="50800" bIns="50800" rIns="50800"/>
            <a:lstStyle/>
            <a:p>
              <a:pPr algn="l">
                <a:lnSpc>
                  <a:spcPts val="2700"/>
                </a:lnSpc>
              </a:pPr>
            </a:p>
          </p:txBody>
        </p:sp>
      </p:grpSp>
      <p:sp>
        <p:nvSpPr>
          <p:cNvPr name="TextBox 14" id="14"/>
          <p:cNvSpPr txBox="true"/>
          <p:nvPr/>
        </p:nvSpPr>
        <p:spPr>
          <a:xfrm rot="0">
            <a:off x="13385955" y="1905989"/>
            <a:ext cx="4201041" cy="2910841"/>
          </a:xfrm>
          <a:prstGeom prst="rect">
            <a:avLst/>
          </a:prstGeom>
        </p:spPr>
        <p:txBody>
          <a:bodyPr anchor="t" rtlCol="false" tIns="0" lIns="0" bIns="0" rIns="0">
            <a:spAutoFit/>
          </a:bodyPr>
          <a:lstStyle/>
          <a:p>
            <a:pPr algn="just" marL="0" indent="0" lvl="0">
              <a:lnSpc>
                <a:spcPts val="4649"/>
              </a:lnSpc>
              <a:spcBef>
                <a:spcPct val="0"/>
              </a:spcBef>
            </a:pPr>
            <a:r>
              <a:rPr lang="en-US" sz="3099">
                <a:solidFill>
                  <a:srgbClr val="252525"/>
                </a:solidFill>
                <a:latin typeface="Poppins"/>
                <a:ea typeface="Poppins"/>
                <a:cs typeface="Poppins"/>
                <a:sym typeface="Poppins"/>
              </a:rPr>
              <a:t>$ </a:t>
            </a:r>
            <a:r>
              <a:rPr lang="en-US" sz="3099">
                <a:solidFill>
                  <a:srgbClr val="D12E2E"/>
                </a:solidFill>
                <a:latin typeface="Poppins"/>
                <a:ea typeface="Poppins"/>
                <a:cs typeface="Poppins"/>
                <a:sym typeface="Poppins"/>
              </a:rPr>
              <a:t>jpf </a:t>
            </a:r>
            <a:r>
              <a:rPr lang="en-US" sz="3099">
                <a:solidFill>
                  <a:srgbClr val="252525"/>
                </a:solidFill>
                <a:latin typeface="Poppins"/>
                <a:ea typeface="Poppins"/>
                <a:cs typeface="Poppins"/>
                <a:sym typeface="Poppins"/>
              </a:rPr>
              <a:t>Rand.jpf</a:t>
            </a:r>
          </a:p>
          <a:p>
            <a:pPr algn="just" marL="0" indent="0" lvl="0">
              <a:lnSpc>
                <a:spcPts val="4649"/>
              </a:lnSpc>
              <a:spcBef>
                <a:spcPct val="0"/>
              </a:spcBef>
            </a:pPr>
            <a:r>
              <a:rPr lang="en-US" sz="3099" u="none">
                <a:solidFill>
                  <a:srgbClr val="252525"/>
                </a:solidFill>
                <a:latin typeface="Poppins"/>
                <a:ea typeface="Poppins"/>
                <a:cs typeface="Poppins"/>
                <a:sym typeface="Poppins"/>
              </a:rPr>
              <a:t>a=0 </a:t>
            </a:r>
          </a:p>
          <a:p>
            <a:pPr algn="just" marL="0" indent="0" lvl="0">
              <a:lnSpc>
                <a:spcPts val="4649"/>
              </a:lnSpc>
              <a:spcBef>
                <a:spcPct val="0"/>
              </a:spcBef>
            </a:pPr>
            <a:r>
              <a:rPr lang="en-US" sz="3099" u="none">
                <a:solidFill>
                  <a:srgbClr val="252525"/>
                </a:solidFill>
                <a:latin typeface="Poppins"/>
                <a:ea typeface="Poppins"/>
                <a:cs typeface="Poppins"/>
                <a:sym typeface="Poppins"/>
              </a:rPr>
              <a:t>  b=2</a:t>
            </a:r>
          </a:p>
          <a:p>
            <a:pPr algn="just" marL="0" indent="0" lvl="0">
              <a:lnSpc>
                <a:spcPts val="4649"/>
              </a:lnSpc>
              <a:spcBef>
                <a:spcPct val="0"/>
              </a:spcBef>
            </a:pPr>
          </a:p>
          <a:p>
            <a:pPr algn="just" marL="0" indent="0" lvl="0">
              <a:lnSpc>
                <a:spcPts val="4649"/>
              </a:lnSpc>
              <a:spcBef>
                <a:spcPct val="0"/>
              </a:spcBef>
            </a:pPr>
            <a:r>
              <a:rPr lang="en-US" sz="3099" u="none">
                <a:solidFill>
                  <a:srgbClr val="D12E2E"/>
                </a:solidFill>
                <a:latin typeface="Poppins"/>
                <a:ea typeface="Poppins"/>
                <a:cs typeface="Poppins"/>
                <a:sym typeface="Poppins"/>
              </a:rPr>
              <a:t>Error</a:t>
            </a:r>
          </a:p>
        </p:txBody>
      </p:sp>
      <p:grpSp>
        <p:nvGrpSpPr>
          <p:cNvPr name="Group 15" id="15"/>
          <p:cNvGrpSpPr/>
          <p:nvPr/>
        </p:nvGrpSpPr>
        <p:grpSpPr>
          <a:xfrm rot="0">
            <a:off x="971199" y="2227473"/>
            <a:ext cx="2205133" cy="1617422"/>
            <a:chOff x="0" y="0"/>
            <a:chExt cx="2940177" cy="2156562"/>
          </a:xfrm>
        </p:grpSpPr>
        <p:sp>
          <p:nvSpPr>
            <p:cNvPr name="TextBox 16" id="16"/>
            <p:cNvSpPr txBox="true"/>
            <p:nvPr/>
          </p:nvSpPr>
          <p:spPr>
            <a:xfrm rot="0">
              <a:off x="0" y="-95250"/>
              <a:ext cx="2940177" cy="2251812"/>
            </a:xfrm>
            <a:prstGeom prst="rect">
              <a:avLst/>
            </a:prstGeom>
          </p:spPr>
          <p:txBody>
            <a:bodyPr anchor="t" rtlCol="false" tIns="0" lIns="0" bIns="0" rIns="0">
              <a:spAutoFit/>
            </a:bodyPr>
            <a:lstStyle/>
            <a:p>
              <a:pPr algn="l" marL="0" indent="0" lvl="0">
                <a:lnSpc>
                  <a:spcPts val="12757"/>
                </a:lnSpc>
                <a:spcBef>
                  <a:spcPct val="0"/>
                </a:spcBef>
              </a:pPr>
              <a:r>
                <a:rPr lang="en-US" b="true" sz="10631">
                  <a:solidFill>
                    <a:srgbClr val="D12E2E"/>
                  </a:solidFill>
                  <a:latin typeface="Poppins Bold"/>
                  <a:ea typeface="Poppins Bold"/>
                  <a:cs typeface="Poppins Bold"/>
                  <a:sym typeface="Poppins Bold"/>
                </a:rPr>
                <a:t>&gt;</a:t>
              </a:r>
            </a:p>
          </p:txBody>
        </p:sp>
        <p:sp>
          <p:nvSpPr>
            <p:cNvPr name="Freeform 17" id="17"/>
            <p:cNvSpPr/>
            <p:nvPr/>
          </p:nvSpPr>
          <p:spPr>
            <a:xfrm flipH="false" flipV="false" rot="0">
              <a:off x="995143" y="320353"/>
              <a:ext cx="1468967" cy="1836209"/>
            </a:xfrm>
            <a:custGeom>
              <a:avLst/>
              <a:gdLst/>
              <a:ahLst/>
              <a:cxnLst/>
              <a:rect r="r" b="b" t="t" l="l"/>
              <a:pathLst>
                <a:path h="1836209" w="1468967">
                  <a:moveTo>
                    <a:pt x="0" y="0"/>
                  </a:moveTo>
                  <a:lnTo>
                    <a:pt x="1468967" y="0"/>
                  </a:lnTo>
                  <a:lnTo>
                    <a:pt x="1468967" y="1836209"/>
                  </a:lnTo>
                  <a:lnTo>
                    <a:pt x="0" y="18362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8" id="18"/>
          <p:cNvSpPr txBox="true"/>
          <p:nvPr/>
        </p:nvSpPr>
        <p:spPr>
          <a:xfrm rot="0">
            <a:off x="971199" y="4048163"/>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S.U.T.</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Output</a:t>
            </a:r>
          </a:p>
        </p:txBody>
      </p:sp>
      <p:sp>
        <p:nvSpPr>
          <p:cNvPr name="TextBox 19" id="19"/>
          <p:cNvSpPr txBox="true"/>
          <p:nvPr/>
        </p:nvSpPr>
        <p:spPr>
          <a:xfrm rot="0">
            <a:off x="1013974" y="6514841"/>
            <a:ext cx="4201041" cy="17221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This output come from the system under testing, and depends on what that systems prints out.</a:t>
            </a:r>
          </a:p>
          <a:p>
            <a:pPr algn="just" marL="0" indent="0" lvl="0">
              <a:lnSpc>
                <a:spcPts val="2700"/>
              </a:lnSpc>
              <a:spcBef>
                <a:spcPct val="0"/>
              </a:spcBef>
            </a:pPr>
            <a:r>
              <a:rPr lang="en-US" sz="1800" u="none">
                <a:solidFill>
                  <a:srgbClr val="252525"/>
                </a:solidFill>
                <a:latin typeface="Poppins"/>
                <a:ea typeface="Poppins"/>
                <a:cs typeface="Poppins"/>
                <a:sym typeface="Poppins"/>
              </a:rPr>
              <a:t>Notice that it print everything even when backtracking!</a:t>
            </a:r>
          </a:p>
        </p:txBody>
      </p:sp>
      <p:sp>
        <p:nvSpPr>
          <p:cNvPr name="Freeform 20" id="20"/>
          <p:cNvSpPr/>
          <p:nvPr/>
        </p:nvSpPr>
        <p:spPr>
          <a:xfrm flipH="false" flipV="false" rot="0">
            <a:off x="5889525" y="5762779"/>
            <a:ext cx="6863256" cy="3320100"/>
          </a:xfrm>
          <a:custGeom>
            <a:avLst/>
            <a:gdLst/>
            <a:ahLst/>
            <a:cxnLst/>
            <a:rect r="r" b="b" t="t" l="l"/>
            <a:pathLst>
              <a:path h="3320100" w="6863256">
                <a:moveTo>
                  <a:pt x="0" y="0"/>
                </a:moveTo>
                <a:lnTo>
                  <a:pt x="6863255" y="0"/>
                </a:lnTo>
                <a:lnTo>
                  <a:pt x="6863255" y="3320100"/>
                </a:lnTo>
                <a:lnTo>
                  <a:pt x="0" y="3320100"/>
                </a:lnTo>
                <a:lnTo>
                  <a:pt x="0" y="0"/>
                </a:lnTo>
                <a:close/>
              </a:path>
            </a:pathLst>
          </a:custGeom>
          <a:blipFill>
            <a:blip r:embed="rId4"/>
            <a:stretch>
              <a:fillRect l="0" t="0" r="0" b="0"/>
            </a:stretch>
          </a:blipFill>
        </p:spPr>
      </p:sp>
      <p:sp>
        <p:nvSpPr>
          <p:cNvPr name="TextBox 21" id="21"/>
          <p:cNvSpPr txBox="true"/>
          <p:nvPr/>
        </p:nvSpPr>
        <p:spPr>
          <a:xfrm rot="0">
            <a:off x="13058259" y="6003561"/>
            <a:ext cx="4201041"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The path output stores the output and print only the output of the path that create the error!</a:t>
            </a:r>
          </a:p>
        </p:txBody>
      </p:sp>
      <p:sp>
        <p:nvSpPr>
          <p:cNvPr name="TextBox 22" id="2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28</a:t>
            </a:r>
          </a:p>
        </p:txBody>
      </p:sp>
      <p:sp>
        <p:nvSpPr>
          <p:cNvPr name="AutoShape 23" id="23"/>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074766"/>
            <a:ext cx="4234022"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Report</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Output</a:t>
            </a:r>
          </a:p>
        </p:txBody>
      </p:sp>
      <p:sp>
        <p:nvSpPr>
          <p:cNvPr name="Freeform 3" id="3"/>
          <p:cNvSpPr/>
          <p:nvPr/>
        </p:nvSpPr>
        <p:spPr>
          <a:xfrm flipH="false" flipV="false" rot="0">
            <a:off x="1086201" y="1332541"/>
            <a:ext cx="1104976" cy="1523150"/>
          </a:xfrm>
          <a:custGeom>
            <a:avLst/>
            <a:gdLst/>
            <a:ahLst/>
            <a:cxnLst/>
            <a:rect r="r" b="b" t="t" l="l"/>
            <a:pathLst>
              <a:path h="1523150" w="1104976">
                <a:moveTo>
                  <a:pt x="0" y="0"/>
                </a:moveTo>
                <a:lnTo>
                  <a:pt x="1104976" y="0"/>
                </a:lnTo>
                <a:lnTo>
                  <a:pt x="1104976" y="1523150"/>
                </a:lnTo>
                <a:lnTo>
                  <a:pt x="0" y="1523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86201" y="5740845"/>
            <a:ext cx="3411993" cy="13792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This is the core of JPF output, and practically essential to make the model checking significative.</a:t>
            </a:r>
          </a:p>
        </p:txBody>
      </p:sp>
      <p:sp>
        <p:nvSpPr>
          <p:cNvPr name="TextBox 5" id="5"/>
          <p:cNvSpPr txBox="true"/>
          <p:nvPr/>
        </p:nvSpPr>
        <p:spPr>
          <a:xfrm rot="0">
            <a:off x="1086201" y="7329615"/>
            <a:ext cx="3411993"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D12E2E"/>
                </a:solidFill>
                <a:latin typeface="Poppins"/>
                <a:ea typeface="Poppins"/>
                <a:cs typeface="Poppins"/>
                <a:sym typeface="Poppins"/>
              </a:rPr>
              <a:t>Supports</a:t>
            </a:r>
            <a:r>
              <a:rPr lang="en-US" sz="1800">
                <a:solidFill>
                  <a:srgbClr val="252525"/>
                </a:solidFill>
                <a:latin typeface="Poppins"/>
                <a:ea typeface="Poppins"/>
                <a:cs typeface="Poppins"/>
                <a:sym typeface="Poppins"/>
              </a:rPr>
              <a:t>: Text, XML, API Calls</a:t>
            </a:r>
          </a:p>
        </p:txBody>
      </p:sp>
      <p:sp>
        <p:nvSpPr>
          <p:cNvPr name="TextBox 6" id="6"/>
          <p:cNvSpPr txBox="true"/>
          <p:nvPr/>
        </p:nvSpPr>
        <p:spPr>
          <a:xfrm rot="0">
            <a:off x="1086201" y="7708710"/>
            <a:ext cx="3411993"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D12E2E"/>
                </a:solidFill>
                <a:latin typeface="Poppins"/>
                <a:ea typeface="Poppins"/>
                <a:cs typeface="Poppins"/>
                <a:sym typeface="Poppins"/>
              </a:rPr>
              <a:t>Target</a:t>
            </a:r>
            <a:r>
              <a:rPr lang="en-US" sz="1800">
                <a:solidFill>
                  <a:srgbClr val="252525"/>
                </a:solidFill>
                <a:latin typeface="Poppins"/>
                <a:ea typeface="Poppins"/>
                <a:cs typeface="Poppins"/>
                <a:sym typeface="Poppins"/>
              </a:rPr>
              <a:t>: IDE</a:t>
            </a:r>
          </a:p>
        </p:txBody>
      </p:sp>
      <p:sp>
        <p:nvSpPr>
          <p:cNvPr name="TextBox 7" id="7"/>
          <p:cNvSpPr txBox="true"/>
          <p:nvPr/>
        </p:nvSpPr>
        <p:spPr>
          <a:xfrm rot="0">
            <a:off x="5262722" y="223557"/>
            <a:ext cx="5749519"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Output phases</a:t>
            </a:r>
          </a:p>
        </p:txBody>
      </p:sp>
      <p:sp>
        <p:nvSpPr>
          <p:cNvPr name="TextBox 8" id="8"/>
          <p:cNvSpPr txBox="true"/>
          <p:nvPr/>
        </p:nvSpPr>
        <p:spPr>
          <a:xfrm rot="0">
            <a:off x="5262722" y="1591793"/>
            <a:ext cx="5749519"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Configurations      Date-Time      </a:t>
            </a:r>
            <a:r>
              <a:rPr lang="en-US" sz="1800" u="sng">
                <a:solidFill>
                  <a:srgbClr val="252525"/>
                </a:solidFill>
                <a:latin typeface="Poppins"/>
                <a:ea typeface="Poppins"/>
                <a:cs typeface="Poppins"/>
                <a:sym typeface="Poppins"/>
              </a:rPr>
              <a:t>Versioning</a:t>
            </a:r>
          </a:p>
          <a:p>
            <a:pPr algn="just" marL="0" indent="0" lvl="0">
              <a:lnSpc>
                <a:spcPts val="2700"/>
              </a:lnSpc>
            </a:pPr>
            <a:r>
              <a:rPr lang="en-US" sz="1800">
                <a:solidFill>
                  <a:srgbClr val="252525"/>
                </a:solidFill>
                <a:latin typeface="Poppins"/>
                <a:ea typeface="Poppins"/>
                <a:cs typeface="Poppins"/>
                <a:sym typeface="Poppins"/>
              </a:rPr>
              <a:t>Platform                  </a:t>
            </a:r>
            <a:r>
              <a:rPr lang="en-US" sz="1800" u="sng">
                <a:solidFill>
                  <a:srgbClr val="252525"/>
                </a:solidFill>
                <a:latin typeface="Poppins"/>
                <a:ea typeface="Poppins"/>
                <a:cs typeface="Poppins"/>
                <a:sym typeface="Poppins"/>
              </a:rPr>
              <a:t>SUT Class</a:t>
            </a:r>
            <a:r>
              <a:rPr lang="en-US" sz="1800">
                <a:solidFill>
                  <a:srgbClr val="252525"/>
                </a:solidFill>
                <a:latin typeface="Poppins"/>
                <a:ea typeface="Poppins"/>
                <a:cs typeface="Poppins"/>
                <a:sym typeface="Poppins"/>
              </a:rPr>
              <a:t>        User</a:t>
            </a:r>
          </a:p>
        </p:txBody>
      </p:sp>
      <p:sp>
        <p:nvSpPr>
          <p:cNvPr name="TextBox 9" id="9"/>
          <p:cNvSpPr txBox="true"/>
          <p:nvPr/>
        </p:nvSpPr>
        <p:spPr>
          <a:xfrm rot="0">
            <a:off x="5262722" y="1158231"/>
            <a:ext cx="1160342" cy="371823"/>
          </a:xfrm>
          <a:prstGeom prst="rect">
            <a:avLst/>
          </a:prstGeom>
        </p:spPr>
        <p:txBody>
          <a:bodyPr anchor="t" rtlCol="false" tIns="0" lIns="0" bIns="0" rIns="0">
            <a:spAutoFit/>
          </a:bodyPr>
          <a:lstStyle/>
          <a:p>
            <a:pPr algn="just" marL="0" indent="0" lvl="0">
              <a:lnSpc>
                <a:spcPts val="2986"/>
              </a:lnSpc>
              <a:spcBef>
                <a:spcPct val="0"/>
              </a:spcBef>
            </a:pPr>
            <a:r>
              <a:rPr lang="en-US" b="true" sz="1990">
                <a:solidFill>
                  <a:srgbClr val="252525"/>
                </a:solidFill>
                <a:latin typeface="Poppins Bold"/>
                <a:ea typeface="Poppins Bold"/>
                <a:cs typeface="Poppins Bold"/>
                <a:sym typeface="Poppins Bold"/>
              </a:rPr>
              <a:t>Start</a:t>
            </a:r>
          </a:p>
        </p:txBody>
      </p:sp>
      <p:sp>
        <p:nvSpPr>
          <p:cNvPr name="TextBox 10" id="10"/>
          <p:cNvSpPr txBox="true"/>
          <p:nvPr/>
        </p:nvSpPr>
        <p:spPr>
          <a:xfrm rot="0">
            <a:off x="5262722" y="2539234"/>
            <a:ext cx="1779776" cy="371823"/>
          </a:xfrm>
          <a:prstGeom prst="rect">
            <a:avLst/>
          </a:prstGeom>
        </p:spPr>
        <p:txBody>
          <a:bodyPr anchor="t" rtlCol="false" tIns="0" lIns="0" bIns="0" rIns="0">
            <a:spAutoFit/>
          </a:bodyPr>
          <a:lstStyle/>
          <a:p>
            <a:pPr algn="just" marL="0" indent="0" lvl="0">
              <a:lnSpc>
                <a:spcPts val="2986"/>
              </a:lnSpc>
              <a:spcBef>
                <a:spcPct val="0"/>
              </a:spcBef>
            </a:pPr>
            <a:r>
              <a:rPr lang="en-US" b="true" sz="1990">
                <a:solidFill>
                  <a:srgbClr val="252525"/>
                </a:solidFill>
                <a:latin typeface="Poppins Bold"/>
                <a:ea typeface="Poppins Bold"/>
                <a:cs typeface="Poppins Bold"/>
                <a:sym typeface="Poppins Bold"/>
              </a:rPr>
              <a:t>Transition</a:t>
            </a:r>
          </a:p>
        </p:txBody>
      </p:sp>
      <p:sp>
        <p:nvSpPr>
          <p:cNvPr name="TextBox 11" id="11"/>
          <p:cNvSpPr txBox="true"/>
          <p:nvPr/>
        </p:nvSpPr>
        <p:spPr>
          <a:xfrm rot="0">
            <a:off x="5262722" y="2968207"/>
            <a:ext cx="5749519" cy="350520"/>
          </a:xfrm>
          <a:prstGeom prst="rect">
            <a:avLst/>
          </a:prstGeom>
        </p:spPr>
        <p:txBody>
          <a:bodyPr anchor="t" rtlCol="false" tIns="0" lIns="0" bIns="0" rIns="0">
            <a:spAutoFit/>
          </a:bodyPr>
          <a:lstStyle/>
          <a:p>
            <a:pPr algn="just" marL="0" indent="0" lvl="0">
              <a:lnSpc>
                <a:spcPts val="2700"/>
              </a:lnSpc>
            </a:pPr>
            <a:r>
              <a:rPr lang="en-US" sz="1800">
                <a:solidFill>
                  <a:srgbClr val="252525"/>
                </a:solidFill>
                <a:latin typeface="Poppins"/>
                <a:ea typeface="Poppins"/>
                <a:cs typeface="Poppins"/>
                <a:sym typeface="Poppins"/>
              </a:rPr>
              <a:t>Statistics </a:t>
            </a:r>
          </a:p>
        </p:txBody>
      </p:sp>
      <p:sp>
        <p:nvSpPr>
          <p:cNvPr name="TextBox 12" id="12"/>
          <p:cNvSpPr txBox="true"/>
          <p:nvPr/>
        </p:nvSpPr>
        <p:spPr>
          <a:xfrm rot="0">
            <a:off x="5262722" y="3609399"/>
            <a:ext cx="1779776" cy="371823"/>
          </a:xfrm>
          <a:prstGeom prst="rect">
            <a:avLst/>
          </a:prstGeom>
        </p:spPr>
        <p:txBody>
          <a:bodyPr anchor="t" rtlCol="false" tIns="0" lIns="0" bIns="0" rIns="0">
            <a:spAutoFit/>
          </a:bodyPr>
          <a:lstStyle/>
          <a:p>
            <a:pPr algn="just" marL="0" indent="0" lvl="0">
              <a:lnSpc>
                <a:spcPts val="2986"/>
              </a:lnSpc>
              <a:spcBef>
                <a:spcPct val="0"/>
              </a:spcBef>
            </a:pPr>
            <a:r>
              <a:rPr lang="en-US" b="true" sz="1990">
                <a:solidFill>
                  <a:srgbClr val="252525"/>
                </a:solidFill>
                <a:latin typeface="Poppins Bold"/>
                <a:ea typeface="Poppins Bold"/>
                <a:cs typeface="Poppins Bold"/>
                <a:sym typeface="Poppins Bold"/>
              </a:rPr>
              <a:t>Probe </a:t>
            </a:r>
          </a:p>
        </p:txBody>
      </p:sp>
      <p:sp>
        <p:nvSpPr>
          <p:cNvPr name="TextBox 13" id="13"/>
          <p:cNvSpPr txBox="true"/>
          <p:nvPr/>
        </p:nvSpPr>
        <p:spPr>
          <a:xfrm rot="0">
            <a:off x="5262722" y="4038373"/>
            <a:ext cx="5749519" cy="350520"/>
          </a:xfrm>
          <a:prstGeom prst="rect">
            <a:avLst/>
          </a:prstGeom>
        </p:spPr>
        <p:txBody>
          <a:bodyPr anchor="t" rtlCol="false" tIns="0" lIns="0" bIns="0" rIns="0">
            <a:spAutoFit/>
          </a:bodyPr>
          <a:lstStyle/>
          <a:p>
            <a:pPr algn="just" marL="0" indent="0" lvl="0">
              <a:lnSpc>
                <a:spcPts val="2700"/>
              </a:lnSpc>
            </a:pPr>
            <a:r>
              <a:rPr lang="en-US" sz="1800" u="sng">
                <a:solidFill>
                  <a:srgbClr val="252525"/>
                </a:solidFill>
                <a:latin typeface="Poppins"/>
                <a:ea typeface="Poppins"/>
                <a:cs typeface="Poppins"/>
                <a:sym typeface="Poppins"/>
              </a:rPr>
              <a:t>Statistics</a:t>
            </a:r>
            <a:r>
              <a:rPr lang="en-US" sz="1800">
                <a:solidFill>
                  <a:srgbClr val="252525"/>
                </a:solidFill>
                <a:latin typeface="Poppins"/>
                <a:ea typeface="Poppins"/>
                <a:cs typeface="Poppins"/>
                <a:sym typeface="Poppins"/>
              </a:rPr>
              <a:t>                Probe interval</a:t>
            </a:r>
          </a:p>
        </p:txBody>
      </p:sp>
      <p:sp>
        <p:nvSpPr>
          <p:cNvPr name="TextBox 14" id="14"/>
          <p:cNvSpPr txBox="true"/>
          <p:nvPr/>
        </p:nvSpPr>
        <p:spPr>
          <a:xfrm rot="0">
            <a:off x="5262722" y="4828901"/>
            <a:ext cx="3018644" cy="371823"/>
          </a:xfrm>
          <a:prstGeom prst="rect">
            <a:avLst/>
          </a:prstGeom>
        </p:spPr>
        <p:txBody>
          <a:bodyPr anchor="t" rtlCol="false" tIns="0" lIns="0" bIns="0" rIns="0">
            <a:spAutoFit/>
          </a:bodyPr>
          <a:lstStyle/>
          <a:p>
            <a:pPr algn="just" marL="0" indent="0" lvl="0">
              <a:lnSpc>
                <a:spcPts val="2986"/>
              </a:lnSpc>
              <a:spcBef>
                <a:spcPct val="0"/>
              </a:spcBef>
            </a:pPr>
            <a:r>
              <a:rPr lang="en-US" b="true" sz="1990">
                <a:solidFill>
                  <a:srgbClr val="252525"/>
                </a:solidFill>
                <a:latin typeface="Poppins Bold"/>
                <a:ea typeface="Poppins Bold"/>
                <a:cs typeface="Poppins Bold"/>
                <a:sym typeface="Poppins Bold"/>
              </a:rPr>
              <a:t>Property Violation</a:t>
            </a:r>
          </a:p>
        </p:txBody>
      </p:sp>
      <p:sp>
        <p:nvSpPr>
          <p:cNvPr name="TextBox 15" id="15"/>
          <p:cNvSpPr txBox="true"/>
          <p:nvPr/>
        </p:nvSpPr>
        <p:spPr>
          <a:xfrm rot="0">
            <a:off x="5262722" y="5257874"/>
            <a:ext cx="6125604" cy="1036320"/>
          </a:xfrm>
          <a:prstGeom prst="rect">
            <a:avLst/>
          </a:prstGeom>
        </p:spPr>
        <p:txBody>
          <a:bodyPr anchor="t" rtlCol="false" tIns="0" lIns="0" bIns="0" rIns="0">
            <a:spAutoFit/>
          </a:bodyPr>
          <a:lstStyle/>
          <a:p>
            <a:pPr algn="l">
              <a:lnSpc>
                <a:spcPts val="2700"/>
              </a:lnSpc>
            </a:pPr>
            <a:r>
              <a:rPr lang="en-US" sz="1800" u="sng">
                <a:solidFill>
                  <a:srgbClr val="252525"/>
                </a:solidFill>
                <a:latin typeface="Poppins"/>
                <a:ea typeface="Poppins"/>
                <a:cs typeface="Poppins"/>
                <a:sym typeface="Poppins"/>
              </a:rPr>
              <a:t>Error</a:t>
            </a:r>
            <a:r>
              <a:rPr lang="en-US" sz="1800">
                <a:solidFill>
                  <a:srgbClr val="252525"/>
                </a:solidFill>
                <a:latin typeface="Poppins"/>
                <a:ea typeface="Poppins"/>
                <a:cs typeface="Poppins"/>
                <a:sym typeface="Poppins"/>
              </a:rPr>
              <a:t>                        Snapshot</a:t>
            </a:r>
          </a:p>
          <a:p>
            <a:pPr algn="l">
              <a:lnSpc>
                <a:spcPts val="2700"/>
              </a:lnSpc>
            </a:pPr>
            <a:r>
              <a:rPr lang="en-US" sz="1800">
                <a:solidFill>
                  <a:srgbClr val="252525"/>
                </a:solidFill>
                <a:latin typeface="Poppins"/>
                <a:ea typeface="Poppins"/>
                <a:cs typeface="Poppins"/>
                <a:sym typeface="Poppins"/>
              </a:rPr>
              <a:t>Output                   Statistics</a:t>
            </a:r>
          </a:p>
          <a:p>
            <a:pPr algn="l" marL="0" indent="0" lvl="0">
              <a:lnSpc>
                <a:spcPts val="2700"/>
              </a:lnSpc>
            </a:pPr>
            <a:r>
              <a:rPr lang="en-US" sz="1800">
                <a:solidFill>
                  <a:srgbClr val="252525"/>
                </a:solidFill>
                <a:latin typeface="Poppins"/>
                <a:ea typeface="Poppins"/>
                <a:cs typeface="Poppins"/>
                <a:sym typeface="Poppins"/>
              </a:rPr>
              <a:t>Trace (config, code, location, method, source steps)</a:t>
            </a:r>
          </a:p>
        </p:txBody>
      </p:sp>
      <p:sp>
        <p:nvSpPr>
          <p:cNvPr name="TextBox 16" id="16"/>
          <p:cNvSpPr txBox="true"/>
          <p:nvPr/>
        </p:nvSpPr>
        <p:spPr>
          <a:xfrm rot="0">
            <a:off x="5262722" y="6551369"/>
            <a:ext cx="3018644" cy="371823"/>
          </a:xfrm>
          <a:prstGeom prst="rect">
            <a:avLst/>
          </a:prstGeom>
        </p:spPr>
        <p:txBody>
          <a:bodyPr anchor="t" rtlCol="false" tIns="0" lIns="0" bIns="0" rIns="0">
            <a:spAutoFit/>
          </a:bodyPr>
          <a:lstStyle/>
          <a:p>
            <a:pPr algn="just" marL="0" indent="0" lvl="0">
              <a:lnSpc>
                <a:spcPts val="2986"/>
              </a:lnSpc>
              <a:spcBef>
                <a:spcPct val="0"/>
              </a:spcBef>
            </a:pPr>
            <a:r>
              <a:rPr lang="en-US" b="true" sz="1990">
                <a:solidFill>
                  <a:srgbClr val="252525"/>
                </a:solidFill>
                <a:latin typeface="Poppins Bold"/>
                <a:ea typeface="Poppins Bold"/>
                <a:cs typeface="Poppins Bold"/>
                <a:sym typeface="Poppins Bold"/>
              </a:rPr>
              <a:t>Constraints</a:t>
            </a:r>
          </a:p>
        </p:txBody>
      </p:sp>
      <p:sp>
        <p:nvSpPr>
          <p:cNvPr name="TextBox 17" id="17"/>
          <p:cNvSpPr txBox="true"/>
          <p:nvPr/>
        </p:nvSpPr>
        <p:spPr>
          <a:xfrm rot="0">
            <a:off x="5262722" y="6980342"/>
            <a:ext cx="6125604" cy="693420"/>
          </a:xfrm>
          <a:prstGeom prst="rect">
            <a:avLst/>
          </a:prstGeom>
        </p:spPr>
        <p:txBody>
          <a:bodyPr anchor="t" rtlCol="false" tIns="0" lIns="0" bIns="0" rIns="0">
            <a:spAutoFit/>
          </a:bodyPr>
          <a:lstStyle/>
          <a:p>
            <a:pPr algn="l">
              <a:lnSpc>
                <a:spcPts val="2700"/>
              </a:lnSpc>
            </a:pPr>
            <a:r>
              <a:rPr lang="en-US" sz="1800" u="sng">
                <a:solidFill>
                  <a:srgbClr val="252525"/>
                </a:solidFill>
                <a:latin typeface="Poppins"/>
                <a:ea typeface="Poppins"/>
                <a:cs typeface="Poppins"/>
                <a:sym typeface="Poppins"/>
              </a:rPr>
              <a:t>Constraint</a:t>
            </a:r>
            <a:r>
              <a:rPr lang="en-US" sz="1800">
                <a:solidFill>
                  <a:srgbClr val="252525"/>
                </a:solidFill>
                <a:latin typeface="Poppins"/>
                <a:ea typeface="Poppins"/>
                <a:cs typeface="Poppins"/>
                <a:sym typeface="Poppins"/>
              </a:rPr>
              <a:t>             </a:t>
            </a:r>
            <a:r>
              <a:rPr lang="en-US" sz="1800" u="sng">
                <a:solidFill>
                  <a:srgbClr val="252525"/>
                </a:solidFill>
                <a:latin typeface="Poppins"/>
                <a:ea typeface="Poppins"/>
                <a:cs typeface="Poppins"/>
                <a:sym typeface="Poppins"/>
              </a:rPr>
              <a:t>Snapshot</a:t>
            </a:r>
            <a:r>
              <a:rPr lang="en-US" sz="1800">
                <a:solidFill>
                  <a:srgbClr val="252525"/>
                </a:solidFill>
                <a:latin typeface="Poppins"/>
                <a:ea typeface="Poppins"/>
                <a:cs typeface="Poppins"/>
                <a:sym typeface="Poppins"/>
              </a:rPr>
              <a:t>           </a:t>
            </a:r>
          </a:p>
          <a:p>
            <a:pPr algn="l" marL="0" indent="0" lvl="0">
              <a:lnSpc>
                <a:spcPts val="2700"/>
              </a:lnSpc>
            </a:pPr>
            <a:r>
              <a:rPr lang="en-US" sz="1800">
                <a:solidFill>
                  <a:srgbClr val="252525"/>
                </a:solidFill>
                <a:latin typeface="Poppins"/>
                <a:ea typeface="Poppins"/>
                <a:cs typeface="Poppins"/>
                <a:sym typeface="Poppins"/>
              </a:rPr>
              <a:t>Statistics               Output           Trace</a:t>
            </a:r>
          </a:p>
        </p:txBody>
      </p:sp>
      <p:sp>
        <p:nvSpPr>
          <p:cNvPr name="TextBox 18" id="18"/>
          <p:cNvSpPr txBox="true"/>
          <p:nvPr/>
        </p:nvSpPr>
        <p:spPr>
          <a:xfrm rot="0">
            <a:off x="5262722" y="8047271"/>
            <a:ext cx="3018644" cy="371823"/>
          </a:xfrm>
          <a:prstGeom prst="rect">
            <a:avLst/>
          </a:prstGeom>
        </p:spPr>
        <p:txBody>
          <a:bodyPr anchor="t" rtlCol="false" tIns="0" lIns="0" bIns="0" rIns="0">
            <a:spAutoFit/>
          </a:bodyPr>
          <a:lstStyle/>
          <a:p>
            <a:pPr algn="just" marL="0" indent="0" lvl="0">
              <a:lnSpc>
                <a:spcPts val="2986"/>
              </a:lnSpc>
              <a:spcBef>
                <a:spcPct val="0"/>
              </a:spcBef>
            </a:pPr>
            <a:r>
              <a:rPr lang="en-US" b="true" sz="1990">
                <a:solidFill>
                  <a:srgbClr val="252525"/>
                </a:solidFill>
                <a:latin typeface="Poppins Bold"/>
                <a:ea typeface="Poppins Bold"/>
                <a:cs typeface="Poppins Bold"/>
                <a:sym typeface="Poppins Bold"/>
              </a:rPr>
              <a:t>Finished</a:t>
            </a:r>
          </a:p>
        </p:txBody>
      </p:sp>
      <p:sp>
        <p:nvSpPr>
          <p:cNvPr name="TextBox 19" id="19"/>
          <p:cNvSpPr txBox="true"/>
          <p:nvPr/>
        </p:nvSpPr>
        <p:spPr>
          <a:xfrm rot="0">
            <a:off x="5262722" y="8409569"/>
            <a:ext cx="6125604" cy="350520"/>
          </a:xfrm>
          <a:prstGeom prst="rect">
            <a:avLst/>
          </a:prstGeom>
        </p:spPr>
        <p:txBody>
          <a:bodyPr anchor="t" rtlCol="false" tIns="0" lIns="0" bIns="0" rIns="0">
            <a:spAutoFit/>
          </a:bodyPr>
          <a:lstStyle/>
          <a:p>
            <a:pPr algn="l" marL="0" indent="0" lvl="0">
              <a:lnSpc>
                <a:spcPts val="2700"/>
              </a:lnSpc>
            </a:pPr>
            <a:r>
              <a:rPr lang="en-US" sz="1800">
                <a:solidFill>
                  <a:srgbClr val="252525"/>
                </a:solidFill>
                <a:latin typeface="Poppins"/>
                <a:ea typeface="Poppins"/>
                <a:cs typeface="Poppins"/>
                <a:sym typeface="Poppins"/>
              </a:rPr>
              <a:t>Statistics </a:t>
            </a:r>
          </a:p>
        </p:txBody>
      </p:sp>
      <p:grpSp>
        <p:nvGrpSpPr>
          <p:cNvPr name="Group 20" id="20"/>
          <p:cNvGrpSpPr/>
          <p:nvPr/>
        </p:nvGrpSpPr>
        <p:grpSpPr>
          <a:xfrm rot="0">
            <a:off x="11651910" y="1272531"/>
            <a:ext cx="6388982" cy="7729971"/>
            <a:chOff x="0" y="0"/>
            <a:chExt cx="2194192" cy="2654733"/>
          </a:xfrm>
        </p:grpSpPr>
        <p:sp>
          <p:nvSpPr>
            <p:cNvPr name="Freeform 21" id="21"/>
            <p:cNvSpPr/>
            <p:nvPr/>
          </p:nvSpPr>
          <p:spPr>
            <a:xfrm flipH="false" flipV="false" rot="0">
              <a:off x="0" y="0"/>
              <a:ext cx="2194192" cy="2654733"/>
            </a:xfrm>
            <a:custGeom>
              <a:avLst/>
              <a:gdLst/>
              <a:ahLst/>
              <a:cxnLst/>
              <a:rect r="r" b="b" t="t" l="l"/>
              <a:pathLst>
                <a:path h="2654733" w="2194192">
                  <a:moveTo>
                    <a:pt x="0" y="0"/>
                  </a:moveTo>
                  <a:lnTo>
                    <a:pt x="2194192" y="0"/>
                  </a:lnTo>
                  <a:lnTo>
                    <a:pt x="2194192" y="2654733"/>
                  </a:lnTo>
                  <a:lnTo>
                    <a:pt x="0" y="2654733"/>
                  </a:lnTo>
                  <a:close/>
                </a:path>
              </a:pathLst>
            </a:custGeom>
            <a:solidFill>
              <a:srgbClr val="F4F4F4"/>
            </a:solidFill>
          </p:spPr>
        </p:sp>
        <p:sp>
          <p:nvSpPr>
            <p:cNvPr name="TextBox 22" id="22"/>
            <p:cNvSpPr txBox="true"/>
            <p:nvPr/>
          </p:nvSpPr>
          <p:spPr>
            <a:xfrm>
              <a:off x="0" y="-66675"/>
              <a:ext cx="2194192" cy="2721408"/>
            </a:xfrm>
            <a:prstGeom prst="rect">
              <a:avLst/>
            </a:prstGeom>
          </p:spPr>
          <p:txBody>
            <a:bodyPr anchor="ctr" rtlCol="false" tIns="50800" lIns="50800" bIns="50800" rIns="50800"/>
            <a:lstStyle/>
            <a:p>
              <a:pPr algn="l">
                <a:lnSpc>
                  <a:spcPts val="2100"/>
                </a:lnSpc>
              </a:pPr>
            </a:p>
          </p:txBody>
        </p:sp>
      </p:grpSp>
      <p:sp>
        <p:nvSpPr>
          <p:cNvPr name="TextBox 23" id="23"/>
          <p:cNvSpPr txBox="true"/>
          <p:nvPr/>
        </p:nvSpPr>
        <p:spPr>
          <a:xfrm rot="0">
            <a:off x="11660913" y="95250"/>
            <a:ext cx="7017985"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Example report </a:t>
            </a:r>
          </a:p>
        </p:txBody>
      </p:sp>
      <p:sp>
        <p:nvSpPr>
          <p:cNvPr name="TextBox 24" id="24"/>
          <p:cNvSpPr txBox="true"/>
          <p:nvPr/>
        </p:nvSpPr>
        <p:spPr>
          <a:xfrm rot="0">
            <a:off x="11836587" y="1378967"/>
            <a:ext cx="6019627" cy="7734998"/>
          </a:xfrm>
          <a:prstGeom prst="rect">
            <a:avLst/>
          </a:prstGeom>
        </p:spPr>
        <p:txBody>
          <a:bodyPr anchor="t" rtlCol="false" tIns="0" lIns="0" bIns="0" rIns="0">
            <a:spAutoFit/>
          </a:bodyPr>
          <a:lstStyle/>
          <a:p>
            <a:pPr algn="just">
              <a:lnSpc>
                <a:spcPts val="2154"/>
              </a:lnSpc>
            </a:pPr>
            <a:r>
              <a:rPr lang="en-US" sz="1550">
                <a:solidFill>
                  <a:srgbClr val="252525"/>
                </a:solidFill>
                <a:latin typeface="Poppins"/>
                <a:ea typeface="Poppins"/>
                <a:cs typeface="Poppins"/>
                <a:sym typeface="Poppins"/>
              </a:rPr>
              <a:t>JavaPathFinder core system v8.0 ....</a:t>
            </a:r>
          </a:p>
          <a:p>
            <a:pPr algn="just">
              <a:lnSpc>
                <a:spcPts val="2154"/>
              </a:lnSpc>
            </a:pPr>
            <a:r>
              <a:rPr lang="en-US" sz="1550">
                <a:solidFill>
                  <a:srgbClr val="252525"/>
                </a:solidFill>
                <a:latin typeface="Poppins"/>
                <a:ea typeface="Poppins"/>
                <a:cs typeface="Poppins"/>
                <a:sym typeface="Poppins"/>
              </a:rPr>
              <a:t>=============== system under test</a:t>
            </a:r>
          </a:p>
          <a:p>
            <a:pPr algn="just">
              <a:lnSpc>
                <a:spcPts val="2154"/>
              </a:lnSpc>
            </a:pPr>
            <a:r>
              <a:rPr lang="en-US" sz="1550">
                <a:solidFill>
                  <a:srgbClr val="252525"/>
                </a:solidFill>
                <a:latin typeface="Poppins"/>
                <a:ea typeface="Poppins"/>
                <a:cs typeface="Poppins"/>
                <a:sym typeface="Poppins"/>
              </a:rPr>
              <a:t>HelloWorld.main()</a:t>
            </a:r>
          </a:p>
          <a:p>
            <a:pPr algn="just">
              <a:lnSpc>
                <a:spcPts val="2154"/>
              </a:lnSpc>
            </a:pPr>
            <a:r>
              <a:rPr lang="en-US" sz="1550">
                <a:solidFill>
                  <a:srgbClr val="252525"/>
                </a:solidFill>
                <a:latin typeface="Poppins"/>
                <a:ea typeface="Poppins"/>
                <a:cs typeface="Poppins"/>
                <a:sym typeface="Poppins"/>
              </a:rPr>
              <a:t>=================== search started: 30/02/2025</a:t>
            </a:r>
          </a:p>
          <a:p>
            <a:pPr algn="just">
              <a:lnSpc>
                <a:spcPts val="2154"/>
              </a:lnSpc>
            </a:pPr>
            <a:r>
              <a:rPr lang="en-US" sz="1550">
                <a:solidFill>
                  <a:srgbClr val="252525"/>
                </a:solidFill>
                <a:latin typeface="Poppins"/>
                <a:ea typeface="Poppins"/>
                <a:cs typeface="Poppins"/>
                <a:sym typeface="Poppins"/>
              </a:rPr>
              <a:t>Hello World!</a:t>
            </a:r>
          </a:p>
          <a:p>
            <a:pPr algn="just">
              <a:lnSpc>
                <a:spcPts val="2154"/>
              </a:lnSpc>
            </a:pPr>
            <a:r>
              <a:rPr lang="en-US" sz="1550">
                <a:solidFill>
                  <a:srgbClr val="252525"/>
                </a:solidFill>
                <a:latin typeface="Poppins"/>
                <a:ea typeface="Poppins"/>
                <a:cs typeface="Poppins"/>
                <a:sym typeface="Poppins"/>
              </a:rPr>
              <a:t>=================== statistics</a:t>
            </a:r>
          </a:p>
          <a:p>
            <a:pPr algn="just">
              <a:lnSpc>
                <a:spcPts val="2154"/>
              </a:lnSpc>
            </a:pPr>
            <a:r>
              <a:rPr lang="en-US" sz="1550">
                <a:solidFill>
                  <a:srgbClr val="252525"/>
                </a:solidFill>
                <a:latin typeface="Poppins"/>
                <a:ea typeface="Poppins"/>
                <a:cs typeface="Poppins"/>
                <a:sym typeface="Poppins"/>
              </a:rPr>
              <a:t>elapsed time: 00:00:00</a:t>
            </a:r>
          </a:p>
          <a:p>
            <a:pPr algn="just">
              <a:lnSpc>
                <a:spcPts val="2154"/>
              </a:lnSpc>
            </a:pPr>
            <a:r>
              <a:rPr lang="en-US" sz="1550">
                <a:solidFill>
                  <a:srgbClr val="252525"/>
                </a:solidFill>
                <a:latin typeface="Poppins"/>
                <a:ea typeface="Poppins"/>
                <a:cs typeface="Poppins"/>
                <a:sym typeface="Poppins"/>
              </a:rPr>
              <a:t>states:              new=1, visited=1, backtracked=0, end=0</a:t>
            </a:r>
          </a:p>
          <a:p>
            <a:pPr algn="just">
              <a:lnSpc>
                <a:spcPts val="2154"/>
              </a:lnSpc>
            </a:pPr>
            <a:r>
              <a:rPr lang="en-US" sz="1550">
                <a:solidFill>
                  <a:srgbClr val="252525"/>
                </a:solidFill>
                <a:latin typeface="Poppins"/>
                <a:ea typeface="Poppins"/>
                <a:cs typeface="Poppins"/>
                <a:sym typeface="Poppins"/>
              </a:rPr>
              <a:t>search:             maxDepth=3, constraints=0</a:t>
            </a:r>
          </a:p>
          <a:p>
            <a:pPr algn="just">
              <a:lnSpc>
                <a:spcPts val="2154"/>
              </a:lnSpc>
            </a:pPr>
            <a:r>
              <a:rPr lang="en-US" sz="1550">
                <a:solidFill>
                  <a:srgbClr val="252525"/>
                </a:solidFill>
                <a:latin typeface="Poppins"/>
                <a:ea typeface="Poppins"/>
                <a:cs typeface="Poppins"/>
                <a:sym typeface="Poppins"/>
              </a:rPr>
              <a:t>choice generators, heap, instructions, </a:t>
            </a:r>
          </a:p>
          <a:p>
            <a:pPr algn="just">
              <a:lnSpc>
                <a:spcPts val="2154"/>
              </a:lnSpc>
            </a:pPr>
            <a:r>
              <a:rPr lang="en-US" sz="1550">
                <a:solidFill>
                  <a:srgbClr val="252525"/>
                </a:solidFill>
                <a:latin typeface="Poppins"/>
                <a:ea typeface="Poppins"/>
                <a:cs typeface="Poppins"/>
                <a:sym typeface="Poppins"/>
              </a:rPr>
              <a:t>max memory, loaded code</a:t>
            </a:r>
          </a:p>
          <a:p>
            <a:pPr algn="just">
              <a:lnSpc>
                <a:spcPts val="2154"/>
              </a:lnSpc>
            </a:pPr>
          </a:p>
          <a:p>
            <a:pPr algn="just">
              <a:lnSpc>
                <a:spcPts val="2154"/>
              </a:lnSpc>
            </a:pPr>
            <a:r>
              <a:rPr lang="en-US" sz="1550">
                <a:solidFill>
                  <a:srgbClr val="252525"/>
                </a:solidFill>
                <a:latin typeface="Poppins"/>
                <a:ea typeface="Poppins"/>
                <a:cs typeface="Poppins"/>
                <a:sym typeface="Poppins"/>
              </a:rPr>
              <a:t>Now I am going to perform 3/0 =</a:t>
            </a:r>
          </a:p>
          <a:p>
            <a:pPr algn="just">
              <a:lnSpc>
                <a:spcPts val="2154"/>
              </a:lnSpc>
            </a:pPr>
            <a:r>
              <a:rPr lang="en-US" sz="1550">
                <a:solidFill>
                  <a:srgbClr val="252525"/>
                </a:solidFill>
                <a:latin typeface="Poppins"/>
                <a:ea typeface="Poppins"/>
                <a:cs typeface="Poppins"/>
                <a:sym typeface="Poppins"/>
              </a:rPr>
              <a:t>==================== error 1</a:t>
            </a:r>
          </a:p>
          <a:p>
            <a:pPr algn="just">
              <a:lnSpc>
                <a:spcPts val="2154"/>
              </a:lnSpc>
            </a:pPr>
            <a:r>
              <a:rPr lang="en-US" sz="1550">
                <a:solidFill>
                  <a:srgbClr val="252525"/>
                </a:solidFill>
                <a:latin typeface="Poppins"/>
                <a:ea typeface="Poppins"/>
                <a:cs typeface="Poppins"/>
                <a:sym typeface="Poppins"/>
              </a:rPr>
              <a:t>gov.nasa.jpf.vm.NoUncaughtExceptionProperty</a:t>
            </a:r>
          </a:p>
          <a:p>
            <a:pPr algn="just">
              <a:lnSpc>
                <a:spcPts val="2154"/>
              </a:lnSpc>
            </a:pPr>
            <a:r>
              <a:rPr lang="en-US" sz="1550">
                <a:solidFill>
                  <a:srgbClr val="252525"/>
                </a:solidFill>
                <a:latin typeface="Poppins"/>
                <a:ea typeface="Poppins"/>
                <a:cs typeface="Poppins"/>
                <a:sym typeface="Poppins"/>
              </a:rPr>
              <a:t>java.lang.ArithmeticException: division by zero</a:t>
            </a:r>
          </a:p>
          <a:p>
            <a:pPr algn="just">
              <a:lnSpc>
                <a:spcPts val="2154"/>
              </a:lnSpc>
            </a:pPr>
            <a:r>
              <a:rPr lang="en-US" sz="1550">
                <a:solidFill>
                  <a:srgbClr val="252525"/>
                </a:solidFill>
                <a:latin typeface="Poppins"/>
                <a:ea typeface="Poppins"/>
                <a:cs typeface="Poppins"/>
                <a:sym typeface="Poppins"/>
              </a:rPr>
              <a:t>   at UncaughtException.main (UncaughtEception.java:3)</a:t>
            </a:r>
          </a:p>
          <a:p>
            <a:pPr algn="just">
              <a:lnSpc>
                <a:spcPts val="2154"/>
              </a:lnSpc>
            </a:pPr>
            <a:r>
              <a:rPr lang="en-US" sz="1550">
                <a:solidFill>
                  <a:srgbClr val="252525"/>
                </a:solidFill>
                <a:latin typeface="Poppins"/>
                <a:ea typeface="Poppins"/>
                <a:cs typeface="Poppins"/>
                <a:sym typeface="Poppins"/>
              </a:rPr>
              <a:t>===================trace #1</a:t>
            </a:r>
          </a:p>
          <a:p>
            <a:pPr algn="just">
              <a:lnSpc>
                <a:spcPts val="2154"/>
              </a:lnSpc>
            </a:pPr>
            <a:r>
              <a:rPr lang="en-US" sz="1550">
                <a:solidFill>
                  <a:srgbClr val="252525"/>
                </a:solidFill>
                <a:latin typeface="Poppins"/>
                <a:ea typeface="Poppins"/>
                <a:cs typeface="Poppins"/>
                <a:sym typeface="Poppins"/>
              </a:rPr>
              <a:t>-------------------------- transition #0 thread: 0</a:t>
            </a:r>
          </a:p>
          <a:p>
            <a:pPr algn="just">
              <a:lnSpc>
                <a:spcPts val="2154"/>
              </a:lnSpc>
            </a:pPr>
            <a:r>
              <a:rPr lang="en-US" sz="1550">
                <a:solidFill>
                  <a:srgbClr val="252525"/>
                </a:solidFill>
                <a:latin typeface="Poppins"/>
                <a:ea typeface="Poppins"/>
                <a:cs typeface="Poppins"/>
                <a:sym typeface="Poppins"/>
              </a:rPr>
              <a:t>HelloWorld.java:4</a:t>
            </a:r>
          </a:p>
          <a:p>
            <a:pPr algn="just">
              <a:lnSpc>
                <a:spcPts val="2154"/>
              </a:lnSpc>
            </a:pPr>
            <a:r>
              <a:rPr lang="en-US" sz="1550">
                <a:solidFill>
                  <a:srgbClr val="252525"/>
                </a:solidFill>
                <a:latin typeface="Poppins"/>
                <a:ea typeface="Poppins"/>
                <a:cs typeface="Poppins"/>
                <a:sym typeface="Poppins"/>
              </a:rPr>
              <a:t>System.out.println(“Hello World!”);</a:t>
            </a:r>
          </a:p>
          <a:p>
            <a:pPr algn="just">
              <a:lnSpc>
                <a:spcPts val="2154"/>
              </a:lnSpc>
            </a:pPr>
            <a:r>
              <a:rPr lang="en-US" sz="1550">
                <a:solidFill>
                  <a:srgbClr val="252525"/>
                </a:solidFill>
                <a:latin typeface="Poppins"/>
                <a:ea typeface="Poppins"/>
                <a:cs typeface="Poppins"/>
                <a:sym typeface="Poppins"/>
              </a:rPr>
              <a:t>HelloWorld.java:5</a:t>
            </a:r>
          </a:p>
          <a:p>
            <a:pPr algn="just">
              <a:lnSpc>
                <a:spcPts val="2154"/>
              </a:lnSpc>
            </a:pPr>
            <a:r>
              <a:rPr lang="en-US" sz="1550">
                <a:solidFill>
                  <a:srgbClr val="252525"/>
                </a:solidFill>
                <a:latin typeface="Poppins"/>
                <a:ea typeface="Poppins"/>
                <a:cs typeface="Poppins"/>
                <a:sym typeface="Poppins"/>
              </a:rPr>
              <a:t>if(true) {</a:t>
            </a:r>
          </a:p>
          <a:p>
            <a:pPr algn="just">
              <a:lnSpc>
                <a:spcPts val="2154"/>
              </a:lnSpc>
            </a:pPr>
            <a:r>
              <a:rPr lang="en-US" sz="1550">
                <a:solidFill>
                  <a:srgbClr val="252525"/>
                </a:solidFill>
                <a:latin typeface="Poppins"/>
                <a:ea typeface="Poppins"/>
                <a:cs typeface="Poppins"/>
                <a:sym typeface="Poppins"/>
              </a:rPr>
              <a:t>-------------------------- transition #1 thread: 0</a:t>
            </a:r>
          </a:p>
          <a:p>
            <a:pPr algn="just">
              <a:lnSpc>
                <a:spcPts val="2154"/>
              </a:lnSpc>
            </a:pPr>
            <a:r>
              <a:rPr lang="en-US" sz="1550">
                <a:solidFill>
                  <a:srgbClr val="252525"/>
                </a:solidFill>
                <a:latin typeface="Poppins"/>
                <a:ea typeface="Poppins"/>
                <a:cs typeface="Poppins"/>
                <a:sym typeface="Poppins"/>
              </a:rPr>
              <a:t>HelloWorld.java:5</a:t>
            </a:r>
          </a:p>
          <a:p>
            <a:pPr algn="just">
              <a:lnSpc>
                <a:spcPts val="2154"/>
              </a:lnSpc>
            </a:pPr>
            <a:r>
              <a:rPr lang="en-US" sz="1550">
                <a:solidFill>
                  <a:srgbClr val="252525"/>
                </a:solidFill>
                <a:latin typeface="Poppins"/>
                <a:ea typeface="Poppins"/>
                <a:cs typeface="Poppins"/>
                <a:sym typeface="Poppins"/>
              </a:rPr>
              <a:t>if(true) {</a:t>
            </a:r>
          </a:p>
          <a:p>
            <a:pPr algn="just">
              <a:lnSpc>
                <a:spcPts val="2154"/>
              </a:lnSpc>
            </a:pPr>
            <a:r>
              <a:rPr lang="en-US" sz="1550">
                <a:solidFill>
                  <a:srgbClr val="252525"/>
                </a:solidFill>
                <a:latin typeface="Poppins"/>
                <a:ea typeface="Poppins"/>
                <a:cs typeface="Poppins"/>
                <a:sym typeface="Poppins"/>
              </a:rPr>
              <a:t>HelloWorld.java:6</a:t>
            </a:r>
          </a:p>
          <a:p>
            <a:pPr algn="just" marL="0" indent="0" lvl="0">
              <a:lnSpc>
                <a:spcPts val="2154"/>
              </a:lnSpc>
            </a:pPr>
            <a:r>
              <a:rPr lang="en-US" sz="1550">
                <a:solidFill>
                  <a:srgbClr val="252525"/>
                </a:solidFill>
                <a:latin typeface="Poppins"/>
                <a:ea typeface="Poppins"/>
                <a:cs typeface="Poppins"/>
                <a:sym typeface="Poppins"/>
              </a:rPr>
              <a:t>    System.out.print(3/0);</a:t>
            </a:r>
          </a:p>
          <a:p>
            <a:pPr algn="just" marL="0" indent="0" lvl="0">
              <a:lnSpc>
                <a:spcPts val="2154"/>
              </a:lnSpc>
            </a:pPr>
          </a:p>
        </p:txBody>
      </p:sp>
      <p:sp>
        <p:nvSpPr>
          <p:cNvPr name="TextBox 25" id="25"/>
          <p:cNvSpPr txBox="true"/>
          <p:nvPr/>
        </p:nvSpPr>
        <p:spPr>
          <a:xfrm rot="0">
            <a:off x="11660913" y="594351"/>
            <a:ext cx="6790628" cy="640080"/>
          </a:xfrm>
          <a:prstGeom prst="rect">
            <a:avLst/>
          </a:prstGeom>
        </p:spPr>
        <p:txBody>
          <a:bodyPr anchor="t" rtlCol="false" tIns="0" lIns="0" bIns="0" rIns="0">
            <a:spAutoFit/>
          </a:bodyPr>
          <a:lstStyle/>
          <a:p>
            <a:pPr algn="l">
              <a:lnSpc>
                <a:spcPts val="2520"/>
              </a:lnSpc>
            </a:pPr>
            <a:r>
              <a:rPr lang="en-US" sz="1800">
                <a:solidFill>
                  <a:srgbClr val="252525"/>
                </a:solidFill>
                <a:latin typeface="Poppins"/>
                <a:ea typeface="Poppins"/>
                <a:cs typeface="Poppins"/>
                <a:sym typeface="Poppins"/>
              </a:rPr>
              <a:t>Start (versioning, SUT), Transition (Statistics), </a:t>
            </a:r>
          </a:p>
          <a:p>
            <a:pPr algn="l" marL="0" indent="0" lvl="0">
              <a:lnSpc>
                <a:spcPts val="2520"/>
              </a:lnSpc>
            </a:pPr>
            <a:r>
              <a:rPr lang="en-US" sz="1800">
                <a:solidFill>
                  <a:srgbClr val="252525"/>
                </a:solidFill>
                <a:latin typeface="Poppins"/>
                <a:ea typeface="Poppins"/>
                <a:cs typeface="Poppins"/>
                <a:sym typeface="Poppins"/>
              </a:rPr>
              <a:t>Property Violation (error, trace)</a:t>
            </a:r>
          </a:p>
        </p:txBody>
      </p:sp>
      <p:sp>
        <p:nvSpPr>
          <p:cNvPr name="TextBox 26" id="2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29</a:t>
            </a:r>
          </a:p>
        </p:txBody>
      </p:sp>
      <p:sp>
        <p:nvSpPr>
          <p:cNvPr name="AutoShape 27" id="27"/>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2630803"/>
            <a:ext cx="2191536" cy="1697444"/>
          </a:xfrm>
          <a:custGeom>
            <a:avLst/>
            <a:gdLst/>
            <a:ahLst/>
            <a:cxnLst/>
            <a:rect r="r" b="b" t="t" l="l"/>
            <a:pathLst>
              <a:path h="1697444" w="2191536">
                <a:moveTo>
                  <a:pt x="0" y="0"/>
                </a:moveTo>
                <a:lnTo>
                  <a:pt x="2191536" y="0"/>
                </a:lnTo>
                <a:lnTo>
                  <a:pt x="2191536" y="1697444"/>
                </a:lnTo>
                <a:lnTo>
                  <a:pt x="0" y="16974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628854"/>
            <a:ext cx="8115300"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A VM Supporting Model Checking</a:t>
            </a:r>
          </a:p>
        </p:txBody>
      </p:sp>
      <p:sp>
        <p:nvSpPr>
          <p:cNvPr name="TextBox 5" id="5"/>
          <p:cNvSpPr txBox="true"/>
          <p:nvPr/>
        </p:nvSpPr>
        <p:spPr>
          <a:xfrm rot="0">
            <a:off x="10395693" y="6330019"/>
            <a:ext cx="6487041"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In some scenarios, we cannot afford to learn about defects after deployment. As of now, there are defects that can be only identified through JPF.</a:t>
            </a:r>
          </a:p>
        </p:txBody>
      </p:sp>
      <p:sp>
        <p:nvSpPr>
          <p:cNvPr name="TextBox 6" id="6"/>
          <p:cNvSpPr txBox="true"/>
          <p:nvPr/>
        </p:nvSpPr>
        <p:spPr>
          <a:xfrm rot="0">
            <a:off x="10395693" y="1191893"/>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Operates on Java bytecode</a:t>
            </a:r>
          </a:p>
        </p:txBody>
      </p:sp>
      <p:sp>
        <p:nvSpPr>
          <p:cNvPr name="TextBox 7" id="7"/>
          <p:cNvSpPr txBox="true"/>
          <p:nvPr/>
        </p:nvSpPr>
        <p:spPr>
          <a:xfrm rot="0">
            <a:off x="10395693" y="5927429"/>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A tool for Mission Critical Applications</a:t>
            </a:r>
          </a:p>
        </p:txBody>
      </p:sp>
      <p:sp>
        <p:nvSpPr>
          <p:cNvPr name="TextBox 8" id="8"/>
          <p:cNvSpPr txBox="true"/>
          <p:nvPr/>
        </p:nvSpPr>
        <p:spPr>
          <a:xfrm rot="0">
            <a:off x="10395693" y="1594483"/>
            <a:ext cx="6487041"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It handles instructions generated by a standard Java compiler. It can test an </a:t>
            </a:r>
            <a:r>
              <a:rPr lang="en-US" sz="1800">
                <a:solidFill>
                  <a:srgbClr val="D12E2E"/>
                </a:solidFill>
                <a:latin typeface="Poppins"/>
                <a:ea typeface="Poppins"/>
                <a:cs typeface="Poppins"/>
                <a:sym typeface="Poppins"/>
              </a:rPr>
              <a:t>entire system</a:t>
            </a:r>
            <a:r>
              <a:rPr lang="en-US" sz="1800">
                <a:solidFill>
                  <a:srgbClr val="252525"/>
                </a:solidFill>
                <a:latin typeface="Poppins"/>
                <a:ea typeface="Poppins"/>
                <a:cs typeface="Poppins"/>
                <a:sym typeface="Poppins"/>
              </a:rPr>
              <a:t> or small portions of code, through usage of </a:t>
            </a:r>
            <a:r>
              <a:rPr lang="en-US" sz="1800">
                <a:solidFill>
                  <a:srgbClr val="D12E2E"/>
                </a:solidFill>
                <a:latin typeface="Poppins"/>
                <a:ea typeface="Poppins"/>
                <a:cs typeface="Poppins"/>
                <a:sym typeface="Poppins"/>
              </a:rPr>
              <a:t>Java Annotations</a:t>
            </a:r>
          </a:p>
        </p:txBody>
      </p:sp>
      <p:sp>
        <p:nvSpPr>
          <p:cNvPr name="TextBox 9" id="9"/>
          <p:cNvSpPr txBox="true"/>
          <p:nvPr/>
        </p:nvSpPr>
        <p:spPr>
          <a:xfrm rot="0">
            <a:off x="10395693" y="3559661"/>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Explores all possible Execution Paths</a:t>
            </a:r>
          </a:p>
        </p:txBody>
      </p:sp>
      <p:sp>
        <p:nvSpPr>
          <p:cNvPr name="TextBox 10" id="10"/>
          <p:cNvSpPr txBox="true"/>
          <p:nvPr/>
        </p:nvSpPr>
        <p:spPr>
          <a:xfrm rot="0">
            <a:off x="10395693" y="3962251"/>
            <a:ext cx="648704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JPF identifies </a:t>
            </a:r>
            <a:r>
              <a:rPr lang="en-US" sz="1800">
                <a:solidFill>
                  <a:srgbClr val="D12E2E"/>
                </a:solidFill>
                <a:latin typeface="Poppins"/>
                <a:ea typeface="Poppins"/>
                <a:cs typeface="Poppins"/>
                <a:sym typeface="Poppins"/>
              </a:rPr>
              <a:t>execution choices</a:t>
            </a:r>
            <a:r>
              <a:rPr lang="en-US" sz="1800">
                <a:solidFill>
                  <a:srgbClr val="252525"/>
                </a:solidFill>
                <a:latin typeface="Poppins"/>
                <a:ea typeface="Poppins"/>
                <a:cs typeface="Poppins"/>
                <a:sym typeface="Poppins"/>
              </a:rPr>
              <a:t>, or points in which the execution of the system under test could diverge</a:t>
            </a: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3</a:t>
            </a:r>
          </a:p>
        </p:txBody>
      </p:sp>
    </p:spTree>
  </p:cSld>
  <p:clrMapOvr>
    <a:masterClrMapping/>
  </p:clrMapOvr>
  <p:transition spd="slow">
    <p:push dir="l"/>
  </p:transition>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2270776"/>
            <a:ext cx="1680402" cy="1680402"/>
          </a:xfrm>
          <a:custGeom>
            <a:avLst/>
            <a:gdLst/>
            <a:ahLst/>
            <a:cxnLst/>
            <a:rect r="r" b="b" t="t" l="l"/>
            <a:pathLst>
              <a:path h="1680402" w="1680402">
                <a:moveTo>
                  <a:pt x="0" y="0"/>
                </a:moveTo>
                <a:lnTo>
                  <a:pt x="1680402" y="0"/>
                </a:lnTo>
                <a:lnTo>
                  <a:pt x="1680402" y="1680402"/>
                </a:lnTo>
                <a:lnTo>
                  <a:pt x="0" y="16804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231213"/>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JPF and JUnit Tests</a:t>
            </a:r>
          </a:p>
        </p:txBody>
      </p:sp>
      <p:sp>
        <p:nvSpPr>
          <p:cNvPr name="TextBox 5" id="5"/>
          <p:cNvSpPr txBox="true"/>
          <p:nvPr/>
        </p:nvSpPr>
        <p:spPr>
          <a:xfrm rot="0">
            <a:off x="8118199" y="760730"/>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The Test Class</a:t>
            </a:r>
          </a:p>
        </p:txBody>
      </p:sp>
      <p:sp>
        <p:nvSpPr>
          <p:cNvPr name="TextBox 6" id="6"/>
          <p:cNvSpPr txBox="true"/>
          <p:nvPr/>
        </p:nvSpPr>
        <p:spPr>
          <a:xfrm rot="0">
            <a:off x="8118199" y="1428239"/>
            <a:ext cx="7812734"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JPF already uses JUnit as internal testing infrastructure. We can exploit this to write our own custom test classes</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30</a:t>
            </a:r>
          </a:p>
        </p:txBody>
      </p:sp>
      <p:sp>
        <p:nvSpPr>
          <p:cNvPr name="TextBox 8" id="8"/>
          <p:cNvSpPr txBox="true"/>
          <p:nvPr/>
        </p:nvSpPr>
        <p:spPr>
          <a:xfrm rot="0">
            <a:off x="1028700" y="6519277"/>
            <a:ext cx="5752272"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We can run JPF verification directly </a:t>
            </a:r>
            <a:r>
              <a:rPr lang="en-US" sz="1800">
                <a:solidFill>
                  <a:srgbClr val="D12E2E"/>
                </a:solidFill>
                <a:latin typeface="Poppins"/>
                <a:ea typeface="Poppins"/>
                <a:cs typeface="Poppins"/>
                <a:sym typeface="Poppins"/>
              </a:rPr>
              <a:t>inside</a:t>
            </a:r>
            <a:r>
              <a:rPr lang="en-US" sz="1800">
                <a:solidFill>
                  <a:srgbClr val="252525"/>
                </a:solidFill>
                <a:latin typeface="Poppins"/>
                <a:ea typeface="Poppins"/>
                <a:cs typeface="Poppins"/>
                <a:sym typeface="Poppins"/>
              </a:rPr>
              <a:t> a standard </a:t>
            </a:r>
            <a:r>
              <a:rPr lang="en-US" sz="1800">
                <a:solidFill>
                  <a:srgbClr val="D12E2E"/>
                </a:solidFill>
                <a:latin typeface="Poppins"/>
                <a:ea typeface="Poppins"/>
                <a:cs typeface="Poppins"/>
                <a:sym typeface="Poppins"/>
              </a:rPr>
              <a:t>JUnit test</a:t>
            </a:r>
            <a:r>
              <a:rPr lang="en-US" sz="1800">
                <a:solidFill>
                  <a:srgbClr val="252525"/>
                </a:solidFill>
                <a:latin typeface="Poppins"/>
                <a:ea typeface="Poppins"/>
                <a:cs typeface="Poppins"/>
                <a:sym typeface="Poppins"/>
              </a:rPr>
              <a:t> </a:t>
            </a:r>
            <a:r>
              <a:rPr lang="en-US" sz="1800">
                <a:solidFill>
                  <a:srgbClr val="D12E2E"/>
                </a:solidFill>
                <a:latin typeface="Poppins"/>
                <a:ea typeface="Poppins"/>
                <a:cs typeface="Poppins"/>
                <a:sym typeface="Poppins"/>
              </a:rPr>
              <a:t>class</a:t>
            </a:r>
          </a:p>
        </p:txBody>
      </p:sp>
      <p:grpSp>
        <p:nvGrpSpPr>
          <p:cNvPr name="Group 9" id="9"/>
          <p:cNvGrpSpPr/>
          <p:nvPr/>
        </p:nvGrpSpPr>
        <p:grpSpPr>
          <a:xfrm rot="0">
            <a:off x="8118199" y="2589531"/>
            <a:ext cx="8970397" cy="4304411"/>
            <a:chOff x="0" y="0"/>
            <a:chExt cx="3080737" cy="1478280"/>
          </a:xfrm>
        </p:grpSpPr>
        <p:sp>
          <p:nvSpPr>
            <p:cNvPr name="Freeform 10" id="10"/>
            <p:cNvSpPr/>
            <p:nvPr/>
          </p:nvSpPr>
          <p:spPr>
            <a:xfrm flipH="false" flipV="false" rot="0">
              <a:off x="0" y="0"/>
              <a:ext cx="3080737" cy="1478280"/>
            </a:xfrm>
            <a:custGeom>
              <a:avLst/>
              <a:gdLst/>
              <a:ahLst/>
              <a:cxnLst/>
              <a:rect r="r" b="b" t="t" l="l"/>
              <a:pathLst>
                <a:path h="1478280" w="3080737">
                  <a:moveTo>
                    <a:pt x="0" y="0"/>
                  </a:moveTo>
                  <a:lnTo>
                    <a:pt x="3080737" y="0"/>
                  </a:lnTo>
                  <a:lnTo>
                    <a:pt x="3080737" y="1478280"/>
                  </a:lnTo>
                  <a:lnTo>
                    <a:pt x="0" y="1478280"/>
                  </a:lnTo>
                  <a:close/>
                </a:path>
              </a:pathLst>
            </a:custGeom>
            <a:solidFill>
              <a:srgbClr val="F4F4F4"/>
            </a:solidFill>
          </p:spPr>
        </p:sp>
        <p:sp>
          <p:nvSpPr>
            <p:cNvPr name="TextBox 11" id="11"/>
            <p:cNvSpPr txBox="true"/>
            <p:nvPr/>
          </p:nvSpPr>
          <p:spPr>
            <a:xfrm>
              <a:off x="0" y="-76200"/>
              <a:ext cx="3080737" cy="1554480"/>
            </a:xfrm>
            <a:prstGeom prst="rect">
              <a:avLst/>
            </a:prstGeom>
          </p:spPr>
          <p:txBody>
            <a:bodyPr anchor="ctr" rtlCol="false" tIns="50800" lIns="50800" bIns="50800" rIns="50800"/>
            <a:lstStyle/>
            <a:p>
              <a:pPr algn="l">
                <a:lnSpc>
                  <a:spcPts val="2700"/>
                </a:lnSpc>
              </a:pPr>
            </a:p>
          </p:txBody>
        </p:sp>
      </p:grpSp>
      <p:sp>
        <p:nvSpPr>
          <p:cNvPr name="TextBox 12" id="12"/>
          <p:cNvSpPr txBox="true"/>
          <p:nvPr/>
        </p:nvSpPr>
        <p:spPr>
          <a:xfrm rot="0">
            <a:off x="8408190" y="2744597"/>
            <a:ext cx="8390415" cy="4360545"/>
          </a:xfrm>
          <a:prstGeom prst="rect">
            <a:avLst/>
          </a:prstGeom>
        </p:spPr>
        <p:txBody>
          <a:bodyPr anchor="t" rtlCol="false" tIns="0" lIns="0" bIns="0" rIns="0">
            <a:spAutoFit/>
          </a:bodyPr>
          <a:lstStyle/>
          <a:p>
            <a:pPr algn="l">
              <a:lnSpc>
                <a:spcPts val="2600"/>
              </a:lnSpc>
              <a:spcBef>
                <a:spcPct val="0"/>
              </a:spcBef>
            </a:pPr>
            <a:r>
              <a:rPr lang="en-US" sz="2000">
                <a:solidFill>
                  <a:srgbClr val="000000"/>
                </a:solidFill>
                <a:latin typeface="Poppins"/>
                <a:ea typeface="Poppins"/>
                <a:cs typeface="Poppins"/>
                <a:sym typeface="Poppins"/>
              </a:rPr>
              <a:t>import g</a:t>
            </a:r>
            <a:r>
              <a:rPr lang="en-US" sz="2000">
                <a:solidFill>
                  <a:srgbClr val="000000"/>
                </a:solidFill>
                <a:latin typeface="Poppins"/>
                <a:ea typeface="Poppins"/>
                <a:cs typeface="Poppins"/>
                <a:sym typeface="Poppins"/>
              </a:rPr>
              <a:t>ov.nasa.jpf.util.test.JPFTestSuite;</a:t>
            </a:r>
          </a:p>
          <a:p>
            <a:pPr algn="l">
              <a:lnSpc>
                <a:spcPts val="2600"/>
              </a:lnSpc>
              <a:spcBef>
                <a:spcPct val="0"/>
              </a:spcBef>
            </a:pPr>
            <a:r>
              <a:rPr lang="en-US" sz="2000">
                <a:solidFill>
                  <a:srgbClr val="D12E2E"/>
                </a:solidFill>
                <a:latin typeface="Poppins"/>
                <a:ea typeface="Poppins"/>
                <a:cs typeface="Poppins"/>
                <a:sym typeface="Poppins"/>
              </a:rPr>
              <a:t>import org.junit.Test;</a:t>
            </a:r>
          </a:p>
          <a:p>
            <a:pPr algn="l">
              <a:lnSpc>
                <a:spcPts val="2600"/>
              </a:lnSpc>
              <a:spcBef>
                <a:spcPct val="0"/>
              </a:spcBef>
            </a:pPr>
          </a:p>
          <a:p>
            <a:pPr algn="l">
              <a:lnSpc>
                <a:spcPts val="2600"/>
              </a:lnSpc>
              <a:spcBef>
                <a:spcPct val="0"/>
              </a:spcBef>
            </a:pPr>
            <a:r>
              <a:rPr lang="en-US" sz="2000">
                <a:solidFill>
                  <a:srgbClr val="000000"/>
                </a:solidFill>
                <a:latin typeface="Poppins"/>
                <a:ea typeface="Poppins"/>
                <a:cs typeface="Poppins"/>
                <a:sym typeface="Poppins"/>
              </a:rPr>
              <a:t>public class MyTest </a:t>
            </a:r>
            <a:r>
              <a:rPr lang="en-US" sz="2000">
                <a:solidFill>
                  <a:srgbClr val="D12E2E"/>
                </a:solidFill>
                <a:latin typeface="Poppins"/>
                <a:ea typeface="Poppins"/>
                <a:cs typeface="Poppins"/>
                <a:sym typeface="Poppins"/>
              </a:rPr>
              <a:t>extends TestJPF</a:t>
            </a:r>
            <a:r>
              <a:rPr lang="en-US" sz="2000">
                <a:solidFill>
                  <a:srgbClr val="000000"/>
                </a:solidFill>
                <a:latin typeface="Poppins"/>
                <a:ea typeface="Poppins"/>
                <a:cs typeface="Poppins"/>
                <a:sym typeface="Poppins"/>
              </a:rPr>
              <a:t> {</a:t>
            </a:r>
          </a:p>
          <a:p>
            <a:pPr algn="l">
              <a:lnSpc>
                <a:spcPts val="2600"/>
              </a:lnSpc>
              <a:spcBef>
                <a:spcPct val="0"/>
              </a:spcBef>
            </a:pPr>
          </a:p>
          <a:p>
            <a:pPr algn="l">
              <a:lnSpc>
                <a:spcPts val="2600"/>
              </a:lnSpc>
              <a:spcBef>
                <a:spcPct val="0"/>
              </a:spcBef>
            </a:pPr>
            <a:r>
              <a:rPr lang="en-US" sz="2000">
                <a:solidFill>
                  <a:srgbClr val="000000"/>
                </a:solidFill>
                <a:latin typeface="Poppins"/>
                <a:ea typeface="Poppins"/>
                <a:cs typeface="Poppins"/>
                <a:sym typeface="Poppins"/>
              </a:rPr>
              <a:t>  @Test</a:t>
            </a:r>
          </a:p>
          <a:p>
            <a:pPr algn="l">
              <a:lnSpc>
                <a:spcPts val="2600"/>
              </a:lnSpc>
              <a:spcBef>
                <a:spcPct val="0"/>
              </a:spcBef>
            </a:pPr>
            <a:r>
              <a:rPr lang="en-US" sz="2000">
                <a:solidFill>
                  <a:srgbClr val="000000"/>
                </a:solidFill>
                <a:latin typeface="Poppins"/>
                <a:ea typeface="Poppins"/>
                <a:cs typeface="Poppins"/>
                <a:sym typeface="Poppins"/>
              </a:rPr>
              <a:t>  public void testSomeFunction() {</a:t>
            </a:r>
          </a:p>
          <a:p>
            <a:pPr algn="l">
              <a:lnSpc>
                <a:spcPts val="2600"/>
              </a:lnSpc>
              <a:spcBef>
                <a:spcPct val="0"/>
              </a:spcBef>
            </a:pPr>
            <a:r>
              <a:rPr lang="en-US" sz="2000">
                <a:solidFill>
                  <a:srgbClr val="000000"/>
                </a:solidFill>
                <a:latin typeface="Poppins"/>
                <a:ea typeface="Poppins"/>
                <a:cs typeface="Poppins"/>
                <a:sym typeface="Poppins"/>
              </a:rPr>
              <a:t>    if (</a:t>
            </a:r>
            <a:r>
              <a:rPr lang="en-US" sz="2000">
                <a:solidFill>
                  <a:srgbClr val="D12E2E"/>
                </a:solidFill>
                <a:latin typeface="Poppins"/>
                <a:ea typeface="Poppins"/>
                <a:cs typeface="Poppins"/>
                <a:sym typeface="Poppins"/>
              </a:rPr>
              <a:t>verifyNoPropertyViolation(jpfOptions)</a:t>
            </a:r>
            <a:r>
              <a:rPr lang="en-US" sz="2000">
                <a:solidFill>
                  <a:srgbClr val="000000"/>
                </a:solidFill>
                <a:latin typeface="Poppins"/>
                <a:ea typeface="Poppins"/>
                <a:cs typeface="Poppins"/>
                <a:sym typeface="Poppins"/>
              </a:rPr>
              <a:t>)</a:t>
            </a:r>
          </a:p>
          <a:p>
            <a:pPr algn="l">
              <a:lnSpc>
                <a:spcPts val="2600"/>
              </a:lnSpc>
              <a:spcBef>
                <a:spcPct val="0"/>
              </a:spcBef>
            </a:pPr>
            <a:r>
              <a:rPr lang="en-US" sz="2000">
                <a:solidFill>
                  <a:srgbClr val="000000"/>
                </a:solidFill>
                <a:latin typeface="Poppins"/>
                <a:ea typeface="Poppins"/>
                <a:cs typeface="Poppins"/>
                <a:sym typeface="Poppins"/>
              </a:rPr>
              <a:t>    {  </a:t>
            </a:r>
          </a:p>
          <a:p>
            <a:pPr algn="l">
              <a:lnSpc>
                <a:spcPts val="2600"/>
              </a:lnSpc>
              <a:spcBef>
                <a:spcPct val="0"/>
              </a:spcBef>
            </a:pPr>
            <a:r>
              <a:rPr lang="en-US" sz="2000">
                <a:solidFill>
                  <a:srgbClr val="000000"/>
                </a:solidFill>
                <a:latin typeface="Poppins"/>
                <a:ea typeface="Poppins"/>
                <a:cs typeface="Poppins"/>
                <a:sym typeface="Poppins"/>
              </a:rPr>
              <a:t>       someFuntction();                    </a:t>
            </a:r>
          </a:p>
          <a:p>
            <a:pPr algn="l">
              <a:lnSpc>
                <a:spcPts val="2600"/>
              </a:lnSpc>
              <a:spcBef>
                <a:spcPct val="0"/>
              </a:spcBef>
            </a:pPr>
            <a:r>
              <a:rPr lang="en-US" sz="2000">
                <a:solidFill>
                  <a:srgbClr val="000000"/>
                </a:solidFill>
                <a:latin typeface="Poppins"/>
                <a:ea typeface="Poppins"/>
                <a:cs typeface="Poppins"/>
                <a:sym typeface="Poppins"/>
              </a:rPr>
              <a:t>    } </a:t>
            </a:r>
          </a:p>
          <a:p>
            <a:pPr algn="l">
              <a:lnSpc>
                <a:spcPts val="2600"/>
              </a:lnSpc>
              <a:spcBef>
                <a:spcPct val="0"/>
              </a:spcBef>
            </a:pPr>
            <a:r>
              <a:rPr lang="en-US" sz="2000">
                <a:solidFill>
                  <a:srgbClr val="000000"/>
                </a:solidFill>
                <a:latin typeface="Poppins"/>
                <a:ea typeface="Poppins"/>
                <a:cs typeface="Poppins"/>
                <a:sym typeface="Poppins"/>
              </a:rPr>
              <a:t>  }</a:t>
            </a:r>
          </a:p>
          <a:p>
            <a:pPr algn="ctr">
              <a:lnSpc>
                <a:spcPts val="3639"/>
              </a:lnSpc>
              <a:spcBef>
                <a:spcPct val="0"/>
              </a:spcBef>
            </a:pPr>
          </a:p>
        </p:txBody>
      </p:sp>
      <p:sp>
        <p:nvSpPr>
          <p:cNvPr name="TextBox 13" id="13"/>
          <p:cNvSpPr txBox="true"/>
          <p:nvPr/>
        </p:nvSpPr>
        <p:spPr>
          <a:xfrm rot="0">
            <a:off x="8118199" y="7295642"/>
            <a:ext cx="7812734"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The function within the class will be </a:t>
            </a:r>
            <a:r>
              <a:rPr lang="en-US" sz="1800">
                <a:solidFill>
                  <a:srgbClr val="D12E2E"/>
                </a:solidFill>
                <a:latin typeface="Poppins"/>
                <a:ea typeface="Poppins"/>
                <a:cs typeface="Poppins"/>
                <a:sym typeface="Poppins"/>
              </a:rPr>
              <a:t>tested by JPF</a:t>
            </a:r>
          </a:p>
        </p:txBody>
      </p:sp>
    </p:spTree>
  </p:cSld>
  <p:clrMapOvr>
    <a:masterClrMapping/>
  </p:clrMapOvr>
  <p:transition spd="slow">
    <p:push dir="l"/>
  </p:transition>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876073" y="2429699"/>
            <a:ext cx="1680402" cy="1680402"/>
          </a:xfrm>
          <a:custGeom>
            <a:avLst/>
            <a:gdLst/>
            <a:ahLst/>
            <a:cxnLst/>
            <a:rect r="r" b="b" t="t" l="l"/>
            <a:pathLst>
              <a:path h="1680402" w="1680402">
                <a:moveTo>
                  <a:pt x="0" y="0"/>
                </a:moveTo>
                <a:lnTo>
                  <a:pt x="1680402" y="0"/>
                </a:lnTo>
                <a:lnTo>
                  <a:pt x="1680402" y="1680402"/>
                </a:lnTo>
                <a:lnTo>
                  <a:pt x="0" y="16804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76073" y="4332348"/>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JPF and JUnit Tests</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31</a:t>
            </a:r>
          </a:p>
        </p:txBody>
      </p:sp>
      <p:sp>
        <p:nvSpPr>
          <p:cNvPr name="TextBox 6" id="6"/>
          <p:cNvSpPr txBox="true"/>
          <p:nvPr/>
        </p:nvSpPr>
        <p:spPr>
          <a:xfrm rot="0">
            <a:off x="6748698" y="1953887"/>
            <a:ext cx="7522744"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We can run these test classes simply by </a:t>
            </a:r>
            <a:r>
              <a:rPr lang="en-US" sz="1800">
                <a:solidFill>
                  <a:srgbClr val="D12E2E"/>
                </a:solidFill>
                <a:latin typeface="Poppins"/>
                <a:ea typeface="Poppins"/>
                <a:cs typeface="Poppins"/>
                <a:sym typeface="Poppins"/>
              </a:rPr>
              <a:t>command line</a:t>
            </a:r>
          </a:p>
        </p:txBody>
      </p:sp>
      <p:grpSp>
        <p:nvGrpSpPr>
          <p:cNvPr name="Group 7" id="7"/>
          <p:cNvGrpSpPr/>
          <p:nvPr/>
        </p:nvGrpSpPr>
        <p:grpSpPr>
          <a:xfrm rot="0">
            <a:off x="6748698" y="2523482"/>
            <a:ext cx="10071907" cy="687155"/>
            <a:chOff x="0" y="0"/>
            <a:chExt cx="3459033" cy="235992"/>
          </a:xfrm>
        </p:grpSpPr>
        <p:sp>
          <p:nvSpPr>
            <p:cNvPr name="Freeform 8" id="8"/>
            <p:cNvSpPr/>
            <p:nvPr/>
          </p:nvSpPr>
          <p:spPr>
            <a:xfrm flipH="false" flipV="false" rot="0">
              <a:off x="0" y="0"/>
              <a:ext cx="3459033" cy="235992"/>
            </a:xfrm>
            <a:custGeom>
              <a:avLst/>
              <a:gdLst/>
              <a:ahLst/>
              <a:cxnLst/>
              <a:rect r="r" b="b" t="t" l="l"/>
              <a:pathLst>
                <a:path h="235992" w="3459033">
                  <a:moveTo>
                    <a:pt x="0" y="0"/>
                  </a:moveTo>
                  <a:lnTo>
                    <a:pt x="3459033" y="0"/>
                  </a:lnTo>
                  <a:lnTo>
                    <a:pt x="3459033" y="235992"/>
                  </a:lnTo>
                  <a:lnTo>
                    <a:pt x="0" y="235992"/>
                  </a:lnTo>
                  <a:close/>
                </a:path>
              </a:pathLst>
            </a:custGeom>
            <a:solidFill>
              <a:srgbClr val="F4F4F4"/>
            </a:solidFill>
          </p:spPr>
        </p:sp>
        <p:sp>
          <p:nvSpPr>
            <p:cNvPr name="TextBox 9" id="9"/>
            <p:cNvSpPr txBox="true"/>
            <p:nvPr/>
          </p:nvSpPr>
          <p:spPr>
            <a:xfrm>
              <a:off x="0" y="-76200"/>
              <a:ext cx="3459033" cy="312192"/>
            </a:xfrm>
            <a:prstGeom prst="rect">
              <a:avLst/>
            </a:prstGeom>
          </p:spPr>
          <p:txBody>
            <a:bodyPr anchor="ctr" rtlCol="false" tIns="50800" lIns="50800" bIns="50800" rIns="50800"/>
            <a:lstStyle/>
            <a:p>
              <a:pPr algn="l">
                <a:lnSpc>
                  <a:spcPts val="2700"/>
                </a:lnSpc>
              </a:pPr>
            </a:p>
          </p:txBody>
        </p:sp>
      </p:grpSp>
      <p:sp>
        <p:nvSpPr>
          <p:cNvPr name="TextBox 10" id="10"/>
          <p:cNvSpPr txBox="true"/>
          <p:nvPr/>
        </p:nvSpPr>
        <p:spPr>
          <a:xfrm rot="0">
            <a:off x="6870938" y="2670209"/>
            <a:ext cx="7613964" cy="346075"/>
          </a:xfrm>
          <a:prstGeom prst="rect">
            <a:avLst/>
          </a:prstGeom>
        </p:spPr>
        <p:txBody>
          <a:bodyPr anchor="t" rtlCol="false" tIns="0" lIns="0" bIns="0" rIns="0">
            <a:spAutoFit/>
          </a:bodyPr>
          <a:lstStyle/>
          <a:p>
            <a:pPr algn="just">
              <a:lnSpc>
                <a:spcPts val="2600"/>
              </a:lnSpc>
              <a:spcBef>
                <a:spcPct val="0"/>
              </a:spcBef>
            </a:pPr>
            <a:r>
              <a:rPr lang="en-US" sz="2000">
                <a:solidFill>
                  <a:srgbClr val="D12E2E"/>
                </a:solidFill>
                <a:latin typeface="Poppins"/>
                <a:ea typeface="Poppins"/>
                <a:cs typeface="Poppins"/>
                <a:sym typeface="Poppins"/>
              </a:rPr>
              <a:t>bin/test </a:t>
            </a:r>
            <a:r>
              <a:rPr lang="en-US" sz="2000">
                <a:solidFill>
                  <a:srgbClr val="000000"/>
                </a:solidFill>
                <a:latin typeface="Poppins"/>
                <a:ea typeface="Poppins"/>
                <a:cs typeface="Poppins"/>
                <a:sym typeface="Poppins"/>
              </a:rPr>
              <a:t>&lt;test-class&gt; [&lt;test-method&gt;]</a:t>
            </a:r>
          </a:p>
        </p:txBody>
      </p:sp>
      <p:sp>
        <p:nvSpPr>
          <p:cNvPr name="TextBox 11" id="11"/>
          <p:cNvSpPr txBox="true"/>
          <p:nvPr/>
        </p:nvSpPr>
        <p:spPr>
          <a:xfrm rot="0">
            <a:off x="6748698" y="3354885"/>
            <a:ext cx="9141101"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Which in turn call the executable </a:t>
            </a:r>
            <a:r>
              <a:rPr lang="en-US" sz="1800">
                <a:solidFill>
                  <a:srgbClr val="D12E2E"/>
                </a:solidFill>
                <a:latin typeface="Poppins"/>
                <a:ea typeface="Poppins"/>
                <a:cs typeface="Poppins"/>
                <a:sym typeface="Poppins"/>
              </a:rPr>
              <a:t>java -jar tools/RunTest.jar</a:t>
            </a:r>
          </a:p>
        </p:txBody>
      </p:sp>
      <p:sp>
        <p:nvSpPr>
          <p:cNvPr name="TextBox 12" id="12"/>
          <p:cNvSpPr txBox="true"/>
          <p:nvPr/>
        </p:nvSpPr>
        <p:spPr>
          <a:xfrm rot="0">
            <a:off x="6748698" y="5185976"/>
            <a:ext cx="914110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We can also specify temporary JPF properties, for example, using a specific listener</a:t>
            </a:r>
          </a:p>
        </p:txBody>
      </p:sp>
      <p:grpSp>
        <p:nvGrpSpPr>
          <p:cNvPr name="Group 13" id="13"/>
          <p:cNvGrpSpPr/>
          <p:nvPr/>
        </p:nvGrpSpPr>
        <p:grpSpPr>
          <a:xfrm rot="0">
            <a:off x="6748698" y="6080805"/>
            <a:ext cx="10071907" cy="687155"/>
            <a:chOff x="0" y="0"/>
            <a:chExt cx="3459033" cy="235992"/>
          </a:xfrm>
        </p:grpSpPr>
        <p:sp>
          <p:nvSpPr>
            <p:cNvPr name="Freeform 14" id="14"/>
            <p:cNvSpPr/>
            <p:nvPr/>
          </p:nvSpPr>
          <p:spPr>
            <a:xfrm flipH="false" flipV="false" rot="0">
              <a:off x="0" y="0"/>
              <a:ext cx="3459033" cy="235992"/>
            </a:xfrm>
            <a:custGeom>
              <a:avLst/>
              <a:gdLst/>
              <a:ahLst/>
              <a:cxnLst/>
              <a:rect r="r" b="b" t="t" l="l"/>
              <a:pathLst>
                <a:path h="235992" w="3459033">
                  <a:moveTo>
                    <a:pt x="0" y="0"/>
                  </a:moveTo>
                  <a:lnTo>
                    <a:pt x="3459033" y="0"/>
                  </a:lnTo>
                  <a:lnTo>
                    <a:pt x="3459033" y="235992"/>
                  </a:lnTo>
                  <a:lnTo>
                    <a:pt x="0" y="235992"/>
                  </a:lnTo>
                  <a:close/>
                </a:path>
              </a:pathLst>
            </a:custGeom>
            <a:solidFill>
              <a:srgbClr val="F4F4F4"/>
            </a:solidFill>
          </p:spPr>
        </p:sp>
        <p:sp>
          <p:nvSpPr>
            <p:cNvPr name="TextBox 15" id="15"/>
            <p:cNvSpPr txBox="true"/>
            <p:nvPr/>
          </p:nvSpPr>
          <p:spPr>
            <a:xfrm>
              <a:off x="0" y="-76200"/>
              <a:ext cx="3459033" cy="312192"/>
            </a:xfrm>
            <a:prstGeom prst="rect">
              <a:avLst/>
            </a:prstGeom>
          </p:spPr>
          <p:txBody>
            <a:bodyPr anchor="ctr" rtlCol="false" tIns="50800" lIns="50800" bIns="50800" rIns="50800"/>
            <a:lstStyle/>
            <a:p>
              <a:pPr algn="l">
                <a:lnSpc>
                  <a:spcPts val="2700"/>
                </a:lnSpc>
              </a:pPr>
            </a:p>
          </p:txBody>
        </p:sp>
      </p:grpSp>
      <p:sp>
        <p:nvSpPr>
          <p:cNvPr name="TextBox 16" id="16"/>
          <p:cNvSpPr txBox="true"/>
          <p:nvPr/>
        </p:nvSpPr>
        <p:spPr>
          <a:xfrm rot="0">
            <a:off x="6870938" y="6227532"/>
            <a:ext cx="10670937" cy="346075"/>
          </a:xfrm>
          <a:prstGeom prst="rect">
            <a:avLst/>
          </a:prstGeom>
        </p:spPr>
        <p:txBody>
          <a:bodyPr anchor="t" rtlCol="false" tIns="0" lIns="0" bIns="0" rIns="0">
            <a:spAutoFit/>
          </a:bodyPr>
          <a:lstStyle/>
          <a:p>
            <a:pPr algn="just">
              <a:lnSpc>
                <a:spcPts val="2600"/>
              </a:lnSpc>
              <a:spcBef>
                <a:spcPct val="0"/>
              </a:spcBef>
            </a:pPr>
            <a:r>
              <a:rPr lang="en-US" sz="2000">
                <a:solidFill>
                  <a:srgbClr val="D12E2E"/>
                </a:solidFill>
                <a:latin typeface="Poppins"/>
                <a:ea typeface="Poppins"/>
                <a:cs typeface="Poppins"/>
                <a:sym typeface="Poppins"/>
              </a:rPr>
              <a:t>bin/test+test.listener</a:t>
            </a:r>
            <a:r>
              <a:rPr lang="en-US" sz="2000">
                <a:solidFill>
                  <a:srgbClr val="000000"/>
                </a:solidFill>
                <a:latin typeface="Poppins"/>
                <a:ea typeface="Poppins"/>
                <a:cs typeface="Poppins"/>
                <a:sym typeface="Poppins"/>
              </a:rPr>
              <a:t>=.listener.ExecTracker gov.nasa.jpf.test.mc.basic.AttrsTest</a:t>
            </a:r>
          </a:p>
        </p:txBody>
      </p:sp>
    </p:spTree>
  </p:cSld>
  <p:clrMapOvr>
    <a:masterClrMapping/>
  </p:clrMapOvr>
  <p:transition spd="slow">
    <p:push dir="l"/>
  </p:transition>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TextBox 3" id="3"/>
          <p:cNvSpPr txBox="true"/>
          <p:nvPr/>
        </p:nvSpPr>
        <p:spPr>
          <a:xfrm rot="0">
            <a:off x="815022" y="2782482"/>
            <a:ext cx="6650083" cy="335280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Launch From Within a Program</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32</a:t>
            </a:r>
          </a:p>
        </p:txBody>
      </p:sp>
      <p:grpSp>
        <p:nvGrpSpPr>
          <p:cNvPr name="Group 5" id="5"/>
          <p:cNvGrpSpPr/>
          <p:nvPr/>
        </p:nvGrpSpPr>
        <p:grpSpPr>
          <a:xfrm rot="0">
            <a:off x="7803887" y="1028700"/>
            <a:ext cx="9598764" cy="7448523"/>
            <a:chOff x="0" y="0"/>
            <a:chExt cx="3296540" cy="2558075"/>
          </a:xfrm>
        </p:grpSpPr>
        <p:sp>
          <p:nvSpPr>
            <p:cNvPr name="Freeform 6" id="6"/>
            <p:cNvSpPr/>
            <p:nvPr/>
          </p:nvSpPr>
          <p:spPr>
            <a:xfrm flipH="false" flipV="false" rot="0">
              <a:off x="0" y="0"/>
              <a:ext cx="3296540" cy="2558074"/>
            </a:xfrm>
            <a:custGeom>
              <a:avLst/>
              <a:gdLst/>
              <a:ahLst/>
              <a:cxnLst/>
              <a:rect r="r" b="b" t="t" l="l"/>
              <a:pathLst>
                <a:path h="2558074" w="3296540">
                  <a:moveTo>
                    <a:pt x="0" y="0"/>
                  </a:moveTo>
                  <a:lnTo>
                    <a:pt x="3296540" y="0"/>
                  </a:lnTo>
                  <a:lnTo>
                    <a:pt x="3296540" y="2558074"/>
                  </a:lnTo>
                  <a:lnTo>
                    <a:pt x="0" y="2558074"/>
                  </a:lnTo>
                  <a:close/>
                </a:path>
              </a:pathLst>
            </a:custGeom>
            <a:solidFill>
              <a:srgbClr val="F4F4F4"/>
            </a:solidFill>
          </p:spPr>
        </p:sp>
        <p:sp>
          <p:nvSpPr>
            <p:cNvPr name="TextBox 7" id="7"/>
            <p:cNvSpPr txBox="true"/>
            <p:nvPr/>
          </p:nvSpPr>
          <p:spPr>
            <a:xfrm>
              <a:off x="0" y="-76200"/>
              <a:ext cx="3296540" cy="2634275"/>
            </a:xfrm>
            <a:prstGeom prst="rect">
              <a:avLst/>
            </a:prstGeom>
          </p:spPr>
          <p:txBody>
            <a:bodyPr anchor="ctr" rtlCol="false" tIns="50800" lIns="50800" bIns="50800" rIns="50800"/>
            <a:lstStyle/>
            <a:p>
              <a:pPr algn="l">
                <a:lnSpc>
                  <a:spcPts val="2700"/>
                </a:lnSpc>
              </a:pPr>
            </a:p>
          </p:txBody>
        </p:sp>
      </p:grpSp>
      <p:sp>
        <p:nvSpPr>
          <p:cNvPr name="TextBox 8" id="8"/>
          <p:cNvSpPr txBox="true"/>
          <p:nvPr/>
        </p:nvSpPr>
        <p:spPr>
          <a:xfrm rot="0">
            <a:off x="815022" y="638762"/>
            <a:ext cx="1125835" cy="2619375"/>
          </a:xfrm>
          <a:prstGeom prst="rect">
            <a:avLst/>
          </a:prstGeom>
        </p:spPr>
        <p:txBody>
          <a:bodyPr anchor="t" rtlCol="false" tIns="0" lIns="0" bIns="0" rIns="0">
            <a:spAutoFit/>
          </a:bodyPr>
          <a:lstStyle/>
          <a:p>
            <a:pPr algn="l" marL="0" indent="0" lvl="0">
              <a:lnSpc>
                <a:spcPts val="19405"/>
              </a:lnSpc>
              <a:spcBef>
                <a:spcPct val="0"/>
              </a:spcBef>
            </a:pPr>
            <a:r>
              <a:rPr lang="en-US" b="true" sz="16171">
                <a:solidFill>
                  <a:srgbClr val="D12E2E"/>
                </a:solidFill>
                <a:latin typeface="Poppins Bold"/>
                <a:ea typeface="Poppins Bold"/>
                <a:cs typeface="Poppins Bold"/>
                <a:sym typeface="Poppins Bold"/>
              </a:rPr>
              <a:t>&gt;</a:t>
            </a:r>
          </a:p>
        </p:txBody>
      </p:sp>
      <p:sp>
        <p:nvSpPr>
          <p:cNvPr name="TextBox 9" id="9"/>
          <p:cNvSpPr txBox="true"/>
          <p:nvPr/>
        </p:nvSpPr>
        <p:spPr>
          <a:xfrm rot="0">
            <a:off x="2139273" y="1413143"/>
            <a:ext cx="2979896" cy="1022988"/>
          </a:xfrm>
          <a:prstGeom prst="rect">
            <a:avLst/>
          </a:prstGeom>
        </p:spPr>
        <p:txBody>
          <a:bodyPr anchor="t" rtlCol="false" tIns="0" lIns="0" bIns="0" rIns="0">
            <a:spAutoFit/>
          </a:bodyPr>
          <a:lstStyle/>
          <a:p>
            <a:pPr algn="ctr">
              <a:lnSpc>
                <a:spcPts val="8099"/>
              </a:lnSpc>
              <a:spcBef>
                <a:spcPct val="0"/>
              </a:spcBef>
            </a:pPr>
            <a:r>
              <a:rPr lang="en-US" b="true" sz="5399">
                <a:solidFill>
                  <a:srgbClr val="D12E2E"/>
                </a:solidFill>
                <a:latin typeface="Poppins Bold"/>
                <a:ea typeface="Poppins Bold"/>
                <a:cs typeface="Poppins Bold"/>
                <a:sym typeface="Poppins Bold"/>
              </a:rPr>
              <a:t>jpf.run()</a:t>
            </a:r>
          </a:p>
        </p:txBody>
      </p:sp>
      <p:sp>
        <p:nvSpPr>
          <p:cNvPr name="TextBox 10" id="10"/>
          <p:cNvSpPr txBox="true"/>
          <p:nvPr/>
        </p:nvSpPr>
        <p:spPr>
          <a:xfrm rot="0">
            <a:off x="815022" y="6319482"/>
            <a:ext cx="5935425"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D12E2E"/>
                </a:solidFill>
                <a:latin typeface="Poppins"/>
                <a:ea typeface="Poppins"/>
                <a:cs typeface="Poppins"/>
                <a:sym typeface="Poppins"/>
              </a:rPr>
              <a:t>JPF</a:t>
            </a:r>
            <a:r>
              <a:rPr lang="en-US" sz="1800">
                <a:solidFill>
                  <a:srgbClr val="252525"/>
                </a:solidFill>
                <a:latin typeface="Poppins"/>
                <a:ea typeface="Poppins"/>
                <a:cs typeface="Poppins"/>
                <a:sym typeface="Poppins"/>
              </a:rPr>
              <a:t> can be </a:t>
            </a:r>
            <a:r>
              <a:rPr lang="en-US" sz="1800">
                <a:solidFill>
                  <a:srgbClr val="D12E2E"/>
                </a:solidFill>
                <a:latin typeface="Poppins"/>
                <a:ea typeface="Poppins"/>
                <a:cs typeface="Poppins"/>
                <a:sym typeface="Poppins"/>
              </a:rPr>
              <a:t>launched</a:t>
            </a:r>
            <a:r>
              <a:rPr lang="en-US" sz="1800">
                <a:solidFill>
                  <a:srgbClr val="252525"/>
                </a:solidFill>
                <a:latin typeface="Poppins"/>
                <a:ea typeface="Poppins"/>
                <a:cs typeface="Poppins"/>
                <a:sym typeface="Poppins"/>
              </a:rPr>
              <a:t> directly inside a JAVA program, and it’s output can be used </a:t>
            </a:r>
            <a:r>
              <a:rPr lang="en-US" sz="1800">
                <a:solidFill>
                  <a:srgbClr val="D12E2E"/>
                </a:solidFill>
                <a:latin typeface="Poppins"/>
                <a:ea typeface="Poppins"/>
                <a:cs typeface="Poppins"/>
                <a:sym typeface="Poppins"/>
              </a:rPr>
              <a:t>in the program flow itself</a:t>
            </a:r>
          </a:p>
        </p:txBody>
      </p:sp>
      <p:sp>
        <p:nvSpPr>
          <p:cNvPr name="TextBox 11" id="11"/>
          <p:cNvSpPr txBox="true"/>
          <p:nvPr/>
        </p:nvSpPr>
        <p:spPr>
          <a:xfrm rot="0">
            <a:off x="7970651" y="1124875"/>
            <a:ext cx="9288649" cy="7267270"/>
          </a:xfrm>
          <a:prstGeom prst="rect">
            <a:avLst/>
          </a:prstGeom>
        </p:spPr>
        <p:txBody>
          <a:bodyPr anchor="t" rtlCol="false" tIns="0" lIns="0" bIns="0" rIns="0">
            <a:spAutoFit/>
          </a:bodyPr>
          <a:lstStyle/>
          <a:p>
            <a:pPr algn="l">
              <a:lnSpc>
                <a:spcPts val="3000"/>
              </a:lnSpc>
            </a:pPr>
            <a:r>
              <a:rPr lang="en-US" sz="2000">
                <a:solidFill>
                  <a:srgbClr val="000000"/>
                </a:solidFill>
                <a:latin typeface="Poppins"/>
                <a:ea typeface="Poppins"/>
                <a:cs typeface="Poppins"/>
                <a:sym typeface="Poppins"/>
              </a:rPr>
              <a:t>public class MyJPFLauncher {</a:t>
            </a:r>
          </a:p>
          <a:p>
            <a:pPr algn="l">
              <a:lnSpc>
                <a:spcPts val="3000"/>
              </a:lnSpc>
            </a:pPr>
            <a:r>
              <a:rPr lang="en-US" sz="2000">
                <a:solidFill>
                  <a:srgbClr val="000000"/>
                </a:solidFill>
                <a:latin typeface="Poppins"/>
                <a:ea typeface="Poppins"/>
                <a:cs typeface="Poppins"/>
                <a:sym typeface="Poppins"/>
              </a:rPr>
              <a:t>  ...</a:t>
            </a:r>
          </a:p>
          <a:p>
            <a:pPr algn="l">
              <a:lnSpc>
                <a:spcPts val="3000"/>
              </a:lnSpc>
            </a:pPr>
            <a:r>
              <a:rPr lang="en-US" sz="2000">
                <a:solidFill>
                  <a:srgbClr val="000000"/>
                </a:solidFill>
                <a:latin typeface="Poppins"/>
                <a:ea typeface="Poppins"/>
                <a:cs typeface="Poppins"/>
                <a:sym typeface="Poppins"/>
              </a:rPr>
              <a:t>  public static void main(String[] args){</a:t>
            </a:r>
          </a:p>
          <a:p>
            <a:pPr algn="l">
              <a:lnSpc>
                <a:spcPts val="3000"/>
              </a:lnSpc>
            </a:pPr>
            <a:r>
              <a:rPr lang="en-US" sz="2000">
                <a:solidFill>
                  <a:srgbClr val="000000"/>
                </a:solidFill>
                <a:latin typeface="Poppins"/>
                <a:ea typeface="Poppins"/>
                <a:cs typeface="Poppins"/>
                <a:sym typeface="Poppins"/>
              </a:rPr>
              <a:t>    ..</a:t>
            </a:r>
          </a:p>
          <a:p>
            <a:pPr algn="l">
              <a:lnSpc>
                <a:spcPts val="3000"/>
              </a:lnSpc>
            </a:pPr>
            <a:r>
              <a:rPr lang="en-US" sz="2000">
                <a:solidFill>
                  <a:srgbClr val="000000"/>
                </a:solidFill>
                <a:latin typeface="Poppins"/>
                <a:ea typeface="Poppins"/>
                <a:cs typeface="Poppins"/>
                <a:sym typeface="Poppins"/>
              </a:rPr>
              <a:t>    try {</a:t>
            </a:r>
          </a:p>
          <a:p>
            <a:pPr algn="l">
              <a:lnSpc>
                <a:spcPts val="3000"/>
              </a:lnSpc>
            </a:pPr>
            <a:r>
              <a:rPr lang="en-US" sz="2000">
                <a:solidFill>
                  <a:srgbClr val="000000"/>
                </a:solidFill>
                <a:latin typeface="Poppins"/>
                <a:ea typeface="Poppins"/>
                <a:cs typeface="Poppins"/>
                <a:sym typeface="Poppins"/>
              </a:rPr>
              <a:t>      Config conf = </a:t>
            </a:r>
            <a:r>
              <a:rPr lang="en-US" sz="2000">
                <a:solidFill>
                  <a:srgbClr val="D12E2E"/>
                </a:solidFill>
                <a:latin typeface="Poppins"/>
                <a:ea typeface="Poppins"/>
                <a:cs typeface="Poppins"/>
                <a:sym typeface="Poppins"/>
              </a:rPr>
              <a:t>JPF.createConfig</a:t>
            </a:r>
            <a:r>
              <a:rPr lang="en-US" sz="2000">
                <a:solidFill>
                  <a:srgbClr val="000000"/>
                </a:solidFill>
                <a:latin typeface="Poppins"/>
                <a:ea typeface="Poppins"/>
                <a:cs typeface="Poppins"/>
                <a:sym typeface="Poppins"/>
              </a:rPr>
              <a:t>(args);</a:t>
            </a:r>
          </a:p>
          <a:p>
            <a:pPr algn="l">
              <a:lnSpc>
                <a:spcPts val="3000"/>
              </a:lnSpc>
            </a:pPr>
            <a:r>
              <a:rPr lang="en-US" sz="2000">
                <a:solidFill>
                  <a:srgbClr val="000000"/>
                </a:solidFill>
                <a:latin typeface="Poppins"/>
                <a:ea typeface="Poppins"/>
                <a:cs typeface="Poppins"/>
                <a:sym typeface="Poppins"/>
              </a:rPr>
              <a:t>      </a:t>
            </a:r>
            <a:r>
              <a:rPr lang="en-US" sz="2000">
                <a:solidFill>
                  <a:srgbClr val="D12E2E"/>
                </a:solidFill>
                <a:latin typeface="Poppins"/>
                <a:ea typeface="Poppins"/>
                <a:cs typeface="Poppins"/>
                <a:sym typeface="Poppins"/>
              </a:rPr>
              <a:t>conf.setProperty</a:t>
            </a:r>
            <a:r>
              <a:rPr lang="en-US" sz="2000">
                <a:solidFill>
                  <a:srgbClr val="000000"/>
                </a:solidFill>
                <a:latin typeface="Poppins"/>
                <a:ea typeface="Poppins"/>
                <a:cs typeface="Poppins"/>
                <a:sym typeface="Poppins"/>
              </a:rPr>
              <a:t>("my.property", "whatever");</a:t>
            </a:r>
          </a:p>
          <a:p>
            <a:pPr algn="l">
              <a:lnSpc>
                <a:spcPts val="3000"/>
              </a:lnSpc>
            </a:pPr>
            <a:r>
              <a:rPr lang="en-US" sz="2000">
                <a:solidFill>
                  <a:srgbClr val="000000"/>
                </a:solidFill>
                <a:latin typeface="Poppins"/>
                <a:ea typeface="Poppins"/>
                <a:cs typeface="Poppins"/>
                <a:sym typeface="Poppins"/>
              </a:rPr>
              <a:t>      MyListener </a:t>
            </a:r>
            <a:r>
              <a:rPr lang="en-US" sz="2000">
                <a:solidFill>
                  <a:srgbClr val="D12E2E"/>
                </a:solidFill>
                <a:latin typeface="Poppins"/>
                <a:ea typeface="Poppins"/>
                <a:cs typeface="Poppins"/>
                <a:sym typeface="Poppins"/>
              </a:rPr>
              <a:t>myListener</a:t>
            </a:r>
            <a:r>
              <a:rPr lang="en-US" sz="2000">
                <a:solidFill>
                  <a:srgbClr val="000000"/>
                </a:solidFill>
                <a:latin typeface="Poppins"/>
                <a:ea typeface="Poppins"/>
                <a:cs typeface="Poppins"/>
                <a:sym typeface="Poppins"/>
              </a:rPr>
              <a:t> = ... </a:t>
            </a:r>
          </a:p>
          <a:p>
            <a:pPr algn="l">
              <a:lnSpc>
                <a:spcPts val="3000"/>
              </a:lnSpc>
            </a:pPr>
            <a:r>
              <a:rPr lang="en-US" sz="2000">
                <a:solidFill>
                  <a:srgbClr val="000000"/>
                </a:solidFill>
                <a:latin typeface="Poppins"/>
                <a:ea typeface="Poppins"/>
                <a:cs typeface="Poppins"/>
                <a:sym typeface="Poppins"/>
              </a:rPr>
              <a:t>      JPF jpf = new JPF(conf);</a:t>
            </a:r>
          </a:p>
          <a:p>
            <a:pPr algn="l">
              <a:lnSpc>
                <a:spcPts val="3000"/>
              </a:lnSpc>
            </a:pPr>
            <a:r>
              <a:rPr lang="en-US" sz="2000">
                <a:solidFill>
                  <a:srgbClr val="000000"/>
                </a:solidFill>
                <a:latin typeface="Poppins"/>
                <a:ea typeface="Poppins"/>
                <a:cs typeface="Poppins"/>
                <a:sym typeface="Poppins"/>
              </a:rPr>
              <a:t>      </a:t>
            </a:r>
            <a:r>
              <a:rPr lang="en-US" sz="2000">
                <a:solidFill>
                  <a:srgbClr val="D12E2E"/>
                </a:solidFill>
                <a:latin typeface="Poppins"/>
                <a:ea typeface="Poppins"/>
                <a:cs typeface="Poppins"/>
                <a:sym typeface="Poppins"/>
              </a:rPr>
              <a:t>jpf.addListener</a:t>
            </a:r>
            <a:r>
              <a:rPr lang="en-US" sz="2000">
                <a:solidFill>
                  <a:srgbClr val="000000"/>
                </a:solidFill>
                <a:latin typeface="Poppins"/>
                <a:ea typeface="Poppins"/>
                <a:cs typeface="Poppins"/>
                <a:sym typeface="Poppins"/>
              </a:rPr>
              <a:t>(myListener);</a:t>
            </a:r>
          </a:p>
          <a:p>
            <a:pPr algn="l">
              <a:lnSpc>
                <a:spcPts val="3000"/>
              </a:lnSpc>
            </a:pPr>
            <a:r>
              <a:rPr lang="en-US" sz="2000">
                <a:solidFill>
                  <a:srgbClr val="000000"/>
                </a:solidFill>
                <a:latin typeface="Poppins"/>
                <a:ea typeface="Poppins"/>
                <a:cs typeface="Poppins"/>
                <a:sym typeface="Poppins"/>
              </a:rPr>
              <a:t>      </a:t>
            </a:r>
            <a:r>
              <a:rPr lang="en-US" sz="2000">
                <a:solidFill>
                  <a:srgbClr val="D12E2E"/>
                </a:solidFill>
                <a:latin typeface="Poppins"/>
                <a:ea typeface="Poppins"/>
                <a:cs typeface="Poppins"/>
                <a:sym typeface="Poppins"/>
              </a:rPr>
              <a:t>jpf.run()</a:t>
            </a:r>
            <a:r>
              <a:rPr lang="en-US" sz="2000">
                <a:solidFill>
                  <a:srgbClr val="000000"/>
                </a:solidFill>
                <a:latin typeface="Poppins"/>
                <a:ea typeface="Poppins"/>
                <a:cs typeface="Poppins"/>
                <a:sym typeface="Poppins"/>
              </a:rPr>
              <a:t>;</a:t>
            </a:r>
          </a:p>
          <a:p>
            <a:pPr algn="l">
              <a:lnSpc>
                <a:spcPts val="3000"/>
              </a:lnSpc>
              <a:spcBef>
                <a:spcPct val="0"/>
              </a:spcBef>
            </a:pPr>
            <a:r>
              <a:rPr lang="en-US" sz="2000">
                <a:solidFill>
                  <a:srgbClr val="000000"/>
                </a:solidFill>
                <a:latin typeface="Poppins"/>
                <a:ea typeface="Poppins"/>
                <a:cs typeface="Poppins"/>
                <a:sym typeface="Poppins"/>
              </a:rPr>
              <a:t>      if (jpf.f</a:t>
            </a:r>
            <a:r>
              <a:rPr lang="en-US" sz="2000">
                <a:solidFill>
                  <a:srgbClr val="000000"/>
                </a:solidFill>
                <a:latin typeface="Poppins"/>
                <a:ea typeface="Poppins"/>
                <a:cs typeface="Poppins"/>
                <a:sym typeface="Poppins"/>
              </a:rPr>
              <a:t>oundErrors()){</a:t>
            </a:r>
          </a:p>
          <a:p>
            <a:pPr algn="l">
              <a:lnSpc>
                <a:spcPts val="3000"/>
              </a:lnSpc>
              <a:spcBef>
                <a:spcPct val="0"/>
              </a:spcBef>
            </a:pPr>
            <a:r>
              <a:rPr lang="en-US" sz="2000">
                <a:solidFill>
                  <a:srgbClr val="000000"/>
                </a:solidFill>
                <a:latin typeface="Poppins"/>
                <a:ea typeface="Poppins"/>
                <a:cs typeface="Poppins"/>
                <a:sym typeface="Poppins"/>
              </a:rPr>
              <a:t>          }</a:t>
            </a:r>
          </a:p>
          <a:p>
            <a:pPr algn="l">
              <a:lnSpc>
                <a:spcPts val="3000"/>
              </a:lnSpc>
              <a:spcBef>
                <a:spcPct val="0"/>
              </a:spcBef>
            </a:pPr>
            <a:r>
              <a:rPr lang="en-US" sz="2000">
                <a:solidFill>
                  <a:srgbClr val="000000"/>
                </a:solidFill>
                <a:latin typeface="Poppins"/>
                <a:ea typeface="Poppins"/>
                <a:cs typeface="Poppins"/>
                <a:sym typeface="Poppins"/>
              </a:rPr>
              <a:t>    } catch (JPFConfigException cx){</a:t>
            </a:r>
          </a:p>
          <a:p>
            <a:pPr algn="l">
              <a:lnSpc>
                <a:spcPts val="3000"/>
              </a:lnSpc>
              <a:spcBef>
                <a:spcPct val="0"/>
              </a:spcBef>
            </a:pPr>
            <a:r>
              <a:rPr lang="en-US" sz="2000">
                <a:solidFill>
                  <a:srgbClr val="000000"/>
                </a:solidFill>
                <a:latin typeface="Poppins"/>
                <a:ea typeface="Poppins"/>
                <a:cs typeface="Poppins"/>
                <a:sym typeface="Poppins"/>
              </a:rPr>
              <a:t>      </a:t>
            </a:r>
          </a:p>
          <a:p>
            <a:pPr algn="l">
              <a:lnSpc>
                <a:spcPts val="3000"/>
              </a:lnSpc>
              <a:spcBef>
                <a:spcPct val="0"/>
              </a:spcBef>
            </a:pPr>
            <a:r>
              <a:rPr lang="en-US" sz="2000">
                <a:solidFill>
                  <a:srgbClr val="000000"/>
                </a:solidFill>
                <a:latin typeface="Poppins"/>
                <a:ea typeface="Poppins"/>
                <a:cs typeface="Poppins"/>
                <a:sym typeface="Poppins"/>
              </a:rPr>
              <a:t>    } catch (JPFException jx){</a:t>
            </a:r>
          </a:p>
          <a:p>
            <a:pPr algn="l">
              <a:lnSpc>
                <a:spcPts val="3000"/>
              </a:lnSpc>
              <a:spcBef>
                <a:spcPct val="0"/>
              </a:spcBef>
            </a:pPr>
            <a:r>
              <a:rPr lang="en-US" sz="2000">
                <a:solidFill>
                  <a:srgbClr val="000000"/>
                </a:solidFill>
                <a:latin typeface="Poppins"/>
                <a:ea typeface="Poppins"/>
                <a:cs typeface="Poppins"/>
                <a:sym typeface="Poppins"/>
              </a:rPr>
              <a:t>      </a:t>
            </a:r>
          </a:p>
          <a:p>
            <a:pPr algn="l">
              <a:lnSpc>
                <a:spcPts val="3000"/>
              </a:lnSpc>
              <a:spcBef>
                <a:spcPct val="0"/>
              </a:spcBef>
            </a:pPr>
            <a:r>
              <a:rPr lang="en-US" sz="2000">
                <a:solidFill>
                  <a:srgbClr val="000000"/>
                </a:solidFill>
                <a:latin typeface="Poppins"/>
                <a:ea typeface="Poppins"/>
                <a:cs typeface="Poppins"/>
                <a:sym typeface="Poppins"/>
              </a:rPr>
              <a:t>    }</a:t>
            </a:r>
          </a:p>
          <a:p>
            <a:pPr algn="l">
              <a:lnSpc>
                <a:spcPts val="1523"/>
              </a:lnSpc>
              <a:spcBef>
                <a:spcPct val="0"/>
              </a:spcBef>
            </a:pPr>
            <a:r>
              <a:rPr lang="en-US" sz="1015">
                <a:solidFill>
                  <a:srgbClr val="000000"/>
                </a:solidFill>
                <a:latin typeface="Poppins"/>
                <a:ea typeface="Poppins"/>
                <a:cs typeface="Poppins"/>
                <a:sym typeface="Poppins"/>
              </a:rPr>
              <a:t>  ...</a:t>
            </a:r>
          </a:p>
          <a:p>
            <a:pPr algn="ctr">
              <a:lnSpc>
                <a:spcPts val="1523"/>
              </a:lnSpc>
              <a:spcBef>
                <a:spcPct val="0"/>
              </a:spcBef>
            </a:pPr>
          </a:p>
        </p:txBody>
      </p:sp>
    </p:spTree>
  </p:cSld>
  <p:clrMapOvr>
    <a:masterClrMapping/>
  </p:clrMapOvr>
  <p:transition spd="slow">
    <p:push dir="l"/>
  </p:transition>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176238" y="2362438"/>
            <a:ext cx="1676572" cy="1971648"/>
          </a:xfrm>
          <a:custGeom>
            <a:avLst/>
            <a:gdLst/>
            <a:ahLst/>
            <a:cxnLst/>
            <a:rect r="r" b="b" t="t" l="l"/>
            <a:pathLst>
              <a:path h="1971648" w="1676572">
                <a:moveTo>
                  <a:pt x="0" y="0"/>
                </a:moveTo>
                <a:lnTo>
                  <a:pt x="1676572" y="0"/>
                </a:lnTo>
                <a:lnTo>
                  <a:pt x="1676572" y="1971649"/>
                </a:lnTo>
                <a:lnTo>
                  <a:pt x="0" y="19716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474334"/>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Coding JPF</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Dependent</a:t>
            </a:r>
          </a:p>
        </p:txBody>
      </p:sp>
      <p:sp>
        <p:nvSpPr>
          <p:cNvPr name="TextBox 4" id="4"/>
          <p:cNvSpPr txBox="true"/>
          <p:nvPr/>
        </p:nvSpPr>
        <p:spPr>
          <a:xfrm rot="0">
            <a:off x="8118199" y="317526"/>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Annotations</a:t>
            </a:r>
          </a:p>
        </p:txBody>
      </p:sp>
      <p:sp>
        <p:nvSpPr>
          <p:cNvPr name="TextBox 5" id="5"/>
          <p:cNvSpPr txBox="true"/>
          <p:nvPr/>
        </p:nvSpPr>
        <p:spPr>
          <a:xfrm rot="0">
            <a:off x="8118199" y="1097712"/>
            <a:ext cx="7812734" cy="10363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@JPFConfig(...)     </a:t>
            </a:r>
            <a:r>
              <a:rPr lang="en-US" sz="1800">
                <a:solidFill>
                  <a:srgbClr val="6C6A6A"/>
                </a:solidFill>
                <a:latin typeface="Poppins"/>
                <a:ea typeface="Poppins"/>
                <a:cs typeface="Poppins"/>
                <a:sym typeface="Poppins"/>
              </a:rPr>
              <a:t>allow to add per-method configurations</a:t>
            </a:r>
          </a:p>
          <a:p>
            <a:pPr algn="just">
              <a:lnSpc>
                <a:spcPts val="2700"/>
              </a:lnSpc>
            </a:pPr>
            <a:r>
              <a:rPr lang="en-US" sz="1800">
                <a:solidFill>
                  <a:srgbClr val="252525"/>
                </a:solidFill>
                <a:latin typeface="Poppins"/>
                <a:ea typeface="Poppins"/>
                <a:cs typeface="Poppins"/>
                <a:sym typeface="Poppins"/>
              </a:rPr>
              <a:t>@FilteredField     </a:t>
            </a:r>
            <a:r>
              <a:rPr lang="en-US" sz="1800">
                <a:solidFill>
                  <a:srgbClr val="6C6A6A"/>
                </a:solidFill>
                <a:latin typeface="Poppins"/>
                <a:ea typeface="Poppins"/>
                <a:cs typeface="Poppins"/>
                <a:sym typeface="Poppins"/>
              </a:rPr>
              <a:t> allow to specify variable as non relevant for states</a:t>
            </a:r>
          </a:p>
          <a:p>
            <a:pPr algn="just" marL="0" indent="0" lvl="0">
              <a:lnSpc>
                <a:spcPts val="2700"/>
              </a:lnSpc>
              <a:spcBef>
                <a:spcPct val="0"/>
              </a:spcBef>
            </a:pPr>
            <a:r>
              <a:rPr lang="en-US" sz="1800">
                <a:solidFill>
                  <a:srgbClr val="252525"/>
                </a:solidFill>
                <a:latin typeface="Poppins"/>
                <a:ea typeface="Poppins"/>
                <a:cs typeface="Poppins"/>
                <a:sym typeface="Poppins"/>
              </a:rPr>
              <a:t>@Nonnull     @NonShared      @Immutable    @Requires  ....</a:t>
            </a:r>
          </a:p>
        </p:txBody>
      </p:sp>
      <p:sp>
        <p:nvSpPr>
          <p:cNvPr name="TextBox 6" id="6"/>
          <p:cNvSpPr txBox="true"/>
          <p:nvPr/>
        </p:nvSpPr>
        <p:spPr>
          <a:xfrm rot="0">
            <a:off x="8118199" y="2772633"/>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Verify API</a:t>
            </a:r>
          </a:p>
        </p:txBody>
      </p:sp>
      <p:sp>
        <p:nvSpPr>
          <p:cNvPr name="TextBox 7" id="7"/>
          <p:cNvSpPr txBox="true"/>
          <p:nvPr/>
        </p:nvSpPr>
        <p:spPr>
          <a:xfrm rot="0">
            <a:off x="8118199" y="3556223"/>
            <a:ext cx="8912778" cy="5151120"/>
          </a:xfrm>
          <a:prstGeom prst="rect">
            <a:avLst/>
          </a:prstGeom>
        </p:spPr>
        <p:txBody>
          <a:bodyPr anchor="t" rtlCol="false" tIns="0" lIns="0" bIns="0" rIns="0">
            <a:spAutoFit/>
          </a:bodyPr>
          <a:lstStyle/>
          <a:p>
            <a:pPr algn="l">
              <a:lnSpc>
                <a:spcPts val="2700"/>
              </a:lnSpc>
            </a:pPr>
            <a:r>
              <a:rPr lang="en-US" sz="1800">
                <a:solidFill>
                  <a:srgbClr val="252525"/>
                </a:solidFill>
                <a:latin typeface="Poppins"/>
                <a:ea typeface="Poppins"/>
                <a:cs typeface="Poppins"/>
                <a:sym typeface="Poppins"/>
              </a:rPr>
              <a:t>Enable to verify explicit behavior</a:t>
            </a:r>
          </a:p>
          <a:p>
            <a:pPr algn="l">
              <a:lnSpc>
                <a:spcPts val="2700"/>
              </a:lnSpc>
            </a:pPr>
          </a:p>
          <a:p>
            <a:pPr algn="l">
              <a:lnSpc>
                <a:spcPts val="2700"/>
              </a:lnSpc>
            </a:pPr>
            <a:r>
              <a:rPr lang="en-US" sz="1800" b="true">
                <a:solidFill>
                  <a:srgbClr val="252525"/>
                </a:solidFill>
                <a:latin typeface="Poppins Bold"/>
                <a:ea typeface="Poppins Bold"/>
                <a:cs typeface="Poppins Bold"/>
                <a:sym typeface="Poppins Bold"/>
              </a:rPr>
              <a:t>Data Choice Generators</a:t>
            </a:r>
          </a:p>
          <a:p>
            <a:pPr algn="l">
              <a:lnSpc>
                <a:spcPts val="2700"/>
              </a:lnSpc>
            </a:pPr>
            <a:r>
              <a:rPr lang="en-US" sz="1800">
                <a:solidFill>
                  <a:srgbClr val="252525"/>
                </a:solidFill>
                <a:latin typeface="Poppins"/>
                <a:ea typeface="Poppins"/>
                <a:cs typeface="Poppins"/>
                <a:sym typeface="Poppins"/>
              </a:rPr>
              <a:t>boolean cond = Verify.getBoolean()</a:t>
            </a:r>
          </a:p>
          <a:p>
            <a:pPr algn="l">
              <a:lnSpc>
                <a:spcPts val="2700"/>
              </a:lnSpc>
            </a:pPr>
            <a:r>
              <a:rPr lang="en-US" sz="1800">
                <a:solidFill>
                  <a:srgbClr val="252525"/>
                </a:solidFill>
                <a:latin typeface="Poppins"/>
                <a:ea typeface="Poppins"/>
                <a:cs typeface="Poppins"/>
                <a:sym typeface="Poppins"/>
              </a:rPr>
              <a:t>int d = Verify.getInt(0, 100); ....</a:t>
            </a:r>
          </a:p>
          <a:p>
            <a:pPr algn="l">
              <a:lnSpc>
                <a:spcPts val="2700"/>
              </a:lnSpc>
            </a:pPr>
          </a:p>
          <a:p>
            <a:pPr algn="l">
              <a:lnSpc>
                <a:spcPts val="2700"/>
              </a:lnSpc>
            </a:pPr>
            <a:r>
              <a:rPr lang="en-US" sz="1800" b="true">
                <a:solidFill>
                  <a:srgbClr val="252525"/>
                </a:solidFill>
                <a:latin typeface="Poppins Bold"/>
                <a:ea typeface="Poppins Bold"/>
                <a:cs typeface="Poppins Bold"/>
                <a:sym typeface="Poppins Bold"/>
              </a:rPr>
              <a:t>Search Pruning</a:t>
            </a:r>
          </a:p>
          <a:p>
            <a:pPr algn="l">
              <a:lnSpc>
                <a:spcPts val="2700"/>
              </a:lnSpc>
            </a:pPr>
            <a:r>
              <a:rPr lang="en-US" sz="1800">
                <a:solidFill>
                  <a:srgbClr val="252525"/>
                </a:solidFill>
                <a:latin typeface="Poppins"/>
                <a:ea typeface="Poppins"/>
                <a:cs typeface="Poppins"/>
                <a:sym typeface="Poppins"/>
              </a:rPr>
              <a:t>Verify.ignoreIf(condition );</a:t>
            </a:r>
          </a:p>
          <a:p>
            <a:pPr algn="l">
              <a:lnSpc>
                <a:spcPts val="2700"/>
              </a:lnSpc>
            </a:pPr>
          </a:p>
          <a:p>
            <a:pPr algn="l">
              <a:lnSpc>
                <a:spcPts val="2700"/>
              </a:lnSpc>
            </a:pPr>
            <a:r>
              <a:rPr lang="en-US" sz="1800" b="true">
                <a:solidFill>
                  <a:srgbClr val="252525"/>
                </a:solidFill>
                <a:latin typeface="Poppins Bold"/>
                <a:ea typeface="Poppins Bold"/>
                <a:cs typeface="Poppins Bold"/>
                <a:sym typeface="Poppins Bold"/>
              </a:rPr>
              <a:t>State Annotation</a:t>
            </a:r>
          </a:p>
          <a:p>
            <a:pPr algn="l">
              <a:lnSpc>
                <a:spcPts val="2700"/>
              </a:lnSpc>
            </a:pPr>
            <a:r>
              <a:rPr lang="en-US" sz="1800">
                <a:solidFill>
                  <a:srgbClr val="252525"/>
                </a:solidFill>
                <a:latin typeface="Poppins"/>
                <a:ea typeface="Poppins"/>
                <a:cs typeface="Poppins"/>
                <a:sym typeface="Poppins"/>
              </a:rPr>
              <a:t>Verify.interesting(condition)       </a:t>
            </a:r>
          </a:p>
          <a:p>
            <a:pPr algn="l">
              <a:lnSpc>
                <a:spcPts val="2700"/>
              </a:lnSpc>
            </a:pPr>
            <a:r>
              <a:rPr lang="en-US" sz="1800">
                <a:solidFill>
                  <a:srgbClr val="252525"/>
                </a:solidFill>
                <a:latin typeface="Poppins"/>
                <a:ea typeface="Poppins"/>
                <a:cs typeface="Poppins"/>
                <a:sym typeface="Poppins"/>
              </a:rPr>
              <a:t>if(condition) { Verify.setAnnotation(“label”); }</a:t>
            </a:r>
          </a:p>
          <a:p>
            <a:pPr algn="l">
              <a:lnSpc>
                <a:spcPts val="2700"/>
              </a:lnSpc>
            </a:pPr>
          </a:p>
          <a:p>
            <a:pPr algn="l">
              <a:lnSpc>
                <a:spcPts val="2700"/>
              </a:lnSpc>
            </a:pPr>
            <a:r>
              <a:rPr lang="en-US" sz="1800" b="true">
                <a:solidFill>
                  <a:srgbClr val="252525"/>
                </a:solidFill>
                <a:latin typeface="Poppins Bold"/>
                <a:ea typeface="Poppins Bold"/>
                <a:cs typeface="Poppins Bold"/>
                <a:sym typeface="Poppins Bold"/>
              </a:rPr>
              <a:t>Atomicity Control</a:t>
            </a:r>
          </a:p>
          <a:p>
            <a:pPr algn="l" marL="0" indent="0" lvl="0">
              <a:lnSpc>
                <a:spcPts val="2700"/>
              </a:lnSpc>
              <a:spcBef>
                <a:spcPct val="0"/>
              </a:spcBef>
            </a:pPr>
            <a:r>
              <a:rPr lang="en-US" sz="1800">
                <a:solidFill>
                  <a:srgbClr val="252525"/>
                </a:solidFill>
                <a:latin typeface="Poppins"/>
                <a:ea typeface="Poppins"/>
                <a:cs typeface="Poppins"/>
                <a:sym typeface="Poppins"/>
              </a:rPr>
              <a:t>Verify.beingAtomic() ---- 1 transition only -----&gt; Verify.endAtomic();</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33</a:t>
            </a:r>
          </a:p>
        </p:txBody>
      </p:sp>
      <p:sp>
        <p:nvSpPr>
          <p:cNvPr name="AutoShape 9" id="9"/>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474334"/>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JPF Properties</a:t>
            </a:r>
          </a:p>
        </p:txBody>
      </p:sp>
      <p:sp>
        <p:nvSpPr>
          <p:cNvPr name="TextBox 3" id="3"/>
          <p:cNvSpPr txBox="true"/>
          <p:nvPr/>
        </p:nvSpPr>
        <p:spPr>
          <a:xfrm rot="0">
            <a:off x="8118199" y="317526"/>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What are JPF Properties</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34</a:t>
            </a:r>
          </a:p>
        </p:txBody>
      </p:sp>
      <p:sp>
        <p:nvSpPr>
          <p:cNvPr name="AutoShape 5" id="5"/>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6" id="6"/>
          <p:cNvSpPr/>
          <p:nvPr/>
        </p:nvSpPr>
        <p:spPr>
          <a:xfrm flipH="false" flipV="false" rot="0">
            <a:off x="1211852" y="2244665"/>
            <a:ext cx="1610814" cy="2013517"/>
          </a:xfrm>
          <a:custGeom>
            <a:avLst/>
            <a:gdLst/>
            <a:ahLst/>
            <a:cxnLst/>
            <a:rect r="r" b="b" t="t" l="l"/>
            <a:pathLst>
              <a:path h="2013517" w="1610814">
                <a:moveTo>
                  <a:pt x="0" y="0"/>
                </a:moveTo>
                <a:lnTo>
                  <a:pt x="1610814" y="0"/>
                </a:lnTo>
                <a:lnTo>
                  <a:pt x="1610814" y="2013517"/>
                </a:lnTo>
                <a:lnTo>
                  <a:pt x="0" y="2013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6998459"/>
            <a:ext cx="5810091"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JPF is not a monolithic solution, and should be configured to better fit our needs. Its properties are the </a:t>
            </a:r>
            <a:r>
              <a:rPr lang="en-US" sz="1800">
                <a:solidFill>
                  <a:srgbClr val="D12E2E"/>
                </a:solidFill>
                <a:latin typeface="Poppins"/>
                <a:ea typeface="Poppins"/>
                <a:cs typeface="Poppins"/>
                <a:sym typeface="Poppins"/>
              </a:rPr>
              <a:t>main configuration mechanism</a:t>
            </a:r>
          </a:p>
        </p:txBody>
      </p:sp>
      <p:sp>
        <p:nvSpPr>
          <p:cNvPr name="TextBox 8" id="8"/>
          <p:cNvSpPr txBox="true"/>
          <p:nvPr/>
        </p:nvSpPr>
        <p:spPr>
          <a:xfrm rot="0">
            <a:off x="8118199" y="952500"/>
            <a:ext cx="9442091" cy="17221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Each property is a </a:t>
            </a:r>
            <a:r>
              <a:rPr lang="en-US" sz="1800">
                <a:solidFill>
                  <a:srgbClr val="D12E2E"/>
                </a:solidFill>
                <a:latin typeface="Poppins"/>
                <a:ea typeface="Poppins"/>
                <a:cs typeface="Poppins"/>
                <a:sym typeface="Poppins"/>
              </a:rPr>
              <a:t>key - value</a:t>
            </a:r>
            <a:r>
              <a:rPr lang="en-US" sz="1800">
                <a:solidFill>
                  <a:srgbClr val="252525"/>
                </a:solidFill>
                <a:latin typeface="Poppins"/>
                <a:ea typeface="Poppins"/>
                <a:cs typeface="Poppins"/>
                <a:sym typeface="Poppins"/>
              </a:rPr>
              <a:t> statement, presented int he following format:</a:t>
            </a:r>
          </a:p>
          <a:p>
            <a:pPr algn="just">
              <a:lnSpc>
                <a:spcPts val="2700"/>
              </a:lnSpc>
            </a:pPr>
          </a:p>
          <a:p>
            <a:pPr algn="just">
              <a:lnSpc>
                <a:spcPts val="2700"/>
              </a:lnSpc>
            </a:pPr>
            <a:r>
              <a:rPr lang="en-US" sz="1800">
                <a:solidFill>
                  <a:srgbClr val="D12E2E"/>
                </a:solidFill>
                <a:latin typeface="Poppins"/>
                <a:ea typeface="Poppins"/>
                <a:cs typeface="Poppins"/>
                <a:sym typeface="Poppins"/>
              </a:rPr>
              <a:t>key = value</a:t>
            </a:r>
          </a:p>
          <a:p>
            <a:pPr algn="just">
              <a:lnSpc>
                <a:spcPts val="2700"/>
              </a:lnSpc>
            </a:pPr>
          </a:p>
          <a:p>
            <a:pPr algn="just" marL="0" indent="0" lvl="0">
              <a:lnSpc>
                <a:spcPts val="2700"/>
              </a:lnSpc>
              <a:spcBef>
                <a:spcPct val="0"/>
              </a:spcBef>
            </a:pPr>
            <a:r>
              <a:rPr lang="en-US" sz="1800">
                <a:solidFill>
                  <a:srgbClr val="252525"/>
                </a:solidFill>
                <a:latin typeface="Poppins"/>
                <a:ea typeface="Poppins"/>
                <a:cs typeface="Poppins"/>
                <a:sym typeface="Poppins"/>
              </a:rPr>
              <a:t>For example, consider the file presented in slide 23,  reported here:</a:t>
            </a:r>
          </a:p>
        </p:txBody>
      </p:sp>
      <p:grpSp>
        <p:nvGrpSpPr>
          <p:cNvPr name="Group 9" id="9"/>
          <p:cNvGrpSpPr/>
          <p:nvPr/>
        </p:nvGrpSpPr>
        <p:grpSpPr>
          <a:xfrm rot="0">
            <a:off x="8118199" y="3236937"/>
            <a:ext cx="9458615" cy="2795346"/>
            <a:chOff x="0" y="0"/>
            <a:chExt cx="3103302" cy="917132"/>
          </a:xfrm>
        </p:grpSpPr>
        <p:sp>
          <p:nvSpPr>
            <p:cNvPr name="Freeform 10" id="10"/>
            <p:cNvSpPr/>
            <p:nvPr/>
          </p:nvSpPr>
          <p:spPr>
            <a:xfrm flipH="false" flipV="false" rot="0">
              <a:off x="0" y="0"/>
              <a:ext cx="3103302" cy="917132"/>
            </a:xfrm>
            <a:custGeom>
              <a:avLst/>
              <a:gdLst/>
              <a:ahLst/>
              <a:cxnLst/>
              <a:rect r="r" b="b" t="t" l="l"/>
              <a:pathLst>
                <a:path h="917132" w="3103302">
                  <a:moveTo>
                    <a:pt x="0" y="0"/>
                  </a:moveTo>
                  <a:lnTo>
                    <a:pt x="3103302" y="0"/>
                  </a:lnTo>
                  <a:lnTo>
                    <a:pt x="3103302" y="917132"/>
                  </a:lnTo>
                  <a:lnTo>
                    <a:pt x="0" y="917132"/>
                  </a:lnTo>
                  <a:close/>
                </a:path>
              </a:pathLst>
            </a:custGeom>
            <a:solidFill>
              <a:srgbClr val="F4F4F4"/>
            </a:solidFill>
          </p:spPr>
        </p:sp>
        <p:sp>
          <p:nvSpPr>
            <p:cNvPr name="TextBox 11" id="11"/>
            <p:cNvSpPr txBox="true"/>
            <p:nvPr/>
          </p:nvSpPr>
          <p:spPr>
            <a:xfrm>
              <a:off x="0" y="-76200"/>
              <a:ext cx="3103302" cy="993332"/>
            </a:xfrm>
            <a:prstGeom prst="rect">
              <a:avLst/>
            </a:prstGeom>
          </p:spPr>
          <p:txBody>
            <a:bodyPr anchor="ctr" rtlCol="false" tIns="50800" lIns="50800" bIns="50800" rIns="50800"/>
            <a:lstStyle/>
            <a:p>
              <a:pPr algn="ctr">
                <a:lnSpc>
                  <a:spcPts val="2700"/>
                </a:lnSpc>
              </a:pPr>
            </a:p>
          </p:txBody>
        </p:sp>
      </p:grpSp>
      <p:sp>
        <p:nvSpPr>
          <p:cNvPr name="TextBox 12" id="12"/>
          <p:cNvSpPr txBox="true"/>
          <p:nvPr/>
        </p:nvSpPr>
        <p:spPr>
          <a:xfrm rot="0">
            <a:off x="8274453" y="3472618"/>
            <a:ext cx="596659" cy="584920"/>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 </a:t>
            </a:r>
          </a:p>
        </p:txBody>
      </p:sp>
      <p:sp>
        <p:nvSpPr>
          <p:cNvPr name="TextBox 13" id="13"/>
          <p:cNvSpPr txBox="true"/>
          <p:nvPr/>
        </p:nvSpPr>
        <p:spPr>
          <a:xfrm rot="0">
            <a:off x="8871112" y="3477487"/>
            <a:ext cx="6824499" cy="580051"/>
          </a:xfrm>
          <a:prstGeom prst="rect">
            <a:avLst/>
          </a:prstGeom>
        </p:spPr>
        <p:txBody>
          <a:bodyPr anchor="t" rtlCol="false" tIns="0" lIns="0" bIns="0" rIns="0">
            <a:spAutoFit/>
          </a:bodyPr>
          <a:lstStyle/>
          <a:p>
            <a:pPr algn="just">
              <a:lnSpc>
                <a:spcPts val="4538"/>
              </a:lnSpc>
            </a:pPr>
            <a:r>
              <a:rPr lang="en-US" sz="3025">
                <a:solidFill>
                  <a:srgbClr val="252525"/>
                </a:solidFill>
                <a:latin typeface="Poppins"/>
                <a:ea typeface="Poppins"/>
                <a:cs typeface="Poppins"/>
                <a:sym typeface="Poppins"/>
              </a:rPr>
              <a:t>nano</a:t>
            </a:r>
            <a:r>
              <a:rPr lang="en-US" sz="3025">
                <a:solidFill>
                  <a:srgbClr val="D12E2E"/>
                </a:solidFill>
                <a:latin typeface="Poppins"/>
                <a:ea typeface="Poppins"/>
                <a:cs typeface="Poppins"/>
                <a:sym typeface="Poppins"/>
              </a:rPr>
              <a:t> </a:t>
            </a:r>
            <a:r>
              <a:rPr lang="en-US" sz="3025">
                <a:solidFill>
                  <a:srgbClr val="252525"/>
                </a:solidFill>
                <a:latin typeface="Poppins"/>
                <a:ea typeface="Poppins"/>
                <a:cs typeface="Poppins"/>
                <a:sym typeface="Poppins"/>
              </a:rPr>
              <a:t>&lt;name&gt;.jpf</a:t>
            </a:r>
          </a:p>
        </p:txBody>
      </p:sp>
      <p:sp>
        <p:nvSpPr>
          <p:cNvPr name="TextBox 14" id="14"/>
          <p:cNvSpPr txBox="true"/>
          <p:nvPr/>
        </p:nvSpPr>
        <p:spPr>
          <a:xfrm rot="0">
            <a:off x="8438850" y="4302903"/>
            <a:ext cx="6824499" cy="1151551"/>
          </a:xfrm>
          <a:prstGeom prst="rect">
            <a:avLst/>
          </a:prstGeom>
        </p:spPr>
        <p:txBody>
          <a:bodyPr anchor="t" rtlCol="false" tIns="0" lIns="0" bIns="0" rIns="0">
            <a:spAutoFit/>
          </a:bodyPr>
          <a:lstStyle/>
          <a:p>
            <a:pPr algn="just">
              <a:lnSpc>
                <a:spcPts val="4538"/>
              </a:lnSpc>
            </a:pPr>
            <a:r>
              <a:rPr lang="en-US" sz="3025">
                <a:solidFill>
                  <a:srgbClr val="D12E2E"/>
                </a:solidFill>
                <a:latin typeface="Poppins"/>
                <a:ea typeface="Poppins"/>
                <a:cs typeface="Poppins"/>
                <a:sym typeface="Poppins"/>
              </a:rPr>
              <a:t>target = &lt;main class&gt;</a:t>
            </a:r>
          </a:p>
          <a:p>
            <a:pPr algn="just">
              <a:lnSpc>
                <a:spcPts val="4538"/>
              </a:lnSpc>
            </a:pPr>
            <a:r>
              <a:rPr lang="en-US" sz="3025">
                <a:solidFill>
                  <a:srgbClr val="D12E2E"/>
                </a:solidFill>
                <a:latin typeface="Poppins"/>
                <a:ea typeface="Poppins"/>
                <a:cs typeface="Poppins"/>
                <a:sym typeface="Poppins"/>
              </a:rPr>
              <a:t>classpath = &lt;class-path&gt;</a:t>
            </a:r>
          </a:p>
        </p:txBody>
      </p:sp>
      <p:sp>
        <p:nvSpPr>
          <p:cNvPr name="TextBox 15" id="15"/>
          <p:cNvSpPr txBox="true"/>
          <p:nvPr/>
        </p:nvSpPr>
        <p:spPr>
          <a:xfrm rot="0">
            <a:off x="8118199" y="6381239"/>
            <a:ext cx="9442091"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These are both JPF properties</a:t>
            </a:r>
          </a:p>
        </p:txBody>
      </p:sp>
    </p:spTree>
  </p:cSld>
  <p:clrMapOvr>
    <a:masterClrMapping/>
  </p:clrMapOvr>
  <p:transition spd="slow">
    <p:push dir="l"/>
  </p:transition>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474334"/>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Property Types</a:t>
            </a:r>
          </a:p>
        </p:txBody>
      </p:sp>
      <p:sp>
        <p:nvSpPr>
          <p:cNvPr name="TextBox 3" id="3"/>
          <p:cNvSpPr txBox="true"/>
          <p:nvPr/>
        </p:nvSpPr>
        <p:spPr>
          <a:xfrm rot="0">
            <a:off x="8118199" y="302260"/>
            <a:ext cx="6487041" cy="478790"/>
          </a:xfrm>
          <a:prstGeom prst="rect">
            <a:avLst/>
          </a:prstGeom>
        </p:spPr>
        <p:txBody>
          <a:bodyPr anchor="t" rtlCol="false" tIns="0" lIns="0" bIns="0" rIns="0">
            <a:spAutoFit/>
          </a:bodyPr>
          <a:lstStyle/>
          <a:p>
            <a:pPr algn="l">
              <a:lnSpc>
                <a:spcPts val="3639"/>
              </a:lnSpc>
              <a:spcBef>
                <a:spcPct val="0"/>
              </a:spcBef>
            </a:pPr>
            <a:r>
              <a:rPr lang="en-US" sz="2799">
                <a:solidFill>
                  <a:srgbClr val="D12E2E"/>
                </a:solidFill>
                <a:latin typeface="Poppins"/>
                <a:ea typeface="Poppins"/>
                <a:cs typeface="Poppins"/>
                <a:sym typeface="Poppins"/>
              </a:rPr>
              <a:t>Site Properties</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35</a:t>
            </a:r>
          </a:p>
        </p:txBody>
      </p:sp>
      <p:sp>
        <p:nvSpPr>
          <p:cNvPr name="AutoShape 5" id="5"/>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6" id="6"/>
          <p:cNvSpPr/>
          <p:nvPr/>
        </p:nvSpPr>
        <p:spPr>
          <a:xfrm flipH="false" flipV="false" rot="0">
            <a:off x="1211852" y="2244665"/>
            <a:ext cx="1610814" cy="2013517"/>
          </a:xfrm>
          <a:custGeom>
            <a:avLst/>
            <a:gdLst/>
            <a:ahLst/>
            <a:cxnLst/>
            <a:rect r="r" b="b" t="t" l="l"/>
            <a:pathLst>
              <a:path h="2013517" w="1610814">
                <a:moveTo>
                  <a:pt x="0" y="0"/>
                </a:moveTo>
                <a:lnTo>
                  <a:pt x="1610814" y="0"/>
                </a:lnTo>
                <a:lnTo>
                  <a:pt x="1610814" y="2013517"/>
                </a:lnTo>
                <a:lnTo>
                  <a:pt x="0" y="2013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6998459"/>
            <a:ext cx="5810091" cy="13792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There are </a:t>
            </a:r>
            <a:r>
              <a:rPr lang="en-US" sz="1800">
                <a:solidFill>
                  <a:srgbClr val="D12E2E"/>
                </a:solidFill>
                <a:latin typeface="Poppins"/>
                <a:ea typeface="Poppins"/>
                <a:cs typeface="Poppins"/>
                <a:sym typeface="Poppins"/>
              </a:rPr>
              <a:t>three</a:t>
            </a:r>
            <a:r>
              <a:rPr lang="en-US" sz="1800">
                <a:solidFill>
                  <a:srgbClr val="252525"/>
                </a:solidFill>
                <a:latin typeface="Poppins"/>
                <a:ea typeface="Poppins"/>
                <a:cs typeface="Poppins"/>
                <a:sym typeface="Poppins"/>
              </a:rPr>
              <a:t> different property </a:t>
            </a:r>
            <a:r>
              <a:rPr lang="en-US" sz="1800">
                <a:solidFill>
                  <a:srgbClr val="D12E2E"/>
                </a:solidFill>
                <a:latin typeface="Poppins"/>
                <a:ea typeface="Poppins"/>
                <a:cs typeface="Poppins"/>
                <a:sym typeface="Poppins"/>
              </a:rPr>
              <a:t>files</a:t>
            </a:r>
            <a:r>
              <a:rPr lang="en-US" sz="1800">
                <a:solidFill>
                  <a:srgbClr val="252525"/>
                </a:solidFill>
                <a:latin typeface="Poppins"/>
                <a:ea typeface="Poppins"/>
                <a:cs typeface="Poppins"/>
                <a:sym typeface="Poppins"/>
              </a:rPr>
              <a:t>, each containing properties of the corresponding type. These files are referenced into a single dictionary object, the </a:t>
            </a:r>
            <a:r>
              <a:rPr lang="en-US" sz="1800">
                <a:solidFill>
                  <a:srgbClr val="D12E2E"/>
                </a:solidFill>
                <a:latin typeface="Poppins"/>
                <a:ea typeface="Poppins"/>
                <a:cs typeface="Poppins"/>
                <a:sym typeface="Poppins"/>
              </a:rPr>
              <a:t>Config file </a:t>
            </a:r>
            <a:r>
              <a:rPr lang="en-US" sz="1800">
                <a:solidFill>
                  <a:srgbClr val="252525"/>
                </a:solidFill>
                <a:latin typeface="Poppins"/>
                <a:ea typeface="Poppins"/>
                <a:cs typeface="Poppins"/>
                <a:sym typeface="Poppins"/>
              </a:rPr>
              <a:t>(jpf-core/gov/nasa/jpf)  </a:t>
            </a:r>
          </a:p>
        </p:txBody>
      </p:sp>
      <p:sp>
        <p:nvSpPr>
          <p:cNvPr name="TextBox 8" id="8"/>
          <p:cNvSpPr txBox="true"/>
          <p:nvPr/>
        </p:nvSpPr>
        <p:spPr>
          <a:xfrm rot="0">
            <a:off x="8118199" y="845661"/>
            <a:ext cx="9442091" cy="17221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Comprised of properties in the form of </a:t>
            </a:r>
            <a:r>
              <a:rPr lang="en-US" sz="1800">
                <a:solidFill>
                  <a:srgbClr val="D12E2E"/>
                </a:solidFill>
                <a:latin typeface="Poppins"/>
                <a:ea typeface="Poppins"/>
                <a:cs typeface="Poppins"/>
                <a:sym typeface="Poppins"/>
              </a:rPr>
              <a:t>&lt;name&gt; = &lt;directory&gt;</a:t>
            </a:r>
            <a:r>
              <a:rPr lang="en-US" sz="1800">
                <a:solidFill>
                  <a:srgbClr val="252525"/>
                </a:solidFill>
                <a:latin typeface="Poppins"/>
                <a:ea typeface="Poppins"/>
                <a:cs typeface="Poppins"/>
                <a:sym typeface="Poppins"/>
              </a:rPr>
              <a:t>. </a:t>
            </a:r>
          </a:p>
          <a:p>
            <a:pPr algn="just">
              <a:lnSpc>
                <a:spcPts val="2700"/>
              </a:lnSpc>
            </a:pPr>
            <a:r>
              <a:rPr lang="en-US" sz="1800">
                <a:solidFill>
                  <a:srgbClr val="252525"/>
                </a:solidFill>
                <a:latin typeface="Poppins"/>
                <a:ea typeface="Poppins"/>
                <a:cs typeface="Poppins"/>
                <a:sym typeface="Poppins"/>
              </a:rPr>
              <a:t>A peculiar key is </a:t>
            </a:r>
            <a:r>
              <a:rPr lang="en-US" sz="1800">
                <a:solidFill>
                  <a:srgbClr val="D12E2E"/>
                </a:solidFill>
                <a:latin typeface="Poppins"/>
                <a:ea typeface="Poppins"/>
                <a:cs typeface="Poppins"/>
                <a:sym typeface="Poppins"/>
              </a:rPr>
              <a:t>extensions</a:t>
            </a:r>
            <a:r>
              <a:rPr lang="en-US" sz="1800">
                <a:solidFill>
                  <a:srgbClr val="252525"/>
                </a:solidFill>
                <a:latin typeface="Poppins"/>
                <a:ea typeface="Poppins"/>
                <a:cs typeface="Poppins"/>
                <a:sym typeface="Poppins"/>
              </a:rPr>
              <a:t>, which can have as values a comma separated series of jpf-core modules and user made extensions.</a:t>
            </a:r>
          </a:p>
          <a:p>
            <a:pPr algn="just">
              <a:lnSpc>
                <a:spcPts val="2700"/>
              </a:lnSpc>
            </a:pPr>
          </a:p>
          <a:p>
            <a:pPr algn="just" marL="0" indent="0" lvl="0">
              <a:lnSpc>
                <a:spcPts val="2700"/>
              </a:lnSpc>
              <a:spcBef>
                <a:spcPct val="0"/>
              </a:spcBef>
            </a:pPr>
            <a:r>
              <a:rPr lang="en-US" sz="1800">
                <a:solidFill>
                  <a:srgbClr val="252525"/>
                </a:solidFill>
                <a:latin typeface="Poppins"/>
                <a:ea typeface="Poppins"/>
                <a:cs typeface="Poppins"/>
                <a:sym typeface="Poppins"/>
              </a:rPr>
              <a:t>It is </a:t>
            </a:r>
            <a:r>
              <a:rPr lang="en-US" sz="1800">
                <a:solidFill>
                  <a:srgbClr val="D12E2E"/>
                </a:solidFill>
                <a:latin typeface="Poppins"/>
                <a:ea typeface="Poppins"/>
                <a:cs typeface="Poppins"/>
                <a:sym typeface="Poppins"/>
              </a:rPr>
              <a:t>mandatory </a:t>
            </a:r>
            <a:r>
              <a:rPr lang="en-US" sz="1800">
                <a:solidFill>
                  <a:srgbClr val="252525"/>
                </a:solidFill>
                <a:latin typeface="Poppins"/>
                <a:ea typeface="Poppins"/>
                <a:cs typeface="Poppins"/>
                <a:sym typeface="Poppins"/>
              </a:rPr>
              <a:t>to have ${jpf-core} listed in the extension key</a:t>
            </a:r>
          </a:p>
        </p:txBody>
      </p:sp>
      <p:sp>
        <p:nvSpPr>
          <p:cNvPr name="TextBox 9" id="9"/>
          <p:cNvSpPr txBox="true"/>
          <p:nvPr/>
        </p:nvSpPr>
        <p:spPr>
          <a:xfrm rot="0">
            <a:off x="8114547" y="3369452"/>
            <a:ext cx="6487041" cy="478790"/>
          </a:xfrm>
          <a:prstGeom prst="rect">
            <a:avLst/>
          </a:prstGeom>
        </p:spPr>
        <p:txBody>
          <a:bodyPr anchor="t" rtlCol="false" tIns="0" lIns="0" bIns="0" rIns="0">
            <a:spAutoFit/>
          </a:bodyPr>
          <a:lstStyle/>
          <a:p>
            <a:pPr algn="l">
              <a:lnSpc>
                <a:spcPts val="3639"/>
              </a:lnSpc>
              <a:spcBef>
                <a:spcPct val="0"/>
              </a:spcBef>
            </a:pPr>
            <a:r>
              <a:rPr lang="en-US" sz="2799">
                <a:solidFill>
                  <a:srgbClr val="D12E2E"/>
                </a:solidFill>
                <a:latin typeface="Poppins"/>
                <a:ea typeface="Poppins"/>
                <a:cs typeface="Poppins"/>
                <a:sym typeface="Poppins"/>
              </a:rPr>
              <a:t>Project Properties</a:t>
            </a:r>
          </a:p>
        </p:txBody>
      </p:sp>
      <p:sp>
        <p:nvSpPr>
          <p:cNvPr name="TextBox 10" id="10"/>
          <p:cNvSpPr txBox="true"/>
          <p:nvPr/>
        </p:nvSpPr>
        <p:spPr>
          <a:xfrm rot="0">
            <a:off x="8114547" y="3943673"/>
            <a:ext cx="9442091" cy="24079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Each JPF module, either core or extension, contains a jpf.properties file. The project property file defines the </a:t>
            </a:r>
            <a:r>
              <a:rPr lang="en-US" sz="1800">
                <a:solidFill>
                  <a:srgbClr val="D12E2E"/>
                </a:solidFill>
                <a:latin typeface="Poppins"/>
                <a:ea typeface="Poppins"/>
                <a:cs typeface="Poppins"/>
                <a:sym typeface="Poppins"/>
              </a:rPr>
              <a:t>JPF specific paths</a:t>
            </a:r>
            <a:r>
              <a:rPr lang="en-US" sz="1800">
                <a:solidFill>
                  <a:srgbClr val="252525"/>
                </a:solidFill>
                <a:latin typeface="Poppins"/>
                <a:ea typeface="Poppins"/>
                <a:cs typeface="Poppins"/>
                <a:sym typeface="Poppins"/>
              </a:rPr>
              <a:t> that need to be set for the module to </a:t>
            </a:r>
            <a:r>
              <a:rPr lang="en-US" sz="1800">
                <a:solidFill>
                  <a:srgbClr val="D12E2E"/>
                </a:solidFill>
                <a:latin typeface="Poppins"/>
                <a:ea typeface="Poppins"/>
                <a:cs typeface="Poppins"/>
                <a:sym typeface="Poppins"/>
              </a:rPr>
              <a:t>work properly</a:t>
            </a:r>
            <a:r>
              <a:rPr lang="en-US" sz="1800">
                <a:solidFill>
                  <a:srgbClr val="252525"/>
                </a:solidFill>
                <a:latin typeface="Poppins"/>
                <a:ea typeface="Poppins"/>
                <a:cs typeface="Poppins"/>
                <a:sym typeface="Poppins"/>
              </a:rPr>
              <a:t>. The relevant keys are:</a:t>
            </a:r>
          </a:p>
          <a:p>
            <a:pPr algn="just" marL="388620" indent="-194310" lvl="1">
              <a:lnSpc>
                <a:spcPts val="2700"/>
              </a:lnSpc>
              <a:buAutoNum type="arabicPeriod" startAt="1"/>
            </a:pPr>
            <a:r>
              <a:rPr lang="en-US" sz="1800">
                <a:solidFill>
                  <a:srgbClr val="D12E2E"/>
                </a:solidFill>
                <a:latin typeface="Poppins"/>
                <a:ea typeface="Poppins"/>
                <a:cs typeface="Poppins"/>
                <a:sym typeface="Poppins"/>
              </a:rPr>
              <a:t> native_classpath</a:t>
            </a:r>
          </a:p>
          <a:p>
            <a:pPr algn="just" marL="388620" indent="-194310" lvl="1">
              <a:lnSpc>
                <a:spcPts val="2700"/>
              </a:lnSpc>
              <a:buAutoNum type="arabicPeriod" startAt="1"/>
            </a:pPr>
            <a:r>
              <a:rPr lang="en-US" sz="1800">
                <a:solidFill>
                  <a:srgbClr val="D12E2E"/>
                </a:solidFill>
                <a:latin typeface="Poppins"/>
                <a:ea typeface="Poppins"/>
                <a:cs typeface="Poppins"/>
                <a:sym typeface="Poppins"/>
              </a:rPr>
              <a:t> classpath</a:t>
            </a:r>
          </a:p>
          <a:p>
            <a:pPr algn="just" marL="388620" indent="-194310" lvl="1">
              <a:lnSpc>
                <a:spcPts val="2700"/>
              </a:lnSpc>
              <a:buAutoNum type="arabicPeriod" startAt="1"/>
            </a:pPr>
            <a:r>
              <a:rPr lang="en-US" sz="1800">
                <a:solidFill>
                  <a:srgbClr val="D12E2E"/>
                </a:solidFill>
                <a:latin typeface="Poppins"/>
                <a:ea typeface="Poppins"/>
                <a:cs typeface="Poppins"/>
                <a:sym typeface="Poppins"/>
              </a:rPr>
              <a:t> test_classpath</a:t>
            </a:r>
          </a:p>
          <a:p>
            <a:pPr algn="just" marL="388620" indent="-194310" lvl="1">
              <a:lnSpc>
                <a:spcPts val="2700"/>
              </a:lnSpc>
              <a:spcBef>
                <a:spcPct val="0"/>
              </a:spcBef>
              <a:buAutoNum type="arabicPeriod" startAt="1"/>
            </a:pPr>
            <a:r>
              <a:rPr lang="en-US" sz="1800">
                <a:solidFill>
                  <a:srgbClr val="D12E2E"/>
                </a:solidFill>
                <a:latin typeface="Poppins"/>
                <a:ea typeface="Poppins"/>
                <a:cs typeface="Poppins"/>
                <a:sym typeface="Poppins"/>
              </a:rPr>
              <a:t> sourcepath</a:t>
            </a:r>
          </a:p>
        </p:txBody>
      </p:sp>
      <p:sp>
        <p:nvSpPr>
          <p:cNvPr name="TextBox 11" id="11"/>
          <p:cNvSpPr txBox="true"/>
          <p:nvPr/>
        </p:nvSpPr>
        <p:spPr>
          <a:xfrm rot="0">
            <a:off x="8114547" y="7153263"/>
            <a:ext cx="6487041" cy="478790"/>
          </a:xfrm>
          <a:prstGeom prst="rect">
            <a:avLst/>
          </a:prstGeom>
        </p:spPr>
        <p:txBody>
          <a:bodyPr anchor="t" rtlCol="false" tIns="0" lIns="0" bIns="0" rIns="0">
            <a:spAutoFit/>
          </a:bodyPr>
          <a:lstStyle/>
          <a:p>
            <a:pPr algn="l">
              <a:lnSpc>
                <a:spcPts val="3639"/>
              </a:lnSpc>
              <a:spcBef>
                <a:spcPct val="0"/>
              </a:spcBef>
            </a:pPr>
            <a:r>
              <a:rPr lang="en-US" sz="2799">
                <a:solidFill>
                  <a:srgbClr val="D12E2E"/>
                </a:solidFill>
                <a:latin typeface="Poppins"/>
                <a:ea typeface="Poppins"/>
                <a:cs typeface="Poppins"/>
                <a:sym typeface="Poppins"/>
              </a:rPr>
              <a:t>Application Properties</a:t>
            </a:r>
          </a:p>
        </p:txBody>
      </p:sp>
      <p:sp>
        <p:nvSpPr>
          <p:cNvPr name="TextBox 12" id="12"/>
          <p:cNvSpPr txBox="true"/>
          <p:nvPr/>
        </p:nvSpPr>
        <p:spPr>
          <a:xfrm rot="0">
            <a:off x="8114547" y="7715630"/>
            <a:ext cx="944209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IIdentify the path of the </a:t>
            </a:r>
            <a:r>
              <a:rPr lang="en-US" sz="1800">
                <a:solidFill>
                  <a:srgbClr val="D12E2E"/>
                </a:solidFill>
                <a:latin typeface="Poppins"/>
                <a:ea typeface="Poppins"/>
                <a:cs typeface="Poppins"/>
                <a:sym typeface="Poppins"/>
              </a:rPr>
              <a:t>system to be tested</a:t>
            </a:r>
            <a:r>
              <a:rPr lang="en-US" sz="1800">
                <a:solidFill>
                  <a:srgbClr val="252525"/>
                </a:solidFill>
                <a:latin typeface="Poppins"/>
                <a:ea typeface="Poppins"/>
                <a:cs typeface="Poppins"/>
                <a:sym typeface="Poppins"/>
              </a:rPr>
              <a:t> and specific properties on </a:t>
            </a:r>
            <a:r>
              <a:rPr lang="en-US" sz="1800">
                <a:solidFill>
                  <a:srgbClr val="D12E2E"/>
                </a:solidFill>
                <a:latin typeface="Poppins"/>
                <a:ea typeface="Poppins"/>
                <a:cs typeface="Poppins"/>
                <a:sym typeface="Poppins"/>
              </a:rPr>
              <a:t>how to run the test</a:t>
            </a:r>
          </a:p>
        </p:txBody>
      </p:sp>
    </p:spTree>
  </p:cSld>
  <p:clrMapOvr>
    <a:masterClrMapping/>
  </p:clrMapOvr>
  <p:transition spd="slow">
    <p:push dir="l"/>
  </p:transition>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1010" y="2244665"/>
            <a:ext cx="1610814" cy="2013517"/>
          </a:xfrm>
          <a:custGeom>
            <a:avLst/>
            <a:gdLst/>
            <a:ahLst/>
            <a:cxnLst/>
            <a:rect r="r" b="b" t="t" l="l"/>
            <a:pathLst>
              <a:path h="2013517" w="1610814">
                <a:moveTo>
                  <a:pt x="0" y="0"/>
                </a:moveTo>
                <a:lnTo>
                  <a:pt x="1610814" y="0"/>
                </a:lnTo>
                <a:lnTo>
                  <a:pt x="1610814" y="2013517"/>
                </a:lnTo>
                <a:lnTo>
                  <a:pt x="0" y="2013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118199" y="4296965"/>
            <a:ext cx="9646140" cy="1124916"/>
            <a:chOff x="0" y="0"/>
            <a:chExt cx="3312810" cy="386334"/>
          </a:xfrm>
        </p:grpSpPr>
        <p:sp>
          <p:nvSpPr>
            <p:cNvPr name="Freeform 4" id="4"/>
            <p:cNvSpPr/>
            <p:nvPr/>
          </p:nvSpPr>
          <p:spPr>
            <a:xfrm flipH="false" flipV="false" rot="0">
              <a:off x="0" y="0"/>
              <a:ext cx="3312810" cy="386334"/>
            </a:xfrm>
            <a:custGeom>
              <a:avLst/>
              <a:gdLst/>
              <a:ahLst/>
              <a:cxnLst/>
              <a:rect r="r" b="b" t="t" l="l"/>
              <a:pathLst>
                <a:path h="386334" w="3312810">
                  <a:moveTo>
                    <a:pt x="0" y="0"/>
                  </a:moveTo>
                  <a:lnTo>
                    <a:pt x="3312810" y="0"/>
                  </a:lnTo>
                  <a:lnTo>
                    <a:pt x="3312810" y="386334"/>
                  </a:lnTo>
                  <a:lnTo>
                    <a:pt x="0" y="386334"/>
                  </a:lnTo>
                  <a:close/>
                </a:path>
              </a:pathLst>
            </a:custGeom>
            <a:solidFill>
              <a:srgbClr val="F4F4F4"/>
            </a:solidFill>
          </p:spPr>
        </p:sp>
        <p:sp>
          <p:nvSpPr>
            <p:cNvPr name="TextBox 5" id="5"/>
            <p:cNvSpPr txBox="true"/>
            <p:nvPr/>
          </p:nvSpPr>
          <p:spPr>
            <a:xfrm>
              <a:off x="0" y="-76200"/>
              <a:ext cx="3312810" cy="462534"/>
            </a:xfrm>
            <a:prstGeom prst="rect">
              <a:avLst/>
            </a:prstGeom>
          </p:spPr>
          <p:txBody>
            <a:bodyPr anchor="ctr" rtlCol="false" tIns="50800" lIns="50800" bIns="50800" rIns="50800"/>
            <a:lstStyle/>
            <a:p>
              <a:pPr algn="l">
                <a:lnSpc>
                  <a:spcPts val="2700"/>
                </a:lnSpc>
              </a:pPr>
            </a:p>
          </p:txBody>
        </p:sp>
      </p:grpSp>
      <p:grpSp>
        <p:nvGrpSpPr>
          <p:cNvPr name="Group 6" id="6"/>
          <p:cNvGrpSpPr/>
          <p:nvPr/>
        </p:nvGrpSpPr>
        <p:grpSpPr>
          <a:xfrm rot="0">
            <a:off x="8118199" y="7383269"/>
            <a:ext cx="9646140" cy="1425538"/>
            <a:chOff x="0" y="0"/>
            <a:chExt cx="3312810" cy="489578"/>
          </a:xfrm>
        </p:grpSpPr>
        <p:sp>
          <p:nvSpPr>
            <p:cNvPr name="Freeform 7" id="7"/>
            <p:cNvSpPr/>
            <p:nvPr/>
          </p:nvSpPr>
          <p:spPr>
            <a:xfrm flipH="false" flipV="false" rot="0">
              <a:off x="0" y="0"/>
              <a:ext cx="3312810" cy="489578"/>
            </a:xfrm>
            <a:custGeom>
              <a:avLst/>
              <a:gdLst/>
              <a:ahLst/>
              <a:cxnLst/>
              <a:rect r="r" b="b" t="t" l="l"/>
              <a:pathLst>
                <a:path h="489578" w="3312810">
                  <a:moveTo>
                    <a:pt x="0" y="0"/>
                  </a:moveTo>
                  <a:lnTo>
                    <a:pt x="3312810" y="0"/>
                  </a:lnTo>
                  <a:lnTo>
                    <a:pt x="3312810" y="489578"/>
                  </a:lnTo>
                  <a:lnTo>
                    <a:pt x="0" y="489578"/>
                  </a:lnTo>
                  <a:close/>
                </a:path>
              </a:pathLst>
            </a:custGeom>
            <a:solidFill>
              <a:srgbClr val="F4F4F4"/>
            </a:solidFill>
          </p:spPr>
        </p:sp>
        <p:sp>
          <p:nvSpPr>
            <p:cNvPr name="TextBox 8" id="8"/>
            <p:cNvSpPr txBox="true"/>
            <p:nvPr/>
          </p:nvSpPr>
          <p:spPr>
            <a:xfrm>
              <a:off x="0" y="-76200"/>
              <a:ext cx="3312810" cy="565778"/>
            </a:xfrm>
            <a:prstGeom prst="rect">
              <a:avLst/>
            </a:prstGeom>
          </p:spPr>
          <p:txBody>
            <a:bodyPr anchor="ctr" rtlCol="false" tIns="50800" lIns="50800" bIns="50800" rIns="50800"/>
            <a:lstStyle/>
            <a:p>
              <a:pPr algn="l">
                <a:lnSpc>
                  <a:spcPts val="2700"/>
                </a:lnSpc>
              </a:pPr>
            </a:p>
          </p:txBody>
        </p:sp>
      </p:grpSp>
      <p:sp>
        <p:nvSpPr>
          <p:cNvPr name="AutoShape 9" id="9"/>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10" id="10"/>
          <p:cNvSpPr/>
          <p:nvPr/>
        </p:nvSpPr>
        <p:spPr>
          <a:xfrm flipH="false" flipV="false" rot="0">
            <a:off x="3228350" y="3116366"/>
            <a:ext cx="988443" cy="1081743"/>
          </a:xfrm>
          <a:custGeom>
            <a:avLst/>
            <a:gdLst/>
            <a:ahLst/>
            <a:cxnLst/>
            <a:rect r="r" b="b" t="t" l="l"/>
            <a:pathLst>
              <a:path h="1081743" w="988443">
                <a:moveTo>
                  <a:pt x="0" y="0"/>
                </a:moveTo>
                <a:lnTo>
                  <a:pt x="988443" y="0"/>
                </a:lnTo>
                <a:lnTo>
                  <a:pt x="988443" y="1081743"/>
                </a:lnTo>
                <a:lnTo>
                  <a:pt x="0" y="10817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28700" y="4474334"/>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Application Properties</a:t>
            </a:r>
          </a:p>
        </p:txBody>
      </p:sp>
      <p:sp>
        <p:nvSpPr>
          <p:cNvPr name="TextBox 12" id="12"/>
          <p:cNvSpPr txBox="true"/>
          <p:nvPr/>
        </p:nvSpPr>
        <p:spPr>
          <a:xfrm rot="0">
            <a:off x="8118199" y="317526"/>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Location</a:t>
            </a:r>
          </a:p>
        </p:txBody>
      </p:sp>
      <p:sp>
        <p:nvSpPr>
          <p:cNvPr name="TextBox 13" id="13"/>
          <p:cNvSpPr txBox="true"/>
          <p:nvPr/>
        </p:nvSpPr>
        <p:spPr>
          <a:xfrm rot="0">
            <a:off x="1028700" y="6998459"/>
            <a:ext cx="581009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First Level of properties. Used to identify the system under test and to define how to run the test itself</a:t>
            </a:r>
          </a:p>
        </p:txBody>
      </p:sp>
      <p:sp>
        <p:nvSpPr>
          <p:cNvPr name="TextBox 14" id="14"/>
          <p:cNvSpPr txBox="true"/>
          <p:nvPr/>
        </p:nvSpPr>
        <p:spPr>
          <a:xfrm rot="0">
            <a:off x="8118199" y="1765875"/>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Uses</a:t>
            </a:r>
          </a:p>
        </p:txBody>
      </p:sp>
      <p:sp>
        <p:nvSpPr>
          <p:cNvPr name="TextBox 15" id="15"/>
          <p:cNvSpPr txBox="true"/>
          <p:nvPr/>
        </p:nvSpPr>
        <p:spPr>
          <a:xfrm rot="0">
            <a:off x="8118199" y="952500"/>
            <a:ext cx="8912778" cy="417195"/>
          </a:xfrm>
          <a:prstGeom prst="rect">
            <a:avLst/>
          </a:prstGeom>
        </p:spPr>
        <p:txBody>
          <a:bodyPr anchor="t" rtlCol="false" tIns="0" lIns="0" bIns="0" rIns="0">
            <a:spAutoFit/>
          </a:bodyPr>
          <a:lstStyle/>
          <a:p>
            <a:pPr algn="l" marL="0" indent="0" lvl="0">
              <a:lnSpc>
                <a:spcPts val="3449"/>
              </a:lnSpc>
              <a:spcBef>
                <a:spcPct val="0"/>
              </a:spcBef>
            </a:pPr>
            <a:r>
              <a:rPr lang="en-US" sz="2299">
                <a:solidFill>
                  <a:srgbClr val="252525"/>
                </a:solidFill>
                <a:latin typeface="Poppins"/>
                <a:ea typeface="Poppins"/>
                <a:cs typeface="Poppins"/>
                <a:sym typeface="Poppins"/>
              </a:rPr>
              <a:t>User Defined</a:t>
            </a:r>
          </a:p>
        </p:txBody>
      </p:sp>
      <p:sp>
        <p:nvSpPr>
          <p:cNvPr name="TextBox 16" id="16"/>
          <p:cNvSpPr txBox="true"/>
          <p:nvPr/>
        </p:nvSpPr>
        <p:spPr>
          <a:xfrm rot="0">
            <a:off x="8118199" y="2339915"/>
            <a:ext cx="8912778" cy="954025"/>
          </a:xfrm>
          <a:prstGeom prst="rect">
            <a:avLst/>
          </a:prstGeom>
        </p:spPr>
        <p:txBody>
          <a:bodyPr anchor="t" rtlCol="false" tIns="0" lIns="0" bIns="0" rIns="0">
            <a:spAutoFit/>
          </a:bodyPr>
          <a:lstStyle/>
          <a:p>
            <a:pPr algn="l">
              <a:lnSpc>
                <a:spcPts val="3827"/>
              </a:lnSpc>
            </a:pPr>
            <a:r>
              <a:rPr lang="en-US" sz="2199">
                <a:solidFill>
                  <a:srgbClr val="252525"/>
                </a:solidFill>
                <a:latin typeface="Poppins"/>
                <a:ea typeface="Poppins"/>
                <a:cs typeface="Poppins"/>
                <a:sym typeface="Poppins"/>
              </a:rPr>
              <a:t>Identification of the SUT path</a:t>
            </a:r>
          </a:p>
          <a:p>
            <a:pPr algn="l" marL="0" indent="0" lvl="0">
              <a:lnSpc>
                <a:spcPts val="3827"/>
              </a:lnSpc>
            </a:pPr>
            <a:r>
              <a:rPr lang="en-US" sz="2199">
                <a:solidFill>
                  <a:srgbClr val="252525"/>
                </a:solidFill>
                <a:latin typeface="Poppins"/>
                <a:ea typeface="Poppins"/>
                <a:cs typeface="Poppins"/>
                <a:sym typeface="Poppins"/>
              </a:rPr>
              <a:t>Personalizing testing options </a:t>
            </a:r>
          </a:p>
        </p:txBody>
      </p:sp>
      <p:sp>
        <p:nvSpPr>
          <p:cNvPr name="TextBox 17" id="17"/>
          <p:cNvSpPr txBox="true"/>
          <p:nvPr/>
        </p:nvSpPr>
        <p:spPr>
          <a:xfrm rot="0">
            <a:off x="8118199" y="3719781"/>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Mandatory Properties</a:t>
            </a:r>
          </a:p>
        </p:txBody>
      </p:sp>
      <p:sp>
        <p:nvSpPr>
          <p:cNvPr name="TextBox 18" id="18"/>
          <p:cNvSpPr txBox="true"/>
          <p:nvPr/>
        </p:nvSpPr>
        <p:spPr>
          <a:xfrm rot="0">
            <a:off x="8118199" y="5722873"/>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Other Properties</a:t>
            </a:r>
          </a:p>
        </p:txBody>
      </p:sp>
      <p:sp>
        <p:nvSpPr>
          <p:cNvPr name="TextBox 19" id="1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36</a:t>
            </a:r>
          </a:p>
        </p:txBody>
      </p:sp>
      <p:sp>
        <p:nvSpPr>
          <p:cNvPr name="TextBox 20" id="20"/>
          <p:cNvSpPr txBox="true"/>
          <p:nvPr/>
        </p:nvSpPr>
        <p:spPr>
          <a:xfrm rot="0">
            <a:off x="8476190" y="4386610"/>
            <a:ext cx="2372836" cy="372110"/>
          </a:xfrm>
          <a:prstGeom prst="rect">
            <a:avLst/>
          </a:prstGeom>
        </p:spPr>
        <p:txBody>
          <a:bodyPr anchor="t" rtlCol="false" tIns="0" lIns="0" bIns="0" rIns="0">
            <a:spAutoFit/>
          </a:bodyPr>
          <a:lstStyle/>
          <a:p>
            <a:pPr algn="ctr">
              <a:lnSpc>
                <a:spcPts val="2859"/>
              </a:lnSpc>
              <a:spcBef>
                <a:spcPct val="0"/>
              </a:spcBef>
            </a:pPr>
            <a:r>
              <a:rPr lang="en-US" sz="2199">
                <a:solidFill>
                  <a:srgbClr val="252525"/>
                </a:solidFill>
                <a:latin typeface="Poppins"/>
                <a:ea typeface="Poppins"/>
                <a:cs typeface="Poppins"/>
                <a:sym typeface="Poppins"/>
              </a:rPr>
              <a:t>target</a:t>
            </a:r>
            <a:r>
              <a:rPr lang="en-US" sz="2199">
                <a:solidFill>
                  <a:srgbClr val="6C6A6A"/>
                </a:solidFill>
                <a:latin typeface="Poppins"/>
                <a:ea typeface="Poppins"/>
                <a:cs typeface="Poppins"/>
                <a:sym typeface="Poppins"/>
              </a:rPr>
              <a:t> </a:t>
            </a:r>
            <a:r>
              <a:rPr lang="en-US" sz="2199">
                <a:solidFill>
                  <a:srgbClr val="252525"/>
                </a:solidFill>
                <a:latin typeface="Poppins"/>
                <a:ea typeface="Poppins"/>
                <a:cs typeface="Poppins"/>
                <a:sym typeface="Poppins"/>
              </a:rPr>
              <a:t>= </a:t>
            </a:r>
            <a:r>
              <a:rPr lang="en-US" sz="2199">
                <a:solidFill>
                  <a:srgbClr val="6C6A6A"/>
                </a:solidFill>
                <a:latin typeface="Poppins"/>
                <a:ea typeface="Poppins"/>
                <a:cs typeface="Poppins"/>
                <a:sym typeface="Poppins"/>
              </a:rPr>
              <a:t>MyClass</a:t>
            </a:r>
          </a:p>
        </p:txBody>
      </p:sp>
      <p:sp>
        <p:nvSpPr>
          <p:cNvPr name="TextBox 21" id="21"/>
          <p:cNvSpPr txBox="true"/>
          <p:nvPr/>
        </p:nvSpPr>
        <p:spPr>
          <a:xfrm rot="0">
            <a:off x="8476190" y="4905468"/>
            <a:ext cx="4060349" cy="372110"/>
          </a:xfrm>
          <a:prstGeom prst="rect">
            <a:avLst/>
          </a:prstGeom>
        </p:spPr>
        <p:txBody>
          <a:bodyPr anchor="t" rtlCol="false" tIns="0" lIns="0" bIns="0" rIns="0">
            <a:spAutoFit/>
          </a:bodyPr>
          <a:lstStyle/>
          <a:p>
            <a:pPr algn="ctr">
              <a:lnSpc>
                <a:spcPts val="2859"/>
              </a:lnSpc>
              <a:spcBef>
                <a:spcPct val="0"/>
              </a:spcBef>
            </a:pPr>
            <a:r>
              <a:rPr lang="en-US" sz="2199">
                <a:solidFill>
                  <a:srgbClr val="252525"/>
                </a:solidFill>
                <a:latin typeface="Poppins"/>
                <a:ea typeface="Poppins"/>
                <a:cs typeface="Poppins"/>
                <a:sym typeface="Poppins"/>
              </a:rPr>
              <a:t>classpath </a:t>
            </a:r>
            <a:r>
              <a:rPr lang="en-US" sz="2199">
                <a:solidFill>
                  <a:srgbClr val="252525"/>
                </a:solidFill>
                <a:latin typeface="Poppins"/>
                <a:ea typeface="Poppins"/>
                <a:cs typeface="Poppins"/>
                <a:sym typeface="Poppins"/>
              </a:rPr>
              <a:t>=</a:t>
            </a:r>
            <a:r>
              <a:rPr lang="en-US" sz="2199">
                <a:solidFill>
                  <a:srgbClr val="6C6A6A"/>
                </a:solidFill>
                <a:latin typeface="Poppins"/>
                <a:ea typeface="Poppins"/>
                <a:cs typeface="Poppins"/>
                <a:sym typeface="Poppins"/>
              </a:rPr>
              <a:t> &lt;MyClass_path&gt;</a:t>
            </a:r>
          </a:p>
        </p:txBody>
      </p:sp>
      <p:sp>
        <p:nvSpPr>
          <p:cNvPr name="TextBox 22" id="22"/>
          <p:cNvSpPr txBox="true"/>
          <p:nvPr/>
        </p:nvSpPr>
        <p:spPr>
          <a:xfrm rot="0">
            <a:off x="8118199" y="6306438"/>
            <a:ext cx="8912778" cy="845820"/>
          </a:xfrm>
          <a:prstGeom prst="rect">
            <a:avLst/>
          </a:prstGeom>
        </p:spPr>
        <p:txBody>
          <a:bodyPr anchor="t" rtlCol="false" tIns="0" lIns="0" bIns="0" rIns="0">
            <a:spAutoFit/>
          </a:bodyPr>
          <a:lstStyle/>
          <a:p>
            <a:pPr algn="l" marL="0" indent="0" lvl="0">
              <a:lnSpc>
                <a:spcPts val="3449"/>
              </a:lnSpc>
              <a:spcBef>
                <a:spcPct val="0"/>
              </a:spcBef>
            </a:pPr>
            <a:r>
              <a:rPr lang="en-US" sz="2299">
                <a:solidFill>
                  <a:srgbClr val="252525"/>
                </a:solidFill>
                <a:latin typeface="Poppins"/>
                <a:ea typeface="Poppins"/>
                <a:cs typeface="Poppins"/>
                <a:sym typeface="Poppins"/>
              </a:rPr>
              <a:t>For examples, randomizing the order with which JPF chooses which branch to take</a:t>
            </a:r>
          </a:p>
        </p:txBody>
      </p:sp>
      <p:sp>
        <p:nvSpPr>
          <p:cNvPr name="TextBox 23" id="23"/>
          <p:cNvSpPr txBox="true"/>
          <p:nvPr/>
        </p:nvSpPr>
        <p:spPr>
          <a:xfrm rot="0">
            <a:off x="8476190" y="7599934"/>
            <a:ext cx="4217987" cy="372110"/>
          </a:xfrm>
          <a:prstGeom prst="rect">
            <a:avLst/>
          </a:prstGeom>
        </p:spPr>
        <p:txBody>
          <a:bodyPr anchor="t" rtlCol="false" tIns="0" lIns="0" bIns="0" rIns="0">
            <a:spAutoFit/>
          </a:bodyPr>
          <a:lstStyle/>
          <a:p>
            <a:pPr algn="ctr">
              <a:lnSpc>
                <a:spcPts val="2859"/>
              </a:lnSpc>
              <a:spcBef>
                <a:spcPct val="0"/>
              </a:spcBef>
            </a:pPr>
            <a:r>
              <a:rPr lang="en-US" sz="2199">
                <a:solidFill>
                  <a:srgbClr val="252525"/>
                </a:solidFill>
                <a:latin typeface="Poppins"/>
                <a:ea typeface="Poppins"/>
                <a:cs typeface="Poppins"/>
                <a:sym typeface="Poppins"/>
              </a:rPr>
              <a:t>cg.enumerate_random </a:t>
            </a:r>
            <a:r>
              <a:rPr lang="en-US" sz="2199">
                <a:solidFill>
                  <a:srgbClr val="252525"/>
                </a:solidFill>
                <a:latin typeface="Poppins"/>
                <a:ea typeface="Poppins"/>
                <a:cs typeface="Poppins"/>
                <a:sym typeface="Poppins"/>
              </a:rPr>
              <a:t>=</a:t>
            </a:r>
            <a:r>
              <a:rPr lang="en-US" sz="2199">
                <a:solidFill>
                  <a:srgbClr val="6C6A6A"/>
                </a:solidFill>
                <a:latin typeface="Poppins"/>
                <a:ea typeface="Poppins"/>
                <a:cs typeface="Poppins"/>
                <a:sym typeface="Poppins"/>
              </a:rPr>
              <a:t> true</a:t>
            </a:r>
          </a:p>
        </p:txBody>
      </p:sp>
      <p:sp>
        <p:nvSpPr>
          <p:cNvPr name="TextBox 24" id="24"/>
          <p:cNvSpPr txBox="true"/>
          <p:nvPr/>
        </p:nvSpPr>
        <p:spPr>
          <a:xfrm rot="0">
            <a:off x="8476190" y="8162544"/>
            <a:ext cx="4953952" cy="372110"/>
          </a:xfrm>
          <a:prstGeom prst="rect">
            <a:avLst/>
          </a:prstGeom>
        </p:spPr>
        <p:txBody>
          <a:bodyPr anchor="t" rtlCol="false" tIns="0" lIns="0" bIns="0" rIns="0">
            <a:spAutoFit/>
          </a:bodyPr>
          <a:lstStyle/>
          <a:p>
            <a:pPr algn="ctr">
              <a:lnSpc>
                <a:spcPts val="2859"/>
              </a:lnSpc>
              <a:spcBef>
                <a:spcPct val="0"/>
              </a:spcBef>
            </a:pPr>
            <a:r>
              <a:rPr lang="en-US" sz="2199">
                <a:solidFill>
                  <a:srgbClr val="252525"/>
                </a:solidFill>
                <a:latin typeface="Poppins"/>
                <a:ea typeface="Poppins"/>
                <a:cs typeface="Poppins"/>
                <a:sym typeface="Poppins"/>
              </a:rPr>
              <a:t>cg.randomize_choices </a:t>
            </a:r>
            <a:r>
              <a:rPr lang="en-US" sz="2199">
                <a:solidFill>
                  <a:srgbClr val="252525"/>
                </a:solidFill>
                <a:latin typeface="Poppins"/>
                <a:ea typeface="Poppins"/>
                <a:cs typeface="Poppins"/>
                <a:sym typeface="Poppins"/>
              </a:rPr>
              <a:t>=</a:t>
            </a:r>
            <a:r>
              <a:rPr lang="en-US" sz="2199">
                <a:solidFill>
                  <a:srgbClr val="6C6A6A"/>
                </a:solidFill>
                <a:latin typeface="Poppins"/>
                <a:ea typeface="Poppins"/>
                <a:cs typeface="Poppins"/>
                <a:sym typeface="Poppins"/>
              </a:rPr>
              <a:t> VAR_SEED</a:t>
            </a:r>
          </a:p>
        </p:txBody>
      </p:sp>
    </p:spTree>
  </p:cSld>
  <p:clrMapOvr>
    <a:masterClrMapping/>
  </p:clrMapOvr>
  <p:transition spd="slow">
    <p:push dir="l"/>
  </p:transition>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1010" y="2244665"/>
            <a:ext cx="1610814" cy="2013517"/>
          </a:xfrm>
          <a:custGeom>
            <a:avLst/>
            <a:gdLst/>
            <a:ahLst/>
            <a:cxnLst/>
            <a:rect r="r" b="b" t="t" l="l"/>
            <a:pathLst>
              <a:path h="2013517" w="1610814">
                <a:moveTo>
                  <a:pt x="0" y="0"/>
                </a:moveTo>
                <a:lnTo>
                  <a:pt x="1610814" y="0"/>
                </a:lnTo>
                <a:lnTo>
                  <a:pt x="1610814" y="2013517"/>
                </a:lnTo>
                <a:lnTo>
                  <a:pt x="0" y="2013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118199" y="5490372"/>
            <a:ext cx="9646140" cy="667036"/>
            <a:chOff x="0" y="0"/>
            <a:chExt cx="3312810" cy="229083"/>
          </a:xfrm>
        </p:grpSpPr>
        <p:sp>
          <p:nvSpPr>
            <p:cNvPr name="Freeform 4" id="4"/>
            <p:cNvSpPr/>
            <p:nvPr/>
          </p:nvSpPr>
          <p:spPr>
            <a:xfrm flipH="false" flipV="false" rot="0">
              <a:off x="0" y="0"/>
              <a:ext cx="3312810" cy="229083"/>
            </a:xfrm>
            <a:custGeom>
              <a:avLst/>
              <a:gdLst/>
              <a:ahLst/>
              <a:cxnLst/>
              <a:rect r="r" b="b" t="t" l="l"/>
              <a:pathLst>
                <a:path h="229083" w="3312810">
                  <a:moveTo>
                    <a:pt x="0" y="0"/>
                  </a:moveTo>
                  <a:lnTo>
                    <a:pt x="3312810" y="0"/>
                  </a:lnTo>
                  <a:lnTo>
                    <a:pt x="3312810" y="229083"/>
                  </a:lnTo>
                  <a:lnTo>
                    <a:pt x="0" y="229083"/>
                  </a:lnTo>
                  <a:close/>
                </a:path>
              </a:pathLst>
            </a:custGeom>
            <a:solidFill>
              <a:srgbClr val="F4F4F4"/>
            </a:solidFill>
          </p:spPr>
        </p:sp>
        <p:sp>
          <p:nvSpPr>
            <p:cNvPr name="TextBox 5" id="5"/>
            <p:cNvSpPr txBox="true"/>
            <p:nvPr/>
          </p:nvSpPr>
          <p:spPr>
            <a:xfrm>
              <a:off x="0" y="-76200"/>
              <a:ext cx="3312810" cy="305283"/>
            </a:xfrm>
            <a:prstGeom prst="rect">
              <a:avLst/>
            </a:prstGeom>
          </p:spPr>
          <p:txBody>
            <a:bodyPr anchor="ctr" rtlCol="false" tIns="50800" lIns="50800" bIns="50800" rIns="50800"/>
            <a:lstStyle/>
            <a:p>
              <a:pPr algn="l">
                <a:lnSpc>
                  <a:spcPts val="2700"/>
                </a:lnSpc>
              </a:pPr>
            </a:p>
          </p:txBody>
        </p:sp>
      </p:grpSp>
      <p:sp>
        <p:nvSpPr>
          <p:cNvPr name="AutoShape 6" id="6"/>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7" id="7"/>
          <p:cNvSpPr/>
          <p:nvPr/>
        </p:nvSpPr>
        <p:spPr>
          <a:xfrm flipH="false" flipV="false" rot="0">
            <a:off x="3228350" y="3116366"/>
            <a:ext cx="988443" cy="1081743"/>
          </a:xfrm>
          <a:custGeom>
            <a:avLst/>
            <a:gdLst/>
            <a:ahLst/>
            <a:cxnLst/>
            <a:rect r="r" b="b" t="t" l="l"/>
            <a:pathLst>
              <a:path h="1081743" w="988443">
                <a:moveTo>
                  <a:pt x="0" y="0"/>
                </a:moveTo>
                <a:lnTo>
                  <a:pt x="988443" y="0"/>
                </a:lnTo>
                <a:lnTo>
                  <a:pt x="988443" y="1081743"/>
                </a:lnTo>
                <a:lnTo>
                  <a:pt x="0" y="10817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028700" y="4474334"/>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Application Properties </a:t>
            </a:r>
          </a:p>
        </p:txBody>
      </p:sp>
      <p:sp>
        <p:nvSpPr>
          <p:cNvPr name="TextBox 9" id="9"/>
          <p:cNvSpPr txBox="true"/>
          <p:nvPr/>
        </p:nvSpPr>
        <p:spPr>
          <a:xfrm rot="0">
            <a:off x="1028700" y="6998459"/>
            <a:ext cx="5810091"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Application properties can also be set by command line directly as properties of the jpf executable</a:t>
            </a:r>
          </a:p>
        </p:txBody>
      </p:sp>
      <p:sp>
        <p:nvSpPr>
          <p:cNvPr name="TextBox 10" id="10"/>
          <p:cNvSpPr txBox="true"/>
          <p:nvPr/>
        </p:nvSpPr>
        <p:spPr>
          <a:xfrm rot="0">
            <a:off x="8118199" y="2458816"/>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Uses</a:t>
            </a:r>
          </a:p>
        </p:txBody>
      </p:sp>
      <p:sp>
        <p:nvSpPr>
          <p:cNvPr name="TextBox 11" id="11"/>
          <p:cNvSpPr txBox="true"/>
          <p:nvPr/>
        </p:nvSpPr>
        <p:spPr>
          <a:xfrm rot="0">
            <a:off x="8118199" y="3032856"/>
            <a:ext cx="8912778" cy="1439800"/>
          </a:xfrm>
          <a:prstGeom prst="rect">
            <a:avLst/>
          </a:prstGeom>
        </p:spPr>
        <p:txBody>
          <a:bodyPr anchor="t" rtlCol="false" tIns="0" lIns="0" bIns="0" rIns="0">
            <a:spAutoFit/>
          </a:bodyPr>
          <a:lstStyle/>
          <a:p>
            <a:pPr algn="l">
              <a:lnSpc>
                <a:spcPts val="3827"/>
              </a:lnSpc>
            </a:pPr>
            <a:r>
              <a:rPr lang="en-US" sz="2199">
                <a:solidFill>
                  <a:srgbClr val="252525"/>
                </a:solidFill>
                <a:latin typeface="Poppins"/>
                <a:ea typeface="Poppins"/>
                <a:cs typeface="Poppins"/>
                <a:sym typeface="Poppins"/>
              </a:rPr>
              <a:t>Overriding properties in the application properties file</a:t>
            </a:r>
          </a:p>
          <a:p>
            <a:pPr algn="l" marL="0" indent="0" lvl="0">
              <a:lnSpc>
                <a:spcPts val="3827"/>
              </a:lnSpc>
            </a:pPr>
            <a:r>
              <a:rPr lang="en-US" sz="2199">
                <a:solidFill>
                  <a:srgbClr val="252525"/>
                </a:solidFill>
                <a:latin typeface="Poppins"/>
                <a:ea typeface="Poppins"/>
                <a:cs typeface="Poppins"/>
                <a:sym typeface="Poppins"/>
              </a:rPr>
              <a:t>Convenient for quickly switching between useful property values</a:t>
            </a:r>
          </a:p>
        </p:txBody>
      </p:sp>
      <p:sp>
        <p:nvSpPr>
          <p:cNvPr name="TextBox 12" id="12"/>
          <p:cNvSpPr txBox="true"/>
          <p:nvPr/>
        </p:nvSpPr>
        <p:spPr>
          <a:xfrm rot="0">
            <a:off x="8118199" y="4913189"/>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Syntax</a:t>
            </a: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37</a:t>
            </a:r>
          </a:p>
        </p:txBody>
      </p:sp>
      <p:sp>
        <p:nvSpPr>
          <p:cNvPr name="TextBox 14" id="14"/>
          <p:cNvSpPr txBox="true"/>
          <p:nvPr/>
        </p:nvSpPr>
        <p:spPr>
          <a:xfrm rot="0">
            <a:off x="8223143" y="5582479"/>
            <a:ext cx="4408805" cy="372110"/>
          </a:xfrm>
          <a:prstGeom prst="rect">
            <a:avLst/>
          </a:prstGeom>
        </p:spPr>
        <p:txBody>
          <a:bodyPr anchor="t" rtlCol="false" tIns="0" lIns="0" bIns="0" rIns="0">
            <a:spAutoFit/>
          </a:bodyPr>
          <a:lstStyle/>
          <a:p>
            <a:pPr algn="ctr">
              <a:lnSpc>
                <a:spcPts val="2859"/>
              </a:lnSpc>
              <a:spcBef>
                <a:spcPct val="0"/>
              </a:spcBef>
            </a:pPr>
            <a:r>
              <a:rPr lang="en-US" sz="2199">
                <a:solidFill>
                  <a:srgbClr val="252525"/>
                </a:solidFill>
                <a:latin typeface="Poppins"/>
                <a:ea typeface="Poppins"/>
                <a:cs typeface="Poppins"/>
                <a:sym typeface="Poppins"/>
              </a:rPr>
              <a:t>cg.enumerate_random +=</a:t>
            </a:r>
            <a:r>
              <a:rPr lang="en-US" sz="2199">
                <a:solidFill>
                  <a:srgbClr val="6C6A6A"/>
                </a:solidFill>
                <a:latin typeface="Poppins"/>
                <a:ea typeface="Poppins"/>
                <a:cs typeface="Poppins"/>
                <a:sym typeface="Poppins"/>
              </a:rPr>
              <a:t> true</a:t>
            </a:r>
          </a:p>
        </p:txBody>
      </p:sp>
    </p:spTree>
  </p:cSld>
  <p:clrMapOvr>
    <a:masterClrMapping/>
  </p:clrMapOvr>
  <p:transition spd="slow">
    <p:push dir="l"/>
  </p:transition>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1010" y="2244665"/>
            <a:ext cx="1610814" cy="2013517"/>
          </a:xfrm>
          <a:custGeom>
            <a:avLst/>
            <a:gdLst/>
            <a:ahLst/>
            <a:cxnLst/>
            <a:rect r="r" b="b" t="t" l="l"/>
            <a:pathLst>
              <a:path h="2013517" w="1610814">
                <a:moveTo>
                  <a:pt x="0" y="0"/>
                </a:moveTo>
                <a:lnTo>
                  <a:pt x="1610814" y="0"/>
                </a:lnTo>
                <a:lnTo>
                  <a:pt x="1610814" y="2013517"/>
                </a:lnTo>
                <a:lnTo>
                  <a:pt x="0" y="2013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118199" y="6711387"/>
            <a:ext cx="9646140" cy="1745437"/>
            <a:chOff x="0" y="0"/>
            <a:chExt cx="3312810" cy="599442"/>
          </a:xfrm>
        </p:grpSpPr>
        <p:sp>
          <p:nvSpPr>
            <p:cNvPr name="Freeform 4" id="4"/>
            <p:cNvSpPr/>
            <p:nvPr/>
          </p:nvSpPr>
          <p:spPr>
            <a:xfrm flipH="false" flipV="false" rot="0">
              <a:off x="0" y="0"/>
              <a:ext cx="3312810" cy="599442"/>
            </a:xfrm>
            <a:custGeom>
              <a:avLst/>
              <a:gdLst/>
              <a:ahLst/>
              <a:cxnLst/>
              <a:rect r="r" b="b" t="t" l="l"/>
              <a:pathLst>
                <a:path h="599442" w="3312810">
                  <a:moveTo>
                    <a:pt x="0" y="0"/>
                  </a:moveTo>
                  <a:lnTo>
                    <a:pt x="3312810" y="0"/>
                  </a:lnTo>
                  <a:lnTo>
                    <a:pt x="3312810" y="599442"/>
                  </a:lnTo>
                  <a:lnTo>
                    <a:pt x="0" y="599442"/>
                  </a:lnTo>
                  <a:close/>
                </a:path>
              </a:pathLst>
            </a:custGeom>
            <a:solidFill>
              <a:srgbClr val="F4F4F4"/>
            </a:solidFill>
          </p:spPr>
        </p:sp>
        <p:sp>
          <p:nvSpPr>
            <p:cNvPr name="TextBox 5" id="5"/>
            <p:cNvSpPr txBox="true"/>
            <p:nvPr/>
          </p:nvSpPr>
          <p:spPr>
            <a:xfrm>
              <a:off x="0" y="-76200"/>
              <a:ext cx="3312810" cy="675642"/>
            </a:xfrm>
            <a:prstGeom prst="rect">
              <a:avLst/>
            </a:prstGeom>
          </p:spPr>
          <p:txBody>
            <a:bodyPr anchor="ctr" rtlCol="false" tIns="50800" lIns="50800" bIns="50800" rIns="50800"/>
            <a:lstStyle/>
            <a:p>
              <a:pPr algn="l">
                <a:lnSpc>
                  <a:spcPts val="2700"/>
                </a:lnSpc>
              </a:pPr>
            </a:p>
          </p:txBody>
        </p:sp>
      </p:grpSp>
      <p:sp>
        <p:nvSpPr>
          <p:cNvPr name="AutoShape 6" id="6"/>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7" id="7"/>
          <p:cNvSpPr/>
          <p:nvPr/>
        </p:nvSpPr>
        <p:spPr>
          <a:xfrm flipH="false" flipV="false" rot="0">
            <a:off x="3228350" y="3116366"/>
            <a:ext cx="988443" cy="1081743"/>
          </a:xfrm>
          <a:custGeom>
            <a:avLst/>
            <a:gdLst/>
            <a:ahLst/>
            <a:cxnLst/>
            <a:rect r="r" b="b" t="t" l="l"/>
            <a:pathLst>
              <a:path h="1081743" w="988443">
                <a:moveTo>
                  <a:pt x="0" y="0"/>
                </a:moveTo>
                <a:lnTo>
                  <a:pt x="988443" y="0"/>
                </a:lnTo>
                <a:lnTo>
                  <a:pt x="988443" y="1081743"/>
                </a:lnTo>
                <a:lnTo>
                  <a:pt x="0" y="10817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028700" y="4474334"/>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Application Properties </a:t>
            </a:r>
          </a:p>
        </p:txBody>
      </p:sp>
      <p:sp>
        <p:nvSpPr>
          <p:cNvPr name="TextBox 9" id="9"/>
          <p:cNvSpPr txBox="true"/>
          <p:nvPr/>
        </p:nvSpPr>
        <p:spPr>
          <a:xfrm rot="0">
            <a:off x="8118199" y="971550"/>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Note</a:t>
            </a:r>
          </a:p>
        </p:txBody>
      </p:sp>
      <p:sp>
        <p:nvSpPr>
          <p:cNvPr name="TextBox 10" id="10"/>
          <p:cNvSpPr txBox="true"/>
          <p:nvPr/>
        </p:nvSpPr>
        <p:spPr>
          <a:xfrm rot="0">
            <a:off x="8118199" y="1458090"/>
            <a:ext cx="8912778" cy="2897125"/>
          </a:xfrm>
          <a:prstGeom prst="rect">
            <a:avLst/>
          </a:prstGeom>
        </p:spPr>
        <p:txBody>
          <a:bodyPr anchor="t" rtlCol="false" tIns="0" lIns="0" bIns="0" rIns="0">
            <a:spAutoFit/>
          </a:bodyPr>
          <a:lstStyle/>
          <a:p>
            <a:pPr algn="l">
              <a:lnSpc>
                <a:spcPts val="3827"/>
              </a:lnSpc>
            </a:pPr>
            <a:r>
              <a:rPr lang="en-US" sz="2199">
                <a:solidFill>
                  <a:srgbClr val="252525"/>
                </a:solidFill>
                <a:latin typeface="Poppins"/>
                <a:ea typeface="Poppins"/>
                <a:cs typeface="Poppins"/>
                <a:sym typeface="Poppins"/>
              </a:rPr>
              <a:t>To gain access to JPF application properties that regard randomization, JPF requires access to the </a:t>
            </a:r>
            <a:r>
              <a:rPr lang="en-US" sz="2199">
                <a:solidFill>
                  <a:srgbClr val="D12E2E"/>
                </a:solidFill>
                <a:latin typeface="Poppins"/>
                <a:ea typeface="Poppins"/>
                <a:cs typeface="Poppins"/>
                <a:sym typeface="Poppins"/>
              </a:rPr>
              <a:t>java.utils.Random</a:t>
            </a:r>
            <a:r>
              <a:rPr lang="en-US" sz="2199">
                <a:solidFill>
                  <a:srgbClr val="252525"/>
                </a:solidFill>
                <a:latin typeface="Poppins"/>
                <a:ea typeface="Poppins"/>
                <a:cs typeface="Poppins"/>
                <a:sym typeface="Poppins"/>
              </a:rPr>
              <a:t> library.</a:t>
            </a:r>
          </a:p>
          <a:p>
            <a:pPr algn="l">
              <a:lnSpc>
                <a:spcPts val="3827"/>
              </a:lnSpc>
            </a:pPr>
          </a:p>
          <a:p>
            <a:pPr algn="l" marL="0" indent="0" lvl="0">
              <a:lnSpc>
                <a:spcPts val="3827"/>
              </a:lnSpc>
            </a:pPr>
            <a:r>
              <a:rPr lang="en-US" sz="2199">
                <a:solidFill>
                  <a:srgbClr val="252525"/>
                </a:solidFill>
                <a:latin typeface="Poppins"/>
                <a:ea typeface="Poppins"/>
                <a:cs typeface="Poppins"/>
                <a:sym typeface="Poppins"/>
              </a:rPr>
              <a:t>However, this seems to be a problem if using the version of JPF currently featured on the official GitHub page.</a:t>
            </a:r>
          </a:p>
        </p:txBody>
      </p:sp>
      <p:sp>
        <p:nvSpPr>
          <p:cNvPr name="TextBox 11" id="11"/>
          <p:cNvSpPr txBox="true"/>
          <p:nvPr/>
        </p:nvSpPr>
        <p:spPr>
          <a:xfrm rot="0">
            <a:off x="8118199" y="4913189"/>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Solution</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38</a:t>
            </a:r>
          </a:p>
        </p:txBody>
      </p:sp>
      <p:sp>
        <p:nvSpPr>
          <p:cNvPr name="TextBox 13" id="13"/>
          <p:cNvSpPr txBox="true"/>
          <p:nvPr/>
        </p:nvSpPr>
        <p:spPr>
          <a:xfrm rot="0">
            <a:off x="8396564" y="6789540"/>
            <a:ext cx="9163408" cy="1457960"/>
          </a:xfrm>
          <a:prstGeom prst="rect">
            <a:avLst/>
          </a:prstGeom>
        </p:spPr>
        <p:txBody>
          <a:bodyPr anchor="t" rtlCol="false" tIns="0" lIns="0" bIns="0" rIns="0">
            <a:spAutoFit/>
          </a:bodyPr>
          <a:lstStyle/>
          <a:p>
            <a:pPr algn="l">
              <a:lnSpc>
                <a:spcPts val="2859"/>
              </a:lnSpc>
            </a:pPr>
            <a:r>
              <a:rPr lang="en-US" sz="2199">
                <a:solidFill>
                  <a:srgbClr val="252525"/>
                </a:solidFill>
                <a:latin typeface="Poppins"/>
                <a:ea typeface="Poppins"/>
                <a:cs typeface="Poppins"/>
                <a:sym typeface="Poppins"/>
              </a:rPr>
              <a:t>java \</a:t>
            </a:r>
          </a:p>
          <a:p>
            <a:pPr algn="l">
              <a:lnSpc>
                <a:spcPts val="2859"/>
              </a:lnSpc>
            </a:pPr>
            <a:r>
              <a:rPr lang="en-US" sz="2199">
                <a:solidFill>
                  <a:srgbClr val="252525"/>
                </a:solidFill>
                <a:latin typeface="Poppins"/>
                <a:ea typeface="Poppins"/>
                <a:cs typeface="Poppins"/>
                <a:sym typeface="Poppins"/>
              </a:rPr>
              <a:t>  --</a:t>
            </a:r>
            <a:r>
              <a:rPr lang="en-US" sz="2199">
                <a:solidFill>
                  <a:srgbClr val="D12E2E"/>
                </a:solidFill>
                <a:latin typeface="Poppins"/>
                <a:ea typeface="Poppins"/>
                <a:cs typeface="Poppins"/>
                <a:sym typeface="Poppins"/>
              </a:rPr>
              <a:t>add-exports</a:t>
            </a:r>
            <a:r>
              <a:rPr lang="en-US" sz="2199">
                <a:solidFill>
                  <a:srgbClr val="252525"/>
                </a:solidFill>
                <a:latin typeface="Poppins"/>
                <a:ea typeface="Poppins"/>
                <a:cs typeface="Poppins"/>
                <a:sym typeface="Poppins"/>
              </a:rPr>
              <a:t> java.base/jdk.internal.misc=ALL-UNNAMED \</a:t>
            </a:r>
          </a:p>
          <a:p>
            <a:pPr algn="l">
              <a:lnSpc>
                <a:spcPts val="2859"/>
              </a:lnSpc>
            </a:pPr>
            <a:r>
              <a:rPr lang="en-US" sz="2199">
                <a:solidFill>
                  <a:srgbClr val="252525"/>
                </a:solidFill>
                <a:latin typeface="Poppins"/>
                <a:ea typeface="Poppins"/>
                <a:cs typeface="Poppins"/>
                <a:sym typeface="Poppins"/>
              </a:rPr>
              <a:t>  --</a:t>
            </a:r>
            <a:r>
              <a:rPr lang="en-US" sz="2199">
                <a:solidFill>
                  <a:srgbClr val="D12E2E"/>
                </a:solidFill>
                <a:latin typeface="Poppins"/>
                <a:ea typeface="Poppins"/>
                <a:cs typeface="Poppins"/>
                <a:sym typeface="Poppins"/>
              </a:rPr>
              <a:t>add-opens</a:t>
            </a:r>
            <a:r>
              <a:rPr lang="en-US" sz="2199">
                <a:solidFill>
                  <a:srgbClr val="252525"/>
                </a:solidFill>
                <a:latin typeface="Poppins"/>
                <a:ea typeface="Poppins"/>
                <a:cs typeface="Poppins"/>
                <a:sym typeface="Poppins"/>
              </a:rPr>
              <a:t> java.base/jdk.internal.misc=ALL-UNNAMED \</a:t>
            </a:r>
          </a:p>
          <a:p>
            <a:pPr algn="l">
              <a:lnSpc>
                <a:spcPts val="2859"/>
              </a:lnSpc>
              <a:spcBef>
                <a:spcPct val="0"/>
              </a:spcBef>
            </a:pPr>
            <a:r>
              <a:rPr lang="en-US" sz="2199">
                <a:solidFill>
                  <a:srgbClr val="252525"/>
                </a:solidFill>
                <a:latin typeface="Poppins"/>
                <a:ea typeface="Poppins"/>
                <a:cs typeface="Poppins"/>
                <a:sym typeface="Poppins"/>
              </a:rPr>
              <a:t>    </a:t>
            </a:r>
            <a:r>
              <a:rPr lang="en-US" sz="2199">
                <a:solidFill>
                  <a:srgbClr val="252525"/>
                </a:solidFill>
                <a:latin typeface="Poppins"/>
                <a:ea typeface="Poppins"/>
                <a:cs typeface="Poppins"/>
                <a:sym typeface="Poppins"/>
              </a:rPr>
              <a:t>-</a:t>
            </a:r>
            <a:r>
              <a:rPr lang="en-US" sz="2199">
                <a:solidFill>
                  <a:srgbClr val="D12E2E"/>
                </a:solidFill>
                <a:latin typeface="Poppins"/>
                <a:ea typeface="Poppins"/>
                <a:cs typeface="Poppins"/>
                <a:sym typeface="Poppins"/>
              </a:rPr>
              <a:t>jar</a:t>
            </a:r>
            <a:r>
              <a:rPr lang="en-US" sz="2199">
                <a:solidFill>
                  <a:srgbClr val="252525"/>
                </a:solidFill>
                <a:latin typeface="Poppins"/>
                <a:ea typeface="Poppins"/>
                <a:cs typeface="Poppins"/>
                <a:sym typeface="Poppins"/>
              </a:rPr>
              <a:t> $JPF_HOME/build/RunJPF.jar "$@"</a:t>
            </a:r>
          </a:p>
        </p:txBody>
      </p:sp>
      <p:sp>
        <p:nvSpPr>
          <p:cNvPr name="TextBox 14" id="14"/>
          <p:cNvSpPr txBox="true"/>
          <p:nvPr/>
        </p:nvSpPr>
        <p:spPr>
          <a:xfrm rot="0">
            <a:off x="8118199" y="5401504"/>
            <a:ext cx="8912778" cy="954025"/>
          </a:xfrm>
          <a:prstGeom prst="rect">
            <a:avLst/>
          </a:prstGeom>
        </p:spPr>
        <p:txBody>
          <a:bodyPr anchor="t" rtlCol="false" tIns="0" lIns="0" bIns="0" rIns="0">
            <a:spAutoFit/>
          </a:bodyPr>
          <a:lstStyle/>
          <a:p>
            <a:pPr algn="l" marL="0" indent="0" lvl="0">
              <a:lnSpc>
                <a:spcPts val="3827"/>
              </a:lnSpc>
            </a:pPr>
            <a:r>
              <a:rPr lang="en-US" sz="2199">
                <a:solidFill>
                  <a:srgbClr val="252525"/>
                </a:solidFill>
                <a:latin typeface="Poppins"/>
                <a:ea typeface="Poppins"/>
                <a:cs typeface="Poppins"/>
                <a:sym typeface="Poppins"/>
              </a:rPr>
              <a:t>Go to the jpf-core/bin directory, and open the jpf script with nano. Paste this command at the end of the script</a:t>
            </a:r>
          </a:p>
        </p:txBody>
      </p:sp>
    </p:spTree>
  </p:cSld>
  <p:clrMapOvr>
    <a:masterClrMapping/>
  </p:clrMapOvr>
  <p:transition spd="slow">
    <p:push dir="l"/>
  </p:transition>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474334"/>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Project Properties</a:t>
            </a:r>
          </a:p>
        </p:txBody>
      </p:sp>
      <p:sp>
        <p:nvSpPr>
          <p:cNvPr name="TextBox 3" id="3"/>
          <p:cNvSpPr txBox="true"/>
          <p:nvPr/>
        </p:nvSpPr>
        <p:spPr>
          <a:xfrm rot="0">
            <a:off x="8118199" y="317526"/>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Location</a:t>
            </a:r>
          </a:p>
        </p:txBody>
      </p:sp>
      <p:sp>
        <p:nvSpPr>
          <p:cNvPr name="TextBox 4" id="4"/>
          <p:cNvSpPr txBox="true"/>
          <p:nvPr/>
        </p:nvSpPr>
        <p:spPr>
          <a:xfrm rot="0">
            <a:off x="1028700" y="6998459"/>
            <a:ext cx="581009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Third level of properties.</a:t>
            </a:r>
          </a:p>
          <a:p>
            <a:pPr algn="just" marL="0" indent="0" lvl="0">
              <a:lnSpc>
                <a:spcPts val="2700"/>
              </a:lnSpc>
              <a:spcBef>
                <a:spcPct val="0"/>
              </a:spcBef>
            </a:pPr>
            <a:r>
              <a:rPr lang="en-US" sz="1800" u="none">
                <a:solidFill>
                  <a:srgbClr val="252525"/>
                </a:solidFill>
                <a:latin typeface="Poppins"/>
                <a:ea typeface="Poppins"/>
                <a:cs typeface="Poppins"/>
                <a:sym typeface="Poppins"/>
              </a:rPr>
              <a:t>Used to configure but also build any project</a:t>
            </a:r>
          </a:p>
        </p:txBody>
      </p:sp>
      <p:sp>
        <p:nvSpPr>
          <p:cNvPr name="TextBox 5" id="5"/>
          <p:cNvSpPr txBox="true"/>
          <p:nvPr/>
        </p:nvSpPr>
        <p:spPr>
          <a:xfrm rot="0">
            <a:off x="8118199" y="1765875"/>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Uses</a:t>
            </a:r>
          </a:p>
        </p:txBody>
      </p:sp>
      <p:sp>
        <p:nvSpPr>
          <p:cNvPr name="TextBox 6" id="6"/>
          <p:cNvSpPr txBox="true"/>
          <p:nvPr/>
        </p:nvSpPr>
        <p:spPr>
          <a:xfrm rot="0">
            <a:off x="8118199" y="952500"/>
            <a:ext cx="8912778" cy="417195"/>
          </a:xfrm>
          <a:prstGeom prst="rect">
            <a:avLst/>
          </a:prstGeom>
        </p:spPr>
        <p:txBody>
          <a:bodyPr anchor="t" rtlCol="false" tIns="0" lIns="0" bIns="0" rIns="0">
            <a:spAutoFit/>
          </a:bodyPr>
          <a:lstStyle/>
          <a:p>
            <a:pPr algn="l" marL="0" indent="0" lvl="0">
              <a:lnSpc>
                <a:spcPts val="3449"/>
              </a:lnSpc>
              <a:spcBef>
                <a:spcPct val="0"/>
              </a:spcBef>
            </a:pPr>
            <a:r>
              <a:rPr lang="en-US" sz="2299">
                <a:solidFill>
                  <a:srgbClr val="252525"/>
                </a:solidFill>
                <a:latin typeface="Poppins"/>
                <a:ea typeface="Poppins"/>
                <a:cs typeface="Poppins"/>
                <a:sym typeface="Poppins"/>
              </a:rPr>
              <a:t>jpf-core root directory</a:t>
            </a:r>
          </a:p>
        </p:txBody>
      </p:sp>
      <p:sp>
        <p:nvSpPr>
          <p:cNvPr name="Freeform 7" id="7"/>
          <p:cNvSpPr/>
          <p:nvPr/>
        </p:nvSpPr>
        <p:spPr>
          <a:xfrm flipH="false" flipV="false" rot="0">
            <a:off x="1231010" y="2244665"/>
            <a:ext cx="1610814" cy="2013517"/>
          </a:xfrm>
          <a:custGeom>
            <a:avLst/>
            <a:gdLst/>
            <a:ahLst/>
            <a:cxnLst/>
            <a:rect r="r" b="b" t="t" l="l"/>
            <a:pathLst>
              <a:path h="2013517" w="1610814">
                <a:moveTo>
                  <a:pt x="0" y="0"/>
                </a:moveTo>
                <a:lnTo>
                  <a:pt x="1610814" y="0"/>
                </a:lnTo>
                <a:lnTo>
                  <a:pt x="1610814" y="2013517"/>
                </a:lnTo>
                <a:lnTo>
                  <a:pt x="0" y="2013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168723" y="3251423"/>
            <a:ext cx="1218197" cy="947148"/>
          </a:xfrm>
          <a:custGeom>
            <a:avLst/>
            <a:gdLst/>
            <a:ahLst/>
            <a:cxnLst/>
            <a:rect r="r" b="b" t="t" l="l"/>
            <a:pathLst>
              <a:path h="947148" w="1218197">
                <a:moveTo>
                  <a:pt x="0" y="0"/>
                </a:moveTo>
                <a:lnTo>
                  <a:pt x="1218197" y="0"/>
                </a:lnTo>
                <a:lnTo>
                  <a:pt x="1218197" y="947149"/>
                </a:lnTo>
                <a:lnTo>
                  <a:pt x="0" y="9471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8118199" y="2339915"/>
            <a:ext cx="8912778" cy="954025"/>
          </a:xfrm>
          <a:prstGeom prst="rect">
            <a:avLst/>
          </a:prstGeom>
        </p:spPr>
        <p:txBody>
          <a:bodyPr anchor="t" rtlCol="false" tIns="0" lIns="0" bIns="0" rIns="0">
            <a:spAutoFit/>
          </a:bodyPr>
          <a:lstStyle/>
          <a:p>
            <a:pPr algn="l">
              <a:lnSpc>
                <a:spcPts val="3827"/>
              </a:lnSpc>
            </a:pPr>
            <a:r>
              <a:rPr lang="en-US" sz="2199">
                <a:solidFill>
                  <a:srgbClr val="252525"/>
                </a:solidFill>
                <a:latin typeface="Poppins"/>
                <a:ea typeface="Poppins"/>
                <a:cs typeface="Poppins"/>
                <a:sym typeface="Poppins"/>
              </a:rPr>
              <a:t>Configuration of a project run by a specific jpf version</a:t>
            </a:r>
          </a:p>
          <a:p>
            <a:pPr algn="l" marL="0" indent="0" lvl="0">
              <a:lnSpc>
                <a:spcPts val="3827"/>
              </a:lnSpc>
            </a:pPr>
            <a:r>
              <a:rPr lang="en-US" sz="2199">
                <a:solidFill>
                  <a:srgbClr val="252525"/>
                </a:solidFill>
                <a:latin typeface="Poppins"/>
                <a:ea typeface="Poppins"/>
                <a:cs typeface="Poppins"/>
                <a:sym typeface="Poppins"/>
              </a:rPr>
              <a:t>Building a specific jpf version</a:t>
            </a:r>
          </a:p>
        </p:txBody>
      </p:sp>
      <p:sp>
        <p:nvSpPr>
          <p:cNvPr name="TextBox 10" id="10"/>
          <p:cNvSpPr txBox="true"/>
          <p:nvPr/>
        </p:nvSpPr>
        <p:spPr>
          <a:xfrm rot="0">
            <a:off x="8118199" y="3719781"/>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Properties </a:t>
            </a:r>
          </a:p>
        </p:txBody>
      </p:sp>
      <p:grpSp>
        <p:nvGrpSpPr>
          <p:cNvPr name="Group 11" id="11"/>
          <p:cNvGrpSpPr/>
          <p:nvPr/>
        </p:nvGrpSpPr>
        <p:grpSpPr>
          <a:xfrm rot="0">
            <a:off x="8118199" y="4427172"/>
            <a:ext cx="9646140" cy="2956098"/>
            <a:chOff x="0" y="0"/>
            <a:chExt cx="3312810" cy="1015224"/>
          </a:xfrm>
        </p:grpSpPr>
        <p:sp>
          <p:nvSpPr>
            <p:cNvPr name="Freeform 12" id="12"/>
            <p:cNvSpPr/>
            <p:nvPr/>
          </p:nvSpPr>
          <p:spPr>
            <a:xfrm flipH="false" flipV="false" rot="0">
              <a:off x="0" y="0"/>
              <a:ext cx="3312810" cy="1015224"/>
            </a:xfrm>
            <a:custGeom>
              <a:avLst/>
              <a:gdLst/>
              <a:ahLst/>
              <a:cxnLst/>
              <a:rect r="r" b="b" t="t" l="l"/>
              <a:pathLst>
                <a:path h="1015224" w="3312810">
                  <a:moveTo>
                    <a:pt x="0" y="0"/>
                  </a:moveTo>
                  <a:lnTo>
                    <a:pt x="3312810" y="0"/>
                  </a:lnTo>
                  <a:lnTo>
                    <a:pt x="3312810" y="1015224"/>
                  </a:lnTo>
                  <a:lnTo>
                    <a:pt x="0" y="1015224"/>
                  </a:lnTo>
                  <a:close/>
                </a:path>
              </a:pathLst>
            </a:custGeom>
            <a:solidFill>
              <a:srgbClr val="F4F4F4"/>
            </a:solidFill>
          </p:spPr>
        </p:sp>
        <p:sp>
          <p:nvSpPr>
            <p:cNvPr name="TextBox 13" id="13"/>
            <p:cNvSpPr txBox="true"/>
            <p:nvPr/>
          </p:nvSpPr>
          <p:spPr>
            <a:xfrm>
              <a:off x="0" y="-76200"/>
              <a:ext cx="3312810" cy="1091424"/>
            </a:xfrm>
            <a:prstGeom prst="rect">
              <a:avLst/>
            </a:prstGeom>
          </p:spPr>
          <p:txBody>
            <a:bodyPr anchor="ctr" rtlCol="false" tIns="50800" lIns="50800" bIns="50800" rIns="50800"/>
            <a:lstStyle/>
            <a:p>
              <a:pPr algn="l">
                <a:lnSpc>
                  <a:spcPts val="2700"/>
                </a:lnSpc>
              </a:pPr>
            </a:p>
          </p:txBody>
        </p:sp>
      </p:grpSp>
      <p:sp>
        <p:nvSpPr>
          <p:cNvPr name="TextBox 14" id="14"/>
          <p:cNvSpPr txBox="true"/>
          <p:nvPr/>
        </p:nvSpPr>
        <p:spPr>
          <a:xfrm rot="0">
            <a:off x="8476190" y="5660452"/>
            <a:ext cx="8783110" cy="401955"/>
          </a:xfrm>
          <a:prstGeom prst="rect">
            <a:avLst/>
          </a:prstGeom>
        </p:spPr>
        <p:txBody>
          <a:bodyPr anchor="t" rtlCol="false" tIns="0" lIns="0" bIns="0" rIns="0">
            <a:spAutoFit/>
          </a:bodyPr>
          <a:lstStyle/>
          <a:p>
            <a:pPr algn="l" marL="0" indent="0" lvl="0">
              <a:lnSpc>
                <a:spcPts val="3299"/>
              </a:lnSpc>
              <a:spcBef>
                <a:spcPct val="0"/>
              </a:spcBef>
            </a:pPr>
            <a:r>
              <a:rPr lang="en-US" sz="2199">
                <a:solidFill>
                  <a:srgbClr val="252525"/>
                </a:solidFill>
                <a:latin typeface="Poppins"/>
                <a:ea typeface="Poppins"/>
                <a:cs typeface="Poppins"/>
                <a:sym typeface="Poppins"/>
              </a:rPr>
              <a:t>jpf-core.classpath = </a:t>
            </a:r>
            <a:r>
              <a:rPr lang="en-US" sz="2199">
                <a:solidFill>
                  <a:srgbClr val="6C6A6A"/>
                </a:solidFill>
                <a:latin typeface="Poppins"/>
                <a:ea typeface="Poppins"/>
                <a:cs typeface="Poppins"/>
                <a:sym typeface="Poppins"/>
              </a:rPr>
              <a:t>[bytecode to be model checked]</a:t>
            </a:r>
          </a:p>
        </p:txBody>
      </p:sp>
      <p:sp>
        <p:nvSpPr>
          <p:cNvPr name="TextBox 15" id="15"/>
          <p:cNvSpPr txBox="true"/>
          <p:nvPr/>
        </p:nvSpPr>
        <p:spPr>
          <a:xfrm rot="0">
            <a:off x="8476190" y="6454581"/>
            <a:ext cx="8783110" cy="401955"/>
          </a:xfrm>
          <a:prstGeom prst="rect">
            <a:avLst/>
          </a:prstGeom>
        </p:spPr>
        <p:txBody>
          <a:bodyPr anchor="t" rtlCol="false" tIns="0" lIns="0" bIns="0" rIns="0">
            <a:spAutoFit/>
          </a:bodyPr>
          <a:lstStyle/>
          <a:p>
            <a:pPr algn="l" marL="0" indent="0" lvl="0">
              <a:lnSpc>
                <a:spcPts val="3299"/>
              </a:lnSpc>
              <a:spcBef>
                <a:spcPct val="0"/>
              </a:spcBef>
            </a:pPr>
            <a:r>
              <a:rPr lang="en-US" sz="2199">
                <a:solidFill>
                  <a:srgbClr val="252525"/>
                </a:solidFill>
                <a:latin typeface="Poppins"/>
                <a:ea typeface="Poppins"/>
                <a:cs typeface="Poppins"/>
                <a:sym typeface="Poppins"/>
              </a:rPr>
              <a:t>jpf-core.sourcepath = </a:t>
            </a:r>
            <a:r>
              <a:rPr lang="en-US" sz="2199">
                <a:solidFill>
                  <a:srgbClr val="6C6A6A"/>
                </a:solidFill>
                <a:latin typeface="Poppins"/>
                <a:ea typeface="Poppins"/>
                <a:cs typeface="Poppins"/>
                <a:sym typeface="Poppins"/>
              </a:rPr>
              <a:t>[sources to be model checked]</a:t>
            </a:r>
          </a:p>
        </p:txBody>
      </p:sp>
      <p:sp>
        <p:nvSpPr>
          <p:cNvPr name="TextBox 16" id="16"/>
          <p:cNvSpPr txBox="true"/>
          <p:nvPr/>
        </p:nvSpPr>
        <p:spPr>
          <a:xfrm rot="0">
            <a:off x="8476190" y="4866322"/>
            <a:ext cx="8783110" cy="401955"/>
          </a:xfrm>
          <a:prstGeom prst="rect">
            <a:avLst/>
          </a:prstGeom>
        </p:spPr>
        <p:txBody>
          <a:bodyPr anchor="t" rtlCol="false" tIns="0" lIns="0" bIns="0" rIns="0">
            <a:spAutoFit/>
          </a:bodyPr>
          <a:lstStyle/>
          <a:p>
            <a:pPr algn="l" marL="0" indent="0" lvl="0">
              <a:lnSpc>
                <a:spcPts val="3299"/>
              </a:lnSpc>
              <a:spcBef>
                <a:spcPct val="0"/>
              </a:spcBef>
            </a:pPr>
            <a:r>
              <a:rPr lang="en-US" sz="2199">
                <a:solidFill>
                  <a:srgbClr val="252525"/>
                </a:solidFill>
                <a:latin typeface="Poppins"/>
                <a:ea typeface="Poppins"/>
                <a:cs typeface="Poppins"/>
                <a:sym typeface="Poppins"/>
              </a:rPr>
              <a:t>jpf-core.native_classpath =</a:t>
            </a:r>
            <a:r>
              <a:rPr lang="en-US" sz="2199">
                <a:solidFill>
                  <a:srgbClr val="6C6A6A"/>
                </a:solidFill>
                <a:latin typeface="Poppins"/>
                <a:ea typeface="Poppins"/>
                <a:cs typeface="Poppins"/>
                <a:sym typeface="Poppins"/>
              </a:rPr>
              <a:t> [jpf path]</a:t>
            </a:r>
          </a:p>
        </p:txBody>
      </p:sp>
      <p:sp>
        <p:nvSpPr>
          <p:cNvPr name="TextBox 17" id="17"/>
          <p:cNvSpPr txBox="true"/>
          <p:nvPr/>
        </p:nvSpPr>
        <p:spPr>
          <a:xfrm rot="0">
            <a:off x="8118199" y="7417031"/>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Others</a:t>
            </a:r>
          </a:p>
        </p:txBody>
      </p:sp>
      <p:grpSp>
        <p:nvGrpSpPr>
          <p:cNvPr name="Group 18" id="18"/>
          <p:cNvGrpSpPr/>
          <p:nvPr/>
        </p:nvGrpSpPr>
        <p:grpSpPr>
          <a:xfrm rot="0">
            <a:off x="8118199" y="8124421"/>
            <a:ext cx="9646140" cy="937133"/>
            <a:chOff x="0" y="0"/>
            <a:chExt cx="3312810" cy="321843"/>
          </a:xfrm>
        </p:grpSpPr>
        <p:sp>
          <p:nvSpPr>
            <p:cNvPr name="Freeform 19" id="19"/>
            <p:cNvSpPr/>
            <p:nvPr/>
          </p:nvSpPr>
          <p:spPr>
            <a:xfrm flipH="false" flipV="false" rot="0">
              <a:off x="0" y="0"/>
              <a:ext cx="3312810" cy="321843"/>
            </a:xfrm>
            <a:custGeom>
              <a:avLst/>
              <a:gdLst/>
              <a:ahLst/>
              <a:cxnLst/>
              <a:rect r="r" b="b" t="t" l="l"/>
              <a:pathLst>
                <a:path h="321843" w="3312810">
                  <a:moveTo>
                    <a:pt x="0" y="0"/>
                  </a:moveTo>
                  <a:lnTo>
                    <a:pt x="3312810" y="0"/>
                  </a:lnTo>
                  <a:lnTo>
                    <a:pt x="3312810" y="321843"/>
                  </a:lnTo>
                  <a:lnTo>
                    <a:pt x="0" y="321843"/>
                  </a:lnTo>
                  <a:close/>
                </a:path>
              </a:pathLst>
            </a:custGeom>
            <a:solidFill>
              <a:srgbClr val="F4F4F4"/>
            </a:solidFill>
          </p:spPr>
        </p:sp>
        <p:sp>
          <p:nvSpPr>
            <p:cNvPr name="TextBox 20" id="20"/>
            <p:cNvSpPr txBox="true"/>
            <p:nvPr/>
          </p:nvSpPr>
          <p:spPr>
            <a:xfrm>
              <a:off x="0" y="-76200"/>
              <a:ext cx="3312810" cy="398043"/>
            </a:xfrm>
            <a:prstGeom prst="rect">
              <a:avLst/>
            </a:prstGeom>
          </p:spPr>
          <p:txBody>
            <a:bodyPr anchor="ctr" rtlCol="false" tIns="50800" lIns="50800" bIns="50800" rIns="50800"/>
            <a:lstStyle/>
            <a:p>
              <a:pPr algn="l">
                <a:lnSpc>
                  <a:spcPts val="2700"/>
                </a:lnSpc>
              </a:pPr>
            </a:p>
          </p:txBody>
        </p:sp>
      </p:grpSp>
      <p:sp>
        <p:nvSpPr>
          <p:cNvPr name="TextBox 21" id="21"/>
          <p:cNvSpPr txBox="true"/>
          <p:nvPr/>
        </p:nvSpPr>
        <p:spPr>
          <a:xfrm rot="0">
            <a:off x="8476190" y="8391121"/>
            <a:ext cx="8783110" cy="401955"/>
          </a:xfrm>
          <a:prstGeom prst="rect">
            <a:avLst/>
          </a:prstGeom>
        </p:spPr>
        <p:txBody>
          <a:bodyPr anchor="t" rtlCol="false" tIns="0" lIns="0" bIns="0" rIns="0">
            <a:spAutoFit/>
          </a:bodyPr>
          <a:lstStyle/>
          <a:p>
            <a:pPr algn="l" marL="0" indent="0" lvl="0">
              <a:lnSpc>
                <a:spcPts val="3299"/>
              </a:lnSpc>
              <a:spcBef>
                <a:spcPct val="0"/>
              </a:spcBef>
            </a:pPr>
            <a:r>
              <a:rPr lang="en-US" sz="2199">
                <a:solidFill>
                  <a:srgbClr val="6C6A6A"/>
                </a:solidFill>
                <a:latin typeface="Poppins"/>
                <a:ea typeface="Poppins"/>
                <a:cs typeface="Poppins"/>
                <a:sym typeface="Poppins"/>
              </a:rPr>
              <a:t>Other default setting for lower levels</a:t>
            </a:r>
          </a:p>
        </p:txBody>
      </p:sp>
      <p:sp>
        <p:nvSpPr>
          <p:cNvPr name="TextBox 22" id="2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39</a:t>
            </a:r>
          </a:p>
        </p:txBody>
      </p:sp>
      <p:sp>
        <p:nvSpPr>
          <p:cNvPr name="AutoShape 23" id="23"/>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AutoShape 3" id="3"/>
          <p:cNvSpPr/>
          <p:nvPr/>
        </p:nvSpPr>
        <p:spPr>
          <a:xfrm>
            <a:off x="4596942" y="6818236"/>
            <a:ext cx="10621607" cy="13829"/>
          </a:xfrm>
          <a:prstGeom prst="line">
            <a:avLst/>
          </a:prstGeom>
          <a:ln cap="flat" w="76200">
            <a:solidFill>
              <a:srgbClr val="D12E2E"/>
            </a:solidFill>
            <a:prstDash val="solid"/>
            <a:headEnd type="none" len="sm" w="sm"/>
            <a:tailEnd type="none" len="sm" w="sm"/>
          </a:ln>
        </p:spPr>
      </p:sp>
      <p:grpSp>
        <p:nvGrpSpPr>
          <p:cNvPr name="Group 4" id="4"/>
          <p:cNvGrpSpPr/>
          <p:nvPr/>
        </p:nvGrpSpPr>
        <p:grpSpPr>
          <a:xfrm rot="0">
            <a:off x="5920917" y="6476544"/>
            <a:ext cx="711041" cy="71104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85725" cap="sq">
              <a:solidFill>
                <a:srgbClr val="D12E2E"/>
              </a:solidFill>
              <a:prstDash val="solid"/>
              <a:miter/>
            </a:ln>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0">
            <a:off x="8107670" y="6517015"/>
            <a:ext cx="711041" cy="71104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85725" cap="sq">
              <a:solidFill>
                <a:srgbClr val="D12E2E"/>
              </a:solidFill>
              <a:prstDash val="solid"/>
              <a:miter/>
            </a:ln>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0">
            <a:off x="10138013" y="6517015"/>
            <a:ext cx="711041" cy="71104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85725" cap="sq">
              <a:solidFill>
                <a:srgbClr val="D12E2E"/>
              </a:solidFill>
              <a:prstDash val="solid"/>
              <a:miter/>
            </a:ln>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13" id="13"/>
          <p:cNvGrpSpPr/>
          <p:nvPr/>
        </p:nvGrpSpPr>
        <p:grpSpPr>
          <a:xfrm rot="0">
            <a:off x="12322760" y="6476544"/>
            <a:ext cx="711041" cy="71104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85725" cap="sq">
              <a:solidFill>
                <a:srgbClr val="D12E2E"/>
              </a:solidFill>
              <a:prstDash val="solid"/>
              <a:miter/>
            </a:ln>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16" id="16"/>
          <p:cNvGrpSpPr/>
          <p:nvPr/>
        </p:nvGrpSpPr>
        <p:grpSpPr>
          <a:xfrm rot="0">
            <a:off x="14507507" y="6476544"/>
            <a:ext cx="711041" cy="71104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85725" cap="sq">
              <a:solidFill>
                <a:srgbClr val="D12E2E"/>
              </a:solidFill>
              <a:prstDash val="solid"/>
              <a:miter/>
            </a:ln>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AutoShape 19" id="19"/>
          <p:cNvSpPr/>
          <p:nvPr/>
        </p:nvSpPr>
        <p:spPr>
          <a:xfrm>
            <a:off x="15218548" y="6832064"/>
            <a:ext cx="513920" cy="0"/>
          </a:xfrm>
          <a:prstGeom prst="line">
            <a:avLst/>
          </a:prstGeom>
          <a:ln cap="flat" w="76200">
            <a:solidFill>
              <a:srgbClr val="D12E2E"/>
            </a:solidFill>
            <a:prstDash val="sysDot"/>
            <a:headEnd type="none" len="sm" w="sm"/>
            <a:tailEnd type="none" len="sm" w="sm"/>
          </a:ln>
        </p:spPr>
      </p:sp>
      <p:sp>
        <p:nvSpPr>
          <p:cNvPr name="Freeform 20" id="20"/>
          <p:cNvSpPr/>
          <p:nvPr/>
        </p:nvSpPr>
        <p:spPr>
          <a:xfrm flipH="false" flipV="false" rot="0">
            <a:off x="3573990" y="6408415"/>
            <a:ext cx="1022952" cy="819640"/>
          </a:xfrm>
          <a:custGeom>
            <a:avLst/>
            <a:gdLst/>
            <a:ahLst/>
            <a:cxnLst/>
            <a:rect r="r" b="b" t="t" l="l"/>
            <a:pathLst>
              <a:path h="819640" w="1022952">
                <a:moveTo>
                  <a:pt x="0" y="0"/>
                </a:moveTo>
                <a:lnTo>
                  <a:pt x="1022952" y="0"/>
                </a:lnTo>
                <a:lnTo>
                  <a:pt x="1022952" y="819641"/>
                </a:lnTo>
                <a:lnTo>
                  <a:pt x="0" y="819641"/>
                </a:lnTo>
                <a:lnTo>
                  <a:pt x="0" y="0"/>
                </a:lnTo>
                <a:close/>
              </a:path>
            </a:pathLst>
          </a:custGeom>
          <a:blipFill>
            <a:blip r:embed="rId2"/>
            <a:stretch>
              <a:fillRect l="0" t="0" r="0" b="0"/>
            </a:stretch>
          </a:blipFill>
        </p:spPr>
      </p:sp>
      <p:sp>
        <p:nvSpPr>
          <p:cNvPr name="Freeform 21" id="21"/>
          <p:cNvSpPr/>
          <p:nvPr/>
        </p:nvSpPr>
        <p:spPr>
          <a:xfrm flipH="false" flipV="false" rot="0">
            <a:off x="12157341" y="4289576"/>
            <a:ext cx="1041878" cy="1041878"/>
          </a:xfrm>
          <a:custGeom>
            <a:avLst/>
            <a:gdLst/>
            <a:ahLst/>
            <a:cxnLst/>
            <a:rect r="r" b="b" t="t" l="l"/>
            <a:pathLst>
              <a:path h="1041878" w="1041878">
                <a:moveTo>
                  <a:pt x="0" y="0"/>
                </a:moveTo>
                <a:lnTo>
                  <a:pt x="1041878" y="0"/>
                </a:lnTo>
                <a:lnTo>
                  <a:pt x="1041878" y="1041878"/>
                </a:lnTo>
                <a:lnTo>
                  <a:pt x="0" y="10418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5400000">
            <a:off x="14243550" y="4230176"/>
            <a:ext cx="1238955" cy="1099073"/>
          </a:xfrm>
          <a:custGeom>
            <a:avLst/>
            <a:gdLst/>
            <a:ahLst/>
            <a:cxnLst/>
            <a:rect r="r" b="b" t="t" l="l"/>
            <a:pathLst>
              <a:path h="1099073" w="1238955">
                <a:moveTo>
                  <a:pt x="0" y="0"/>
                </a:moveTo>
                <a:lnTo>
                  <a:pt x="1238955" y="0"/>
                </a:lnTo>
                <a:lnTo>
                  <a:pt x="1238955" y="1099073"/>
                </a:lnTo>
                <a:lnTo>
                  <a:pt x="0" y="1099073"/>
                </a:lnTo>
                <a:lnTo>
                  <a:pt x="0" y="0"/>
                </a:lnTo>
                <a:close/>
              </a:path>
            </a:pathLst>
          </a:custGeom>
          <a:blipFill>
            <a:blip r:embed="rId5"/>
            <a:stretch>
              <a:fillRect l="0" t="0" r="0" b="0"/>
            </a:stretch>
          </a:blipFill>
        </p:spPr>
      </p:sp>
      <p:sp>
        <p:nvSpPr>
          <p:cNvPr name="Freeform 23" id="23"/>
          <p:cNvSpPr/>
          <p:nvPr/>
        </p:nvSpPr>
        <p:spPr>
          <a:xfrm flipH="false" flipV="false" rot="0">
            <a:off x="8187400" y="4289576"/>
            <a:ext cx="551580" cy="1026196"/>
          </a:xfrm>
          <a:custGeom>
            <a:avLst/>
            <a:gdLst/>
            <a:ahLst/>
            <a:cxnLst/>
            <a:rect r="r" b="b" t="t" l="l"/>
            <a:pathLst>
              <a:path h="1026196" w="551580">
                <a:moveTo>
                  <a:pt x="0" y="0"/>
                </a:moveTo>
                <a:lnTo>
                  <a:pt x="551581" y="0"/>
                </a:lnTo>
                <a:lnTo>
                  <a:pt x="551581" y="1026196"/>
                </a:lnTo>
                <a:lnTo>
                  <a:pt x="0" y="1026196"/>
                </a:lnTo>
                <a:lnTo>
                  <a:pt x="0" y="0"/>
                </a:lnTo>
                <a:close/>
              </a:path>
            </a:pathLst>
          </a:custGeom>
          <a:blipFill>
            <a:blip r:embed="rId6"/>
            <a:stretch>
              <a:fillRect l="0" t="0" r="0" b="0"/>
            </a:stretch>
          </a:blipFill>
        </p:spPr>
      </p:sp>
      <p:sp>
        <p:nvSpPr>
          <p:cNvPr name="Freeform 24" id="24"/>
          <p:cNvSpPr/>
          <p:nvPr/>
        </p:nvSpPr>
        <p:spPr>
          <a:xfrm flipH="false" flipV="false" rot="0">
            <a:off x="5753002" y="4289576"/>
            <a:ext cx="1109614" cy="1109614"/>
          </a:xfrm>
          <a:custGeom>
            <a:avLst/>
            <a:gdLst/>
            <a:ahLst/>
            <a:cxnLst/>
            <a:rect r="r" b="b" t="t" l="l"/>
            <a:pathLst>
              <a:path h="1109614" w="1109614">
                <a:moveTo>
                  <a:pt x="0" y="0"/>
                </a:moveTo>
                <a:lnTo>
                  <a:pt x="1109613" y="0"/>
                </a:lnTo>
                <a:lnTo>
                  <a:pt x="1109613" y="1109614"/>
                </a:lnTo>
                <a:lnTo>
                  <a:pt x="0" y="1109614"/>
                </a:lnTo>
                <a:lnTo>
                  <a:pt x="0" y="0"/>
                </a:lnTo>
                <a:close/>
              </a:path>
            </a:pathLst>
          </a:custGeom>
          <a:blipFill>
            <a:blip r:embed="rId7"/>
            <a:stretch>
              <a:fillRect l="0" t="0" r="0" b="0"/>
            </a:stretch>
          </a:blipFill>
        </p:spPr>
      </p:sp>
      <p:sp>
        <p:nvSpPr>
          <p:cNvPr name="Freeform 25" id="25"/>
          <p:cNvSpPr/>
          <p:nvPr/>
        </p:nvSpPr>
        <p:spPr>
          <a:xfrm flipH="false" flipV="false" rot="0">
            <a:off x="10065046" y="4415761"/>
            <a:ext cx="915693" cy="915693"/>
          </a:xfrm>
          <a:custGeom>
            <a:avLst/>
            <a:gdLst/>
            <a:ahLst/>
            <a:cxnLst/>
            <a:rect r="r" b="b" t="t" l="l"/>
            <a:pathLst>
              <a:path h="915693" w="915693">
                <a:moveTo>
                  <a:pt x="0" y="0"/>
                </a:moveTo>
                <a:lnTo>
                  <a:pt x="915693" y="0"/>
                </a:lnTo>
                <a:lnTo>
                  <a:pt x="915693" y="915693"/>
                </a:lnTo>
                <a:lnTo>
                  <a:pt x="0" y="9156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530810" y="433965"/>
            <a:ext cx="2086144" cy="2086144"/>
          </a:xfrm>
          <a:custGeom>
            <a:avLst/>
            <a:gdLst/>
            <a:ahLst/>
            <a:cxnLst/>
            <a:rect r="r" b="b" t="t" l="l"/>
            <a:pathLst>
              <a:path h="2086144" w="2086144">
                <a:moveTo>
                  <a:pt x="0" y="0"/>
                </a:moveTo>
                <a:lnTo>
                  <a:pt x="2086144" y="0"/>
                </a:lnTo>
                <a:lnTo>
                  <a:pt x="2086144" y="2086144"/>
                </a:lnTo>
                <a:lnTo>
                  <a:pt x="0" y="20861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7" id="27"/>
          <p:cNvSpPr txBox="true"/>
          <p:nvPr/>
        </p:nvSpPr>
        <p:spPr>
          <a:xfrm rot="0">
            <a:off x="350004" y="2632143"/>
            <a:ext cx="5067300" cy="116205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Timeline</a:t>
            </a:r>
          </a:p>
        </p:txBody>
      </p:sp>
      <p:sp>
        <p:nvSpPr>
          <p:cNvPr name="TextBox 28" id="2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4</a:t>
            </a:r>
          </a:p>
        </p:txBody>
      </p:sp>
      <p:sp>
        <p:nvSpPr>
          <p:cNvPr name="TextBox 29" id="29"/>
          <p:cNvSpPr txBox="true"/>
          <p:nvPr/>
        </p:nvSpPr>
        <p:spPr>
          <a:xfrm rot="0">
            <a:off x="5261266" y="7415866"/>
            <a:ext cx="2030343" cy="972680"/>
          </a:xfrm>
          <a:prstGeom prst="rect">
            <a:avLst/>
          </a:prstGeom>
        </p:spPr>
        <p:txBody>
          <a:bodyPr anchor="t" rtlCol="false" tIns="0" lIns="0" bIns="0" rIns="0">
            <a:spAutoFit/>
          </a:bodyPr>
          <a:lstStyle/>
          <a:p>
            <a:pPr algn="ctr" marL="0" indent="0" lvl="0">
              <a:lnSpc>
                <a:spcPts val="2574"/>
              </a:lnSpc>
              <a:spcBef>
                <a:spcPct val="0"/>
              </a:spcBef>
            </a:pPr>
            <a:r>
              <a:rPr lang="en-US" b="true" sz="1716">
                <a:solidFill>
                  <a:srgbClr val="252525"/>
                </a:solidFill>
                <a:latin typeface="Poppins Bold"/>
                <a:ea typeface="Poppins Bold"/>
                <a:cs typeface="Poppins Bold"/>
                <a:sym typeface="Poppins Bold"/>
              </a:rPr>
              <a:t>SPIN FRONTEND</a:t>
            </a:r>
          </a:p>
          <a:p>
            <a:pPr algn="ctr" marL="0" indent="0" lvl="0">
              <a:lnSpc>
                <a:spcPts val="2574"/>
              </a:lnSpc>
              <a:spcBef>
                <a:spcPct val="0"/>
              </a:spcBef>
            </a:pPr>
            <a:r>
              <a:rPr lang="en-US" sz="1716" u="none">
                <a:solidFill>
                  <a:srgbClr val="252525"/>
                </a:solidFill>
                <a:latin typeface="Poppins"/>
                <a:ea typeface="Poppins"/>
                <a:cs typeface="Poppins"/>
                <a:sym typeface="Poppins"/>
              </a:rPr>
              <a:t>Java to Promela</a:t>
            </a:r>
          </a:p>
          <a:p>
            <a:pPr algn="ctr" marL="0" indent="0" lvl="0">
              <a:lnSpc>
                <a:spcPts val="2574"/>
              </a:lnSpc>
              <a:spcBef>
                <a:spcPct val="0"/>
              </a:spcBef>
            </a:pPr>
            <a:r>
              <a:rPr lang="en-US" sz="1716" u="none">
                <a:solidFill>
                  <a:srgbClr val="252525"/>
                </a:solidFill>
                <a:latin typeface="Poppins"/>
                <a:ea typeface="Poppins"/>
                <a:cs typeface="Poppins"/>
                <a:sym typeface="Poppins"/>
              </a:rPr>
              <a:t>NASA</a:t>
            </a:r>
          </a:p>
        </p:txBody>
      </p:sp>
      <p:sp>
        <p:nvSpPr>
          <p:cNvPr name="TextBox 30" id="30"/>
          <p:cNvSpPr txBox="true"/>
          <p:nvPr/>
        </p:nvSpPr>
        <p:spPr>
          <a:xfrm rot="0">
            <a:off x="7448019" y="7456337"/>
            <a:ext cx="2030343" cy="645705"/>
          </a:xfrm>
          <a:prstGeom prst="rect">
            <a:avLst/>
          </a:prstGeom>
        </p:spPr>
        <p:txBody>
          <a:bodyPr anchor="t" rtlCol="false" tIns="0" lIns="0" bIns="0" rIns="0">
            <a:spAutoFit/>
          </a:bodyPr>
          <a:lstStyle/>
          <a:p>
            <a:pPr algn="ctr" marL="0" indent="0" lvl="0">
              <a:lnSpc>
                <a:spcPts val="2574"/>
              </a:lnSpc>
              <a:spcBef>
                <a:spcPct val="0"/>
              </a:spcBef>
            </a:pPr>
            <a:r>
              <a:rPr lang="en-US" b="true" sz="1716">
                <a:solidFill>
                  <a:srgbClr val="252525"/>
                </a:solidFill>
                <a:latin typeface="Poppins Bold"/>
                <a:ea typeface="Poppins Bold"/>
                <a:cs typeface="Poppins Bold"/>
                <a:sym typeface="Poppins Bold"/>
              </a:rPr>
              <a:t>JPF VM</a:t>
            </a:r>
          </a:p>
          <a:p>
            <a:pPr algn="ctr" marL="0" indent="0" lvl="0">
              <a:lnSpc>
                <a:spcPts val="2574"/>
              </a:lnSpc>
              <a:spcBef>
                <a:spcPct val="0"/>
              </a:spcBef>
            </a:pPr>
            <a:r>
              <a:rPr lang="en-US" sz="1716" u="none">
                <a:solidFill>
                  <a:srgbClr val="252525"/>
                </a:solidFill>
                <a:latin typeface="Poppins"/>
                <a:ea typeface="Poppins"/>
                <a:cs typeface="Poppins"/>
                <a:sym typeface="Poppins"/>
              </a:rPr>
              <a:t>NASA</a:t>
            </a:r>
          </a:p>
        </p:txBody>
      </p:sp>
      <p:sp>
        <p:nvSpPr>
          <p:cNvPr name="TextBox 31" id="31"/>
          <p:cNvSpPr txBox="true"/>
          <p:nvPr/>
        </p:nvSpPr>
        <p:spPr>
          <a:xfrm rot="0">
            <a:off x="9478362" y="7456337"/>
            <a:ext cx="2030343" cy="318730"/>
          </a:xfrm>
          <a:prstGeom prst="rect">
            <a:avLst/>
          </a:prstGeom>
        </p:spPr>
        <p:txBody>
          <a:bodyPr anchor="t" rtlCol="false" tIns="0" lIns="0" bIns="0" rIns="0">
            <a:spAutoFit/>
          </a:bodyPr>
          <a:lstStyle/>
          <a:p>
            <a:pPr algn="ctr" marL="0" indent="0" lvl="0">
              <a:lnSpc>
                <a:spcPts val="2574"/>
              </a:lnSpc>
              <a:spcBef>
                <a:spcPct val="0"/>
              </a:spcBef>
            </a:pPr>
            <a:r>
              <a:rPr lang="en-US" b="true" sz="1716">
                <a:solidFill>
                  <a:srgbClr val="252525"/>
                </a:solidFill>
                <a:latin typeface="Poppins Bold"/>
                <a:ea typeface="Poppins Bold"/>
                <a:cs typeface="Poppins Bold"/>
                <a:sym typeface="Poppins Bold"/>
              </a:rPr>
              <a:t>EXTENSIBILITY</a:t>
            </a:r>
          </a:p>
        </p:txBody>
      </p:sp>
      <p:sp>
        <p:nvSpPr>
          <p:cNvPr name="TextBox 32" id="32"/>
          <p:cNvSpPr txBox="true"/>
          <p:nvPr/>
        </p:nvSpPr>
        <p:spPr>
          <a:xfrm rot="0">
            <a:off x="11663109" y="7415866"/>
            <a:ext cx="2030343" cy="318730"/>
          </a:xfrm>
          <a:prstGeom prst="rect">
            <a:avLst/>
          </a:prstGeom>
        </p:spPr>
        <p:txBody>
          <a:bodyPr anchor="t" rtlCol="false" tIns="0" lIns="0" bIns="0" rIns="0">
            <a:spAutoFit/>
          </a:bodyPr>
          <a:lstStyle/>
          <a:p>
            <a:pPr algn="ctr" marL="0" indent="0" lvl="0">
              <a:lnSpc>
                <a:spcPts val="2574"/>
              </a:lnSpc>
              <a:spcBef>
                <a:spcPct val="0"/>
              </a:spcBef>
            </a:pPr>
            <a:r>
              <a:rPr lang="en-US" b="true" sz="1716">
                <a:solidFill>
                  <a:srgbClr val="252525"/>
                </a:solidFill>
                <a:latin typeface="Poppins Bold"/>
                <a:ea typeface="Poppins Bold"/>
                <a:cs typeface="Poppins Bold"/>
                <a:sym typeface="Poppins Bold"/>
              </a:rPr>
              <a:t>OPEN SOURCED</a:t>
            </a:r>
          </a:p>
        </p:txBody>
      </p:sp>
      <p:sp>
        <p:nvSpPr>
          <p:cNvPr name="TextBox 33" id="33"/>
          <p:cNvSpPr txBox="true"/>
          <p:nvPr/>
        </p:nvSpPr>
        <p:spPr>
          <a:xfrm rot="0">
            <a:off x="5753002" y="5783577"/>
            <a:ext cx="1046871" cy="411405"/>
          </a:xfrm>
          <a:prstGeom prst="rect">
            <a:avLst/>
          </a:prstGeom>
        </p:spPr>
        <p:txBody>
          <a:bodyPr anchor="t" rtlCol="false" tIns="0" lIns="0" bIns="0" rIns="0">
            <a:spAutoFit/>
          </a:bodyPr>
          <a:lstStyle/>
          <a:p>
            <a:pPr algn="ctr" marL="0" indent="0" lvl="0">
              <a:lnSpc>
                <a:spcPts val="3269"/>
              </a:lnSpc>
              <a:spcBef>
                <a:spcPct val="0"/>
              </a:spcBef>
            </a:pPr>
            <a:r>
              <a:rPr lang="en-US" sz="2179" i="true">
                <a:solidFill>
                  <a:srgbClr val="D12E2E"/>
                </a:solidFill>
                <a:latin typeface="Poppins Italics"/>
                <a:ea typeface="Poppins Italics"/>
                <a:cs typeface="Poppins Italics"/>
                <a:sym typeface="Poppins Italics"/>
              </a:rPr>
              <a:t>1999</a:t>
            </a:r>
          </a:p>
        </p:txBody>
      </p:sp>
      <p:sp>
        <p:nvSpPr>
          <p:cNvPr name="TextBox 34" id="34"/>
          <p:cNvSpPr txBox="true"/>
          <p:nvPr/>
        </p:nvSpPr>
        <p:spPr>
          <a:xfrm rot="0">
            <a:off x="7939755" y="5783577"/>
            <a:ext cx="1046871" cy="411405"/>
          </a:xfrm>
          <a:prstGeom prst="rect">
            <a:avLst/>
          </a:prstGeom>
        </p:spPr>
        <p:txBody>
          <a:bodyPr anchor="t" rtlCol="false" tIns="0" lIns="0" bIns="0" rIns="0">
            <a:spAutoFit/>
          </a:bodyPr>
          <a:lstStyle/>
          <a:p>
            <a:pPr algn="ctr" marL="0" indent="0" lvl="0">
              <a:lnSpc>
                <a:spcPts val="3269"/>
              </a:lnSpc>
              <a:spcBef>
                <a:spcPct val="0"/>
              </a:spcBef>
            </a:pPr>
            <a:r>
              <a:rPr lang="en-US" sz="2179" i="true">
                <a:solidFill>
                  <a:srgbClr val="D12E2E"/>
                </a:solidFill>
                <a:latin typeface="Poppins Italics"/>
                <a:ea typeface="Poppins Italics"/>
                <a:cs typeface="Poppins Italics"/>
                <a:sym typeface="Poppins Italics"/>
              </a:rPr>
              <a:t>2000</a:t>
            </a:r>
          </a:p>
        </p:txBody>
      </p:sp>
      <p:sp>
        <p:nvSpPr>
          <p:cNvPr name="TextBox 35" id="35"/>
          <p:cNvSpPr txBox="true"/>
          <p:nvPr/>
        </p:nvSpPr>
        <p:spPr>
          <a:xfrm rot="0">
            <a:off x="9970098" y="5783577"/>
            <a:ext cx="1046871" cy="411405"/>
          </a:xfrm>
          <a:prstGeom prst="rect">
            <a:avLst/>
          </a:prstGeom>
        </p:spPr>
        <p:txBody>
          <a:bodyPr anchor="t" rtlCol="false" tIns="0" lIns="0" bIns="0" rIns="0">
            <a:spAutoFit/>
          </a:bodyPr>
          <a:lstStyle/>
          <a:p>
            <a:pPr algn="ctr" marL="0" indent="0" lvl="0">
              <a:lnSpc>
                <a:spcPts val="3269"/>
              </a:lnSpc>
              <a:spcBef>
                <a:spcPct val="0"/>
              </a:spcBef>
            </a:pPr>
            <a:r>
              <a:rPr lang="en-US" sz="2179" i="true">
                <a:solidFill>
                  <a:srgbClr val="D12E2E"/>
                </a:solidFill>
                <a:latin typeface="Poppins Italics"/>
                <a:ea typeface="Poppins Italics"/>
                <a:cs typeface="Poppins Italics"/>
                <a:sym typeface="Poppins Italics"/>
              </a:rPr>
              <a:t>2003</a:t>
            </a:r>
          </a:p>
        </p:txBody>
      </p:sp>
      <p:sp>
        <p:nvSpPr>
          <p:cNvPr name="TextBox 36" id="36"/>
          <p:cNvSpPr txBox="true"/>
          <p:nvPr/>
        </p:nvSpPr>
        <p:spPr>
          <a:xfrm rot="0">
            <a:off x="12114206" y="5783577"/>
            <a:ext cx="1046871" cy="411405"/>
          </a:xfrm>
          <a:prstGeom prst="rect">
            <a:avLst/>
          </a:prstGeom>
        </p:spPr>
        <p:txBody>
          <a:bodyPr anchor="t" rtlCol="false" tIns="0" lIns="0" bIns="0" rIns="0">
            <a:spAutoFit/>
          </a:bodyPr>
          <a:lstStyle/>
          <a:p>
            <a:pPr algn="ctr" marL="0" indent="0" lvl="0">
              <a:lnSpc>
                <a:spcPts val="3269"/>
              </a:lnSpc>
              <a:spcBef>
                <a:spcPct val="0"/>
              </a:spcBef>
            </a:pPr>
            <a:r>
              <a:rPr lang="en-US" sz="2179" i="true">
                <a:solidFill>
                  <a:srgbClr val="D12E2E"/>
                </a:solidFill>
                <a:latin typeface="Poppins Italics"/>
                <a:ea typeface="Poppins Italics"/>
                <a:cs typeface="Poppins Italics"/>
                <a:sym typeface="Poppins Italics"/>
              </a:rPr>
              <a:t>2005</a:t>
            </a:r>
          </a:p>
        </p:txBody>
      </p:sp>
      <p:sp>
        <p:nvSpPr>
          <p:cNvPr name="TextBox 37" id="37"/>
          <p:cNvSpPr txBox="true"/>
          <p:nvPr/>
        </p:nvSpPr>
        <p:spPr>
          <a:xfrm rot="0">
            <a:off x="13847856" y="7415866"/>
            <a:ext cx="2030343" cy="1299655"/>
          </a:xfrm>
          <a:prstGeom prst="rect">
            <a:avLst/>
          </a:prstGeom>
        </p:spPr>
        <p:txBody>
          <a:bodyPr anchor="t" rtlCol="false" tIns="0" lIns="0" bIns="0" rIns="0">
            <a:spAutoFit/>
          </a:bodyPr>
          <a:lstStyle/>
          <a:p>
            <a:pPr algn="ctr">
              <a:lnSpc>
                <a:spcPts val="2574"/>
              </a:lnSpc>
            </a:pPr>
            <a:r>
              <a:rPr lang="en-US" sz="1716" b="true">
                <a:solidFill>
                  <a:srgbClr val="252525"/>
                </a:solidFill>
                <a:latin typeface="Poppins Bold"/>
                <a:ea typeface="Poppins Bold"/>
                <a:cs typeface="Poppins Bold"/>
                <a:sym typeface="Poppins Bold"/>
              </a:rPr>
              <a:t>GOOGLE</a:t>
            </a:r>
          </a:p>
          <a:p>
            <a:pPr algn="ctr" marL="0" indent="0" lvl="0">
              <a:lnSpc>
                <a:spcPts val="2574"/>
              </a:lnSpc>
              <a:spcBef>
                <a:spcPct val="0"/>
              </a:spcBef>
            </a:pPr>
            <a:r>
              <a:rPr lang="en-US" b="true" sz="1716">
                <a:solidFill>
                  <a:srgbClr val="252525"/>
                </a:solidFill>
                <a:latin typeface="Poppins Bold"/>
                <a:ea typeface="Poppins Bold"/>
                <a:cs typeface="Poppins Bold"/>
                <a:sym typeface="Poppins Bold"/>
              </a:rPr>
              <a:t>SUMMER CODE</a:t>
            </a:r>
          </a:p>
          <a:p>
            <a:pPr algn="ctr" marL="0" indent="0" lvl="0">
              <a:lnSpc>
                <a:spcPts val="2574"/>
              </a:lnSpc>
              <a:spcBef>
                <a:spcPct val="0"/>
              </a:spcBef>
            </a:pPr>
            <a:r>
              <a:rPr lang="en-US" sz="1716" u="none">
                <a:solidFill>
                  <a:srgbClr val="252525"/>
                </a:solidFill>
                <a:latin typeface="Poppins"/>
                <a:ea typeface="Poppins"/>
                <a:cs typeface="Poppins"/>
                <a:sym typeface="Poppins"/>
              </a:rPr>
              <a:t>And Further development</a:t>
            </a:r>
          </a:p>
        </p:txBody>
      </p:sp>
      <p:sp>
        <p:nvSpPr>
          <p:cNvPr name="TextBox 38" id="38"/>
          <p:cNvSpPr txBox="true"/>
          <p:nvPr/>
        </p:nvSpPr>
        <p:spPr>
          <a:xfrm rot="0">
            <a:off x="13803284" y="5783577"/>
            <a:ext cx="2119487" cy="411405"/>
          </a:xfrm>
          <a:prstGeom prst="rect">
            <a:avLst/>
          </a:prstGeom>
        </p:spPr>
        <p:txBody>
          <a:bodyPr anchor="t" rtlCol="false" tIns="0" lIns="0" bIns="0" rIns="0">
            <a:spAutoFit/>
          </a:bodyPr>
          <a:lstStyle/>
          <a:p>
            <a:pPr algn="ctr" marL="0" indent="0" lvl="0">
              <a:lnSpc>
                <a:spcPts val="3269"/>
              </a:lnSpc>
              <a:spcBef>
                <a:spcPct val="0"/>
              </a:spcBef>
            </a:pPr>
            <a:r>
              <a:rPr lang="en-US" sz="2179" i="true">
                <a:solidFill>
                  <a:srgbClr val="D12E2E"/>
                </a:solidFill>
                <a:latin typeface="Poppins Italics"/>
                <a:ea typeface="Poppins Italics"/>
                <a:cs typeface="Poppins Italics"/>
                <a:sym typeface="Poppins Italics"/>
              </a:rPr>
              <a:t>2008 and on</a:t>
            </a:r>
          </a:p>
        </p:txBody>
      </p:sp>
      <p:sp>
        <p:nvSpPr>
          <p:cNvPr name="TextBox 39" id="39"/>
          <p:cNvSpPr txBox="true"/>
          <p:nvPr/>
        </p:nvSpPr>
        <p:spPr>
          <a:xfrm rot="0">
            <a:off x="3078523" y="7415866"/>
            <a:ext cx="2030343" cy="972680"/>
          </a:xfrm>
          <a:prstGeom prst="rect">
            <a:avLst/>
          </a:prstGeom>
        </p:spPr>
        <p:txBody>
          <a:bodyPr anchor="t" rtlCol="false" tIns="0" lIns="0" bIns="0" rIns="0">
            <a:spAutoFit/>
          </a:bodyPr>
          <a:lstStyle/>
          <a:p>
            <a:pPr algn="ctr" marL="0" indent="0" lvl="0">
              <a:lnSpc>
                <a:spcPts val="2574"/>
              </a:lnSpc>
              <a:spcBef>
                <a:spcPct val="0"/>
              </a:spcBef>
            </a:pPr>
            <a:r>
              <a:rPr lang="en-US" b="true" sz="1716">
                <a:solidFill>
                  <a:srgbClr val="252525"/>
                </a:solidFill>
                <a:latin typeface="Poppins Bold"/>
                <a:ea typeface="Poppins Bold"/>
                <a:cs typeface="Poppins Bold"/>
                <a:sym typeface="Poppins Bold"/>
              </a:rPr>
              <a:t>NEED</a:t>
            </a:r>
          </a:p>
          <a:p>
            <a:pPr algn="ctr" marL="0" indent="0" lvl="0">
              <a:lnSpc>
                <a:spcPts val="2574"/>
              </a:lnSpc>
              <a:spcBef>
                <a:spcPct val="0"/>
              </a:spcBef>
            </a:pPr>
            <a:r>
              <a:rPr lang="en-US" sz="1716" u="none">
                <a:solidFill>
                  <a:srgbClr val="252525"/>
                </a:solidFill>
                <a:latin typeface="Poppins"/>
                <a:ea typeface="Poppins"/>
                <a:cs typeface="Poppins"/>
                <a:sym typeface="Poppins"/>
              </a:rPr>
              <a:t>Model checking real java systems </a:t>
            </a:r>
          </a:p>
        </p:txBody>
      </p:sp>
    </p:spTree>
  </p:cSld>
  <p:clrMapOvr>
    <a:masterClrMapping/>
  </p:clrMapOvr>
  <p:transition spd="slow">
    <p:push dir="l"/>
  </p:transition>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474334"/>
            <a:ext cx="6158693"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Site</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Properties</a:t>
            </a:r>
          </a:p>
        </p:txBody>
      </p:sp>
      <p:sp>
        <p:nvSpPr>
          <p:cNvPr name="TextBox 3" id="3"/>
          <p:cNvSpPr txBox="true"/>
          <p:nvPr/>
        </p:nvSpPr>
        <p:spPr>
          <a:xfrm rot="0">
            <a:off x="1028700" y="6998459"/>
            <a:ext cx="5810091"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Fourth level of properties, </a:t>
            </a:r>
          </a:p>
          <a:p>
            <a:pPr algn="just" marL="0" indent="0" lvl="0">
              <a:lnSpc>
                <a:spcPts val="2700"/>
              </a:lnSpc>
              <a:spcBef>
                <a:spcPct val="0"/>
              </a:spcBef>
            </a:pPr>
            <a:r>
              <a:rPr lang="en-US" sz="1800">
                <a:solidFill>
                  <a:srgbClr val="252525"/>
                </a:solidFill>
                <a:latin typeface="Poppins"/>
                <a:ea typeface="Poppins"/>
                <a:cs typeface="Poppins"/>
                <a:sym typeface="Poppins"/>
              </a:rPr>
              <a:t>basically at O.S. Level</a:t>
            </a:r>
          </a:p>
        </p:txBody>
      </p:sp>
      <p:sp>
        <p:nvSpPr>
          <p:cNvPr name="Freeform 4" id="4"/>
          <p:cNvSpPr/>
          <p:nvPr/>
        </p:nvSpPr>
        <p:spPr>
          <a:xfrm flipH="false" flipV="false" rot="0">
            <a:off x="1231010" y="2244665"/>
            <a:ext cx="1610814" cy="2013517"/>
          </a:xfrm>
          <a:custGeom>
            <a:avLst/>
            <a:gdLst/>
            <a:ahLst/>
            <a:cxnLst/>
            <a:rect r="r" b="b" t="t" l="l"/>
            <a:pathLst>
              <a:path h="2013517" w="1610814">
                <a:moveTo>
                  <a:pt x="0" y="0"/>
                </a:moveTo>
                <a:lnTo>
                  <a:pt x="1610814" y="0"/>
                </a:lnTo>
                <a:lnTo>
                  <a:pt x="1610814" y="2013517"/>
                </a:lnTo>
                <a:lnTo>
                  <a:pt x="0" y="2013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100405" y="3164881"/>
            <a:ext cx="1224100" cy="1224100"/>
          </a:xfrm>
          <a:custGeom>
            <a:avLst/>
            <a:gdLst/>
            <a:ahLst/>
            <a:cxnLst/>
            <a:rect r="r" b="b" t="t" l="l"/>
            <a:pathLst>
              <a:path h="1224100" w="1224100">
                <a:moveTo>
                  <a:pt x="0" y="0"/>
                </a:moveTo>
                <a:lnTo>
                  <a:pt x="1224100" y="0"/>
                </a:lnTo>
                <a:lnTo>
                  <a:pt x="1224100" y="1224101"/>
                </a:lnTo>
                <a:lnTo>
                  <a:pt x="0" y="12241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6288511" y="140420"/>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Location</a:t>
            </a:r>
          </a:p>
        </p:txBody>
      </p:sp>
      <p:sp>
        <p:nvSpPr>
          <p:cNvPr name="TextBox 7" id="7"/>
          <p:cNvSpPr txBox="true"/>
          <p:nvPr/>
        </p:nvSpPr>
        <p:spPr>
          <a:xfrm rot="0">
            <a:off x="6288511" y="1588769"/>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Uses</a:t>
            </a:r>
          </a:p>
        </p:txBody>
      </p:sp>
      <p:sp>
        <p:nvSpPr>
          <p:cNvPr name="TextBox 8" id="8"/>
          <p:cNvSpPr txBox="true"/>
          <p:nvPr/>
        </p:nvSpPr>
        <p:spPr>
          <a:xfrm rot="0">
            <a:off x="6288511" y="775395"/>
            <a:ext cx="8912778" cy="417195"/>
          </a:xfrm>
          <a:prstGeom prst="rect">
            <a:avLst/>
          </a:prstGeom>
        </p:spPr>
        <p:txBody>
          <a:bodyPr anchor="t" rtlCol="false" tIns="0" lIns="0" bIns="0" rIns="0">
            <a:spAutoFit/>
          </a:bodyPr>
          <a:lstStyle/>
          <a:p>
            <a:pPr algn="l" marL="0" indent="0" lvl="0">
              <a:lnSpc>
                <a:spcPts val="3449"/>
              </a:lnSpc>
              <a:spcBef>
                <a:spcPct val="0"/>
              </a:spcBef>
            </a:pPr>
            <a:r>
              <a:rPr lang="en-US" sz="2299">
                <a:solidFill>
                  <a:srgbClr val="252525"/>
                </a:solidFill>
                <a:latin typeface="Poppins"/>
                <a:ea typeface="Poppins"/>
                <a:cs typeface="Poppins"/>
                <a:sym typeface="Poppins"/>
              </a:rPr>
              <a:t>User home/.jpf/site.properties</a:t>
            </a:r>
          </a:p>
        </p:txBody>
      </p:sp>
      <p:sp>
        <p:nvSpPr>
          <p:cNvPr name="TextBox 9" id="9"/>
          <p:cNvSpPr txBox="true"/>
          <p:nvPr/>
        </p:nvSpPr>
        <p:spPr>
          <a:xfrm rot="0">
            <a:off x="6288511" y="2162809"/>
            <a:ext cx="8912778" cy="954025"/>
          </a:xfrm>
          <a:prstGeom prst="rect">
            <a:avLst/>
          </a:prstGeom>
        </p:spPr>
        <p:txBody>
          <a:bodyPr anchor="t" rtlCol="false" tIns="0" lIns="0" bIns="0" rIns="0">
            <a:spAutoFit/>
          </a:bodyPr>
          <a:lstStyle/>
          <a:p>
            <a:pPr algn="l" marL="0" indent="0" lvl="0">
              <a:lnSpc>
                <a:spcPts val="3827"/>
              </a:lnSpc>
            </a:pPr>
            <a:r>
              <a:rPr lang="en-US" sz="2199">
                <a:solidFill>
                  <a:srgbClr val="252525"/>
                </a:solidFill>
                <a:latin typeface="Poppins"/>
                <a:ea typeface="Poppins"/>
                <a:cs typeface="Poppins"/>
                <a:sym typeface="Poppins"/>
              </a:rPr>
              <a:t>Configuration valid for the user executing jpf in the os</a:t>
            </a:r>
          </a:p>
          <a:p>
            <a:pPr algn="l" marL="0" indent="0" lvl="0">
              <a:lnSpc>
                <a:spcPts val="3827"/>
              </a:lnSpc>
            </a:pPr>
            <a:r>
              <a:rPr lang="en-US" sz="2199" u="none">
                <a:solidFill>
                  <a:srgbClr val="252525"/>
                </a:solidFill>
                <a:latin typeface="Poppins"/>
                <a:ea typeface="Poppins"/>
                <a:cs typeface="Poppins"/>
                <a:sym typeface="Poppins"/>
              </a:rPr>
              <a:t>Extensions</a:t>
            </a:r>
          </a:p>
        </p:txBody>
      </p:sp>
      <p:sp>
        <p:nvSpPr>
          <p:cNvPr name="TextBox 10" id="10"/>
          <p:cNvSpPr txBox="true"/>
          <p:nvPr/>
        </p:nvSpPr>
        <p:spPr>
          <a:xfrm rot="0">
            <a:off x="6288511" y="3542676"/>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Properties </a:t>
            </a:r>
          </a:p>
        </p:txBody>
      </p:sp>
      <p:grpSp>
        <p:nvGrpSpPr>
          <p:cNvPr name="Group 11" id="11"/>
          <p:cNvGrpSpPr/>
          <p:nvPr/>
        </p:nvGrpSpPr>
        <p:grpSpPr>
          <a:xfrm rot="0">
            <a:off x="6288511" y="4250066"/>
            <a:ext cx="7816155" cy="2595993"/>
            <a:chOff x="0" y="0"/>
            <a:chExt cx="2684332" cy="891552"/>
          </a:xfrm>
        </p:grpSpPr>
        <p:sp>
          <p:nvSpPr>
            <p:cNvPr name="Freeform 12" id="12"/>
            <p:cNvSpPr/>
            <p:nvPr/>
          </p:nvSpPr>
          <p:spPr>
            <a:xfrm flipH="false" flipV="false" rot="0">
              <a:off x="0" y="0"/>
              <a:ext cx="2684332" cy="891552"/>
            </a:xfrm>
            <a:custGeom>
              <a:avLst/>
              <a:gdLst/>
              <a:ahLst/>
              <a:cxnLst/>
              <a:rect r="r" b="b" t="t" l="l"/>
              <a:pathLst>
                <a:path h="891552" w="2684332">
                  <a:moveTo>
                    <a:pt x="0" y="0"/>
                  </a:moveTo>
                  <a:lnTo>
                    <a:pt x="2684332" y="0"/>
                  </a:lnTo>
                  <a:lnTo>
                    <a:pt x="2684332" y="891552"/>
                  </a:lnTo>
                  <a:lnTo>
                    <a:pt x="0" y="891552"/>
                  </a:lnTo>
                  <a:close/>
                </a:path>
              </a:pathLst>
            </a:custGeom>
            <a:solidFill>
              <a:srgbClr val="F4F4F4"/>
            </a:solidFill>
          </p:spPr>
        </p:sp>
        <p:sp>
          <p:nvSpPr>
            <p:cNvPr name="TextBox 13" id="13"/>
            <p:cNvSpPr txBox="true"/>
            <p:nvPr/>
          </p:nvSpPr>
          <p:spPr>
            <a:xfrm>
              <a:off x="0" y="-76200"/>
              <a:ext cx="2684332" cy="967752"/>
            </a:xfrm>
            <a:prstGeom prst="rect">
              <a:avLst/>
            </a:prstGeom>
          </p:spPr>
          <p:txBody>
            <a:bodyPr anchor="ctr" rtlCol="false" tIns="50800" lIns="50800" bIns="50800" rIns="50800"/>
            <a:lstStyle/>
            <a:p>
              <a:pPr algn="l">
                <a:lnSpc>
                  <a:spcPts val="2700"/>
                </a:lnSpc>
              </a:pPr>
            </a:p>
          </p:txBody>
        </p:sp>
      </p:grpSp>
      <p:sp>
        <p:nvSpPr>
          <p:cNvPr name="TextBox 14" id="14"/>
          <p:cNvSpPr txBox="true"/>
          <p:nvPr/>
        </p:nvSpPr>
        <p:spPr>
          <a:xfrm rot="0">
            <a:off x="6646503" y="4537961"/>
            <a:ext cx="7458164" cy="2025397"/>
          </a:xfrm>
          <a:prstGeom prst="rect">
            <a:avLst/>
          </a:prstGeom>
        </p:spPr>
        <p:txBody>
          <a:bodyPr anchor="t" rtlCol="false" tIns="0" lIns="0" bIns="0" rIns="0">
            <a:spAutoFit/>
          </a:bodyPr>
          <a:lstStyle/>
          <a:p>
            <a:pPr algn="l">
              <a:lnSpc>
                <a:spcPts val="4091"/>
              </a:lnSpc>
            </a:pPr>
            <a:r>
              <a:rPr lang="en-US" sz="2199">
                <a:solidFill>
                  <a:srgbClr val="252525"/>
                </a:solidFill>
                <a:latin typeface="Poppins"/>
                <a:ea typeface="Poppins"/>
                <a:cs typeface="Poppins"/>
                <a:sym typeface="Poppins"/>
              </a:rPr>
              <a:t>jpf-core =</a:t>
            </a:r>
            <a:r>
              <a:rPr lang="en-US" sz="2199">
                <a:solidFill>
                  <a:srgbClr val="6C6A6A"/>
                </a:solidFill>
                <a:latin typeface="Poppins"/>
                <a:ea typeface="Poppins"/>
                <a:cs typeface="Poppins"/>
                <a:sym typeface="Poppins"/>
              </a:rPr>
              <a:t> [path to jpf-core]</a:t>
            </a:r>
          </a:p>
          <a:p>
            <a:pPr algn="l" marL="0" indent="0" lvl="0">
              <a:lnSpc>
                <a:spcPts val="4091"/>
              </a:lnSpc>
            </a:pPr>
            <a:r>
              <a:rPr lang="en-US" sz="2199">
                <a:solidFill>
                  <a:srgbClr val="252525"/>
                </a:solidFill>
                <a:latin typeface="Poppins"/>
                <a:ea typeface="Poppins"/>
                <a:cs typeface="Poppins"/>
                <a:sym typeface="Poppins"/>
              </a:rPr>
              <a:t>jpf-extension-name =</a:t>
            </a:r>
            <a:r>
              <a:rPr lang="en-US" sz="2199">
                <a:solidFill>
                  <a:srgbClr val="6C6A6A"/>
                </a:solidFill>
                <a:latin typeface="Poppins"/>
                <a:ea typeface="Poppins"/>
                <a:cs typeface="Poppins"/>
                <a:sym typeface="Poppins"/>
              </a:rPr>
              <a:t> [path to another extension]</a:t>
            </a:r>
          </a:p>
          <a:p>
            <a:pPr algn="l" marL="0" indent="0" lvl="0">
              <a:lnSpc>
                <a:spcPts val="4091"/>
              </a:lnSpc>
            </a:pPr>
            <a:r>
              <a:rPr lang="en-US" sz="2199" u="none">
                <a:solidFill>
                  <a:srgbClr val="6C6A6A"/>
                </a:solidFill>
                <a:latin typeface="Poppins"/>
                <a:ea typeface="Poppins"/>
                <a:cs typeface="Poppins"/>
                <a:sym typeface="Poppins"/>
              </a:rPr>
              <a:t>...</a:t>
            </a:r>
          </a:p>
          <a:p>
            <a:pPr algn="l" marL="0" indent="0" lvl="0">
              <a:lnSpc>
                <a:spcPts val="4091"/>
              </a:lnSpc>
            </a:pPr>
            <a:r>
              <a:rPr lang="en-US" sz="2199" u="none">
                <a:solidFill>
                  <a:srgbClr val="252525"/>
                </a:solidFill>
                <a:latin typeface="Poppins"/>
                <a:ea typeface="Poppins"/>
                <a:cs typeface="Poppins"/>
                <a:sym typeface="Poppins"/>
              </a:rPr>
              <a:t>extensions = ${jpf-core}, ${jpf-extension-name}</a:t>
            </a:r>
            <a:r>
              <a:rPr lang="en-US" sz="2199" u="none">
                <a:solidFill>
                  <a:srgbClr val="6C6A6A"/>
                </a:solidFill>
                <a:latin typeface="Poppins"/>
                <a:ea typeface="Poppins"/>
                <a:cs typeface="Poppins"/>
                <a:sym typeface="Poppins"/>
              </a:rPr>
              <a:t>, ...</a:t>
            </a:r>
            <a:r>
              <a:rPr lang="en-US" sz="2199" u="none">
                <a:solidFill>
                  <a:srgbClr val="252525"/>
                </a:solidFill>
                <a:latin typeface="Poppins"/>
                <a:ea typeface="Poppins"/>
                <a:cs typeface="Poppins"/>
                <a:sym typeface="Poppins"/>
              </a:rPr>
              <a:t> </a:t>
            </a:r>
          </a:p>
        </p:txBody>
      </p:sp>
      <p:sp>
        <p:nvSpPr>
          <p:cNvPr name="TextBox 15" id="15"/>
          <p:cNvSpPr txBox="true"/>
          <p:nvPr/>
        </p:nvSpPr>
        <p:spPr>
          <a:xfrm rot="0">
            <a:off x="6288511" y="7239926"/>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Others</a:t>
            </a:r>
          </a:p>
        </p:txBody>
      </p:sp>
      <p:grpSp>
        <p:nvGrpSpPr>
          <p:cNvPr name="Group 16" id="16"/>
          <p:cNvGrpSpPr/>
          <p:nvPr/>
        </p:nvGrpSpPr>
        <p:grpSpPr>
          <a:xfrm rot="0">
            <a:off x="6288511" y="7947316"/>
            <a:ext cx="9646140" cy="937133"/>
            <a:chOff x="0" y="0"/>
            <a:chExt cx="3312810" cy="321843"/>
          </a:xfrm>
        </p:grpSpPr>
        <p:sp>
          <p:nvSpPr>
            <p:cNvPr name="Freeform 17" id="17"/>
            <p:cNvSpPr/>
            <p:nvPr/>
          </p:nvSpPr>
          <p:spPr>
            <a:xfrm flipH="false" flipV="false" rot="0">
              <a:off x="0" y="0"/>
              <a:ext cx="3312810" cy="321843"/>
            </a:xfrm>
            <a:custGeom>
              <a:avLst/>
              <a:gdLst/>
              <a:ahLst/>
              <a:cxnLst/>
              <a:rect r="r" b="b" t="t" l="l"/>
              <a:pathLst>
                <a:path h="321843" w="3312810">
                  <a:moveTo>
                    <a:pt x="0" y="0"/>
                  </a:moveTo>
                  <a:lnTo>
                    <a:pt x="3312810" y="0"/>
                  </a:lnTo>
                  <a:lnTo>
                    <a:pt x="3312810" y="321843"/>
                  </a:lnTo>
                  <a:lnTo>
                    <a:pt x="0" y="321843"/>
                  </a:lnTo>
                  <a:close/>
                </a:path>
              </a:pathLst>
            </a:custGeom>
            <a:solidFill>
              <a:srgbClr val="F4F4F4"/>
            </a:solidFill>
          </p:spPr>
        </p:sp>
        <p:sp>
          <p:nvSpPr>
            <p:cNvPr name="TextBox 18" id="18"/>
            <p:cNvSpPr txBox="true"/>
            <p:nvPr/>
          </p:nvSpPr>
          <p:spPr>
            <a:xfrm>
              <a:off x="0" y="-76200"/>
              <a:ext cx="3312810" cy="398043"/>
            </a:xfrm>
            <a:prstGeom prst="rect">
              <a:avLst/>
            </a:prstGeom>
          </p:spPr>
          <p:txBody>
            <a:bodyPr anchor="ctr" rtlCol="false" tIns="50800" lIns="50800" bIns="50800" rIns="50800"/>
            <a:lstStyle/>
            <a:p>
              <a:pPr algn="l">
                <a:lnSpc>
                  <a:spcPts val="2700"/>
                </a:lnSpc>
              </a:pPr>
            </a:p>
          </p:txBody>
        </p:sp>
      </p:grpSp>
      <p:sp>
        <p:nvSpPr>
          <p:cNvPr name="TextBox 19" id="19"/>
          <p:cNvSpPr txBox="true"/>
          <p:nvPr/>
        </p:nvSpPr>
        <p:spPr>
          <a:xfrm rot="0">
            <a:off x="6646503" y="8214016"/>
            <a:ext cx="8783110" cy="401955"/>
          </a:xfrm>
          <a:prstGeom prst="rect">
            <a:avLst/>
          </a:prstGeom>
        </p:spPr>
        <p:txBody>
          <a:bodyPr anchor="t" rtlCol="false" tIns="0" lIns="0" bIns="0" rIns="0">
            <a:spAutoFit/>
          </a:bodyPr>
          <a:lstStyle/>
          <a:p>
            <a:pPr algn="l" marL="0" indent="0" lvl="0">
              <a:lnSpc>
                <a:spcPts val="3299"/>
              </a:lnSpc>
              <a:spcBef>
                <a:spcPct val="0"/>
              </a:spcBef>
            </a:pPr>
            <a:r>
              <a:rPr lang="en-US" sz="2199">
                <a:solidFill>
                  <a:srgbClr val="6C6A6A"/>
                </a:solidFill>
                <a:latin typeface="Poppins"/>
                <a:ea typeface="Poppins"/>
                <a:cs typeface="Poppins"/>
                <a:sym typeface="Poppins"/>
              </a:rPr>
              <a:t>Other default setting for lower levels</a:t>
            </a:r>
          </a:p>
        </p:txBody>
      </p:sp>
      <p:grpSp>
        <p:nvGrpSpPr>
          <p:cNvPr name="Group 20" id="20"/>
          <p:cNvGrpSpPr/>
          <p:nvPr/>
        </p:nvGrpSpPr>
        <p:grpSpPr>
          <a:xfrm rot="0">
            <a:off x="11111581" y="408390"/>
            <a:ext cx="6633465" cy="928480"/>
            <a:chOff x="0" y="0"/>
            <a:chExt cx="2278156" cy="318871"/>
          </a:xfrm>
        </p:grpSpPr>
        <p:sp>
          <p:nvSpPr>
            <p:cNvPr name="Freeform 21" id="21"/>
            <p:cNvSpPr/>
            <p:nvPr/>
          </p:nvSpPr>
          <p:spPr>
            <a:xfrm flipH="false" flipV="false" rot="0">
              <a:off x="0" y="0"/>
              <a:ext cx="2278156" cy="318871"/>
            </a:xfrm>
            <a:custGeom>
              <a:avLst/>
              <a:gdLst/>
              <a:ahLst/>
              <a:cxnLst/>
              <a:rect r="r" b="b" t="t" l="l"/>
              <a:pathLst>
                <a:path h="318871" w="2278156">
                  <a:moveTo>
                    <a:pt x="0" y="0"/>
                  </a:moveTo>
                  <a:lnTo>
                    <a:pt x="2278156" y="0"/>
                  </a:lnTo>
                  <a:lnTo>
                    <a:pt x="2278156" y="318871"/>
                  </a:lnTo>
                  <a:lnTo>
                    <a:pt x="0" y="318871"/>
                  </a:lnTo>
                  <a:close/>
                </a:path>
              </a:pathLst>
            </a:custGeom>
            <a:solidFill>
              <a:srgbClr val="F4F4F4"/>
            </a:solidFill>
          </p:spPr>
        </p:sp>
        <p:sp>
          <p:nvSpPr>
            <p:cNvPr name="TextBox 22" id="22"/>
            <p:cNvSpPr txBox="true"/>
            <p:nvPr/>
          </p:nvSpPr>
          <p:spPr>
            <a:xfrm>
              <a:off x="0" y="-76200"/>
              <a:ext cx="2278156" cy="395071"/>
            </a:xfrm>
            <a:prstGeom prst="rect">
              <a:avLst/>
            </a:prstGeom>
          </p:spPr>
          <p:txBody>
            <a:bodyPr anchor="ctr" rtlCol="false" tIns="50800" lIns="50800" bIns="50800" rIns="50800"/>
            <a:lstStyle/>
            <a:p>
              <a:pPr algn="l">
                <a:lnSpc>
                  <a:spcPts val="2700"/>
                </a:lnSpc>
              </a:pPr>
              <a:r>
                <a:rPr lang="en-US" sz="1800">
                  <a:solidFill>
                    <a:srgbClr val="252525"/>
                  </a:solidFill>
                  <a:latin typeface="Poppins"/>
                  <a:ea typeface="Poppins"/>
                  <a:cs typeface="Poppins"/>
                  <a:sym typeface="Poppins"/>
                </a:rPr>
                <a:t>System.out.</a:t>
              </a:r>
              <a:r>
                <a:rPr lang="en-US" sz="1800">
                  <a:solidFill>
                    <a:srgbClr val="D12E2E"/>
                  </a:solidFill>
                  <a:latin typeface="Poppins"/>
                  <a:ea typeface="Poppins"/>
                  <a:cs typeface="Poppins"/>
                  <a:sym typeface="Poppins"/>
                </a:rPr>
                <a:t>println</a:t>
              </a:r>
              <a:r>
                <a:rPr lang="en-US" sz="1800">
                  <a:solidFill>
                    <a:srgbClr val="252525"/>
                  </a:solidFill>
                  <a:latin typeface="Poppins"/>
                  <a:ea typeface="Poppins"/>
                  <a:cs typeface="Poppins"/>
                  <a:sym typeface="Poppins"/>
                </a:rPr>
                <a:t>(System.getProperty(“user.home”));</a:t>
              </a:r>
            </a:p>
          </p:txBody>
        </p:sp>
      </p:grpSp>
      <p:sp>
        <p:nvSpPr>
          <p:cNvPr name="TextBox 23" id="2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40</a:t>
            </a:r>
          </a:p>
        </p:txBody>
      </p:sp>
      <p:sp>
        <p:nvSpPr>
          <p:cNvPr name="AutoShape 24" id="24"/>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931670"/>
            <a:ext cx="18288000" cy="6423660"/>
          </a:xfrm>
          <a:custGeom>
            <a:avLst/>
            <a:gdLst/>
            <a:ahLst/>
            <a:cxnLst/>
            <a:rect r="r" b="b" t="t" l="l"/>
            <a:pathLst>
              <a:path h="6423660" w="18288000">
                <a:moveTo>
                  <a:pt x="0" y="0"/>
                </a:moveTo>
                <a:lnTo>
                  <a:pt x="18288000" y="0"/>
                </a:lnTo>
                <a:lnTo>
                  <a:pt x="18288000" y="6423660"/>
                </a:lnTo>
                <a:lnTo>
                  <a:pt x="0" y="642366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AutoShape 4" id="4"/>
          <p:cNvSpPr/>
          <p:nvPr/>
        </p:nvSpPr>
        <p:spPr>
          <a:xfrm rot="0">
            <a:off x="5061151" y="1260438"/>
            <a:ext cx="13226849" cy="0"/>
          </a:xfrm>
          <a:prstGeom prst="line">
            <a:avLst/>
          </a:prstGeom>
          <a:ln cap="flat" w="38100">
            <a:solidFill>
              <a:srgbClr val="D12E2E"/>
            </a:solidFill>
            <a:prstDash val="solid"/>
            <a:headEnd type="none" len="sm" w="sm"/>
            <a:tailEnd type="none" len="sm" w="sm"/>
          </a:ln>
        </p:spPr>
      </p:sp>
      <p:sp>
        <p:nvSpPr>
          <p:cNvPr name="Freeform 5" id="5"/>
          <p:cNvSpPr/>
          <p:nvPr/>
        </p:nvSpPr>
        <p:spPr>
          <a:xfrm flipH="false" flipV="false" rot="0">
            <a:off x="2062870" y="878260"/>
            <a:ext cx="2770529" cy="802458"/>
          </a:xfrm>
          <a:custGeom>
            <a:avLst/>
            <a:gdLst/>
            <a:ahLst/>
            <a:cxnLst/>
            <a:rect r="r" b="b" t="t" l="l"/>
            <a:pathLst>
              <a:path h="802458" w="2770529">
                <a:moveTo>
                  <a:pt x="0" y="0"/>
                </a:moveTo>
                <a:lnTo>
                  <a:pt x="2770529" y="0"/>
                </a:lnTo>
                <a:lnTo>
                  <a:pt x="2770529" y="802457"/>
                </a:lnTo>
                <a:lnTo>
                  <a:pt x="0" y="802457"/>
                </a:lnTo>
                <a:lnTo>
                  <a:pt x="0" y="0"/>
                </a:lnTo>
                <a:close/>
              </a:path>
            </a:pathLst>
          </a:custGeom>
          <a:blipFill>
            <a:blip r:embed="rId4"/>
            <a:stretch>
              <a:fillRect l="0" t="-153741" r="0" b="0"/>
            </a:stretch>
          </a:blipFill>
        </p:spPr>
      </p:sp>
      <p:sp>
        <p:nvSpPr>
          <p:cNvPr name="Freeform 6" id="6"/>
          <p:cNvSpPr/>
          <p:nvPr/>
        </p:nvSpPr>
        <p:spPr>
          <a:xfrm flipH="false" flipV="false" rot="0">
            <a:off x="0" y="607242"/>
            <a:ext cx="2238516" cy="1073475"/>
          </a:xfrm>
          <a:custGeom>
            <a:avLst/>
            <a:gdLst/>
            <a:ahLst/>
            <a:cxnLst/>
            <a:rect r="r" b="b" t="t" l="l"/>
            <a:pathLst>
              <a:path h="1073475" w="2238516">
                <a:moveTo>
                  <a:pt x="0" y="0"/>
                </a:moveTo>
                <a:lnTo>
                  <a:pt x="2238516" y="0"/>
                </a:lnTo>
                <a:lnTo>
                  <a:pt x="2238516" y="1073475"/>
                </a:lnTo>
                <a:lnTo>
                  <a:pt x="0" y="1073475"/>
                </a:lnTo>
                <a:lnTo>
                  <a:pt x="0" y="0"/>
                </a:lnTo>
                <a:close/>
              </a:path>
            </a:pathLst>
          </a:custGeom>
          <a:blipFill>
            <a:blip r:embed="rId4"/>
            <a:stretch>
              <a:fillRect l="0" t="0" r="0" b="-53256"/>
            </a:stretch>
          </a:blipFill>
        </p:spPr>
      </p:sp>
      <p:sp>
        <p:nvSpPr>
          <p:cNvPr name="Freeform 7" id="7"/>
          <p:cNvSpPr/>
          <p:nvPr/>
        </p:nvSpPr>
        <p:spPr>
          <a:xfrm flipH="true" flipV="false" rot="694344">
            <a:off x="3162666" y="4144533"/>
            <a:ext cx="4106811" cy="3193046"/>
          </a:xfrm>
          <a:custGeom>
            <a:avLst/>
            <a:gdLst/>
            <a:ahLst/>
            <a:cxnLst/>
            <a:rect r="r" b="b" t="t" l="l"/>
            <a:pathLst>
              <a:path h="3193046" w="4106811">
                <a:moveTo>
                  <a:pt x="4106811" y="0"/>
                </a:moveTo>
                <a:lnTo>
                  <a:pt x="0" y="0"/>
                </a:lnTo>
                <a:lnTo>
                  <a:pt x="0" y="3193046"/>
                </a:lnTo>
                <a:lnTo>
                  <a:pt x="4106811" y="3193046"/>
                </a:lnTo>
                <a:lnTo>
                  <a:pt x="4106811" y="0"/>
                </a:lnTo>
                <a:close/>
              </a:path>
            </a:pathLst>
          </a:custGeom>
          <a:blipFill>
            <a:blip r:embed="rId5"/>
            <a:stretch>
              <a:fillRect l="0" t="0" r="0" b="0"/>
            </a:stretch>
          </a:blipFill>
        </p:spPr>
      </p:sp>
      <p:grpSp>
        <p:nvGrpSpPr>
          <p:cNvPr name="Group 8" id="8"/>
          <p:cNvGrpSpPr/>
          <p:nvPr/>
        </p:nvGrpSpPr>
        <p:grpSpPr>
          <a:xfrm rot="0">
            <a:off x="715754" y="2907986"/>
            <a:ext cx="4980340" cy="4980340"/>
            <a:chOff x="0" y="0"/>
            <a:chExt cx="6640453" cy="6640453"/>
          </a:xfrm>
        </p:grpSpPr>
        <p:sp>
          <p:nvSpPr>
            <p:cNvPr name="Freeform 9" id="9"/>
            <p:cNvSpPr/>
            <p:nvPr/>
          </p:nvSpPr>
          <p:spPr>
            <a:xfrm flipH="false" flipV="false" rot="6231194">
              <a:off x="577027" y="577027"/>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176872">
              <a:off x="2456951" y="1202265"/>
              <a:ext cx="3260407" cy="32604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70614" t="-85767" r="-146890" b="-54064"/>
                </a:stretch>
              </a:blipFill>
            </p:spPr>
          </p:sp>
        </p:grpSp>
      </p:grpSp>
      <p:sp>
        <p:nvSpPr>
          <p:cNvPr name="TextBox 12" id="12"/>
          <p:cNvSpPr txBox="true"/>
          <p:nvPr/>
        </p:nvSpPr>
        <p:spPr>
          <a:xfrm rot="0">
            <a:off x="11750981" y="4558860"/>
            <a:ext cx="7845848" cy="1380906"/>
          </a:xfrm>
          <a:prstGeom prst="rect">
            <a:avLst/>
          </a:prstGeom>
        </p:spPr>
        <p:txBody>
          <a:bodyPr anchor="t" rtlCol="false" tIns="0" lIns="0" bIns="0" rIns="0">
            <a:spAutoFit/>
          </a:bodyPr>
          <a:lstStyle/>
          <a:p>
            <a:pPr algn="l" marL="0" indent="0" lvl="0">
              <a:lnSpc>
                <a:spcPts val="9741"/>
              </a:lnSpc>
            </a:pPr>
            <a:r>
              <a:rPr lang="en-US" b="true" sz="9741">
                <a:solidFill>
                  <a:srgbClr val="D12E2E"/>
                </a:solidFill>
                <a:latin typeface="Poppins Bold"/>
                <a:ea typeface="Poppins Bold"/>
                <a:cs typeface="Poppins Bold"/>
                <a:sym typeface="Poppins Bold"/>
              </a:rPr>
              <a:t>Exposed</a:t>
            </a:r>
          </a:p>
        </p:txBody>
      </p:sp>
      <p:sp>
        <p:nvSpPr>
          <p:cNvPr name="TextBox 13" id="13"/>
          <p:cNvSpPr txBox="true"/>
          <p:nvPr/>
        </p:nvSpPr>
        <p:spPr>
          <a:xfrm rot="0">
            <a:off x="4861126" y="4535585"/>
            <a:ext cx="6568545" cy="1380906"/>
          </a:xfrm>
          <a:prstGeom prst="rect">
            <a:avLst/>
          </a:prstGeom>
        </p:spPr>
        <p:txBody>
          <a:bodyPr anchor="t" rtlCol="false" tIns="0" lIns="0" bIns="0" rIns="0">
            <a:spAutoFit/>
          </a:bodyPr>
          <a:lstStyle/>
          <a:p>
            <a:pPr algn="r" marL="0" indent="0" lvl="0">
              <a:lnSpc>
                <a:spcPts val="9741"/>
              </a:lnSpc>
            </a:pPr>
            <a:r>
              <a:rPr lang="en-US" sz="9741">
                <a:solidFill>
                  <a:srgbClr val="D12E2E"/>
                </a:solidFill>
                <a:latin typeface="Poppins"/>
                <a:ea typeface="Poppins"/>
                <a:cs typeface="Poppins"/>
                <a:sym typeface="Poppins"/>
              </a:rPr>
              <a:t>JPF</a:t>
            </a: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41</a:t>
            </a:r>
          </a:p>
        </p:txBody>
      </p:sp>
    </p:spTree>
  </p:cSld>
  <p:clrMapOvr>
    <a:masterClrMapping/>
  </p:clrMapOvr>
  <p:transition spd="slow">
    <p:push dir="l"/>
  </p:transition>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88774" y="1118579"/>
            <a:ext cx="1130586" cy="1270321"/>
          </a:xfrm>
          <a:custGeom>
            <a:avLst/>
            <a:gdLst/>
            <a:ahLst/>
            <a:cxnLst/>
            <a:rect r="r" b="b" t="t" l="l"/>
            <a:pathLst>
              <a:path h="1270321" w="1130586">
                <a:moveTo>
                  <a:pt x="0" y="0"/>
                </a:moveTo>
                <a:lnTo>
                  <a:pt x="1130586" y="0"/>
                </a:lnTo>
                <a:lnTo>
                  <a:pt x="1130586" y="1270321"/>
                </a:lnTo>
                <a:lnTo>
                  <a:pt x="0" y="1270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333790" y="1461771"/>
            <a:ext cx="774444" cy="774444"/>
          </a:xfrm>
          <a:custGeom>
            <a:avLst/>
            <a:gdLst/>
            <a:ahLst/>
            <a:cxnLst/>
            <a:rect r="r" b="b" t="t" l="l"/>
            <a:pathLst>
              <a:path h="774444" w="774444">
                <a:moveTo>
                  <a:pt x="0" y="0"/>
                </a:moveTo>
                <a:lnTo>
                  <a:pt x="774444" y="0"/>
                </a:lnTo>
                <a:lnTo>
                  <a:pt x="774444" y="774444"/>
                </a:lnTo>
                <a:lnTo>
                  <a:pt x="0" y="774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333790" y="5991229"/>
            <a:ext cx="774444" cy="831412"/>
          </a:xfrm>
          <a:custGeom>
            <a:avLst/>
            <a:gdLst/>
            <a:ahLst/>
            <a:cxnLst/>
            <a:rect r="r" b="b" t="t" l="l"/>
            <a:pathLst>
              <a:path h="831412" w="774444">
                <a:moveTo>
                  <a:pt x="0" y="0"/>
                </a:moveTo>
                <a:lnTo>
                  <a:pt x="774444" y="0"/>
                </a:lnTo>
                <a:lnTo>
                  <a:pt x="774444" y="831412"/>
                </a:lnTo>
                <a:lnTo>
                  <a:pt x="0" y="8314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645868" y="4324163"/>
            <a:ext cx="562294" cy="631791"/>
          </a:xfrm>
          <a:custGeom>
            <a:avLst/>
            <a:gdLst/>
            <a:ahLst/>
            <a:cxnLst/>
            <a:rect r="r" b="b" t="t" l="l"/>
            <a:pathLst>
              <a:path h="631791" w="562294">
                <a:moveTo>
                  <a:pt x="0" y="0"/>
                </a:moveTo>
                <a:lnTo>
                  <a:pt x="562294" y="0"/>
                </a:lnTo>
                <a:lnTo>
                  <a:pt x="562294" y="631791"/>
                </a:lnTo>
                <a:lnTo>
                  <a:pt x="0" y="6317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8468636" y="4324163"/>
            <a:ext cx="916759" cy="877796"/>
          </a:xfrm>
          <a:custGeom>
            <a:avLst/>
            <a:gdLst/>
            <a:ahLst/>
            <a:cxnLst/>
            <a:rect r="r" b="b" t="t" l="l"/>
            <a:pathLst>
              <a:path h="877796" w="916759">
                <a:moveTo>
                  <a:pt x="0" y="0"/>
                </a:moveTo>
                <a:lnTo>
                  <a:pt x="916759" y="0"/>
                </a:lnTo>
                <a:lnTo>
                  <a:pt x="916759" y="877796"/>
                </a:lnTo>
                <a:lnTo>
                  <a:pt x="0" y="87779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1028700" y="3087114"/>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Unlocking Full Power</a:t>
            </a:r>
          </a:p>
        </p:txBody>
      </p:sp>
      <p:sp>
        <p:nvSpPr>
          <p:cNvPr name="TextBox 9" id="9"/>
          <p:cNvSpPr txBox="true"/>
          <p:nvPr/>
        </p:nvSpPr>
        <p:spPr>
          <a:xfrm rot="0">
            <a:off x="1028700" y="5685016"/>
            <a:ext cx="4611331" cy="13792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JPF is Open Souirce and highly </a:t>
            </a:r>
            <a:r>
              <a:rPr lang="en-US" sz="1800" b="true">
                <a:solidFill>
                  <a:srgbClr val="252525"/>
                </a:solidFill>
                <a:latin typeface="Poppins Bold"/>
                <a:ea typeface="Poppins Bold"/>
                <a:cs typeface="Poppins Bold"/>
                <a:sym typeface="Poppins Bold"/>
              </a:rPr>
              <a:t>extensible</a:t>
            </a:r>
            <a:r>
              <a:rPr lang="en-US" sz="1800">
                <a:solidFill>
                  <a:srgbClr val="252525"/>
                </a:solidFill>
                <a:latin typeface="Poppins"/>
                <a:ea typeface="Poppins"/>
                <a:cs typeface="Poppins"/>
                <a:sym typeface="Poppins"/>
              </a:rPr>
              <a:t>. </a:t>
            </a:r>
          </a:p>
          <a:p>
            <a:pPr algn="just" marL="0" indent="0" lvl="0">
              <a:lnSpc>
                <a:spcPts val="2700"/>
              </a:lnSpc>
              <a:spcBef>
                <a:spcPct val="0"/>
              </a:spcBef>
            </a:pPr>
            <a:r>
              <a:rPr lang="en-US" sz="1800">
                <a:solidFill>
                  <a:srgbClr val="252525"/>
                </a:solidFill>
                <a:latin typeface="Poppins"/>
                <a:ea typeface="Poppins"/>
                <a:cs typeface="Poppins"/>
                <a:sym typeface="Poppins"/>
              </a:rPr>
              <a:t>To extend it we need to have a look under the hood.</a:t>
            </a:r>
          </a:p>
        </p:txBody>
      </p:sp>
      <p:sp>
        <p:nvSpPr>
          <p:cNvPr name="TextBox 10" id="10"/>
          <p:cNvSpPr txBox="true"/>
          <p:nvPr/>
        </p:nvSpPr>
        <p:spPr>
          <a:xfrm rot="0">
            <a:off x="9502664" y="1370203"/>
            <a:ext cx="4611928"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Off-the-shell extensions</a:t>
            </a:r>
          </a:p>
        </p:txBody>
      </p:sp>
      <p:sp>
        <p:nvSpPr>
          <p:cNvPr name="TextBox 11" id="11"/>
          <p:cNvSpPr txBox="true"/>
          <p:nvPr/>
        </p:nvSpPr>
        <p:spPr>
          <a:xfrm rot="0">
            <a:off x="9502664" y="2005177"/>
            <a:ext cx="6336492" cy="845820"/>
          </a:xfrm>
          <a:prstGeom prst="rect">
            <a:avLst/>
          </a:prstGeom>
        </p:spPr>
        <p:txBody>
          <a:bodyPr anchor="t" rtlCol="false" tIns="0" lIns="0" bIns="0" rIns="0">
            <a:spAutoFit/>
          </a:bodyPr>
          <a:lstStyle/>
          <a:p>
            <a:pPr algn="l" marL="0" indent="0" lvl="0">
              <a:lnSpc>
                <a:spcPts val="3449"/>
              </a:lnSpc>
              <a:spcBef>
                <a:spcPct val="0"/>
              </a:spcBef>
            </a:pPr>
            <a:r>
              <a:rPr lang="en-US" sz="2299">
                <a:solidFill>
                  <a:srgbClr val="252525"/>
                </a:solidFill>
                <a:latin typeface="Poppins"/>
                <a:ea typeface="Poppins"/>
                <a:cs typeface="Poppins"/>
                <a:sym typeface="Poppins"/>
              </a:rPr>
              <a:t>There are lot of extensions that fits wide range of needs</a:t>
            </a:r>
          </a:p>
        </p:txBody>
      </p:sp>
      <p:sp>
        <p:nvSpPr>
          <p:cNvPr name="TextBox 12" id="12"/>
          <p:cNvSpPr txBox="true"/>
          <p:nvPr/>
        </p:nvSpPr>
        <p:spPr>
          <a:xfrm rot="0">
            <a:off x="9502664" y="5934079"/>
            <a:ext cx="6008928"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(Custom) Properties verification</a:t>
            </a:r>
          </a:p>
        </p:txBody>
      </p:sp>
      <p:sp>
        <p:nvSpPr>
          <p:cNvPr name="TextBox 13" id="13"/>
          <p:cNvSpPr txBox="true"/>
          <p:nvPr/>
        </p:nvSpPr>
        <p:spPr>
          <a:xfrm rot="0">
            <a:off x="9502664" y="6569054"/>
            <a:ext cx="7316206" cy="845820"/>
          </a:xfrm>
          <a:prstGeom prst="rect">
            <a:avLst/>
          </a:prstGeom>
        </p:spPr>
        <p:txBody>
          <a:bodyPr anchor="t" rtlCol="false" tIns="0" lIns="0" bIns="0" rIns="0">
            <a:spAutoFit/>
          </a:bodyPr>
          <a:lstStyle/>
          <a:p>
            <a:pPr algn="l">
              <a:lnSpc>
                <a:spcPts val="3449"/>
              </a:lnSpc>
            </a:pPr>
            <a:r>
              <a:rPr lang="en-US" sz="2299">
                <a:solidFill>
                  <a:srgbClr val="252525"/>
                </a:solidFill>
                <a:latin typeface="Poppins"/>
                <a:ea typeface="Poppins"/>
                <a:cs typeface="Poppins"/>
                <a:sym typeface="Poppins"/>
              </a:rPr>
              <a:t>JPF become </a:t>
            </a:r>
            <a:r>
              <a:rPr lang="en-US" sz="2299" b="true">
                <a:solidFill>
                  <a:srgbClr val="252525"/>
                </a:solidFill>
                <a:latin typeface="Poppins Bold"/>
                <a:ea typeface="Poppins Bold"/>
                <a:cs typeface="Poppins Bold"/>
                <a:sym typeface="Poppins Bold"/>
              </a:rPr>
              <a:t>not only for java errors!</a:t>
            </a:r>
          </a:p>
          <a:p>
            <a:pPr algn="l" marL="0" indent="0" lvl="0">
              <a:lnSpc>
                <a:spcPts val="3449"/>
              </a:lnSpc>
              <a:spcBef>
                <a:spcPct val="0"/>
              </a:spcBef>
            </a:pPr>
            <a:r>
              <a:rPr lang="en-US" sz="2299">
                <a:solidFill>
                  <a:srgbClr val="252525"/>
                </a:solidFill>
                <a:latin typeface="Poppins"/>
                <a:ea typeface="Poppins"/>
                <a:cs typeface="Poppins"/>
                <a:sym typeface="Poppins"/>
              </a:rPr>
              <a:t>We might check specific (custom?) properties!</a:t>
            </a: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42</a:t>
            </a:r>
          </a:p>
        </p:txBody>
      </p:sp>
      <p:sp>
        <p:nvSpPr>
          <p:cNvPr name="TextBox 15" id="15"/>
          <p:cNvSpPr txBox="true"/>
          <p:nvPr/>
        </p:nvSpPr>
        <p:spPr>
          <a:xfrm rot="0">
            <a:off x="9688836" y="4174973"/>
            <a:ext cx="3827902" cy="312655"/>
          </a:xfrm>
          <a:prstGeom prst="rect">
            <a:avLst/>
          </a:prstGeom>
        </p:spPr>
        <p:txBody>
          <a:bodyPr anchor="t" rtlCol="false" tIns="0" lIns="0" bIns="0" rIns="0">
            <a:spAutoFit/>
          </a:bodyPr>
          <a:lstStyle/>
          <a:p>
            <a:pPr algn="l" marL="0" indent="0" lvl="0">
              <a:lnSpc>
                <a:spcPts val="2481"/>
              </a:lnSpc>
              <a:spcBef>
                <a:spcPct val="0"/>
              </a:spcBef>
            </a:pPr>
            <a:r>
              <a:rPr lang="en-US" b="true" sz="1909">
                <a:solidFill>
                  <a:srgbClr val="000000"/>
                </a:solidFill>
                <a:latin typeface="Poppins Bold"/>
                <a:ea typeface="Poppins Bold"/>
                <a:cs typeface="Poppins Bold"/>
                <a:sym typeface="Poppins Bold"/>
              </a:rPr>
              <a:t>JPF Under the hood</a:t>
            </a:r>
          </a:p>
        </p:txBody>
      </p:sp>
      <p:sp>
        <p:nvSpPr>
          <p:cNvPr name="TextBox 16" id="16"/>
          <p:cNvSpPr txBox="true"/>
          <p:nvPr/>
        </p:nvSpPr>
        <p:spPr>
          <a:xfrm rot="0">
            <a:off x="9688836" y="4585826"/>
            <a:ext cx="5259291" cy="705460"/>
          </a:xfrm>
          <a:prstGeom prst="rect">
            <a:avLst/>
          </a:prstGeom>
        </p:spPr>
        <p:txBody>
          <a:bodyPr anchor="t" rtlCol="false" tIns="0" lIns="0" bIns="0" rIns="0">
            <a:spAutoFit/>
          </a:bodyPr>
          <a:lstStyle/>
          <a:p>
            <a:pPr algn="l" marL="0" indent="0" lvl="0">
              <a:lnSpc>
                <a:spcPts val="2863"/>
              </a:lnSpc>
              <a:spcBef>
                <a:spcPct val="0"/>
              </a:spcBef>
            </a:pPr>
            <a:r>
              <a:rPr lang="en-US" sz="1908">
                <a:solidFill>
                  <a:srgbClr val="252525"/>
                </a:solidFill>
                <a:latin typeface="Poppins"/>
                <a:ea typeface="Poppins"/>
                <a:cs typeface="Poppins"/>
                <a:sym typeface="Poppins"/>
              </a:rPr>
              <a:t>Checking what's under the hood enable us to unlock the full potential</a:t>
            </a:r>
          </a:p>
        </p:txBody>
      </p:sp>
      <p:grpSp>
        <p:nvGrpSpPr>
          <p:cNvPr name="Group 17" id="17"/>
          <p:cNvGrpSpPr/>
          <p:nvPr/>
        </p:nvGrpSpPr>
        <p:grpSpPr>
          <a:xfrm rot="0">
            <a:off x="3334365" y="1028700"/>
            <a:ext cx="1655874" cy="1450079"/>
            <a:chOff x="0" y="0"/>
            <a:chExt cx="2207832" cy="1933438"/>
          </a:xfrm>
        </p:grpSpPr>
        <p:sp>
          <p:nvSpPr>
            <p:cNvPr name="Freeform 18" id="18"/>
            <p:cNvSpPr/>
            <p:nvPr/>
          </p:nvSpPr>
          <p:spPr>
            <a:xfrm flipH="false" flipV="false" rot="6059933">
              <a:off x="1155127" y="143294"/>
              <a:ext cx="1008115" cy="868760"/>
            </a:xfrm>
            <a:custGeom>
              <a:avLst/>
              <a:gdLst/>
              <a:ahLst/>
              <a:cxnLst/>
              <a:rect r="r" b="b" t="t" l="l"/>
              <a:pathLst>
                <a:path h="868760" w="1008115">
                  <a:moveTo>
                    <a:pt x="0" y="0"/>
                  </a:moveTo>
                  <a:lnTo>
                    <a:pt x="1008115" y="0"/>
                  </a:lnTo>
                  <a:lnTo>
                    <a:pt x="1008115" y="868760"/>
                  </a:lnTo>
                  <a:lnTo>
                    <a:pt x="0" y="868760"/>
                  </a:lnTo>
                  <a:lnTo>
                    <a:pt x="0" y="0"/>
                  </a:lnTo>
                  <a:close/>
                </a:path>
              </a:pathLst>
            </a:custGeom>
            <a:blipFill>
              <a:blip r:embed="rId2">
                <a:extLst>
                  <a:ext uri="{96DAC541-7B7A-43D3-8B79-37D633B846F1}">
                    <asvg:svgBlip xmlns:asvg="http://schemas.microsoft.com/office/drawing/2016/SVG/main" r:embed="rId3"/>
                  </a:ext>
                </a:extLst>
              </a:blip>
              <a:stretch>
                <a:fillRect l="0" t="0" r="-33431" b="-73972"/>
              </a:stretch>
            </a:blipFill>
          </p:spPr>
        </p:sp>
        <p:sp>
          <p:nvSpPr>
            <p:cNvPr name="Freeform 19" id="19"/>
            <p:cNvSpPr/>
            <p:nvPr/>
          </p:nvSpPr>
          <p:spPr>
            <a:xfrm flipH="false" flipV="false" rot="0">
              <a:off x="0" y="234884"/>
              <a:ext cx="1345146" cy="1511400"/>
            </a:xfrm>
            <a:custGeom>
              <a:avLst/>
              <a:gdLst/>
              <a:ahLst/>
              <a:cxnLst/>
              <a:rect r="r" b="b" t="t" l="l"/>
              <a:pathLst>
                <a:path h="1511400" w="1345146">
                  <a:moveTo>
                    <a:pt x="0" y="0"/>
                  </a:moveTo>
                  <a:lnTo>
                    <a:pt x="1345146" y="0"/>
                  </a:lnTo>
                  <a:lnTo>
                    <a:pt x="1345146" y="1511400"/>
                  </a:lnTo>
                  <a:lnTo>
                    <a:pt x="0" y="1511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10538514">
              <a:off x="1168166" y="1027631"/>
              <a:ext cx="1008115" cy="868760"/>
            </a:xfrm>
            <a:custGeom>
              <a:avLst/>
              <a:gdLst/>
              <a:ahLst/>
              <a:cxnLst/>
              <a:rect r="r" b="b" t="t" l="l"/>
              <a:pathLst>
                <a:path h="868760" w="1008115">
                  <a:moveTo>
                    <a:pt x="0" y="0"/>
                  </a:moveTo>
                  <a:lnTo>
                    <a:pt x="1008115" y="0"/>
                  </a:lnTo>
                  <a:lnTo>
                    <a:pt x="1008115" y="868760"/>
                  </a:lnTo>
                  <a:lnTo>
                    <a:pt x="0" y="868760"/>
                  </a:lnTo>
                  <a:lnTo>
                    <a:pt x="0" y="0"/>
                  </a:lnTo>
                  <a:close/>
                </a:path>
              </a:pathLst>
            </a:custGeom>
            <a:blipFill>
              <a:blip r:embed="rId2">
                <a:extLst>
                  <a:ext uri="{96DAC541-7B7A-43D3-8B79-37D633B846F1}">
                    <asvg:svgBlip xmlns:asvg="http://schemas.microsoft.com/office/drawing/2016/SVG/main" r:embed="rId3"/>
                  </a:ext>
                </a:extLst>
              </a:blip>
              <a:stretch>
                <a:fillRect l="0" t="0" r="-33431" b="-73972"/>
              </a:stretch>
            </a:blipFill>
          </p:spPr>
        </p:sp>
      </p:grpSp>
      <p:sp>
        <p:nvSpPr>
          <p:cNvPr name="AutoShape 21" id="21"/>
          <p:cNvSpPr/>
          <p:nvPr/>
        </p:nvSpPr>
        <p:spPr>
          <a:xfrm flipV="true">
            <a:off x="2473360" y="1753739"/>
            <a:ext cx="552577" cy="0"/>
          </a:xfrm>
          <a:prstGeom prst="line">
            <a:avLst/>
          </a:prstGeom>
          <a:ln cap="flat" w="38100">
            <a:solidFill>
              <a:srgbClr val="D12E2E"/>
            </a:solidFill>
            <a:prstDash val="solid"/>
            <a:headEnd type="none" len="sm" w="sm"/>
            <a:tailEnd type="arrow" len="sm" w="med"/>
          </a:ln>
        </p:spPr>
      </p:sp>
      <p:sp>
        <p:nvSpPr>
          <p:cNvPr name="AutoShape 22" id="22"/>
          <p:cNvSpPr/>
          <p:nvPr/>
        </p:nvSpPr>
        <p:spPr>
          <a:xfrm>
            <a:off x="8927015" y="5201959"/>
            <a:ext cx="0" cy="571556"/>
          </a:xfrm>
          <a:prstGeom prst="line">
            <a:avLst/>
          </a:prstGeom>
          <a:ln cap="flat" w="38100">
            <a:solidFill>
              <a:srgbClr val="000000"/>
            </a:solidFill>
            <a:prstDash val="solid"/>
            <a:headEnd type="none" len="sm" w="sm"/>
            <a:tailEnd type="arrow" len="sm" w="med"/>
          </a:ln>
        </p:spPr>
      </p:sp>
    </p:spTree>
  </p:cSld>
  <p:clrMapOvr>
    <a:masterClrMapping/>
  </p:clrMapOvr>
  <p:transition spd="slow">
    <p:push dir="l"/>
  </p:transition>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002266"/>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Some extensions</a:t>
            </a:r>
          </a:p>
        </p:txBody>
      </p:sp>
      <p:sp>
        <p:nvSpPr>
          <p:cNvPr name="TextBox 3" id="3"/>
          <p:cNvSpPr txBox="true"/>
          <p:nvPr/>
        </p:nvSpPr>
        <p:spPr>
          <a:xfrm rot="0">
            <a:off x="1028700" y="6526391"/>
            <a:ext cx="4611331" cy="13792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Virtually infinite, here there are a few that might be interesting, even if they are out of the scope of understanding jpf itself.</a:t>
            </a:r>
          </a:p>
        </p:txBody>
      </p:sp>
      <p:sp>
        <p:nvSpPr>
          <p:cNvPr name="Freeform 4" id="4"/>
          <p:cNvSpPr/>
          <p:nvPr/>
        </p:nvSpPr>
        <p:spPr>
          <a:xfrm flipH="false" flipV="false" rot="0">
            <a:off x="1231010" y="1772597"/>
            <a:ext cx="1610814" cy="2013517"/>
          </a:xfrm>
          <a:custGeom>
            <a:avLst/>
            <a:gdLst/>
            <a:ahLst/>
            <a:cxnLst/>
            <a:rect r="r" b="b" t="t" l="l"/>
            <a:pathLst>
              <a:path h="2013517" w="1610814">
                <a:moveTo>
                  <a:pt x="0" y="0"/>
                </a:moveTo>
                <a:lnTo>
                  <a:pt x="1610814" y="0"/>
                </a:lnTo>
                <a:lnTo>
                  <a:pt x="1610814" y="2013517"/>
                </a:lnTo>
                <a:lnTo>
                  <a:pt x="0" y="20135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7187393" y="778262"/>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jpf-core</a:t>
            </a:r>
          </a:p>
        </p:txBody>
      </p:sp>
      <p:sp>
        <p:nvSpPr>
          <p:cNvPr name="TextBox 6" id="6"/>
          <p:cNvSpPr txBox="true"/>
          <p:nvPr/>
        </p:nvSpPr>
        <p:spPr>
          <a:xfrm rot="0">
            <a:off x="7187393" y="1413236"/>
            <a:ext cx="8912778" cy="417195"/>
          </a:xfrm>
          <a:prstGeom prst="rect">
            <a:avLst/>
          </a:prstGeom>
        </p:spPr>
        <p:txBody>
          <a:bodyPr anchor="t" rtlCol="false" tIns="0" lIns="0" bIns="0" rIns="0">
            <a:spAutoFit/>
          </a:bodyPr>
          <a:lstStyle/>
          <a:p>
            <a:pPr algn="l" marL="0" indent="0" lvl="0">
              <a:lnSpc>
                <a:spcPts val="3449"/>
              </a:lnSpc>
              <a:spcBef>
                <a:spcPct val="0"/>
              </a:spcBef>
            </a:pPr>
            <a:r>
              <a:rPr lang="en-US" sz="2299">
                <a:solidFill>
                  <a:srgbClr val="252525"/>
                </a:solidFill>
                <a:latin typeface="Poppins"/>
                <a:ea typeface="Poppins"/>
                <a:cs typeface="Poppins"/>
                <a:sym typeface="Poppins"/>
              </a:rPr>
              <a:t>Standard jpf</a:t>
            </a:r>
          </a:p>
        </p:txBody>
      </p:sp>
      <p:sp>
        <p:nvSpPr>
          <p:cNvPr name="TextBox 7" id="7"/>
          <p:cNvSpPr txBox="true"/>
          <p:nvPr/>
        </p:nvSpPr>
        <p:spPr>
          <a:xfrm rot="0">
            <a:off x="7187393" y="2001882"/>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jpf-probabilistic</a:t>
            </a:r>
          </a:p>
        </p:txBody>
      </p:sp>
      <p:sp>
        <p:nvSpPr>
          <p:cNvPr name="TextBox 8" id="8"/>
          <p:cNvSpPr txBox="true"/>
          <p:nvPr/>
        </p:nvSpPr>
        <p:spPr>
          <a:xfrm rot="0">
            <a:off x="7187393" y="2636856"/>
            <a:ext cx="8912778" cy="845820"/>
          </a:xfrm>
          <a:prstGeom prst="rect">
            <a:avLst/>
          </a:prstGeom>
        </p:spPr>
        <p:txBody>
          <a:bodyPr anchor="t" rtlCol="false" tIns="0" lIns="0" bIns="0" rIns="0">
            <a:spAutoFit/>
          </a:bodyPr>
          <a:lstStyle/>
          <a:p>
            <a:pPr algn="l" marL="0" indent="0" lvl="0">
              <a:lnSpc>
                <a:spcPts val="3449"/>
              </a:lnSpc>
              <a:spcBef>
                <a:spcPct val="0"/>
              </a:spcBef>
            </a:pPr>
            <a:r>
              <a:rPr lang="en-US" sz="2299">
                <a:solidFill>
                  <a:srgbClr val="252525"/>
                </a:solidFill>
                <a:latin typeface="Poppins"/>
                <a:ea typeface="Poppins"/>
                <a:cs typeface="Poppins"/>
                <a:sym typeface="Poppins"/>
              </a:rPr>
              <a:t>Jpf that consider the markov process underneath randomized algorithms.</a:t>
            </a:r>
          </a:p>
        </p:txBody>
      </p:sp>
      <p:sp>
        <p:nvSpPr>
          <p:cNvPr name="TextBox 9" id="9"/>
          <p:cNvSpPr txBox="true"/>
          <p:nvPr/>
        </p:nvSpPr>
        <p:spPr>
          <a:xfrm rot="0">
            <a:off x="7187393" y="3607424"/>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jpf-symbc</a:t>
            </a:r>
          </a:p>
        </p:txBody>
      </p:sp>
      <p:sp>
        <p:nvSpPr>
          <p:cNvPr name="TextBox 10" id="10"/>
          <p:cNvSpPr txBox="true"/>
          <p:nvPr/>
        </p:nvSpPr>
        <p:spPr>
          <a:xfrm rot="0">
            <a:off x="7187393" y="4242398"/>
            <a:ext cx="8912778" cy="417195"/>
          </a:xfrm>
          <a:prstGeom prst="rect">
            <a:avLst/>
          </a:prstGeom>
        </p:spPr>
        <p:txBody>
          <a:bodyPr anchor="t" rtlCol="false" tIns="0" lIns="0" bIns="0" rIns="0">
            <a:spAutoFit/>
          </a:bodyPr>
          <a:lstStyle/>
          <a:p>
            <a:pPr algn="l" marL="0" indent="0" lvl="0">
              <a:lnSpc>
                <a:spcPts val="3449"/>
              </a:lnSpc>
              <a:spcBef>
                <a:spcPct val="0"/>
              </a:spcBef>
            </a:pPr>
            <a:r>
              <a:rPr lang="en-US" sz="2299">
                <a:solidFill>
                  <a:srgbClr val="252525"/>
                </a:solidFill>
                <a:latin typeface="Poppins"/>
                <a:ea typeface="Poppins"/>
                <a:cs typeface="Poppins"/>
                <a:sym typeface="Poppins"/>
              </a:rPr>
              <a:t>Jpf for symbolic execution</a:t>
            </a:r>
          </a:p>
        </p:txBody>
      </p:sp>
      <p:sp>
        <p:nvSpPr>
          <p:cNvPr name="TextBox 11" id="11"/>
          <p:cNvSpPr txBox="true"/>
          <p:nvPr/>
        </p:nvSpPr>
        <p:spPr>
          <a:xfrm rot="0">
            <a:off x="7187393" y="4831044"/>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jpf-aprop</a:t>
            </a:r>
          </a:p>
        </p:txBody>
      </p:sp>
      <p:sp>
        <p:nvSpPr>
          <p:cNvPr name="TextBox 12" id="12"/>
          <p:cNvSpPr txBox="true"/>
          <p:nvPr/>
        </p:nvSpPr>
        <p:spPr>
          <a:xfrm rot="0">
            <a:off x="7187393" y="5466018"/>
            <a:ext cx="8912778" cy="417195"/>
          </a:xfrm>
          <a:prstGeom prst="rect">
            <a:avLst/>
          </a:prstGeom>
        </p:spPr>
        <p:txBody>
          <a:bodyPr anchor="t" rtlCol="false" tIns="0" lIns="0" bIns="0" rIns="0">
            <a:spAutoFit/>
          </a:bodyPr>
          <a:lstStyle/>
          <a:p>
            <a:pPr algn="l" marL="0" indent="0" lvl="0">
              <a:lnSpc>
                <a:spcPts val="3449"/>
              </a:lnSpc>
              <a:spcBef>
                <a:spcPct val="0"/>
              </a:spcBef>
            </a:pPr>
            <a:r>
              <a:rPr lang="en-US" sz="2299">
                <a:solidFill>
                  <a:srgbClr val="252525"/>
                </a:solidFill>
                <a:latin typeface="Poppins"/>
                <a:ea typeface="Poppins"/>
                <a:cs typeface="Poppins"/>
                <a:sym typeface="Poppins"/>
              </a:rPr>
              <a:t>Jpf with annotation based program properties</a:t>
            </a:r>
          </a:p>
        </p:txBody>
      </p:sp>
      <p:sp>
        <p:nvSpPr>
          <p:cNvPr name="TextBox 13" id="13"/>
          <p:cNvSpPr txBox="true"/>
          <p:nvPr/>
        </p:nvSpPr>
        <p:spPr>
          <a:xfrm rot="0">
            <a:off x="7187393" y="6046102"/>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jpf-nhandler</a:t>
            </a:r>
          </a:p>
        </p:txBody>
      </p:sp>
      <p:sp>
        <p:nvSpPr>
          <p:cNvPr name="TextBox 14" id="14"/>
          <p:cNvSpPr txBox="true"/>
          <p:nvPr/>
        </p:nvSpPr>
        <p:spPr>
          <a:xfrm rot="0">
            <a:off x="7187393" y="6681076"/>
            <a:ext cx="8912778" cy="417195"/>
          </a:xfrm>
          <a:prstGeom prst="rect">
            <a:avLst/>
          </a:prstGeom>
        </p:spPr>
        <p:txBody>
          <a:bodyPr anchor="t" rtlCol="false" tIns="0" lIns="0" bIns="0" rIns="0">
            <a:spAutoFit/>
          </a:bodyPr>
          <a:lstStyle/>
          <a:p>
            <a:pPr algn="l" marL="0" indent="0" lvl="0">
              <a:lnSpc>
                <a:spcPts val="3449"/>
              </a:lnSpc>
              <a:spcBef>
                <a:spcPct val="0"/>
              </a:spcBef>
            </a:pPr>
            <a:r>
              <a:rPr lang="en-US" sz="2299">
                <a:solidFill>
                  <a:srgbClr val="252525"/>
                </a:solidFill>
                <a:latin typeface="Poppins"/>
                <a:ea typeface="Poppins"/>
                <a:cs typeface="Poppins"/>
                <a:sym typeface="Poppins"/>
              </a:rPr>
              <a:t>Support running part of the code on the native JVM</a:t>
            </a:r>
          </a:p>
        </p:txBody>
      </p:sp>
      <p:sp>
        <p:nvSpPr>
          <p:cNvPr name="TextBox 15" id="15"/>
          <p:cNvSpPr txBox="true"/>
          <p:nvPr/>
        </p:nvSpPr>
        <p:spPr>
          <a:xfrm rot="0">
            <a:off x="7187393" y="7194437"/>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BenchExec</a:t>
            </a:r>
          </a:p>
        </p:txBody>
      </p:sp>
      <p:sp>
        <p:nvSpPr>
          <p:cNvPr name="TextBox 16" id="16"/>
          <p:cNvSpPr txBox="true"/>
          <p:nvPr/>
        </p:nvSpPr>
        <p:spPr>
          <a:xfrm rot="0">
            <a:off x="7187393" y="7829411"/>
            <a:ext cx="8912778" cy="417195"/>
          </a:xfrm>
          <a:prstGeom prst="rect">
            <a:avLst/>
          </a:prstGeom>
        </p:spPr>
        <p:txBody>
          <a:bodyPr anchor="t" rtlCol="false" tIns="0" lIns="0" bIns="0" rIns="0">
            <a:spAutoFit/>
          </a:bodyPr>
          <a:lstStyle/>
          <a:p>
            <a:pPr algn="l" marL="0" indent="0" lvl="0">
              <a:lnSpc>
                <a:spcPts val="3449"/>
              </a:lnSpc>
              <a:spcBef>
                <a:spcPct val="0"/>
              </a:spcBef>
            </a:pPr>
            <a:r>
              <a:rPr lang="en-US" sz="2299">
                <a:solidFill>
                  <a:srgbClr val="252525"/>
                </a:solidFill>
                <a:latin typeface="Poppins"/>
                <a:ea typeface="Poppins"/>
                <a:cs typeface="Poppins"/>
                <a:sym typeface="Poppins"/>
              </a:rPr>
              <a:t>Execute benchmark and resource management</a:t>
            </a:r>
          </a:p>
        </p:txBody>
      </p:sp>
      <p:sp>
        <p:nvSpPr>
          <p:cNvPr name="Freeform 17" id="17"/>
          <p:cNvSpPr/>
          <p:nvPr/>
        </p:nvSpPr>
        <p:spPr>
          <a:xfrm flipH="false" flipV="false" rot="0">
            <a:off x="3110758" y="2352884"/>
            <a:ext cx="1373158" cy="1373158"/>
          </a:xfrm>
          <a:custGeom>
            <a:avLst/>
            <a:gdLst/>
            <a:ahLst/>
            <a:cxnLst/>
            <a:rect r="r" b="b" t="t" l="l"/>
            <a:pathLst>
              <a:path h="1373158" w="1373158">
                <a:moveTo>
                  <a:pt x="0" y="0"/>
                </a:moveTo>
                <a:lnTo>
                  <a:pt x="1373158" y="0"/>
                </a:lnTo>
                <a:lnTo>
                  <a:pt x="1373158" y="1373157"/>
                </a:lnTo>
                <a:lnTo>
                  <a:pt x="0" y="13731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43</a:t>
            </a:r>
          </a:p>
        </p:txBody>
      </p:sp>
      <p:sp>
        <p:nvSpPr>
          <p:cNvPr name="AutoShape 19" id="19"/>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333954" y="1514417"/>
            <a:ext cx="2275041" cy="2366752"/>
          </a:xfrm>
          <a:custGeom>
            <a:avLst/>
            <a:gdLst/>
            <a:ahLst/>
            <a:cxnLst/>
            <a:rect r="r" b="b" t="t" l="l"/>
            <a:pathLst>
              <a:path h="2366752" w="2275041">
                <a:moveTo>
                  <a:pt x="0" y="0"/>
                </a:moveTo>
                <a:lnTo>
                  <a:pt x="2275040" y="0"/>
                </a:lnTo>
                <a:lnTo>
                  <a:pt x="2275040" y="2366753"/>
                </a:lnTo>
                <a:lnTo>
                  <a:pt x="0" y="23667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002266"/>
            <a:ext cx="7104979"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Understanding JPF Design</a:t>
            </a:r>
          </a:p>
        </p:txBody>
      </p:sp>
      <p:sp>
        <p:nvSpPr>
          <p:cNvPr name="TextBox 5" id="5"/>
          <p:cNvSpPr txBox="true"/>
          <p:nvPr/>
        </p:nvSpPr>
        <p:spPr>
          <a:xfrm rot="0">
            <a:off x="9144000" y="1466058"/>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The Virtual Machine</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44</a:t>
            </a:r>
          </a:p>
        </p:txBody>
      </p:sp>
      <p:sp>
        <p:nvSpPr>
          <p:cNvPr name="TextBox 7" id="7"/>
          <p:cNvSpPr txBox="true"/>
          <p:nvPr/>
        </p:nvSpPr>
        <p:spPr>
          <a:xfrm rot="0">
            <a:off x="1028700" y="6527701"/>
            <a:ext cx="581009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JPF is designed with </a:t>
            </a:r>
            <a:r>
              <a:rPr lang="en-US" sz="1800">
                <a:solidFill>
                  <a:srgbClr val="D12E2E"/>
                </a:solidFill>
                <a:latin typeface="Poppins"/>
                <a:ea typeface="Poppins"/>
                <a:cs typeface="Poppins"/>
                <a:sym typeface="Poppins"/>
              </a:rPr>
              <a:t>two principal components</a:t>
            </a:r>
            <a:r>
              <a:rPr lang="en-US" sz="1800">
                <a:solidFill>
                  <a:srgbClr val="252525"/>
                </a:solidFill>
                <a:latin typeface="Poppins"/>
                <a:ea typeface="Poppins"/>
                <a:cs typeface="Poppins"/>
                <a:sym typeface="Poppins"/>
              </a:rPr>
              <a:t> in mind</a:t>
            </a:r>
          </a:p>
        </p:txBody>
      </p:sp>
      <p:sp>
        <p:nvSpPr>
          <p:cNvPr name="TextBox 8" id="8"/>
          <p:cNvSpPr txBox="true"/>
          <p:nvPr/>
        </p:nvSpPr>
        <p:spPr>
          <a:xfrm rot="0">
            <a:off x="9144000" y="2119635"/>
            <a:ext cx="7076894" cy="231267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Holds classes and methods responsible for </a:t>
            </a:r>
            <a:r>
              <a:rPr lang="en-US" sz="1800">
                <a:solidFill>
                  <a:srgbClr val="D12E2E"/>
                </a:solidFill>
                <a:latin typeface="Poppins"/>
                <a:ea typeface="Poppins"/>
                <a:cs typeface="Poppins"/>
                <a:sym typeface="Poppins"/>
              </a:rPr>
              <a:t>generating</a:t>
            </a:r>
            <a:r>
              <a:rPr lang="en-US" sz="1800">
                <a:solidFill>
                  <a:srgbClr val="252525"/>
                </a:solidFill>
                <a:latin typeface="Poppins"/>
                <a:ea typeface="Poppins"/>
                <a:cs typeface="Poppins"/>
                <a:sym typeface="Poppins"/>
              </a:rPr>
              <a:t> the </a:t>
            </a:r>
            <a:r>
              <a:rPr lang="en-US" sz="1800">
                <a:solidFill>
                  <a:srgbClr val="D12E2E"/>
                </a:solidFill>
                <a:latin typeface="Poppins"/>
                <a:ea typeface="Poppins"/>
                <a:cs typeface="Poppins"/>
                <a:sym typeface="Poppins"/>
              </a:rPr>
              <a:t>state representations</a:t>
            </a:r>
            <a:r>
              <a:rPr lang="en-US" sz="1800">
                <a:solidFill>
                  <a:srgbClr val="252525"/>
                </a:solidFill>
                <a:latin typeface="Poppins"/>
                <a:ea typeface="Poppins"/>
                <a:cs typeface="Poppins"/>
                <a:sym typeface="Poppins"/>
              </a:rPr>
              <a:t>, which can be:</a:t>
            </a:r>
          </a:p>
          <a:p>
            <a:pPr algn="just" marL="388620" indent="-194310" lvl="1">
              <a:lnSpc>
                <a:spcPts val="2700"/>
              </a:lnSpc>
              <a:buFont typeface="Arial"/>
              <a:buChar char="•"/>
            </a:pPr>
            <a:r>
              <a:rPr lang="en-US" b="true" sz="1800">
                <a:solidFill>
                  <a:srgbClr val="D12E2E"/>
                </a:solidFill>
                <a:latin typeface="Poppins Bold"/>
                <a:ea typeface="Poppins Bold"/>
                <a:cs typeface="Poppins Bold"/>
                <a:sym typeface="Poppins Bold"/>
              </a:rPr>
              <a:t>Checked</a:t>
            </a:r>
            <a:r>
              <a:rPr lang="en-US" b="true" sz="1800">
                <a:solidFill>
                  <a:srgbClr val="252525"/>
                </a:solidFill>
                <a:latin typeface="Poppins Bold"/>
                <a:ea typeface="Poppins Bold"/>
                <a:cs typeface="Poppins Bold"/>
                <a:sym typeface="Poppins Bold"/>
              </a:rPr>
              <a:t> for Equality</a:t>
            </a:r>
          </a:p>
          <a:p>
            <a:pPr algn="just" marL="388620" indent="-194310" lvl="1">
              <a:lnSpc>
                <a:spcPts val="2700"/>
              </a:lnSpc>
              <a:buFont typeface="Arial"/>
              <a:buChar char="•"/>
            </a:pPr>
            <a:r>
              <a:rPr lang="en-US" b="true" sz="1800">
                <a:solidFill>
                  <a:srgbClr val="D12E2E"/>
                </a:solidFill>
                <a:latin typeface="Poppins Bold"/>
                <a:ea typeface="Poppins Bold"/>
                <a:cs typeface="Poppins Bold"/>
                <a:sym typeface="Poppins Bold"/>
              </a:rPr>
              <a:t>Queried</a:t>
            </a:r>
          </a:p>
          <a:p>
            <a:pPr algn="just" marL="388620" indent="-194310" lvl="1">
              <a:lnSpc>
                <a:spcPts val="2700"/>
              </a:lnSpc>
              <a:buFont typeface="Arial"/>
              <a:buChar char="•"/>
            </a:pPr>
            <a:r>
              <a:rPr lang="en-US" b="true" sz="1800">
                <a:solidFill>
                  <a:srgbClr val="D12E2E"/>
                </a:solidFill>
                <a:latin typeface="Poppins Bold"/>
                <a:ea typeface="Poppins Bold"/>
                <a:cs typeface="Poppins Bold"/>
                <a:sym typeface="Poppins Bold"/>
              </a:rPr>
              <a:t>Stored</a:t>
            </a:r>
          </a:p>
          <a:p>
            <a:pPr algn="just" marL="388620" indent="-194310" lvl="1">
              <a:lnSpc>
                <a:spcPts val="2700"/>
              </a:lnSpc>
              <a:buFont typeface="Arial"/>
              <a:buChar char="•"/>
            </a:pPr>
            <a:r>
              <a:rPr lang="en-US" b="true" sz="1800">
                <a:solidFill>
                  <a:srgbClr val="D12E2E"/>
                </a:solidFill>
                <a:latin typeface="Poppins Bold"/>
                <a:ea typeface="Poppins Bold"/>
                <a:cs typeface="Poppins Bold"/>
                <a:sym typeface="Poppins Bold"/>
              </a:rPr>
              <a:t>Restored</a:t>
            </a:r>
          </a:p>
          <a:p>
            <a:pPr algn="l">
              <a:lnSpc>
                <a:spcPts val="1679"/>
              </a:lnSpc>
              <a:spcBef>
                <a:spcPct val="0"/>
              </a:spcBef>
            </a:pPr>
          </a:p>
        </p:txBody>
      </p:sp>
      <p:sp>
        <p:nvSpPr>
          <p:cNvPr name="TextBox 9" id="9"/>
          <p:cNvSpPr txBox="true"/>
          <p:nvPr/>
        </p:nvSpPr>
        <p:spPr>
          <a:xfrm rot="0">
            <a:off x="9144000" y="5305961"/>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The Search Component</a:t>
            </a:r>
          </a:p>
        </p:txBody>
      </p:sp>
      <p:sp>
        <p:nvSpPr>
          <p:cNvPr name="TextBox 10" id="10"/>
          <p:cNvSpPr txBox="true"/>
          <p:nvPr/>
        </p:nvSpPr>
        <p:spPr>
          <a:xfrm rot="0">
            <a:off x="9144000" y="5956201"/>
            <a:ext cx="7076894" cy="9220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Decides </a:t>
            </a:r>
            <a:r>
              <a:rPr lang="en-US" sz="1800">
                <a:solidFill>
                  <a:srgbClr val="D12E2E"/>
                </a:solidFill>
                <a:latin typeface="Poppins"/>
                <a:ea typeface="Poppins"/>
                <a:cs typeface="Poppins"/>
                <a:sym typeface="Poppins"/>
              </a:rPr>
              <a:t>which state to visit next</a:t>
            </a:r>
            <a:r>
              <a:rPr lang="en-US" sz="1800">
                <a:solidFill>
                  <a:srgbClr val="252525"/>
                </a:solidFill>
                <a:latin typeface="Poppins"/>
                <a:ea typeface="Poppins"/>
                <a:cs typeface="Poppins"/>
                <a:sym typeface="Poppins"/>
              </a:rPr>
              <a:t>, based on different properties to be checked and/or heuristics</a:t>
            </a:r>
          </a:p>
          <a:p>
            <a:pPr algn="l">
              <a:lnSpc>
                <a:spcPts val="1679"/>
              </a:lnSpc>
              <a:spcBef>
                <a:spcPct val="0"/>
              </a:spcBef>
            </a:pPr>
          </a:p>
        </p:txBody>
      </p:sp>
    </p:spTree>
  </p:cSld>
  <p:clrMapOvr>
    <a:masterClrMapping/>
  </p:clrMapOvr>
  <p:transition spd="slow">
    <p:push dir="l"/>
  </p:transition>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563726"/>
            <a:ext cx="2033340" cy="1918965"/>
          </a:xfrm>
          <a:custGeom>
            <a:avLst/>
            <a:gdLst/>
            <a:ahLst/>
            <a:cxnLst/>
            <a:rect r="r" b="b" t="t" l="l"/>
            <a:pathLst>
              <a:path h="1918965" w="2033340">
                <a:moveTo>
                  <a:pt x="0" y="0"/>
                </a:moveTo>
                <a:lnTo>
                  <a:pt x="2033340" y="0"/>
                </a:lnTo>
                <a:lnTo>
                  <a:pt x="2033340" y="1918965"/>
                </a:lnTo>
                <a:lnTo>
                  <a:pt x="0" y="19189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730983" y="563726"/>
            <a:ext cx="7680162" cy="7851524"/>
          </a:xfrm>
          <a:custGeom>
            <a:avLst/>
            <a:gdLst/>
            <a:ahLst/>
            <a:cxnLst/>
            <a:rect r="r" b="b" t="t" l="l"/>
            <a:pathLst>
              <a:path h="7851524" w="7680162">
                <a:moveTo>
                  <a:pt x="0" y="0"/>
                </a:moveTo>
                <a:lnTo>
                  <a:pt x="7680161" y="0"/>
                </a:lnTo>
                <a:lnTo>
                  <a:pt x="7680161" y="7851524"/>
                </a:lnTo>
                <a:lnTo>
                  <a:pt x="0" y="7851524"/>
                </a:lnTo>
                <a:lnTo>
                  <a:pt x="0" y="0"/>
                </a:lnTo>
                <a:close/>
              </a:path>
            </a:pathLst>
          </a:custGeom>
          <a:blipFill>
            <a:blip r:embed="rId4"/>
            <a:stretch>
              <a:fillRect l="0" t="0" r="0" b="0"/>
            </a:stretch>
          </a:blipFill>
        </p:spPr>
      </p:sp>
      <p:sp>
        <p:nvSpPr>
          <p:cNvPr name="TextBox 5" id="5"/>
          <p:cNvSpPr txBox="true"/>
          <p:nvPr/>
        </p:nvSpPr>
        <p:spPr>
          <a:xfrm rot="0">
            <a:off x="3974398" y="497051"/>
            <a:ext cx="7104979"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The VM Package</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45</a:t>
            </a:r>
          </a:p>
        </p:txBody>
      </p:sp>
      <p:sp>
        <p:nvSpPr>
          <p:cNvPr name="TextBox 7" id="7"/>
          <p:cNvSpPr txBox="true"/>
          <p:nvPr/>
        </p:nvSpPr>
        <p:spPr>
          <a:xfrm rot="0">
            <a:off x="1028700" y="3800277"/>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Functionalities</a:t>
            </a:r>
          </a:p>
        </p:txBody>
      </p:sp>
      <p:sp>
        <p:nvSpPr>
          <p:cNvPr name="TextBox 8" id="8"/>
          <p:cNvSpPr txBox="true"/>
          <p:nvPr/>
        </p:nvSpPr>
        <p:spPr>
          <a:xfrm rot="0">
            <a:off x="1028700" y="4467061"/>
            <a:ext cx="7076894" cy="3511551"/>
          </a:xfrm>
          <a:prstGeom prst="rect">
            <a:avLst/>
          </a:prstGeom>
        </p:spPr>
        <p:txBody>
          <a:bodyPr anchor="t" rtlCol="false" tIns="0" lIns="0" bIns="0" rIns="0">
            <a:spAutoFit/>
          </a:bodyPr>
          <a:lstStyle/>
          <a:p>
            <a:pPr algn="l">
              <a:lnSpc>
                <a:spcPts val="2799"/>
              </a:lnSpc>
            </a:pPr>
            <a:r>
              <a:rPr lang="en-US" sz="1999" b="true">
                <a:solidFill>
                  <a:srgbClr val="D12E2E"/>
                </a:solidFill>
                <a:latin typeface="Arimo Bold"/>
                <a:ea typeface="Arimo Bold"/>
                <a:cs typeface="Arimo Bold"/>
                <a:sym typeface="Arimo Bold"/>
              </a:rPr>
              <a:t>ClassInfo</a:t>
            </a:r>
            <a:r>
              <a:rPr lang="en-US" sz="1999">
                <a:solidFill>
                  <a:srgbClr val="000000"/>
                </a:solidFill>
                <a:latin typeface="Arimo"/>
                <a:ea typeface="Arimo"/>
                <a:cs typeface="Arimo"/>
                <a:sym typeface="Arimo"/>
              </a:rPr>
              <a:t> encapsulates and manages classes under test</a:t>
            </a:r>
          </a:p>
          <a:p>
            <a:pPr algn="l">
              <a:lnSpc>
                <a:spcPts val="2799"/>
              </a:lnSpc>
            </a:pPr>
          </a:p>
          <a:p>
            <a:pPr algn="l">
              <a:lnSpc>
                <a:spcPts val="2799"/>
              </a:lnSpc>
            </a:pPr>
            <a:r>
              <a:rPr lang="en-US" sz="1999" b="true">
                <a:solidFill>
                  <a:srgbClr val="D12E2E"/>
                </a:solidFill>
                <a:latin typeface="Arimo Bold"/>
                <a:ea typeface="Arimo Bold"/>
                <a:cs typeface="Arimo Bold"/>
                <a:sym typeface="Arimo Bold"/>
              </a:rPr>
              <a:t>Fields</a:t>
            </a:r>
            <a:r>
              <a:rPr lang="en-US" sz="1999">
                <a:solidFill>
                  <a:srgbClr val="000000"/>
                </a:solidFill>
                <a:latin typeface="Arimo"/>
                <a:ea typeface="Arimo"/>
                <a:cs typeface="Arimo"/>
                <a:sym typeface="Arimo"/>
              </a:rPr>
              <a:t> objects store into integer arrays all of the object data</a:t>
            </a:r>
          </a:p>
          <a:p>
            <a:pPr algn="l">
              <a:lnSpc>
                <a:spcPts val="2799"/>
              </a:lnSpc>
            </a:pPr>
          </a:p>
          <a:p>
            <a:pPr algn="l">
              <a:lnSpc>
                <a:spcPts val="2799"/>
              </a:lnSpc>
            </a:pPr>
            <a:r>
              <a:rPr lang="en-US" sz="1999" b="true">
                <a:solidFill>
                  <a:srgbClr val="D12E2E"/>
                </a:solidFill>
                <a:latin typeface="Arimo Bold"/>
                <a:ea typeface="Arimo Bold"/>
                <a:cs typeface="Arimo Bold"/>
                <a:sym typeface="Arimo Bold"/>
              </a:rPr>
              <a:t>SystemState and ThreadInfo</a:t>
            </a:r>
            <a:r>
              <a:rPr lang="en-US" sz="1999">
                <a:solidFill>
                  <a:srgbClr val="000000"/>
                </a:solidFill>
                <a:latin typeface="Arimo"/>
                <a:ea typeface="Arimo"/>
                <a:cs typeface="Arimo"/>
                <a:sym typeface="Arimo"/>
              </a:rPr>
              <a:t> handle the bytecode execution</a:t>
            </a:r>
          </a:p>
          <a:p>
            <a:pPr algn="l">
              <a:lnSpc>
                <a:spcPts val="2799"/>
              </a:lnSpc>
            </a:pPr>
          </a:p>
          <a:p>
            <a:pPr algn="l">
              <a:lnSpc>
                <a:spcPts val="2799"/>
              </a:lnSpc>
              <a:spcBef>
                <a:spcPct val="0"/>
              </a:spcBef>
            </a:pPr>
            <a:r>
              <a:rPr lang="en-US" b="true" sz="1999">
                <a:solidFill>
                  <a:srgbClr val="D12E2E"/>
                </a:solidFill>
                <a:latin typeface="Arimo Bold"/>
                <a:ea typeface="Arimo Bold"/>
                <a:cs typeface="Arimo Bold"/>
                <a:sym typeface="Arimo Bold"/>
              </a:rPr>
              <a:t>forward()</a:t>
            </a:r>
            <a:r>
              <a:rPr lang="en-US" sz="1999">
                <a:solidFill>
                  <a:srgbClr val="000000"/>
                </a:solidFill>
                <a:latin typeface="Arimo"/>
                <a:ea typeface="Arimo"/>
                <a:cs typeface="Arimo"/>
                <a:sym typeface="Arimo"/>
              </a:rPr>
              <a:t>, </a:t>
            </a:r>
            <a:r>
              <a:rPr lang="en-US" b="true" sz="1999">
                <a:solidFill>
                  <a:srgbClr val="D12E2E"/>
                </a:solidFill>
                <a:latin typeface="Arimo Bold"/>
                <a:ea typeface="Arimo Bold"/>
                <a:cs typeface="Arimo Bold"/>
                <a:sym typeface="Arimo Bold"/>
              </a:rPr>
              <a:t>backward()</a:t>
            </a:r>
            <a:r>
              <a:rPr lang="en-US" sz="1999">
                <a:solidFill>
                  <a:srgbClr val="000000"/>
                </a:solidFill>
                <a:latin typeface="Arimo"/>
                <a:ea typeface="Arimo"/>
                <a:cs typeface="Arimo"/>
                <a:sym typeface="Arimo"/>
              </a:rPr>
              <a:t> and </a:t>
            </a:r>
            <a:r>
              <a:rPr lang="en-US" b="true" sz="1999">
                <a:solidFill>
                  <a:srgbClr val="D12E2E"/>
                </a:solidFill>
                <a:latin typeface="Arimo Bold"/>
                <a:ea typeface="Arimo Bold"/>
                <a:cs typeface="Arimo Bold"/>
                <a:sym typeface="Arimo Bold"/>
              </a:rPr>
              <a:t>restoreState()</a:t>
            </a:r>
            <a:r>
              <a:rPr lang="en-US" sz="1999">
                <a:solidFill>
                  <a:srgbClr val="000000"/>
                </a:solidFill>
                <a:latin typeface="Arimo"/>
                <a:ea typeface="Arimo"/>
                <a:cs typeface="Arimo"/>
                <a:sym typeface="Arimo"/>
              </a:rPr>
              <a:t> are methods invoked by the Search Component to either, repectively, progress to the next state, restore the state on top of the backtrack stack, or restore an arbitrary state of choice</a:t>
            </a:r>
          </a:p>
        </p:txBody>
      </p:sp>
    </p:spTree>
  </p:cSld>
  <p:clrMapOvr>
    <a:masterClrMapping/>
  </p:clrMapOvr>
  <p:transition spd="slow">
    <p:push dir="l"/>
  </p:transition>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339234" y="563726"/>
            <a:ext cx="7237090" cy="7793789"/>
          </a:xfrm>
          <a:custGeom>
            <a:avLst/>
            <a:gdLst/>
            <a:ahLst/>
            <a:cxnLst/>
            <a:rect r="r" b="b" t="t" l="l"/>
            <a:pathLst>
              <a:path h="7793789" w="7237090">
                <a:moveTo>
                  <a:pt x="0" y="0"/>
                </a:moveTo>
                <a:lnTo>
                  <a:pt x="7237090" y="0"/>
                </a:lnTo>
                <a:lnTo>
                  <a:pt x="7237090" y="7793789"/>
                </a:lnTo>
                <a:lnTo>
                  <a:pt x="0" y="7793789"/>
                </a:lnTo>
                <a:lnTo>
                  <a:pt x="0" y="0"/>
                </a:lnTo>
                <a:close/>
              </a:path>
            </a:pathLst>
          </a:custGeom>
          <a:blipFill>
            <a:blip r:embed="rId2"/>
            <a:stretch>
              <a:fillRect l="0" t="0" r="0" b="0"/>
            </a:stretch>
          </a:blipFill>
        </p:spPr>
      </p:sp>
      <p:sp>
        <p:nvSpPr>
          <p:cNvPr name="Freeform 4" id="4"/>
          <p:cNvSpPr/>
          <p:nvPr/>
        </p:nvSpPr>
        <p:spPr>
          <a:xfrm flipH="false" flipV="false" rot="0">
            <a:off x="1181327" y="746402"/>
            <a:ext cx="1825398" cy="1825398"/>
          </a:xfrm>
          <a:custGeom>
            <a:avLst/>
            <a:gdLst/>
            <a:ahLst/>
            <a:cxnLst/>
            <a:rect r="r" b="b" t="t" l="l"/>
            <a:pathLst>
              <a:path h="1825398" w="1825398">
                <a:moveTo>
                  <a:pt x="0" y="0"/>
                </a:moveTo>
                <a:lnTo>
                  <a:pt x="1825398" y="0"/>
                </a:lnTo>
                <a:lnTo>
                  <a:pt x="1825398" y="1825398"/>
                </a:lnTo>
                <a:lnTo>
                  <a:pt x="0" y="18253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963252" y="497051"/>
            <a:ext cx="7104979"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The Search Package</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46</a:t>
            </a:r>
          </a:p>
        </p:txBody>
      </p:sp>
      <p:sp>
        <p:nvSpPr>
          <p:cNvPr name="TextBox 7" id="7"/>
          <p:cNvSpPr txBox="true"/>
          <p:nvPr/>
        </p:nvSpPr>
        <p:spPr>
          <a:xfrm rot="0">
            <a:off x="1028700" y="3852574"/>
            <a:ext cx="648704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Functionalities</a:t>
            </a:r>
          </a:p>
        </p:txBody>
      </p:sp>
      <p:sp>
        <p:nvSpPr>
          <p:cNvPr name="TextBox 8" id="8"/>
          <p:cNvSpPr txBox="true"/>
          <p:nvPr/>
        </p:nvSpPr>
        <p:spPr>
          <a:xfrm rot="0">
            <a:off x="1028700" y="4495403"/>
            <a:ext cx="7076894" cy="4216401"/>
          </a:xfrm>
          <a:prstGeom prst="rect">
            <a:avLst/>
          </a:prstGeom>
        </p:spPr>
        <p:txBody>
          <a:bodyPr anchor="t" rtlCol="false" tIns="0" lIns="0" bIns="0" rIns="0">
            <a:spAutoFit/>
          </a:bodyPr>
          <a:lstStyle/>
          <a:p>
            <a:pPr algn="l">
              <a:lnSpc>
                <a:spcPts val="2799"/>
              </a:lnSpc>
            </a:pPr>
            <a:r>
              <a:rPr lang="en-US" sz="1999" b="true">
                <a:solidFill>
                  <a:srgbClr val="D12E2E"/>
                </a:solidFill>
                <a:latin typeface="Arimo Bold"/>
                <a:ea typeface="Arimo Bold"/>
                <a:cs typeface="Arimo Bold"/>
                <a:sym typeface="Arimo Bold"/>
              </a:rPr>
              <a:t>search()</a:t>
            </a:r>
            <a:r>
              <a:rPr lang="en-US" sz="1999">
                <a:solidFill>
                  <a:srgbClr val="000000"/>
                </a:solidFill>
                <a:latin typeface="Arimo"/>
                <a:ea typeface="Arimo"/>
                <a:cs typeface="Arimo"/>
                <a:sym typeface="Arimo"/>
              </a:rPr>
              <a:t> is the VM driver, selecting either forward(), backtrack() or restoreState()</a:t>
            </a:r>
          </a:p>
          <a:p>
            <a:pPr algn="l">
              <a:lnSpc>
                <a:spcPts val="2799"/>
              </a:lnSpc>
            </a:pPr>
          </a:p>
          <a:p>
            <a:pPr algn="l">
              <a:lnSpc>
                <a:spcPts val="2799"/>
              </a:lnSpc>
            </a:pPr>
            <a:r>
              <a:rPr lang="en-US" sz="1999" b="true">
                <a:solidFill>
                  <a:srgbClr val="D12E2E"/>
                </a:solidFill>
                <a:latin typeface="Arimo Bold"/>
                <a:ea typeface="Arimo Bold"/>
                <a:cs typeface="Arimo Bold"/>
                <a:sym typeface="Arimo Bold"/>
              </a:rPr>
              <a:t>DFSearch</a:t>
            </a:r>
            <a:r>
              <a:rPr lang="en-US" sz="1999">
                <a:solidFill>
                  <a:srgbClr val="000000"/>
                </a:solidFill>
                <a:latin typeface="Arimo"/>
                <a:ea typeface="Arimo"/>
                <a:cs typeface="Arimo"/>
                <a:sym typeface="Arimo"/>
              </a:rPr>
              <a:t> is the default depth first search streategy for the state space</a:t>
            </a:r>
          </a:p>
          <a:p>
            <a:pPr algn="l">
              <a:lnSpc>
                <a:spcPts val="2799"/>
              </a:lnSpc>
            </a:pPr>
          </a:p>
          <a:p>
            <a:pPr algn="l">
              <a:lnSpc>
                <a:spcPts val="2799"/>
              </a:lnSpc>
            </a:pPr>
            <a:r>
              <a:rPr lang="en-US" sz="1999" b="true">
                <a:solidFill>
                  <a:srgbClr val="D12E2E"/>
                </a:solidFill>
                <a:latin typeface="Arimo Bold"/>
                <a:ea typeface="Arimo Bold"/>
                <a:cs typeface="Arimo Bold"/>
                <a:sym typeface="Arimo Bold"/>
              </a:rPr>
              <a:t>HeuristicSearch and BFSHeuristicSearch</a:t>
            </a:r>
            <a:r>
              <a:rPr lang="en-US" sz="1999">
                <a:solidFill>
                  <a:srgbClr val="000000"/>
                </a:solidFill>
                <a:latin typeface="Arimo"/>
                <a:ea typeface="Arimo"/>
                <a:cs typeface="Arimo"/>
                <a:sym typeface="Arimo"/>
              </a:rPr>
              <a:t> configurable heuristics to drive the search towards state that show certain desired characteristics</a:t>
            </a:r>
          </a:p>
          <a:p>
            <a:pPr algn="l">
              <a:lnSpc>
                <a:spcPts val="2799"/>
              </a:lnSpc>
            </a:pPr>
          </a:p>
          <a:p>
            <a:pPr algn="l">
              <a:lnSpc>
                <a:spcPts val="2799"/>
              </a:lnSpc>
              <a:spcBef>
                <a:spcPct val="0"/>
              </a:spcBef>
            </a:pPr>
            <a:r>
              <a:rPr lang="en-US" sz="1999">
                <a:solidFill>
                  <a:srgbClr val="000000"/>
                </a:solidFill>
                <a:latin typeface="Arimo"/>
                <a:ea typeface="Arimo"/>
                <a:cs typeface="Arimo"/>
                <a:sym typeface="Arimo"/>
              </a:rPr>
              <a:t>This component </a:t>
            </a:r>
            <a:r>
              <a:rPr lang="en-US" sz="1999">
                <a:solidFill>
                  <a:srgbClr val="D12E2E"/>
                </a:solidFill>
                <a:latin typeface="Arimo"/>
                <a:ea typeface="Arimo"/>
                <a:cs typeface="Arimo"/>
                <a:sym typeface="Arimo"/>
              </a:rPr>
              <a:t>can be extended</a:t>
            </a:r>
            <a:r>
              <a:rPr lang="en-US" sz="1999">
                <a:solidFill>
                  <a:srgbClr val="000000"/>
                </a:solidFill>
                <a:latin typeface="Arimo"/>
                <a:ea typeface="Arimo"/>
                <a:cs typeface="Arimo"/>
                <a:sym typeface="Arimo"/>
              </a:rPr>
              <a:t> with new search strategies and heuristics</a:t>
            </a:r>
          </a:p>
        </p:txBody>
      </p:sp>
    </p:spTree>
  </p:cSld>
  <p:clrMapOvr>
    <a:masterClrMapping/>
  </p:clrMapOvr>
  <p:transition spd="slow">
    <p:push dir="l"/>
  </p:transition>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574964"/>
            <a:ext cx="2611323" cy="2151078"/>
          </a:xfrm>
          <a:custGeom>
            <a:avLst/>
            <a:gdLst/>
            <a:ahLst/>
            <a:cxnLst/>
            <a:rect r="r" b="b" t="t" l="l"/>
            <a:pathLst>
              <a:path h="2151078" w="2611323">
                <a:moveTo>
                  <a:pt x="0" y="0"/>
                </a:moveTo>
                <a:lnTo>
                  <a:pt x="2611323" y="0"/>
                </a:lnTo>
                <a:lnTo>
                  <a:pt x="2611323" y="2151077"/>
                </a:lnTo>
                <a:lnTo>
                  <a:pt x="0" y="2151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144000" y="2671150"/>
            <a:ext cx="854529" cy="85452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7" id="7"/>
          <p:cNvSpPr/>
          <p:nvPr/>
        </p:nvSpPr>
        <p:spPr>
          <a:xfrm>
            <a:off x="9571264" y="3525678"/>
            <a:ext cx="0" cy="183024"/>
          </a:xfrm>
          <a:prstGeom prst="line">
            <a:avLst/>
          </a:prstGeom>
          <a:ln cap="flat" w="38100">
            <a:solidFill>
              <a:srgbClr val="000000"/>
            </a:solidFill>
            <a:prstDash val="solid"/>
            <a:headEnd type="none" len="sm" w="sm"/>
            <a:tailEnd type="none" len="sm" w="sm"/>
          </a:ln>
        </p:spPr>
      </p:sp>
      <p:sp>
        <p:nvSpPr>
          <p:cNvPr name="AutoShape 8" id="8"/>
          <p:cNvSpPr/>
          <p:nvPr/>
        </p:nvSpPr>
        <p:spPr>
          <a:xfrm>
            <a:off x="9571264" y="4380908"/>
            <a:ext cx="0" cy="231297"/>
          </a:xfrm>
          <a:prstGeom prst="line">
            <a:avLst/>
          </a:prstGeom>
          <a:ln cap="flat" w="38100">
            <a:solidFill>
              <a:srgbClr val="000000"/>
            </a:solidFill>
            <a:prstDash val="solid"/>
            <a:headEnd type="none" len="sm" w="sm"/>
            <a:tailEnd type="none" len="sm" w="sm"/>
          </a:ln>
        </p:spPr>
      </p:sp>
      <p:sp>
        <p:nvSpPr>
          <p:cNvPr name="AutoShape 9" id="9"/>
          <p:cNvSpPr/>
          <p:nvPr/>
        </p:nvSpPr>
        <p:spPr>
          <a:xfrm>
            <a:off x="9571264" y="3708702"/>
            <a:ext cx="0" cy="748055"/>
          </a:xfrm>
          <a:prstGeom prst="line">
            <a:avLst/>
          </a:prstGeom>
          <a:ln cap="flat" w="38100">
            <a:solidFill>
              <a:srgbClr val="000000"/>
            </a:solidFill>
            <a:prstDash val="sysDash"/>
            <a:headEnd type="none" len="sm" w="sm"/>
            <a:tailEnd type="none" len="sm" w="sm"/>
          </a:ln>
        </p:spPr>
      </p:sp>
      <p:grpSp>
        <p:nvGrpSpPr>
          <p:cNvPr name="Group 10" id="10"/>
          <p:cNvGrpSpPr/>
          <p:nvPr/>
        </p:nvGrpSpPr>
        <p:grpSpPr>
          <a:xfrm rot="0">
            <a:off x="9144000" y="4612205"/>
            <a:ext cx="854529" cy="85452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2" id="12"/>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TextBox 13" id="13"/>
          <p:cNvSpPr txBox="true"/>
          <p:nvPr/>
        </p:nvSpPr>
        <p:spPr>
          <a:xfrm rot="0">
            <a:off x="1028700" y="4002266"/>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Choice</a:t>
            </a:r>
          </a:p>
          <a:p>
            <a:pPr algn="l" marL="0" indent="0" lvl="0">
              <a:lnSpc>
                <a:spcPts val="8640"/>
              </a:lnSpc>
              <a:spcBef>
                <a:spcPct val="0"/>
              </a:spcBef>
            </a:pPr>
            <a:r>
              <a:rPr lang="en-US" b="true" sz="7200" u="none">
                <a:solidFill>
                  <a:srgbClr val="252525"/>
                </a:solidFill>
                <a:latin typeface="Poppins Bold"/>
                <a:ea typeface="Poppins Bold"/>
                <a:cs typeface="Poppins Bold"/>
                <a:sym typeface="Poppins Bold"/>
              </a:rPr>
              <a:t>Generator</a:t>
            </a:r>
          </a:p>
        </p:txBody>
      </p:sp>
      <p:sp>
        <p:nvSpPr>
          <p:cNvPr name="TextBox 14" id="14"/>
          <p:cNvSpPr txBox="true"/>
          <p:nvPr/>
        </p:nvSpPr>
        <p:spPr>
          <a:xfrm rot="0">
            <a:off x="1028700" y="6526391"/>
            <a:ext cx="5010474"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Program faces non-determinism problems.</a:t>
            </a:r>
          </a:p>
          <a:p>
            <a:pPr algn="just" marL="0" indent="0" lvl="0">
              <a:lnSpc>
                <a:spcPts val="2700"/>
              </a:lnSpc>
              <a:spcBef>
                <a:spcPct val="0"/>
              </a:spcBef>
            </a:pPr>
            <a:r>
              <a:rPr lang="en-US" sz="1800">
                <a:solidFill>
                  <a:srgbClr val="252525"/>
                </a:solidFill>
                <a:latin typeface="Poppins"/>
                <a:ea typeface="Poppins"/>
                <a:cs typeface="Poppins"/>
                <a:sym typeface="Poppins"/>
              </a:rPr>
              <a:t>Choice Generators Handle them.</a:t>
            </a:r>
          </a:p>
        </p:txBody>
      </p:sp>
      <p:sp>
        <p:nvSpPr>
          <p:cNvPr name="TextBox 15" id="15"/>
          <p:cNvSpPr txBox="true"/>
          <p:nvPr/>
        </p:nvSpPr>
        <p:spPr>
          <a:xfrm rot="0">
            <a:off x="10836058" y="3468528"/>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State</a:t>
            </a:r>
          </a:p>
        </p:txBody>
      </p:sp>
      <p:sp>
        <p:nvSpPr>
          <p:cNvPr name="TextBox 16" id="1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47</a:t>
            </a:r>
          </a:p>
        </p:txBody>
      </p:sp>
      <p:sp>
        <p:nvSpPr>
          <p:cNvPr name="TextBox 17" id="17"/>
          <p:cNvSpPr txBox="true"/>
          <p:nvPr/>
        </p:nvSpPr>
        <p:spPr>
          <a:xfrm rot="0">
            <a:off x="10836058" y="4022810"/>
            <a:ext cx="2416045"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Memory status.</a:t>
            </a:r>
          </a:p>
          <a:p>
            <a:pPr algn="just" marL="0" indent="0" lvl="0">
              <a:lnSpc>
                <a:spcPts val="2700"/>
              </a:lnSpc>
              <a:spcBef>
                <a:spcPct val="0"/>
              </a:spcBef>
            </a:pPr>
            <a:r>
              <a:rPr lang="en-US" sz="1800">
                <a:solidFill>
                  <a:srgbClr val="252525"/>
                </a:solidFill>
                <a:latin typeface="Poppins"/>
                <a:ea typeface="Poppins"/>
                <a:cs typeface="Poppins"/>
                <a:sym typeface="Poppins"/>
              </a:rPr>
              <a:t>Path that lead to it.</a:t>
            </a:r>
          </a:p>
        </p:txBody>
      </p:sp>
    </p:spTree>
  </p:cSld>
  <p:clrMapOvr>
    <a:masterClrMapping/>
  </p:clrMapOvr>
  <p:transition spd="slow">
    <p:push dir="l"/>
  </p:transition>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574964"/>
            <a:ext cx="2611323" cy="2151078"/>
          </a:xfrm>
          <a:custGeom>
            <a:avLst/>
            <a:gdLst/>
            <a:ahLst/>
            <a:cxnLst/>
            <a:rect r="r" b="b" t="t" l="l"/>
            <a:pathLst>
              <a:path h="2151078" w="2611323">
                <a:moveTo>
                  <a:pt x="0" y="0"/>
                </a:moveTo>
                <a:lnTo>
                  <a:pt x="2611323" y="0"/>
                </a:lnTo>
                <a:lnTo>
                  <a:pt x="2611323" y="2151077"/>
                </a:lnTo>
                <a:lnTo>
                  <a:pt x="0" y="2151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002266"/>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Choice</a:t>
            </a:r>
          </a:p>
          <a:p>
            <a:pPr algn="l" marL="0" indent="0" lvl="0">
              <a:lnSpc>
                <a:spcPts val="8640"/>
              </a:lnSpc>
              <a:spcBef>
                <a:spcPct val="0"/>
              </a:spcBef>
            </a:pPr>
            <a:r>
              <a:rPr lang="en-US" b="true" sz="7200" u="none">
                <a:solidFill>
                  <a:srgbClr val="252525"/>
                </a:solidFill>
                <a:latin typeface="Poppins Bold"/>
                <a:ea typeface="Poppins Bold"/>
                <a:cs typeface="Poppins Bold"/>
                <a:sym typeface="Poppins Bold"/>
              </a:rPr>
              <a:t>Generator</a:t>
            </a:r>
          </a:p>
        </p:txBody>
      </p:sp>
      <p:sp>
        <p:nvSpPr>
          <p:cNvPr name="TextBox 5" id="5"/>
          <p:cNvSpPr txBox="true"/>
          <p:nvPr/>
        </p:nvSpPr>
        <p:spPr>
          <a:xfrm rot="0">
            <a:off x="1028700" y="6526391"/>
            <a:ext cx="5010474"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Program faces non-determinism problems.</a:t>
            </a:r>
          </a:p>
          <a:p>
            <a:pPr algn="just" marL="0" indent="0" lvl="0">
              <a:lnSpc>
                <a:spcPts val="2700"/>
              </a:lnSpc>
              <a:spcBef>
                <a:spcPct val="0"/>
              </a:spcBef>
            </a:pPr>
            <a:r>
              <a:rPr lang="en-US" sz="1800">
                <a:solidFill>
                  <a:srgbClr val="252525"/>
                </a:solidFill>
                <a:latin typeface="Poppins"/>
                <a:ea typeface="Poppins"/>
                <a:cs typeface="Poppins"/>
                <a:sym typeface="Poppins"/>
              </a:rPr>
              <a:t>Choice Generators Handle them.</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48</a:t>
            </a:r>
          </a:p>
        </p:txBody>
      </p:sp>
      <p:sp>
        <p:nvSpPr>
          <p:cNvPr name="TextBox 7" id="7"/>
          <p:cNvSpPr txBox="true"/>
          <p:nvPr/>
        </p:nvSpPr>
        <p:spPr>
          <a:xfrm rot="0">
            <a:off x="10613115" y="2593353"/>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Non-Determinism</a:t>
            </a:r>
          </a:p>
        </p:txBody>
      </p:sp>
      <p:sp>
        <p:nvSpPr>
          <p:cNvPr name="TextBox 8" id="8"/>
          <p:cNvSpPr txBox="true"/>
          <p:nvPr/>
        </p:nvSpPr>
        <p:spPr>
          <a:xfrm rot="0">
            <a:off x="10613115" y="3198128"/>
            <a:ext cx="6448750" cy="3093720"/>
          </a:xfrm>
          <a:prstGeom prst="rect">
            <a:avLst/>
          </a:prstGeom>
        </p:spPr>
        <p:txBody>
          <a:bodyPr anchor="t" rtlCol="false" tIns="0" lIns="0" bIns="0" rIns="0">
            <a:spAutoFit/>
          </a:bodyPr>
          <a:lstStyle/>
          <a:p>
            <a:pPr algn="just">
              <a:lnSpc>
                <a:spcPts val="2700"/>
              </a:lnSpc>
            </a:pPr>
            <a:r>
              <a:rPr lang="en-US" sz="1800" b="true">
                <a:solidFill>
                  <a:srgbClr val="252525"/>
                </a:solidFill>
                <a:latin typeface="Poppins Bold"/>
                <a:ea typeface="Poppins Bold"/>
                <a:cs typeface="Poppins Bold"/>
                <a:sym typeface="Poppins Bold"/>
              </a:rPr>
              <a:t>Scheduling choices</a:t>
            </a:r>
          </a:p>
          <a:p>
            <a:pPr algn="just">
              <a:lnSpc>
                <a:spcPts val="2700"/>
              </a:lnSpc>
            </a:pPr>
            <a:r>
              <a:rPr lang="en-US" sz="1800">
                <a:solidFill>
                  <a:srgbClr val="252525"/>
                </a:solidFill>
                <a:latin typeface="Poppins"/>
                <a:ea typeface="Poppins"/>
                <a:cs typeface="Poppins"/>
                <a:sym typeface="Poppins"/>
              </a:rPr>
              <a:t>Thread and shared objects</a:t>
            </a:r>
          </a:p>
          <a:p>
            <a:pPr algn="just">
              <a:lnSpc>
                <a:spcPts val="2700"/>
              </a:lnSpc>
            </a:pPr>
          </a:p>
          <a:p>
            <a:pPr algn="just">
              <a:lnSpc>
                <a:spcPts val="2700"/>
              </a:lnSpc>
            </a:pPr>
            <a:r>
              <a:rPr lang="en-US" sz="1800" b="true">
                <a:solidFill>
                  <a:srgbClr val="252525"/>
                </a:solidFill>
                <a:latin typeface="Poppins Bold"/>
                <a:ea typeface="Poppins Bold"/>
                <a:cs typeface="Poppins Bold"/>
                <a:sym typeface="Poppins Bold"/>
              </a:rPr>
              <a:t>Data choices</a:t>
            </a:r>
          </a:p>
          <a:p>
            <a:pPr algn="just">
              <a:lnSpc>
                <a:spcPts val="2700"/>
              </a:lnSpc>
            </a:pPr>
            <a:r>
              <a:rPr lang="en-US" sz="1800">
                <a:solidFill>
                  <a:srgbClr val="252525"/>
                </a:solidFill>
                <a:latin typeface="Poppins"/>
                <a:ea typeface="Poppins"/>
                <a:cs typeface="Poppins"/>
                <a:sym typeface="Poppins"/>
              </a:rPr>
              <a:t>Testing different variable values</a:t>
            </a:r>
          </a:p>
          <a:p>
            <a:pPr algn="just">
              <a:lnSpc>
                <a:spcPts val="2700"/>
              </a:lnSpc>
            </a:pPr>
          </a:p>
          <a:p>
            <a:pPr algn="just" marL="0" indent="0" lvl="0">
              <a:lnSpc>
                <a:spcPts val="2700"/>
              </a:lnSpc>
              <a:spcBef>
                <a:spcPct val="0"/>
              </a:spcBef>
            </a:pPr>
            <a:r>
              <a:rPr lang="en-US" b="true" sz="1800">
                <a:solidFill>
                  <a:srgbClr val="252525"/>
                </a:solidFill>
                <a:latin typeface="Poppins Bold"/>
                <a:ea typeface="Poppins Bold"/>
                <a:cs typeface="Poppins Bold"/>
                <a:sym typeface="Poppins Bold"/>
              </a:rPr>
              <a:t>Control choices</a:t>
            </a:r>
          </a:p>
          <a:p>
            <a:pPr algn="just" marL="0" indent="0" lvl="0">
              <a:lnSpc>
                <a:spcPts val="2700"/>
              </a:lnSpc>
              <a:spcBef>
                <a:spcPct val="0"/>
              </a:spcBef>
            </a:pPr>
            <a:r>
              <a:rPr lang="en-US" sz="1800" u="none">
                <a:solidFill>
                  <a:srgbClr val="252525"/>
                </a:solidFill>
                <a:latin typeface="Poppins"/>
                <a:ea typeface="Poppins"/>
                <a:cs typeface="Poppins"/>
                <a:sym typeface="Poppins"/>
              </a:rPr>
              <a:t>Checking multiple branches of conditions</a:t>
            </a:r>
          </a:p>
          <a:p>
            <a:pPr algn="just" marL="0" indent="0" lvl="0">
              <a:lnSpc>
                <a:spcPts val="2700"/>
              </a:lnSpc>
              <a:spcBef>
                <a:spcPct val="0"/>
              </a:spcBef>
            </a:pPr>
          </a:p>
        </p:txBody>
      </p:sp>
      <p:grpSp>
        <p:nvGrpSpPr>
          <p:cNvPr name="Group 9" id="9"/>
          <p:cNvGrpSpPr/>
          <p:nvPr/>
        </p:nvGrpSpPr>
        <p:grpSpPr>
          <a:xfrm rot="0">
            <a:off x="8409566" y="2071246"/>
            <a:ext cx="854529" cy="85452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1" id="11"/>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12" id="12"/>
          <p:cNvSpPr/>
          <p:nvPr/>
        </p:nvSpPr>
        <p:spPr>
          <a:xfrm>
            <a:off x="8836830" y="2925775"/>
            <a:ext cx="0" cy="183024"/>
          </a:xfrm>
          <a:prstGeom prst="line">
            <a:avLst/>
          </a:prstGeom>
          <a:ln cap="flat" w="38100">
            <a:solidFill>
              <a:srgbClr val="000000"/>
            </a:solidFill>
            <a:prstDash val="solid"/>
            <a:headEnd type="none" len="sm" w="sm"/>
            <a:tailEnd type="none" len="sm" w="sm"/>
          </a:ln>
        </p:spPr>
      </p:sp>
      <p:sp>
        <p:nvSpPr>
          <p:cNvPr name="AutoShape 13" id="13"/>
          <p:cNvSpPr/>
          <p:nvPr/>
        </p:nvSpPr>
        <p:spPr>
          <a:xfrm>
            <a:off x="8836830" y="3781004"/>
            <a:ext cx="0" cy="231297"/>
          </a:xfrm>
          <a:prstGeom prst="line">
            <a:avLst/>
          </a:prstGeom>
          <a:ln cap="flat" w="38100">
            <a:solidFill>
              <a:srgbClr val="000000"/>
            </a:solidFill>
            <a:prstDash val="solid"/>
            <a:headEnd type="none" len="sm" w="sm"/>
            <a:tailEnd type="none" len="sm" w="sm"/>
          </a:ln>
        </p:spPr>
      </p:sp>
      <p:sp>
        <p:nvSpPr>
          <p:cNvPr name="AutoShape 14" id="14"/>
          <p:cNvSpPr/>
          <p:nvPr/>
        </p:nvSpPr>
        <p:spPr>
          <a:xfrm>
            <a:off x="8836830" y="3108798"/>
            <a:ext cx="0" cy="748055"/>
          </a:xfrm>
          <a:prstGeom prst="line">
            <a:avLst/>
          </a:prstGeom>
          <a:ln cap="flat" w="38100">
            <a:solidFill>
              <a:srgbClr val="000000"/>
            </a:solidFill>
            <a:prstDash val="sysDash"/>
            <a:headEnd type="none" len="sm" w="sm"/>
            <a:tailEnd type="none" len="sm" w="sm"/>
          </a:ln>
        </p:spPr>
      </p:sp>
      <p:grpSp>
        <p:nvGrpSpPr>
          <p:cNvPr name="Group 15" id="15"/>
          <p:cNvGrpSpPr/>
          <p:nvPr/>
        </p:nvGrpSpPr>
        <p:grpSpPr>
          <a:xfrm rot="0">
            <a:off x="8409566" y="4012301"/>
            <a:ext cx="854529" cy="85452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7" id="17"/>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TextBox 18" id="18"/>
          <p:cNvSpPr txBox="true"/>
          <p:nvPr/>
        </p:nvSpPr>
        <p:spPr>
          <a:xfrm rot="0">
            <a:off x="8690488" y="5791105"/>
            <a:ext cx="292685" cy="468586"/>
          </a:xfrm>
          <a:prstGeom prst="rect">
            <a:avLst/>
          </a:prstGeom>
        </p:spPr>
        <p:txBody>
          <a:bodyPr anchor="t" rtlCol="false" tIns="0" lIns="0" bIns="0" rIns="0">
            <a:spAutoFit/>
          </a:bodyPr>
          <a:lstStyle/>
          <a:p>
            <a:pPr algn="ctr" marL="0" indent="0" lvl="0">
              <a:lnSpc>
                <a:spcPts val="3545"/>
              </a:lnSpc>
              <a:spcBef>
                <a:spcPct val="0"/>
              </a:spcBef>
            </a:pPr>
            <a:r>
              <a:rPr lang="en-US" b="true" sz="2954">
                <a:solidFill>
                  <a:srgbClr val="D12E2E"/>
                </a:solidFill>
                <a:latin typeface="Poppins Bold"/>
                <a:ea typeface="Poppins Bold"/>
                <a:cs typeface="Poppins Bold"/>
                <a:sym typeface="Poppins Bold"/>
              </a:rPr>
              <a:t>?</a:t>
            </a:r>
          </a:p>
        </p:txBody>
      </p:sp>
      <p:sp>
        <p:nvSpPr>
          <p:cNvPr name="AutoShape 19" id="19"/>
          <p:cNvSpPr/>
          <p:nvPr/>
        </p:nvSpPr>
        <p:spPr>
          <a:xfrm flipH="true" flipV="true">
            <a:off x="8836830" y="4866830"/>
            <a:ext cx="0" cy="943325"/>
          </a:xfrm>
          <a:prstGeom prst="line">
            <a:avLst/>
          </a:prstGeom>
          <a:ln cap="flat" w="38100">
            <a:solidFill>
              <a:srgbClr val="000000"/>
            </a:solidFill>
            <a:prstDash val="sysDot"/>
            <a:headEnd type="none" len="sm" w="sm"/>
            <a:tailEnd type="none" len="sm" w="sm"/>
          </a:ln>
        </p:spPr>
      </p:sp>
    </p:spTree>
  </p:cSld>
  <p:clrMapOvr>
    <a:masterClrMapping/>
  </p:clrMapOvr>
  <p:transition spd="slow">
    <p:push dir="l"/>
  </p:transition>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574964"/>
            <a:ext cx="2611323" cy="2151078"/>
          </a:xfrm>
          <a:custGeom>
            <a:avLst/>
            <a:gdLst/>
            <a:ahLst/>
            <a:cxnLst/>
            <a:rect r="r" b="b" t="t" l="l"/>
            <a:pathLst>
              <a:path h="2151078" w="2611323">
                <a:moveTo>
                  <a:pt x="0" y="0"/>
                </a:moveTo>
                <a:lnTo>
                  <a:pt x="2611323" y="0"/>
                </a:lnTo>
                <a:lnTo>
                  <a:pt x="2611323" y="2151077"/>
                </a:lnTo>
                <a:lnTo>
                  <a:pt x="0" y="2151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409566" y="2071246"/>
            <a:ext cx="854529" cy="85452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7" id="7"/>
          <p:cNvSpPr/>
          <p:nvPr/>
        </p:nvSpPr>
        <p:spPr>
          <a:xfrm>
            <a:off x="8836830" y="2925775"/>
            <a:ext cx="0" cy="183024"/>
          </a:xfrm>
          <a:prstGeom prst="line">
            <a:avLst/>
          </a:prstGeom>
          <a:ln cap="flat" w="38100">
            <a:solidFill>
              <a:srgbClr val="000000"/>
            </a:solidFill>
            <a:prstDash val="solid"/>
            <a:headEnd type="none" len="sm" w="sm"/>
            <a:tailEnd type="none" len="sm" w="sm"/>
          </a:ln>
        </p:spPr>
      </p:sp>
      <p:sp>
        <p:nvSpPr>
          <p:cNvPr name="AutoShape 8" id="8"/>
          <p:cNvSpPr/>
          <p:nvPr/>
        </p:nvSpPr>
        <p:spPr>
          <a:xfrm>
            <a:off x="8836830" y="3781004"/>
            <a:ext cx="0" cy="231297"/>
          </a:xfrm>
          <a:prstGeom prst="line">
            <a:avLst/>
          </a:prstGeom>
          <a:ln cap="flat" w="38100">
            <a:solidFill>
              <a:srgbClr val="000000"/>
            </a:solidFill>
            <a:prstDash val="solid"/>
            <a:headEnd type="none" len="sm" w="sm"/>
            <a:tailEnd type="none" len="sm" w="sm"/>
          </a:ln>
        </p:spPr>
      </p:sp>
      <p:sp>
        <p:nvSpPr>
          <p:cNvPr name="AutoShape 9" id="9"/>
          <p:cNvSpPr/>
          <p:nvPr/>
        </p:nvSpPr>
        <p:spPr>
          <a:xfrm>
            <a:off x="8836830" y="3108798"/>
            <a:ext cx="0" cy="748055"/>
          </a:xfrm>
          <a:prstGeom prst="line">
            <a:avLst/>
          </a:prstGeom>
          <a:ln cap="flat" w="38100">
            <a:solidFill>
              <a:srgbClr val="000000"/>
            </a:solidFill>
            <a:prstDash val="sysDash"/>
            <a:headEnd type="none" len="sm" w="sm"/>
            <a:tailEnd type="none" len="sm" w="sm"/>
          </a:ln>
        </p:spPr>
      </p:sp>
      <p:grpSp>
        <p:nvGrpSpPr>
          <p:cNvPr name="Group 10" id="10"/>
          <p:cNvGrpSpPr/>
          <p:nvPr/>
        </p:nvGrpSpPr>
        <p:grpSpPr>
          <a:xfrm rot="0">
            <a:off x="8409566" y="4012301"/>
            <a:ext cx="854529" cy="85452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2" id="12"/>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13" id="13"/>
          <p:cNvSpPr/>
          <p:nvPr/>
        </p:nvSpPr>
        <p:spPr>
          <a:xfrm flipH="true" flipV="true">
            <a:off x="8836830" y="4866830"/>
            <a:ext cx="0" cy="943325"/>
          </a:xfrm>
          <a:prstGeom prst="line">
            <a:avLst/>
          </a:prstGeom>
          <a:ln cap="flat" w="38100">
            <a:solidFill>
              <a:srgbClr val="000000"/>
            </a:solidFill>
            <a:prstDash val="sysDot"/>
            <a:headEnd type="none" len="sm" w="sm"/>
            <a:tailEnd type="none" len="sm" w="sm"/>
          </a:ln>
        </p:spPr>
      </p:sp>
      <p:sp>
        <p:nvSpPr>
          <p:cNvPr name="Freeform 14" id="14"/>
          <p:cNvSpPr/>
          <p:nvPr/>
        </p:nvSpPr>
        <p:spPr>
          <a:xfrm flipH="false" flipV="false" rot="0">
            <a:off x="10716523" y="2544982"/>
            <a:ext cx="761585" cy="761585"/>
          </a:xfrm>
          <a:custGeom>
            <a:avLst/>
            <a:gdLst/>
            <a:ahLst/>
            <a:cxnLst/>
            <a:rect r="r" b="b" t="t" l="l"/>
            <a:pathLst>
              <a:path h="761585" w="761585">
                <a:moveTo>
                  <a:pt x="0" y="0"/>
                </a:moveTo>
                <a:lnTo>
                  <a:pt x="761584" y="0"/>
                </a:lnTo>
                <a:lnTo>
                  <a:pt x="761584" y="761585"/>
                </a:lnTo>
                <a:lnTo>
                  <a:pt x="0" y="7615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0892869" y="3941786"/>
            <a:ext cx="431201" cy="497780"/>
          </a:xfrm>
          <a:custGeom>
            <a:avLst/>
            <a:gdLst/>
            <a:ahLst/>
            <a:cxnLst/>
            <a:rect r="r" b="b" t="t" l="l"/>
            <a:pathLst>
              <a:path h="497780" w="431201">
                <a:moveTo>
                  <a:pt x="0" y="0"/>
                </a:moveTo>
                <a:lnTo>
                  <a:pt x="431202" y="0"/>
                </a:lnTo>
                <a:lnTo>
                  <a:pt x="431202" y="497780"/>
                </a:lnTo>
                <a:lnTo>
                  <a:pt x="0" y="4977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788316" y="5077741"/>
            <a:ext cx="689791" cy="596669"/>
          </a:xfrm>
          <a:custGeom>
            <a:avLst/>
            <a:gdLst/>
            <a:ahLst/>
            <a:cxnLst/>
            <a:rect r="r" b="b" t="t" l="l"/>
            <a:pathLst>
              <a:path h="596669" w="689791">
                <a:moveTo>
                  <a:pt x="0" y="0"/>
                </a:moveTo>
                <a:lnTo>
                  <a:pt x="689791" y="0"/>
                </a:lnTo>
                <a:lnTo>
                  <a:pt x="689791" y="596669"/>
                </a:lnTo>
                <a:lnTo>
                  <a:pt x="0" y="5966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1028700" y="4002266"/>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Choice</a:t>
            </a:r>
          </a:p>
          <a:p>
            <a:pPr algn="l" marL="0" indent="0" lvl="0">
              <a:lnSpc>
                <a:spcPts val="8640"/>
              </a:lnSpc>
              <a:spcBef>
                <a:spcPct val="0"/>
              </a:spcBef>
            </a:pPr>
            <a:r>
              <a:rPr lang="en-US" b="true" sz="7200" u="none">
                <a:solidFill>
                  <a:srgbClr val="252525"/>
                </a:solidFill>
                <a:latin typeface="Poppins Bold"/>
                <a:ea typeface="Poppins Bold"/>
                <a:cs typeface="Poppins Bold"/>
                <a:sym typeface="Poppins Bold"/>
              </a:rPr>
              <a:t>Generator</a:t>
            </a:r>
          </a:p>
        </p:txBody>
      </p:sp>
      <p:sp>
        <p:nvSpPr>
          <p:cNvPr name="TextBox 18" id="18"/>
          <p:cNvSpPr txBox="true"/>
          <p:nvPr/>
        </p:nvSpPr>
        <p:spPr>
          <a:xfrm rot="0">
            <a:off x="1028700" y="6526391"/>
            <a:ext cx="5010474"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Program faces non-determinism problems.</a:t>
            </a:r>
          </a:p>
          <a:p>
            <a:pPr algn="just" marL="0" indent="0" lvl="0">
              <a:lnSpc>
                <a:spcPts val="2700"/>
              </a:lnSpc>
              <a:spcBef>
                <a:spcPct val="0"/>
              </a:spcBef>
            </a:pPr>
            <a:r>
              <a:rPr lang="en-US" sz="1800">
                <a:solidFill>
                  <a:srgbClr val="252525"/>
                </a:solidFill>
                <a:latin typeface="Poppins"/>
                <a:ea typeface="Poppins"/>
                <a:cs typeface="Poppins"/>
                <a:sym typeface="Poppins"/>
              </a:rPr>
              <a:t>Choice Generators Handle them.</a:t>
            </a:r>
          </a:p>
        </p:txBody>
      </p:sp>
      <p:sp>
        <p:nvSpPr>
          <p:cNvPr name="TextBox 19" id="1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49</a:t>
            </a:r>
          </a:p>
        </p:txBody>
      </p:sp>
      <p:sp>
        <p:nvSpPr>
          <p:cNvPr name="TextBox 20" id="20"/>
          <p:cNvSpPr txBox="true"/>
          <p:nvPr/>
        </p:nvSpPr>
        <p:spPr>
          <a:xfrm rot="0">
            <a:off x="8690488" y="5791105"/>
            <a:ext cx="292685" cy="468586"/>
          </a:xfrm>
          <a:prstGeom prst="rect">
            <a:avLst/>
          </a:prstGeom>
        </p:spPr>
        <p:txBody>
          <a:bodyPr anchor="t" rtlCol="false" tIns="0" lIns="0" bIns="0" rIns="0">
            <a:spAutoFit/>
          </a:bodyPr>
          <a:lstStyle/>
          <a:p>
            <a:pPr algn="ctr" marL="0" indent="0" lvl="0">
              <a:lnSpc>
                <a:spcPts val="3545"/>
              </a:lnSpc>
              <a:spcBef>
                <a:spcPct val="0"/>
              </a:spcBef>
            </a:pPr>
            <a:r>
              <a:rPr lang="en-US" b="true" sz="2954">
                <a:solidFill>
                  <a:srgbClr val="D12E2E"/>
                </a:solidFill>
                <a:latin typeface="Poppins Bold"/>
                <a:ea typeface="Poppins Bold"/>
                <a:cs typeface="Poppins Bold"/>
                <a:sym typeface="Poppins Bold"/>
              </a:rPr>
              <a:t>?</a:t>
            </a:r>
          </a:p>
        </p:txBody>
      </p:sp>
      <p:sp>
        <p:nvSpPr>
          <p:cNvPr name="TextBox 21" id="21"/>
          <p:cNvSpPr txBox="true"/>
          <p:nvPr/>
        </p:nvSpPr>
        <p:spPr>
          <a:xfrm rot="0">
            <a:off x="10716523" y="1517814"/>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Solutions</a:t>
            </a:r>
          </a:p>
        </p:txBody>
      </p:sp>
      <p:sp>
        <p:nvSpPr>
          <p:cNvPr name="TextBox 22" id="22"/>
          <p:cNvSpPr txBox="true"/>
          <p:nvPr/>
        </p:nvSpPr>
        <p:spPr>
          <a:xfrm rot="0">
            <a:off x="11937867" y="2422310"/>
            <a:ext cx="5321433" cy="4465320"/>
          </a:xfrm>
          <a:prstGeom prst="rect">
            <a:avLst/>
          </a:prstGeom>
        </p:spPr>
        <p:txBody>
          <a:bodyPr anchor="t" rtlCol="false" tIns="0" lIns="0" bIns="0" rIns="0">
            <a:spAutoFit/>
          </a:bodyPr>
          <a:lstStyle/>
          <a:p>
            <a:pPr algn="just">
              <a:lnSpc>
                <a:spcPts val="2700"/>
              </a:lnSpc>
            </a:pPr>
            <a:r>
              <a:rPr lang="en-US" sz="1800" b="true">
                <a:solidFill>
                  <a:srgbClr val="252525"/>
                </a:solidFill>
                <a:latin typeface="Poppins Bold"/>
                <a:ea typeface="Poppins Bold"/>
                <a:cs typeface="Poppins Bold"/>
                <a:sym typeface="Poppins Bold"/>
              </a:rPr>
              <a:t>Decouple the situation.</a:t>
            </a:r>
          </a:p>
          <a:p>
            <a:pPr algn="just">
              <a:lnSpc>
                <a:spcPts val="2700"/>
              </a:lnSpc>
            </a:pPr>
            <a:r>
              <a:rPr lang="en-US" sz="1800">
                <a:solidFill>
                  <a:srgbClr val="252525"/>
                </a:solidFill>
                <a:latin typeface="Poppins"/>
                <a:ea typeface="Poppins"/>
                <a:cs typeface="Poppins"/>
                <a:sym typeface="Poppins"/>
              </a:rPr>
              <a:t>Different cases of non-determinism solved by different mechanisms.</a:t>
            </a:r>
          </a:p>
          <a:p>
            <a:pPr algn="just">
              <a:lnSpc>
                <a:spcPts val="2700"/>
              </a:lnSpc>
            </a:pPr>
          </a:p>
          <a:p>
            <a:pPr algn="just">
              <a:lnSpc>
                <a:spcPts val="2700"/>
              </a:lnSpc>
            </a:pPr>
            <a:r>
              <a:rPr lang="en-US" sz="1800" b="true">
                <a:solidFill>
                  <a:srgbClr val="252525"/>
                </a:solidFill>
                <a:latin typeface="Poppins Bold"/>
                <a:ea typeface="Poppins Bold"/>
                <a:cs typeface="Poppins Bold"/>
                <a:sym typeface="Poppins Bold"/>
              </a:rPr>
              <a:t>Pre-Configure solution for basic cases</a:t>
            </a:r>
          </a:p>
          <a:p>
            <a:pPr algn="just">
              <a:lnSpc>
                <a:spcPts val="2700"/>
              </a:lnSpc>
            </a:pPr>
            <a:r>
              <a:rPr lang="en-US" sz="1800">
                <a:solidFill>
                  <a:srgbClr val="252525"/>
                </a:solidFill>
                <a:latin typeface="Poppins"/>
                <a:ea typeface="Poppins"/>
                <a:cs typeface="Poppins"/>
                <a:sym typeface="Poppins"/>
              </a:rPr>
              <a:t>Scheduling, Boolean, naive control choices...</a:t>
            </a:r>
          </a:p>
          <a:p>
            <a:pPr algn="just" marL="0" indent="0" lvl="0">
              <a:lnSpc>
                <a:spcPts val="2700"/>
              </a:lnSpc>
              <a:spcBef>
                <a:spcPct val="0"/>
              </a:spcBef>
            </a:pPr>
          </a:p>
          <a:p>
            <a:pPr algn="just" marL="0" indent="0" lvl="0">
              <a:lnSpc>
                <a:spcPts val="2700"/>
              </a:lnSpc>
              <a:spcBef>
                <a:spcPct val="0"/>
              </a:spcBef>
            </a:pPr>
            <a:r>
              <a:rPr lang="en-US" b="true" sz="1800" u="none">
                <a:solidFill>
                  <a:srgbClr val="252525"/>
                </a:solidFill>
                <a:latin typeface="Poppins Bold"/>
                <a:ea typeface="Poppins Bold"/>
                <a:cs typeface="Poppins Bold"/>
                <a:sym typeface="Poppins Bold"/>
              </a:rPr>
              <a:t>Non basic cases</a:t>
            </a:r>
          </a:p>
          <a:p>
            <a:pPr algn="just" marL="0" indent="0" lvl="0">
              <a:lnSpc>
                <a:spcPts val="2700"/>
              </a:lnSpc>
              <a:spcBef>
                <a:spcPct val="0"/>
              </a:spcBef>
            </a:pPr>
            <a:r>
              <a:rPr lang="en-US" b="true" sz="1800" u="none">
                <a:solidFill>
                  <a:srgbClr val="252525"/>
                </a:solidFill>
                <a:latin typeface="Poppins Bold"/>
                <a:ea typeface="Poppins Bold"/>
                <a:cs typeface="Poppins Bold"/>
                <a:sym typeface="Poppins Bold"/>
              </a:rPr>
              <a:t>Domain specific cases</a:t>
            </a:r>
          </a:p>
          <a:p>
            <a:pPr algn="just" marL="0" indent="0" lvl="0">
              <a:lnSpc>
                <a:spcPts val="2700"/>
              </a:lnSpc>
              <a:spcBef>
                <a:spcPct val="0"/>
              </a:spcBef>
            </a:pPr>
            <a:r>
              <a:rPr lang="en-US" b="true" sz="1800" u="none">
                <a:solidFill>
                  <a:srgbClr val="252525"/>
                </a:solidFill>
                <a:latin typeface="Poppins Bold"/>
                <a:ea typeface="Poppins Bold"/>
                <a:cs typeface="Poppins Bold"/>
                <a:sym typeface="Poppins Bold"/>
              </a:rPr>
              <a:t>Parametrization</a:t>
            </a:r>
          </a:p>
          <a:p>
            <a:pPr algn="just" marL="0" indent="0" lvl="0">
              <a:lnSpc>
                <a:spcPts val="2700"/>
              </a:lnSpc>
              <a:spcBef>
                <a:spcPct val="0"/>
              </a:spcBef>
            </a:pPr>
            <a:r>
              <a:rPr lang="en-US" sz="1800" u="none">
                <a:solidFill>
                  <a:srgbClr val="252525"/>
                </a:solidFill>
                <a:latin typeface="Poppins"/>
                <a:ea typeface="Poppins"/>
                <a:cs typeface="Poppins"/>
                <a:sym typeface="Poppins"/>
              </a:rPr>
              <a:t>External interface working at runtime (JPF Properties)</a:t>
            </a:r>
          </a:p>
          <a:p>
            <a:pPr algn="just" marL="0" indent="0" lvl="0">
              <a:lnSpc>
                <a:spcPts val="2700"/>
              </a:lnSpc>
              <a:spcBef>
                <a:spcPct val="0"/>
              </a:spcBef>
            </a:pP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2778367"/>
            <a:ext cx="1676888" cy="1676888"/>
          </a:xfrm>
          <a:custGeom>
            <a:avLst/>
            <a:gdLst/>
            <a:ahLst/>
            <a:cxnLst/>
            <a:rect r="r" b="b" t="t" l="l"/>
            <a:pathLst>
              <a:path h="1676888" w="1676888">
                <a:moveTo>
                  <a:pt x="0" y="0"/>
                </a:moveTo>
                <a:lnTo>
                  <a:pt x="1676888" y="0"/>
                </a:lnTo>
                <a:lnTo>
                  <a:pt x="1676888" y="1676888"/>
                </a:lnTo>
                <a:lnTo>
                  <a:pt x="0" y="16768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9437016" y="1195884"/>
            <a:ext cx="653238" cy="439451"/>
          </a:xfrm>
          <a:custGeom>
            <a:avLst/>
            <a:gdLst/>
            <a:ahLst/>
            <a:cxnLst/>
            <a:rect r="r" b="b" t="t" l="l"/>
            <a:pathLst>
              <a:path h="439451" w="653238">
                <a:moveTo>
                  <a:pt x="653238" y="0"/>
                </a:moveTo>
                <a:lnTo>
                  <a:pt x="0" y="0"/>
                </a:lnTo>
                <a:lnTo>
                  <a:pt x="0" y="439452"/>
                </a:lnTo>
                <a:lnTo>
                  <a:pt x="653238" y="439452"/>
                </a:lnTo>
                <a:lnTo>
                  <a:pt x="65323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4822529"/>
            <a:ext cx="8115300" cy="116205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Key Features </a:t>
            </a:r>
          </a:p>
        </p:txBody>
      </p:sp>
      <p:sp>
        <p:nvSpPr>
          <p:cNvPr name="TextBox 6" id="6"/>
          <p:cNvSpPr txBox="true"/>
          <p:nvPr/>
        </p:nvSpPr>
        <p:spPr>
          <a:xfrm rot="0">
            <a:off x="10395693" y="1156546"/>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Explicit State Model Checking</a:t>
            </a:r>
          </a:p>
        </p:txBody>
      </p:sp>
      <p:sp>
        <p:nvSpPr>
          <p:cNvPr name="TextBox 7" id="7"/>
          <p:cNvSpPr txBox="true"/>
          <p:nvPr/>
        </p:nvSpPr>
        <p:spPr>
          <a:xfrm rot="0">
            <a:off x="10395693" y="3832881"/>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State Matching</a:t>
            </a:r>
          </a:p>
        </p:txBody>
      </p:sp>
      <p:sp>
        <p:nvSpPr>
          <p:cNvPr name="TextBox 8" id="8"/>
          <p:cNvSpPr txBox="true"/>
          <p:nvPr/>
        </p:nvSpPr>
        <p:spPr>
          <a:xfrm rot="0">
            <a:off x="10395693" y="2492586"/>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Symbolic Execution</a:t>
            </a:r>
          </a:p>
        </p:txBody>
      </p:sp>
      <p:sp>
        <p:nvSpPr>
          <p:cNvPr name="TextBox 9" id="9"/>
          <p:cNvSpPr txBox="true"/>
          <p:nvPr/>
        </p:nvSpPr>
        <p:spPr>
          <a:xfrm rot="0">
            <a:off x="10395693" y="5168921"/>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Backtracking</a:t>
            </a:r>
          </a:p>
        </p:txBody>
      </p:sp>
      <p:sp>
        <p:nvSpPr>
          <p:cNvPr name="TextBox 10" id="10"/>
          <p:cNvSpPr txBox="true"/>
          <p:nvPr/>
        </p:nvSpPr>
        <p:spPr>
          <a:xfrm rot="0">
            <a:off x="10395693" y="6504961"/>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Partial Order Reduction</a:t>
            </a:r>
          </a:p>
        </p:txBody>
      </p:sp>
      <p:sp>
        <p:nvSpPr>
          <p:cNvPr name="TextBox 11" id="11"/>
          <p:cNvSpPr txBox="true"/>
          <p:nvPr/>
        </p:nvSpPr>
        <p:spPr>
          <a:xfrm rot="0">
            <a:off x="10395693" y="7841001"/>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Extensibility</a:t>
            </a:r>
          </a:p>
        </p:txBody>
      </p:sp>
      <p:sp>
        <p:nvSpPr>
          <p:cNvPr name="Freeform 12" id="12"/>
          <p:cNvSpPr/>
          <p:nvPr/>
        </p:nvSpPr>
        <p:spPr>
          <a:xfrm flipH="true" flipV="false" rot="0">
            <a:off x="9437016" y="2549736"/>
            <a:ext cx="653238" cy="439451"/>
          </a:xfrm>
          <a:custGeom>
            <a:avLst/>
            <a:gdLst/>
            <a:ahLst/>
            <a:cxnLst/>
            <a:rect r="r" b="b" t="t" l="l"/>
            <a:pathLst>
              <a:path h="439451" w="653238">
                <a:moveTo>
                  <a:pt x="653238" y="0"/>
                </a:moveTo>
                <a:lnTo>
                  <a:pt x="0" y="0"/>
                </a:lnTo>
                <a:lnTo>
                  <a:pt x="0" y="439451"/>
                </a:lnTo>
                <a:lnTo>
                  <a:pt x="653238" y="439451"/>
                </a:lnTo>
                <a:lnTo>
                  <a:pt x="65323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0">
            <a:off x="9437016" y="3891270"/>
            <a:ext cx="653238" cy="439451"/>
          </a:xfrm>
          <a:custGeom>
            <a:avLst/>
            <a:gdLst/>
            <a:ahLst/>
            <a:cxnLst/>
            <a:rect r="r" b="b" t="t" l="l"/>
            <a:pathLst>
              <a:path h="439451" w="653238">
                <a:moveTo>
                  <a:pt x="653238" y="0"/>
                </a:moveTo>
                <a:lnTo>
                  <a:pt x="0" y="0"/>
                </a:lnTo>
                <a:lnTo>
                  <a:pt x="0" y="439451"/>
                </a:lnTo>
                <a:lnTo>
                  <a:pt x="653238" y="439451"/>
                </a:lnTo>
                <a:lnTo>
                  <a:pt x="65323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false" rot="0">
            <a:off x="9437016" y="5226071"/>
            <a:ext cx="653238" cy="439451"/>
          </a:xfrm>
          <a:custGeom>
            <a:avLst/>
            <a:gdLst/>
            <a:ahLst/>
            <a:cxnLst/>
            <a:rect r="r" b="b" t="t" l="l"/>
            <a:pathLst>
              <a:path h="439451" w="653238">
                <a:moveTo>
                  <a:pt x="653238" y="0"/>
                </a:moveTo>
                <a:lnTo>
                  <a:pt x="0" y="0"/>
                </a:lnTo>
                <a:lnTo>
                  <a:pt x="0" y="439451"/>
                </a:lnTo>
                <a:lnTo>
                  <a:pt x="653238" y="439451"/>
                </a:lnTo>
                <a:lnTo>
                  <a:pt x="65323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false" rot="0">
            <a:off x="9437016" y="6562111"/>
            <a:ext cx="653238" cy="439451"/>
          </a:xfrm>
          <a:custGeom>
            <a:avLst/>
            <a:gdLst/>
            <a:ahLst/>
            <a:cxnLst/>
            <a:rect r="r" b="b" t="t" l="l"/>
            <a:pathLst>
              <a:path h="439451" w="653238">
                <a:moveTo>
                  <a:pt x="653238" y="0"/>
                </a:moveTo>
                <a:lnTo>
                  <a:pt x="0" y="0"/>
                </a:lnTo>
                <a:lnTo>
                  <a:pt x="0" y="439452"/>
                </a:lnTo>
                <a:lnTo>
                  <a:pt x="653238" y="439452"/>
                </a:lnTo>
                <a:lnTo>
                  <a:pt x="65323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9437016" y="7898151"/>
            <a:ext cx="653238" cy="439451"/>
          </a:xfrm>
          <a:custGeom>
            <a:avLst/>
            <a:gdLst/>
            <a:ahLst/>
            <a:cxnLst/>
            <a:rect r="r" b="b" t="t" l="l"/>
            <a:pathLst>
              <a:path h="439451" w="653238">
                <a:moveTo>
                  <a:pt x="653238" y="0"/>
                </a:moveTo>
                <a:lnTo>
                  <a:pt x="0" y="0"/>
                </a:lnTo>
                <a:lnTo>
                  <a:pt x="0" y="439452"/>
                </a:lnTo>
                <a:lnTo>
                  <a:pt x="653238" y="439452"/>
                </a:lnTo>
                <a:lnTo>
                  <a:pt x="65323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5</a:t>
            </a:r>
          </a:p>
        </p:txBody>
      </p:sp>
    </p:spTree>
  </p:cSld>
  <p:clrMapOvr>
    <a:masterClrMapping/>
  </p:clrMapOvr>
  <p:transition spd="slow">
    <p:push dir="l"/>
  </p:transition>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574964"/>
            <a:ext cx="2611323" cy="2151078"/>
          </a:xfrm>
          <a:custGeom>
            <a:avLst/>
            <a:gdLst/>
            <a:ahLst/>
            <a:cxnLst/>
            <a:rect r="r" b="b" t="t" l="l"/>
            <a:pathLst>
              <a:path h="2151078" w="2611323">
                <a:moveTo>
                  <a:pt x="0" y="0"/>
                </a:moveTo>
                <a:lnTo>
                  <a:pt x="2611323" y="0"/>
                </a:lnTo>
                <a:lnTo>
                  <a:pt x="2611323" y="2151077"/>
                </a:lnTo>
                <a:lnTo>
                  <a:pt x="0" y="2151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311688" y="1028700"/>
            <a:ext cx="854529" cy="85452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7" id="7"/>
          <p:cNvSpPr/>
          <p:nvPr/>
        </p:nvSpPr>
        <p:spPr>
          <a:xfrm>
            <a:off x="13738952" y="1883229"/>
            <a:ext cx="0" cy="183024"/>
          </a:xfrm>
          <a:prstGeom prst="line">
            <a:avLst/>
          </a:prstGeom>
          <a:ln cap="flat" w="38100">
            <a:solidFill>
              <a:srgbClr val="000000"/>
            </a:solidFill>
            <a:prstDash val="solid"/>
            <a:headEnd type="none" len="sm" w="sm"/>
            <a:tailEnd type="none" len="sm" w="sm"/>
          </a:ln>
        </p:spPr>
      </p:sp>
      <p:sp>
        <p:nvSpPr>
          <p:cNvPr name="AutoShape 8" id="8"/>
          <p:cNvSpPr/>
          <p:nvPr/>
        </p:nvSpPr>
        <p:spPr>
          <a:xfrm>
            <a:off x="13738952" y="2738458"/>
            <a:ext cx="0" cy="231297"/>
          </a:xfrm>
          <a:prstGeom prst="line">
            <a:avLst/>
          </a:prstGeom>
          <a:ln cap="flat" w="38100">
            <a:solidFill>
              <a:srgbClr val="000000"/>
            </a:solidFill>
            <a:prstDash val="solid"/>
            <a:headEnd type="none" len="sm" w="sm"/>
            <a:tailEnd type="none" len="sm" w="sm"/>
          </a:ln>
        </p:spPr>
      </p:sp>
      <p:sp>
        <p:nvSpPr>
          <p:cNvPr name="AutoShape 9" id="9"/>
          <p:cNvSpPr/>
          <p:nvPr/>
        </p:nvSpPr>
        <p:spPr>
          <a:xfrm>
            <a:off x="13738952" y="2066252"/>
            <a:ext cx="0" cy="748055"/>
          </a:xfrm>
          <a:prstGeom prst="line">
            <a:avLst/>
          </a:prstGeom>
          <a:ln cap="flat" w="38100">
            <a:solidFill>
              <a:srgbClr val="000000"/>
            </a:solidFill>
            <a:prstDash val="sysDash"/>
            <a:headEnd type="none" len="sm" w="sm"/>
            <a:tailEnd type="none" len="sm" w="sm"/>
          </a:ln>
        </p:spPr>
      </p:sp>
      <p:grpSp>
        <p:nvGrpSpPr>
          <p:cNvPr name="Group 10" id="10"/>
          <p:cNvGrpSpPr/>
          <p:nvPr/>
        </p:nvGrpSpPr>
        <p:grpSpPr>
          <a:xfrm rot="0">
            <a:off x="13311688" y="2969755"/>
            <a:ext cx="854529" cy="85452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2" id="12"/>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grpSp>
        <p:nvGrpSpPr>
          <p:cNvPr name="Group 13" id="13"/>
          <p:cNvGrpSpPr/>
          <p:nvPr/>
        </p:nvGrpSpPr>
        <p:grpSpPr>
          <a:xfrm rot="0">
            <a:off x="12066635" y="4706930"/>
            <a:ext cx="854529" cy="85452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grpSp>
        <p:nvGrpSpPr>
          <p:cNvPr name="Group 16" id="16"/>
          <p:cNvGrpSpPr/>
          <p:nvPr/>
        </p:nvGrpSpPr>
        <p:grpSpPr>
          <a:xfrm rot="0">
            <a:off x="14499286" y="4706930"/>
            <a:ext cx="854529" cy="85452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8" id="18"/>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TextBox 19" id="19"/>
          <p:cNvSpPr txBox="true"/>
          <p:nvPr/>
        </p:nvSpPr>
        <p:spPr>
          <a:xfrm rot="0">
            <a:off x="1028700" y="4002266"/>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Choice</a:t>
            </a:r>
          </a:p>
          <a:p>
            <a:pPr algn="l" marL="0" indent="0" lvl="0">
              <a:lnSpc>
                <a:spcPts val="8640"/>
              </a:lnSpc>
              <a:spcBef>
                <a:spcPct val="0"/>
              </a:spcBef>
            </a:pPr>
            <a:r>
              <a:rPr lang="en-US" b="true" sz="7200" u="none">
                <a:solidFill>
                  <a:srgbClr val="252525"/>
                </a:solidFill>
                <a:latin typeface="Poppins Bold"/>
                <a:ea typeface="Poppins Bold"/>
                <a:cs typeface="Poppins Bold"/>
                <a:sym typeface="Poppins Bold"/>
              </a:rPr>
              <a:t>Generator</a:t>
            </a:r>
          </a:p>
        </p:txBody>
      </p:sp>
      <p:sp>
        <p:nvSpPr>
          <p:cNvPr name="TextBox 20" id="20"/>
          <p:cNvSpPr txBox="true"/>
          <p:nvPr/>
        </p:nvSpPr>
        <p:spPr>
          <a:xfrm rot="0">
            <a:off x="1028700" y="6526391"/>
            <a:ext cx="5010474"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Program faces non-determinism problems.</a:t>
            </a:r>
          </a:p>
          <a:p>
            <a:pPr algn="just" marL="0" indent="0" lvl="0">
              <a:lnSpc>
                <a:spcPts val="2700"/>
              </a:lnSpc>
              <a:spcBef>
                <a:spcPct val="0"/>
              </a:spcBef>
            </a:pPr>
            <a:r>
              <a:rPr lang="en-US" sz="1800">
                <a:solidFill>
                  <a:srgbClr val="252525"/>
                </a:solidFill>
                <a:latin typeface="Poppins"/>
                <a:ea typeface="Poppins"/>
                <a:cs typeface="Poppins"/>
                <a:sym typeface="Poppins"/>
              </a:rPr>
              <a:t>Choice Generators Handle them.</a:t>
            </a:r>
          </a:p>
        </p:txBody>
      </p:sp>
      <p:sp>
        <p:nvSpPr>
          <p:cNvPr name="TextBox 21" id="2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50</a:t>
            </a:r>
          </a:p>
        </p:txBody>
      </p:sp>
      <p:sp>
        <p:nvSpPr>
          <p:cNvPr name="AutoShape 22" id="22"/>
          <p:cNvSpPr/>
          <p:nvPr/>
        </p:nvSpPr>
        <p:spPr>
          <a:xfrm flipH="true">
            <a:off x="12493899" y="3397019"/>
            <a:ext cx="817789" cy="1309911"/>
          </a:xfrm>
          <a:prstGeom prst="line">
            <a:avLst/>
          </a:prstGeom>
          <a:ln cap="flat" w="38100">
            <a:solidFill>
              <a:srgbClr val="000000"/>
            </a:solidFill>
            <a:prstDash val="sysDot"/>
            <a:headEnd type="none" len="sm" w="sm"/>
            <a:tailEnd type="triangle" len="med" w="lg"/>
          </a:ln>
        </p:spPr>
      </p:sp>
      <p:sp>
        <p:nvSpPr>
          <p:cNvPr name="AutoShape 23" id="23"/>
          <p:cNvSpPr/>
          <p:nvPr/>
        </p:nvSpPr>
        <p:spPr>
          <a:xfrm>
            <a:off x="14166217" y="3397019"/>
            <a:ext cx="760334" cy="1309911"/>
          </a:xfrm>
          <a:prstGeom prst="line">
            <a:avLst/>
          </a:prstGeom>
          <a:ln cap="flat" w="38100">
            <a:solidFill>
              <a:srgbClr val="000000"/>
            </a:solidFill>
            <a:prstDash val="sysDot"/>
            <a:headEnd type="none" len="sm" w="sm"/>
            <a:tailEnd type="triangle" len="med" w="lg"/>
          </a:ln>
        </p:spPr>
      </p:sp>
      <p:grpSp>
        <p:nvGrpSpPr>
          <p:cNvPr name="Group 24" id="24"/>
          <p:cNvGrpSpPr/>
          <p:nvPr/>
        </p:nvGrpSpPr>
        <p:grpSpPr>
          <a:xfrm rot="0">
            <a:off x="13311688" y="4706930"/>
            <a:ext cx="854529" cy="854529"/>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26" id="26"/>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27" id="27"/>
          <p:cNvSpPr/>
          <p:nvPr/>
        </p:nvSpPr>
        <p:spPr>
          <a:xfrm>
            <a:off x="13738952" y="3824284"/>
            <a:ext cx="0" cy="882646"/>
          </a:xfrm>
          <a:prstGeom prst="line">
            <a:avLst/>
          </a:prstGeom>
          <a:ln cap="flat" w="38100">
            <a:solidFill>
              <a:srgbClr val="000000"/>
            </a:solidFill>
            <a:prstDash val="sysDot"/>
            <a:headEnd type="none" len="sm" w="sm"/>
            <a:tailEnd type="triangle" len="med" w="lg"/>
          </a:ln>
        </p:spPr>
      </p:sp>
      <p:sp>
        <p:nvSpPr>
          <p:cNvPr name="TextBox 28" id="28"/>
          <p:cNvSpPr txBox="true"/>
          <p:nvPr/>
        </p:nvSpPr>
        <p:spPr>
          <a:xfrm rot="0">
            <a:off x="7777917" y="2678290"/>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Possible Choices</a:t>
            </a:r>
          </a:p>
        </p:txBody>
      </p:sp>
      <p:sp>
        <p:nvSpPr>
          <p:cNvPr name="TextBox 29" id="29"/>
          <p:cNvSpPr txBox="true"/>
          <p:nvPr/>
        </p:nvSpPr>
        <p:spPr>
          <a:xfrm rot="0">
            <a:off x="7777917" y="3232572"/>
            <a:ext cx="3611587" cy="17221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Driven by non-det.</a:t>
            </a:r>
          </a:p>
          <a:p>
            <a:pPr algn="just" marL="0" indent="0" lvl="0">
              <a:lnSpc>
                <a:spcPts val="2700"/>
              </a:lnSpc>
              <a:spcBef>
                <a:spcPct val="0"/>
              </a:spcBef>
            </a:pPr>
            <a:r>
              <a:rPr lang="en-US" sz="1800">
                <a:solidFill>
                  <a:srgbClr val="252525"/>
                </a:solidFill>
                <a:latin typeface="Poppins"/>
                <a:ea typeface="Poppins"/>
                <a:cs typeface="Poppins"/>
                <a:sym typeface="Poppins"/>
              </a:rPr>
              <a:t>Are possible new states based no how the non determinism is solved.</a:t>
            </a:r>
          </a:p>
          <a:p>
            <a:pPr algn="just" marL="0" indent="0" lvl="0">
              <a:lnSpc>
                <a:spcPts val="2700"/>
              </a:lnSpc>
              <a:spcBef>
                <a:spcPct val="0"/>
              </a:spcBef>
            </a:pPr>
          </a:p>
        </p:txBody>
      </p:sp>
      <p:sp>
        <p:nvSpPr>
          <p:cNvPr name="AutoShape 30" id="30"/>
          <p:cNvSpPr/>
          <p:nvPr/>
        </p:nvSpPr>
        <p:spPr>
          <a:xfrm flipV="true">
            <a:off x="12223616" y="5956542"/>
            <a:ext cx="3030673" cy="0"/>
          </a:xfrm>
          <a:prstGeom prst="line">
            <a:avLst/>
          </a:prstGeom>
          <a:ln cap="flat" w="38100">
            <a:solidFill>
              <a:srgbClr val="D12E2E"/>
            </a:solidFill>
            <a:prstDash val="sysDot"/>
            <a:headEnd type="none" len="sm" w="sm"/>
            <a:tailEnd type="none" len="sm" w="sm"/>
          </a:ln>
        </p:spPr>
      </p:sp>
      <p:sp>
        <p:nvSpPr>
          <p:cNvPr name="TextBox 31" id="31"/>
          <p:cNvSpPr txBox="true"/>
          <p:nvPr/>
        </p:nvSpPr>
        <p:spPr>
          <a:xfrm rot="0">
            <a:off x="12223616" y="6261342"/>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ChoiceGenerator</a:t>
            </a:r>
          </a:p>
        </p:txBody>
      </p:sp>
      <p:sp>
        <p:nvSpPr>
          <p:cNvPr name="TextBox 32" id="32"/>
          <p:cNvSpPr txBox="true"/>
          <p:nvPr/>
        </p:nvSpPr>
        <p:spPr>
          <a:xfrm rot="0">
            <a:off x="12226595" y="6884243"/>
            <a:ext cx="3330121" cy="17221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Generates possible choices.</a:t>
            </a:r>
          </a:p>
          <a:p>
            <a:pPr algn="l" marL="0" indent="0" lvl="0">
              <a:lnSpc>
                <a:spcPts val="2700"/>
              </a:lnSpc>
              <a:spcBef>
                <a:spcPct val="0"/>
              </a:spcBef>
            </a:pPr>
          </a:p>
          <a:p>
            <a:pPr algn="l" marL="0" indent="0" lvl="0">
              <a:lnSpc>
                <a:spcPts val="2700"/>
              </a:lnSpc>
              <a:spcBef>
                <a:spcPct val="0"/>
              </a:spcBef>
            </a:pPr>
            <a:r>
              <a:rPr lang="en-US" sz="1800" u="none">
                <a:solidFill>
                  <a:srgbClr val="252525"/>
                </a:solidFill>
                <a:latin typeface="Poppins"/>
                <a:ea typeface="Poppins"/>
                <a:cs typeface="Poppins"/>
                <a:sym typeface="Poppins"/>
              </a:rPr>
              <a:t>This is an extensible component (through heuristics).</a:t>
            </a:r>
          </a:p>
        </p:txBody>
      </p:sp>
    </p:spTree>
  </p:cSld>
  <p:clrMapOvr>
    <a:masterClrMapping/>
  </p:clrMapOvr>
  <p:transition spd="slow">
    <p:push dir="l"/>
  </p:transition>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574964"/>
            <a:ext cx="2611323" cy="2151078"/>
          </a:xfrm>
          <a:custGeom>
            <a:avLst/>
            <a:gdLst/>
            <a:ahLst/>
            <a:cxnLst/>
            <a:rect r="r" b="b" t="t" l="l"/>
            <a:pathLst>
              <a:path h="2151078" w="2611323">
                <a:moveTo>
                  <a:pt x="0" y="0"/>
                </a:moveTo>
                <a:lnTo>
                  <a:pt x="2611323" y="0"/>
                </a:lnTo>
                <a:lnTo>
                  <a:pt x="2611323" y="2151077"/>
                </a:lnTo>
                <a:lnTo>
                  <a:pt x="0" y="2151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676239" y="838056"/>
            <a:ext cx="568673" cy="56867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7" id="7"/>
          <p:cNvSpPr/>
          <p:nvPr/>
        </p:nvSpPr>
        <p:spPr>
          <a:xfrm>
            <a:off x="15960575" y="1406729"/>
            <a:ext cx="0" cy="121799"/>
          </a:xfrm>
          <a:prstGeom prst="line">
            <a:avLst/>
          </a:prstGeom>
          <a:ln cap="flat" w="28575">
            <a:solidFill>
              <a:srgbClr val="000000"/>
            </a:solidFill>
            <a:prstDash val="solid"/>
            <a:headEnd type="none" len="sm" w="sm"/>
            <a:tailEnd type="none" len="sm" w="sm"/>
          </a:ln>
        </p:spPr>
      </p:sp>
      <p:sp>
        <p:nvSpPr>
          <p:cNvPr name="AutoShape 8" id="8"/>
          <p:cNvSpPr/>
          <p:nvPr/>
        </p:nvSpPr>
        <p:spPr>
          <a:xfrm>
            <a:off x="15960575" y="1975869"/>
            <a:ext cx="0" cy="153924"/>
          </a:xfrm>
          <a:prstGeom prst="line">
            <a:avLst/>
          </a:prstGeom>
          <a:ln cap="flat" w="28575">
            <a:solidFill>
              <a:srgbClr val="000000"/>
            </a:solidFill>
            <a:prstDash val="solid"/>
            <a:headEnd type="none" len="sm" w="sm"/>
            <a:tailEnd type="none" len="sm" w="sm"/>
          </a:ln>
        </p:spPr>
      </p:sp>
      <p:sp>
        <p:nvSpPr>
          <p:cNvPr name="AutoShape 9" id="9"/>
          <p:cNvSpPr/>
          <p:nvPr/>
        </p:nvSpPr>
        <p:spPr>
          <a:xfrm>
            <a:off x="15960575" y="1528528"/>
            <a:ext cx="0" cy="497817"/>
          </a:xfrm>
          <a:prstGeom prst="line">
            <a:avLst/>
          </a:prstGeom>
          <a:ln cap="flat" w="28575">
            <a:solidFill>
              <a:srgbClr val="000000"/>
            </a:solidFill>
            <a:prstDash val="sysDash"/>
            <a:headEnd type="none" len="sm" w="sm"/>
            <a:tailEnd type="none" len="sm" w="sm"/>
          </a:ln>
        </p:spPr>
      </p:sp>
      <p:grpSp>
        <p:nvGrpSpPr>
          <p:cNvPr name="Group 10" id="10"/>
          <p:cNvGrpSpPr/>
          <p:nvPr/>
        </p:nvGrpSpPr>
        <p:grpSpPr>
          <a:xfrm rot="0">
            <a:off x="15676239" y="2129793"/>
            <a:ext cx="568673" cy="56867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2" id="12"/>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grpSp>
        <p:nvGrpSpPr>
          <p:cNvPr name="Group 13" id="13"/>
          <p:cNvGrpSpPr/>
          <p:nvPr/>
        </p:nvGrpSpPr>
        <p:grpSpPr>
          <a:xfrm rot="0">
            <a:off x="14847679" y="3285851"/>
            <a:ext cx="568673" cy="56867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grpSp>
        <p:nvGrpSpPr>
          <p:cNvPr name="Group 16" id="16"/>
          <p:cNvGrpSpPr/>
          <p:nvPr/>
        </p:nvGrpSpPr>
        <p:grpSpPr>
          <a:xfrm rot="0">
            <a:off x="16466564" y="3285851"/>
            <a:ext cx="568673" cy="56867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8" id="18"/>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TextBox 19" id="19"/>
          <p:cNvSpPr txBox="true"/>
          <p:nvPr/>
        </p:nvSpPr>
        <p:spPr>
          <a:xfrm rot="0">
            <a:off x="1028700" y="4002266"/>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Choice</a:t>
            </a:r>
          </a:p>
          <a:p>
            <a:pPr algn="l" marL="0" indent="0" lvl="0">
              <a:lnSpc>
                <a:spcPts val="8640"/>
              </a:lnSpc>
              <a:spcBef>
                <a:spcPct val="0"/>
              </a:spcBef>
            </a:pPr>
            <a:r>
              <a:rPr lang="en-US" b="true" sz="7200" u="none">
                <a:solidFill>
                  <a:srgbClr val="252525"/>
                </a:solidFill>
                <a:latin typeface="Poppins Bold"/>
                <a:ea typeface="Poppins Bold"/>
                <a:cs typeface="Poppins Bold"/>
                <a:sym typeface="Poppins Bold"/>
              </a:rPr>
              <a:t>Generator</a:t>
            </a:r>
          </a:p>
        </p:txBody>
      </p:sp>
      <p:sp>
        <p:nvSpPr>
          <p:cNvPr name="TextBox 20" id="20"/>
          <p:cNvSpPr txBox="true"/>
          <p:nvPr/>
        </p:nvSpPr>
        <p:spPr>
          <a:xfrm rot="0">
            <a:off x="1028700" y="6526391"/>
            <a:ext cx="5010474"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Program faces non-determinism problems.</a:t>
            </a:r>
          </a:p>
          <a:p>
            <a:pPr algn="just" marL="0" indent="0" lvl="0">
              <a:lnSpc>
                <a:spcPts val="2700"/>
              </a:lnSpc>
              <a:spcBef>
                <a:spcPct val="0"/>
              </a:spcBef>
            </a:pPr>
            <a:r>
              <a:rPr lang="en-US" sz="1800">
                <a:solidFill>
                  <a:srgbClr val="252525"/>
                </a:solidFill>
                <a:latin typeface="Poppins"/>
                <a:ea typeface="Poppins"/>
                <a:cs typeface="Poppins"/>
                <a:sym typeface="Poppins"/>
              </a:rPr>
              <a:t>Choice Generators Handle them.</a:t>
            </a:r>
          </a:p>
        </p:txBody>
      </p:sp>
      <p:sp>
        <p:nvSpPr>
          <p:cNvPr name="TextBox 21" id="2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51</a:t>
            </a:r>
          </a:p>
        </p:txBody>
      </p:sp>
      <p:sp>
        <p:nvSpPr>
          <p:cNvPr name="AutoShape 22" id="22"/>
          <p:cNvSpPr/>
          <p:nvPr/>
        </p:nvSpPr>
        <p:spPr>
          <a:xfrm flipH="true">
            <a:off x="15132015" y="2414129"/>
            <a:ext cx="544224" cy="871721"/>
          </a:xfrm>
          <a:prstGeom prst="line">
            <a:avLst/>
          </a:prstGeom>
          <a:ln cap="flat" w="28575">
            <a:solidFill>
              <a:srgbClr val="000000"/>
            </a:solidFill>
            <a:prstDash val="sysDot"/>
            <a:headEnd type="none" len="sm" w="sm"/>
            <a:tailEnd type="triangle" len="med" w="lg"/>
          </a:ln>
        </p:spPr>
      </p:sp>
      <p:sp>
        <p:nvSpPr>
          <p:cNvPr name="AutoShape 23" id="23"/>
          <p:cNvSpPr/>
          <p:nvPr/>
        </p:nvSpPr>
        <p:spPr>
          <a:xfrm>
            <a:off x="16244912" y="2414129"/>
            <a:ext cx="505988" cy="871721"/>
          </a:xfrm>
          <a:prstGeom prst="line">
            <a:avLst/>
          </a:prstGeom>
          <a:ln cap="flat" w="28575">
            <a:solidFill>
              <a:srgbClr val="000000"/>
            </a:solidFill>
            <a:prstDash val="sysDot"/>
            <a:headEnd type="none" len="sm" w="sm"/>
            <a:tailEnd type="triangle" len="med" w="lg"/>
          </a:ln>
        </p:spPr>
      </p:sp>
      <p:grpSp>
        <p:nvGrpSpPr>
          <p:cNvPr name="Group 24" id="24"/>
          <p:cNvGrpSpPr/>
          <p:nvPr/>
        </p:nvGrpSpPr>
        <p:grpSpPr>
          <a:xfrm rot="0">
            <a:off x="15676239" y="3285851"/>
            <a:ext cx="568673" cy="568673"/>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26" id="26"/>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27" id="27"/>
          <p:cNvSpPr/>
          <p:nvPr/>
        </p:nvSpPr>
        <p:spPr>
          <a:xfrm>
            <a:off x="15960575" y="2698466"/>
            <a:ext cx="0" cy="587385"/>
          </a:xfrm>
          <a:prstGeom prst="line">
            <a:avLst/>
          </a:prstGeom>
          <a:ln cap="flat" w="28575">
            <a:solidFill>
              <a:srgbClr val="000000"/>
            </a:solidFill>
            <a:prstDash val="sysDot"/>
            <a:headEnd type="none" len="sm" w="sm"/>
            <a:tailEnd type="triangle" len="med" w="lg"/>
          </a:ln>
        </p:spPr>
      </p:sp>
      <p:sp>
        <p:nvSpPr>
          <p:cNvPr name="TextBox 28" id="28"/>
          <p:cNvSpPr txBox="true"/>
          <p:nvPr/>
        </p:nvSpPr>
        <p:spPr>
          <a:xfrm rot="0">
            <a:off x="8432859" y="557405"/>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 Unaware</a:t>
            </a:r>
          </a:p>
        </p:txBody>
      </p:sp>
      <p:sp>
        <p:nvSpPr>
          <p:cNvPr name="TextBox 29" id="29"/>
          <p:cNvSpPr txBox="true"/>
          <p:nvPr/>
        </p:nvSpPr>
        <p:spPr>
          <a:xfrm rot="0">
            <a:off x="8432859" y="1056209"/>
            <a:ext cx="3611587"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Managed automatically by JPF</a:t>
            </a:r>
          </a:p>
        </p:txBody>
      </p:sp>
      <p:sp>
        <p:nvSpPr>
          <p:cNvPr name="AutoShape 30" id="30"/>
          <p:cNvSpPr/>
          <p:nvPr/>
        </p:nvSpPr>
        <p:spPr>
          <a:xfrm flipV="true">
            <a:off x="14952147" y="4117444"/>
            <a:ext cx="2016857" cy="0"/>
          </a:xfrm>
          <a:prstGeom prst="line">
            <a:avLst/>
          </a:prstGeom>
          <a:ln cap="flat" w="28575">
            <a:solidFill>
              <a:srgbClr val="D12E2E"/>
            </a:solidFill>
            <a:prstDash val="sysDot"/>
            <a:headEnd type="none" len="sm" w="sm"/>
            <a:tailEnd type="none" len="sm" w="sm"/>
          </a:ln>
        </p:spPr>
      </p:sp>
      <p:sp>
        <p:nvSpPr>
          <p:cNvPr name="TextBox 31" id="31"/>
          <p:cNvSpPr txBox="true"/>
          <p:nvPr/>
        </p:nvSpPr>
        <p:spPr>
          <a:xfrm rot="0">
            <a:off x="14847679" y="4331757"/>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ChoiceGenerator</a:t>
            </a:r>
          </a:p>
        </p:txBody>
      </p:sp>
      <p:sp>
        <p:nvSpPr>
          <p:cNvPr name="TextBox 32" id="32"/>
          <p:cNvSpPr txBox="true"/>
          <p:nvPr/>
        </p:nvSpPr>
        <p:spPr>
          <a:xfrm rot="0">
            <a:off x="14850658" y="4954658"/>
            <a:ext cx="3330121"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Generates possible choices.</a:t>
            </a:r>
          </a:p>
        </p:txBody>
      </p:sp>
      <p:sp>
        <p:nvSpPr>
          <p:cNvPr name="TextBox 33" id="33"/>
          <p:cNvSpPr txBox="true"/>
          <p:nvPr/>
        </p:nvSpPr>
        <p:spPr>
          <a:xfrm rot="0">
            <a:off x="8379045" y="2071238"/>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 Dependant</a:t>
            </a:r>
          </a:p>
        </p:txBody>
      </p:sp>
      <p:sp>
        <p:nvSpPr>
          <p:cNvPr name="TextBox 34" id="34"/>
          <p:cNvSpPr txBox="true"/>
          <p:nvPr/>
        </p:nvSpPr>
        <p:spPr>
          <a:xfrm rot="0">
            <a:off x="8379045" y="2626228"/>
            <a:ext cx="4910867"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We can detail choice generation.</a:t>
            </a:r>
          </a:p>
        </p:txBody>
      </p:sp>
      <p:sp>
        <p:nvSpPr>
          <p:cNvPr name="Freeform 35" id="35"/>
          <p:cNvSpPr/>
          <p:nvPr/>
        </p:nvSpPr>
        <p:spPr>
          <a:xfrm flipH="false" flipV="false" rot="5400000">
            <a:off x="7257320" y="2082790"/>
            <a:ext cx="794624" cy="934477"/>
          </a:xfrm>
          <a:custGeom>
            <a:avLst/>
            <a:gdLst/>
            <a:ahLst/>
            <a:cxnLst/>
            <a:rect r="r" b="b" t="t" l="l"/>
            <a:pathLst>
              <a:path h="934477" w="794624">
                <a:moveTo>
                  <a:pt x="0" y="0"/>
                </a:moveTo>
                <a:lnTo>
                  <a:pt x="794623" y="0"/>
                </a:lnTo>
                <a:lnTo>
                  <a:pt x="794623" y="934477"/>
                </a:lnTo>
                <a:lnTo>
                  <a:pt x="0" y="9344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7284640" y="691587"/>
            <a:ext cx="704154" cy="770620"/>
          </a:xfrm>
          <a:custGeom>
            <a:avLst/>
            <a:gdLst/>
            <a:ahLst/>
            <a:cxnLst/>
            <a:rect r="r" b="b" t="t" l="l"/>
            <a:pathLst>
              <a:path h="770620" w="704154">
                <a:moveTo>
                  <a:pt x="0" y="0"/>
                </a:moveTo>
                <a:lnTo>
                  <a:pt x="704154" y="0"/>
                </a:lnTo>
                <a:lnTo>
                  <a:pt x="704154" y="770620"/>
                </a:lnTo>
                <a:lnTo>
                  <a:pt x="0" y="7706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7" id="37"/>
          <p:cNvSpPr txBox="true"/>
          <p:nvPr/>
        </p:nvSpPr>
        <p:spPr>
          <a:xfrm rot="0">
            <a:off x="8432859" y="3261217"/>
            <a:ext cx="3330121" cy="350520"/>
          </a:xfrm>
          <a:prstGeom prst="rect">
            <a:avLst/>
          </a:prstGeom>
        </p:spPr>
        <p:txBody>
          <a:bodyPr anchor="t" rtlCol="false" tIns="0" lIns="0" bIns="0" rIns="0">
            <a:spAutoFit/>
          </a:bodyPr>
          <a:lstStyle/>
          <a:p>
            <a:pPr algn="just" marL="0" indent="0" lvl="0">
              <a:lnSpc>
                <a:spcPts val="2700"/>
              </a:lnSpc>
              <a:spcBef>
                <a:spcPct val="0"/>
              </a:spcBef>
            </a:pPr>
            <a:r>
              <a:rPr lang="en-US" b="true" sz="1800">
                <a:solidFill>
                  <a:srgbClr val="252525"/>
                </a:solidFill>
                <a:latin typeface="Poppins Bold"/>
                <a:ea typeface="Poppins Bold"/>
                <a:cs typeface="Poppins Bold"/>
                <a:sym typeface="Poppins Bold"/>
              </a:rPr>
              <a:t>Basic types</a:t>
            </a:r>
          </a:p>
        </p:txBody>
      </p:sp>
      <p:sp>
        <p:nvSpPr>
          <p:cNvPr name="TextBox 38" id="38"/>
          <p:cNvSpPr txBox="true"/>
          <p:nvPr/>
        </p:nvSpPr>
        <p:spPr>
          <a:xfrm rot="0">
            <a:off x="8432859" y="3687937"/>
            <a:ext cx="4910867"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E.g. Use the JPF Verify API Basic Types</a:t>
            </a:r>
          </a:p>
        </p:txBody>
      </p:sp>
      <p:sp>
        <p:nvSpPr>
          <p:cNvPr name="TextBox 39" id="39"/>
          <p:cNvSpPr txBox="true"/>
          <p:nvPr/>
        </p:nvSpPr>
        <p:spPr>
          <a:xfrm rot="0">
            <a:off x="8432859" y="5506825"/>
            <a:ext cx="3330121" cy="350520"/>
          </a:xfrm>
          <a:prstGeom prst="rect">
            <a:avLst/>
          </a:prstGeom>
        </p:spPr>
        <p:txBody>
          <a:bodyPr anchor="t" rtlCol="false" tIns="0" lIns="0" bIns="0" rIns="0">
            <a:spAutoFit/>
          </a:bodyPr>
          <a:lstStyle/>
          <a:p>
            <a:pPr algn="just" marL="0" indent="0" lvl="0">
              <a:lnSpc>
                <a:spcPts val="2700"/>
              </a:lnSpc>
              <a:spcBef>
                <a:spcPct val="0"/>
              </a:spcBef>
            </a:pPr>
            <a:r>
              <a:rPr lang="en-US" b="true" sz="1800">
                <a:solidFill>
                  <a:srgbClr val="252525"/>
                </a:solidFill>
                <a:latin typeface="Poppins Bold"/>
                <a:ea typeface="Poppins Bold"/>
                <a:cs typeface="Poppins Bold"/>
                <a:sym typeface="Poppins Bold"/>
              </a:rPr>
              <a:t>Threshold values</a:t>
            </a:r>
          </a:p>
        </p:txBody>
      </p:sp>
      <p:sp>
        <p:nvSpPr>
          <p:cNvPr name="TextBox 40" id="40"/>
          <p:cNvSpPr txBox="true"/>
          <p:nvPr/>
        </p:nvSpPr>
        <p:spPr>
          <a:xfrm rot="0">
            <a:off x="8432859" y="5933545"/>
            <a:ext cx="4910867"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E.g. Use the JPF Verify API Parametrization </a:t>
            </a:r>
          </a:p>
        </p:txBody>
      </p:sp>
      <p:grpSp>
        <p:nvGrpSpPr>
          <p:cNvPr name="Group 41" id="41"/>
          <p:cNvGrpSpPr/>
          <p:nvPr/>
        </p:nvGrpSpPr>
        <p:grpSpPr>
          <a:xfrm rot="0">
            <a:off x="8432859" y="4293297"/>
            <a:ext cx="5443914" cy="916272"/>
            <a:chOff x="0" y="0"/>
            <a:chExt cx="1869624" cy="314679"/>
          </a:xfrm>
        </p:grpSpPr>
        <p:sp>
          <p:nvSpPr>
            <p:cNvPr name="Freeform 42" id="42"/>
            <p:cNvSpPr/>
            <p:nvPr/>
          </p:nvSpPr>
          <p:spPr>
            <a:xfrm flipH="false" flipV="false" rot="0">
              <a:off x="0" y="0"/>
              <a:ext cx="1869624" cy="314679"/>
            </a:xfrm>
            <a:custGeom>
              <a:avLst/>
              <a:gdLst/>
              <a:ahLst/>
              <a:cxnLst/>
              <a:rect r="r" b="b" t="t" l="l"/>
              <a:pathLst>
                <a:path h="314679" w="1869624">
                  <a:moveTo>
                    <a:pt x="0" y="0"/>
                  </a:moveTo>
                  <a:lnTo>
                    <a:pt x="1869624" y="0"/>
                  </a:lnTo>
                  <a:lnTo>
                    <a:pt x="1869624" y="314679"/>
                  </a:lnTo>
                  <a:lnTo>
                    <a:pt x="0" y="314679"/>
                  </a:lnTo>
                  <a:close/>
                </a:path>
              </a:pathLst>
            </a:custGeom>
            <a:solidFill>
              <a:srgbClr val="F4F4F4"/>
            </a:solidFill>
          </p:spPr>
        </p:sp>
        <p:sp>
          <p:nvSpPr>
            <p:cNvPr name="TextBox 43" id="43"/>
            <p:cNvSpPr txBox="true"/>
            <p:nvPr/>
          </p:nvSpPr>
          <p:spPr>
            <a:xfrm>
              <a:off x="0" y="-76200"/>
              <a:ext cx="1869624" cy="390879"/>
            </a:xfrm>
            <a:prstGeom prst="rect">
              <a:avLst/>
            </a:prstGeom>
          </p:spPr>
          <p:txBody>
            <a:bodyPr anchor="ctr" rtlCol="false" tIns="50800" lIns="50800" bIns="50800" rIns="50800"/>
            <a:lstStyle/>
            <a:p>
              <a:pPr algn="l">
                <a:lnSpc>
                  <a:spcPts val="2700"/>
                </a:lnSpc>
              </a:pPr>
            </a:p>
          </p:txBody>
        </p:sp>
      </p:grpSp>
      <p:sp>
        <p:nvSpPr>
          <p:cNvPr name="TextBox 44" id="44"/>
          <p:cNvSpPr txBox="true"/>
          <p:nvPr/>
        </p:nvSpPr>
        <p:spPr>
          <a:xfrm rot="0">
            <a:off x="8699382" y="4501577"/>
            <a:ext cx="4910867"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D12E2E"/>
                </a:solidFill>
                <a:latin typeface="Poppins"/>
                <a:ea typeface="Poppins"/>
                <a:cs typeface="Poppins"/>
                <a:sym typeface="Poppins"/>
              </a:rPr>
              <a:t>boolean</a:t>
            </a:r>
            <a:r>
              <a:rPr lang="en-US" sz="1800">
                <a:solidFill>
                  <a:srgbClr val="252525"/>
                </a:solidFill>
                <a:latin typeface="Poppins"/>
                <a:ea typeface="Poppins"/>
                <a:cs typeface="Poppins"/>
                <a:sym typeface="Poppins"/>
              </a:rPr>
              <a:t> managed = Verify.</a:t>
            </a:r>
            <a:r>
              <a:rPr lang="en-US" sz="1800">
                <a:solidFill>
                  <a:srgbClr val="D12E2E"/>
                </a:solidFill>
                <a:latin typeface="Poppins"/>
                <a:ea typeface="Poppins"/>
                <a:cs typeface="Poppins"/>
                <a:sym typeface="Poppins"/>
              </a:rPr>
              <a:t>getBoolean</a:t>
            </a:r>
            <a:r>
              <a:rPr lang="en-US" sz="1800">
                <a:solidFill>
                  <a:srgbClr val="252525"/>
                </a:solidFill>
                <a:latin typeface="Poppins"/>
                <a:ea typeface="Poppins"/>
                <a:cs typeface="Poppins"/>
                <a:sym typeface="Poppins"/>
              </a:rPr>
              <a:t>();</a:t>
            </a:r>
          </a:p>
        </p:txBody>
      </p:sp>
      <p:grpSp>
        <p:nvGrpSpPr>
          <p:cNvPr name="Group 45" id="45"/>
          <p:cNvGrpSpPr/>
          <p:nvPr/>
        </p:nvGrpSpPr>
        <p:grpSpPr>
          <a:xfrm rot="0">
            <a:off x="8432859" y="6436465"/>
            <a:ext cx="8981743" cy="916272"/>
            <a:chOff x="0" y="0"/>
            <a:chExt cx="3084634" cy="314679"/>
          </a:xfrm>
        </p:grpSpPr>
        <p:sp>
          <p:nvSpPr>
            <p:cNvPr name="Freeform 46" id="46"/>
            <p:cNvSpPr/>
            <p:nvPr/>
          </p:nvSpPr>
          <p:spPr>
            <a:xfrm flipH="false" flipV="false" rot="0">
              <a:off x="0" y="0"/>
              <a:ext cx="3084634" cy="314679"/>
            </a:xfrm>
            <a:custGeom>
              <a:avLst/>
              <a:gdLst/>
              <a:ahLst/>
              <a:cxnLst/>
              <a:rect r="r" b="b" t="t" l="l"/>
              <a:pathLst>
                <a:path h="314679" w="3084634">
                  <a:moveTo>
                    <a:pt x="0" y="0"/>
                  </a:moveTo>
                  <a:lnTo>
                    <a:pt x="3084634" y="0"/>
                  </a:lnTo>
                  <a:lnTo>
                    <a:pt x="3084634" y="314679"/>
                  </a:lnTo>
                  <a:lnTo>
                    <a:pt x="0" y="314679"/>
                  </a:lnTo>
                  <a:close/>
                </a:path>
              </a:pathLst>
            </a:custGeom>
            <a:solidFill>
              <a:srgbClr val="F4F4F4"/>
            </a:solidFill>
          </p:spPr>
        </p:sp>
        <p:sp>
          <p:nvSpPr>
            <p:cNvPr name="TextBox 47" id="47"/>
            <p:cNvSpPr txBox="true"/>
            <p:nvPr/>
          </p:nvSpPr>
          <p:spPr>
            <a:xfrm>
              <a:off x="0" y="-76200"/>
              <a:ext cx="3084634" cy="390879"/>
            </a:xfrm>
            <a:prstGeom prst="rect">
              <a:avLst/>
            </a:prstGeom>
          </p:spPr>
          <p:txBody>
            <a:bodyPr anchor="ctr" rtlCol="false" tIns="50800" lIns="50800" bIns="50800" rIns="50800"/>
            <a:lstStyle/>
            <a:p>
              <a:pPr algn="l">
                <a:lnSpc>
                  <a:spcPts val="2700"/>
                </a:lnSpc>
              </a:pPr>
            </a:p>
          </p:txBody>
        </p:sp>
      </p:grpSp>
      <p:sp>
        <p:nvSpPr>
          <p:cNvPr name="TextBox 48" id="48"/>
          <p:cNvSpPr txBox="true"/>
          <p:nvPr/>
        </p:nvSpPr>
        <p:spPr>
          <a:xfrm rot="0">
            <a:off x="8699382" y="6665065"/>
            <a:ext cx="5177391"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D12E2E"/>
                </a:solidFill>
                <a:latin typeface="Poppins"/>
                <a:ea typeface="Poppins"/>
                <a:cs typeface="Poppins"/>
                <a:sym typeface="Poppins"/>
              </a:rPr>
              <a:t>double </a:t>
            </a:r>
            <a:r>
              <a:rPr lang="en-US" sz="1800">
                <a:solidFill>
                  <a:srgbClr val="000000"/>
                </a:solidFill>
                <a:latin typeface="Poppins"/>
                <a:ea typeface="Poppins"/>
                <a:cs typeface="Poppins"/>
                <a:sym typeface="Poppins"/>
              </a:rPr>
              <a:t>speed = Verify</a:t>
            </a:r>
            <a:r>
              <a:rPr lang="en-US" sz="1800">
                <a:solidFill>
                  <a:srgbClr val="D12E2E"/>
                </a:solidFill>
                <a:latin typeface="Poppins"/>
                <a:ea typeface="Poppins"/>
                <a:cs typeface="Poppins"/>
                <a:sym typeface="Poppins"/>
              </a:rPr>
              <a:t>.getDouble</a:t>
            </a:r>
            <a:r>
              <a:rPr lang="en-US" sz="1800">
                <a:solidFill>
                  <a:srgbClr val="000000"/>
                </a:solidFill>
                <a:latin typeface="Poppins"/>
                <a:ea typeface="Poppins"/>
                <a:cs typeface="Poppins"/>
                <a:sym typeface="Poppins"/>
              </a:rPr>
              <a:t>(“myheur”);</a:t>
            </a:r>
          </a:p>
        </p:txBody>
      </p:sp>
      <p:grpSp>
        <p:nvGrpSpPr>
          <p:cNvPr name="Group 49" id="49"/>
          <p:cNvGrpSpPr/>
          <p:nvPr/>
        </p:nvGrpSpPr>
        <p:grpSpPr>
          <a:xfrm rot="0">
            <a:off x="8403711" y="7505137"/>
            <a:ext cx="9010891" cy="1317520"/>
            <a:chOff x="0" y="0"/>
            <a:chExt cx="3094644" cy="452481"/>
          </a:xfrm>
        </p:grpSpPr>
        <p:sp>
          <p:nvSpPr>
            <p:cNvPr name="Freeform 50" id="50"/>
            <p:cNvSpPr/>
            <p:nvPr/>
          </p:nvSpPr>
          <p:spPr>
            <a:xfrm flipH="false" flipV="false" rot="0">
              <a:off x="0" y="0"/>
              <a:ext cx="3094644" cy="452481"/>
            </a:xfrm>
            <a:custGeom>
              <a:avLst/>
              <a:gdLst/>
              <a:ahLst/>
              <a:cxnLst/>
              <a:rect r="r" b="b" t="t" l="l"/>
              <a:pathLst>
                <a:path h="452481" w="3094644">
                  <a:moveTo>
                    <a:pt x="0" y="0"/>
                  </a:moveTo>
                  <a:lnTo>
                    <a:pt x="3094644" y="0"/>
                  </a:lnTo>
                  <a:lnTo>
                    <a:pt x="3094644" y="452481"/>
                  </a:lnTo>
                  <a:lnTo>
                    <a:pt x="0" y="452481"/>
                  </a:lnTo>
                  <a:close/>
                </a:path>
              </a:pathLst>
            </a:custGeom>
            <a:solidFill>
              <a:srgbClr val="F4F4F4"/>
            </a:solidFill>
          </p:spPr>
        </p:sp>
        <p:sp>
          <p:nvSpPr>
            <p:cNvPr name="TextBox 51" id="51"/>
            <p:cNvSpPr txBox="true"/>
            <p:nvPr/>
          </p:nvSpPr>
          <p:spPr>
            <a:xfrm>
              <a:off x="0" y="-76200"/>
              <a:ext cx="3094644" cy="528681"/>
            </a:xfrm>
            <a:prstGeom prst="rect">
              <a:avLst/>
            </a:prstGeom>
          </p:spPr>
          <p:txBody>
            <a:bodyPr anchor="ctr" rtlCol="false" tIns="50800" lIns="50800" bIns="50800" rIns="50800"/>
            <a:lstStyle/>
            <a:p>
              <a:pPr algn="l">
                <a:lnSpc>
                  <a:spcPts val="2700"/>
                </a:lnSpc>
              </a:pPr>
            </a:p>
          </p:txBody>
        </p:sp>
      </p:grpSp>
      <p:sp>
        <p:nvSpPr>
          <p:cNvPr name="TextBox 52" id="52"/>
          <p:cNvSpPr txBox="true"/>
          <p:nvPr/>
        </p:nvSpPr>
        <p:spPr>
          <a:xfrm rot="0">
            <a:off x="8670234" y="7657537"/>
            <a:ext cx="8589066" cy="1036320"/>
          </a:xfrm>
          <a:prstGeom prst="rect">
            <a:avLst/>
          </a:prstGeom>
        </p:spPr>
        <p:txBody>
          <a:bodyPr anchor="t" rtlCol="false" tIns="0" lIns="0" bIns="0" rIns="0">
            <a:spAutoFit/>
          </a:bodyPr>
          <a:lstStyle/>
          <a:p>
            <a:pPr algn="just">
              <a:lnSpc>
                <a:spcPts val="2700"/>
              </a:lnSpc>
            </a:pPr>
            <a:r>
              <a:rPr lang="en-US" sz="1800">
                <a:solidFill>
                  <a:srgbClr val="000000"/>
                </a:solidFill>
                <a:latin typeface="Poppins"/>
                <a:ea typeface="Poppins"/>
                <a:cs typeface="Poppins"/>
                <a:sym typeface="Poppins"/>
              </a:rPr>
              <a:t>myheur.</a:t>
            </a:r>
            <a:r>
              <a:rPr lang="en-US" sz="1800">
                <a:solidFill>
                  <a:srgbClr val="D12E2E"/>
                </a:solidFill>
                <a:latin typeface="Poppins"/>
                <a:ea typeface="Poppins"/>
                <a:cs typeface="Poppins"/>
                <a:sym typeface="Poppins"/>
              </a:rPr>
              <a:t>class </a:t>
            </a:r>
            <a:r>
              <a:rPr lang="en-US" sz="1800">
                <a:solidFill>
                  <a:srgbClr val="000000"/>
                </a:solidFill>
                <a:latin typeface="Poppins"/>
                <a:ea typeface="Poppins"/>
                <a:cs typeface="Poppins"/>
                <a:sym typeface="Poppins"/>
              </a:rPr>
              <a:t>= gov.nasa.jpf.jvm.choice.</a:t>
            </a:r>
            <a:r>
              <a:rPr lang="en-US" sz="1800">
                <a:solidFill>
                  <a:srgbClr val="D12E2E"/>
                </a:solidFill>
                <a:latin typeface="Poppins"/>
                <a:ea typeface="Poppins"/>
                <a:cs typeface="Poppins"/>
                <a:sym typeface="Poppins"/>
              </a:rPr>
              <a:t>DoubleThresholdGenerator</a:t>
            </a:r>
          </a:p>
          <a:p>
            <a:pPr algn="just">
              <a:lnSpc>
                <a:spcPts val="2700"/>
              </a:lnSpc>
            </a:pPr>
            <a:r>
              <a:rPr lang="en-US" sz="1800">
                <a:solidFill>
                  <a:srgbClr val="000000"/>
                </a:solidFill>
                <a:latin typeface="Poppins"/>
                <a:ea typeface="Poppins"/>
                <a:cs typeface="Poppins"/>
                <a:sym typeface="Poppins"/>
              </a:rPr>
              <a:t>myheur.</a:t>
            </a:r>
            <a:r>
              <a:rPr lang="en-US" sz="1800">
                <a:solidFill>
                  <a:srgbClr val="D12E2E"/>
                </a:solidFill>
                <a:latin typeface="Poppins"/>
                <a:ea typeface="Poppins"/>
                <a:cs typeface="Poppins"/>
                <a:sym typeface="Poppins"/>
              </a:rPr>
              <a:t>threshold </a:t>
            </a:r>
            <a:r>
              <a:rPr lang="en-US" sz="1800">
                <a:solidFill>
                  <a:srgbClr val="000000"/>
                </a:solidFill>
                <a:latin typeface="Poppins"/>
                <a:ea typeface="Poppins"/>
                <a:cs typeface="Poppins"/>
                <a:sym typeface="Poppins"/>
              </a:rPr>
              <a:t>= 13500</a:t>
            </a:r>
          </a:p>
          <a:p>
            <a:pPr algn="just" marL="0" indent="0" lvl="0">
              <a:lnSpc>
                <a:spcPts val="2700"/>
              </a:lnSpc>
              <a:spcBef>
                <a:spcPct val="0"/>
              </a:spcBef>
            </a:pPr>
            <a:r>
              <a:rPr lang="en-US" sz="1800">
                <a:solidFill>
                  <a:srgbClr val="000000"/>
                </a:solidFill>
                <a:latin typeface="Poppins"/>
                <a:ea typeface="Poppins"/>
                <a:cs typeface="Poppins"/>
                <a:sym typeface="Poppins"/>
              </a:rPr>
              <a:t>myheur.</a:t>
            </a:r>
            <a:r>
              <a:rPr lang="en-US" sz="1800">
                <a:solidFill>
                  <a:srgbClr val="D12E2E"/>
                </a:solidFill>
                <a:latin typeface="Poppins"/>
                <a:ea typeface="Poppins"/>
                <a:cs typeface="Poppins"/>
                <a:sym typeface="Poppins"/>
              </a:rPr>
              <a:t>delta </a:t>
            </a:r>
            <a:r>
              <a:rPr lang="en-US" sz="1800">
                <a:solidFill>
                  <a:srgbClr val="000000"/>
                </a:solidFill>
                <a:latin typeface="Poppins"/>
                <a:ea typeface="Poppins"/>
                <a:cs typeface="Poppins"/>
                <a:sym typeface="Poppins"/>
              </a:rPr>
              <a:t>= 500</a:t>
            </a:r>
          </a:p>
        </p:txBody>
      </p:sp>
    </p:spTree>
  </p:cSld>
  <p:clrMapOvr>
    <a:masterClrMapping/>
  </p:clrMapOvr>
  <p:transition spd="slow">
    <p:push dir="l"/>
  </p:transition>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574964"/>
            <a:ext cx="2611323" cy="2151078"/>
          </a:xfrm>
          <a:custGeom>
            <a:avLst/>
            <a:gdLst/>
            <a:ahLst/>
            <a:cxnLst/>
            <a:rect r="r" b="b" t="t" l="l"/>
            <a:pathLst>
              <a:path h="2151078" w="2611323">
                <a:moveTo>
                  <a:pt x="0" y="0"/>
                </a:moveTo>
                <a:lnTo>
                  <a:pt x="2611323" y="0"/>
                </a:lnTo>
                <a:lnTo>
                  <a:pt x="2611323" y="2151077"/>
                </a:lnTo>
                <a:lnTo>
                  <a:pt x="0" y="2151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983504" y="2104527"/>
            <a:ext cx="854529" cy="85452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7" id="7"/>
          <p:cNvSpPr/>
          <p:nvPr/>
        </p:nvSpPr>
        <p:spPr>
          <a:xfrm>
            <a:off x="14410769" y="2959056"/>
            <a:ext cx="0" cy="183024"/>
          </a:xfrm>
          <a:prstGeom prst="line">
            <a:avLst/>
          </a:prstGeom>
          <a:ln cap="flat" w="38100">
            <a:solidFill>
              <a:srgbClr val="000000"/>
            </a:solidFill>
            <a:prstDash val="solid"/>
            <a:headEnd type="none" len="sm" w="sm"/>
            <a:tailEnd type="none" len="sm" w="sm"/>
          </a:ln>
        </p:spPr>
      </p:sp>
      <p:sp>
        <p:nvSpPr>
          <p:cNvPr name="AutoShape 8" id="8"/>
          <p:cNvSpPr/>
          <p:nvPr/>
        </p:nvSpPr>
        <p:spPr>
          <a:xfrm>
            <a:off x="14410769" y="3814286"/>
            <a:ext cx="0" cy="231297"/>
          </a:xfrm>
          <a:prstGeom prst="line">
            <a:avLst/>
          </a:prstGeom>
          <a:ln cap="flat" w="38100">
            <a:solidFill>
              <a:srgbClr val="000000"/>
            </a:solidFill>
            <a:prstDash val="solid"/>
            <a:headEnd type="none" len="sm" w="sm"/>
            <a:tailEnd type="none" len="sm" w="sm"/>
          </a:ln>
        </p:spPr>
      </p:sp>
      <p:sp>
        <p:nvSpPr>
          <p:cNvPr name="AutoShape 9" id="9"/>
          <p:cNvSpPr/>
          <p:nvPr/>
        </p:nvSpPr>
        <p:spPr>
          <a:xfrm>
            <a:off x="14410769" y="3142080"/>
            <a:ext cx="0" cy="748055"/>
          </a:xfrm>
          <a:prstGeom prst="line">
            <a:avLst/>
          </a:prstGeom>
          <a:ln cap="flat" w="38100">
            <a:solidFill>
              <a:srgbClr val="000000"/>
            </a:solidFill>
            <a:prstDash val="sysDash"/>
            <a:headEnd type="none" len="sm" w="sm"/>
            <a:tailEnd type="none" len="sm" w="sm"/>
          </a:ln>
        </p:spPr>
      </p:sp>
      <p:grpSp>
        <p:nvGrpSpPr>
          <p:cNvPr name="Group 10" id="10"/>
          <p:cNvGrpSpPr/>
          <p:nvPr/>
        </p:nvGrpSpPr>
        <p:grpSpPr>
          <a:xfrm rot="0">
            <a:off x="13983504" y="4045583"/>
            <a:ext cx="854529" cy="85452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2" id="12"/>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grpSp>
        <p:nvGrpSpPr>
          <p:cNvPr name="Group 13" id="13"/>
          <p:cNvGrpSpPr/>
          <p:nvPr/>
        </p:nvGrpSpPr>
        <p:grpSpPr>
          <a:xfrm rot="0">
            <a:off x="12738451" y="5782757"/>
            <a:ext cx="854529" cy="85452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grpSp>
        <p:nvGrpSpPr>
          <p:cNvPr name="Group 16" id="16"/>
          <p:cNvGrpSpPr/>
          <p:nvPr/>
        </p:nvGrpSpPr>
        <p:grpSpPr>
          <a:xfrm rot="0">
            <a:off x="15171102" y="5782757"/>
            <a:ext cx="854529" cy="85452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8" id="18"/>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TextBox 19" id="19"/>
          <p:cNvSpPr txBox="true"/>
          <p:nvPr/>
        </p:nvSpPr>
        <p:spPr>
          <a:xfrm rot="0">
            <a:off x="1028700" y="4002266"/>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Choice</a:t>
            </a:r>
          </a:p>
          <a:p>
            <a:pPr algn="l" marL="0" indent="0" lvl="0">
              <a:lnSpc>
                <a:spcPts val="8640"/>
              </a:lnSpc>
              <a:spcBef>
                <a:spcPct val="0"/>
              </a:spcBef>
            </a:pPr>
            <a:r>
              <a:rPr lang="en-US" b="true" sz="7200" u="none">
                <a:solidFill>
                  <a:srgbClr val="252525"/>
                </a:solidFill>
                <a:latin typeface="Poppins Bold"/>
                <a:ea typeface="Poppins Bold"/>
                <a:cs typeface="Poppins Bold"/>
                <a:sym typeface="Poppins Bold"/>
              </a:rPr>
              <a:t>Generator</a:t>
            </a:r>
          </a:p>
        </p:txBody>
      </p:sp>
      <p:sp>
        <p:nvSpPr>
          <p:cNvPr name="TextBox 20" id="20"/>
          <p:cNvSpPr txBox="true"/>
          <p:nvPr/>
        </p:nvSpPr>
        <p:spPr>
          <a:xfrm rot="0">
            <a:off x="1028700" y="6526391"/>
            <a:ext cx="5010474"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Program faces non-determinism problems.</a:t>
            </a:r>
          </a:p>
          <a:p>
            <a:pPr algn="just" marL="0" indent="0" lvl="0">
              <a:lnSpc>
                <a:spcPts val="2700"/>
              </a:lnSpc>
              <a:spcBef>
                <a:spcPct val="0"/>
              </a:spcBef>
            </a:pPr>
            <a:r>
              <a:rPr lang="en-US" sz="1800">
                <a:solidFill>
                  <a:srgbClr val="252525"/>
                </a:solidFill>
                <a:latin typeface="Poppins"/>
                <a:ea typeface="Poppins"/>
                <a:cs typeface="Poppins"/>
                <a:sym typeface="Poppins"/>
              </a:rPr>
              <a:t>Choice Generators Handle them.</a:t>
            </a:r>
          </a:p>
        </p:txBody>
      </p:sp>
      <p:sp>
        <p:nvSpPr>
          <p:cNvPr name="TextBox 21" id="2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52</a:t>
            </a:r>
          </a:p>
        </p:txBody>
      </p:sp>
      <p:sp>
        <p:nvSpPr>
          <p:cNvPr name="AutoShape 22" id="22"/>
          <p:cNvSpPr/>
          <p:nvPr/>
        </p:nvSpPr>
        <p:spPr>
          <a:xfrm flipH="true">
            <a:off x="13165715" y="4472847"/>
            <a:ext cx="817789" cy="1309911"/>
          </a:xfrm>
          <a:prstGeom prst="line">
            <a:avLst/>
          </a:prstGeom>
          <a:ln cap="flat" w="38100">
            <a:solidFill>
              <a:srgbClr val="D12E2E"/>
            </a:solidFill>
            <a:prstDash val="solid"/>
            <a:headEnd type="none" len="sm" w="sm"/>
            <a:tailEnd type="triangle" len="med" w="lg"/>
          </a:ln>
        </p:spPr>
      </p:sp>
      <p:sp>
        <p:nvSpPr>
          <p:cNvPr name="AutoShape 23" id="23"/>
          <p:cNvSpPr/>
          <p:nvPr/>
        </p:nvSpPr>
        <p:spPr>
          <a:xfrm>
            <a:off x="14838033" y="4472847"/>
            <a:ext cx="760334" cy="1309911"/>
          </a:xfrm>
          <a:prstGeom prst="line">
            <a:avLst/>
          </a:prstGeom>
          <a:ln cap="flat" w="38100">
            <a:solidFill>
              <a:srgbClr val="000000"/>
            </a:solidFill>
            <a:prstDash val="sysDot"/>
            <a:headEnd type="none" len="sm" w="sm"/>
            <a:tailEnd type="triangle" len="med" w="lg"/>
          </a:ln>
        </p:spPr>
      </p:sp>
      <p:grpSp>
        <p:nvGrpSpPr>
          <p:cNvPr name="Group 24" id="24"/>
          <p:cNvGrpSpPr/>
          <p:nvPr/>
        </p:nvGrpSpPr>
        <p:grpSpPr>
          <a:xfrm rot="0">
            <a:off x="13983504" y="5782757"/>
            <a:ext cx="854529" cy="854529"/>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26" id="26"/>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27" id="27"/>
          <p:cNvSpPr/>
          <p:nvPr/>
        </p:nvSpPr>
        <p:spPr>
          <a:xfrm>
            <a:off x="14410769" y="4900111"/>
            <a:ext cx="0" cy="882646"/>
          </a:xfrm>
          <a:prstGeom prst="line">
            <a:avLst/>
          </a:prstGeom>
          <a:ln cap="flat" w="38100">
            <a:solidFill>
              <a:srgbClr val="000000"/>
            </a:solidFill>
            <a:prstDash val="sysDot"/>
            <a:headEnd type="none" len="sm" w="sm"/>
            <a:tailEnd type="triangle" len="med" w="lg"/>
          </a:ln>
        </p:spPr>
      </p:sp>
      <p:sp>
        <p:nvSpPr>
          <p:cNvPr name="Freeform 28" id="28"/>
          <p:cNvSpPr/>
          <p:nvPr/>
        </p:nvSpPr>
        <p:spPr>
          <a:xfrm flipH="false" flipV="false" rot="8100000">
            <a:off x="13277604" y="4842048"/>
            <a:ext cx="851762" cy="669280"/>
          </a:xfrm>
          <a:custGeom>
            <a:avLst/>
            <a:gdLst/>
            <a:ahLst/>
            <a:cxnLst/>
            <a:rect r="r" b="b" t="t" l="l"/>
            <a:pathLst>
              <a:path h="669280" w="851762">
                <a:moveTo>
                  <a:pt x="0" y="0"/>
                </a:moveTo>
                <a:lnTo>
                  <a:pt x="851762" y="0"/>
                </a:lnTo>
                <a:lnTo>
                  <a:pt x="851762" y="669279"/>
                </a:lnTo>
                <a:lnTo>
                  <a:pt x="0" y="6692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0">
            <a:off x="12993063" y="6035110"/>
            <a:ext cx="341515" cy="349823"/>
          </a:xfrm>
          <a:custGeom>
            <a:avLst/>
            <a:gdLst/>
            <a:ahLst/>
            <a:cxnLst/>
            <a:rect r="r" b="b" t="t" l="l"/>
            <a:pathLst>
              <a:path h="349823" w="341515">
                <a:moveTo>
                  <a:pt x="0" y="0"/>
                </a:moveTo>
                <a:lnTo>
                  <a:pt x="341515" y="0"/>
                </a:lnTo>
                <a:lnTo>
                  <a:pt x="341515" y="349823"/>
                </a:lnTo>
                <a:lnTo>
                  <a:pt x="0" y="3498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0" id="30"/>
          <p:cNvSpPr txBox="true"/>
          <p:nvPr/>
        </p:nvSpPr>
        <p:spPr>
          <a:xfrm rot="0">
            <a:off x="8085834" y="2757157"/>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Choice</a:t>
            </a:r>
          </a:p>
        </p:txBody>
      </p:sp>
      <p:sp>
        <p:nvSpPr>
          <p:cNvPr name="TextBox 31" id="31"/>
          <p:cNvSpPr txBox="true"/>
          <p:nvPr/>
        </p:nvSpPr>
        <p:spPr>
          <a:xfrm rot="0">
            <a:off x="8085834" y="3311439"/>
            <a:ext cx="3330121"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Driven by non-det.</a:t>
            </a:r>
          </a:p>
          <a:p>
            <a:pPr algn="just" marL="0" indent="0" lvl="0">
              <a:lnSpc>
                <a:spcPts val="2700"/>
              </a:lnSpc>
              <a:spcBef>
                <a:spcPct val="0"/>
              </a:spcBef>
            </a:pPr>
            <a:r>
              <a:rPr lang="en-US" sz="1800">
                <a:solidFill>
                  <a:srgbClr val="252525"/>
                </a:solidFill>
                <a:latin typeface="Poppins"/>
                <a:ea typeface="Poppins"/>
                <a:cs typeface="Poppins"/>
                <a:sym typeface="Poppins"/>
              </a:rPr>
              <a:t>Starts transition to new state.</a:t>
            </a:r>
          </a:p>
        </p:txBody>
      </p:sp>
      <p:sp>
        <p:nvSpPr>
          <p:cNvPr name="TextBox 32" id="32"/>
          <p:cNvSpPr txBox="true"/>
          <p:nvPr/>
        </p:nvSpPr>
        <p:spPr>
          <a:xfrm rot="0">
            <a:off x="8085834" y="4313757"/>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Transition</a:t>
            </a:r>
          </a:p>
        </p:txBody>
      </p:sp>
      <p:sp>
        <p:nvSpPr>
          <p:cNvPr name="TextBox 33" id="33"/>
          <p:cNvSpPr txBox="true"/>
          <p:nvPr/>
        </p:nvSpPr>
        <p:spPr>
          <a:xfrm rot="0">
            <a:off x="8085834" y="4868039"/>
            <a:ext cx="2767693"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Moving from one state to another.</a:t>
            </a:r>
          </a:p>
        </p:txBody>
      </p:sp>
    </p:spTree>
  </p:cSld>
  <p:clrMapOvr>
    <a:masterClrMapping/>
  </p:clrMapOvr>
  <p:transition spd="slow">
    <p:push dir="l"/>
  </p:transition>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574964"/>
            <a:ext cx="2611323" cy="2151078"/>
          </a:xfrm>
          <a:custGeom>
            <a:avLst/>
            <a:gdLst/>
            <a:ahLst/>
            <a:cxnLst/>
            <a:rect r="r" b="b" t="t" l="l"/>
            <a:pathLst>
              <a:path h="2151078" w="2611323">
                <a:moveTo>
                  <a:pt x="0" y="0"/>
                </a:moveTo>
                <a:lnTo>
                  <a:pt x="2611323" y="0"/>
                </a:lnTo>
                <a:lnTo>
                  <a:pt x="2611323" y="2151077"/>
                </a:lnTo>
                <a:lnTo>
                  <a:pt x="0" y="21510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9163209" y="1237200"/>
            <a:ext cx="0" cy="387243"/>
          </a:xfrm>
          <a:prstGeom prst="line">
            <a:avLst/>
          </a:prstGeom>
          <a:ln cap="flat" w="38100">
            <a:solidFill>
              <a:srgbClr val="D12E2E"/>
            </a:solidFill>
            <a:prstDash val="solid"/>
            <a:headEnd type="none" len="sm" w="sm"/>
            <a:tailEnd type="triangle" len="med" w="lg"/>
          </a:ln>
        </p:spPr>
      </p:sp>
      <p:sp>
        <p:nvSpPr>
          <p:cNvPr name="AutoShape 5" id="5"/>
          <p:cNvSpPr/>
          <p:nvPr/>
        </p:nvSpPr>
        <p:spPr>
          <a:xfrm flipH="true">
            <a:off x="9163209" y="720939"/>
            <a:ext cx="0" cy="516260"/>
          </a:xfrm>
          <a:prstGeom prst="line">
            <a:avLst/>
          </a:prstGeom>
          <a:ln cap="flat" w="38100">
            <a:solidFill>
              <a:srgbClr val="000000"/>
            </a:solidFill>
            <a:prstDash val="sysDash"/>
            <a:headEnd type="none" len="sm" w="sm"/>
            <a:tailEnd type="none" len="sm" w="sm"/>
          </a:ln>
        </p:spPr>
      </p:sp>
      <p:grpSp>
        <p:nvGrpSpPr>
          <p:cNvPr name="Group 6" id="6"/>
          <p:cNvGrpSpPr/>
          <p:nvPr/>
        </p:nvGrpSpPr>
        <p:grpSpPr>
          <a:xfrm rot="0">
            <a:off x="8754982" y="1641850"/>
            <a:ext cx="854529" cy="85452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8" id="8"/>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grpSp>
        <p:nvGrpSpPr>
          <p:cNvPr name="Group 9" id="9"/>
          <p:cNvGrpSpPr/>
          <p:nvPr/>
        </p:nvGrpSpPr>
        <p:grpSpPr>
          <a:xfrm rot="0">
            <a:off x="7509929" y="3379025"/>
            <a:ext cx="854529" cy="85452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1" id="11"/>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grpSp>
        <p:nvGrpSpPr>
          <p:cNvPr name="Group 12" id="12"/>
          <p:cNvGrpSpPr/>
          <p:nvPr/>
        </p:nvGrpSpPr>
        <p:grpSpPr>
          <a:xfrm rot="0">
            <a:off x="9923543" y="3361617"/>
            <a:ext cx="854529" cy="85452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15" id="15"/>
          <p:cNvSpPr/>
          <p:nvPr/>
        </p:nvSpPr>
        <p:spPr>
          <a:xfrm flipH="true">
            <a:off x="7937193" y="2069114"/>
            <a:ext cx="817789" cy="1309911"/>
          </a:xfrm>
          <a:prstGeom prst="line">
            <a:avLst/>
          </a:prstGeom>
          <a:ln cap="flat" w="38100">
            <a:solidFill>
              <a:srgbClr val="D12E2E"/>
            </a:solidFill>
            <a:prstDash val="solid"/>
            <a:headEnd type="none" len="sm" w="sm"/>
            <a:tailEnd type="triangle" len="med" w="lg"/>
          </a:ln>
        </p:spPr>
      </p:sp>
      <p:sp>
        <p:nvSpPr>
          <p:cNvPr name="AutoShape 16" id="16"/>
          <p:cNvSpPr/>
          <p:nvPr/>
        </p:nvSpPr>
        <p:spPr>
          <a:xfrm>
            <a:off x="9609511" y="2069114"/>
            <a:ext cx="741296" cy="1292503"/>
          </a:xfrm>
          <a:prstGeom prst="line">
            <a:avLst/>
          </a:prstGeom>
          <a:ln cap="flat" w="38100">
            <a:solidFill>
              <a:srgbClr val="000000"/>
            </a:solidFill>
            <a:prstDash val="sysDot"/>
            <a:headEnd type="none" len="sm" w="sm"/>
            <a:tailEnd type="triangle" len="med" w="lg"/>
          </a:ln>
        </p:spPr>
      </p:sp>
      <p:sp>
        <p:nvSpPr>
          <p:cNvPr name="AutoShape 17" id="17"/>
          <p:cNvSpPr/>
          <p:nvPr/>
        </p:nvSpPr>
        <p:spPr>
          <a:xfrm flipV="true">
            <a:off x="7706319" y="4089758"/>
            <a:ext cx="486244" cy="76110"/>
          </a:xfrm>
          <a:prstGeom prst="line">
            <a:avLst/>
          </a:prstGeom>
          <a:ln cap="flat" w="38100">
            <a:solidFill>
              <a:srgbClr val="6C6A6A"/>
            </a:solidFill>
            <a:prstDash val="solid"/>
            <a:headEnd type="none" len="sm" w="sm"/>
            <a:tailEnd type="triangle" len="med" w="lg"/>
          </a:ln>
        </p:spPr>
      </p:sp>
      <p:sp>
        <p:nvSpPr>
          <p:cNvPr name="AutoShape 18" id="18"/>
          <p:cNvSpPr/>
          <p:nvPr/>
        </p:nvSpPr>
        <p:spPr>
          <a:xfrm flipV="true">
            <a:off x="8364457" y="2496379"/>
            <a:ext cx="817789" cy="1309911"/>
          </a:xfrm>
          <a:prstGeom prst="line">
            <a:avLst/>
          </a:prstGeom>
          <a:ln cap="flat" w="38100">
            <a:solidFill>
              <a:srgbClr val="6C6A6A"/>
            </a:solidFill>
            <a:prstDash val="solid"/>
            <a:headEnd type="none" len="sm" w="sm"/>
            <a:tailEnd type="triangle" len="med" w="lg"/>
          </a:ln>
        </p:spPr>
      </p:sp>
      <p:sp>
        <p:nvSpPr>
          <p:cNvPr name="AutoShape 19" id="19"/>
          <p:cNvSpPr/>
          <p:nvPr/>
        </p:nvSpPr>
        <p:spPr>
          <a:xfrm flipV="true">
            <a:off x="9434658" y="720939"/>
            <a:ext cx="174852" cy="1003403"/>
          </a:xfrm>
          <a:prstGeom prst="line">
            <a:avLst/>
          </a:prstGeom>
          <a:ln cap="flat" w="38100">
            <a:solidFill>
              <a:srgbClr val="6C6A6A"/>
            </a:solidFill>
            <a:prstDash val="solid"/>
            <a:headEnd type="none" len="sm" w="sm"/>
            <a:tailEnd type="triangle" len="med" w="lg"/>
          </a:ln>
        </p:spPr>
      </p:sp>
      <p:grpSp>
        <p:nvGrpSpPr>
          <p:cNvPr name="Group 20" id="20"/>
          <p:cNvGrpSpPr/>
          <p:nvPr/>
        </p:nvGrpSpPr>
        <p:grpSpPr>
          <a:xfrm rot="0">
            <a:off x="9019117" y="6137340"/>
            <a:ext cx="3317525" cy="1071769"/>
            <a:chOff x="0" y="0"/>
            <a:chExt cx="1139350" cy="368082"/>
          </a:xfrm>
        </p:grpSpPr>
        <p:sp>
          <p:nvSpPr>
            <p:cNvPr name="Freeform 21" id="21"/>
            <p:cNvSpPr/>
            <p:nvPr/>
          </p:nvSpPr>
          <p:spPr>
            <a:xfrm flipH="false" flipV="false" rot="0">
              <a:off x="0" y="0"/>
              <a:ext cx="1139350" cy="368082"/>
            </a:xfrm>
            <a:custGeom>
              <a:avLst/>
              <a:gdLst/>
              <a:ahLst/>
              <a:cxnLst/>
              <a:rect r="r" b="b" t="t" l="l"/>
              <a:pathLst>
                <a:path h="368082" w="1139350">
                  <a:moveTo>
                    <a:pt x="0" y="0"/>
                  </a:moveTo>
                  <a:lnTo>
                    <a:pt x="1139350" y="0"/>
                  </a:lnTo>
                  <a:lnTo>
                    <a:pt x="1139350" y="368082"/>
                  </a:lnTo>
                  <a:lnTo>
                    <a:pt x="0" y="368082"/>
                  </a:lnTo>
                  <a:close/>
                </a:path>
              </a:pathLst>
            </a:custGeom>
            <a:solidFill>
              <a:srgbClr val="F4F4F4"/>
            </a:solidFill>
          </p:spPr>
        </p:sp>
        <p:sp>
          <p:nvSpPr>
            <p:cNvPr name="TextBox 22" id="22"/>
            <p:cNvSpPr txBox="true"/>
            <p:nvPr/>
          </p:nvSpPr>
          <p:spPr>
            <a:xfrm>
              <a:off x="0" y="-76200"/>
              <a:ext cx="1139350" cy="444282"/>
            </a:xfrm>
            <a:prstGeom prst="rect">
              <a:avLst/>
            </a:prstGeom>
          </p:spPr>
          <p:txBody>
            <a:bodyPr anchor="ctr" rtlCol="false" tIns="50800" lIns="50800" bIns="50800" rIns="50800"/>
            <a:lstStyle/>
            <a:p>
              <a:pPr algn="l">
                <a:lnSpc>
                  <a:spcPts val="2700"/>
                </a:lnSpc>
              </a:pPr>
            </a:p>
          </p:txBody>
        </p:sp>
      </p:grpSp>
      <p:grpSp>
        <p:nvGrpSpPr>
          <p:cNvPr name="Group 23" id="23"/>
          <p:cNvGrpSpPr/>
          <p:nvPr/>
        </p:nvGrpSpPr>
        <p:grpSpPr>
          <a:xfrm rot="0">
            <a:off x="7187393" y="7648255"/>
            <a:ext cx="2941017" cy="1071769"/>
            <a:chOff x="0" y="0"/>
            <a:chExt cx="1010045" cy="368082"/>
          </a:xfrm>
        </p:grpSpPr>
        <p:sp>
          <p:nvSpPr>
            <p:cNvPr name="Freeform 24" id="24"/>
            <p:cNvSpPr/>
            <p:nvPr/>
          </p:nvSpPr>
          <p:spPr>
            <a:xfrm flipH="false" flipV="false" rot="0">
              <a:off x="0" y="0"/>
              <a:ext cx="1010045" cy="368082"/>
            </a:xfrm>
            <a:custGeom>
              <a:avLst/>
              <a:gdLst/>
              <a:ahLst/>
              <a:cxnLst/>
              <a:rect r="r" b="b" t="t" l="l"/>
              <a:pathLst>
                <a:path h="368082" w="1010045">
                  <a:moveTo>
                    <a:pt x="0" y="0"/>
                  </a:moveTo>
                  <a:lnTo>
                    <a:pt x="1010045" y="0"/>
                  </a:lnTo>
                  <a:lnTo>
                    <a:pt x="1010045" y="368082"/>
                  </a:lnTo>
                  <a:lnTo>
                    <a:pt x="0" y="368082"/>
                  </a:lnTo>
                  <a:close/>
                </a:path>
              </a:pathLst>
            </a:custGeom>
            <a:solidFill>
              <a:srgbClr val="F4F4F4"/>
            </a:solidFill>
          </p:spPr>
        </p:sp>
        <p:sp>
          <p:nvSpPr>
            <p:cNvPr name="TextBox 25" id="25"/>
            <p:cNvSpPr txBox="true"/>
            <p:nvPr/>
          </p:nvSpPr>
          <p:spPr>
            <a:xfrm>
              <a:off x="0" y="-76200"/>
              <a:ext cx="1010045" cy="444282"/>
            </a:xfrm>
            <a:prstGeom prst="rect">
              <a:avLst/>
            </a:prstGeom>
          </p:spPr>
          <p:txBody>
            <a:bodyPr anchor="ctr" rtlCol="false" tIns="50800" lIns="50800" bIns="50800" rIns="50800"/>
            <a:lstStyle/>
            <a:p>
              <a:pPr algn="l">
                <a:lnSpc>
                  <a:spcPts val="2700"/>
                </a:lnSpc>
              </a:pPr>
            </a:p>
          </p:txBody>
        </p:sp>
      </p:grpSp>
      <p:grpSp>
        <p:nvGrpSpPr>
          <p:cNvPr name="Group 26" id="26"/>
          <p:cNvGrpSpPr/>
          <p:nvPr/>
        </p:nvGrpSpPr>
        <p:grpSpPr>
          <a:xfrm rot="0">
            <a:off x="11056561" y="7664410"/>
            <a:ext cx="2426250" cy="969500"/>
            <a:chOff x="0" y="0"/>
            <a:chExt cx="833256" cy="332959"/>
          </a:xfrm>
        </p:grpSpPr>
        <p:sp>
          <p:nvSpPr>
            <p:cNvPr name="Freeform 27" id="27"/>
            <p:cNvSpPr/>
            <p:nvPr/>
          </p:nvSpPr>
          <p:spPr>
            <a:xfrm flipH="false" flipV="false" rot="0">
              <a:off x="0" y="0"/>
              <a:ext cx="833256" cy="332959"/>
            </a:xfrm>
            <a:custGeom>
              <a:avLst/>
              <a:gdLst/>
              <a:ahLst/>
              <a:cxnLst/>
              <a:rect r="r" b="b" t="t" l="l"/>
              <a:pathLst>
                <a:path h="332959" w="833256">
                  <a:moveTo>
                    <a:pt x="0" y="0"/>
                  </a:moveTo>
                  <a:lnTo>
                    <a:pt x="833256" y="0"/>
                  </a:lnTo>
                  <a:lnTo>
                    <a:pt x="833256" y="332959"/>
                  </a:lnTo>
                  <a:lnTo>
                    <a:pt x="0" y="332959"/>
                  </a:lnTo>
                  <a:close/>
                </a:path>
              </a:pathLst>
            </a:custGeom>
            <a:solidFill>
              <a:srgbClr val="F4F4F4"/>
            </a:solidFill>
          </p:spPr>
        </p:sp>
        <p:sp>
          <p:nvSpPr>
            <p:cNvPr name="TextBox 28" id="28"/>
            <p:cNvSpPr txBox="true"/>
            <p:nvPr/>
          </p:nvSpPr>
          <p:spPr>
            <a:xfrm>
              <a:off x="0" y="-76200"/>
              <a:ext cx="833256" cy="409159"/>
            </a:xfrm>
            <a:prstGeom prst="rect">
              <a:avLst/>
            </a:prstGeom>
          </p:spPr>
          <p:txBody>
            <a:bodyPr anchor="ctr" rtlCol="false" tIns="50800" lIns="50800" bIns="50800" rIns="50800"/>
            <a:lstStyle/>
            <a:p>
              <a:pPr algn="l">
                <a:lnSpc>
                  <a:spcPts val="2700"/>
                </a:lnSpc>
              </a:pPr>
            </a:p>
          </p:txBody>
        </p:sp>
      </p:grpSp>
      <p:grpSp>
        <p:nvGrpSpPr>
          <p:cNvPr name="Group 29" id="29"/>
          <p:cNvGrpSpPr/>
          <p:nvPr/>
        </p:nvGrpSpPr>
        <p:grpSpPr>
          <a:xfrm rot="0">
            <a:off x="14191253" y="6197851"/>
            <a:ext cx="2426250" cy="969500"/>
            <a:chOff x="0" y="0"/>
            <a:chExt cx="833256" cy="332959"/>
          </a:xfrm>
        </p:grpSpPr>
        <p:sp>
          <p:nvSpPr>
            <p:cNvPr name="Freeform 30" id="30"/>
            <p:cNvSpPr/>
            <p:nvPr/>
          </p:nvSpPr>
          <p:spPr>
            <a:xfrm flipH="false" flipV="false" rot="0">
              <a:off x="0" y="0"/>
              <a:ext cx="833256" cy="332959"/>
            </a:xfrm>
            <a:custGeom>
              <a:avLst/>
              <a:gdLst/>
              <a:ahLst/>
              <a:cxnLst/>
              <a:rect r="r" b="b" t="t" l="l"/>
              <a:pathLst>
                <a:path h="332959" w="833256">
                  <a:moveTo>
                    <a:pt x="0" y="0"/>
                  </a:moveTo>
                  <a:lnTo>
                    <a:pt x="833256" y="0"/>
                  </a:lnTo>
                  <a:lnTo>
                    <a:pt x="833256" y="332959"/>
                  </a:lnTo>
                  <a:lnTo>
                    <a:pt x="0" y="332959"/>
                  </a:lnTo>
                  <a:close/>
                </a:path>
              </a:pathLst>
            </a:custGeom>
            <a:solidFill>
              <a:srgbClr val="F4F4F4"/>
            </a:solidFill>
          </p:spPr>
        </p:sp>
        <p:sp>
          <p:nvSpPr>
            <p:cNvPr name="TextBox 31" id="31"/>
            <p:cNvSpPr txBox="true"/>
            <p:nvPr/>
          </p:nvSpPr>
          <p:spPr>
            <a:xfrm>
              <a:off x="0" y="-76200"/>
              <a:ext cx="833256" cy="409159"/>
            </a:xfrm>
            <a:prstGeom prst="rect">
              <a:avLst/>
            </a:prstGeom>
          </p:spPr>
          <p:txBody>
            <a:bodyPr anchor="ctr" rtlCol="false" tIns="50800" lIns="50800" bIns="50800" rIns="50800"/>
            <a:lstStyle/>
            <a:p>
              <a:pPr algn="l">
                <a:lnSpc>
                  <a:spcPts val="2700"/>
                </a:lnSpc>
              </a:pPr>
            </a:p>
          </p:txBody>
        </p:sp>
      </p:grpSp>
      <p:sp>
        <p:nvSpPr>
          <p:cNvPr name="Freeform 32" id="32"/>
          <p:cNvSpPr/>
          <p:nvPr/>
        </p:nvSpPr>
        <p:spPr>
          <a:xfrm flipH="false" flipV="false" rot="0">
            <a:off x="10203712" y="7428183"/>
            <a:ext cx="572567" cy="612371"/>
          </a:xfrm>
          <a:custGeom>
            <a:avLst/>
            <a:gdLst/>
            <a:ahLst/>
            <a:cxnLst/>
            <a:rect r="r" b="b" t="t" l="l"/>
            <a:pathLst>
              <a:path h="612371" w="572567">
                <a:moveTo>
                  <a:pt x="0" y="0"/>
                </a:moveTo>
                <a:lnTo>
                  <a:pt x="572566" y="0"/>
                </a:lnTo>
                <a:lnTo>
                  <a:pt x="572566" y="612371"/>
                </a:lnTo>
                <a:lnTo>
                  <a:pt x="0" y="612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3" id="33"/>
          <p:cNvSpPr txBox="true"/>
          <p:nvPr/>
        </p:nvSpPr>
        <p:spPr>
          <a:xfrm rot="0">
            <a:off x="1028700" y="4002266"/>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Choice</a:t>
            </a:r>
          </a:p>
          <a:p>
            <a:pPr algn="l" marL="0" indent="0" lvl="0">
              <a:lnSpc>
                <a:spcPts val="8640"/>
              </a:lnSpc>
              <a:spcBef>
                <a:spcPct val="0"/>
              </a:spcBef>
            </a:pPr>
            <a:r>
              <a:rPr lang="en-US" b="true" sz="7200" u="none">
                <a:solidFill>
                  <a:srgbClr val="252525"/>
                </a:solidFill>
                <a:latin typeface="Poppins Bold"/>
                <a:ea typeface="Poppins Bold"/>
                <a:cs typeface="Poppins Bold"/>
                <a:sym typeface="Poppins Bold"/>
              </a:rPr>
              <a:t>Generator</a:t>
            </a:r>
          </a:p>
        </p:txBody>
      </p:sp>
      <p:sp>
        <p:nvSpPr>
          <p:cNvPr name="TextBox 34" id="34"/>
          <p:cNvSpPr txBox="true"/>
          <p:nvPr/>
        </p:nvSpPr>
        <p:spPr>
          <a:xfrm rot="0">
            <a:off x="1028700" y="6526391"/>
            <a:ext cx="5010474" cy="6934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Program faces non-determinism problems.</a:t>
            </a:r>
          </a:p>
          <a:p>
            <a:pPr algn="just" marL="0" indent="0" lvl="0">
              <a:lnSpc>
                <a:spcPts val="2700"/>
              </a:lnSpc>
              <a:spcBef>
                <a:spcPct val="0"/>
              </a:spcBef>
            </a:pPr>
            <a:r>
              <a:rPr lang="en-US" sz="1800">
                <a:solidFill>
                  <a:srgbClr val="252525"/>
                </a:solidFill>
                <a:latin typeface="Poppins"/>
                <a:ea typeface="Poppins"/>
                <a:cs typeface="Poppins"/>
                <a:sym typeface="Poppins"/>
              </a:rPr>
              <a:t>Choice Generators Handle them.</a:t>
            </a:r>
          </a:p>
        </p:txBody>
      </p:sp>
      <p:sp>
        <p:nvSpPr>
          <p:cNvPr name="TextBox 35" id="3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53</a:t>
            </a:r>
          </a:p>
        </p:txBody>
      </p:sp>
      <p:sp>
        <p:nvSpPr>
          <p:cNvPr name="TextBox 36" id="36"/>
          <p:cNvSpPr txBox="true"/>
          <p:nvPr/>
        </p:nvSpPr>
        <p:spPr>
          <a:xfrm rot="0">
            <a:off x="12006796" y="312874"/>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Internally</a:t>
            </a:r>
          </a:p>
        </p:txBody>
      </p:sp>
      <p:sp>
        <p:nvSpPr>
          <p:cNvPr name="TextBox 37" id="37"/>
          <p:cNvSpPr txBox="true"/>
          <p:nvPr/>
        </p:nvSpPr>
        <p:spPr>
          <a:xfrm rot="0">
            <a:off x="12054421" y="971550"/>
            <a:ext cx="5124650" cy="4099941"/>
          </a:xfrm>
          <a:prstGeom prst="rect">
            <a:avLst/>
          </a:prstGeom>
        </p:spPr>
        <p:txBody>
          <a:bodyPr anchor="t" rtlCol="false" tIns="0" lIns="0" bIns="0" rIns="0">
            <a:spAutoFit/>
          </a:bodyPr>
          <a:lstStyle/>
          <a:p>
            <a:pPr algn="just">
              <a:lnSpc>
                <a:spcPts val="2502"/>
              </a:lnSpc>
            </a:pPr>
            <a:r>
              <a:rPr lang="en-US" sz="1800">
                <a:solidFill>
                  <a:srgbClr val="252525"/>
                </a:solidFill>
                <a:latin typeface="Poppins"/>
                <a:ea typeface="Poppins"/>
                <a:cs typeface="Poppins"/>
                <a:sym typeface="Poppins"/>
              </a:rPr>
              <a:t>Each state store its own choice generator.</a:t>
            </a:r>
          </a:p>
          <a:p>
            <a:pPr algn="just">
              <a:lnSpc>
                <a:spcPts val="2502"/>
              </a:lnSpc>
            </a:pPr>
          </a:p>
          <a:p>
            <a:pPr algn="just">
              <a:lnSpc>
                <a:spcPts val="2502"/>
              </a:lnSpc>
            </a:pPr>
          </a:p>
          <a:p>
            <a:pPr algn="just">
              <a:lnSpc>
                <a:spcPts val="2502"/>
              </a:lnSpc>
            </a:pPr>
            <a:r>
              <a:rPr lang="en-US" sz="1800">
                <a:solidFill>
                  <a:srgbClr val="252525"/>
                </a:solidFill>
                <a:latin typeface="Poppins"/>
                <a:ea typeface="Poppins"/>
                <a:cs typeface="Poppins"/>
                <a:sym typeface="Poppins"/>
              </a:rPr>
              <a:t>System state set with a new choice generator when find non determinism.</a:t>
            </a:r>
          </a:p>
          <a:p>
            <a:pPr algn="just">
              <a:lnSpc>
                <a:spcPts val="2502"/>
              </a:lnSpc>
            </a:pPr>
          </a:p>
          <a:p>
            <a:pPr algn="just">
              <a:lnSpc>
                <a:spcPts val="2502"/>
              </a:lnSpc>
            </a:pPr>
          </a:p>
          <a:p>
            <a:pPr algn="just" marL="0" indent="0" lvl="0">
              <a:lnSpc>
                <a:spcPts val="2502"/>
              </a:lnSpc>
            </a:pPr>
            <a:r>
              <a:rPr lang="en-US" sz="1800">
                <a:solidFill>
                  <a:srgbClr val="252525"/>
                </a:solidFill>
                <a:latin typeface="Poppins"/>
                <a:ea typeface="Poppins"/>
                <a:cs typeface="Poppins"/>
                <a:sym typeface="Poppins"/>
              </a:rPr>
              <a:t>Execute the code from the new state.</a:t>
            </a:r>
          </a:p>
          <a:p>
            <a:pPr algn="just" marL="0" indent="0" lvl="0">
              <a:lnSpc>
                <a:spcPts val="2502"/>
              </a:lnSpc>
            </a:pPr>
          </a:p>
          <a:p>
            <a:pPr algn="just" marL="0" indent="0" lvl="0">
              <a:lnSpc>
                <a:spcPts val="2502"/>
              </a:lnSpc>
            </a:pPr>
          </a:p>
          <a:p>
            <a:pPr algn="just" marL="0" indent="0" lvl="0">
              <a:lnSpc>
                <a:spcPts val="2502"/>
              </a:lnSpc>
            </a:pPr>
            <a:r>
              <a:rPr lang="en-US" sz="1800" u="none">
                <a:solidFill>
                  <a:srgbClr val="252525"/>
                </a:solidFill>
                <a:latin typeface="Poppins"/>
                <a:ea typeface="Poppins"/>
                <a:cs typeface="Poppins"/>
                <a:sym typeface="Poppins"/>
              </a:rPr>
              <a:t>When finishing all the lower level choices, the systems rollback and try a different choice.</a:t>
            </a:r>
          </a:p>
        </p:txBody>
      </p:sp>
      <p:sp>
        <p:nvSpPr>
          <p:cNvPr name="TextBox 38" id="38"/>
          <p:cNvSpPr txBox="true"/>
          <p:nvPr/>
        </p:nvSpPr>
        <p:spPr>
          <a:xfrm rot="0">
            <a:off x="7659769" y="4836275"/>
            <a:ext cx="554847" cy="328041"/>
          </a:xfrm>
          <a:prstGeom prst="rect">
            <a:avLst/>
          </a:prstGeom>
        </p:spPr>
        <p:txBody>
          <a:bodyPr anchor="t" rtlCol="false" tIns="0" lIns="0" bIns="0" rIns="0">
            <a:spAutoFit/>
          </a:bodyPr>
          <a:lstStyle/>
          <a:p>
            <a:pPr algn="ctr" marL="0" indent="0" lvl="0">
              <a:lnSpc>
                <a:spcPts val="2502"/>
              </a:lnSpc>
            </a:pPr>
            <a:r>
              <a:rPr lang="en-US" sz="1800">
                <a:solidFill>
                  <a:srgbClr val="252525"/>
                </a:solidFill>
                <a:latin typeface="Poppins"/>
                <a:ea typeface="Poppins"/>
                <a:cs typeface="Poppins"/>
                <a:sym typeface="Poppins"/>
              </a:rPr>
              <a:t> . . .</a:t>
            </a:r>
          </a:p>
        </p:txBody>
      </p:sp>
      <p:sp>
        <p:nvSpPr>
          <p:cNvPr name="TextBox 39" id="39"/>
          <p:cNvSpPr txBox="true"/>
          <p:nvPr/>
        </p:nvSpPr>
        <p:spPr>
          <a:xfrm rot="0">
            <a:off x="9193969" y="5554841"/>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Objects</a:t>
            </a:r>
          </a:p>
        </p:txBody>
      </p:sp>
      <p:sp>
        <p:nvSpPr>
          <p:cNvPr name="TextBox 40" id="40"/>
          <p:cNvSpPr txBox="true"/>
          <p:nvPr/>
        </p:nvSpPr>
        <p:spPr>
          <a:xfrm rot="0">
            <a:off x="7352567" y="7677219"/>
            <a:ext cx="3333100" cy="956691"/>
          </a:xfrm>
          <a:prstGeom prst="rect">
            <a:avLst/>
          </a:prstGeom>
        </p:spPr>
        <p:txBody>
          <a:bodyPr anchor="t" rtlCol="false" tIns="0" lIns="0" bIns="0" rIns="0">
            <a:spAutoFit/>
          </a:bodyPr>
          <a:lstStyle/>
          <a:p>
            <a:pPr algn="just" marL="0" indent="0" lvl="0">
              <a:lnSpc>
                <a:spcPts val="2502"/>
              </a:lnSpc>
            </a:pPr>
            <a:r>
              <a:rPr lang="en-US" b="true" sz="1800">
                <a:solidFill>
                  <a:srgbClr val="252525"/>
                </a:solidFill>
                <a:latin typeface="Poppins Bold"/>
                <a:ea typeface="Poppins Bold"/>
                <a:cs typeface="Poppins Bold"/>
                <a:sym typeface="Poppins Bold"/>
              </a:rPr>
              <a:t>T</a:t>
            </a:r>
            <a:r>
              <a:rPr lang="en-US" b="true" sz="1800" u="none">
                <a:solidFill>
                  <a:srgbClr val="252525"/>
                </a:solidFill>
                <a:latin typeface="Poppins Bold"/>
                <a:ea typeface="Poppins Bold"/>
                <a:cs typeface="Poppins Bold"/>
                <a:sym typeface="Poppins Bold"/>
              </a:rPr>
              <a:t>hreadInfo</a:t>
            </a:r>
          </a:p>
          <a:p>
            <a:pPr algn="just" marL="0" indent="0" lvl="0">
              <a:lnSpc>
                <a:spcPts val="2502"/>
              </a:lnSpc>
            </a:pPr>
            <a:r>
              <a:rPr lang="en-US" sz="1800" u="none">
                <a:solidFill>
                  <a:srgbClr val="252525"/>
                </a:solidFill>
                <a:latin typeface="Poppins"/>
                <a:ea typeface="Poppins"/>
                <a:cs typeface="Poppins"/>
                <a:sym typeface="Poppins"/>
              </a:rPr>
              <a:t>ExecuteNextTransition()</a:t>
            </a:r>
          </a:p>
          <a:p>
            <a:pPr algn="just" marL="0" indent="0" lvl="0">
              <a:lnSpc>
                <a:spcPts val="2502"/>
              </a:lnSpc>
            </a:pPr>
            <a:r>
              <a:rPr lang="en-US" sz="1800" u="none">
                <a:solidFill>
                  <a:srgbClr val="252525"/>
                </a:solidFill>
                <a:latin typeface="Poppins"/>
                <a:ea typeface="Poppins"/>
                <a:cs typeface="Poppins"/>
                <a:sym typeface="Poppins"/>
              </a:rPr>
              <a:t>ExecuteInstruction()</a:t>
            </a:r>
          </a:p>
        </p:txBody>
      </p:sp>
      <p:sp>
        <p:nvSpPr>
          <p:cNvPr name="TextBox 41" id="41"/>
          <p:cNvSpPr txBox="true"/>
          <p:nvPr/>
        </p:nvSpPr>
        <p:spPr>
          <a:xfrm rot="0">
            <a:off x="14352707" y="6183844"/>
            <a:ext cx="4300477" cy="1271016"/>
          </a:xfrm>
          <a:prstGeom prst="rect">
            <a:avLst/>
          </a:prstGeom>
        </p:spPr>
        <p:txBody>
          <a:bodyPr anchor="t" rtlCol="false" tIns="0" lIns="0" bIns="0" rIns="0">
            <a:spAutoFit/>
          </a:bodyPr>
          <a:lstStyle/>
          <a:p>
            <a:pPr algn="just">
              <a:lnSpc>
                <a:spcPts val="2502"/>
              </a:lnSpc>
            </a:pPr>
            <a:r>
              <a:rPr lang="en-US" sz="1800" b="true">
                <a:solidFill>
                  <a:srgbClr val="252525"/>
                </a:solidFill>
                <a:latin typeface="Poppins Bold"/>
                <a:ea typeface="Poppins Bold"/>
                <a:cs typeface="Poppins Bold"/>
                <a:sym typeface="Poppins Bold"/>
              </a:rPr>
              <a:t>ChoiceGenerator</a:t>
            </a:r>
          </a:p>
          <a:p>
            <a:pPr algn="just" marL="0" indent="0" lvl="0">
              <a:lnSpc>
                <a:spcPts val="2502"/>
              </a:lnSpc>
            </a:pPr>
            <a:r>
              <a:rPr lang="en-US" sz="1800">
                <a:solidFill>
                  <a:srgbClr val="252525"/>
                </a:solidFill>
                <a:latin typeface="Poppins"/>
                <a:ea typeface="Poppins"/>
                <a:cs typeface="Poppins"/>
                <a:sym typeface="Poppins"/>
              </a:rPr>
              <a:t>hasMoreChoices</a:t>
            </a:r>
            <a:r>
              <a:rPr lang="en-US" sz="1800" u="none">
                <a:solidFill>
                  <a:srgbClr val="252525"/>
                </a:solidFill>
                <a:latin typeface="Poppins"/>
                <a:ea typeface="Poppins"/>
                <a:cs typeface="Poppins"/>
                <a:sym typeface="Poppins"/>
              </a:rPr>
              <a:t>()</a:t>
            </a:r>
          </a:p>
          <a:p>
            <a:pPr algn="just" marL="0" indent="0" lvl="0">
              <a:lnSpc>
                <a:spcPts val="2502"/>
              </a:lnSpc>
            </a:pPr>
            <a:r>
              <a:rPr lang="en-US" sz="1800" u="none">
                <a:solidFill>
                  <a:srgbClr val="252525"/>
                </a:solidFill>
                <a:latin typeface="Poppins"/>
                <a:ea typeface="Poppins"/>
                <a:cs typeface="Poppins"/>
                <a:sym typeface="Poppins"/>
              </a:rPr>
              <a:t>advace()</a:t>
            </a:r>
          </a:p>
          <a:p>
            <a:pPr algn="just" marL="0" indent="0" lvl="0">
              <a:lnSpc>
                <a:spcPts val="2502"/>
              </a:lnSpc>
            </a:pPr>
          </a:p>
        </p:txBody>
      </p:sp>
      <p:sp>
        <p:nvSpPr>
          <p:cNvPr name="TextBox 42" id="42"/>
          <p:cNvSpPr txBox="true"/>
          <p:nvPr/>
        </p:nvSpPr>
        <p:spPr>
          <a:xfrm rot="0">
            <a:off x="11332573" y="7762944"/>
            <a:ext cx="4300477" cy="642366"/>
          </a:xfrm>
          <a:prstGeom prst="rect">
            <a:avLst/>
          </a:prstGeom>
        </p:spPr>
        <p:txBody>
          <a:bodyPr anchor="t" rtlCol="false" tIns="0" lIns="0" bIns="0" rIns="0">
            <a:spAutoFit/>
          </a:bodyPr>
          <a:lstStyle/>
          <a:p>
            <a:pPr algn="just" marL="0" indent="0" lvl="0">
              <a:lnSpc>
                <a:spcPts val="2502"/>
              </a:lnSpc>
            </a:pPr>
            <a:r>
              <a:rPr lang="en-US" b="true" sz="1800" u="none">
                <a:solidFill>
                  <a:srgbClr val="252525"/>
                </a:solidFill>
                <a:latin typeface="Poppins Bold"/>
                <a:ea typeface="Poppins Bold"/>
                <a:cs typeface="Poppins Bold"/>
                <a:sym typeface="Poppins Bold"/>
              </a:rPr>
              <a:t>Instruction</a:t>
            </a:r>
          </a:p>
          <a:p>
            <a:pPr algn="just" marL="0" indent="0" lvl="0">
              <a:lnSpc>
                <a:spcPts val="2502"/>
              </a:lnSpc>
            </a:pPr>
            <a:r>
              <a:rPr lang="en-US" sz="1800" u="none">
                <a:solidFill>
                  <a:srgbClr val="252525"/>
                </a:solidFill>
                <a:latin typeface="Poppins"/>
                <a:ea typeface="Poppins"/>
                <a:cs typeface="Poppins"/>
                <a:sym typeface="Poppins"/>
              </a:rPr>
              <a:t>execute()</a:t>
            </a:r>
          </a:p>
        </p:txBody>
      </p:sp>
      <p:sp>
        <p:nvSpPr>
          <p:cNvPr name="TextBox 43" id="43"/>
          <p:cNvSpPr txBox="true"/>
          <p:nvPr/>
        </p:nvSpPr>
        <p:spPr>
          <a:xfrm rot="0">
            <a:off x="9193969" y="6183844"/>
            <a:ext cx="3333100" cy="1271016"/>
          </a:xfrm>
          <a:prstGeom prst="rect">
            <a:avLst/>
          </a:prstGeom>
        </p:spPr>
        <p:txBody>
          <a:bodyPr anchor="t" rtlCol="false" tIns="0" lIns="0" bIns="0" rIns="0">
            <a:spAutoFit/>
          </a:bodyPr>
          <a:lstStyle/>
          <a:p>
            <a:pPr algn="just" marL="0" indent="0" lvl="0">
              <a:lnSpc>
                <a:spcPts val="2502"/>
              </a:lnSpc>
            </a:pPr>
            <a:r>
              <a:rPr lang="en-US" b="true" sz="1800">
                <a:solidFill>
                  <a:srgbClr val="252525"/>
                </a:solidFill>
                <a:latin typeface="Poppins Bold"/>
                <a:ea typeface="Poppins Bold"/>
                <a:cs typeface="Poppins Bold"/>
                <a:sym typeface="Poppins Bold"/>
              </a:rPr>
              <a:t>SystemState</a:t>
            </a:r>
          </a:p>
          <a:p>
            <a:pPr algn="just" marL="0" indent="0" lvl="0">
              <a:lnSpc>
                <a:spcPts val="2502"/>
              </a:lnSpc>
            </a:pPr>
            <a:r>
              <a:rPr lang="en-US" sz="1800" u="none">
                <a:solidFill>
                  <a:srgbClr val="252525"/>
                </a:solidFill>
                <a:latin typeface="Poppins"/>
                <a:ea typeface="Poppins"/>
                <a:cs typeface="Poppins"/>
                <a:sym typeface="Poppins"/>
              </a:rPr>
              <a:t>initNextTransition()</a:t>
            </a:r>
          </a:p>
          <a:p>
            <a:pPr algn="just" marL="0" indent="0" lvl="0">
              <a:lnSpc>
                <a:spcPts val="2502"/>
              </a:lnSpc>
            </a:pPr>
            <a:r>
              <a:rPr lang="en-US" sz="1800" u="none">
                <a:solidFill>
                  <a:srgbClr val="252525"/>
                </a:solidFill>
                <a:latin typeface="Poppins"/>
                <a:ea typeface="Poppins"/>
                <a:cs typeface="Poppins"/>
                <a:sym typeface="Poppins"/>
              </a:rPr>
              <a:t>setNextChoiceGenerator()</a:t>
            </a:r>
          </a:p>
          <a:p>
            <a:pPr algn="just" marL="0" indent="0" lvl="0">
              <a:lnSpc>
                <a:spcPts val="2502"/>
              </a:lnSpc>
            </a:pPr>
          </a:p>
        </p:txBody>
      </p:sp>
      <p:sp>
        <p:nvSpPr>
          <p:cNvPr name="AutoShape 44" id="44"/>
          <p:cNvSpPr/>
          <p:nvPr/>
        </p:nvSpPr>
        <p:spPr>
          <a:xfrm flipH="true">
            <a:off x="12527070" y="6847927"/>
            <a:ext cx="1473683" cy="0"/>
          </a:xfrm>
          <a:prstGeom prst="line">
            <a:avLst/>
          </a:prstGeom>
          <a:ln cap="flat" w="38100">
            <a:solidFill>
              <a:srgbClr val="D12E2E"/>
            </a:solidFill>
            <a:prstDash val="solid"/>
            <a:headEnd type="triangle" len="med" w="lg"/>
            <a:tailEnd type="triangle" len="med" w="lg"/>
          </a:ln>
        </p:spPr>
      </p:sp>
    </p:spTree>
  </p:cSld>
  <p:clrMapOvr>
    <a:masterClrMapping/>
  </p:clrMapOvr>
  <p:transition spd="slow">
    <p:push dir="l"/>
  </p:transition>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279673" y="2115006"/>
            <a:ext cx="2480294" cy="1621492"/>
          </a:xfrm>
          <a:custGeom>
            <a:avLst/>
            <a:gdLst/>
            <a:ahLst/>
            <a:cxnLst/>
            <a:rect r="r" b="b" t="t" l="l"/>
            <a:pathLst>
              <a:path h="1621492" w="2480294">
                <a:moveTo>
                  <a:pt x="0" y="0"/>
                </a:moveTo>
                <a:lnTo>
                  <a:pt x="2480294" y="0"/>
                </a:lnTo>
                <a:lnTo>
                  <a:pt x="2480294" y="1621492"/>
                </a:lnTo>
                <a:lnTo>
                  <a:pt x="0" y="16214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002266"/>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Partial Order Reduction</a:t>
            </a:r>
          </a:p>
        </p:txBody>
      </p:sp>
      <p:sp>
        <p:nvSpPr>
          <p:cNvPr name="TextBox 5" id="5"/>
          <p:cNvSpPr txBox="true"/>
          <p:nvPr/>
        </p:nvSpPr>
        <p:spPr>
          <a:xfrm rot="0">
            <a:off x="1028700" y="6526391"/>
            <a:ext cx="5010474"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JPF implements </a:t>
            </a:r>
            <a:r>
              <a:rPr lang="en-US" sz="1800">
                <a:solidFill>
                  <a:srgbClr val="D12E2E"/>
                </a:solidFill>
                <a:latin typeface="Poppins"/>
                <a:ea typeface="Poppins"/>
                <a:cs typeface="Poppins"/>
                <a:sym typeface="Poppins"/>
              </a:rPr>
              <a:t>on the fly</a:t>
            </a:r>
            <a:r>
              <a:rPr lang="en-US" sz="1800">
                <a:solidFill>
                  <a:srgbClr val="252525"/>
                </a:solidFill>
                <a:latin typeface="Poppins"/>
                <a:ea typeface="Poppins"/>
                <a:cs typeface="Poppins"/>
                <a:sym typeface="Poppins"/>
              </a:rPr>
              <a:t> partial order reduction to achieve a </a:t>
            </a:r>
            <a:r>
              <a:rPr lang="en-US" sz="1800">
                <a:solidFill>
                  <a:srgbClr val="D12E2E"/>
                </a:solidFill>
                <a:latin typeface="Poppins"/>
                <a:ea typeface="Poppins"/>
                <a:cs typeface="Poppins"/>
                <a:sym typeface="Poppins"/>
              </a:rPr>
              <a:t>reduction of 70%</a:t>
            </a:r>
            <a:r>
              <a:rPr lang="en-US" sz="1800">
                <a:solidFill>
                  <a:srgbClr val="252525"/>
                </a:solidFill>
                <a:latin typeface="Poppins"/>
                <a:ea typeface="Poppins"/>
                <a:cs typeface="Poppins"/>
                <a:sym typeface="Poppins"/>
              </a:rPr>
              <a:t> or more of </a:t>
            </a:r>
            <a:r>
              <a:rPr lang="en-US" sz="1800">
                <a:solidFill>
                  <a:srgbClr val="D12E2E"/>
                </a:solidFill>
                <a:latin typeface="Poppins"/>
                <a:ea typeface="Poppins"/>
                <a:cs typeface="Poppins"/>
                <a:sym typeface="Poppins"/>
              </a:rPr>
              <a:t>state spaces</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54</a:t>
            </a:r>
          </a:p>
        </p:txBody>
      </p:sp>
      <p:grpSp>
        <p:nvGrpSpPr>
          <p:cNvPr name="Group 7" id="7"/>
          <p:cNvGrpSpPr/>
          <p:nvPr/>
        </p:nvGrpSpPr>
        <p:grpSpPr>
          <a:xfrm rot="0">
            <a:off x="8716736" y="1489223"/>
            <a:ext cx="854529" cy="85452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10" id="10"/>
          <p:cNvSpPr/>
          <p:nvPr/>
        </p:nvSpPr>
        <p:spPr>
          <a:xfrm>
            <a:off x="9144000" y="2343752"/>
            <a:ext cx="954007" cy="1484413"/>
          </a:xfrm>
          <a:prstGeom prst="line">
            <a:avLst/>
          </a:prstGeom>
          <a:ln cap="flat" w="38100">
            <a:solidFill>
              <a:srgbClr val="6C6A6A"/>
            </a:solidFill>
            <a:prstDash val="solid"/>
            <a:headEnd type="none" len="sm" w="sm"/>
            <a:tailEnd type="triangle" len="med" w="lg"/>
          </a:ln>
        </p:spPr>
      </p:sp>
      <p:grpSp>
        <p:nvGrpSpPr>
          <p:cNvPr name="Group 11" id="11"/>
          <p:cNvGrpSpPr/>
          <p:nvPr/>
        </p:nvGrpSpPr>
        <p:grpSpPr>
          <a:xfrm rot="0">
            <a:off x="10006522" y="3309234"/>
            <a:ext cx="854529" cy="85452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grpSp>
        <p:nvGrpSpPr>
          <p:cNvPr name="Group 14" id="14"/>
          <p:cNvGrpSpPr/>
          <p:nvPr/>
        </p:nvGrpSpPr>
        <p:grpSpPr>
          <a:xfrm rot="0">
            <a:off x="12158379" y="4468971"/>
            <a:ext cx="854529" cy="85452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17" id="17"/>
          <p:cNvSpPr/>
          <p:nvPr/>
        </p:nvSpPr>
        <p:spPr>
          <a:xfrm>
            <a:off x="10433786" y="4163762"/>
            <a:ext cx="1724592" cy="732473"/>
          </a:xfrm>
          <a:prstGeom prst="line">
            <a:avLst/>
          </a:prstGeom>
          <a:ln cap="flat" w="38100">
            <a:solidFill>
              <a:srgbClr val="6C6A6A"/>
            </a:solidFill>
            <a:prstDash val="solid"/>
            <a:headEnd type="none" len="sm" w="sm"/>
            <a:tailEnd type="triangle" len="med" w="lg"/>
          </a:ln>
        </p:spPr>
      </p:sp>
      <p:sp>
        <p:nvSpPr>
          <p:cNvPr name="AutoShape 18" id="18"/>
          <p:cNvSpPr/>
          <p:nvPr/>
        </p:nvSpPr>
        <p:spPr>
          <a:xfrm>
            <a:off x="13012907" y="4896235"/>
            <a:ext cx="1613195" cy="0"/>
          </a:xfrm>
          <a:prstGeom prst="line">
            <a:avLst/>
          </a:prstGeom>
          <a:ln cap="flat" w="38100">
            <a:solidFill>
              <a:srgbClr val="6C6A6A"/>
            </a:solidFill>
            <a:prstDash val="solid"/>
            <a:headEnd type="none" len="sm" w="sm"/>
            <a:tailEnd type="arrow" len="sm" w="med"/>
          </a:ln>
        </p:spPr>
      </p:sp>
      <p:sp>
        <p:nvSpPr>
          <p:cNvPr name="AutoShape 19" id="19"/>
          <p:cNvSpPr/>
          <p:nvPr/>
        </p:nvSpPr>
        <p:spPr>
          <a:xfrm>
            <a:off x="13840075" y="4163762"/>
            <a:ext cx="0" cy="1471422"/>
          </a:xfrm>
          <a:prstGeom prst="line">
            <a:avLst/>
          </a:prstGeom>
          <a:ln cap="flat" w="38100">
            <a:solidFill>
              <a:srgbClr val="D12E2E"/>
            </a:solidFill>
            <a:prstDash val="sysDot"/>
            <a:headEnd type="none" len="sm" w="sm"/>
            <a:tailEnd type="none" len="sm" w="sm"/>
          </a:ln>
        </p:spPr>
      </p:sp>
      <p:sp>
        <p:nvSpPr>
          <p:cNvPr name="TextBox 20" id="20"/>
          <p:cNvSpPr txBox="true"/>
          <p:nvPr/>
        </p:nvSpPr>
        <p:spPr>
          <a:xfrm rot="0">
            <a:off x="11208635" y="5558985"/>
            <a:ext cx="5262880" cy="335280"/>
          </a:xfrm>
          <a:prstGeom prst="rect">
            <a:avLst/>
          </a:prstGeom>
        </p:spPr>
        <p:txBody>
          <a:bodyPr anchor="t" rtlCol="false" tIns="0" lIns="0" bIns="0" rIns="0">
            <a:spAutoFit/>
          </a:bodyPr>
          <a:lstStyle/>
          <a:p>
            <a:pPr algn="ctr">
              <a:lnSpc>
                <a:spcPts val="2550"/>
              </a:lnSpc>
              <a:spcBef>
                <a:spcPct val="0"/>
              </a:spcBef>
            </a:pPr>
            <a:r>
              <a:rPr lang="en-US" sz="1700">
                <a:solidFill>
                  <a:srgbClr val="D12E2E"/>
                </a:solidFill>
                <a:latin typeface="Poppins"/>
                <a:ea typeface="Poppins"/>
                <a:cs typeface="Poppins"/>
                <a:sym typeface="Poppins"/>
              </a:rPr>
              <a:t>scheduling relevant/nondeterministic instruction</a:t>
            </a:r>
          </a:p>
        </p:txBody>
      </p:sp>
      <p:sp>
        <p:nvSpPr>
          <p:cNvPr name="AutoShape 21" id="21"/>
          <p:cNvSpPr/>
          <p:nvPr/>
        </p:nvSpPr>
        <p:spPr>
          <a:xfrm>
            <a:off x="9571264" y="1916488"/>
            <a:ext cx="3014379" cy="2552483"/>
          </a:xfrm>
          <a:prstGeom prst="line">
            <a:avLst/>
          </a:prstGeom>
          <a:ln cap="flat" w="38100">
            <a:solidFill>
              <a:srgbClr val="D12E2E"/>
            </a:solidFill>
            <a:prstDash val="solid"/>
            <a:headEnd type="none" len="sm" w="sm"/>
            <a:tailEnd type="triangle" len="med" w="lg"/>
          </a:ln>
        </p:spPr>
      </p:sp>
      <p:sp>
        <p:nvSpPr>
          <p:cNvPr name="TextBox 22" id="22"/>
          <p:cNvSpPr txBox="true"/>
          <p:nvPr/>
        </p:nvSpPr>
        <p:spPr>
          <a:xfrm rot="0">
            <a:off x="11430578" y="2420179"/>
            <a:ext cx="1827054" cy="335280"/>
          </a:xfrm>
          <a:prstGeom prst="rect">
            <a:avLst/>
          </a:prstGeom>
        </p:spPr>
        <p:txBody>
          <a:bodyPr anchor="t" rtlCol="false" tIns="0" lIns="0" bIns="0" rIns="0">
            <a:spAutoFit/>
          </a:bodyPr>
          <a:lstStyle/>
          <a:p>
            <a:pPr algn="ctr">
              <a:lnSpc>
                <a:spcPts val="2550"/>
              </a:lnSpc>
              <a:spcBef>
                <a:spcPct val="0"/>
              </a:spcBef>
            </a:pPr>
            <a:r>
              <a:rPr lang="en-US" sz="1700">
                <a:solidFill>
                  <a:srgbClr val="D12E2E"/>
                </a:solidFill>
                <a:latin typeface="Poppins"/>
                <a:ea typeface="Poppins"/>
                <a:cs typeface="Poppins"/>
                <a:sym typeface="Poppins"/>
              </a:rPr>
              <a:t>POR optimization</a:t>
            </a:r>
          </a:p>
        </p:txBody>
      </p:sp>
      <p:sp>
        <p:nvSpPr>
          <p:cNvPr name="TextBox 23" id="23"/>
          <p:cNvSpPr txBox="true"/>
          <p:nvPr/>
        </p:nvSpPr>
        <p:spPr>
          <a:xfrm rot="0">
            <a:off x="8279410" y="6613614"/>
            <a:ext cx="8612467"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Sequence of instructions within a single thread that are </a:t>
            </a:r>
            <a:r>
              <a:rPr lang="en-US" sz="1800">
                <a:solidFill>
                  <a:srgbClr val="D12E2E"/>
                </a:solidFill>
                <a:latin typeface="Poppins"/>
                <a:ea typeface="Poppins"/>
                <a:cs typeface="Poppins"/>
                <a:sym typeface="Poppins"/>
              </a:rPr>
              <a:t>not</a:t>
            </a:r>
            <a:r>
              <a:rPr lang="en-US" sz="1800">
                <a:solidFill>
                  <a:srgbClr val="252525"/>
                </a:solidFill>
                <a:latin typeface="Poppins"/>
                <a:ea typeface="Poppins"/>
                <a:cs typeface="Poppins"/>
                <a:sym typeface="Poppins"/>
              </a:rPr>
              <a:t> judged as </a:t>
            </a:r>
            <a:r>
              <a:rPr lang="en-US" sz="1800">
                <a:solidFill>
                  <a:srgbClr val="D12E2E"/>
                </a:solidFill>
                <a:latin typeface="Poppins"/>
                <a:ea typeface="Poppins"/>
                <a:cs typeface="Poppins"/>
                <a:sym typeface="Poppins"/>
              </a:rPr>
              <a:t>scheduling relevant</a:t>
            </a:r>
            <a:r>
              <a:rPr lang="en-US" sz="1800">
                <a:solidFill>
                  <a:srgbClr val="252525"/>
                </a:solidFill>
                <a:latin typeface="Poppins"/>
                <a:ea typeface="Poppins"/>
                <a:cs typeface="Poppins"/>
                <a:sym typeface="Poppins"/>
              </a:rPr>
              <a:t> or </a:t>
            </a:r>
            <a:r>
              <a:rPr lang="en-US" sz="1800">
                <a:solidFill>
                  <a:srgbClr val="D12E2E"/>
                </a:solidFill>
                <a:latin typeface="Poppins"/>
                <a:ea typeface="Poppins"/>
                <a:cs typeface="Poppins"/>
                <a:sym typeface="Poppins"/>
              </a:rPr>
              <a:t>nondeterministic</a:t>
            </a:r>
            <a:r>
              <a:rPr lang="en-US" sz="1800">
                <a:solidFill>
                  <a:srgbClr val="252525"/>
                </a:solidFill>
                <a:latin typeface="Poppins"/>
                <a:ea typeface="Poppins"/>
                <a:cs typeface="Poppins"/>
                <a:sym typeface="Poppins"/>
              </a:rPr>
              <a:t> are treated as a </a:t>
            </a:r>
            <a:r>
              <a:rPr lang="en-US" sz="1800">
                <a:solidFill>
                  <a:srgbClr val="D12E2E"/>
                </a:solidFill>
                <a:latin typeface="Poppins"/>
                <a:ea typeface="Poppins"/>
                <a:cs typeface="Poppins"/>
                <a:sym typeface="Poppins"/>
              </a:rPr>
              <a:t>single transition</a:t>
            </a:r>
          </a:p>
        </p:txBody>
      </p:sp>
      <p:sp>
        <p:nvSpPr>
          <p:cNvPr name="TextBox 24" id="24"/>
          <p:cNvSpPr txBox="true"/>
          <p:nvPr/>
        </p:nvSpPr>
        <p:spPr>
          <a:xfrm rot="0">
            <a:off x="8279410" y="7707084"/>
            <a:ext cx="8612467"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Partial Order Reduction can be enabled by setting </a:t>
            </a:r>
            <a:r>
              <a:rPr lang="en-US" sz="1800">
                <a:solidFill>
                  <a:srgbClr val="D12E2E"/>
                </a:solidFill>
                <a:latin typeface="Poppins"/>
                <a:ea typeface="Poppins"/>
                <a:cs typeface="Poppins"/>
                <a:sym typeface="Poppins"/>
              </a:rPr>
              <a:t>vm.por = true</a:t>
            </a:r>
            <a:r>
              <a:rPr lang="en-US" sz="1800">
                <a:solidFill>
                  <a:srgbClr val="252525"/>
                </a:solidFill>
                <a:latin typeface="Poppins"/>
                <a:ea typeface="Poppins"/>
                <a:cs typeface="Poppins"/>
                <a:sym typeface="Poppins"/>
              </a:rPr>
              <a:t> in the application property file</a:t>
            </a:r>
          </a:p>
        </p:txBody>
      </p:sp>
    </p:spTree>
  </p:cSld>
  <p:clrMapOvr>
    <a:masterClrMapping/>
  </p:clrMapOvr>
  <p:transition spd="slow">
    <p:push dir="l"/>
  </p:transition>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279673" y="2115006"/>
            <a:ext cx="2480294" cy="1621492"/>
          </a:xfrm>
          <a:custGeom>
            <a:avLst/>
            <a:gdLst/>
            <a:ahLst/>
            <a:cxnLst/>
            <a:rect r="r" b="b" t="t" l="l"/>
            <a:pathLst>
              <a:path h="1621492" w="2480294">
                <a:moveTo>
                  <a:pt x="0" y="0"/>
                </a:moveTo>
                <a:lnTo>
                  <a:pt x="2480294" y="0"/>
                </a:lnTo>
                <a:lnTo>
                  <a:pt x="2480294" y="1621492"/>
                </a:lnTo>
                <a:lnTo>
                  <a:pt x="0" y="16214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002266"/>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Partial Order Reduction</a:t>
            </a:r>
          </a:p>
        </p:txBody>
      </p:sp>
      <p:sp>
        <p:nvSpPr>
          <p:cNvPr name="TextBox 5" id="5"/>
          <p:cNvSpPr txBox="true"/>
          <p:nvPr/>
        </p:nvSpPr>
        <p:spPr>
          <a:xfrm rot="0">
            <a:off x="1028700" y="6526391"/>
            <a:ext cx="5010474"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JPF implements </a:t>
            </a:r>
            <a:r>
              <a:rPr lang="en-US" sz="1800">
                <a:solidFill>
                  <a:srgbClr val="D12E2E"/>
                </a:solidFill>
                <a:latin typeface="Poppins"/>
                <a:ea typeface="Poppins"/>
                <a:cs typeface="Poppins"/>
                <a:sym typeface="Poppins"/>
              </a:rPr>
              <a:t>on the fly</a:t>
            </a:r>
            <a:r>
              <a:rPr lang="en-US" sz="1800">
                <a:solidFill>
                  <a:srgbClr val="252525"/>
                </a:solidFill>
                <a:latin typeface="Poppins"/>
                <a:ea typeface="Poppins"/>
                <a:cs typeface="Poppins"/>
                <a:sym typeface="Poppins"/>
              </a:rPr>
              <a:t> partial order reduction to achieve a </a:t>
            </a:r>
            <a:r>
              <a:rPr lang="en-US" sz="1800">
                <a:solidFill>
                  <a:srgbClr val="D12E2E"/>
                </a:solidFill>
                <a:latin typeface="Poppins"/>
                <a:ea typeface="Poppins"/>
                <a:cs typeface="Poppins"/>
                <a:sym typeface="Poppins"/>
              </a:rPr>
              <a:t>reduction of 70%</a:t>
            </a:r>
            <a:r>
              <a:rPr lang="en-US" sz="1800">
                <a:solidFill>
                  <a:srgbClr val="252525"/>
                </a:solidFill>
                <a:latin typeface="Poppins"/>
                <a:ea typeface="Poppins"/>
                <a:cs typeface="Poppins"/>
                <a:sym typeface="Poppins"/>
              </a:rPr>
              <a:t> or more of </a:t>
            </a:r>
            <a:r>
              <a:rPr lang="en-US" sz="1800">
                <a:solidFill>
                  <a:srgbClr val="D12E2E"/>
                </a:solidFill>
                <a:latin typeface="Poppins"/>
                <a:ea typeface="Poppins"/>
                <a:cs typeface="Poppins"/>
                <a:sym typeface="Poppins"/>
              </a:rPr>
              <a:t>state spaces</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55</a:t>
            </a:r>
          </a:p>
        </p:txBody>
      </p:sp>
      <p:sp>
        <p:nvSpPr>
          <p:cNvPr name="TextBox 7" id="7"/>
          <p:cNvSpPr txBox="true"/>
          <p:nvPr/>
        </p:nvSpPr>
        <p:spPr>
          <a:xfrm rot="0">
            <a:off x="8646833" y="3338150"/>
            <a:ext cx="8612467" cy="13792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An instruction is said to be </a:t>
            </a:r>
            <a:r>
              <a:rPr lang="en-US" sz="1800">
                <a:solidFill>
                  <a:srgbClr val="D12E2E"/>
                </a:solidFill>
                <a:latin typeface="Poppins"/>
                <a:ea typeface="Poppins"/>
                <a:cs typeface="Poppins"/>
                <a:sym typeface="Poppins"/>
              </a:rPr>
              <a:t>scheduling relevant</a:t>
            </a:r>
            <a:r>
              <a:rPr lang="en-US" sz="1800">
                <a:solidFill>
                  <a:srgbClr val="252525"/>
                </a:solidFill>
                <a:latin typeface="Poppins"/>
                <a:ea typeface="Poppins"/>
                <a:cs typeface="Poppins"/>
                <a:sym typeface="Poppins"/>
              </a:rPr>
              <a:t> if it involves </a:t>
            </a:r>
            <a:r>
              <a:rPr lang="en-US" sz="1800">
                <a:solidFill>
                  <a:srgbClr val="D12E2E"/>
                </a:solidFill>
                <a:latin typeface="Poppins"/>
                <a:ea typeface="Poppins"/>
                <a:cs typeface="Poppins"/>
                <a:sym typeface="Poppins"/>
              </a:rPr>
              <a:t>access to shared resources</a:t>
            </a:r>
            <a:r>
              <a:rPr lang="en-US" sz="1800">
                <a:solidFill>
                  <a:srgbClr val="252525"/>
                </a:solidFill>
                <a:latin typeface="Poppins"/>
                <a:ea typeface="Poppins"/>
                <a:cs typeface="Poppins"/>
                <a:sym typeface="Poppins"/>
              </a:rPr>
              <a:t> or </a:t>
            </a:r>
            <a:r>
              <a:rPr lang="en-US" sz="1800">
                <a:solidFill>
                  <a:srgbClr val="D12E2E"/>
                </a:solidFill>
                <a:latin typeface="Poppins"/>
                <a:ea typeface="Poppins"/>
                <a:cs typeface="Poppins"/>
                <a:sym typeface="Poppins"/>
              </a:rPr>
              <a:t>thread synchronization</a:t>
            </a:r>
            <a:r>
              <a:rPr lang="en-US" sz="1800">
                <a:solidFill>
                  <a:srgbClr val="252525"/>
                </a:solidFill>
                <a:latin typeface="Poppins"/>
                <a:ea typeface="Poppins"/>
                <a:cs typeface="Poppins"/>
                <a:sym typeface="Poppins"/>
              </a:rPr>
              <a:t>. These can be instructions like </a:t>
            </a:r>
            <a:r>
              <a:rPr lang="en-US" sz="1800">
                <a:solidFill>
                  <a:srgbClr val="D12E2E"/>
                </a:solidFill>
                <a:latin typeface="Poppins"/>
                <a:ea typeface="Poppins"/>
                <a:cs typeface="Poppins"/>
                <a:sym typeface="Poppins"/>
              </a:rPr>
              <a:t>get</a:t>
            </a:r>
            <a:r>
              <a:rPr lang="en-US" sz="1800">
                <a:solidFill>
                  <a:srgbClr val="252525"/>
                </a:solidFill>
                <a:latin typeface="Poppins"/>
                <a:ea typeface="Poppins"/>
                <a:cs typeface="Poppins"/>
                <a:sym typeface="Poppins"/>
              </a:rPr>
              <a:t> or </a:t>
            </a:r>
            <a:r>
              <a:rPr lang="en-US" sz="1800">
                <a:solidFill>
                  <a:srgbClr val="D12E2E"/>
                </a:solidFill>
                <a:latin typeface="Poppins"/>
                <a:ea typeface="Poppins"/>
                <a:cs typeface="Poppins"/>
                <a:sym typeface="Poppins"/>
              </a:rPr>
              <a:t>set</a:t>
            </a:r>
            <a:r>
              <a:rPr lang="en-US" sz="1800">
                <a:solidFill>
                  <a:srgbClr val="252525"/>
                </a:solidFill>
                <a:latin typeface="Poppins"/>
                <a:ea typeface="Poppins"/>
                <a:cs typeface="Poppins"/>
                <a:sym typeface="Poppins"/>
              </a:rPr>
              <a:t> for shared resources, or </a:t>
            </a:r>
            <a:r>
              <a:rPr lang="en-US" sz="1800">
                <a:solidFill>
                  <a:srgbClr val="D12E2E"/>
                </a:solidFill>
                <a:latin typeface="Poppins"/>
                <a:ea typeface="Poppins"/>
                <a:cs typeface="Poppins"/>
                <a:sym typeface="Poppins"/>
              </a:rPr>
              <a:t>monitorEnter/Exit</a:t>
            </a:r>
            <a:r>
              <a:rPr lang="en-US" sz="1800">
                <a:solidFill>
                  <a:srgbClr val="252525"/>
                </a:solidFill>
                <a:latin typeface="Poppins"/>
                <a:ea typeface="Poppins"/>
                <a:cs typeface="Poppins"/>
                <a:sym typeface="Poppins"/>
              </a:rPr>
              <a:t> for direct synchronization, or certain thread calls, like </a:t>
            </a:r>
            <a:r>
              <a:rPr lang="en-US" sz="1800">
                <a:solidFill>
                  <a:srgbClr val="D12E2E"/>
                </a:solidFill>
                <a:latin typeface="Poppins"/>
                <a:ea typeface="Poppins"/>
                <a:cs typeface="Poppins"/>
                <a:sym typeface="Poppins"/>
              </a:rPr>
              <a:t>wait()</a:t>
            </a:r>
            <a:r>
              <a:rPr lang="en-US" sz="1800">
                <a:solidFill>
                  <a:srgbClr val="252525"/>
                </a:solidFill>
                <a:latin typeface="Poppins"/>
                <a:ea typeface="Poppins"/>
                <a:cs typeface="Poppins"/>
                <a:sym typeface="Poppins"/>
              </a:rPr>
              <a:t>, </a:t>
            </a:r>
            <a:r>
              <a:rPr lang="en-US" sz="1800">
                <a:solidFill>
                  <a:srgbClr val="D12E2E"/>
                </a:solidFill>
                <a:latin typeface="Poppins"/>
                <a:ea typeface="Poppins"/>
                <a:cs typeface="Poppins"/>
                <a:sym typeface="Poppins"/>
              </a:rPr>
              <a:t>sleep()</a:t>
            </a:r>
            <a:r>
              <a:rPr lang="en-US" sz="1800">
                <a:solidFill>
                  <a:srgbClr val="252525"/>
                </a:solidFill>
                <a:latin typeface="Poppins"/>
                <a:ea typeface="Poppins"/>
                <a:cs typeface="Poppins"/>
                <a:sym typeface="Poppins"/>
              </a:rPr>
              <a:t>, </a:t>
            </a:r>
            <a:r>
              <a:rPr lang="en-US" sz="1800">
                <a:solidFill>
                  <a:srgbClr val="D12E2E"/>
                </a:solidFill>
                <a:latin typeface="Poppins"/>
                <a:ea typeface="Poppins"/>
                <a:cs typeface="Poppins"/>
                <a:sym typeface="Poppins"/>
              </a:rPr>
              <a:t>start()</a:t>
            </a:r>
          </a:p>
        </p:txBody>
      </p:sp>
      <p:sp>
        <p:nvSpPr>
          <p:cNvPr name="TextBox 8" id="8"/>
          <p:cNvSpPr txBox="true"/>
          <p:nvPr/>
        </p:nvSpPr>
        <p:spPr>
          <a:xfrm rot="0">
            <a:off x="8646833" y="2716868"/>
            <a:ext cx="5820917"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Deciding scheduling relevance</a:t>
            </a:r>
          </a:p>
        </p:txBody>
      </p:sp>
      <p:sp>
        <p:nvSpPr>
          <p:cNvPr name="TextBox 9" id="9"/>
          <p:cNvSpPr txBox="true"/>
          <p:nvPr/>
        </p:nvSpPr>
        <p:spPr>
          <a:xfrm rot="0">
            <a:off x="8646833" y="5424666"/>
            <a:ext cx="5820917"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Deciding non determinism</a:t>
            </a:r>
          </a:p>
        </p:txBody>
      </p:sp>
      <p:sp>
        <p:nvSpPr>
          <p:cNvPr name="TextBox 10" id="10"/>
          <p:cNvSpPr txBox="true"/>
          <p:nvPr/>
        </p:nvSpPr>
        <p:spPr>
          <a:xfrm rot="0">
            <a:off x="8646833" y="6046331"/>
            <a:ext cx="8612467"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An instruction is said to be </a:t>
            </a:r>
            <a:r>
              <a:rPr lang="en-US" sz="1800">
                <a:solidFill>
                  <a:srgbClr val="D12E2E"/>
                </a:solidFill>
                <a:latin typeface="Poppins"/>
                <a:ea typeface="Poppins"/>
                <a:cs typeface="Poppins"/>
                <a:sym typeface="Poppins"/>
              </a:rPr>
              <a:t>nondeterministic</a:t>
            </a:r>
            <a:r>
              <a:rPr lang="en-US" sz="1800">
                <a:solidFill>
                  <a:srgbClr val="252525"/>
                </a:solidFill>
                <a:latin typeface="Poppins"/>
                <a:ea typeface="Poppins"/>
                <a:cs typeface="Poppins"/>
                <a:sym typeface="Poppins"/>
              </a:rPr>
              <a:t> if it involves </a:t>
            </a:r>
            <a:r>
              <a:rPr lang="en-US" sz="1800">
                <a:solidFill>
                  <a:srgbClr val="D12E2E"/>
                </a:solidFill>
                <a:latin typeface="Poppins"/>
                <a:ea typeface="Poppins"/>
                <a:cs typeface="Poppins"/>
                <a:sym typeface="Poppins"/>
              </a:rPr>
              <a:t>unpredictable behaviors</a:t>
            </a:r>
            <a:r>
              <a:rPr lang="en-US" sz="1800">
                <a:solidFill>
                  <a:srgbClr val="252525"/>
                </a:solidFill>
                <a:latin typeface="Poppins"/>
                <a:ea typeface="Poppins"/>
                <a:cs typeface="Poppins"/>
                <a:sym typeface="Poppins"/>
              </a:rPr>
              <a:t>, such as reading a value from input, or generating a random number</a:t>
            </a:r>
          </a:p>
        </p:txBody>
      </p:sp>
    </p:spTree>
  </p:cSld>
  <p:clrMapOvr>
    <a:masterClrMapping/>
  </p:clrMapOvr>
  <p:transition spd="slow">
    <p:push dir="l"/>
  </p:transition>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279673" y="2115006"/>
            <a:ext cx="2480294" cy="1621492"/>
          </a:xfrm>
          <a:custGeom>
            <a:avLst/>
            <a:gdLst/>
            <a:ahLst/>
            <a:cxnLst/>
            <a:rect r="r" b="b" t="t" l="l"/>
            <a:pathLst>
              <a:path h="1621492" w="2480294">
                <a:moveTo>
                  <a:pt x="0" y="0"/>
                </a:moveTo>
                <a:lnTo>
                  <a:pt x="2480294" y="0"/>
                </a:lnTo>
                <a:lnTo>
                  <a:pt x="2480294" y="1621492"/>
                </a:lnTo>
                <a:lnTo>
                  <a:pt x="0" y="16214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002266"/>
            <a:ext cx="6158693"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Partial Order Reduction</a:t>
            </a:r>
          </a:p>
        </p:txBody>
      </p:sp>
      <p:sp>
        <p:nvSpPr>
          <p:cNvPr name="TextBox 5" id="5"/>
          <p:cNvSpPr txBox="true"/>
          <p:nvPr/>
        </p:nvSpPr>
        <p:spPr>
          <a:xfrm rot="0">
            <a:off x="1028700" y="6526391"/>
            <a:ext cx="5010474"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JPF implements </a:t>
            </a:r>
            <a:r>
              <a:rPr lang="en-US" sz="1800">
                <a:solidFill>
                  <a:srgbClr val="D12E2E"/>
                </a:solidFill>
                <a:latin typeface="Poppins"/>
                <a:ea typeface="Poppins"/>
                <a:cs typeface="Poppins"/>
                <a:sym typeface="Poppins"/>
              </a:rPr>
              <a:t>on the fly</a:t>
            </a:r>
            <a:r>
              <a:rPr lang="en-US" sz="1800">
                <a:solidFill>
                  <a:srgbClr val="252525"/>
                </a:solidFill>
                <a:latin typeface="Poppins"/>
                <a:ea typeface="Poppins"/>
                <a:cs typeface="Poppins"/>
                <a:sym typeface="Poppins"/>
              </a:rPr>
              <a:t> partial order reduction to achieve a </a:t>
            </a:r>
            <a:r>
              <a:rPr lang="en-US" sz="1800">
                <a:solidFill>
                  <a:srgbClr val="D12E2E"/>
                </a:solidFill>
                <a:latin typeface="Poppins"/>
                <a:ea typeface="Poppins"/>
                <a:cs typeface="Poppins"/>
                <a:sym typeface="Poppins"/>
              </a:rPr>
              <a:t>reduction of 70%</a:t>
            </a:r>
            <a:r>
              <a:rPr lang="en-US" sz="1800">
                <a:solidFill>
                  <a:srgbClr val="252525"/>
                </a:solidFill>
                <a:latin typeface="Poppins"/>
                <a:ea typeface="Poppins"/>
                <a:cs typeface="Poppins"/>
                <a:sym typeface="Poppins"/>
              </a:rPr>
              <a:t> or more of </a:t>
            </a:r>
            <a:r>
              <a:rPr lang="en-US" sz="1800">
                <a:solidFill>
                  <a:srgbClr val="D12E2E"/>
                </a:solidFill>
                <a:latin typeface="Poppins"/>
                <a:ea typeface="Poppins"/>
                <a:cs typeface="Poppins"/>
                <a:sym typeface="Poppins"/>
              </a:rPr>
              <a:t>state spaces</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56</a:t>
            </a:r>
          </a:p>
        </p:txBody>
      </p:sp>
      <p:sp>
        <p:nvSpPr>
          <p:cNvPr name="TextBox 7" id="7"/>
          <p:cNvSpPr txBox="true"/>
          <p:nvPr/>
        </p:nvSpPr>
        <p:spPr>
          <a:xfrm rot="0">
            <a:off x="8670857" y="971550"/>
            <a:ext cx="8003481"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Limitations of Partial Order Reduction</a:t>
            </a:r>
          </a:p>
        </p:txBody>
      </p:sp>
      <p:sp>
        <p:nvSpPr>
          <p:cNvPr name="TextBox 8" id="8"/>
          <p:cNvSpPr txBox="true"/>
          <p:nvPr/>
        </p:nvSpPr>
        <p:spPr>
          <a:xfrm rot="0">
            <a:off x="8670857" y="1558746"/>
            <a:ext cx="8588443"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JPF cannot handle </a:t>
            </a:r>
            <a:r>
              <a:rPr lang="en-US" sz="1800">
                <a:solidFill>
                  <a:srgbClr val="D12E2E"/>
                </a:solidFill>
                <a:latin typeface="Poppins"/>
                <a:ea typeface="Poppins"/>
                <a:cs typeface="Poppins"/>
                <a:sym typeface="Poppins"/>
              </a:rPr>
              <a:t>diamond cases</a:t>
            </a:r>
            <a:r>
              <a:rPr lang="en-US" sz="1800">
                <a:solidFill>
                  <a:srgbClr val="252525"/>
                </a:solidFill>
                <a:latin typeface="Poppins"/>
                <a:ea typeface="Poppins"/>
                <a:cs typeface="Poppins"/>
                <a:sym typeface="Poppins"/>
              </a:rPr>
              <a:t> with partial order reduction, that is, when two thread join on a single state, as it doesn’t perform lookahead analysis</a:t>
            </a:r>
          </a:p>
        </p:txBody>
      </p:sp>
      <p:grpSp>
        <p:nvGrpSpPr>
          <p:cNvPr name="Group 9" id="9"/>
          <p:cNvGrpSpPr/>
          <p:nvPr/>
        </p:nvGrpSpPr>
        <p:grpSpPr>
          <a:xfrm rot="0">
            <a:off x="10963347" y="2925752"/>
            <a:ext cx="3418501" cy="5136865"/>
            <a:chOff x="0" y="0"/>
            <a:chExt cx="4558001" cy="6849153"/>
          </a:xfrm>
        </p:grpSpPr>
        <p:grpSp>
          <p:nvGrpSpPr>
            <p:cNvPr name="Group 10" id="10"/>
            <p:cNvGrpSpPr/>
            <p:nvPr/>
          </p:nvGrpSpPr>
          <p:grpSpPr>
            <a:xfrm rot="0">
              <a:off x="1709057" y="0"/>
              <a:ext cx="1139371" cy="113937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2" id="12"/>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13" id="13"/>
            <p:cNvSpPr/>
            <p:nvPr/>
          </p:nvSpPr>
          <p:spPr>
            <a:xfrm flipH="true">
              <a:off x="569686" y="1139371"/>
              <a:ext cx="1709057" cy="1630044"/>
            </a:xfrm>
            <a:prstGeom prst="line">
              <a:avLst/>
            </a:prstGeom>
            <a:ln cap="flat" w="50800">
              <a:solidFill>
                <a:srgbClr val="6C6A6A"/>
              </a:solidFill>
              <a:prstDash val="solid"/>
              <a:headEnd type="none" len="sm" w="sm"/>
              <a:tailEnd type="triangle" len="med" w="lg"/>
            </a:ln>
          </p:spPr>
        </p:sp>
        <p:grpSp>
          <p:nvGrpSpPr>
            <p:cNvPr name="Group 14" id="14"/>
            <p:cNvGrpSpPr/>
            <p:nvPr/>
          </p:nvGrpSpPr>
          <p:grpSpPr>
            <a:xfrm rot="0">
              <a:off x="0" y="2769415"/>
              <a:ext cx="1139371" cy="113937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grpSp>
          <p:nvGrpSpPr>
            <p:cNvPr name="Group 17" id="17"/>
            <p:cNvGrpSpPr/>
            <p:nvPr/>
          </p:nvGrpSpPr>
          <p:grpSpPr>
            <a:xfrm rot="0">
              <a:off x="3418630" y="2769415"/>
              <a:ext cx="1139371" cy="113937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19" id="19"/>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20" id="20"/>
            <p:cNvSpPr/>
            <p:nvPr/>
          </p:nvSpPr>
          <p:spPr>
            <a:xfrm>
              <a:off x="2278743" y="1139371"/>
              <a:ext cx="1709572" cy="1630044"/>
            </a:xfrm>
            <a:prstGeom prst="line">
              <a:avLst/>
            </a:prstGeom>
            <a:ln cap="flat" w="50800">
              <a:solidFill>
                <a:srgbClr val="6C6A6A"/>
              </a:solidFill>
              <a:prstDash val="solid"/>
              <a:headEnd type="none" len="sm" w="sm"/>
              <a:tailEnd type="triangle" len="med" w="lg"/>
            </a:ln>
          </p:spPr>
        </p:sp>
        <p:grpSp>
          <p:nvGrpSpPr>
            <p:cNvPr name="Group 21" id="21"/>
            <p:cNvGrpSpPr/>
            <p:nvPr/>
          </p:nvGrpSpPr>
          <p:grpSpPr>
            <a:xfrm rot="0">
              <a:off x="1709315" y="5709782"/>
              <a:ext cx="1139371" cy="113937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23" id="23"/>
              <p:cNvSpPr txBox="true"/>
              <p:nvPr/>
            </p:nvSpPr>
            <p:spPr>
              <a:xfrm>
                <a:off x="76200" y="0"/>
                <a:ext cx="660400" cy="736600"/>
              </a:xfrm>
              <a:prstGeom prst="rect">
                <a:avLst/>
              </a:prstGeom>
            </p:spPr>
            <p:txBody>
              <a:bodyPr anchor="ctr" rtlCol="false" tIns="50800" lIns="50800" bIns="50800" rIns="50800"/>
              <a:lstStyle/>
              <a:p>
                <a:pPr algn="ctr">
                  <a:lnSpc>
                    <a:spcPts val="2700"/>
                  </a:lnSpc>
                </a:pPr>
              </a:p>
            </p:txBody>
          </p:sp>
        </p:grpSp>
        <p:sp>
          <p:nvSpPr>
            <p:cNvPr name="AutoShape 24" id="24"/>
            <p:cNvSpPr/>
            <p:nvPr/>
          </p:nvSpPr>
          <p:spPr>
            <a:xfrm>
              <a:off x="569686" y="3908787"/>
              <a:ext cx="1709315" cy="1800995"/>
            </a:xfrm>
            <a:prstGeom prst="line">
              <a:avLst/>
            </a:prstGeom>
            <a:ln cap="flat" w="50800">
              <a:solidFill>
                <a:srgbClr val="D12E2E"/>
              </a:solidFill>
              <a:prstDash val="solid"/>
              <a:headEnd type="none" len="sm" w="sm"/>
              <a:tailEnd type="triangle" len="med" w="lg"/>
            </a:ln>
          </p:spPr>
        </p:sp>
        <p:sp>
          <p:nvSpPr>
            <p:cNvPr name="AutoShape 25" id="25"/>
            <p:cNvSpPr/>
            <p:nvPr/>
          </p:nvSpPr>
          <p:spPr>
            <a:xfrm flipH="true">
              <a:off x="2279001" y="3908787"/>
              <a:ext cx="1709315" cy="1800995"/>
            </a:xfrm>
            <a:prstGeom prst="line">
              <a:avLst/>
            </a:prstGeom>
            <a:ln cap="flat" w="50800">
              <a:solidFill>
                <a:srgbClr val="D12E2E"/>
              </a:solidFill>
              <a:prstDash val="solid"/>
              <a:headEnd type="none" len="sm" w="sm"/>
              <a:tailEnd type="triangle" len="med" w="lg"/>
            </a:ln>
          </p:spPr>
        </p:sp>
      </p:grpSp>
    </p:spTree>
  </p:cSld>
  <p:clrMapOvr>
    <a:masterClrMapping/>
  </p:clrMapOvr>
  <p:transition spd="slow">
    <p:push dir="l"/>
  </p:transition>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380391" y="1628563"/>
            <a:ext cx="2290910" cy="2290910"/>
          </a:xfrm>
          <a:custGeom>
            <a:avLst/>
            <a:gdLst/>
            <a:ahLst/>
            <a:cxnLst/>
            <a:rect r="r" b="b" t="t" l="l"/>
            <a:pathLst>
              <a:path h="2290910" w="2290910">
                <a:moveTo>
                  <a:pt x="0" y="0"/>
                </a:moveTo>
                <a:lnTo>
                  <a:pt x="2290910" y="0"/>
                </a:lnTo>
                <a:lnTo>
                  <a:pt x="2290910" y="2290910"/>
                </a:lnTo>
                <a:lnTo>
                  <a:pt x="0" y="2290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002266"/>
            <a:ext cx="6158693" cy="116205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Attributes</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57</a:t>
            </a:r>
          </a:p>
        </p:txBody>
      </p:sp>
      <p:sp>
        <p:nvSpPr>
          <p:cNvPr name="TextBox 6" id="6"/>
          <p:cNvSpPr txBox="true"/>
          <p:nvPr/>
        </p:nvSpPr>
        <p:spPr>
          <a:xfrm rot="0">
            <a:off x="1028700" y="5347196"/>
            <a:ext cx="5605718" cy="13792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JPF extends the JVM with a </a:t>
            </a:r>
            <a:r>
              <a:rPr lang="en-US" sz="1800">
                <a:solidFill>
                  <a:srgbClr val="D12E2E"/>
                </a:solidFill>
                <a:latin typeface="Poppins"/>
                <a:ea typeface="Poppins"/>
                <a:cs typeface="Poppins"/>
                <a:sym typeface="Poppins"/>
              </a:rPr>
              <a:t>storage mechanism</a:t>
            </a:r>
            <a:r>
              <a:rPr lang="en-US" sz="1800">
                <a:solidFill>
                  <a:srgbClr val="252525"/>
                </a:solidFill>
                <a:latin typeface="Poppins"/>
                <a:ea typeface="Poppins"/>
                <a:cs typeface="Poppins"/>
                <a:sym typeface="Poppins"/>
              </a:rPr>
              <a:t> that links variables, fields and even entire objects to configurable </a:t>
            </a:r>
            <a:r>
              <a:rPr lang="en-US" sz="1800">
                <a:solidFill>
                  <a:srgbClr val="D12E2E"/>
                </a:solidFill>
                <a:latin typeface="Poppins"/>
                <a:ea typeface="Poppins"/>
                <a:cs typeface="Poppins"/>
                <a:sym typeface="Poppins"/>
              </a:rPr>
              <a:t>meta-data objects</a:t>
            </a:r>
            <a:r>
              <a:rPr lang="en-US" sz="1800">
                <a:solidFill>
                  <a:srgbClr val="252525"/>
                </a:solidFill>
                <a:latin typeface="Poppins"/>
                <a:ea typeface="Poppins"/>
                <a:cs typeface="Poppins"/>
                <a:sym typeface="Poppins"/>
              </a:rPr>
              <a:t>, called </a:t>
            </a:r>
            <a:r>
              <a:rPr lang="en-US" sz="1800">
                <a:solidFill>
                  <a:srgbClr val="D12E2E"/>
                </a:solidFill>
                <a:latin typeface="Poppins"/>
                <a:ea typeface="Poppins"/>
                <a:cs typeface="Poppins"/>
                <a:sym typeface="Poppins"/>
              </a:rPr>
              <a:t>attributes</a:t>
            </a:r>
          </a:p>
        </p:txBody>
      </p:sp>
      <p:sp>
        <p:nvSpPr>
          <p:cNvPr name="TextBox 7" id="7"/>
          <p:cNvSpPr txBox="true"/>
          <p:nvPr/>
        </p:nvSpPr>
        <p:spPr>
          <a:xfrm rot="0">
            <a:off x="8689091" y="1459956"/>
            <a:ext cx="5820917"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Association through API</a:t>
            </a:r>
          </a:p>
        </p:txBody>
      </p:sp>
      <p:sp>
        <p:nvSpPr>
          <p:cNvPr name="TextBox 8" id="8"/>
          <p:cNvSpPr txBox="true"/>
          <p:nvPr/>
        </p:nvSpPr>
        <p:spPr>
          <a:xfrm rot="0">
            <a:off x="8667962" y="2040769"/>
            <a:ext cx="8612467" cy="1388745"/>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Program elements can be associated to attributes with the APIs given by:</a:t>
            </a:r>
          </a:p>
          <a:p>
            <a:pPr algn="just" marL="388620" indent="-194310" lvl="1">
              <a:lnSpc>
                <a:spcPts val="2700"/>
              </a:lnSpc>
              <a:spcBef>
                <a:spcPct val="0"/>
              </a:spcBef>
              <a:buFont typeface="Arial"/>
              <a:buChar char="•"/>
            </a:pPr>
            <a:r>
              <a:rPr lang="en-US" sz="1800" u="none">
                <a:solidFill>
                  <a:srgbClr val="D12E2E"/>
                </a:solidFill>
                <a:latin typeface="Poppins"/>
                <a:ea typeface="Poppins"/>
                <a:cs typeface="Poppins"/>
                <a:sym typeface="Poppins"/>
              </a:rPr>
              <a:t>gov.nasa.jpf.v.Fields</a:t>
            </a:r>
            <a:r>
              <a:rPr lang="en-US" sz="1800" u="none">
                <a:solidFill>
                  <a:srgbClr val="252525"/>
                </a:solidFill>
                <a:latin typeface="Poppins"/>
                <a:ea typeface="Poppins"/>
                <a:cs typeface="Poppins"/>
                <a:sym typeface="Poppins"/>
              </a:rPr>
              <a:t> for instance and static fields</a:t>
            </a:r>
          </a:p>
          <a:p>
            <a:pPr algn="just" marL="388620" indent="-194310" lvl="1">
              <a:lnSpc>
                <a:spcPts val="2700"/>
              </a:lnSpc>
              <a:spcBef>
                <a:spcPct val="0"/>
              </a:spcBef>
              <a:buFont typeface="Arial"/>
              <a:buChar char="•"/>
            </a:pPr>
            <a:r>
              <a:rPr lang="en-US" sz="1800" u="none">
                <a:solidFill>
                  <a:srgbClr val="D12E2E"/>
                </a:solidFill>
                <a:latin typeface="Poppins"/>
                <a:ea typeface="Poppins"/>
                <a:cs typeface="Poppins"/>
                <a:sym typeface="Poppins"/>
              </a:rPr>
              <a:t>gov.nasa.jpf.vm.StackFrame</a:t>
            </a:r>
            <a:r>
              <a:rPr lang="en-US" sz="1800" u="none">
                <a:solidFill>
                  <a:srgbClr val="252525"/>
                </a:solidFill>
                <a:latin typeface="Poppins"/>
                <a:ea typeface="Poppins"/>
                <a:cs typeface="Poppins"/>
                <a:sym typeface="Poppins"/>
              </a:rPr>
              <a:t> for stack slots (local operands and variables)</a:t>
            </a:r>
          </a:p>
        </p:txBody>
      </p:sp>
      <p:sp>
        <p:nvSpPr>
          <p:cNvPr name="TextBox 9" id="9"/>
          <p:cNvSpPr txBox="true"/>
          <p:nvPr/>
        </p:nvSpPr>
        <p:spPr>
          <a:xfrm rot="0">
            <a:off x="8667962" y="4225365"/>
            <a:ext cx="5820917"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Propagation</a:t>
            </a:r>
          </a:p>
        </p:txBody>
      </p:sp>
      <p:sp>
        <p:nvSpPr>
          <p:cNvPr name="TextBox 10" id="10"/>
          <p:cNvSpPr txBox="true"/>
          <p:nvPr/>
        </p:nvSpPr>
        <p:spPr>
          <a:xfrm rot="0">
            <a:off x="8667962" y="4808930"/>
            <a:ext cx="8612467" cy="693420"/>
          </a:xfrm>
          <a:prstGeom prst="rect">
            <a:avLst/>
          </a:prstGeom>
        </p:spPr>
        <p:txBody>
          <a:bodyPr anchor="t" rtlCol="false" tIns="0" lIns="0" bIns="0" rIns="0">
            <a:spAutoFit/>
          </a:bodyPr>
          <a:lstStyle/>
          <a:p>
            <a:pPr algn="just">
              <a:lnSpc>
                <a:spcPts val="2700"/>
              </a:lnSpc>
              <a:spcBef>
                <a:spcPct val="0"/>
              </a:spcBef>
            </a:pPr>
            <a:r>
              <a:rPr lang="en-US" sz="1800">
                <a:solidFill>
                  <a:srgbClr val="252525"/>
                </a:solidFill>
                <a:latin typeface="Poppins"/>
                <a:ea typeface="Poppins"/>
                <a:cs typeface="Poppins"/>
                <a:sym typeface="Poppins"/>
              </a:rPr>
              <a:t>Each time a program element </a:t>
            </a:r>
            <a:r>
              <a:rPr lang="en-US" sz="1800">
                <a:solidFill>
                  <a:srgbClr val="D12E2E"/>
                </a:solidFill>
                <a:latin typeface="Poppins"/>
                <a:ea typeface="Poppins"/>
                <a:cs typeface="Poppins"/>
                <a:sym typeface="Poppins"/>
              </a:rPr>
              <a:t>gets updated</a:t>
            </a:r>
            <a:r>
              <a:rPr lang="en-US" sz="1800">
                <a:solidFill>
                  <a:srgbClr val="252525"/>
                </a:solidFill>
                <a:latin typeface="Poppins"/>
                <a:ea typeface="Poppins"/>
                <a:cs typeface="Poppins"/>
                <a:sym typeface="Poppins"/>
              </a:rPr>
              <a:t>, JPF </a:t>
            </a:r>
            <a:r>
              <a:rPr lang="en-US" sz="1800">
                <a:solidFill>
                  <a:srgbClr val="D12E2E"/>
                </a:solidFill>
                <a:latin typeface="Poppins"/>
                <a:ea typeface="Poppins"/>
                <a:cs typeface="Poppins"/>
                <a:sym typeface="Poppins"/>
              </a:rPr>
              <a:t>propagates</a:t>
            </a:r>
            <a:r>
              <a:rPr lang="en-US" sz="1800">
                <a:solidFill>
                  <a:srgbClr val="252525"/>
                </a:solidFill>
                <a:latin typeface="Poppins"/>
                <a:ea typeface="Poppins"/>
                <a:cs typeface="Poppins"/>
                <a:sym typeface="Poppins"/>
              </a:rPr>
              <a:t> the change to the corresponding </a:t>
            </a:r>
            <a:r>
              <a:rPr lang="en-US" sz="1800">
                <a:solidFill>
                  <a:srgbClr val="D12E2E"/>
                </a:solidFill>
                <a:latin typeface="Poppins"/>
                <a:ea typeface="Poppins"/>
                <a:cs typeface="Poppins"/>
                <a:sym typeface="Poppins"/>
              </a:rPr>
              <a:t>attribute</a:t>
            </a:r>
            <a:r>
              <a:rPr lang="en-US" sz="1800">
                <a:solidFill>
                  <a:srgbClr val="252525"/>
                </a:solidFill>
                <a:latin typeface="Poppins"/>
                <a:ea typeface="Poppins"/>
                <a:cs typeface="Poppins"/>
                <a:sym typeface="Poppins"/>
              </a:rPr>
              <a:t>, to keet everything </a:t>
            </a:r>
            <a:r>
              <a:rPr lang="en-US" sz="1800">
                <a:solidFill>
                  <a:srgbClr val="D12E2E"/>
                </a:solidFill>
                <a:latin typeface="Poppins"/>
                <a:ea typeface="Poppins"/>
                <a:cs typeface="Poppins"/>
                <a:sym typeface="Poppins"/>
              </a:rPr>
              <a:t>in sync</a:t>
            </a:r>
          </a:p>
        </p:txBody>
      </p:sp>
      <p:sp>
        <p:nvSpPr>
          <p:cNvPr name="TextBox 11" id="11"/>
          <p:cNvSpPr txBox="true"/>
          <p:nvPr/>
        </p:nvSpPr>
        <p:spPr>
          <a:xfrm rot="0">
            <a:off x="8646833" y="6302450"/>
            <a:ext cx="5820917"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Backtracking Behavior</a:t>
            </a:r>
          </a:p>
        </p:txBody>
      </p:sp>
      <p:sp>
        <p:nvSpPr>
          <p:cNvPr name="TextBox 12" id="12"/>
          <p:cNvSpPr txBox="true"/>
          <p:nvPr/>
        </p:nvSpPr>
        <p:spPr>
          <a:xfrm rot="0">
            <a:off x="8646833" y="6886015"/>
            <a:ext cx="8612467" cy="693420"/>
          </a:xfrm>
          <a:prstGeom prst="rect">
            <a:avLst/>
          </a:prstGeom>
        </p:spPr>
        <p:txBody>
          <a:bodyPr anchor="t" rtlCol="false" tIns="0" lIns="0" bIns="0" rIns="0">
            <a:spAutoFit/>
          </a:bodyPr>
          <a:lstStyle/>
          <a:p>
            <a:pPr algn="just">
              <a:lnSpc>
                <a:spcPts val="2700"/>
              </a:lnSpc>
              <a:spcBef>
                <a:spcPct val="0"/>
              </a:spcBef>
            </a:pPr>
            <a:r>
              <a:rPr lang="en-US" sz="1800">
                <a:solidFill>
                  <a:srgbClr val="252525"/>
                </a:solidFill>
                <a:latin typeface="Poppins"/>
                <a:ea typeface="Poppins"/>
                <a:cs typeface="Poppins"/>
                <a:sym typeface="Poppins"/>
              </a:rPr>
              <a:t>When backtracking, JPF </a:t>
            </a:r>
            <a:r>
              <a:rPr lang="en-US" sz="1800">
                <a:solidFill>
                  <a:srgbClr val="D12E2E"/>
                </a:solidFill>
                <a:latin typeface="Poppins"/>
                <a:ea typeface="Poppins"/>
                <a:cs typeface="Poppins"/>
                <a:sym typeface="Poppins"/>
              </a:rPr>
              <a:t>only restores the attribute references</a:t>
            </a:r>
            <a:r>
              <a:rPr lang="en-US" sz="1800">
                <a:solidFill>
                  <a:srgbClr val="252525"/>
                </a:solidFill>
                <a:latin typeface="Poppins"/>
                <a:ea typeface="Poppins"/>
                <a:cs typeface="Poppins"/>
                <a:sym typeface="Poppins"/>
              </a:rPr>
              <a:t>, but not the values</a:t>
            </a:r>
          </a:p>
        </p:txBody>
      </p:sp>
    </p:spTree>
  </p:cSld>
  <p:clrMapOvr>
    <a:masterClrMapping/>
  </p:clrMapOvr>
  <p:transition spd="slow">
    <p:push dir="l"/>
  </p:transition>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380391" y="1628563"/>
            <a:ext cx="2290910" cy="2290910"/>
          </a:xfrm>
          <a:custGeom>
            <a:avLst/>
            <a:gdLst/>
            <a:ahLst/>
            <a:cxnLst/>
            <a:rect r="r" b="b" t="t" l="l"/>
            <a:pathLst>
              <a:path h="2290910" w="2290910">
                <a:moveTo>
                  <a:pt x="0" y="0"/>
                </a:moveTo>
                <a:lnTo>
                  <a:pt x="2290910" y="0"/>
                </a:lnTo>
                <a:lnTo>
                  <a:pt x="2290910" y="2290910"/>
                </a:lnTo>
                <a:lnTo>
                  <a:pt x="0" y="2290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002266"/>
            <a:ext cx="6158693" cy="116205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Attributes</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58</a:t>
            </a:r>
          </a:p>
        </p:txBody>
      </p:sp>
      <p:sp>
        <p:nvSpPr>
          <p:cNvPr name="TextBox 6" id="6"/>
          <p:cNvSpPr txBox="true"/>
          <p:nvPr/>
        </p:nvSpPr>
        <p:spPr>
          <a:xfrm rot="0">
            <a:off x="1028700" y="5347196"/>
            <a:ext cx="5605718" cy="13792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JPF extends the JVM with a </a:t>
            </a:r>
            <a:r>
              <a:rPr lang="en-US" sz="1800">
                <a:solidFill>
                  <a:srgbClr val="D12E2E"/>
                </a:solidFill>
                <a:latin typeface="Poppins"/>
                <a:ea typeface="Poppins"/>
                <a:cs typeface="Poppins"/>
                <a:sym typeface="Poppins"/>
              </a:rPr>
              <a:t>storage mechanism</a:t>
            </a:r>
            <a:r>
              <a:rPr lang="en-US" sz="1800">
                <a:solidFill>
                  <a:srgbClr val="252525"/>
                </a:solidFill>
                <a:latin typeface="Poppins"/>
                <a:ea typeface="Poppins"/>
                <a:cs typeface="Poppins"/>
                <a:sym typeface="Poppins"/>
              </a:rPr>
              <a:t> that links variables, fields and even entire objects to configurable </a:t>
            </a:r>
            <a:r>
              <a:rPr lang="en-US" sz="1800">
                <a:solidFill>
                  <a:srgbClr val="D12E2E"/>
                </a:solidFill>
                <a:latin typeface="Poppins"/>
                <a:ea typeface="Poppins"/>
                <a:cs typeface="Poppins"/>
                <a:sym typeface="Poppins"/>
              </a:rPr>
              <a:t>meta-data objects</a:t>
            </a:r>
            <a:r>
              <a:rPr lang="en-US" sz="1800">
                <a:solidFill>
                  <a:srgbClr val="252525"/>
                </a:solidFill>
                <a:latin typeface="Poppins"/>
                <a:ea typeface="Poppins"/>
                <a:cs typeface="Poppins"/>
                <a:sym typeface="Poppins"/>
              </a:rPr>
              <a:t>, called </a:t>
            </a:r>
            <a:r>
              <a:rPr lang="en-US" sz="1800">
                <a:solidFill>
                  <a:srgbClr val="D12E2E"/>
                </a:solidFill>
                <a:latin typeface="Poppins"/>
                <a:ea typeface="Poppins"/>
                <a:cs typeface="Poppins"/>
                <a:sym typeface="Poppins"/>
              </a:rPr>
              <a:t>attributes</a:t>
            </a:r>
          </a:p>
        </p:txBody>
      </p:sp>
      <p:sp>
        <p:nvSpPr>
          <p:cNvPr name="TextBox 7" id="7"/>
          <p:cNvSpPr txBox="true"/>
          <p:nvPr/>
        </p:nvSpPr>
        <p:spPr>
          <a:xfrm rot="0">
            <a:off x="8819648" y="2264414"/>
            <a:ext cx="5820917"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Usage</a:t>
            </a:r>
          </a:p>
        </p:txBody>
      </p:sp>
      <p:sp>
        <p:nvSpPr>
          <p:cNvPr name="TextBox 8" id="8"/>
          <p:cNvSpPr txBox="true"/>
          <p:nvPr/>
        </p:nvSpPr>
        <p:spPr>
          <a:xfrm rot="0">
            <a:off x="8798519" y="2845228"/>
            <a:ext cx="8612467" cy="693420"/>
          </a:xfrm>
          <a:prstGeom prst="rect">
            <a:avLst/>
          </a:prstGeom>
        </p:spPr>
        <p:txBody>
          <a:bodyPr anchor="t" rtlCol="false" tIns="0" lIns="0" bIns="0" rIns="0">
            <a:spAutoFit/>
          </a:bodyPr>
          <a:lstStyle/>
          <a:p>
            <a:pPr algn="just">
              <a:lnSpc>
                <a:spcPts val="2700"/>
              </a:lnSpc>
              <a:spcBef>
                <a:spcPct val="0"/>
              </a:spcBef>
            </a:pPr>
            <a:r>
              <a:rPr lang="en-US" sz="1800">
                <a:solidFill>
                  <a:srgbClr val="252525"/>
                </a:solidFill>
                <a:latin typeface="Poppins"/>
                <a:ea typeface="Poppins"/>
                <a:cs typeface="Poppins"/>
                <a:sym typeface="Poppins"/>
              </a:rPr>
              <a:t>Attributes can be used to assign </a:t>
            </a:r>
            <a:r>
              <a:rPr lang="en-US" sz="1800">
                <a:solidFill>
                  <a:srgbClr val="D12E2E"/>
                </a:solidFill>
                <a:latin typeface="Poppins"/>
                <a:ea typeface="Poppins"/>
                <a:cs typeface="Poppins"/>
                <a:sym typeface="Poppins"/>
              </a:rPr>
              <a:t>symbolic values</a:t>
            </a:r>
            <a:r>
              <a:rPr lang="en-US" sz="1800">
                <a:solidFill>
                  <a:srgbClr val="252525"/>
                </a:solidFill>
                <a:latin typeface="Poppins"/>
                <a:ea typeface="Poppins"/>
                <a:cs typeface="Poppins"/>
                <a:sym typeface="Poppins"/>
              </a:rPr>
              <a:t> to certain variables or objects, enabling </a:t>
            </a:r>
            <a:r>
              <a:rPr lang="en-US" sz="1800">
                <a:solidFill>
                  <a:srgbClr val="D12E2E"/>
                </a:solidFill>
                <a:latin typeface="Poppins"/>
                <a:ea typeface="Poppins"/>
                <a:cs typeface="Poppins"/>
                <a:sym typeface="Poppins"/>
              </a:rPr>
              <a:t>symbolic</a:t>
            </a:r>
            <a:r>
              <a:rPr lang="en-US" sz="1800">
                <a:solidFill>
                  <a:srgbClr val="252525"/>
                </a:solidFill>
                <a:latin typeface="Poppins"/>
                <a:ea typeface="Poppins"/>
                <a:cs typeface="Poppins"/>
                <a:sym typeface="Poppins"/>
              </a:rPr>
              <a:t> and </a:t>
            </a:r>
            <a:r>
              <a:rPr lang="en-US" sz="1800">
                <a:solidFill>
                  <a:srgbClr val="D12E2E"/>
                </a:solidFill>
                <a:latin typeface="Poppins"/>
                <a:ea typeface="Poppins"/>
                <a:cs typeface="Poppins"/>
                <a:sym typeface="Poppins"/>
              </a:rPr>
              <a:t>concolyc</a:t>
            </a:r>
            <a:r>
              <a:rPr lang="en-US" sz="1800">
                <a:solidFill>
                  <a:srgbClr val="252525"/>
                </a:solidFill>
                <a:latin typeface="Poppins"/>
                <a:ea typeface="Poppins"/>
                <a:cs typeface="Poppins"/>
                <a:sym typeface="Poppins"/>
              </a:rPr>
              <a:t> execution.</a:t>
            </a:r>
          </a:p>
        </p:txBody>
      </p:sp>
      <p:sp>
        <p:nvSpPr>
          <p:cNvPr name="TextBox 9" id="9"/>
          <p:cNvSpPr txBox="true"/>
          <p:nvPr/>
        </p:nvSpPr>
        <p:spPr>
          <a:xfrm rot="0">
            <a:off x="8798519" y="4392331"/>
            <a:ext cx="5820917"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Limitations</a:t>
            </a:r>
          </a:p>
        </p:txBody>
      </p:sp>
      <p:sp>
        <p:nvSpPr>
          <p:cNvPr name="TextBox 10" id="10"/>
          <p:cNvSpPr txBox="true"/>
          <p:nvPr/>
        </p:nvSpPr>
        <p:spPr>
          <a:xfrm rot="0">
            <a:off x="8798519" y="4975896"/>
            <a:ext cx="8612467" cy="1722120"/>
          </a:xfrm>
          <a:prstGeom prst="rect">
            <a:avLst/>
          </a:prstGeom>
        </p:spPr>
        <p:txBody>
          <a:bodyPr anchor="t" rtlCol="false" tIns="0" lIns="0" bIns="0" rIns="0">
            <a:spAutoFit/>
          </a:bodyPr>
          <a:lstStyle/>
          <a:p>
            <a:pPr algn="just">
              <a:lnSpc>
                <a:spcPts val="2700"/>
              </a:lnSpc>
              <a:spcBef>
                <a:spcPct val="0"/>
              </a:spcBef>
            </a:pPr>
            <a:r>
              <a:rPr lang="en-US" sz="1800">
                <a:solidFill>
                  <a:srgbClr val="252525"/>
                </a:solidFill>
                <a:latin typeface="Poppins"/>
                <a:ea typeface="Poppins"/>
                <a:cs typeface="Poppins"/>
                <a:sym typeface="Poppins"/>
              </a:rPr>
              <a:t>Attribute generation and upkeep leads to a not indifferent </a:t>
            </a:r>
            <a:r>
              <a:rPr lang="en-US" sz="1800">
                <a:solidFill>
                  <a:srgbClr val="D12E2E"/>
                </a:solidFill>
                <a:latin typeface="Poppins"/>
                <a:ea typeface="Poppins"/>
                <a:cs typeface="Poppins"/>
                <a:sym typeface="Poppins"/>
              </a:rPr>
              <a:t>slowdown in execution</a:t>
            </a:r>
          </a:p>
          <a:p>
            <a:pPr algn="just">
              <a:lnSpc>
                <a:spcPts val="2700"/>
              </a:lnSpc>
              <a:spcBef>
                <a:spcPct val="0"/>
              </a:spcBef>
            </a:pPr>
          </a:p>
          <a:p>
            <a:pPr algn="just">
              <a:lnSpc>
                <a:spcPts val="2700"/>
              </a:lnSpc>
              <a:spcBef>
                <a:spcPct val="0"/>
              </a:spcBef>
            </a:pPr>
            <a:r>
              <a:rPr lang="en-US" sz="1800" u="none">
                <a:solidFill>
                  <a:srgbClr val="252525"/>
                </a:solidFill>
                <a:latin typeface="Poppins"/>
                <a:ea typeface="Poppins"/>
                <a:cs typeface="Poppins"/>
                <a:sym typeface="Poppins"/>
              </a:rPr>
              <a:t>Moreover, it is </a:t>
            </a:r>
            <a:r>
              <a:rPr lang="en-US" sz="1800" u="none">
                <a:solidFill>
                  <a:srgbClr val="D12E2E"/>
                </a:solidFill>
                <a:latin typeface="Poppins"/>
                <a:ea typeface="Poppins"/>
                <a:cs typeface="Poppins"/>
                <a:sym typeface="Poppins"/>
              </a:rPr>
              <a:t>not possible</a:t>
            </a:r>
            <a:r>
              <a:rPr lang="en-US" sz="1800" u="none">
                <a:solidFill>
                  <a:srgbClr val="252525"/>
                </a:solidFill>
                <a:latin typeface="Poppins"/>
                <a:ea typeface="Poppins"/>
                <a:cs typeface="Poppins"/>
                <a:sym typeface="Poppins"/>
              </a:rPr>
              <a:t> to assign </a:t>
            </a:r>
            <a:r>
              <a:rPr lang="en-US" sz="1800" u="none">
                <a:solidFill>
                  <a:srgbClr val="D12E2E"/>
                </a:solidFill>
                <a:latin typeface="Poppins"/>
                <a:ea typeface="Poppins"/>
                <a:cs typeface="Poppins"/>
                <a:sym typeface="Poppins"/>
              </a:rPr>
              <a:t>more than one attribute type</a:t>
            </a:r>
            <a:r>
              <a:rPr lang="en-US" sz="1800" u="none">
                <a:solidFill>
                  <a:srgbClr val="252525"/>
                </a:solidFill>
                <a:latin typeface="Poppins"/>
                <a:ea typeface="Poppins"/>
                <a:cs typeface="Poppins"/>
                <a:sym typeface="Poppins"/>
              </a:rPr>
              <a:t> to a single field or slot</a:t>
            </a:r>
          </a:p>
        </p:txBody>
      </p:sp>
    </p:spTree>
  </p:cSld>
  <p:clrMapOvr>
    <a:masterClrMapping/>
  </p:clrMapOvr>
  <p:transition spd="slow">
    <p:push dir="l"/>
  </p:transition>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433075"/>
            <a:ext cx="2126608" cy="2126608"/>
          </a:xfrm>
          <a:custGeom>
            <a:avLst/>
            <a:gdLst/>
            <a:ahLst/>
            <a:cxnLst/>
            <a:rect r="r" b="b" t="t" l="l"/>
            <a:pathLst>
              <a:path h="2126608" w="2126608">
                <a:moveTo>
                  <a:pt x="0" y="0"/>
                </a:moveTo>
                <a:lnTo>
                  <a:pt x="2126608" y="0"/>
                </a:lnTo>
                <a:lnTo>
                  <a:pt x="2126608" y="2126608"/>
                </a:lnTo>
                <a:lnTo>
                  <a:pt x="0" y="2126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7717192" y="2693356"/>
            <a:ext cx="3824376" cy="2569902"/>
            <a:chOff x="0" y="0"/>
            <a:chExt cx="1860718" cy="1250364"/>
          </a:xfrm>
        </p:grpSpPr>
        <p:sp>
          <p:nvSpPr>
            <p:cNvPr name="Freeform 5" id="5"/>
            <p:cNvSpPr/>
            <p:nvPr/>
          </p:nvSpPr>
          <p:spPr>
            <a:xfrm flipH="false" flipV="false" rot="0">
              <a:off x="0" y="0"/>
              <a:ext cx="1860718" cy="1250364"/>
            </a:xfrm>
            <a:custGeom>
              <a:avLst/>
              <a:gdLst/>
              <a:ahLst/>
              <a:cxnLst/>
              <a:rect r="r" b="b" t="t" l="l"/>
              <a:pathLst>
                <a:path h="1250364" w="1860718">
                  <a:moveTo>
                    <a:pt x="103242" y="0"/>
                  </a:moveTo>
                  <a:lnTo>
                    <a:pt x="1757476" y="0"/>
                  </a:lnTo>
                  <a:cubicBezTo>
                    <a:pt x="1784857" y="0"/>
                    <a:pt x="1811118" y="10877"/>
                    <a:pt x="1830479" y="30239"/>
                  </a:cubicBezTo>
                  <a:cubicBezTo>
                    <a:pt x="1849841" y="49601"/>
                    <a:pt x="1860718" y="75861"/>
                    <a:pt x="1860718" y="103242"/>
                  </a:cubicBezTo>
                  <a:lnTo>
                    <a:pt x="1860718" y="1147122"/>
                  </a:lnTo>
                  <a:cubicBezTo>
                    <a:pt x="1860718" y="1174504"/>
                    <a:pt x="1849841" y="1200764"/>
                    <a:pt x="1830479" y="1220125"/>
                  </a:cubicBezTo>
                  <a:cubicBezTo>
                    <a:pt x="1811118" y="1239487"/>
                    <a:pt x="1784857" y="1250364"/>
                    <a:pt x="1757476" y="1250364"/>
                  </a:cubicBezTo>
                  <a:lnTo>
                    <a:pt x="103242" y="1250364"/>
                  </a:lnTo>
                  <a:cubicBezTo>
                    <a:pt x="75861" y="1250364"/>
                    <a:pt x="49601" y="1239487"/>
                    <a:pt x="30239" y="1220125"/>
                  </a:cubicBezTo>
                  <a:cubicBezTo>
                    <a:pt x="10877" y="1200764"/>
                    <a:pt x="0" y="1174504"/>
                    <a:pt x="0" y="1147122"/>
                  </a:cubicBezTo>
                  <a:lnTo>
                    <a:pt x="0" y="103242"/>
                  </a:lnTo>
                  <a:cubicBezTo>
                    <a:pt x="0" y="75861"/>
                    <a:pt x="10877" y="49601"/>
                    <a:pt x="30239" y="30239"/>
                  </a:cubicBezTo>
                  <a:cubicBezTo>
                    <a:pt x="49601" y="10877"/>
                    <a:pt x="75861" y="0"/>
                    <a:pt x="103242" y="0"/>
                  </a:cubicBezTo>
                  <a:close/>
                </a:path>
              </a:pathLst>
            </a:custGeom>
            <a:solidFill>
              <a:srgbClr val="000000">
                <a:alpha val="0"/>
              </a:srgbClr>
            </a:solidFill>
            <a:ln w="38100" cap="rnd">
              <a:solidFill>
                <a:srgbClr val="000000"/>
              </a:solidFill>
              <a:prstDash val="solid"/>
              <a:round/>
            </a:ln>
          </p:spPr>
        </p:sp>
        <p:sp>
          <p:nvSpPr>
            <p:cNvPr name="TextBox 6" id="6"/>
            <p:cNvSpPr txBox="true"/>
            <p:nvPr/>
          </p:nvSpPr>
          <p:spPr>
            <a:xfrm>
              <a:off x="0" y="-76200"/>
              <a:ext cx="1860718" cy="1326564"/>
            </a:xfrm>
            <a:prstGeom prst="rect">
              <a:avLst/>
            </a:prstGeom>
          </p:spPr>
          <p:txBody>
            <a:bodyPr anchor="ctr" rtlCol="false" tIns="50800" lIns="50800" bIns="50800" rIns="50800"/>
            <a:lstStyle/>
            <a:p>
              <a:pPr algn="ctr">
                <a:lnSpc>
                  <a:spcPts val="2700"/>
                </a:lnSpc>
              </a:pPr>
            </a:p>
          </p:txBody>
        </p:sp>
      </p:grpSp>
      <p:sp>
        <p:nvSpPr>
          <p:cNvPr name="Freeform 7" id="7"/>
          <p:cNvSpPr/>
          <p:nvPr/>
        </p:nvSpPr>
        <p:spPr>
          <a:xfrm flipH="false" flipV="false" rot="0">
            <a:off x="8236267" y="4189802"/>
            <a:ext cx="631736" cy="651274"/>
          </a:xfrm>
          <a:custGeom>
            <a:avLst/>
            <a:gdLst/>
            <a:ahLst/>
            <a:cxnLst/>
            <a:rect r="r" b="b" t="t" l="l"/>
            <a:pathLst>
              <a:path h="651274" w="631736">
                <a:moveTo>
                  <a:pt x="0" y="0"/>
                </a:moveTo>
                <a:lnTo>
                  <a:pt x="631735" y="0"/>
                </a:lnTo>
                <a:lnTo>
                  <a:pt x="631735" y="651273"/>
                </a:lnTo>
                <a:lnTo>
                  <a:pt x="0" y="6512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8236267" y="2984193"/>
            <a:ext cx="581069" cy="548384"/>
          </a:xfrm>
          <a:custGeom>
            <a:avLst/>
            <a:gdLst/>
            <a:ahLst/>
            <a:cxnLst/>
            <a:rect r="r" b="b" t="t" l="l"/>
            <a:pathLst>
              <a:path h="548384" w="581069">
                <a:moveTo>
                  <a:pt x="0" y="0"/>
                </a:moveTo>
                <a:lnTo>
                  <a:pt x="581069" y="0"/>
                </a:lnTo>
                <a:lnTo>
                  <a:pt x="581069" y="548384"/>
                </a:lnTo>
                <a:lnTo>
                  <a:pt x="0" y="5483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028700" y="4002266"/>
            <a:ext cx="5010474" cy="116205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Listeners</a:t>
            </a:r>
          </a:p>
        </p:txBody>
      </p:sp>
      <p:sp>
        <p:nvSpPr>
          <p:cNvPr name="TextBox 10" id="10"/>
          <p:cNvSpPr txBox="true"/>
          <p:nvPr/>
        </p:nvSpPr>
        <p:spPr>
          <a:xfrm rot="0">
            <a:off x="1028700" y="5504431"/>
            <a:ext cx="5010474" cy="20650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Observer of the running VM and JPF that enable to check the execution.</a:t>
            </a:r>
          </a:p>
          <a:p>
            <a:pPr algn="just">
              <a:lnSpc>
                <a:spcPts val="2700"/>
              </a:lnSpc>
            </a:pPr>
          </a:p>
          <a:p>
            <a:pPr algn="just" marL="0" indent="0" lvl="0">
              <a:lnSpc>
                <a:spcPts val="2700"/>
              </a:lnSpc>
              <a:spcBef>
                <a:spcPct val="0"/>
              </a:spcBef>
            </a:pPr>
            <a:r>
              <a:rPr lang="en-US" sz="1800">
                <a:solidFill>
                  <a:srgbClr val="252525"/>
                </a:solidFill>
                <a:latin typeface="Poppins"/>
                <a:ea typeface="Poppins"/>
                <a:cs typeface="Poppins"/>
                <a:sym typeface="Poppins"/>
              </a:rPr>
              <a:t>Main extension point of jpf.</a:t>
            </a:r>
          </a:p>
          <a:p>
            <a:pPr algn="just" marL="0" indent="0" lvl="0">
              <a:lnSpc>
                <a:spcPts val="2700"/>
              </a:lnSpc>
              <a:spcBef>
                <a:spcPct val="0"/>
              </a:spcBef>
            </a:pPr>
          </a:p>
          <a:p>
            <a:pPr algn="just" marL="0" indent="0" lvl="0">
              <a:lnSpc>
                <a:spcPts val="2700"/>
              </a:lnSpc>
              <a:spcBef>
                <a:spcPct val="0"/>
              </a:spcBef>
            </a:pPr>
            <a:r>
              <a:rPr lang="en-US" sz="1800" u="none">
                <a:solidFill>
                  <a:srgbClr val="252525"/>
                </a:solidFill>
                <a:latin typeface="Poppins"/>
                <a:ea typeface="Poppins"/>
                <a:cs typeface="Poppins"/>
                <a:sym typeface="Poppins"/>
              </a:rPr>
              <a:t>Usable through </a:t>
            </a:r>
            <a:r>
              <a:rPr lang="en-US" b="true" sz="1800" u="none">
                <a:solidFill>
                  <a:srgbClr val="252525"/>
                </a:solidFill>
                <a:latin typeface="Poppins Bold"/>
                <a:ea typeface="Poppins Bold"/>
                <a:cs typeface="Poppins Bold"/>
                <a:sym typeface="Poppins Bold"/>
              </a:rPr>
              <a:t>JPF Properties</a:t>
            </a: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59</a:t>
            </a:r>
          </a:p>
        </p:txBody>
      </p:sp>
      <p:sp>
        <p:nvSpPr>
          <p:cNvPr name="TextBox 12" id="12"/>
          <p:cNvSpPr txBox="true"/>
          <p:nvPr/>
        </p:nvSpPr>
        <p:spPr>
          <a:xfrm rot="0">
            <a:off x="9198326" y="3072469"/>
            <a:ext cx="1497200" cy="269225"/>
          </a:xfrm>
          <a:prstGeom prst="rect">
            <a:avLst/>
          </a:prstGeom>
        </p:spPr>
        <p:txBody>
          <a:bodyPr anchor="t" rtlCol="false" tIns="0" lIns="0" bIns="0" rIns="0">
            <a:spAutoFit/>
          </a:bodyPr>
          <a:lstStyle/>
          <a:p>
            <a:pPr algn="just" marL="0" indent="0" lvl="0">
              <a:lnSpc>
                <a:spcPts val="2181"/>
              </a:lnSpc>
              <a:spcBef>
                <a:spcPct val="0"/>
              </a:spcBef>
            </a:pPr>
            <a:r>
              <a:rPr lang="en-US" sz="1454">
                <a:solidFill>
                  <a:srgbClr val="252525"/>
                </a:solidFill>
                <a:latin typeface="Poppins"/>
                <a:ea typeface="Poppins"/>
                <a:cs typeface="Poppins"/>
                <a:sym typeface="Poppins"/>
              </a:rPr>
              <a:t>Virtual Machine</a:t>
            </a:r>
          </a:p>
        </p:txBody>
      </p:sp>
      <p:sp>
        <p:nvSpPr>
          <p:cNvPr name="TextBox 13" id="13"/>
          <p:cNvSpPr txBox="true"/>
          <p:nvPr/>
        </p:nvSpPr>
        <p:spPr>
          <a:xfrm rot="0">
            <a:off x="8236267" y="1871534"/>
            <a:ext cx="760070" cy="636204"/>
          </a:xfrm>
          <a:prstGeom prst="rect">
            <a:avLst/>
          </a:prstGeom>
        </p:spPr>
        <p:txBody>
          <a:bodyPr anchor="t" rtlCol="false" tIns="0" lIns="0" bIns="0" rIns="0">
            <a:spAutoFit/>
          </a:bodyPr>
          <a:lstStyle/>
          <a:p>
            <a:pPr algn="l" marL="0" indent="0" lvl="0">
              <a:lnSpc>
                <a:spcPts val="4741"/>
              </a:lnSpc>
              <a:spcBef>
                <a:spcPct val="0"/>
              </a:spcBef>
            </a:pPr>
            <a:r>
              <a:rPr lang="en-US" sz="3951">
                <a:solidFill>
                  <a:srgbClr val="000000"/>
                </a:solidFill>
                <a:latin typeface="Poppins"/>
                <a:ea typeface="Poppins"/>
                <a:cs typeface="Poppins"/>
                <a:sym typeface="Poppins"/>
              </a:rPr>
              <a:t>{ }</a:t>
            </a:r>
          </a:p>
        </p:txBody>
      </p:sp>
      <p:sp>
        <p:nvSpPr>
          <p:cNvPr name="TextBox 14" id="14"/>
          <p:cNvSpPr txBox="true"/>
          <p:nvPr/>
        </p:nvSpPr>
        <p:spPr>
          <a:xfrm rot="0">
            <a:off x="8996336" y="2062267"/>
            <a:ext cx="2026157" cy="269225"/>
          </a:xfrm>
          <a:prstGeom prst="rect">
            <a:avLst/>
          </a:prstGeom>
        </p:spPr>
        <p:txBody>
          <a:bodyPr anchor="t" rtlCol="false" tIns="0" lIns="0" bIns="0" rIns="0">
            <a:spAutoFit/>
          </a:bodyPr>
          <a:lstStyle/>
          <a:p>
            <a:pPr algn="just" marL="0" indent="0" lvl="0">
              <a:lnSpc>
                <a:spcPts val="2181"/>
              </a:lnSpc>
              <a:spcBef>
                <a:spcPct val="0"/>
              </a:spcBef>
            </a:pPr>
            <a:r>
              <a:rPr lang="en-US" sz="1454">
                <a:solidFill>
                  <a:srgbClr val="252525"/>
                </a:solidFill>
                <a:latin typeface="Poppins"/>
                <a:ea typeface="Poppins"/>
                <a:cs typeface="Poppins"/>
                <a:sym typeface="Poppins"/>
              </a:rPr>
              <a:t>System under testing</a:t>
            </a:r>
          </a:p>
        </p:txBody>
      </p:sp>
      <p:sp>
        <p:nvSpPr>
          <p:cNvPr name="TextBox 15" id="15"/>
          <p:cNvSpPr txBox="true"/>
          <p:nvPr/>
        </p:nvSpPr>
        <p:spPr>
          <a:xfrm rot="0">
            <a:off x="9169897" y="4325849"/>
            <a:ext cx="1525630" cy="269225"/>
          </a:xfrm>
          <a:prstGeom prst="rect">
            <a:avLst/>
          </a:prstGeom>
        </p:spPr>
        <p:txBody>
          <a:bodyPr anchor="t" rtlCol="false" tIns="0" lIns="0" bIns="0" rIns="0">
            <a:spAutoFit/>
          </a:bodyPr>
          <a:lstStyle/>
          <a:p>
            <a:pPr algn="just" marL="0" indent="0" lvl="0">
              <a:lnSpc>
                <a:spcPts val="2181"/>
              </a:lnSpc>
              <a:spcBef>
                <a:spcPct val="0"/>
              </a:spcBef>
            </a:pPr>
            <a:r>
              <a:rPr lang="en-US" sz="1454">
                <a:solidFill>
                  <a:srgbClr val="252525"/>
                </a:solidFill>
                <a:latin typeface="Poppins"/>
                <a:ea typeface="Poppins"/>
                <a:cs typeface="Poppins"/>
                <a:sym typeface="Poppins"/>
              </a:rPr>
              <a:t>Search system</a:t>
            </a:r>
          </a:p>
        </p:txBody>
      </p:sp>
      <p:sp>
        <p:nvSpPr>
          <p:cNvPr name="TextBox 16" id="16"/>
          <p:cNvSpPr txBox="true"/>
          <p:nvPr/>
        </p:nvSpPr>
        <p:spPr>
          <a:xfrm rot="-5400000">
            <a:off x="6680652" y="2908354"/>
            <a:ext cx="1643776" cy="268450"/>
          </a:xfrm>
          <a:prstGeom prst="rect">
            <a:avLst/>
          </a:prstGeom>
        </p:spPr>
        <p:txBody>
          <a:bodyPr anchor="t" rtlCol="false" tIns="0" lIns="0" bIns="0" rIns="0">
            <a:spAutoFit/>
          </a:bodyPr>
          <a:lstStyle/>
          <a:p>
            <a:pPr algn="just" marL="0" indent="0" lvl="0">
              <a:lnSpc>
                <a:spcPts val="2181"/>
              </a:lnSpc>
              <a:spcBef>
                <a:spcPct val="0"/>
              </a:spcBef>
            </a:pPr>
            <a:r>
              <a:rPr lang="en-US" b="true" sz="1454">
                <a:solidFill>
                  <a:srgbClr val="252525"/>
                </a:solidFill>
                <a:latin typeface="Poppins Bold"/>
                <a:ea typeface="Poppins Bold"/>
                <a:cs typeface="Poppins Bold"/>
                <a:sym typeface="Poppins Bold"/>
              </a:rPr>
              <a:t>JPF</a:t>
            </a:r>
          </a:p>
        </p:txBody>
      </p:sp>
      <p:sp>
        <p:nvSpPr>
          <p:cNvPr name="AutoShape 17" id="17"/>
          <p:cNvSpPr/>
          <p:nvPr/>
        </p:nvSpPr>
        <p:spPr>
          <a:xfrm flipV="true">
            <a:off x="9629380" y="3532577"/>
            <a:ext cx="0" cy="657225"/>
          </a:xfrm>
          <a:prstGeom prst="line">
            <a:avLst/>
          </a:prstGeom>
          <a:ln cap="flat" w="38100">
            <a:solidFill>
              <a:srgbClr val="000000"/>
            </a:solidFill>
            <a:prstDash val="sysDash"/>
            <a:headEnd type="none" len="sm" w="sm"/>
            <a:tailEnd type="arrow" len="sm" w="med"/>
          </a:ln>
        </p:spPr>
      </p:sp>
      <p:sp>
        <p:nvSpPr>
          <p:cNvPr name="AutoShape 18" id="18"/>
          <p:cNvSpPr/>
          <p:nvPr/>
        </p:nvSpPr>
        <p:spPr>
          <a:xfrm flipV="true">
            <a:off x="9629380" y="2397180"/>
            <a:ext cx="0" cy="657225"/>
          </a:xfrm>
          <a:prstGeom prst="line">
            <a:avLst/>
          </a:prstGeom>
          <a:ln cap="flat" w="38100">
            <a:solidFill>
              <a:srgbClr val="000000"/>
            </a:solidFill>
            <a:prstDash val="sysDash"/>
            <a:headEnd type="none" len="sm" w="sm"/>
            <a:tailEnd type="arrow" len="sm" w="med"/>
          </a:ln>
        </p:spPr>
      </p:sp>
      <p:grpSp>
        <p:nvGrpSpPr>
          <p:cNvPr name="Group 19" id="19"/>
          <p:cNvGrpSpPr/>
          <p:nvPr/>
        </p:nvGrpSpPr>
        <p:grpSpPr>
          <a:xfrm rot="0">
            <a:off x="12613151" y="3510720"/>
            <a:ext cx="2723801" cy="814302"/>
            <a:chOff x="0" y="0"/>
            <a:chExt cx="1325243" cy="396192"/>
          </a:xfrm>
        </p:grpSpPr>
        <p:sp>
          <p:nvSpPr>
            <p:cNvPr name="Freeform 20" id="20"/>
            <p:cNvSpPr/>
            <p:nvPr/>
          </p:nvSpPr>
          <p:spPr>
            <a:xfrm flipH="false" flipV="false" rot="0">
              <a:off x="0" y="0"/>
              <a:ext cx="1325243" cy="396192"/>
            </a:xfrm>
            <a:custGeom>
              <a:avLst/>
              <a:gdLst/>
              <a:ahLst/>
              <a:cxnLst/>
              <a:rect r="r" b="b" t="t" l="l"/>
              <a:pathLst>
                <a:path h="396192" w="1325243">
                  <a:moveTo>
                    <a:pt x="54004" y="0"/>
                  </a:moveTo>
                  <a:lnTo>
                    <a:pt x="1271239" y="0"/>
                  </a:lnTo>
                  <a:cubicBezTo>
                    <a:pt x="1285561" y="0"/>
                    <a:pt x="1299298" y="5690"/>
                    <a:pt x="1309425" y="15817"/>
                  </a:cubicBezTo>
                  <a:cubicBezTo>
                    <a:pt x="1319553" y="25945"/>
                    <a:pt x="1325243" y="39681"/>
                    <a:pt x="1325243" y="54004"/>
                  </a:cubicBezTo>
                  <a:lnTo>
                    <a:pt x="1325243" y="342188"/>
                  </a:lnTo>
                  <a:cubicBezTo>
                    <a:pt x="1325243" y="356511"/>
                    <a:pt x="1319553" y="370247"/>
                    <a:pt x="1309425" y="380374"/>
                  </a:cubicBezTo>
                  <a:cubicBezTo>
                    <a:pt x="1299298" y="390502"/>
                    <a:pt x="1285561" y="396192"/>
                    <a:pt x="1271239" y="396192"/>
                  </a:cubicBezTo>
                  <a:lnTo>
                    <a:pt x="54004" y="396192"/>
                  </a:lnTo>
                  <a:cubicBezTo>
                    <a:pt x="39681" y="396192"/>
                    <a:pt x="25945" y="390502"/>
                    <a:pt x="15817" y="380374"/>
                  </a:cubicBezTo>
                  <a:cubicBezTo>
                    <a:pt x="5690" y="370247"/>
                    <a:pt x="0" y="356511"/>
                    <a:pt x="0" y="342188"/>
                  </a:cubicBezTo>
                  <a:lnTo>
                    <a:pt x="0" y="54004"/>
                  </a:lnTo>
                  <a:cubicBezTo>
                    <a:pt x="0" y="39681"/>
                    <a:pt x="5690" y="25945"/>
                    <a:pt x="15817" y="15817"/>
                  </a:cubicBezTo>
                  <a:cubicBezTo>
                    <a:pt x="25945" y="5690"/>
                    <a:pt x="39681" y="0"/>
                    <a:pt x="54004" y="0"/>
                  </a:cubicBezTo>
                  <a:close/>
                </a:path>
              </a:pathLst>
            </a:custGeom>
            <a:solidFill>
              <a:srgbClr val="FFFFFF"/>
            </a:solidFill>
            <a:ln w="38100" cap="sq">
              <a:solidFill>
                <a:srgbClr val="D12E2E"/>
              </a:solidFill>
              <a:prstDash val="solid"/>
              <a:miter/>
            </a:ln>
          </p:spPr>
        </p:sp>
        <p:sp>
          <p:nvSpPr>
            <p:cNvPr name="TextBox 21" id="21"/>
            <p:cNvSpPr txBox="true"/>
            <p:nvPr/>
          </p:nvSpPr>
          <p:spPr>
            <a:xfrm>
              <a:off x="0" y="-76200"/>
              <a:ext cx="1325243" cy="472392"/>
            </a:xfrm>
            <a:prstGeom prst="rect">
              <a:avLst/>
            </a:prstGeom>
          </p:spPr>
          <p:txBody>
            <a:bodyPr anchor="ctr" rtlCol="false" tIns="50800" lIns="50800" bIns="50800" rIns="50800"/>
            <a:lstStyle/>
            <a:p>
              <a:pPr algn="ctr">
                <a:lnSpc>
                  <a:spcPts val="2700"/>
                </a:lnSpc>
              </a:pPr>
            </a:p>
          </p:txBody>
        </p:sp>
      </p:grpSp>
      <p:grpSp>
        <p:nvGrpSpPr>
          <p:cNvPr name="Group 22" id="22"/>
          <p:cNvGrpSpPr/>
          <p:nvPr/>
        </p:nvGrpSpPr>
        <p:grpSpPr>
          <a:xfrm rot="0">
            <a:off x="12517551" y="3424459"/>
            <a:ext cx="2723801" cy="814302"/>
            <a:chOff x="0" y="0"/>
            <a:chExt cx="1325243" cy="396192"/>
          </a:xfrm>
        </p:grpSpPr>
        <p:sp>
          <p:nvSpPr>
            <p:cNvPr name="Freeform 23" id="23"/>
            <p:cNvSpPr/>
            <p:nvPr/>
          </p:nvSpPr>
          <p:spPr>
            <a:xfrm flipH="false" flipV="false" rot="0">
              <a:off x="0" y="0"/>
              <a:ext cx="1325243" cy="396192"/>
            </a:xfrm>
            <a:custGeom>
              <a:avLst/>
              <a:gdLst/>
              <a:ahLst/>
              <a:cxnLst/>
              <a:rect r="r" b="b" t="t" l="l"/>
              <a:pathLst>
                <a:path h="396192" w="1325243">
                  <a:moveTo>
                    <a:pt x="54004" y="0"/>
                  </a:moveTo>
                  <a:lnTo>
                    <a:pt x="1271239" y="0"/>
                  </a:lnTo>
                  <a:cubicBezTo>
                    <a:pt x="1285561" y="0"/>
                    <a:pt x="1299298" y="5690"/>
                    <a:pt x="1309425" y="15817"/>
                  </a:cubicBezTo>
                  <a:cubicBezTo>
                    <a:pt x="1319553" y="25945"/>
                    <a:pt x="1325243" y="39681"/>
                    <a:pt x="1325243" y="54004"/>
                  </a:cubicBezTo>
                  <a:lnTo>
                    <a:pt x="1325243" y="342188"/>
                  </a:lnTo>
                  <a:cubicBezTo>
                    <a:pt x="1325243" y="356511"/>
                    <a:pt x="1319553" y="370247"/>
                    <a:pt x="1309425" y="380374"/>
                  </a:cubicBezTo>
                  <a:cubicBezTo>
                    <a:pt x="1299298" y="390502"/>
                    <a:pt x="1285561" y="396192"/>
                    <a:pt x="1271239" y="396192"/>
                  </a:cubicBezTo>
                  <a:lnTo>
                    <a:pt x="54004" y="396192"/>
                  </a:lnTo>
                  <a:cubicBezTo>
                    <a:pt x="39681" y="396192"/>
                    <a:pt x="25945" y="390502"/>
                    <a:pt x="15817" y="380374"/>
                  </a:cubicBezTo>
                  <a:cubicBezTo>
                    <a:pt x="5690" y="370247"/>
                    <a:pt x="0" y="356511"/>
                    <a:pt x="0" y="342188"/>
                  </a:cubicBezTo>
                  <a:lnTo>
                    <a:pt x="0" y="54004"/>
                  </a:lnTo>
                  <a:cubicBezTo>
                    <a:pt x="0" y="39681"/>
                    <a:pt x="5690" y="25945"/>
                    <a:pt x="15817" y="15817"/>
                  </a:cubicBezTo>
                  <a:cubicBezTo>
                    <a:pt x="25945" y="5690"/>
                    <a:pt x="39681" y="0"/>
                    <a:pt x="54004" y="0"/>
                  </a:cubicBezTo>
                  <a:close/>
                </a:path>
              </a:pathLst>
            </a:custGeom>
            <a:solidFill>
              <a:srgbClr val="FFFFFF"/>
            </a:solidFill>
            <a:ln w="38100" cap="sq">
              <a:solidFill>
                <a:srgbClr val="D12E2E"/>
              </a:solidFill>
              <a:prstDash val="solid"/>
              <a:miter/>
            </a:ln>
          </p:spPr>
        </p:sp>
        <p:sp>
          <p:nvSpPr>
            <p:cNvPr name="TextBox 24" id="24"/>
            <p:cNvSpPr txBox="true"/>
            <p:nvPr/>
          </p:nvSpPr>
          <p:spPr>
            <a:xfrm>
              <a:off x="0" y="-76200"/>
              <a:ext cx="1325243" cy="472392"/>
            </a:xfrm>
            <a:prstGeom prst="rect">
              <a:avLst/>
            </a:prstGeom>
          </p:spPr>
          <p:txBody>
            <a:bodyPr anchor="ctr" rtlCol="false" tIns="50800" lIns="50800" bIns="50800" rIns="50800"/>
            <a:lstStyle/>
            <a:p>
              <a:pPr algn="ctr">
                <a:lnSpc>
                  <a:spcPts val="2700"/>
                </a:lnSpc>
              </a:pPr>
            </a:p>
          </p:txBody>
        </p:sp>
      </p:grpSp>
      <p:grpSp>
        <p:nvGrpSpPr>
          <p:cNvPr name="Group 25" id="25"/>
          <p:cNvGrpSpPr/>
          <p:nvPr/>
        </p:nvGrpSpPr>
        <p:grpSpPr>
          <a:xfrm rot="0">
            <a:off x="12432176" y="3341694"/>
            <a:ext cx="2723801" cy="814302"/>
            <a:chOff x="0" y="0"/>
            <a:chExt cx="1325243" cy="396192"/>
          </a:xfrm>
        </p:grpSpPr>
        <p:sp>
          <p:nvSpPr>
            <p:cNvPr name="Freeform 26" id="26"/>
            <p:cNvSpPr/>
            <p:nvPr/>
          </p:nvSpPr>
          <p:spPr>
            <a:xfrm flipH="false" flipV="false" rot="0">
              <a:off x="0" y="0"/>
              <a:ext cx="1325243" cy="396192"/>
            </a:xfrm>
            <a:custGeom>
              <a:avLst/>
              <a:gdLst/>
              <a:ahLst/>
              <a:cxnLst/>
              <a:rect r="r" b="b" t="t" l="l"/>
              <a:pathLst>
                <a:path h="396192" w="1325243">
                  <a:moveTo>
                    <a:pt x="54004" y="0"/>
                  </a:moveTo>
                  <a:lnTo>
                    <a:pt x="1271239" y="0"/>
                  </a:lnTo>
                  <a:cubicBezTo>
                    <a:pt x="1285561" y="0"/>
                    <a:pt x="1299298" y="5690"/>
                    <a:pt x="1309425" y="15817"/>
                  </a:cubicBezTo>
                  <a:cubicBezTo>
                    <a:pt x="1319553" y="25945"/>
                    <a:pt x="1325243" y="39681"/>
                    <a:pt x="1325243" y="54004"/>
                  </a:cubicBezTo>
                  <a:lnTo>
                    <a:pt x="1325243" y="342188"/>
                  </a:lnTo>
                  <a:cubicBezTo>
                    <a:pt x="1325243" y="356511"/>
                    <a:pt x="1319553" y="370247"/>
                    <a:pt x="1309425" y="380374"/>
                  </a:cubicBezTo>
                  <a:cubicBezTo>
                    <a:pt x="1299298" y="390502"/>
                    <a:pt x="1285561" y="396192"/>
                    <a:pt x="1271239" y="396192"/>
                  </a:cubicBezTo>
                  <a:lnTo>
                    <a:pt x="54004" y="396192"/>
                  </a:lnTo>
                  <a:cubicBezTo>
                    <a:pt x="39681" y="396192"/>
                    <a:pt x="25945" y="390502"/>
                    <a:pt x="15817" y="380374"/>
                  </a:cubicBezTo>
                  <a:cubicBezTo>
                    <a:pt x="5690" y="370247"/>
                    <a:pt x="0" y="356511"/>
                    <a:pt x="0" y="342188"/>
                  </a:cubicBezTo>
                  <a:lnTo>
                    <a:pt x="0" y="54004"/>
                  </a:lnTo>
                  <a:cubicBezTo>
                    <a:pt x="0" y="39681"/>
                    <a:pt x="5690" y="25945"/>
                    <a:pt x="15817" y="15817"/>
                  </a:cubicBezTo>
                  <a:cubicBezTo>
                    <a:pt x="25945" y="5690"/>
                    <a:pt x="39681" y="0"/>
                    <a:pt x="54004" y="0"/>
                  </a:cubicBezTo>
                  <a:close/>
                </a:path>
              </a:pathLst>
            </a:custGeom>
            <a:solidFill>
              <a:srgbClr val="FFFFFF"/>
            </a:solidFill>
            <a:ln w="38100" cap="sq">
              <a:solidFill>
                <a:srgbClr val="D12E2E"/>
              </a:solidFill>
              <a:prstDash val="solid"/>
              <a:miter/>
            </a:ln>
          </p:spPr>
        </p:sp>
        <p:sp>
          <p:nvSpPr>
            <p:cNvPr name="TextBox 27" id="27"/>
            <p:cNvSpPr txBox="true"/>
            <p:nvPr/>
          </p:nvSpPr>
          <p:spPr>
            <a:xfrm>
              <a:off x="0" y="-76200"/>
              <a:ext cx="1325243" cy="472392"/>
            </a:xfrm>
            <a:prstGeom prst="rect">
              <a:avLst/>
            </a:prstGeom>
          </p:spPr>
          <p:txBody>
            <a:bodyPr anchor="ctr" rtlCol="false" tIns="50800" lIns="50800" bIns="50800" rIns="50800"/>
            <a:lstStyle/>
            <a:p>
              <a:pPr algn="ctr">
                <a:lnSpc>
                  <a:spcPts val="2700"/>
                </a:lnSpc>
              </a:pPr>
            </a:p>
          </p:txBody>
        </p:sp>
      </p:grpSp>
      <p:grpSp>
        <p:nvGrpSpPr>
          <p:cNvPr name="Group 28" id="28"/>
          <p:cNvGrpSpPr/>
          <p:nvPr/>
        </p:nvGrpSpPr>
        <p:grpSpPr>
          <a:xfrm rot="0">
            <a:off x="12961973" y="3544641"/>
            <a:ext cx="1600222" cy="408408"/>
            <a:chOff x="0" y="0"/>
            <a:chExt cx="2133630" cy="544544"/>
          </a:xfrm>
        </p:grpSpPr>
        <p:sp>
          <p:nvSpPr>
            <p:cNvPr name="Freeform 29" id="29"/>
            <p:cNvSpPr/>
            <p:nvPr/>
          </p:nvSpPr>
          <p:spPr>
            <a:xfrm flipH="false" flipV="false" rot="0">
              <a:off x="0" y="0"/>
              <a:ext cx="544544" cy="544544"/>
            </a:xfrm>
            <a:custGeom>
              <a:avLst/>
              <a:gdLst/>
              <a:ahLst/>
              <a:cxnLst/>
              <a:rect r="r" b="b" t="t" l="l"/>
              <a:pathLst>
                <a:path h="544544" w="544544">
                  <a:moveTo>
                    <a:pt x="0" y="0"/>
                  </a:moveTo>
                  <a:lnTo>
                    <a:pt x="544544" y="0"/>
                  </a:lnTo>
                  <a:lnTo>
                    <a:pt x="544544" y="544544"/>
                  </a:lnTo>
                  <a:lnTo>
                    <a:pt x="0" y="544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0" id="30"/>
            <p:cNvSpPr txBox="true"/>
            <p:nvPr/>
          </p:nvSpPr>
          <p:spPr>
            <a:xfrm rot="0">
              <a:off x="810520" y="55697"/>
              <a:ext cx="1323110" cy="342059"/>
            </a:xfrm>
            <a:prstGeom prst="rect">
              <a:avLst/>
            </a:prstGeom>
          </p:spPr>
          <p:txBody>
            <a:bodyPr anchor="t" rtlCol="false" tIns="0" lIns="0" bIns="0" rIns="0">
              <a:spAutoFit/>
            </a:bodyPr>
            <a:lstStyle/>
            <a:p>
              <a:pPr algn="l" marL="0" indent="0" lvl="0">
                <a:lnSpc>
                  <a:spcPts val="2181"/>
                </a:lnSpc>
                <a:spcBef>
                  <a:spcPct val="0"/>
                </a:spcBef>
              </a:pPr>
              <a:r>
                <a:rPr lang="en-US" sz="1454">
                  <a:solidFill>
                    <a:srgbClr val="252525"/>
                  </a:solidFill>
                  <a:latin typeface="Poppins"/>
                  <a:ea typeface="Poppins"/>
                  <a:cs typeface="Poppins"/>
                  <a:sym typeface="Poppins"/>
                </a:rPr>
                <a:t>Listeners</a:t>
              </a:r>
            </a:p>
          </p:txBody>
        </p:sp>
      </p:grpSp>
      <p:grpSp>
        <p:nvGrpSpPr>
          <p:cNvPr name="Group 31" id="31"/>
          <p:cNvGrpSpPr/>
          <p:nvPr/>
        </p:nvGrpSpPr>
        <p:grpSpPr>
          <a:xfrm rot="0">
            <a:off x="12613151" y="2693891"/>
            <a:ext cx="2723801" cy="490304"/>
            <a:chOff x="0" y="0"/>
            <a:chExt cx="1325243" cy="238554"/>
          </a:xfrm>
        </p:grpSpPr>
        <p:sp>
          <p:nvSpPr>
            <p:cNvPr name="Freeform 32" id="32"/>
            <p:cNvSpPr/>
            <p:nvPr/>
          </p:nvSpPr>
          <p:spPr>
            <a:xfrm flipH="false" flipV="false" rot="0">
              <a:off x="0" y="0"/>
              <a:ext cx="1325243" cy="238554"/>
            </a:xfrm>
            <a:custGeom>
              <a:avLst/>
              <a:gdLst/>
              <a:ahLst/>
              <a:cxnLst/>
              <a:rect r="r" b="b" t="t" l="l"/>
              <a:pathLst>
                <a:path h="238554" w="1325243">
                  <a:moveTo>
                    <a:pt x="54004" y="0"/>
                  </a:moveTo>
                  <a:lnTo>
                    <a:pt x="1271239" y="0"/>
                  </a:lnTo>
                  <a:cubicBezTo>
                    <a:pt x="1285561" y="0"/>
                    <a:pt x="1299298" y="5690"/>
                    <a:pt x="1309425" y="15817"/>
                  </a:cubicBezTo>
                  <a:cubicBezTo>
                    <a:pt x="1319553" y="25945"/>
                    <a:pt x="1325243" y="39681"/>
                    <a:pt x="1325243" y="54004"/>
                  </a:cubicBezTo>
                  <a:lnTo>
                    <a:pt x="1325243" y="184549"/>
                  </a:lnTo>
                  <a:cubicBezTo>
                    <a:pt x="1325243" y="198872"/>
                    <a:pt x="1319553" y="212608"/>
                    <a:pt x="1309425" y="222736"/>
                  </a:cubicBezTo>
                  <a:cubicBezTo>
                    <a:pt x="1299298" y="232864"/>
                    <a:pt x="1285561" y="238554"/>
                    <a:pt x="1271239" y="238554"/>
                  </a:cubicBezTo>
                  <a:lnTo>
                    <a:pt x="54004" y="238554"/>
                  </a:lnTo>
                  <a:cubicBezTo>
                    <a:pt x="39681" y="238554"/>
                    <a:pt x="25945" y="232864"/>
                    <a:pt x="15817" y="222736"/>
                  </a:cubicBezTo>
                  <a:cubicBezTo>
                    <a:pt x="5690" y="212608"/>
                    <a:pt x="0" y="198872"/>
                    <a:pt x="0" y="184549"/>
                  </a:cubicBezTo>
                  <a:lnTo>
                    <a:pt x="0" y="54004"/>
                  </a:lnTo>
                  <a:cubicBezTo>
                    <a:pt x="0" y="39681"/>
                    <a:pt x="5690" y="25945"/>
                    <a:pt x="15817" y="15817"/>
                  </a:cubicBezTo>
                  <a:cubicBezTo>
                    <a:pt x="25945" y="5690"/>
                    <a:pt x="39681" y="0"/>
                    <a:pt x="54004" y="0"/>
                  </a:cubicBezTo>
                  <a:close/>
                </a:path>
              </a:pathLst>
            </a:custGeom>
            <a:solidFill>
              <a:srgbClr val="FFFFFF"/>
            </a:solidFill>
            <a:ln w="38100" cap="sq">
              <a:solidFill>
                <a:srgbClr val="D12E2E"/>
              </a:solidFill>
              <a:prstDash val="solid"/>
              <a:miter/>
            </a:ln>
          </p:spPr>
        </p:sp>
        <p:sp>
          <p:nvSpPr>
            <p:cNvPr name="TextBox 33" id="33"/>
            <p:cNvSpPr txBox="true"/>
            <p:nvPr/>
          </p:nvSpPr>
          <p:spPr>
            <a:xfrm>
              <a:off x="0" y="-76200"/>
              <a:ext cx="1325243" cy="314754"/>
            </a:xfrm>
            <a:prstGeom prst="rect">
              <a:avLst/>
            </a:prstGeom>
          </p:spPr>
          <p:txBody>
            <a:bodyPr anchor="ctr" rtlCol="false" tIns="50800" lIns="50800" bIns="50800" rIns="50800"/>
            <a:lstStyle/>
            <a:p>
              <a:pPr algn="ctr">
                <a:lnSpc>
                  <a:spcPts val="2700"/>
                </a:lnSpc>
              </a:pPr>
            </a:p>
          </p:txBody>
        </p:sp>
      </p:grpSp>
      <p:grpSp>
        <p:nvGrpSpPr>
          <p:cNvPr name="Group 34" id="34"/>
          <p:cNvGrpSpPr/>
          <p:nvPr/>
        </p:nvGrpSpPr>
        <p:grpSpPr>
          <a:xfrm rot="0">
            <a:off x="12613151" y="4553219"/>
            <a:ext cx="2723801" cy="490304"/>
            <a:chOff x="0" y="0"/>
            <a:chExt cx="1325243" cy="238554"/>
          </a:xfrm>
        </p:grpSpPr>
        <p:sp>
          <p:nvSpPr>
            <p:cNvPr name="Freeform 35" id="35"/>
            <p:cNvSpPr/>
            <p:nvPr/>
          </p:nvSpPr>
          <p:spPr>
            <a:xfrm flipH="false" flipV="false" rot="0">
              <a:off x="0" y="0"/>
              <a:ext cx="1325243" cy="238554"/>
            </a:xfrm>
            <a:custGeom>
              <a:avLst/>
              <a:gdLst/>
              <a:ahLst/>
              <a:cxnLst/>
              <a:rect r="r" b="b" t="t" l="l"/>
              <a:pathLst>
                <a:path h="238554" w="1325243">
                  <a:moveTo>
                    <a:pt x="54004" y="0"/>
                  </a:moveTo>
                  <a:lnTo>
                    <a:pt x="1271239" y="0"/>
                  </a:lnTo>
                  <a:cubicBezTo>
                    <a:pt x="1285561" y="0"/>
                    <a:pt x="1299298" y="5690"/>
                    <a:pt x="1309425" y="15817"/>
                  </a:cubicBezTo>
                  <a:cubicBezTo>
                    <a:pt x="1319553" y="25945"/>
                    <a:pt x="1325243" y="39681"/>
                    <a:pt x="1325243" y="54004"/>
                  </a:cubicBezTo>
                  <a:lnTo>
                    <a:pt x="1325243" y="184549"/>
                  </a:lnTo>
                  <a:cubicBezTo>
                    <a:pt x="1325243" y="198872"/>
                    <a:pt x="1319553" y="212608"/>
                    <a:pt x="1309425" y="222736"/>
                  </a:cubicBezTo>
                  <a:cubicBezTo>
                    <a:pt x="1299298" y="232864"/>
                    <a:pt x="1285561" y="238554"/>
                    <a:pt x="1271239" y="238554"/>
                  </a:cubicBezTo>
                  <a:lnTo>
                    <a:pt x="54004" y="238554"/>
                  </a:lnTo>
                  <a:cubicBezTo>
                    <a:pt x="39681" y="238554"/>
                    <a:pt x="25945" y="232864"/>
                    <a:pt x="15817" y="222736"/>
                  </a:cubicBezTo>
                  <a:cubicBezTo>
                    <a:pt x="5690" y="212608"/>
                    <a:pt x="0" y="198872"/>
                    <a:pt x="0" y="184549"/>
                  </a:cubicBezTo>
                  <a:lnTo>
                    <a:pt x="0" y="54004"/>
                  </a:lnTo>
                  <a:cubicBezTo>
                    <a:pt x="0" y="39681"/>
                    <a:pt x="5690" y="25945"/>
                    <a:pt x="15817" y="15817"/>
                  </a:cubicBezTo>
                  <a:cubicBezTo>
                    <a:pt x="25945" y="5690"/>
                    <a:pt x="39681" y="0"/>
                    <a:pt x="54004" y="0"/>
                  </a:cubicBezTo>
                  <a:close/>
                </a:path>
              </a:pathLst>
            </a:custGeom>
            <a:solidFill>
              <a:srgbClr val="FFFFFF"/>
            </a:solidFill>
            <a:ln w="38100" cap="sq">
              <a:solidFill>
                <a:srgbClr val="D12E2E"/>
              </a:solidFill>
              <a:prstDash val="solid"/>
              <a:miter/>
            </a:ln>
          </p:spPr>
        </p:sp>
        <p:sp>
          <p:nvSpPr>
            <p:cNvPr name="TextBox 36" id="36"/>
            <p:cNvSpPr txBox="true"/>
            <p:nvPr/>
          </p:nvSpPr>
          <p:spPr>
            <a:xfrm>
              <a:off x="0" y="-76200"/>
              <a:ext cx="1325243" cy="314754"/>
            </a:xfrm>
            <a:prstGeom prst="rect">
              <a:avLst/>
            </a:prstGeom>
          </p:spPr>
          <p:txBody>
            <a:bodyPr anchor="ctr" rtlCol="false" tIns="50800" lIns="50800" bIns="50800" rIns="50800"/>
            <a:lstStyle/>
            <a:p>
              <a:pPr algn="ctr">
                <a:lnSpc>
                  <a:spcPts val="2700"/>
                </a:lnSpc>
              </a:pPr>
            </a:p>
          </p:txBody>
        </p:sp>
      </p:grpSp>
      <p:sp>
        <p:nvSpPr>
          <p:cNvPr name="Freeform 37" id="37"/>
          <p:cNvSpPr/>
          <p:nvPr/>
        </p:nvSpPr>
        <p:spPr>
          <a:xfrm flipH="true" flipV="false" rot="-5400000">
            <a:off x="7004709" y="4124561"/>
            <a:ext cx="711174" cy="552937"/>
          </a:xfrm>
          <a:custGeom>
            <a:avLst/>
            <a:gdLst/>
            <a:ahLst/>
            <a:cxnLst/>
            <a:rect r="r" b="b" t="t" l="l"/>
            <a:pathLst>
              <a:path h="552937" w="711174">
                <a:moveTo>
                  <a:pt x="711174" y="0"/>
                </a:moveTo>
                <a:lnTo>
                  <a:pt x="0" y="0"/>
                </a:lnTo>
                <a:lnTo>
                  <a:pt x="0" y="552937"/>
                </a:lnTo>
                <a:lnTo>
                  <a:pt x="711174" y="552937"/>
                </a:lnTo>
                <a:lnTo>
                  <a:pt x="711174" y="0"/>
                </a:lnTo>
                <a:close/>
              </a:path>
            </a:pathLst>
          </a:custGeom>
          <a:blipFill>
            <a:blip r:embed="rId8"/>
            <a:stretch>
              <a:fillRect l="0" t="0" r="0" b="0"/>
            </a:stretch>
          </a:blipFill>
        </p:spPr>
      </p:sp>
      <p:sp>
        <p:nvSpPr>
          <p:cNvPr name="TextBox 38" id="38"/>
          <p:cNvSpPr txBox="true"/>
          <p:nvPr/>
        </p:nvSpPr>
        <p:spPr>
          <a:xfrm rot="0">
            <a:off x="12961973" y="2781006"/>
            <a:ext cx="2026157" cy="268450"/>
          </a:xfrm>
          <a:prstGeom prst="rect">
            <a:avLst/>
          </a:prstGeom>
        </p:spPr>
        <p:txBody>
          <a:bodyPr anchor="t" rtlCol="false" tIns="0" lIns="0" bIns="0" rIns="0">
            <a:spAutoFit/>
          </a:bodyPr>
          <a:lstStyle/>
          <a:p>
            <a:pPr algn="ctr" marL="0" indent="0" lvl="0">
              <a:lnSpc>
                <a:spcPts val="2181"/>
              </a:lnSpc>
              <a:spcBef>
                <a:spcPct val="0"/>
              </a:spcBef>
            </a:pPr>
            <a:r>
              <a:rPr lang="en-US" sz="1454">
                <a:solidFill>
                  <a:srgbClr val="252525"/>
                </a:solidFill>
                <a:latin typeface="Poppins"/>
                <a:ea typeface="Poppins"/>
                <a:cs typeface="Poppins"/>
                <a:sym typeface="Poppins"/>
              </a:rPr>
              <a:t>VMListener</a:t>
            </a:r>
          </a:p>
        </p:txBody>
      </p:sp>
      <p:sp>
        <p:nvSpPr>
          <p:cNvPr name="TextBox 39" id="39"/>
          <p:cNvSpPr txBox="true"/>
          <p:nvPr/>
        </p:nvSpPr>
        <p:spPr>
          <a:xfrm rot="0">
            <a:off x="12961973" y="4640334"/>
            <a:ext cx="2026157" cy="268450"/>
          </a:xfrm>
          <a:prstGeom prst="rect">
            <a:avLst/>
          </a:prstGeom>
        </p:spPr>
        <p:txBody>
          <a:bodyPr anchor="t" rtlCol="false" tIns="0" lIns="0" bIns="0" rIns="0">
            <a:spAutoFit/>
          </a:bodyPr>
          <a:lstStyle/>
          <a:p>
            <a:pPr algn="ctr" marL="0" indent="0" lvl="0">
              <a:lnSpc>
                <a:spcPts val="2181"/>
              </a:lnSpc>
              <a:spcBef>
                <a:spcPct val="0"/>
              </a:spcBef>
            </a:pPr>
            <a:r>
              <a:rPr lang="en-US" sz="1454">
                <a:solidFill>
                  <a:srgbClr val="252525"/>
                </a:solidFill>
                <a:latin typeface="Poppins"/>
                <a:ea typeface="Poppins"/>
                <a:cs typeface="Poppins"/>
                <a:sym typeface="Poppins"/>
              </a:rPr>
              <a:t>SearchListener</a:t>
            </a:r>
          </a:p>
        </p:txBody>
      </p:sp>
      <p:sp>
        <p:nvSpPr>
          <p:cNvPr name="AutoShape 40" id="40"/>
          <p:cNvSpPr/>
          <p:nvPr/>
        </p:nvSpPr>
        <p:spPr>
          <a:xfrm>
            <a:off x="11541568" y="3746889"/>
            <a:ext cx="890608" cy="1956"/>
          </a:xfrm>
          <a:prstGeom prst="line">
            <a:avLst/>
          </a:prstGeom>
          <a:ln cap="flat" w="38100">
            <a:solidFill>
              <a:srgbClr val="000000"/>
            </a:solidFill>
            <a:prstDash val="solid"/>
            <a:headEnd type="triangle" len="med" w="lg"/>
            <a:tailEnd type="none" len="sm" w="sm"/>
          </a:ln>
        </p:spPr>
      </p:sp>
      <p:sp>
        <p:nvSpPr>
          <p:cNvPr name="TextBox 41" id="41"/>
          <p:cNvSpPr txBox="true"/>
          <p:nvPr/>
        </p:nvSpPr>
        <p:spPr>
          <a:xfrm rot="0">
            <a:off x="7171917" y="908366"/>
            <a:ext cx="4390782" cy="705993"/>
          </a:xfrm>
          <a:prstGeom prst="rect">
            <a:avLst/>
          </a:prstGeom>
        </p:spPr>
        <p:txBody>
          <a:bodyPr anchor="t" rtlCol="false" tIns="0" lIns="0" bIns="0" rIns="0">
            <a:spAutoFit/>
          </a:bodyPr>
          <a:lstStyle/>
          <a:p>
            <a:pPr algn="just">
              <a:lnSpc>
                <a:spcPts val="2826"/>
              </a:lnSpc>
            </a:pPr>
            <a:r>
              <a:rPr lang="en-US" sz="1800">
                <a:solidFill>
                  <a:srgbClr val="252525"/>
                </a:solidFill>
                <a:latin typeface="Poppins"/>
                <a:ea typeface="Poppins"/>
                <a:cs typeface="Poppins"/>
                <a:sym typeface="Poppins"/>
              </a:rPr>
              <a:t>External observers.</a:t>
            </a:r>
          </a:p>
          <a:p>
            <a:pPr algn="just" marL="0" indent="0" lvl="0">
              <a:lnSpc>
                <a:spcPts val="2826"/>
              </a:lnSpc>
            </a:pPr>
            <a:r>
              <a:rPr lang="en-US" sz="1800">
                <a:solidFill>
                  <a:srgbClr val="252525"/>
                </a:solidFill>
                <a:latin typeface="Poppins"/>
                <a:ea typeface="Poppins"/>
                <a:cs typeface="Poppins"/>
                <a:sym typeface="Poppins"/>
              </a:rPr>
              <a:t>No need to rebuild JPF every time.</a:t>
            </a:r>
          </a:p>
        </p:txBody>
      </p:sp>
      <p:sp>
        <p:nvSpPr>
          <p:cNvPr name="TextBox 42" id="42"/>
          <p:cNvSpPr txBox="true"/>
          <p:nvPr/>
        </p:nvSpPr>
        <p:spPr>
          <a:xfrm rot="0">
            <a:off x="7150786" y="258126"/>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Diagram</a:t>
            </a:r>
          </a:p>
        </p:txBody>
      </p:sp>
      <p:sp>
        <p:nvSpPr>
          <p:cNvPr name="TextBox 43" id="43"/>
          <p:cNvSpPr txBox="true"/>
          <p:nvPr/>
        </p:nvSpPr>
        <p:spPr>
          <a:xfrm rot="0">
            <a:off x="9367308" y="5225158"/>
            <a:ext cx="760070" cy="638175"/>
          </a:xfrm>
          <a:prstGeom prst="rect">
            <a:avLst/>
          </a:prstGeom>
        </p:spPr>
        <p:txBody>
          <a:bodyPr anchor="t" rtlCol="false" tIns="0" lIns="0" bIns="0" rIns="0">
            <a:spAutoFit/>
          </a:bodyPr>
          <a:lstStyle/>
          <a:p>
            <a:pPr algn="ctr" marL="0" indent="0" lvl="0">
              <a:lnSpc>
                <a:spcPts val="4741"/>
              </a:lnSpc>
              <a:spcBef>
                <a:spcPct val="0"/>
              </a:spcBef>
            </a:pPr>
            <a:r>
              <a:rPr lang="en-US" sz="3951">
                <a:solidFill>
                  <a:srgbClr val="000000"/>
                </a:solidFill>
                <a:latin typeface="Poppins"/>
                <a:ea typeface="Poppins"/>
                <a:cs typeface="Poppins"/>
                <a:sym typeface="Poppins"/>
              </a:rPr>
              <a:t>. . .</a:t>
            </a:r>
          </a:p>
        </p:txBody>
      </p:sp>
      <p:grpSp>
        <p:nvGrpSpPr>
          <p:cNvPr name="Group 44" id="44"/>
          <p:cNvGrpSpPr/>
          <p:nvPr/>
        </p:nvGrpSpPr>
        <p:grpSpPr>
          <a:xfrm rot="0">
            <a:off x="7187493" y="7421684"/>
            <a:ext cx="4581049" cy="1071769"/>
            <a:chOff x="0" y="0"/>
            <a:chExt cx="1573287" cy="368082"/>
          </a:xfrm>
        </p:grpSpPr>
        <p:sp>
          <p:nvSpPr>
            <p:cNvPr name="Freeform 45" id="45"/>
            <p:cNvSpPr/>
            <p:nvPr/>
          </p:nvSpPr>
          <p:spPr>
            <a:xfrm flipH="false" flipV="false" rot="0">
              <a:off x="0" y="0"/>
              <a:ext cx="1573287" cy="368082"/>
            </a:xfrm>
            <a:custGeom>
              <a:avLst/>
              <a:gdLst/>
              <a:ahLst/>
              <a:cxnLst/>
              <a:rect r="r" b="b" t="t" l="l"/>
              <a:pathLst>
                <a:path h="368082" w="1573287">
                  <a:moveTo>
                    <a:pt x="0" y="0"/>
                  </a:moveTo>
                  <a:lnTo>
                    <a:pt x="1573287" y="0"/>
                  </a:lnTo>
                  <a:lnTo>
                    <a:pt x="1573287" y="368082"/>
                  </a:lnTo>
                  <a:lnTo>
                    <a:pt x="0" y="368082"/>
                  </a:lnTo>
                  <a:close/>
                </a:path>
              </a:pathLst>
            </a:custGeom>
            <a:solidFill>
              <a:srgbClr val="F4F4F4"/>
            </a:solidFill>
          </p:spPr>
        </p:sp>
        <p:sp>
          <p:nvSpPr>
            <p:cNvPr name="TextBox 46" id="46"/>
            <p:cNvSpPr txBox="true"/>
            <p:nvPr/>
          </p:nvSpPr>
          <p:spPr>
            <a:xfrm>
              <a:off x="0" y="-76200"/>
              <a:ext cx="1573287" cy="444282"/>
            </a:xfrm>
            <a:prstGeom prst="rect">
              <a:avLst/>
            </a:prstGeom>
          </p:spPr>
          <p:txBody>
            <a:bodyPr anchor="ctr" rtlCol="false" tIns="50800" lIns="50800" bIns="50800" rIns="50800"/>
            <a:lstStyle/>
            <a:p>
              <a:pPr algn="l">
                <a:lnSpc>
                  <a:spcPts val="2700"/>
                </a:lnSpc>
              </a:pPr>
            </a:p>
          </p:txBody>
        </p:sp>
      </p:grpSp>
      <p:sp>
        <p:nvSpPr>
          <p:cNvPr name="TextBox 47" id="47"/>
          <p:cNvSpPr txBox="true"/>
          <p:nvPr/>
        </p:nvSpPr>
        <p:spPr>
          <a:xfrm rot="0">
            <a:off x="7171917" y="6908383"/>
            <a:ext cx="3333100" cy="328041"/>
          </a:xfrm>
          <a:prstGeom prst="rect">
            <a:avLst/>
          </a:prstGeom>
        </p:spPr>
        <p:txBody>
          <a:bodyPr anchor="t" rtlCol="false" tIns="0" lIns="0" bIns="0" rIns="0">
            <a:spAutoFit/>
          </a:bodyPr>
          <a:lstStyle/>
          <a:p>
            <a:pPr algn="just" marL="0" indent="0" lvl="0">
              <a:lnSpc>
                <a:spcPts val="2502"/>
              </a:lnSpc>
            </a:pPr>
            <a:r>
              <a:rPr lang="en-US" sz="1800">
                <a:solidFill>
                  <a:srgbClr val="252525"/>
                </a:solidFill>
                <a:latin typeface="Poppins"/>
                <a:ea typeface="Poppins"/>
                <a:cs typeface="Poppins"/>
                <a:sym typeface="Poppins"/>
              </a:rPr>
              <a:t>Inside the property</a:t>
            </a:r>
          </a:p>
        </p:txBody>
      </p:sp>
      <p:sp>
        <p:nvSpPr>
          <p:cNvPr name="TextBox 48" id="48"/>
          <p:cNvSpPr txBox="true"/>
          <p:nvPr/>
        </p:nvSpPr>
        <p:spPr>
          <a:xfrm rot="0">
            <a:off x="7179705" y="6301483"/>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Using listeners</a:t>
            </a:r>
          </a:p>
        </p:txBody>
      </p:sp>
      <p:sp>
        <p:nvSpPr>
          <p:cNvPr name="TextBox 49" id="49"/>
          <p:cNvSpPr txBox="true"/>
          <p:nvPr/>
        </p:nvSpPr>
        <p:spPr>
          <a:xfrm rot="0">
            <a:off x="7324317" y="7764973"/>
            <a:ext cx="4262162" cy="328041"/>
          </a:xfrm>
          <a:prstGeom prst="rect">
            <a:avLst/>
          </a:prstGeom>
        </p:spPr>
        <p:txBody>
          <a:bodyPr anchor="t" rtlCol="false" tIns="0" lIns="0" bIns="0" rIns="0">
            <a:spAutoFit/>
          </a:bodyPr>
          <a:lstStyle/>
          <a:p>
            <a:pPr algn="just" marL="0" indent="0" lvl="0">
              <a:lnSpc>
                <a:spcPts val="2502"/>
              </a:lnSpc>
            </a:pPr>
            <a:r>
              <a:rPr lang="en-US" sz="1800">
                <a:solidFill>
                  <a:srgbClr val="252525"/>
                </a:solidFill>
                <a:latin typeface="Poppins"/>
                <a:ea typeface="Poppins"/>
                <a:cs typeface="Poppins"/>
                <a:sym typeface="Poppins"/>
              </a:rPr>
              <a:t>listener </a:t>
            </a:r>
            <a:r>
              <a:rPr lang="en-US" sz="1800">
                <a:solidFill>
                  <a:srgbClr val="6C6A6A"/>
                </a:solidFill>
                <a:latin typeface="Poppins"/>
                <a:ea typeface="Poppins"/>
                <a:cs typeface="Poppins"/>
                <a:sym typeface="Poppins"/>
              </a:rPr>
              <a:t>= [list of listener classes]</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8368" y="5590129"/>
            <a:ext cx="4325031" cy="3510483"/>
          </a:xfrm>
          <a:custGeom>
            <a:avLst/>
            <a:gdLst/>
            <a:ahLst/>
            <a:cxnLst/>
            <a:rect r="r" b="b" t="t" l="l"/>
            <a:pathLst>
              <a:path h="3510483" w="4325031">
                <a:moveTo>
                  <a:pt x="0" y="0"/>
                </a:moveTo>
                <a:lnTo>
                  <a:pt x="4325031" y="0"/>
                </a:lnTo>
                <a:lnTo>
                  <a:pt x="4325031" y="3510483"/>
                </a:lnTo>
                <a:lnTo>
                  <a:pt x="0" y="3510483"/>
                </a:lnTo>
                <a:lnTo>
                  <a:pt x="0" y="0"/>
                </a:lnTo>
                <a:close/>
              </a:path>
            </a:pathLst>
          </a:custGeom>
          <a:blipFill>
            <a:blip r:embed="rId2"/>
            <a:stretch>
              <a:fillRect l="0" t="0" r="0" b="0"/>
            </a:stretch>
          </a:blipFill>
        </p:spPr>
      </p:sp>
      <p:sp>
        <p:nvSpPr>
          <p:cNvPr name="Freeform 3" id="3"/>
          <p:cNvSpPr/>
          <p:nvPr/>
        </p:nvSpPr>
        <p:spPr>
          <a:xfrm flipH="false" flipV="false" rot="0">
            <a:off x="0" y="2150604"/>
            <a:ext cx="18288000" cy="6423660"/>
          </a:xfrm>
          <a:custGeom>
            <a:avLst/>
            <a:gdLst/>
            <a:ahLst/>
            <a:cxnLst/>
            <a:rect r="r" b="b" t="t" l="l"/>
            <a:pathLst>
              <a:path h="6423660" w="18288000">
                <a:moveTo>
                  <a:pt x="0" y="0"/>
                </a:moveTo>
                <a:lnTo>
                  <a:pt x="18288000" y="0"/>
                </a:lnTo>
                <a:lnTo>
                  <a:pt x="18288000" y="6423660"/>
                </a:lnTo>
                <a:lnTo>
                  <a:pt x="0" y="6423660"/>
                </a:lnTo>
                <a:lnTo>
                  <a:pt x="0" y="0"/>
                </a:lnTo>
                <a:close/>
              </a:path>
            </a:pathLst>
          </a:custGeom>
          <a:blipFill>
            <a:blip r:embed="rId3">
              <a:alphaModFix amt="16000"/>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AutoShape 5" id="5"/>
          <p:cNvSpPr/>
          <p:nvPr/>
        </p:nvSpPr>
        <p:spPr>
          <a:xfrm rot="0">
            <a:off x="5061151" y="1260438"/>
            <a:ext cx="13226849" cy="0"/>
          </a:xfrm>
          <a:prstGeom prst="line">
            <a:avLst/>
          </a:prstGeom>
          <a:ln cap="flat" w="38100">
            <a:solidFill>
              <a:srgbClr val="D12E2E"/>
            </a:solidFill>
            <a:prstDash val="solid"/>
            <a:headEnd type="none" len="sm" w="sm"/>
            <a:tailEnd type="none" len="sm" w="sm"/>
          </a:ln>
        </p:spPr>
      </p:sp>
      <p:sp>
        <p:nvSpPr>
          <p:cNvPr name="Freeform 6" id="6"/>
          <p:cNvSpPr/>
          <p:nvPr/>
        </p:nvSpPr>
        <p:spPr>
          <a:xfrm flipH="false" flipV="false" rot="0">
            <a:off x="2062870" y="878260"/>
            <a:ext cx="2770529" cy="802458"/>
          </a:xfrm>
          <a:custGeom>
            <a:avLst/>
            <a:gdLst/>
            <a:ahLst/>
            <a:cxnLst/>
            <a:rect r="r" b="b" t="t" l="l"/>
            <a:pathLst>
              <a:path h="802458" w="2770529">
                <a:moveTo>
                  <a:pt x="0" y="0"/>
                </a:moveTo>
                <a:lnTo>
                  <a:pt x="2770529" y="0"/>
                </a:lnTo>
                <a:lnTo>
                  <a:pt x="2770529" y="802457"/>
                </a:lnTo>
                <a:lnTo>
                  <a:pt x="0" y="802457"/>
                </a:lnTo>
                <a:lnTo>
                  <a:pt x="0" y="0"/>
                </a:lnTo>
                <a:close/>
              </a:path>
            </a:pathLst>
          </a:custGeom>
          <a:blipFill>
            <a:blip r:embed="rId5"/>
            <a:stretch>
              <a:fillRect l="0" t="-153741" r="0" b="0"/>
            </a:stretch>
          </a:blipFill>
        </p:spPr>
      </p:sp>
      <p:sp>
        <p:nvSpPr>
          <p:cNvPr name="Freeform 7" id="7"/>
          <p:cNvSpPr/>
          <p:nvPr/>
        </p:nvSpPr>
        <p:spPr>
          <a:xfrm flipH="false" flipV="false" rot="0">
            <a:off x="0" y="607242"/>
            <a:ext cx="2238516" cy="1073475"/>
          </a:xfrm>
          <a:custGeom>
            <a:avLst/>
            <a:gdLst/>
            <a:ahLst/>
            <a:cxnLst/>
            <a:rect r="r" b="b" t="t" l="l"/>
            <a:pathLst>
              <a:path h="1073475" w="2238516">
                <a:moveTo>
                  <a:pt x="0" y="0"/>
                </a:moveTo>
                <a:lnTo>
                  <a:pt x="2238516" y="0"/>
                </a:lnTo>
                <a:lnTo>
                  <a:pt x="2238516" y="1073475"/>
                </a:lnTo>
                <a:lnTo>
                  <a:pt x="0" y="1073475"/>
                </a:lnTo>
                <a:lnTo>
                  <a:pt x="0" y="0"/>
                </a:lnTo>
                <a:close/>
              </a:path>
            </a:pathLst>
          </a:custGeom>
          <a:blipFill>
            <a:blip r:embed="rId5"/>
            <a:stretch>
              <a:fillRect l="0" t="0" r="0" b="-53256"/>
            </a:stretch>
          </a:blipFill>
        </p:spPr>
      </p:sp>
      <p:sp>
        <p:nvSpPr>
          <p:cNvPr name="TextBox 8" id="8"/>
          <p:cNvSpPr txBox="true"/>
          <p:nvPr/>
        </p:nvSpPr>
        <p:spPr>
          <a:xfrm rot="0">
            <a:off x="4615685" y="4535585"/>
            <a:ext cx="7648954" cy="1380906"/>
          </a:xfrm>
          <a:prstGeom prst="rect">
            <a:avLst/>
          </a:prstGeom>
        </p:spPr>
        <p:txBody>
          <a:bodyPr anchor="t" rtlCol="false" tIns="0" lIns="0" bIns="0" rIns="0">
            <a:spAutoFit/>
          </a:bodyPr>
          <a:lstStyle/>
          <a:p>
            <a:pPr algn="r" marL="0" indent="0" lvl="0">
              <a:lnSpc>
                <a:spcPts val="9741"/>
              </a:lnSpc>
            </a:pPr>
            <a:r>
              <a:rPr lang="en-US" sz="9741">
                <a:solidFill>
                  <a:srgbClr val="D12E2E"/>
                </a:solidFill>
                <a:latin typeface="Poppins"/>
                <a:ea typeface="Poppins"/>
                <a:cs typeface="Poppins"/>
                <a:sym typeface="Poppins"/>
              </a:rPr>
              <a:t>Install &amp;</a:t>
            </a:r>
          </a:p>
        </p:txBody>
      </p:sp>
      <p:sp>
        <p:nvSpPr>
          <p:cNvPr name="Freeform 9" id="9"/>
          <p:cNvSpPr/>
          <p:nvPr/>
        </p:nvSpPr>
        <p:spPr>
          <a:xfrm flipH="true" flipV="false" rot="3652159">
            <a:off x="1561718" y="3754659"/>
            <a:ext cx="2863939" cy="2226713"/>
          </a:xfrm>
          <a:custGeom>
            <a:avLst/>
            <a:gdLst/>
            <a:ahLst/>
            <a:cxnLst/>
            <a:rect r="r" b="b" t="t" l="l"/>
            <a:pathLst>
              <a:path h="2226713" w="2863939">
                <a:moveTo>
                  <a:pt x="2863939" y="0"/>
                </a:moveTo>
                <a:lnTo>
                  <a:pt x="0" y="0"/>
                </a:lnTo>
                <a:lnTo>
                  <a:pt x="0" y="2226712"/>
                </a:lnTo>
                <a:lnTo>
                  <a:pt x="2863939" y="2226712"/>
                </a:lnTo>
                <a:lnTo>
                  <a:pt x="2863939" y="0"/>
                </a:lnTo>
                <a:close/>
              </a:path>
            </a:pathLst>
          </a:custGeom>
          <a:blipFill>
            <a:blip r:embed="rId6"/>
            <a:stretch>
              <a:fillRect l="0" t="0" r="0" b="0"/>
            </a:stretch>
          </a:blipFill>
        </p:spPr>
      </p:sp>
      <p:sp>
        <p:nvSpPr>
          <p:cNvPr name="TextBox 10" id="10"/>
          <p:cNvSpPr txBox="true"/>
          <p:nvPr/>
        </p:nvSpPr>
        <p:spPr>
          <a:xfrm rot="0">
            <a:off x="12585950" y="4558860"/>
            <a:ext cx="7845848" cy="1380906"/>
          </a:xfrm>
          <a:prstGeom prst="rect">
            <a:avLst/>
          </a:prstGeom>
        </p:spPr>
        <p:txBody>
          <a:bodyPr anchor="t" rtlCol="false" tIns="0" lIns="0" bIns="0" rIns="0">
            <a:spAutoFit/>
          </a:bodyPr>
          <a:lstStyle/>
          <a:p>
            <a:pPr algn="l" marL="0" indent="0" lvl="0">
              <a:lnSpc>
                <a:spcPts val="9741"/>
              </a:lnSpc>
            </a:pPr>
            <a:r>
              <a:rPr lang="en-US" b="true" sz="9741">
                <a:solidFill>
                  <a:srgbClr val="D12E2E"/>
                </a:solidFill>
                <a:latin typeface="Poppins Bold"/>
                <a:ea typeface="Poppins Bold"/>
                <a:cs typeface="Poppins Bold"/>
                <a:sym typeface="Poppins Bold"/>
              </a:rPr>
              <a:t>Config</a:t>
            </a: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6</a:t>
            </a:r>
          </a:p>
        </p:txBody>
      </p:sp>
    </p:spTree>
  </p:cSld>
  <p:clrMapOvr>
    <a:masterClrMapping/>
  </p:clrMapOvr>
  <p:transition spd="slow">
    <p:push dir="l"/>
  </p:transition>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433075"/>
            <a:ext cx="2126608" cy="2126608"/>
          </a:xfrm>
          <a:custGeom>
            <a:avLst/>
            <a:gdLst/>
            <a:ahLst/>
            <a:cxnLst/>
            <a:rect r="r" b="b" t="t" l="l"/>
            <a:pathLst>
              <a:path h="2126608" w="2126608">
                <a:moveTo>
                  <a:pt x="0" y="0"/>
                </a:moveTo>
                <a:lnTo>
                  <a:pt x="2126608" y="0"/>
                </a:lnTo>
                <a:lnTo>
                  <a:pt x="2126608" y="2126608"/>
                </a:lnTo>
                <a:lnTo>
                  <a:pt x="0" y="2126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752389" y="4398035"/>
            <a:ext cx="4581049" cy="1604634"/>
            <a:chOff x="0" y="0"/>
            <a:chExt cx="1573287" cy="551085"/>
          </a:xfrm>
        </p:grpSpPr>
        <p:sp>
          <p:nvSpPr>
            <p:cNvPr name="Freeform 5" id="5"/>
            <p:cNvSpPr/>
            <p:nvPr/>
          </p:nvSpPr>
          <p:spPr>
            <a:xfrm flipH="false" flipV="false" rot="0">
              <a:off x="0" y="0"/>
              <a:ext cx="1573287" cy="551085"/>
            </a:xfrm>
            <a:custGeom>
              <a:avLst/>
              <a:gdLst/>
              <a:ahLst/>
              <a:cxnLst/>
              <a:rect r="r" b="b" t="t" l="l"/>
              <a:pathLst>
                <a:path h="551085" w="1573287">
                  <a:moveTo>
                    <a:pt x="0" y="0"/>
                  </a:moveTo>
                  <a:lnTo>
                    <a:pt x="1573287" y="0"/>
                  </a:lnTo>
                  <a:lnTo>
                    <a:pt x="1573287" y="551085"/>
                  </a:lnTo>
                  <a:lnTo>
                    <a:pt x="0" y="551085"/>
                  </a:lnTo>
                  <a:close/>
                </a:path>
              </a:pathLst>
            </a:custGeom>
            <a:solidFill>
              <a:srgbClr val="F4F4F4"/>
            </a:solidFill>
          </p:spPr>
        </p:sp>
        <p:sp>
          <p:nvSpPr>
            <p:cNvPr name="TextBox 6" id="6"/>
            <p:cNvSpPr txBox="true"/>
            <p:nvPr/>
          </p:nvSpPr>
          <p:spPr>
            <a:xfrm>
              <a:off x="0" y="-76200"/>
              <a:ext cx="1573287" cy="627285"/>
            </a:xfrm>
            <a:prstGeom prst="rect">
              <a:avLst/>
            </a:prstGeom>
          </p:spPr>
          <p:txBody>
            <a:bodyPr anchor="ctr" rtlCol="false" tIns="50800" lIns="50800" bIns="50800" rIns="50800"/>
            <a:lstStyle/>
            <a:p>
              <a:pPr algn="l">
                <a:lnSpc>
                  <a:spcPts val="2700"/>
                </a:lnSpc>
              </a:pPr>
            </a:p>
          </p:txBody>
        </p:sp>
      </p:grpSp>
      <p:grpSp>
        <p:nvGrpSpPr>
          <p:cNvPr name="Group 7" id="7"/>
          <p:cNvGrpSpPr/>
          <p:nvPr/>
        </p:nvGrpSpPr>
        <p:grpSpPr>
          <a:xfrm rot="0">
            <a:off x="8731257" y="8021218"/>
            <a:ext cx="4581049" cy="693260"/>
            <a:chOff x="0" y="0"/>
            <a:chExt cx="1573287" cy="238089"/>
          </a:xfrm>
        </p:grpSpPr>
        <p:sp>
          <p:nvSpPr>
            <p:cNvPr name="Freeform 8" id="8"/>
            <p:cNvSpPr/>
            <p:nvPr/>
          </p:nvSpPr>
          <p:spPr>
            <a:xfrm flipH="false" flipV="false" rot="0">
              <a:off x="0" y="0"/>
              <a:ext cx="1573287" cy="238089"/>
            </a:xfrm>
            <a:custGeom>
              <a:avLst/>
              <a:gdLst/>
              <a:ahLst/>
              <a:cxnLst/>
              <a:rect r="r" b="b" t="t" l="l"/>
              <a:pathLst>
                <a:path h="238089" w="1573287">
                  <a:moveTo>
                    <a:pt x="0" y="0"/>
                  </a:moveTo>
                  <a:lnTo>
                    <a:pt x="1573287" y="0"/>
                  </a:lnTo>
                  <a:lnTo>
                    <a:pt x="1573287" y="238089"/>
                  </a:lnTo>
                  <a:lnTo>
                    <a:pt x="0" y="238089"/>
                  </a:lnTo>
                  <a:close/>
                </a:path>
              </a:pathLst>
            </a:custGeom>
            <a:solidFill>
              <a:srgbClr val="F4F4F4"/>
            </a:solidFill>
          </p:spPr>
        </p:sp>
        <p:sp>
          <p:nvSpPr>
            <p:cNvPr name="TextBox 9" id="9"/>
            <p:cNvSpPr txBox="true"/>
            <p:nvPr/>
          </p:nvSpPr>
          <p:spPr>
            <a:xfrm>
              <a:off x="0" y="-76200"/>
              <a:ext cx="1573287" cy="314289"/>
            </a:xfrm>
            <a:prstGeom prst="rect">
              <a:avLst/>
            </a:prstGeom>
          </p:spPr>
          <p:txBody>
            <a:bodyPr anchor="ctr" rtlCol="false" tIns="50800" lIns="50800" bIns="50800" rIns="50800"/>
            <a:lstStyle/>
            <a:p>
              <a:pPr algn="l">
                <a:lnSpc>
                  <a:spcPts val="2700"/>
                </a:lnSpc>
              </a:pPr>
            </a:p>
          </p:txBody>
        </p:sp>
      </p:grpSp>
      <p:sp>
        <p:nvSpPr>
          <p:cNvPr name="Freeform 10" id="10"/>
          <p:cNvSpPr/>
          <p:nvPr/>
        </p:nvSpPr>
        <p:spPr>
          <a:xfrm flipH="false" flipV="false" rot="0">
            <a:off x="7184666" y="3285883"/>
            <a:ext cx="1112151" cy="1112151"/>
          </a:xfrm>
          <a:custGeom>
            <a:avLst/>
            <a:gdLst/>
            <a:ahLst/>
            <a:cxnLst/>
            <a:rect r="r" b="b" t="t" l="l"/>
            <a:pathLst>
              <a:path h="1112151" w="1112151">
                <a:moveTo>
                  <a:pt x="0" y="0"/>
                </a:moveTo>
                <a:lnTo>
                  <a:pt x="1112152" y="0"/>
                </a:lnTo>
                <a:lnTo>
                  <a:pt x="1112152" y="1112152"/>
                </a:lnTo>
                <a:lnTo>
                  <a:pt x="0" y="11121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7209508" y="6981048"/>
            <a:ext cx="1062467" cy="466158"/>
          </a:xfrm>
          <a:custGeom>
            <a:avLst/>
            <a:gdLst/>
            <a:ahLst/>
            <a:cxnLst/>
            <a:rect r="r" b="b" t="t" l="l"/>
            <a:pathLst>
              <a:path h="466158" w="1062467">
                <a:moveTo>
                  <a:pt x="0" y="0"/>
                </a:moveTo>
                <a:lnTo>
                  <a:pt x="1062467" y="0"/>
                </a:lnTo>
                <a:lnTo>
                  <a:pt x="1062467" y="466157"/>
                </a:lnTo>
                <a:lnTo>
                  <a:pt x="0" y="4661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7037392" y="526379"/>
            <a:ext cx="1234583" cy="1004642"/>
          </a:xfrm>
          <a:custGeom>
            <a:avLst/>
            <a:gdLst/>
            <a:ahLst/>
            <a:cxnLst/>
            <a:rect r="r" b="b" t="t" l="l"/>
            <a:pathLst>
              <a:path h="1004642" w="1234583">
                <a:moveTo>
                  <a:pt x="0" y="0"/>
                </a:moveTo>
                <a:lnTo>
                  <a:pt x="1234583" y="0"/>
                </a:lnTo>
                <a:lnTo>
                  <a:pt x="1234583" y="1004642"/>
                </a:lnTo>
                <a:lnTo>
                  <a:pt x="0" y="10046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028700" y="4002266"/>
            <a:ext cx="5010474"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Some</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Listeners</a:t>
            </a:r>
          </a:p>
        </p:txBody>
      </p:sp>
      <p:sp>
        <p:nvSpPr>
          <p:cNvPr name="TextBox 14" id="14"/>
          <p:cNvSpPr txBox="true"/>
          <p:nvPr/>
        </p:nvSpPr>
        <p:spPr>
          <a:xfrm rot="0">
            <a:off x="1019175" y="6448803"/>
            <a:ext cx="5010474"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Standard listeners exists</a:t>
            </a:r>
          </a:p>
        </p:txBody>
      </p:sp>
      <p:sp>
        <p:nvSpPr>
          <p:cNvPr name="TextBox 15" id="1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60</a:t>
            </a:r>
          </a:p>
        </p:txBody>
      </p:sp>
      <p:sp>
        <p:nvSpPr>
          <p:cNvPr name="TextBox 16" id="16"/>
          <p:cNvSpPr txBox="true"/>
          <p:nvPr/>
        </p:nvSpPr>
        <p:spPr>
          <a:xfrm rot="0">
            <a:off x="8731257" y="1101741"/>
            <a:ext cx="5882121" cy="1058418"/>
          </a:xfrm>
          <a:prstGeom prst="rect">
            <a:avLst/>
          </a:prstGeom>
        </p:spPr>
        <p:txBody>
          <a:bodyPr anchor="t" rtlCol="false" tIns="0" lIns="0" bIns="0" rIns="0">
            <a:spAutoFit/>
          </a:bodyPr>
          <a:lstStyle/>
          <a:p>
            <a:pPr algn="just" marL="0" indent="0" lvl="0">
              <a:lnSpc>
                <a:spcPts val="2826"/>
              </a:lnSpc>
            </a:pPr>
            <a:r>
              <a:rPr lang="en-US" sz="1800">
                <a:solidFill>
                  <a:srgbClr val="252525"/>
                </a:solidFill>
                <a:latin typeface="Poppins"/>
                <a:ea typeface="Poppins"/>
                <a:cs typeface="Poppins"/>
                <a:sym typeface="Poppins"/>
              </a:rPr>
              <a:t>Draw the state space explored by JPF.</a:t>
            </a:r>
          </a:p>
          <a:p>
            <a:pPr algn="just" marL="0" indent="0" lvl="0">
              <a:lnSpc>
                <a:spcPts val="2826"/>
              </a:lnSpc>
            </a:pPr>
            <a:r>
              <a:rPr lang="en-US" sz="1800" u="none">
                <a:solidFill>
                  <a:srgbClr val="252525"/>
                </a:solidFill>
                <a:latin typeface="Poppins"/>
                <a:ea typeface="Poppins"/>
                <a:cs typeface="Poppins"/>
                <a:sym typeface="Poppins"/>
              </a:rPr>
              <a:t>Uses .dot (dotty format) </a:t>
            </a:r>
          </a:p>
          <a:p>
            <a:pPr algn="just" marL="0" indent="0" lvl="0">
              <a:lnSpc>
                <a:spcPts val="2826"/>
              </a:lnSpc>
            </a:pPr>
            <a:r>
              <a:rPr lang="en-US" sz="1800" u="none">
                <a:solidFill>
                  <a:srgbClr val="252525"/>
                </a:solidFill>
                <a:latin typeface="Poppins"/>
                <a:ea typeface="Poppins"/>
                <a:cs typeface="Poppins"/>
                <a:sym typeface="Poppins"/>
              </a:rPr>
              <a:t>can be opened with GraphViz</a:t>
            </a:r>
          </a:p>
        </p:txBody>
      </p:sp>
      <p:sp>
        <p:nvSpPr>
          <p:cNvPr name="TextBox 17" id="17"/>
          <p:cNvSpPr txBox="true"/>
          <p:nvPr/>
        </p:nvSpPr>
        <p:spPr>
          <a:xfrm rot="0">
            <a:off x="8710125" y="451501"/>
            <a:ext cx="6564335"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6C6A6A"/>
                </a:solidFill>
                <a:latin typeface="Poppins"/>
                <a:ea typeface="Poppins"/>
                <a:cs typeface="Poppins"/>
                <a:sym typeface="Poppins"/>
              </a:rPr>
              <a:t>gov.nasa.jpf.listener.</a:t>
            </a:r>
            <a:r>
              <a:rPr lang="en-US" sz="2799">
                <a:solidFill>
                  <a:srgbClr val="D12E2E"/>
                </a:solidFill>
                <a:latin typeface="Poppins"/>
                <a:ea typeface="Poppins"/>
                <a:cs typeface="Poppins"/>
                <a:sym typeface="Poppins"/>
              </a:rPr>
              <a:t>StateSpaceDot</a:t>
            </a:r>
          </a:p>
        </p:txBody>
      </p:sp>
      <p:sp>
        <p:nvSpPr>
          <p:cNvPr name="TextBox 18" id="18"/>
          <p:cNvSpPr txBox="true"/>
          <p:nvPr/>
        </p:nvSpPr>
        <p:spPr>
          <a:xfrm rot="0">
            <a:off x="8752389" y="3848875"/>
            <a:ext cx="5882121" cy="353568"/>
          </a:xfrm>
          <a:prstGeom prst="rect">
            <a:avLst/>
          </a:prstGeom>
        </p:spPr>
        <p:txBody>
          <a:bodyPr anchor="t" rtlCol="false" tIns="0" lIns="0" bIns="0" rIns="0">
            <a:spAutoFit/>
          </a:bodyPr>
          <a:lstStyle/>
          <a:p>
            <a:pPr algn="just" marL="0" indent="0" lvl="0">
              <a:lnSpc>
                <a:spcPts val="2826"/>
              </a:lnSpc>
            </a:pPr>
            <a:r>
              <a:rPr lang="en-US" sz="1800">
                <a:solidFill>
                  <a:srgbClr val="252525"/>
                </a:solidFill>
                <a:latin typeface="Poppins"/>
                <a:ea typeface="Poppins"/>
                <a:cs typeface="Poppins"/>
                <a:sym typeface="Poppins"/>
              </a:rPr>
              <a:t>Control resource contraints are not violated.</a:t>
            </a:r>
          </a:p>
        </p:txBody>
      </p:sp>
      <p:sp>
        <p:nvSpPr>
          <p:cNvPr name="TextBox 19" id="19"/>
          <p:cNvSpPr txBox="true"/>
          <p:nvPr/>
        </p:nvSpPr>
        <p:spPr>
          <a:xfrm rot="0">
            <a:off x="8731257" y="3198635"/>
            <a:ext cx="6564335"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6C6A6A"/>
                </a:solidFill>
                <a:latin typeface="Poppins"/>
                <a:ea typeface="Poppins"/>
                <a:cs typeface="Poppins"/>
                <a:sym typeface="Poppins"/>
              </a:rPr>
              <a:t>gov.nasa.jpf.listener.</a:t>
            </a:r>
            <a:r>
              <a:rPr lang="en-US" sz="2799">
                <a:solidFill>
                  <a:srgbClr val="D12E2E"/>
                </a:solidFill>
                <a:latin typeface="Poppins"/>
                <a:ea typeface="Poppins"/>
                <a:cs typeface="Poppins"/>
                <a:sym typeface="Poppins"/>
              </a:rPr>
              <a:t>BudgetChecker</a:t>
            </a:r>
          </a:p>
        </p:txBody>
      </p:sp>
      <p:sp>
        <p:nvSpPr>
          <p:cNvPr name="TextBox 20" id="20"/>
          <p:cNvSpPr txBox="true"/>
          <p:nvPr/>
        </p:nvSpPr>
        <p:spPr>
          <a:xfrm rot="0">
            <a:off x="8904789" y="4582300"/>
            <a:ext cx="5882121" cy="1271016"/>
          </a:xfrm>
          <a:prstGeom prst="rect">
            <a:avLst/>
          </a:prstGeom>
        </p:spPr>
        <p:txBody>
          <a:bodyPr anchor="t" rtlCol="false" tIns="0" lIns="0" bIns="0" rIns="0">
            <a:spAutoFit/>
          </a:bodyPr>
          <a:lstStyle/>
          <a:p>
            <a:pPr algn="just">
              <a:lnSpc>
                <a:spcPts val="2502"/>
              </a:lnSpc>
            </a:pPr>
            <a:r>
              <a:rPr lang="en-US" sz="1800">
                <a:solidFill>
                  <a:srgbClr val="252525"/>
                </a:solidFill>
                <a:latin typeface="Poppins"/>
                <a:ea typeface="Poppins"/>
                <a:cs typeface="Poppins"/>
                <a:sym typeface="Poppins"/>
              </a:rPr>
              <a:t>budeget.</a:t>
            </a:r>
            <a:r>
              <a:rPr lang="en-US" sz="1800">
                <a:solidFill>
                  <a:srgbClr val="D12E2E"/>
                </a:solidFill>
                <a:latin typeface="Poppins"/>
                <a:ea typeface="Poppins"/>
                <a:cs typeface="Poppins"/>
                <a:sym typeface="Poppins"/>
              </a:rPr>
              <a:t>max_time  </a:t>
            </a:r>
            <a:r>
              <a:rPr lang="en-US" sz="1800">
                <a:solidFill>
                  <a:srgbClr val="252525"/>
                </a:solidFill>
                <a:latin typeface="Poppins"/>
                <a:ea typeface="Poppins"/>
                <a:cs typeface="Poppins"/>
                <a:sym typeface="Poppins"/>
              </a:rPr>
              <a:t>= ...</a:t>
            </a:r>
          </a:p>
          <a:p>
            <a:pPr algn="just">
              <a:lnSpc>
                <a:spcPts val="2502"/>
              </a:lnSpc>
            </a:pPr>
            <a:r>
              <a:rPr lang="en-US" sz="1800">
                <a:solidFill>
                  <a:srgbClr val="252525"/>
                </a:solidFill>
                <a:latin typeface="Poppins"/>
                <a:ea typeface="Poppins"/>
                <a:cs typeface="Poppins"/>
                <a:sym typeface="Poppins"/>
              </a:rPr>
              <a:t>budeget.</a:t>
            </a:r>
            <a:r>
              <a:rPr lang="en-US" sz="1800">
                <a:solidFill>
                  <a:srgbClr val="D12E2E"/>
                </a:solidFill>
                <a:latin typeface="Poppins"/>
                <a:ea typeface="Poppins"/>
                <a:cs typeface="Poppins"/>
                <a:sym typeface="Poppins"/>
              </a:rPr>
              <a:t>max_heap </a:t>
            </a:r>
            <a:r>
              <a:rPr lang="en-US" sz="1800">
                <a:solidFill>
                  <a:srgbClr val="252525"/>
                </a:solidFill>
                <a:latin typeface="Poppins"/>
                <a:ea typeface="Poppins"/>
                <a:cs typeface="Poppins"/>
                <a:sym typeface="Poppins"/>
              </a:rPr>
              <a:t>= ...</a:t>
            </a:r>
          </a:p>
          <a:p>
            <a:pPr algn="just" marL="0" indent="0" lvl="0">
              <a:lnSpc>
                <a:spcPts val="2502"/>
              </a:lnSpc>
            </a:pPr>
            <a:r>
              <a:rPr lang="en-US" sz="1800">
                <a:solidFill>
                  <a:srgbClr val="252525"/>
                </a:solidFill>
                <a:latin typeface="Poppins"/>
                <a:ea typeface="Poppins"/>
                <a:cs typeface="Poppins"/>
                <a:sym typeface="Poppins"/>
              </a:rPr>
              <a:t>budeget.</a:t>
            </a:r>
            <a:r>
              <a:rPr lang="en-US" sz="1800">
                <a:solidFill>
                  <a:srgbClr val="D12E2E"/>
                </a:solidFill>
                <a:latin typeface="Poppins"/>
                <a:ea typeface="Poppins"/>
                <a:cs typeface="Poppins"/>
                <a:sym typeface="Poppins"/>
              </a:rPr>
              <a:t>max_instn  </a:t>
            </a:r>
            <a:r>
              <a:rPr lang="en-US" sz="1800">
                <a:solidFill>
                  <a:srgbClr val="252525"/>
                </a:solidFill>
                <a:latin typeface="Poppins"/>
                <a:ea typeface="Poppins"/>
                <a:cs typeface="Poppins"/>
                <a:sym typeface="Poppins"/>
              </a:rPr>
              <a:t>= ...</a:t>
            </a:r>
          </a:p>
          <a:p>
            <a:pPr algn="just" marL="0" indent="0" lvl="0">
              <a:lnSpc>
                <a:spcPts val="2502"/>
              </a:lnSpc>
            </a:pPr>
            <a:r>
              <a:rPr lang="en-US" sz="1800" u="none">
                <a:solidFill>
                  <a:srgbClr val="252525"/>
                </a:solidFill>
                <a:latin typeface="Poppins"/>
                <a:ea typeface="Poppins"/>
                <a:cs typeface="Poppins"/>
                <a:sym typeface="Poppins"/>
              </a:rPr>
              <a:t>budeget.</a:t>
            </a:r>
            <a:r>
              <a:rPr lang="en-US" sz="1800" u="none">
                <a:solidFill>
                  <a:srgbClr val="D12E2E"/>
                </a:solidFill>
                <a:latin typeface="Poppins"/>
                <a:ea typeface="Poppins"/>
                <a:cs typeface="Poppins"/>
                <a:sym typeface="Poppins"/>
              </a:rPr>
              <a:t>max_state </a:t>
            </a:r>
            <a:r>
              <a:rPr lang="en-US" sz="1800" u="none">
                <a:solidFill>
                  <a:srgbClr val="252525"/>
                </a:solidFill>
                <a:latin typeface="Poppins"/>
                <a:ea typeface="Poppins"/>
                <a:cs typeface="Poppins"/>
                <a:sym typeface="Poppins"/>
              </a:rPr>
              <a:t>= ...</a:t>
            </a:r>
          </a:p>
        </p:txBody>
      </p:sp>
      <p:sp>
        <p:nvSpPr>
          <p:cNvPr name="TextBox 21" id="21"/>
          <p:cNvSpPr txBox="true"/>
          <p:nvPr/>
        </p:nvSpPr>
        <p:spPr>
          <a:xfrm rot="0">
            <a:off x="8731257" y="7472058"/>
            <a:ext cx="5882121" cy="353568"/>
          </a:xfrm>
          <a:prstGeom prst="rect">
            <a:avLst/>
          </a:prstGeom>
        </p:spPr>
        <p:txBody>
          <a:bodyPr anchor="t" rtlCol="false" tIns="0" lIns="0" bIns="0" rIns="0">
            <a:spAutoFit/>
          </a:bodyPr>
          <a:lstStyle/>
          <a:p>
            <a:pPr algn="just" marL="0" indent="0" lvl="0">
              <a:lnSpc>
                <a:spcPts val="2826"/>
              </a:lnSpc>
            </a:pPr>
            <a:r>
              <a:rPr lang="en-US" sz="1800">
                <a:solidFill>
                  <a:srgbClr val="252525"/>
                </a:solidFill>
                <a:latin typeface="Poppins"/>
                <a:ea typeface="Poppins"/>
                <a:cs typeface="Poppins"/>
                <a:sym typeface="Poppins"/>
              </a:rPr>
              <a:t>Control heuristically that there are no infinite loops</a:t>
            </a:r>
          </a:p>
        </p:txBody>
      </p:sp>
      <p:sp>
        <p:nvSpPr>
          <p:cNvPr name="TextBox 22" id="22"/>
          <p:cNvSpPr txBox="true"/>
          <p:nvPr/>
        </p:nvSpPr>
        <p:spPr>
          <a:xfrm rot="0">
            <a:off x="8710125" y="6821818"/>
            <a:ext cx="7454996"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6C6A6A"/>
                </a:solidFill>
                <a:latin typeface="Poppins"/>
                <a:ea typeface="Poppins"/>
                <a:cs typeface="Poppins"/>
                <a:sym typeface="Poppins"/>
              </a:rPr>
              <a:t>gov.nasa.jpf.listener.</a:t>
            </a:r>
            <a:r>
              <a:rPr lang="en-US" sz="2799">
                <a:solidFill>
                  <a:srgbClr val="D12E2E"/>
                </a:solidFill>
                <a:latin typeface="Poppins"/>
                <a:ea typeface="Poppins"/>
                <a:cs typeface="Poppins"/>
                <a:sym typeface="Poppins"/>
              </a:rPr>
              <a:t>EndlessLoopDetector</a:t>
            </a:r>
          </a:p>
        </p:txBody>
      </p:sp>
      <p:sp>
        <p:nvSpPr>
          <p:cNvPr name="TextBox 23" id="23"/>
          <p:cNvSpPr txBox="true"/>
          <p:nvPr/>
        </p:nvSpPr>
        <p:spPr>
          <a:xfrm rot="0">
            <a:off x="8883657" y="8205483"/>
            <a:ext cx="5882121" cy="328041"/>
          </a:xfrm>
          <a:prstGeom prst="rect">
            <a:avLst/>
          </a:prstGeom>
        </p:spPr>
        <p:txBody>
          <a:bodyPr anchor="t" rtlCol="false" tIns="0" lIns="0" bIns="0" rIns="0">
            <a:spAutoFit/>
          </a:bodyPr>
          <a:lstStyle/>
          <a:p>
            <a:pPr algn="just" marL="0" indent="0" lvl="0">
              <a:lnSpc>
                <a:spcPts val="2502"/>
              </a:lnSpc>
            </a:pPr>
            <a:r>
              <a:rPr lang="en-US" sz="1800">
                <a:solidFill>
                  <a:srgbClr val="252525"/>
                </a:solidFill>
                <a:latin typeface="Poppins"/>
                <a:ea typeface="Poppins"/>
                <a:cs typeface="Poppins"/>
                <a:sym typeface="Poppins"/>
              </a:rPr>
              <a:t>idle.</a:t>
            </a:r>
            <a:r>
              <a:rPr lang="en-US" sz="1800">
                <a:solidFill>
                  <a:srgbClr val="D12E2E"/>
                </a:solidFill>
                <a:latin typeface="Poppins"/>
                <a:ea typeface="Poppins"/>
                <a:cs typeface="Poppins"/>
                <a:sym typeface="Poppins"/>
              </a:rPr>
              <a:t>max_backjumps </a:t>
            </a:r>
            <a:r>
              <a:rPr lang="en-US" sz="1800">
                <a:solidFill>
                  <a:srgbClr val="252525"/>
                </a:solidFill>
                <a:latin typeface="Poppins"/>
                <a:ea typeface="Poppins"/>
                <a:cs typeface="Poppins"/>
                <a:sym typeface="Poppins"/>
              </a:rPr>
              <a:t>= ... </a:t>
            </a:r>
          </a:p>
        </p:txBody>
      </p:sp>
      <p:sp>
        <p:nvSpPr>
          <p:cNvPr name="Freeform 24" id="24"/>
          <p:cNvSpPr/>
          <p:nvPr/>
        </p:nvSpPr>
        <p:spPr>
          <a:xfrm flipH="false" flipV="false" rot="0">
            <a:off x="15714780" y="464839"/>
            <a:ext cx="2113474" cy="1936471"/>
          </a:xfrm>
          <a:custGeom>
            <a:avLst/>
            <a:gdLst/>
            <a:ahLst/>
            <a:cxnLst/>
            <a:rect r="r" b="b" t="t" l="l"/>
            <a:pathLst>
              <a:path h="1936471" w="2113474">
                <a:moveTo>
                  <a:pt x="0" y="0"/>
                </a:moveTo>
                <a:lnTo>
                  <a:pt x="2113474" y="0"/>
                </a:lnTo>
                <a:lnTo>
                  <a:pt x="2113474" y="1936471"/>
                </a:lnTo>
                <a:lnTo>
                  <a:pt x="0" y="1936471"/>
                </a:lnTo>
                <a:lnTo>
                  <a:pt x="0" y="0"/>
                </a:lnTo>
                <a:close/>
              </a:path>
            </a:pathLst>
          </a:custGeom>
          <a:blipFill>
            <a:blip r:embed="rId10"/>
            <a:stretch>
              <a:fillRect l="0" t="0" r="0" b="0"/>
            </a:stretch>
          </a:blipFill>
        </p:spPr>
      </p:sp>
    </p:spTree>
  </p:cSld>
  <p:clrMapOvr>
    <a:masterClrMapping/>
  </p:clrMapOvr>
  <p:transition spd="slow">
    <p:push dir="l"/>
  </p:transition>
</p:sld>
</file>

<file path=ppt/slides/slide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38225" y="275325"/>
            <a:ext cx="2126608" cy="2126608"/>
          </a:xfrm>
          <a:custGeom>
            <a:avLst/>
            <a:gdLst/>
            <a:ahLst/>
            <a:cxnLst/>
            <a:rect r="r" b="b" t="t" l="l"/>
            <a:pathLst>
              <a:path h="2126608" w="2126608">
                <a:moveTo>
                  <a:pt x="0" y="0"/>
                </a:moveTo>
                <a:lnTo>
                  <a:pt x="2126608" y="0"/>
                </a:lnTo>
                <a:lnTo>
                  <a:pt x="2126608" y="2126608"/>
                </a:lnTo>
                <a:lnTo>
                  <a:pt x="0" y="2126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688164" y="1343768"/>
            <a:ext cx="5621322" cy="5917181"/>
          </a:xfrm>
          <a:custGeom>
            <a:avLst/>
            <a:gdLst/>
            <a:ahLst/>
            <a:cxnLst/>
            <a:rect r="r" b="b" t="t" l="l"/>
            <a:pathLst>
              <a:path h="5917181" w="5621322">
                <a:moveTo>
                  <a:pt x="0" y="0"/>
                </a:moveTo>
                <a:lnTo>
                  <a:pt x="5621322" y="0"/>
                </a:lnTo>
                <a:lnTo>
                  <a:pt x="5621322" y="5917181"/>
                </a:lnTo>
                <a:lnTo>
                  <a:pt x="0" y="5917181"/>
                </a:lnTo>
                <a:lnTo>
                  <a:pt x="0" y="0"/>
                </a:lnTo>
                <a:close/>
              </a:path>
            </a:pathLst>
          </a:custGeom>
          <a:blipFill>
            <a:blip r:embed="rId4"/>
            <a:stretch>
              <a:fillRect l="0" t="0" r="0" b="0"/>
            </a:stretch>
          </a:blipFill>
        </p:spPr>
      </p:sp>
      <p:sp>
        <p:nvSpPr>
          <p:cNvPr name="TextBox 5" id="5"/>
          <p:cNvSpPr txBox="true"/>
          <p:nvPr/>
        </p:nvSpPr>
        <p:spPr>
          <a:xfrm rot="0">
            <a:off x="1038225" y="2844516"/>
            <a:ext cx="5010474"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Extending</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Listeners</a:t>
            </a:r>
          </a:p>
        </p:txBody>
      </p:sp>
      <p:sp>
        <p:nvSpPr>
          <p:cNvPr name="TextBox 6" id="6"/>
          <p:cNvSpPr txBox="true"/>
          <p:nvPr/>
        </p:nvSpPr>
        <p:spPr>
          <a:xfrm rot="0">
            <a:off x="1028700" y="5291053"/>
            <a:ext cx="5010474" cy="20650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It is complex but feasible extending JPF Classes.</a:t>
            </a:r>
          </a:p>
          <a:p>
            <a:pPr algn="just" marL="0" indent="0" lvl="0">
              <a:lnSpc>
                <a:spcPts val="2700"/>
              </a:lnSpc>
              <a:spcBef>
                <a:spcPct val="0"/>
              </a:spcBef>
            </a:pPr>
            <a:r>
              <a:rPr lang="en-US" sz="1800" u="none">
                <a:solidFill>
                  <a:srgbClr val="252525"/>
                </a:solidFill>
                <a:latin typeface="Poppins"/>
                <a:ea typeface="Poppins"/>
                <a:cs typeface="Poppins"/>
                <a:sym typeface="Poppins"/>
              </a:rPr>
              <a:t>You have to implement the interface or the abstract adapter for what you want to listen (JPF VM or JPF Search)</a:t>
            </a:r>
          </a:p>
          <a:p>
            <a:pPr algn="just" marL="0" indent="0" lvl="0">
              <a:lnSpc>
                <a:spcPts val="2700"/>
              </a:lnSpc>
              <a:spcBef>
                <a:spcPct val="0"/>
              </a:spcBef>
            </a:pP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61</a:t>
            </a:r>
          </a:p>
        </p:txBody>
      </p:sp>
      <p:grpSp>
        <p:nvGrpSpPr>
          <p:cNvPr name="Group 8" id="8"/>
          <p:cNvGrpSpPr/>
          <p:nvPr/>
        </p:nvGrpSpPr>
        <p:grpSpPr>
          <a:xfrm rot="0">
            <a:off x="1028700" y="1280033"/>
            <a:ext cx="16384265" cy="7265892"/>
            <a:chOff x="0" y="0"/>
            <a:chExt cx="21845687" cy="9687855"/>
          </a:xfrm>
        </p:grpSpPr>
        <p:sp>
          <p:nvSpPr>
            <p:cNvPr name="Freeform 9" id="9"/>
            <p:cNvSpPr/>
            <p:nvPr/>
          </p:nvSpPr>
          <p:spPr>
            <a:xfrm flipH="false" flipV="false" rot="0">
              <a:off x="7646388" y="0"/>
              <a:ext cx="14199298" cy="8590575"/>
            </a:xfrm>
            <a:custGeom>
              <a:avLst/>
              <a:gdLst/>
              <a:ahLst/>
              <a:cxnLst/>
              <a:rect r="r" b="b" t="t" l="l"/>
              <a:pathLst>
                <a:path h="8590575" w="14199298">
                  <a:moveTo>
                    <a:pt x="0" y="0"/>
                  </a:moveTo>
                  <a:lnTo>
                    <a:pt x="14199299" y="0"/>
                  </a:lnTo>
                  <a:lnTo>
                    <a:pt x="14199299" y="8590575"/>
                  </a:lnTo>
                  <a:lnTo>
                    <a:pt x="0" y="8590575"/>
                  </a:lnTo>
                  <a:lnTo>
                    <a:pt x="0" y="0"/>
                  </a:lnTo>
                  <a:close/>
                </a:path>
              </a:pathLst>
            </a:custGeom>
            <a:blipFill>
              <a:blip r:embed="rId5"/>
              <a:stretch>
                <a:fillRect l="0" t="0" r="0" b="0"/>
              </a:stretch>
            </a:blipFill>
          </p:spPr>
        </p:sp>
        <p:sp>
          <p:nvSpPr>
            <p:cNvPr name="TextBox 10" id="10"/>
            <p:cNvSpPr txBox="true"/>
            <p:nvPr/>
          </p:nvSpPr>
          <p:spPr>
            <a:xfrm rot="0">
              <a:off x="0" y="7417095"/>
              <a:ext cx="6680632" cy="2270760"/>
            </a:xfrm>
            <a:prstGeom prst="rect">
              <a:avLst/>
            </a:prstGeom>
          </p:spPr>
          <p:txBody>
            <a:bodyPr anchor="t" rtlCol="false" tIns="0" lIns="0" bIns="0" rIns="0">
              <a:spAutoFit/>
            </a:bodyPr>
            <a:lstStyle/>
            <a:p>
              <a:pPr algn="just" marL="0" indent="0" lvl="0">
                <a:lnSpc>
                  <a:spcPts val="2700"/>
                </a:lnSpc>
                <a:spcBef>
                  <a:spcPct val="0"/>
                </a:spcBef>
              </a:pPr>
            </a:p>
            <a:p>
              <a:pPr algn="just" marL="0" indent="0" lvl="0">
                <a:lnSpc>
                  <a:spcPts val="2700"/>
                </a:lnSpc>
                <a:spcBef>
                  <a:spcPct val="0"/>
                </a:spcBef>
              </a:pPr>
              <a:r>
                <a:rPr lang="en-US" sz="1800" u="none">
                  <a:solidFill>
                    <a:srgbClr val="252525"/>
                  </a:solidFill>
                  <a:latin typeface="Poppins"/>
                  <a:ea typeface="Poppins"/>
                  <a:cs typeface="Poppins"/>
                  <a:sym typeface="Poppins"/>
                </a:rPr>
                <a:t>Every listener can also have </a:t>
              </a:r>
              <a:r>
                <a:rPr lang="en-US" b="true" sz="1800" u="none">
                  <a:solidFill>
                    <a:srgbClr val="252525"/>
                  </a:solidFill>
                  <a:latin typeface="Poppins Bold"/>
                  <a:ea typeface="Poppins Bold"/>
                  <a:cs typeface="Poppins Bold"/>
                  <a:sym typeface="Poppins Bold"/>
                </a:rPr>
                <a:t>properties</a:t>
              </a:r>
              <a:r>
                <a:rPr lang="en-US" sz="1800" u="none">
                  <a:solidFill>
                    <a:srgbClr val="252525"/>
                  </a:solidFill>
                  <a:latin typeface="Poppins"/>
                  <a:ea typeface="Poppins"/>
                  <a:cs typeface="Poppins"/>
                  <a:sym typeface="Poppins"/>
                </a:rPr>
                <a:t>.</a:t>
              </a:r>
            </a:p>
            <a:p>
              <a:pPr algn="just" marL="0" indent="0" lvl="0">
                <a:lnSpc>
                  <a:spcPts val="2700"/>
                </a:lnSpc>
                <a:spcBef>
                  <a:spcPct val="0"/>
                </a:spcBef>
              </a:pPr>
              <a:r>
                <a:rPr lang="en-US" sz="1800" u="none">
                  <a:solidFill>
                    <a:srgbClr val="252525"/>
                  </a:solidFill>
                  <a:latin typeface="Poppins"/>
                  <a:ea typeface="Poppins"/>
                  <a:cs typeface="Poppins"/>
                  <a:sym typeface="Poppins"/>
                </a:rPr>
                <a:t>Properties are set run time</a:t>
              </a:r>
            </a:p>
            <a:p>
              <a:pPr algn="just" marL="0" indent="0" lvl="0">
                <a:lnSpc>
                  <a:spcPts val="2700"/>
                </a:lnSpc>
                <a:spcBef>
                  <a:spcPct val="0"/>
                </a:spcBef>
              </a:pPr>
            </a:p>
            <a:p>
              <a:pPr algn="just" marL="0" indent="0" lvl="0">
                <a:lnSpc>
                  <a:spcPts val="2700"/>
                </a:lnSpc>
                <a:spcBef>
                  <a:spcPct val="0"/>
                </a:spcBef>
              </a:pPr>
              <a:r>
                <a:rPr lang="en-US" sz="1800" u="none">
                  <a:solidFill>
                    <a:srgbClr val="252525"/>
                  </a:solidFill>
                  <a:latin typeface="Poppins"/>
                  <a:ea typeface="Poppins"/>
                  <a:cs typeface="Poppins"/>
                  <a:sym typeface="Poppins"/>
                </a:rPr>
                <a:t>Every listener can check property violations.</a:t>
              </a:r>
            </a:p>
          </p:txBody>
        </p:sp>
      </p:grpSp>
    </p:spTree>
  </p:cSld>
  <p:clrMapOvr>
    <a:masterClrMapping/>
  </p:clrMapOvr>
  <p:transition spd="slow">
    <p:push dir="l"/>
  </p:transition>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TextBox 3" id="3"/>
          <p:cNvSpPr txBox="true"/>
          <p:nvPr/>
        </p:nvSpPr>
        <p:spPr>
          <a:xfrm rot="0">
            <a:off x="1028700" y="2886075"/>
            <a:ext cx="5010474"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Extending</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Search</a:t>
            </a:r>
          </a:p>
        </p:txBody>
      </p:sp>
      <p:sp>
        <p:nvSpPr>
          <p:cNvPr name="TextBox 4" id="4"/>
          <p:cNvSpPr txBox="true"/>
          <p:nvPr/>
        </p:nvSpPr>
        <p:spPr>
          <a:xfrm rot="0">
            <a:off x="1028700" y="5283952"/>
            <a:ext cx="5010474" cy="24079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As we’ve already mentioned, we can </a:t>
            </a:r>
            <a:r>
              <a:rPr lang="en-US" sz="1800">
                <a:solidFill>
                  <a:srgbClr val="D12E2E"/>
                </a:solidFill>
                <a:latin typeface="Poppins"/>
                <a:ea typeface="Poppins"/>
                <a:cs typeface="Poppins"/>
                <a:sym typeface="Poppins"/>
              </a:rPr>
              <a:t>extend the Search package </a:t>
            </a:r>
            <a:r>
              <a:rPr lang="en-US" sz="1800">
                <a:solidFill>
                  <a:srgbClr val="252525"/>
                </a:solidFill>
                <a:latin typeface="Poppins"/>
                <a:ea typeface="Poppins"/>
                <a:cs typeface="Poppins"/>
                <a:sym typeface="Poppins"/>
              </a:rPr>
              <a:t>with our own search strategies.</a:t>
            </a:r>
          </a:p>
          <a:p>
            <a:pPr algn="just" marL="0" indent="0" lvl="0">
              <a:lnSpc>
                <a:spcPts val="2700"/>
              </a:lnSpc>
              <a:spcBef>
                <a:spcPct val="0"/>
              </a:spcBef>
            </a:pPr>
          </a:p>
          <a:p>
            <a:pPr algn="just" marL="0" indent="0" lvl="0">
              <a:lnSpc>
                <a:spcPts val="2700"/>
              </a:lnSpc>
              <a:spcBef>
                <a:spcPct val="0"/>
              </a:spcBef>
            </a:pPr>
            <a:r>
              <a:rPr lang="en-US" sz="1800" u="none">
                <a:solidFill>
                  <a:srgbClr val="252525"/>
                </a:solidFill>
                <a:latin typeface="Poppins"/>
                <a:ea typeface="Poppins"/>
                <a:cs typeface="Poppins"/>
                <a:sym typeface="Poppins"/>
              </a:rPr>
              <a:t>This is done by </a:t>
            </a:r>
            <a:r>
              <a:rPr lang="en-US" sz="1800" u="none">
                <a:solidFill>
                  <a:srgbClr val="D12E2E"/>
                </a:solidFill>
                <a:latin typeface="Poppins"/>
                <a:ea typeface="Poppins"/>
                <a:cs typeface="Poppins"/>
                <a:sym typeface="Poppins"/>
              </a:rPr>
              <a:t>extending the Search abstract class</a:t>
            </a:r>
            <a:r>
              <a:rPr lang="en-US" sz="1800" u="none">
                <a:solidFill>
                  <a:srgbClr val="252525"/>
                </a:solidFill>
                <a:latin typeface="Poppins"/>
                <a:ea typeface="Poppins"/>
                <a:cs typeface="Poppins"/>
                <a:sym typeface="Poppins"/>
              </a:rPr>
              <a:t> as we would normally do in java</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62</a:t>
            </a:r>
          </a:p>
        </p:txBody>
      </p:sp>
      <p:sp>
        <p:nvSpPr>
          <p:cNvPr name="Freeform 6" id="6"/>
          <p:cNvSpPr/>
          <p:nvPr/>
        </p:nvSpPr>
        <p:spPr>
          <a:xfrm flipH="false" flipV="false" rot="0">
            <a:off x="1272903" y="908277"/>
            <a:ext cx="1825398" cy="1825398"/>
          </a:xfrm>
          <a:custGeom>
            <a:avLst/>
            <a:gdLst/>
            <a:ahLst/>
            <a:cxnLst/>
            <a:rect r="r" b="b" t="t" l="l"/>
            <a:pathLst>
              <a:path h="1825398" w="1825398">
                <a:moveTo>
                  <a:pt x="0" y="0"/>
                </a:moveTo>
                <a:lnTo>
                  <a:pt x="1825398" y="0"/>
                </a:lnTo>
                <a:lnTo>
                  <a:pt x="1825398" y="1825398"/>
                </a:lnTo>
                <a:lnTo>
                  <a:pt x="0" y="1825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914577" y="586082"/>
            <a:ext cx="7344723" cy="7909701"/>
          </a:xfrm>
          <a:custGeom>
            <a:avLst/>
            <a:gdLst/>
            <a:ahLst/>
            <a:cxnLst/>
            <a:rect r="r" b="b" t="t" l="l"/>
            <a:pathLst>
              <a:path h="7909701" w="7344723">
                <a:moveTo>
                  <a:pt x="0" y="0"/>
                </a:moveTo>
                <a:lnTo>
                  <a:pt x="7344723" y="0"/>
                </a:lnTo>
                <a:lnTo>
                  <a:pt x="7344723" y="7909702"/>
                </a:lnTo>
                <a:lnTo>
                  <a:pt x="0" y="7909702"/>
                </a:lnTo>
                <a:lnTo>
                  <a:pt x="0" y="0"/>
                </a:lnTo>
                <a:close/>
              </a:path>
            </a:pathLst>
          </a:custGeom>
          <a:blipFill>
            <a:blip r:embed="rId4"/>
            <a:stretch>
              <a:fillRect l="0" t="0" r="0" b="0"/>
            </a:stretch>
          </a:blipFill>
        </p:spPr>
      </p:sp>
    </p:spTree>
  </p:cSld>
  <p:clrMapOvr>
    <a:masterClrMapping/>
  </p:clrMapOvr>
  <p:transition spd="slow">
    <p:push dir="l"/>
  </p:transition>
</p:sld>
</file>

<file path=ppt/slides/slide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242378" y="888478"/>
            <a:ext cx="1825398" cy="1825398"/>
          </a:xfrm>
          <a:custGeom>
            <a:avLst/>
            <a:gdLst/>
            <a:ahLst/>
            <a:cxnLst/>
            <a:rect r="r" b="b" t="t" l="l"/>
            <a:pathLst>
              <a:path h="1825398" w="1825398">
                <a:moveTo>
                  <a:pt x="0" y="0"/>
                </a:moveTo>
                <a:lnTo>
                  <a:pt x="1825397" y="0"/>
                </a:lnTo>
                <a:lnTo>
                  <a:pt x="1825397" y="1825398"/>
                </a:lnTo>
                <a:lnTo>
                  <a:pt x="0" y="1825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886075"/>
            <a:ext cx="5010474"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Extending</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Search</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63</a:t>
            </a:r>
          </a:p>
        </p:txBody>
      </p:sp>
      <p:sp>
        <p:nvSpPr>
          <p:cNvPr name="TextBox 6" id="6"/>
          <p:cNvSpPr txBox="true"/>
          <p:nvPr/>
        </p:nvSpPr>
        <p:spPr>
          <a:xfrm rot="0">
            <a:off x="8554952" y="1744027"/>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Constructor</a:t>
            </a:r>
          </a:p>
        </p:txBody>
      </p:sp>
      <p:sp>
        <p:nvSpPr>
          <p:cNvPr name="TextBox 7" id="7"/>
          <p:cNvSpPr txBox="true"/>
          <p:nvPr/>
        </p:nvSpPr>
        <p:spPr>
          <a:xfrm rot="0">
            <a:off x="1028700" y="5305425"/>
            <a:ext cx="5010474" cy="13792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Let’s now see what </a:t>
            </a:r>
            <a:r>
              <a:rPr lang="en-US" sz="1800">
                <a:solidFill>
                  <a:srgbClr val="D12E2E"/>
                </a:solidFill>
                <a:latin typeface="Poppins"/>
                <a:ea typeface="Poppins"/>
                <a:cs typeface="Poppins"/>
                <a:sym typeface="Poppins"/>
              </a:rPr>
              <a:t>characteristics</a:t>
            </a:r>
            <a:r>
              <a:rPr lang="en-US" sz="1800">
                <a:solidFill>
                  <a:srgbClr val="252525"/>
                </a:solidFill>
                <a:latin typeface="Poppins"/>
                <a:ea typeface="Poppins"/>
                <a:cs typeface="Poppins"/>
                <a:sym typeface="Poppins"/>
              </a:rPr>
              <a:t> our </a:t>
            </a:r>
            <a:r>
              <a:rPr lang="en-US" sz="1800">
                <a:solidFill>
                  <a:srgbClr val="D12E2E"/>
                </a:solidFill>
                <a:latin typeface="Poppins"/>
                <a:ea typeface="Poppins"/>
                <a:cs typeface="Poppins"/>
                <a:sym typeface="Poppins"/>
              </a:rPr>
              <a:t>custom class</a:t>
            </a:r>
            <a:r>
              <a:rPr lang="en-US" sz="1800">
                <a:solidFill>
                  <a:srgbClr val="252525"/>
                </a:solidFill>
                <a:latin typeface="Poppins"/>
                <a:ea typeface="Poppins"/>
                <a:cs typeface="Poppins"/>
                <a:sym typeface="Poppins"/>
              </a:rPr>
              <a:t> should have, and which </a:t>
            </a:r>
            <a:r>
              <a:rPr lang="en-US" sz="1800">
                <a:solidFill>
                  <a:srgbClr val="D12E2E"/>
                </a:solidFill>
                <a:latin typeface="Poppins"/>
                <a:ea typeface="Poppins"/>
                <a:cs typeface="Poppins"/>
                <a:sym typeface="Poppins"/>
              </a:rPr>
              <a:t>existing methods</a:t>
            </a:r>
            <a:r>
              <a:rPr lang="en-US" sz="1800">
                <a:solidFill>
                  <a:srgbClr val="252525"/>
                </a:solidFill>
                <a:latin typeface="Poppins"/>
                <a:ea typeface="Poppins"/>
                <a:cs typeface="Poppins"/>
                <a:sym typeface="Poppins"/>
              </a:rPr>
              <a:t> and </a:t>
            </a:r>
            <a:r>
              <a:rPr lang="en-US" sz="1800">
                <a:solidFill>
                  <a:srgbClr val="D12E2E"/>
                </a:solidFill>
                <a:latin typeface="Poppins"/>
                <a:ea typeface="Poppins"/>
                <a:cs typeface="Poppins"/>
                <a:sym typeface="Poppins"/>
              </a:rPr>
              <a:t>attributes</a:t>
            </a:r>
            <a:r>
              <a:rPr lang="en-US" sz="1800">
                <a:solidFill>
                  <a:srgbClr val="252525"/>
                </a:solidFill>
                <a:latin typeface="Poppins"/>
                <a:ea typeface="Poppins"/>
                <a:cs typeface="Poppins"/>
                <a:sym typeface="Poppins"/>
              </a:rPr>
              <a:t> we can leverage from the Search class</a:t>
            </a:r>
          </a:p>
        </p:txBody>
      </p:sp>
      <p:sp>
        <p:nvSpPr>
          <p:cNvPr name="TextBox 8" id="8"/>
          <p:cNvSpPr txBox="true"/>
          <p:nvPr/>
        </p:nvSpPr>
        <p:spPr>
          <a:xfrm rot="0">
            <a:off x="8554952" y="2346007"/>
            <a:ext cx="8704348"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Our class should have a</a:t>
            </a:r>
            <a:r>
              <a:rPr lang="en-US" sz="1800">
                <a:solidFill>
                  <a:srgbClr val="D12E2E"/>
                </a:solidFill>
                <a:latin typeface="Poppins"/>
                <a:ea typeface="Poppins"/>
                <a:cs typeface="Poppins"/>
                <a:sym typeface="Poppins"/>
              </a:rPr>
              <a:t> public constructor</a:t>
            </a:r>
            <a:r>
              <a:rPr lang="en-US" sz="1800">
                <a:solidFill>
                  <a:srgbClr val="252525"/>
                </a:solidFill>
                <a:latin typeface="Poppins"/>
                <a:ea typeface="Poppins"/>
                <a:cs typeface="Poppins"/>
                <a:sym typeface="Poppins"/>
              </a:rPr>
              <a:t>, receiving the JPF </a:t>
            </a:r>
            <a:r>
              <a:rPr lang="en-US" sz="1800">
                <a:solidFill>
                  <a:srgbClr val="D12E2E"/>
                </a:solidFill>
                <a:latin typeface="Poppins"/>
                <a:ea typeface="Poppins"/>
                <a:cs typeface="Poppins"/>
                <a:sym typeface="Poppins"/>
              </a:rPr>
              <a:t>Config file</a:t>
            </a:r>
            <a:r>
              <a:rPr lang="en-US" sz="1800">
                <a:solidFill>
                  <a:srgbClr val="252525"/>
                </a:solidFill>
                <a:latin typeface="Poppins"/>
                <a:ea typeface="Poppins"/>
                <a:cs typeface="Poppins"/>
                <a:sym typeface="Poppins"/>
              </a:rPr>
              <a:t> and the JPF </a:t>
            </a:r>
            <a:r>
              <a:rPr lang="en-US" sz="1800">
                <a:solidFill>
                  <a:srgbClr val="D12E2E"/>
                </a:solidFill>
                <a:latin typeface="Poppins"/>
                <a:ea typeface="Poppins"/>
                <a:cs typeface="Poppins"/>
                <a:sym typeface="Poppins"/>
              </a:rPr>
              <a:t>Virtual Machine reference</a:t>
            </a:r>
            <a:r>
              <a:rPr lang="en-US" sz="1800">
                <a:solidFill>
                  <a:srgbClr val="252525"/>
                </a:solidFill>
                <a:latin typeface="Poppins"/>
                <a:ea typeface="Poppins"/>
                <a:cs typeface="Poppins"/>
                <a:sym typeface="Poppins"/>
              </a:rPr>
              <a:t> as input</a:t>
            </a:r>
          </a:p>
        </p:txBody>
      </p:sp>
      <p:sp>
        <p:nvSpPr>
          <p:cNvPr name="TextBox 9" id="9"/>
          <p:cNvSpPr txBox="true"/>
          <p:nvPr/>
        </p:nvSpPr>
        <p:spPr>
          <a:xfrm rot="0">
            <a:off x="8554952" y="3911101"/>
            <a:ext cx="5827089"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Going Forwards and Backwards</a:t>
            </a:r>
          </a:p>
        </p:txBody>
      </p:sp>
      <p:sp>
        <p:nvSpPr>
          <p:cNvPr name="TextBox 10" id="10"/>
          <p:cNvSpPr txBox="true"/>
          <p:nvPr/>
        </p:nvSpPr>
        <p:spPr>
          <a:xfrm rot="0">
            <a:off x="8554952" y="4513716"/>
            <a:ext cx="8704348" cy="2765108"/>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As we have already seen, we can use the methods </a:t>
            </a:r>
            <a:r>
              <a:rPr lang="en-US" sz="1800">
                <a:solidFill>
                  <a:srgbClr val="D12E2E"/>
                </a:solidFill>
                <a:latin typeface="Poppins"/>
                <a:ea typeface="Poppins"/>
                <a:cs typeface="Poppins"/>
                <a:sym typeface="Poppins"/>
              </a:rPr>
              <a:t>forward()</a:t>
            </a:r>
            <a:r>
              <a:rPr lang="en-US" sz="1800">
                <a:solidFill>
                  <a:srgbClr val="252525"/>
                </a:solidFill>
                <a:latin typeface="Poppins"/>
                <a:ea typeface="Poppins"/>
                <a:cs typeface="Poppins"/>
                <a:sym typeface="Poppins"/>
              </a:rPr>
              <a:t> and </a:t>
            </a:r>
            <a:r>
              <a:rPr lang="en-US" sz="1800">
                <a:solidFill>
                  <a:srgbClr val="D12E2E"/>
                </a:solidFill>
                <a:latin typeface="Poppins"/>
                <a:ea typeface="Poppins"/>
                <a:cs typeface="Poppins"/>
                <a:sym typeface="Poppins"/>
              </a:rPr>
              <a:t>backtrack()</a:t>
            </a:r>
            <a:r>
              <a:rPr lang="en-US" sz="1800">
                <a:solidFill>
                  <a:srgbClr val="252525"/>
                </a:solidFill>
                <a:latin typeface="Poppins"/>
                <a:ea typeface="Poppins"/>
                <a:cs typeface="Poppins"/>
                <a:sym typeface="Poppins"/>
              </a:rPr>
              <a:t> to either explore a new state or go back to the previously explored one. We can also leverage these methods of the Search class to understand where we are exactly in our search:</a:t>
            </a:r>
          </a:p>
          <a:p>
            <a:pPr algn="just" marL="388620" indent="-194310" lvl="1">
              <a:lnSpc>
                <a:spcPts val="2700"/>
              </a:lnSpc>
              <a:buFont typeface="Arial"/>
              <a:buChar char="•"/>
            </a:pPr>
            <a:r>
              <a:rPr lang="en-US" sz="1800">
                <a:solidFill>
                  <a:srgbClr val="D12E2E"/>
                </a:solidFill>
                <a:latin typeface="Poppins"/>
                <a:ea typeface="Poppins"/>
                <a:cs typeface="Poppins"/>
                <a:sym typeface="Poppins"/>
              </a:rPr>
              <a:t>isNewState</a:t>
            </a:r>
            <a:r>
              <a:rPr lang="en-US" sz="1800">
                <a:solidFill>
                  <a:srgbClr val="252525"/>
                </a:solidFill>
                <a:latin typeface="Poppins"/>
                <a:ea typeface="Poppins"/>
                <a:cs typeface="Poppins"/>
                <a:sym typeface="Poppins"/>
              </a:rPr>
              <a:t> tells us is we’ve never seen the current state</a:t>
            </a:r>
          </a:p>
          <a:p>
            <a:pPr algn="just" marL="388620" indent="-194310" lvl="1">
              <a:lnSpc>
                <a:spcPts val="2700"/>
              </a:lnSpc>
              <a:buFont typeface="Arial"/>
              <a:buChar char="•"/>
            </a:pPr>
            <a:r>
              <a:rPr lang="en-US" sz="1800">
                <a:solidFill>
                  <a:srgbClr val="D12E2E"/>
                </a:solidFill>
                <a:latin typeface="Poppins"/>
                <a:ea typeface="Poppins"/>
                <a:cs typeface="Poppins"/>
                <a:sym typeface="Poppins"/>
              </a:rPr>
              <a:t>isEndState</a:t>
            </a:r>
            <a:r>
              <a:rPr lang="en-US" sz="1800">
                <a:solidFill>
                  <a:srgbClr val="252525"/>
                </a:solidFill>
                <a:latin typeface="Poppins"/>
                <a:ea typeface="Poppins"/>
                <a:cs typeface="Poppins"/>
                <a:sym typeface="Poppins"/>
              </a:rPr>
              <a:t> tells us whether the current state is final</a:t>
            </a:r>
          </a:p>
          <a:p>
            <a:pPr algn="just" marL="388620" indent="-194310" lvl="1">
              <a:lnSpc>
                <a:spcPts val="2700"/>
              </a:lnSpc>
              <a:spcBef>
                <a:spcPct val="0"/>
              </a:spcBef>
              <a:buFont typeface="Arial"/>
              <a:buChar char="•"/>
            </a:pPr>
            <a:r>
              <a:rPr lang="en-US" sz="1800">
                <a:solidFill>
                  <a:srgbClr val="D12E2E"/>
                </a:solidFill>
                <a:latin typeface="Poppins"/>
                <a:ea typeface="Poppins"/>
                <a:cs typeface="Poppins"/>
                <a:sym typeface="Poppins"/>
              </a:rPr>
              <a:t>isIgnoredState</a:t>
            </a:r>
            <a:r>
              <a:rPr lang="en-US" sz="1800">
                <a:solidFill>
                  <a:srgbClr val="252525"/>
                </a:solidFill>
                <a:latin typeface="Poppins"/>
                <a:ea typeface="Poppins"/>
                <a:cs typeface="Poppins"/>
                <a:sym typeface="Poppins"/>
              </a:rPr>
              <a:t> tests whether the current state should be ignored for search purposes</a:t>
            </a:r>
          </a:p>
        </p:txBody>
      </p:sp>
    </p:spTree>
  </p:cSld>
  <p:clrMapOvr>
    <a:masterClrMapping/>
  </p:clrMapOvr>
  <p:transition spd="slow">
    <p:push dir="l"/>
  </p:transition>
</p:sld>
</file>

<file path=ppt/slides/slide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9578975"/>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242378" y="888478"/>
            <a:ext cx="1825398" cy="1825398"/>
          </a:xfrm>
          <a:custGeom>
            <a:avLst/>
            <a:gdLst/>
            <a:ahLst/>
            <a:cxnLst/>
            <a:rect r="r" b="b" t="t" l="l"/>
            <a:pathLst>
              <a:path h="1825398" w="1825398">
                <a:moveTo>
                  <a:pt x="0" y="0"/>
                </a:moveTo>
                <a:lnTo>
                  <a:pt x="1825397" y="0"/>
                </a:lnTo>
                <a:lnTo>
                  <a:pt x="1825397" y="1825398"/>
                </a:lnTo>
                <a:lnTo>
                  <a:pt x="0" y="1825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886075"/>
            <a:ext cx="5010474"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Extending</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Search</a:t>
            </a:r>
          </a:p>
        </p:txBody>
      </p:sp>
      <p:sp>
        <p:nvSpPr>
          <p:cNvPr name="TextBox 5" id="5"/>
          <p:cNvSpPr txBox="true"/>
          <p:nvPr/>
        </p:nvSpPr>
        <p:spPr>
          <a:xfrm rot="0">
            <a:off x="17259300" y="9531350"/>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64</a:t>
            </a:r>
          </a:p>
        </p:txBody>
      </p:sp>
      <p:sp>
        <p:nvSpPr>
          <p:cNvPr name="TextBox 6" id="6"/>
          <p:cNvSpPr txBox="true"/>
          <p:nvPr/>
        </p:nvSpPr>
        <p:spPr>
          <a:xfrm rot="0">
            <a:off x="8554952" y="1744027"/>
            <a:ext cx="6324586"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Interaction with Other Components</a:t>
            </a:r>
          </a:p>
        </p:txBody>
      </p:sp>
      <p:sp>
        <p:nvSpPr>
          <p:cNvPr name="TextBox 7" id="7"/>
          <p:cNvSpPr txBox="true"/>
          <p:nvPr/>
        </p:nvSpPr>
        <p:spPr>
          <a:xfrm rot="0">
            <a:off x="1028700" y="5305425"/>
            <a:ext cx="5010474" cy="13792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Let’s now see what </a:t>
            </a:r>
            <a:r>
              <a:rPr lang="en-US" sz="1800">
                <a:solidFill>
                  <a:srgbClr val="D12E2E"/>
                </a:solidFill>
                <a:latin typeface="Poppins"/>
                <a:ea typeface="Poppins"/>
                <a:cs typeface="Poppins"/>
                <a:sym typeface="Poppins"/>
              </a:rPr>
              <a:t>characteristics</a:t>
            </a:r>
            <a:r>
              <a:rPr lang="en-US" sz="1800">
                <a:solidFill>
                  <a:srgbClr val="252525"/>
                </a:solidFill>
                <a:latin typeface="Poppins"/>
                <a:ea typeface="Poppins"/>
                <a:cs typeface="Poppins"/>
                <a:sym typeface="Poppins"/>
              </a:rPr>
              <a:t> our </a:t>
            </a:r>
            <a:r>
              <a:rPr lang="en-US" sz="1800">
                <a:solidFill>
                  <a:srgbClr val="D12E2E"/>
                </a:solidFill>
                <a:latin typeface="Poppins"/>
                <a:ea typeface="Poppins"/>
                <a:cs typeface="Poppins"/>
                <a:sym typeface="Poppins"/>
              </a:rPr>
              <a:t>custom class</a:t>
            </a:r>
            <a:r>
              <a:rPr lang="en-US" sz="1800">
                <a:solidFill>
                  <a:srgbClr val="252525"/>
                </a:solidFill>
                <a:latin typeface="Poppins"/>
                <a:ea typeface="Poppins"/>
                <a:cs typeface="Poppins"/>
                <a:sym typeface="Poppins"/>
              </a:rPr>
              <a:t> should have, and which </a:t>
            </a:r>
            <a:r>
              <a:rPr lang="en-US" sz="1800">
                <a:solidFill>
                  <a:srgbClr val="D12E2E"/>
                </a:solidFill>
                <a:latin typeface="Poppins"/>
                <a:ea typeface="Poppins"/>
                <a:cs typeface="Poppins"/>
                <a:sym typeface="Poppins"/>
              </a:rPr>
              <a:t>existing methods</a:t>
            </a:r>
            <a:r>
              <a:rPr lang="en-US" sz="1800">
                <a:solidFill>
                  <a:srgbClr val="252525"/>
                </a:solidFill>
                <a:latin typeface="Poppins"/>
                <a:ea typeface="Poppins"/>
                <a:cs typeface="Poppins"/>
                <a:sym typeface="Poppins"/>
              </a:rPr>
              <a:t> and </a:t>
            </a:r>
            <a:r>
              <a:rPr lang="en-US" sz="1800">
                <a:solidFill>
                  <a:srgbClr val="D12E2E"/>
                </a:solidFill>
                <a:latin typeface="Poppins"/>
                <a:ea typeface="Poppins"/>
                <a:cs typeface="Poppins"/>
                <a:sym typeface="Poppins"/>
              </a:rPr>
              <a:t>attributes</a:t>
            </a:r>
            <a:r>
              <a:rPr lang="en-US" sz="1800">
                <a:solidFill>
                  <a:srgbClr val="252525"/>
                </a:solidFill>
                <a:latin typeface="Poppins"/>
                <a:ea typeface="Poppins"/>
                <a:cs typeface="Poppins"/>
                <a:sym typeface="Poppins"/>
              </a:rPr>
              <a:t> we can leverage from the Search class</a:t>
            </a:r>
          </a:p>
        </p:txBody>
      </p:sp>
      <p:sp>
        <p:nvSpPr>
          <p:cNvPr name="TextBox 8" id="8"/>
          <p:cNvSpPr txBox="true"/>
          <p:nvPr/>
        </p:nvSpPr>
        <p:spPr>
          <a:xfrm rot="0">
            <a:off x="8554952" y="2346007"/>
            <a:ext cx="8704348" cy="2065020"/>
          </a:xfrm>
          <a:prstGeom prst="rect">
            <a:avLst/>
          </a:prstGeom>
        </p:spPr>
        <p:txBody>
          <a:bodyPr anchor="t" rtlCol="false" tIns="0" lIns="0" bIns="0" rIns="0">
            <a:spAutoFit/>
          </a:bodyPr>
          <a:lstStyle/>
          <a:p>
            <a:pPr algn="l" marL="0" indent="0" lvl="0">
              <a:lnSpc>
                <a:spcPts val="2700"/>
              </a:lnSpc>
              <a:spcBef>
                <a:spcPct val="0"/>
              </a:spcBef>
            </a:pPr>
            <a:r>
              <a:rPr lang="en-US" sz="1800">
                <a:solidFill>
                  <a:srgbClr val="252525"/>
                </a:solidFill>
                <a:latin typeface="Poppins"/>
                <a:ea typeface="Poppins"/>
                <a:cs typeface="Poppins"/>
                <a:sym typeface="Poppins"/>
              </a:rPr>
              <a:t>Listeners could end a search by manipulating the Search class attribute </a:t>
            </a:r>
            <a:r>
              <a:rPr lang="en-US" sz="1800">
                <a:solidFill>
                  <a:srgbClr val="D12E2E"/>
                </a:solidFill>
                <a:latin typeface="Poppins"/>
                <a:ea typeface="Poppins"/>
                <a:cs typeface="Poppins"/>
                <a:sym typeface="Poppins"/>
              </a:rPr>
              <a:t>done</a:t>
            </a:r>
            <a:r>
              <a:rPr lang="en-US" sz="1800">
                <a:solidFill>
                  <a:srgbClr val="252525"/>
                </a:solidFill>
                <a:latin typeface="Poppins"/>
                <a:ea typeface="Poppins"/>
                <a:cs typeface="Poppins"/>
                <a:sym typeface="Poppins"/>
              </a:rPr>
              <a:t>:  this should be considered accordingly in our code</a:t>
            </a:r>
          </a:p>
          <a:p>
            <a:pPr algn="l" marL="0" indent="0" lvl="0">
              <a:lnSpc>
                <a:spcPts val="2700"/>
              </a:lnSpc>
              <a:spcBef>
                <a:spcPct val="0"/>
              </a:spcBef>
            </a:pPr>
          </a:p>
          <a:p>
            <a:pPr algn="l" marL="0" indent="0" lvl="0">
              <a:lnSpc>
                <a:spcPts val="2700"/>
              </a:lnSpc>
              <a:spcBef>
                <a:spcPct val="0"/>
              </a:spcBef>
            </a:pPr>
            <a:r>
              <a:rPr lang="en-US" sz="1800" u="none">
                <a:solidFill>
                  <a:srgbClr val="252525"/>
                </a:solidFill>
                <a:latin typeface="Poppins"/>
                <a:ea typeface="Poppins"/>
                <a:cs typeface="Poppins"/>
                <a:sym typeface="Poppins"/>
              </a:rPr>
              <a:t>Other components can request a backtrack through the </a:t>
            </a:r>
            <a:r>
              <a:rPr lang="en-US" sz="1800" u="none">
                <a:solidFill>
                  <a:srgbClr val="D12E2E"/>
                </a:solidFill>
                <a:latin typeface="Poppins"/>
                <a:ea typeface="Poppins"/>
                <a:cs typeface="Poppins"/>
                <a:sym typeface="Poppins"/>
              </a:rPr>
              <a:t>requestBacktrack()</a:t>
            </a:r>
            <a:r>
              <a:rPr lang="en-US" sz="1800" u="none">
                <a:solidFill>
                  <a:srgbClr val="252525"/>
                </a:solidFill>
                <a:latin typeface="Poppins"/>
                <a:ea typeface="Poppins"/>
                <a:cs typeface="Poppins"/>
                <a:sym typeface="Poppins"/>
              </a:rPr>
              <a:t> method of Search class. We can check whether this has happened with the Search method </a:t>
            </a:r>
            <a:r>
              <a:rPr lang="en-US" sz="1800" u="none">
                <a:solidFill>
                  <a:srgbClr val="D12E2E"/>
                </a:solidFill>
                <a:latin typeface="Poppins"/>
                <a:ea typeface="Poppins"/>
                <a:cs typeface="Poppins"/>
                <a:sym typeface="Poppins"/>
              </a:rPr>
              <a:t>checkAndResetBacktrackRequest()</a:t>
            </a:r>
          </a:p>
        </p:txBody>
      </p:sp>
      <p:sp>
        <p:nvSpPr>
          <p:cNvPr name="TextBox 9" id="9"/>
          <p:cNvSpPr txBox="true"/>
          <p:nvPr/>
        </p:nvSpPr>
        <p:spPr>
          <a:xfrm rot="0">
            <a:off x="8554952" y="5086328"/>
            <a:ext cx="7759278"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Adapting to Search Related Properties</a:t>
            </a:r>
          </a:p>
        </p:txBody>
      </p:sp>
      <p:sp>
        <p:nvSpPr>
          <p:cNvPr name="TextBox 10" id="10"/>
          <p:cNvSpPr txBox="true"/>
          <p:nvPr/>
        </p:nvSpPr>
        <p:spPr>
          <a:xfrm rot="0">
            <a:off x="8554952" y="5688943"/>
            <a:ext cx="8704348" cy="1736408"/>
          </a:xfrm>
          <a:prstGeom prst="rect">
            <a:avLst/>
          </a:prstGeom>
        </p:spPr>
        <p:txBody>
          <a:bodyPr anchor="t" rtlCol="false" tIns="0" lIns="0" bIns="0" rIns="0">
            <a:spAutoFit/>
          </a:bodyPr>
          <a:lstStyle/>
          <a:p>
            <a:pPr algn="l">
              <a:lnSpc>
                <a:spcPts val="2700"/>
              </a:lnSpc>
            </a:pPr>
            <a:r>
              <a:rPr lang="en-US" sz="1800">
                <a:solidFill>
                  <a:srgbClr val="252525"/>
                </a:solidFill>
                <a:latin typeface="Poppins"/>
                <a:ea typeface="Poppins"/>
                <a:cs typeface="Poppins"/>
                <a:sym typeface="Poppins"/>
              </a:rPr>
              <a:t>Let’s see how to take into account some of these properties:</a:t>
            </a:r>
          </a:p>
          <a:p>
            <a:pPr algn="l" marL="388620" indent="-194310" lvl="1">
              <a:lnSpc>
                <a:spcPts val="2700"/>
              </a:lnSpc>
              <a:buFont typeface="Arial"/>
              <a:buChar char="•"/>
            </a:pPr>
            <a:r>
              <a:rPr lang="en-US" sz="1800">
                <a:solidFill>
                  <a:srgbClr val="D12E2E"/>
                </a:solidFill>
                <a:latin typeface="Poppins"/>
                <a:ea typeface="Poppins"/>
                <a:cs typeface="Poppins"/>
                <a:sym typeface="Poppins"/>
              </a:rPr>
              <a:t>search.depth_limit</a:t>
            </a:r>
            <a:r>
              <a:rPr lang="en-US" sz="1800">
                <a:solidFill>
                  <a:srgbClr val="252525"/>
                </a:solidFill>
                <a:latin typeface="Poppins"/>
                <a:ea typeface="Poppins"/>
                <a:cs typeface="Poppins"/>
                <a:sym typeface="Poppins"/>
              </a:rPr>
              <a:t>  → use </a:t>
            </a:r>
            <a:r>
              <a:rPr lang="en-US" sz="1800">
                <a:solidFill>
                  <a:srgbClr val="D12E2E"/>
                </a:solidFill>
                <a:latin typeface="Poppins"/>
                <a:ea typeface="Poppins"/>
                <a:cs typeface="Poppins"/>
                <a:sym typeface="Poppins"/>
              </a:rPr>
              <a:t>getDepthLimit()</a:t>
            </a:r>
            <a:r>
              <a:rPr lang="en-US" sz="1800">
                <a:solidFill>
                  <a:srgbClr val="252525"/>
                </a:solidFill>
                <a:latin typeface="Poppins"/>
                <a:ea typeface="Poppins"/>
                <a:cs typeface="Poppins"/>
                <a:sym typeface="Poppins"/>
              </a:rPr>
              <a:t> </a:t>
            </a:r>
          </a:p>
          <a:p>
            <a:pPr algn="l" marL="388620" indent="-194310" lvl="1">
              <a:lnSpc>
                <a:spcPts val="2700"/>
              </a:lnSpc>
              <a:buFont typeface="Arial"/>
              <a:buChar char="•"/>
            </a:pPr>
            <a:r>
              <a:rPr lang="en-US" sz="1800">
                <a:solidFill>
                  <a:srgbClr val="D12E2E"/>
                </a:solidFill>
                <a:latin typeface="Poppins"/>
                <a:ea typeface="Poppins"/>
                <a:cs typeface="Poppins"/>
                <a:sym typeface="Poppins"/>
              </a:rPr>
              <a:t>search.min_free</a:t>
            </a:r>
            <a:r>
              <a:rPr lang="en-US" sz="1800">
                <a:solidFill>
                  <a:srgbClr val="252525"/>
                </a:solidFill>
                <a:latin typeface="Poppins"/>
                <a:ea typeface="Poppins"/>
                <a:cs typeface="Poppins"/>
                <a:sym typeface="Poppins"/>
              </a:rPr>
              <a:t>  → use </a:t>
            </a:r>
            <a:r>
              <a:rPr lang="en-US" sz="1800">
                <a:solidFill>
                  <a:srgbClr val="D12E2E"/>
                </a:solidFill>
                <a:latin typeface="Poppins"/>
                <a:ea typeface="Poppins"/>
                <a:cs typeface="Poppins"/>
                <a:sym typeface="Poppins"/>
              </a:rPr>
              <a:t>checkStateSpaceLimit()</a:t>
            </a:r>
            <a:r>
              <a:rPr lang="en-US" sz="1800">
                <a:solidFill>
                  <a:srgbClr val="252525"/>
                </a:solidFill>
                <a:latin typeface="Poppins"/>
                <a:ea typeface="Poppins"/>
                <a:cs typeface="Poppins"/>
                <a:sym typeface="Poppins"/>
              </a:rPr>
              <a:t> </a:t>
            </a:r>
          </a:p>
          <a:p>
            <a:pPr algn="l" marL="388620" indent="-194310" lvl="1">
              <a:lnSpc>
                <a:spcPts val="2700"/>
              </a:lnSpc>
              <a:spcBef>
                <a:spcPct val="0"/>
              </a:spcBef>
              <a:buFont typeface="Arial"/>
              <a:buChar char="•"/>
            </a:pPr>
            <a:r>
              <a:rPr lang="en-US" sz="1800">
                <a:solidFill>
                  <a:srgbClr val="D12E2E"/>
                </a:solidFill>
                <a:latin typeface="Poppins"/>
                <a:ea typeface="Poppins"/>
                <a:cs typeface="Poppins"/>
                <a:sym typeface="Poppins"/>
              </a:rPr>
              <a:t>search.multiple_errors</a:t>
            </a:r>
            <a:r>
              <a:rPr lang="en-US" sz="1800">
                <a:solidFill>
                  <a:srgbClr val="252525"/>
                </a:solidFill>
                <a:latin typeface="Poppins"/>
                <a:ea typeface="Poppins"/>
                <a:cs typeface="Poppins"/>
                <a:sym typeface="Poppins"/>
              </a:rPr>
              <a:t> → use </a:t>
            </a:r>
            <a:r>
              <a:rPr lang="en-US" sz="1800">
                <a:solidFill>
                  <a:srgbClr val="D12E2E"/>
                </a:solidFill>
                <a:latin typeface="Poppins"/>
                <a:ea typeface="Poppins"/>
                <a:cs typeface="Poppins"/>
                <a:sym typeface="Poppins"/>
              </a:rPr>
              <a:t>hasPropertyTermination()</a:t>
            </a:r>
            <a:r>
              <a:rPr lang="en-US" sz="1800">
                <a:solidFill>
                  <a:srgbClr val="252525"/>
                </a:solidFill>
                <a:latin typeface="Poppins"/>
                <a:ea typeface="Poppins"/>
                <a:cs typeface="Poppins"/>
                <a:sym typeface="Poppins"/>
              </a:rPr>
              <a:t>, in combination with the </a:t>
            </a:r>
            <a:r>
              <a:rPr lang="en-US" sz="1800">
                <a:solidFill>
                  <a:srgbClr val="D12E2E"/>
                </a:solidFill>
                <a:latin typeface="Poppins"/>
                <a:ea typeface="Poppins"/>
                <a:cs typeface="Poppins"/>
                <a:sym typeface="Poppins"/>
              </a:rPr>
              <a:t>done</a:t>
            </a:r>
            <a:r>
              <a:rPr lang="en-US" sz="1800">
                <a:solidFill>
                  <a:srgbClr val="252525"/>
                </a:solidFill>
                <a:latin typeface="Poppins"/>
                <a:ea typeface="Poppins"/>
                <a:cs typeface="Poppins"/>
                <a:sym typeface="Poppins"/>
              </a:rPr>
              <a:t> attribute</a:t>
            </a:r>
          </a:p>
        </p:txBody>
      </p:sp>
    </p:spTree>
  </p:cSld>
  <p:clrMapOvr>
    <a:masterClrMapping/>
  </p:clrMapOvr>
  <p:transition spd="slow">
    <p:push dir="l"/>
  </p:transition>
</p:sld>
</file>

<file path=ppt/slides/slide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242378" y="888478"/>
            <a:ext cx="1825398" cy="1825398"/>
          </a:xfrm>
          <a:custGeom>
            <a:avLst/>
            <a:gdLst/>
            <a:ahLst/>
            <a:cxnLst/>
            <a:rect r="r" b="b" t="t" l="l"/>
            <a:pathLst>
              <a:path h="1825398" w="1825398">
                <a:moveTo>
                  <a:pt x="0" y="0"/>
                </a:moveTo>
                <a:lnTo>
                  <a:pt x="1825397" y="0"/>
                </a:lnTo>
                <a:lnTo>
                  <a:pt x="1825397" y="1825398"/>
                </a:lnTo>
                <a:lnTo>
                  <a:pt x="0" y="18253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886075"/>
            <a:ext cx="5010474"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Extending</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Search</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65</a:t>
            </a:r>
          </a:p>
        </p:txBody>
      </p:sp>
      <p:sp>
        <p:nvSpPr>
          <p:cNvPr name="TextBox 6" id="6"/>
          <p:cNvSpPr txBox="true"/>
          <p:nvPr/>
        </p:nvSpPr>
        <p:spPr>
          <a:xfrm rot="0">
            <a:off x="8554952" y="2656726"/>
            <a:ext cx="3333100"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Notifications</a:t>
            </a:r>
          </a:p>
        </p:txBody>
      </p:sp>
      <p:sp>
        <p:nvSpPr>
          <p:cNvPr name="TextBox 7" id="7"/>
          <p:cNvSpPr txBox="true"/>
          <p:nvPr/>
        </p:nvSpPr>
        <p:spPr>
          <a:xfrm rot="0">
            <a:off x="1028700" y="5305425"/>
            <a:ext cx="5010474" cy="13792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Let’s now see what </a:t>
            </a:r>
            <a:r>
              <a:rPr lang="en-US" sz="1800">
                <a:solidFill>
                  <a:srgbClr val="D12E2E"/>
                </a:solidFill>
                <a:latin typeface="Poppins"/>
                <a:ea typeface="Poppins"/>
                <a:cs typeface="Poppins"/>
                <a:sym typeface="Poppins"/>
              </a:rPr>
              <a:t>characteristics</a:t>
            </a:r>
            <a:r>
              <a:rPr lang="en-US" sz="1800">
                <a:solidFill>
                  <a:srgbClr val="252525"/>
                </a:solidFill>
                <a:latin typeface="Poppins"/>
                <a:ea typeface="Poppins"/>
                <a:cs typeface="Poppins"/>
                <a:sym typeface="Poppins"/>
              </a:rPr>
              <a:t> our </a:t>
            </a:r>
            <a:r>
              <a:rPr lang="en-US" sz="1800">
                <a:solidFill>
                  <a:srgbClr val="D12E2E"/>
                </a:solidFill>
                <a:latin typeface="Poppins"/>
                <a:ea typeface="Poppins"/>
                <a:cs typeface="Poppins"/>
                <a:sym typeface="Poppins"/>
              </a:rPr>
              <a:t>custom class</a:t>
            </a:r>
            <a:r>
              <a:rPr lang="en-US" sz="1800">
                <a:solidFill>
                  <a:srgbClr val="252525"/>
                </a:solidFill>
                <a:latin typeface="Poppins"/>
                <a:ea typeface="Poppins"/>
                <a:cs typeface="Poppins"/>
                <a:sym typeface="Poppins"/>
              </a:rPr>
              <a:t> should have, and which </a:t>
            </a:r>
            <a:r>
              <a:rPr lang="en-US" sz="1800">
                <a:solidFill>
                  <a:srgbClr val="D12E2E"/>
                </a:solidFill>
                <a:latin typeface="Poppins"/>
                <a:ea typeface="Poppins"/>
                <a:cs typeface="Poppins"/>
                <a:sym typeface="Poppins"/>
              </a:rPr>
              <a:t>existing methods</a:t>
            </a:r>
            <a:r>
              <a:rPr lang="en-US" sz="1800">
                <a:solidFill>
                  <a:srgbClr val="252525"/>
                </a:solidFill>
                <a:latin typeface="Poppins"/>
                <a:ea typeface="Poppins"/>
                <a:cs typeface="Poppins"/>
                <a:sym typeface="Poppins"/>
              </a:rPr>
              <a:t> and </a:t>
            </a:r>
            <a:r>
              <a:rPr lang="en-US" sz="1800">
                <a:solidFill>
                  <a:srgbClr val="D12E2E"/>
                </a:solidFill>
                <a:latin typeface="Poppins"/>
                <a:ea typeface="Poppins"/>
                <a:cs typeface="Poppins"/>
                <a:sym typeface="Poppins"/>
              </a:rPr>
              <a:t>attributes</a:t>
            </a:r>
            <a:r>
              <a:rPr lang="en-US" sz="1800">
                <a:solidFill>
                  <a:srgbClr val="252525"/>
                </a:solidFill>
                <a:latin typeface="Poppins"/>
                <a:ea typeface="Poppins"/>
                <a:cs typeface="Poppins"/>
                <a:sym typeface="Poppins"/>
              </a:rPr>
              <a:t> we can leverage from the Search class</a:t>
            </a:r>
          </a:p>
        </p:txBody>
      </p:sp>
      <p:sp>
        <p:nvSpPr>
          <p:cNvPr name="TextBox 8" id="8"/>
          <p:cNvSpPr txBox="true"/>
          <p:nvPr/>
        </p:nvSpPr>
        <p:spPr>
          <a:xfrm rot="0">
            <a:off x="8554952" y="3258706"/>
            <a:ext cx="8704348" cy="3127058"/>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A proper search should notify different listeners of certain events. The interface SearchListener offers us a wide array of notifications:</a:t>
            </a:r>
          </a:p>
          <a:p>
            <a:pPr algn="just" marL="388620" indent="-194310" lvl="1">
              <a:lnSpc>
                <a:spcPts val="2700"/>
              </a:lnSpc>
              <a:buFont typeface="Arial"/>
              <a:buChar char="•"/>
            </a:pPr>
            <a:r>
              <a:rPr lang="en-US" sz="1800">
                <a:solidFill>
                  <a:srgbClr val="D12E2E"/>
                </a:solidFill>
                <a:latin typeface="Poppins"/>
                <a:ea typeface="Poppins"/>
                <a:cs typeface="Poppins"/>
                <a:sym typeface="Poppins"/>
              </a:rPr>
              <a:t>notifyStateAdvanced() </a:t>
            </a:r>
          </a:p>
          <a:p>
            <a:pPr algn="just" marL="388620" indent="-194310" lvl="1">
              <a:lnSpc>
                <a:spcPts val="2700"/>
              </a:lnSpc>
              <a:buFont typeface="Arial"/>
              <a:buChar char="•"/>
            </a:pPr>
            <a:r>
              <a:rPr lang="en-US" sz="1800">
                <a:solidFill>
                  <a:srgbClr val="D12E2E"/>
                </a:solidFill>
                <a:latin typeface="Poppins"/>
                <a:ea typeface="Poppins"/>
                <a:cs typeface="Poppins"/>
                <a:sym typeface="Poppins"/>
              </a:rPr>
              <a:t>notifystateBacktracked()</a:t>
            </a:r>
          </a:p>
          <a:p>
            <a:pPr algn="just" marL="388620" indent="-194310" lvl="1">
              <a:lnSpc>
                <a:spcPts val="2700"/>
              </a:lnSpc>
              <a:buFont typeface="Arial"/>
              <a:buChar char="•"/>
            </a:pPr>
            <a:r>
              <a:rPr lang="en-US" sz="1800">
                <a:solidFill>
                  <a:srgbClr val="D12E2E"/>
                </a:solidFill>
                <a:latin typeface="Poppins"/>
                <a:ea typeface="Poppins"/>
                <a:cs typeface="Poppins"/>
                <a:sym typeface="Poppins"/>
              </a:rPr>
              <a:t>notifyStateProcessed()</a:t>
            </a:r>
          </a:p>
          <a:p>
            <a:pPr algn="just" marL="388620" indent="-194310" lvl="1">
              <a:lnSpc>
                <a:spcPts val="2700"/>
              </a:lnSpc>
              <a:buFont typeface="Arial"/>
              <a:buChar char="•"/>
            </a:pPr>
            <a:r>
              <a:rPr lang="en-US" sz="1800">
                <a:solidFill>
                  <a:srgbClr val="D12E2E"/>
                </a:solidFill>
                <a:latin typeface="Poppins"/>
                <a:ea typeface="Poppins"/>
                <a:cs typeface="Poppins"/>
                <a:sym typeface="Poppins"/>
              </a:rPr>
              <a:t>notifySearchStarted()</a:t>
            </a:r>
          </a:p>
          <a:p>
            <a:pPr algn="just" marL="388620" indent="-194310" lvl="1">
              <a:lnSpc>
                <a:spcPts val="2700"/>
              </a:lnSpc>
              <a:buFont typeface="Arial"/>
              <a:buChar char="•"/>
            </a:pPr>
            <a:r>
              <a:rPr lang="en-US" sz="1800">
                <a:solidFill>
                  <a:srgbClr val="D12E2E"/>
                </a:solidFill>
                <a:latin typeface="Poppins"/>
                <a:ea typeface="Poppins"/>
                <a:cs typeface="Poppins"/>
                <a:sym typeface="Poppins"/>
              </a:rPr>
              <a:t>notifySearchFinished()</a:t>
            </a:r>
          </a:p>
          <a:p>
            <a:pPr algn="just" marL="388620" indent="-194310" lvl="1">
              <a:lnSpc>
                <a:spcPts val="2700"/>
              </a:lnSpc>
              <a:buFont typeface="Arial"/>
              <a:buChar char="•"/>
            </a:pPr>
            <a:r>
              <a:rPr lang="en-US" sz="1800">
                <a:solidFill>
                  <a:srgbClr val="D12E2E"/>
                </a:solidFill>
                <a:latin typeface="Poppins"/>
                <a:ea typeface="Poppins"/>
                <a:cs typeface="Poppins"/>
                <a:sym typeface="Poppins"/>
              </a:rPr>
              <a:t>notifyPropertyViolated()</a:t>
            </a:r>
          </a:p>
          <a:p>
            <a:pPr algn="just" marL="388620" indent="-194310" lvl="1">
              <a:lnSpc>
                <a:spcPts val="2700"/>
              </a:lnSpc>
              <a:spcBef>
                <a:spcPct val="0"/>
              </a:spcBef>
              <a:buFont typeface="Arial"/>
              <a:buChar char="•"/>
            </a:pPr>
            <a:r>
              <a:rPr lang="en-US" sz="1800">
                <a:solidFill>
                  <a:srgbClr val="D12E2E"/>
                </a:solidFill>
                <a:latin typeface="Poppins"/>
                <a:ea typeface="Poppins"/>
                <a:cs typeface="Poppins"/>
                <a:sym typeface="Poppins"/>
              </a:rPr>
              <a:t>notifySearchConstraintHit(String)</a:t>
            </a:r>
          </a:p>
        </p:txBody>
      </p:sp>
    </p:spTree>
  </p:cSld>
  <p:clrMapOvr>
    <a:masterClrMapping/>
  </p:clrMapOvr>
  <p:transition spd="slow">
    <p:push dir="l"/>
  </p:transition>
</p:sld>
</file>

<file path=ppt/slides/slide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913465"/>
            <a:ext cx="1869097" cy="1763960"/>
          </a:xfrm>
          <a:custGeom>
            <a:avLst/>
            <a:gdLst/>
            <a:ahLst/>
            <a:cxnLst/>
            <a:rect r="r" b="b" t="t" l="l"/>
            <a:pathLst>
              <a:path h="1763960" w="1869097">
                <a:moveTo>
                  <a:pt x="0" y="0"/>
                </a:moveTo>
                <a:lnTo>
                  <a:pt x="1869097" y="0"/>
                </a:lnTo>
                <a:lnTo>
                  <a:pt x="1869097" y="1763960"/>
                </a:lnTo>
                <a:lnTo>
                  <a:pt x="0" y="17639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187822" y="1913465"/>
            <a:ext cx="1414316" cy="1168579"/>
          </a:xfrm>
          <a:custGeom>
            <a:avLst/>
            <a:gdLst/>
            <a:ahLst/>
            <a:cxnLst/>
            <a:rect r="r" b="b" t="t" l="l"/>
            <a:pathLst>
              <a:path h="1168579" w="1414316">
                <a:moveTo>
                  <a:pt x="0" y="0"/>
                </a:moveTo>
                <a:lnTo>
                  <a:pt x="1414316" y="0"/>
                </a:lnTo>
                <a:lnTo>
                  <a:pt x="1414316" y="1168579"/>
                </a:lnTo>
                <a:lnTo>
                  <a:pt x="0" y="1168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144000" y="4845809"/>
            <a:ext cx="1501960" cy="1462534"/>
          </a:xfrm>
          <a:custGeom>
            <a:avLst/>
            <a:gdLst/>
            <a:ahLst/>
            <a:cxnLst/>
            <a:rect r="r" b="b" t="t" l="l"/>
            <a:pathLst>
              <a:path h="1462534" w="1501960">
                <a:moveTo>
                  <a:pt x="0" y="0"/>
                </a:moveTo>
                <a:lnTo>
                  <a:pt x="1501960" y="0"/>
                </a:lnTo>
                <a:lnTo>
                  <a:pt x="1501960" y="1462534"/>
                </a:lnTo>
                <a:lnTo>
                  <a:pt x="0" y="14625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4002266"/>
            <a:ext cx="5010474"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Extending the VM</a:t>
            </a:r>
          </a:p>
        </p:txBody>
      </p:sp>
      <p:sp>
        <p:nvSpPr>
          <p:cNvPr name="TextBox 7" id="7"/>
          <p:cNvSpPr txBox="true"/>
          <p:nvPr/>
        </p:nvSpPr>
        <p:spPr>
          <a:xfrm rot="0">
            <a:off x="1019175" y="6448803"/>
            <a:ext cx="5010474" cy="17221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The VM implemented by JPF is itself expandable.</a:t>
            </a:r>
          </a:p>
          <a:p>
            <a:pPr algn="just" marL="0" indent="0" lvl="0">
              <a:lnSpc>
                <a:spcPts val="2700"/>
              </a:lnSpc>
              <a:spcBef>
                <a:spcPct val="0"/>
              </a:spcBef>
            </a:pPr>
          </a:p>
          <a:p>
            <a:pPr algn="just" marL="0" indent="0" lvl="0">
              <a:lnSpc>
                <a:spcPts val="2700"/>
              </a:lnSpc>
              <a:spcBef>
                <a:spcPct val="0"/>
              </a:spcBef>
            </a:pPr>
            <a:r>
              <a:rPr lang="en-US" sz="1800" u="none">
                <a:solidFill>
                  <a:srgbClr val="252525"/>
                </a:solidFill>
                <a:latin typeface="Poppins"/>
                <a:ea typeface="Poppins"/>
                <a:cs typeface="Poppins"/>
                <a:sym typeface="Poppins"/>
              </a:rPr>
              <a:t>This is out of scope of our explanation but it is interesting!</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66</a:t>
            </a:r>
          </a:p>
        </p:txBody>
      </p:sp>
      <p:sp>
        <p:nvSpPr>
          <p:cNvPr name="TextBox 9" id="9"/>
          <p:cNvSpPr txBox="true"/>
          <p:nvPr/>
        </p:nvSpPr>
        <p:spPr>
          <a:xfrm rot="0">
            <a:off x="11530831" y="1876003"/>
            <a:ext cx="3745084"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Bytecode Factory</a:t>
            </a:r>
          </a:p>
        </p:txBody>
      </p:sp>
      <p:sp>
        <p:nvSpPr>
          <p:cNvPr name="TextBox 10" id="10"/>
          <p:cNvSpPr txBox="true"/>
          <p:nvPr/>
        </p:nvSpPr>
        <p:spPr>
          <a:xfrm rot="0">
            <a:off x="11603846" y="4706488"/>
            <a:ext cx="3745084"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Model Java Interface</a:t>
            </a:r>
          </a:p>
        </p:txBody>
      </p:sp>
      <p:sp>
        <p:nvSpPr>
          <p:cNvPr name="TextBox 11" id="11"/>
          <p:cNvSpPr txBox="true"/>
          <p:nvPr/>
        </p:nvSpPr>
        <p:spPr>
          <a:xfrm rot="0">
            <a:off x="11530831" y="2498996"/>
            <a:ext cx="403696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Enable to implement new and existing bytecodes</a:t>
            </a:r>
          </a:p>
        </p:txBody>
      </p:sp>
      <p:sp>
        <p:nvSpPr>
          <p:cNvPr name="TextBox 12" id="12"/>
          <p:cNvSpPr txBox="true"/>
          <p:nvPr/>
        </p:nvSpPr>
        <p:spPr>
          <a:xfrm rot="0">
            <a:off x="11603846" y="5328153"/>
            <a:ext cx="4036961" cy="3505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Interface SUT with Native JVM</a:t>
            </a:r>
          </a:p>
        </p:txBody>
      </p:sp>
    </p:spTree>
  </p:cSld>
  <p:clrMapOvr>
    <a:masterClrMapping/>
  </p:clrMapOvr>
  <p:transition spd="slow">
    <p:push dir="l"/>
  </p:transition>
</p:sld>
</file>

<file path=ppt/slides/slide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2509838"/>
            <a:ext cx="1414316" cy="1168579"/>
          </a:xfrm>
          <a:custGeom>
            <a:avLst/>
            <a:gdLst/>
            <a:ahLst/>
            <a:cxnLst/>
            <a:rect r="r" b="b" t="t" l="l"/>
            <a:pathLst>
              <a:path h="1168579" w="1414316">
                <a:moveTo>
                  <a:pt x="0" y="0"/>
                </a:moveTo>
                <a:lnTo>
                  <a:pt x="1414316" y="0"/>
                </a:lnTo>
                <a:lnTo>
                  <a:pt x="1414316" y="1168578"/>
                </a:lnTo>
                <a:lnTo>
                  <a:pt x="0" y="11685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823567" y="1410140"/>
            <a:ext cx="11589398" cy="6519036"/>
          </a:xfrm>
          <a:custGeom>
            <a:avLst/>
            <a:gdLst/>
            <a:ahLst/>
            <a:cxnLst/>
            <a:rect r="r" b="b" t="t" l="l"/>
            <a:pathLst>
              <a:path h="6519036" w="11589398">
                <a:moveTo>
                  <a:pt x="0" y="0"/>
                </a:moveTo>
                <a:lnTo>
                  <a:pt x="11589398" y="0"/>
                </a:lnTo>
                <a:lnTo>
                  <a:pt x="11589398" y="6519036"/>
                </a:lnTo>
                <a:lnTo>
                  <a:pt x="0" y="6519036"/>
                </a:lnTo>
                <a:lnTo>
                  <a:pt x="0" y="0"/>
                </a:lnTo>
                <a:close/>
              </a:path>
            </a:pathLst>
          </a:custGeom>
          <a:blipFill>
            <a:blip r:embed="rId4"/>
            <a:stretch>
              <a:fillRect l="0" t="0" r="0" b="0"/>
            </a:stretch>
          </a:blipFill>
        </p:spPr>
      </p:sp>
      <p:sp>
        <p:nvSpPr>
          <p:cNvPr name="TextBox 5" id="5"/>
          <p:cNvSpPr txBox="true"/>
          <p:nvPr/>
        </p:nvSpPr>
        <p:spPr>
          <a:xfrm rot="0">
            <a:off x="1028700" y="4002266"/>
            <a:ext cx="5010474"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Bytecode</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Factory</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67</a:t>
            </a:r>
          </a:p>
        </p:txBody>
      </p:sp>
      <p:sp>
        <p:nvSpPr>
          <p:cNvPr name="TextBox 7" id="7"/>
          <p:cNvSpPr txBox="true"/>
          <p:nvPr/>
        </p:nvSpPr>
        <p:spPr>
          <a:xfrm rot="0">
            <a:off x="1028700" y="6574016"/>
            <a:ext cx="4036961"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We can specify new instructions, and give a concrete or symbolic execution method.</a:t>
            </a:r>
          </a:p>
        </p:txBody>
      </p:sp>
    </p:spTree>
  </p:cSld>
  <p:clrMapOvr>
    <a:masterClrMapping/>
  </p:clrMapOvr>
  <p:transition spd="slow">
    <p:push dir="l"/>
  </p:transition>
</p:sld>
</file>

<file path=ppt/slides/slide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9525" y="910061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845537"/>
            <a:ext cx="1919474" cy="1869088"/>
          </a:xfrm>
          <a:custGeom>
            <a:avLst/>
            <a:gdLst/>
            <a:ahLst/>
            <a:cxnLst/>
            <a:rect r="r" b="b" t="t" l="l"/>
            <a:pathLst>
              <a:path h="1869088" w="1919474">
                <a:moveTo>
                  <a:pt x="0" y="0"/>
                </a:moveTo>
                <a:lnTo>
                  <a:pt x="1919474" y="0"/>
                </a:lnTo>
                <a:lnTo>
                  <a:pt x="1919474" y="1869088"/>
                </a:lnTo>
                <a:lnTo>
                  <a:pt x="0" y="18690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461855" y="2399084"/>
            <a:ext cx="4172784" cy="1153266"/>
            <a:chOff x="0" y="0"/>
            <a:chExt cx="1860718" cy="514262"/>
          </a:xfrm>
        </p:grpSpPr>
        <p:sp>
          <p:nvSpPr>
            <p:cNvPr name="Freeform 5" id="5"/>
            <p:cNvSpPr/>
            <p:nvPr/>
          </p:nvSpPr>
          <p:spPr>
            <a:xfrm flipH="false" flipV="false" rot="0">
              <a:off x="0" y="0"/>
              <a:ext cx="1860718" cy="514262"/>
            </a:xfrm>
            <a:custGeom>
              <a:avLst/>
              <a:gdLst/>
              <a:ahLst/>
              <a:cxnLst/>
              <a:rect r="r" b="b" t="t" l="l"/>
              <a:pathLst>
                <a:path h="514262" w="1860718">
                  <a:moveTo>
                    <a:pt x="94622" y="0"/>
                  </a:moveTo>
                  <a:lnTo>
                    <a:pt x="1766096" y="0"/>
                  </a:lnTo>
                  <a:cubicBezTo>
                    <a:pt x="1818354" y="0"/>
                    <a:pt x="1860718" y="42364"/>
                    <a:pt x="1860718" y="94622"/>
                  </a:cubicBezTo>
                  <a:lnTo>
                    <a:pt x="1860718" y="419640"/>
                  </a:lnTo>
                  <a:cubicBezTo>
                    <a:pt x="1860718" y="471898"/>
                    <a:pt x="1818354" y="514262"/>
                    <a:pt x="1766096" y="514262"/>
                  </a:cubicBezTo>
                  <a:lnTo>
                    <a:pt x="94622" y="514262"/>
                  </a:lnTo>
                  <a:cubicBezTo>
                    <a:pt x="42364" y="514262"/>
                    <a:pt x="0" y="471898"/>
                    <a:pt x="0" y="419640"/>
                  </a:cubicBezTo>
                  <a:lnTo>
                    <a:pt x="0" y="94622"/>
                  </a:lnTo>
                  <a:cubicBezTo>
                    <a:pt x="0" y="42364"/>
                    <a:pt x="42364" y="0"/>
                    <a:pt x="94622" y="0"/>
                  </a:cubicBezTo>
                  <a:close/>
                </a:path>
              </a:pathLst>
            </a:custGeom>
            <a:solidFill>
              <a:srgbClr val="000000">
                <a:alpha val="0"/>
              </a:srgbClr>
            </a:solidFill>
            <a:ln w="38100" cap="rnd">
              <a:solidFill>
                <a:srgbClr val="D12E2E"/>
              </a:solidFill>
              <a:prstDash val="solid"/>
              <a:round/>
            </a:ln>
          </p:spPr>
        </p:sp>
        <p:sp>
          <p:nvSpPr>
            <p:cNvPr name="TextBox 6" id="6"/>
            <p:cNvSpPr txBox="true"/>
            <p:nvPr/>
          </p:nvSpPr>
          <p:spPr>
            <a:xfrm>
              <a:off x="0" y="-76200"/>
              <a:ext cx="1860718" cy="590462"/>
            </a:xfrm>
            <a:prstGeom prst="rect">
              <a:avLst/>
            </a:prstGeom>
          </p:spPr>
          <p:txBody>
            <a:bodyPr anchor="ctr" rtlCol="false" tIns="50800" lIns="50800" bIns="50800" rIns="50800"/>
            <a:lstStyle/>
            <a:p>
              <a:pPr algn="ctr">
                <a:lnSpc>
                  <a:spcPts val="2700"/>
                </a:lnSpc>
              </a:pPr>
            </a:p>
          </p:txBody>
        </p:sp>
      </p:grpSp>
      <p:sp>
        <p:nvSpPr>
          <p:cNvPr name="Freeform 7" id="7"/>
          <p:cNvSpPr/>
          <p:nvPr/>
        </p:nvSpPr>
        <p:spPr>
          <a:xfrm flipH="false" flipV="false" rot="0">
            <a:off x="9203412" y="2704186"/>
            <a:ext cx="545114" cy="596568"/>
          </a:xfrm>
          <a:custGeom>
            <a:avLst/>
            <a:gdLst/>
            <a:ahLst/>
            <a:cxnLst/>
            <a:rect r="r" b="b" t="t" l="l"/>
            <a:pathLst>
              <a:path h="596568" w="545114">
                <a:moveTo>
                  <a:pt x="0" y="0"/>
                </a:moveTo>
                <a:lnTo>
                  <a:pt x="545114" y="0"/>
                </a:lnTo>
                <a:lnTo>
                  <a:pt x="545114" y="596568"/>
                </a:lnTo>
                <a:lnTo>
                  <a:pt x="0" y="596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8461855" y="1043369"/>
            <a:ext cx="4172784" cy="1153266"/>
            <a:chOff x="0" y="0"/>
            <a:chExt cx="1860718" cy="514262"/>
          </a:xfrm>
        </p:grpSpPr>
        <p:sp>
          <p:nvSpPr>
            <p:cNvPr name="Freeform 9" id="9"/>
            <p:cNvSpPr/>
            <p:nvPr/>
          </p:nvSpPr>
          <p:spPr>
            <a:xfrm flipH="false" flipV="false" rot="0">
              <a:off x="0" y="0"/>
              <a:ext cx="1860718" cy="514262"/>
            </a:xfrm>
            <a:custGeom>
              <a:avLst/>
              <a:gdLst/>
              <a:ahLst/>
              <a:cxnLst/>
              <a:rect r="r" b="b" t="t" l="l"/>
              <a:pathLst>
                <a:path h="514262" w="1860718">
                  <a:moveTo>
                    <a:pt x="94622" y="0"/>
                  </a:moveTo>
                  <a:lnTo>
                    <a:pt x="1766096" y="0"/>
                  </a:lnTo>
                  <a:cubicBezTo>
                    <a:pt x="1818354" y="0"/>
                    <a:pt x="1860718" y="42364"/>
                    <a:pt x="1860718" y="94622"/>
                  </a:cubicBezTo>
                  <a:lnTo>
                    <a:pt x="1860718" y="419640"/>
                  </a:lnTo>
                  <a:cubicBezTo>
                    <a:pt x="1860718" y="471898"/>
                    <a:pt x="1818354" y="514262"/>
                    <a:pt x="1766096" y="514262"/>
                  </a:cubicBezTo>
                  <a:lnTo>
                    <a:pt x="94622" y="514262"/>
                  </a:lnTo>
                  <a:cubicBezTo>
                    <a:pt x="42364" y="514262"/>
                    <a:pt x="0" y="471898"/>
                    <a:pt x="0" y="419640"/>
                  </a:cubicBezTo>
                  <a:lnTo>
                    <a:pt x="0" y="94622"/>
                  </a:lnTo>
                  <a:cubicBezTo>
                    <a:pt x="0" y="42364"/>
                    <a:pt x="42364" y="0"/>
                    <a:pt x="94622" y="0"/>
                  </a:cubicBezTo>
                  <a:close/>
                </a:path>
              </a:pathLst>
            </a:custGeom>
            <a:solidFill>
              <a:srgbClr val="000000">
                <a:alpha val="0"/>
              </a:srgbClr>
            </a:solidFill>
            <a:ln w="38100" cap="rnd">
              <a:solidFill>
                <a:srgbClr val="D12E2E"/>
              </a:solidFill>
              <a:prstDash val="solid"/>
              <a:round/>
            </a:ln>
          </p:spPr>
        </p:sp>
        <p:sp>
          <p:nvSpPr>
            <p:cNvPr name="TextBox 10" id="10"/>
            <p:cNvSpPr txBox="true"/>
            <p:nvPr/>
          </p:nvSpPr>
          <p:spPr>
            <a:xfrm>
              <a:off x="0" y="-76200"/>
              <a:ext cx="1860718" cy="590462"/>
            </a:xfrm>
            <a:prstGeom prst="rect">
              <a:avLst/>
            </a:prstGeom>
          </p:spPr>
          <p:txBody>
            <a:bodyPr anchor="ctr" rtlCol="false" tIns="50800" lIns="50800" bIns="50800" rIns="50800"/>
            <a:lstStyle/>
            <a:p>
              <a:pPr algn="ctr">
                <a:lnSpc>
                  <a:spcPts val="2700"/>
                </a:lnSpc>
              </a:pPr>
            </a:p>
          </p:txBody>
        </p:sp>
      </p:grpSp>
      <p:sp>
        <p:nvSpPr>
          <p:cNvPr name="Freeform 11" id="11"/>
          <p:cNvSpPr/>
          <p:nvPr/>
        </p:nvSpPr>
        <p:spPr>
          <a:xfrm flipH="false" flipV="false" rot="0">
            <a:off x="9029016" y="1293127"/>
            <a:ext cx="719510" cy="559419"/>
          </a:xfrm>
          <a:custGeom>
            <a:avLst/>
            <a:gdLst/>
            <a:ahLst/>
            <a:cxnLst/>
            <a:rect r="r" b="b" t="t" l="l"/>
            <a:pathLst>
              <a:path h="559419" w="719510">
                <a:moveTo>
                  <a:pt x="0" y="0"/>
                </a:moveTo>
                <a:lnTo>
                  <a:pt x="719510" y="0"/>
                </a:lnTo>
                <a:lnTo>
                  <a:pt x="719510" y="559419"/>
                </a:lnTo>
                <a:lnTo>
                  <a:pt x="0" y="5594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3121764" y="1572836"/>
            <a:ext cx="4606854" cy="1186715"/>
          </a:xfrm>
          <a:custGeom>
            <a:avLst/>
            <a:gdLst/>
            <a:ahLst/>
            <a:cxnLst/>
            <a:rect r="r" b="b" t="t" l="l"/>
            <a:pathLst>
              <a:path h="1186715" w="4606854">
                <a:moveTo>
                  <a:pt x="0" y="0"/>
                </a:moveTo>
                <a:lnTo>
                  <a:pt x="4606854" y="0"/>
                </a:lnTo>
                <a:lnTo>
                  <a:pt x="4606854" y="1186715"/>
                </a:lnTo>
                <a:lnTo>
                  <a:pt x="0" y="1186715"/>
                </a:lnTo>
                <a:lnTo>
                  <a:pt x="0" y="0"/>
                </a:lnTo>
                <a:close/>
              </a:path>
            </a:pathLst>
          </a:custGeom>
          <a:blipFill>
            <a:blip r:embed="rId8"/>
            <a:stretch>
              <a:fillRect l="0" t="0" r="0" b="0"/>
            </a:stretch>
          </a:blipFill>
        </p:spPr>
      </p:sp>
      <p:sp>
        <p:nvSpPr>
          <p:cNvPr name="TextBox 13" id="13"/>
          <p:cNvSpPr txBox="true"/>
          <p:nvPr/>
        </p:nvSpPr>
        <p:spPr>
          <a:xfrm rot="0">
            <a:off x="10077924" y="1451834"/>
            <a:ext cx="2210744" cy="298938"/>
          </a:xfrm>
          <a:prstGeom prst="rect">
            <a:avLst/>
          </a:prstGeom>
        </p:spPr>
        <p:txBody>
          <a:bodyPr anchor="t" rtlCol="false" tIns="0" lIns="0" bIns="0" rIns="0">
            <a:spAutoFit/>
          </a:bodyPr>
          <a:lstStyle/>
          <a:p>
            <a:pPr algn="just" marL="0" indent="0" lvl="0">
              <a:lnSpc>
                <a:spcPts val="2379"/>
              </a:lnSpc>
              <a:spcBef>
                <a:spcPct val="0"/>
              </a:spcBef>
            </a:pPr>
            <a:r>
              <a:rPr lang="en-US" sz="1586">
                <a:solidFill>
                  <a:srgbClr val="252525"/>
                </a:solidFill>
                <a:latin typeface="Poppins"/>
                <a:ea typeface="Poppins"/>
                <a:cs typeface="Poppins"/>
                <a:sym typeface="Poppins"/>
              </a:rPr>
              <a:t>Java Path finder VM</a:t>
            </a:r>
          </a:p>
        </p:txBody>
      </p:sp>
      <p:sp>
        <p:nvSpPr>
          <p:cNvPr name="TextBox 14" id="14"/>
          <p:cNvSpPr txBox="true"/>
          <p:nvPr/>
        </p:nvSpPr>
        <p:spPr>
          <a:xfrm rot="0">
            <a:off x="10077924" y="2801923"/>
            <a:ext cx="2210744" cy="298938"/>
          </a:xfrm>
          <a:prstGeom prst="rect">
            <a:avLst/>
          </a:prstGeom>
        </p:spPr>
        <p:txBody>
          <a:bodyPr anchor="t" rtlCol="false" tIns="0" lIns="0" bIns="0" rIns="0">
            <a:spAutoFit/>
          </a:bodyPr>
          <a:lstStyle/>
          <a:p>
            <a:pPr algn="just" marL="0" indent="0" lvl="0">
              <a:lnSpc>
                <a:spcPts val="2379"/>
              </a:lnSpc>
              <a:spcBef>
                <a:spcPct val="0"/>
              </a:spcBef>
            </a:pPr>
            <a:r>
              <a:rPr lang="en-US" sz="1586">
                <a:solidFill>
                  <a:srgbClr val="252525"/>
                </a:solidFill>
                <a:latin typeface="Poppins"/>
                <a:ea typeface="Poppins"/>
                <a:cs typeface="Poppins"/>
                <a:sym typeface="Poppins"/>
              </a:rPr>
              <a:t>Native JVM</a:t>
            </a:r>
          </a:p>
        </p:txBody>
      </p:sp>
      <p:sp>
        <p:nvSpPr>
          <p:cNvPr name="AutoShape 15" id="15"/>
          <p:cNvSpPr/>
          <p:nvPr/>
        </p:nvSpPr>
        <p:spPr>
          <a:xfrm flipH="true" flipV="true">
            <a:off x="10548247" y="1043369"/>
            <a:ext cx="6067450" cy="633634"/>
          </a:xfrm>
          <a:prstGeom prst="line">
            <a:avLst/>
          </a:prstGeom>
          <a:ln cap="flat" w="38100">
            <a:solidFill>
              <a:srgbClr val="D12E2E"/>
            </a:solidFill>
            <a:prstDash val="solid"/>
            <a:headEnd type="none" len="sm" w="sm"/>
            <a:tailEnd type="arrow" len="sm" w="med"/>
          </a:ln>
        </p:spPr>
      </p:sp>
      <p:sp>
        <p:nvSpPr>
          <p:cNvPr name="AutoShape 16" id="16"/>
          <p:cNvSpPr/>
          <p:nvPr/>
        </p:nvSpPr>
        <p:spPr>
          <a:xfrm flipH="true">
            <a:off x="10548247" y="2759551"/>
            <a:ext cx="3695589" cy="792799"/>
          </a:xfrm>
          <a:prstGeom prst="line">
            <a:avLst/>
          </a:prstGeom>
          <a:ln cap="flat" w="38100">
            <a:solidFill>
              <a:srgbClr val="D12E2E"/>
            </a:solidFill>
            <a:prstDash val="solid"/>
            <a:headEnd type="none" len="sm" w="sm"/>
            <a:tailEnd type="arrow" len="sm" w="med"/>
          </a:ln>
        </p:spPr>
      </p:sp>
      <p:sp>
        <p:nvSpPr>
          <p:cNvPr name="Freeform 17" id="17"/>
          <p:cNvSpPr/>
          <p:nvPr/>
        </p:nvSpPr>
        <p:spPr>
          <a:xfrm flipH="false" flipV="false" rot="0">
            <a:off x="10077924" y="5038250"/>
            <a:ext cx="5238393" cy="3666875"/>
          </a:xfrm>
          <a:custGeom>
            <a:avLst/>
            <a:gdLst/>
            <a:ahLst/>
            <a:cxnLst/>
            <a:rect r="r" b="b" t="t" l="l"/>
            <a:pathLst>
              <a:path h="3666875" w="5238393">
                <a:moveTo>
                  <a:pt x="0" y="0"/>
                </a:moveTo>
                <a:lnTo>
                  <a:pt x="5238393" y="0"/>
                </a:lnTo>
                <a:lnTo>
                  <a:pt x="5238393" y="3666875"/>
                </a:lnTo>
                <a:lnTo>
                  <a:pt x="0" y="3666875"/>
                </a:lnTo>
                <a:lnTo>
                  <a:pt x="0" y="0"/>
                </a:lnTo>
                <a:close/>
              </a:path>
            </a:pathLst>
          </a:custGeom>
          <a:blipFill>
            <a:blip r:embed="rId9"/>
            <a:stretch>
              <a:fillRect l="0" t="0" r="0" b="0"/>
            </a:stretch>
          </a:blipFill>
        </p:spPr>
      </p:sp>
      <p:sp>
        <p:nvSpPr>
          <p:cNvPr name="TextBox 18" id="18"/>
          <p:cNvSpPr txBox="true"/>
          <p:nvPr/>
        </p:nvSpPr>
        <p:spPr>
          <a:xfrm rot="0">
            <a:off x="1028700" y="2886075"/>
            <a:ext cx="5486874" cy="2257425"/>
          </a:xfrm>
          <a:prstGeom prst="rect">
            <a:avLst/>
          </a:prstGeom>
        </p:spPr>
        <p:txBody>
          <a:bodyPr anchor="t" rtlCol="false" tIns="0" lIns="0" bIns="0" rIns="0">
            <a:spAutoFit/>
          </a:bodyPr>
          <a:lstStyle/>
          <a:p>
            <a:pPr algn="l">
              <a:lnSpc>
                <a:spcPts val="8640"/>
              </a:lnSpc>
            </a:pPr>
            <a:r>
              <a:rPr lang="en-US" sz="7200" b="true">
                <a:solidFill>
                  <a:srgbClr val="252525"/>
                </a:solidFill>
                <a:latin typeface="Poppins Bold"/>
                <a:ea typeface="Poppins Bold"/>
                <a:cs typeface="Poppins Bold"/>
                <a:sym typeface="Poppins Bold"/>
              </a:rPr>
              <a:t>Model Java</a:t>
            </a:r>
          </a:p>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Interface</a:t>
            </a:r>
          </a:p>
        </p:txBody>
      </p:sp>
      <p:sp>
        <p:nvSpPr>
          <p:cNvPr name="TextBox 19" id="1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68</a:t>
            </a:r>
          </a:p>
        </p:txBody>
      </p:sp>
      <p:sp>
        <p:nvSpPr>
          <p:cNvPr name="TextBox 20" id="20"/>
          <p:cNvSpPr txBox="true"/>
          <p:nvPr/>
        </p:nvSpPr>
        <p:spPr>
          <a:xfrm rot="0">
            <a:off x="1028700" y="5307605"/>
            <a:ext cx="6460387" cy="2750820"/>
          </a:xfrm>
          <a:prstGeom prst="rect">
            <a:avLst/>
          </a:prstGeom>
        </p:spPr>
        <p:txBody>
          <a:bodyPr anchor="t" rtlCol="false" tIns="0" lIns="0" bIns="0" rIns="0">
            <a:spAutoFit/>
          </a:bodyPr>
          <a:lstStyle/>
          <a:p>
            <a:pPr algn="just">
              <a:lnSpc>
                <a:spcPts val="2700"/>
              </a:lnSpc>
            </a:pPr>
            <a:r>
              <a:rPr lang="en-US" sz="1800" b="true">
                <a:solidFill>
                  <a:srgbClr val="252525"/>
                </a:solidFill>
                <a:latin typeface="Poppins Bold"/>
                <a:ea typeface="Poppins Bold"/>
                <a:cs typeface="Poppins Bold"/>
                <a:sym typeface="Poppins Bold"/>
              </a:rPr>
              <a:t>Interface SUT with Native JVM.</a:t>
            </a:r>
          </a:p>
          <a:p>
            <a:pPr algn="just">
              <a:lnSpc>
                <a:spcPts val="2700"/>
              </a:lnSpc>
            </a:pPr>
          </a:p>
          <a:p>
            <a:pPr algn="just">
              <a:lnSpc>
                <a:spcPts val="2700"/>
              </a:lnSpc>
            </a:pPr>
            <a:r>
              <a:rPr lang="en-US" sz="1800">
                <a:solidFill>
                  <a:srgbClr val="252525"/>
                </a:solidFill>
                <a:latin typeface="Poppins"/>
                <a:ea typeface="Poppins"/>
                <a:cs typeface="Poppins"/>
                <a:sym typeface="Poppins"/>
              </a:rPr>
              <a:t>A Native Peer is associated to a model class to execute native method (</a:t>
            </a:r>
            <a:r>
              <a:rPr lang="en-US" sz="1800" b="true">
                <a:solidFill>
                  <a:srgbClr val="252525"/>
                </a:solidFill>
                <a:latin typeface="Poppins Bold"/>
                <a:ea typeface="Poppins Bold"/>
                <a:cs typeface="Poppins Bold"/>
                <a:sym typeface="Poppins Bold"/>
              </a:rPr>
              <a:t>when loading the model</a:t>
            </a:r>
            <a:r>
              <a:rPr lang="en-US" sz="1800">
                <a:solidFill>
                  <a:srgbClr val="252525"/>
                </a:solidFill>
                <a:latin typeface="Poppins"/>
                <a:ea typeface="Poppins"/>
                <a:cs typeface="Poppins"/>
                <a:sym typeface="Poppins"/>
              </a:rPr>
              <a:t>).</a:t>
            </a:r>
          </a:p>
          <a:p>
            <a:pPr algn="just">
              <a:lnSpc>
                <a:spcPts val="2700"/>
              </a:lnSpc>
            </a:pPr>
          </a:p>
          <a:p>
            <a:pPr algn="just">
              <a:lnSpc>
                <a:spcPts val="2700"/>
              </a:lnSpc>
            </a:pPr>
            <a:r>
              <a:rPr lang="en-US" sz="1800">
                <a:solidFill>
                  <a:srgbClr val="252525"/>
                </a:solidFill>
                <a:latin typeface="Poppins"/>
                <a:ea typeface="Poppins"/>
                <a:cs typeface="Poppins"/>
                <a:sym typeface="Poppins"/>
              </a:rPr>
              <a:t>For system specific needs</a:t>
            </a:r>
          </a:p>
          <a:p>
            <a:pPr algn="just">
              <a:lnSpc>
                <a:spcPts val="2700"/>
              </a:lnSpc>
            </a:pPr>
            <a:r>
              <a:rPr lang="en-US" sz="1800">
                <a:solidFill>
                  <a:srgbClr val="252525"/>
                </a:solidFill>
                <a:latin typeface="Poppins"/>
                <a:ea typeface="Poppins"/>
                <a:cs typeface="Poppins"/>
                <a:sym typeface="Poppins"/>
              </a:rPr>
              <a:t>Enabling state reduction (state are not tracked)</a:t>
            </a:r>
          </a:p>
          <a:p>
            <a:pPr algn="just" marL="0" indent="0" lvl="0">
              <a:lnSpc>
                <a:spcPts val="2700"/>
              </a:lnSpc>
              <a:spcBef>
                <a:spcPct val="0"/>
              </a:spcBef>
            </a:pPr>
            <a:r>
              <a:rPr lang="en-US" sz="1800">
                <a:solidFill>
                  <a:srgbClr val="252525"/>
                </a:solidFill>
                <a:latin typeface="Poppins"/>
                <a:ea typeface="Poppins"/>
                <a:cs typeface="Poppins"/>
                <a:sym typeface="Poppins"/>
              </a:rPr>
              <a:t>Still permitting some checks (ie. threads management)</a:t>
            </a:r>
          </a:p>
        </p:txBody>
      </p:sp>
    </p:spTree>
  </p:cSld>
  <p:clrMapOvr>
    <a:masterClrMapping/>
  </p:clrMapOvr>
  <p:transition spd="slow">
    <p:push dir="l"/>
  </p:transition>
</p:sld>
</file>

<file path=ppt/slides/slide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931670"/>
            <a:ext cx="18288000" cy="6423660"/>
          </a:xfrm>
          <a:custGeom>
            <a:avLst/>
            <a:gdLst/>
            <a:ahLst/>
            <a:cxnLst/>
            <a:rect r="r" b="b" t="t" l="l"/>
            <a:pathLst>
              <a:path h="6423660" w="18288000">
                <a:moveTo>
                  <a:pt x="0" y="0"/>
                </a:moveTo>
                <a:lnTo>
                  <a:pt x="18288000" y="0"/>
                </a:lnTo>
                <a:lnTo>
                  <a:pt x="18288000" y="6423660"/>
                </a:lnTo>
                <a:lnTo>
                  <a:pt x="0" y="642366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AutoShape 4" id="4"/>
          <p:cNvSpPr/>
          <p:nvPr/>
        </p:nvSpPr>
        <p:spPr>
          <a:xfrm rot="0">
            <a:off x="5061151" y="1260438"/>
            <a:ext cx="13226849" cy="0"/>
          </a:xfrm>
          <a:prstGeom prst="line">
            <a:avLst/>
          </a:prstGeom>
          <a:ln cap="flat" w="38100">
            <a:solidFill>
              <a:srgbClr val="D12E2E"/>
            </a:solidFill>
            <a:prstDash val="solid"/>
            <a:headEnd type="none" len="sm" w="sm"/>
            <a:tailEnd type="none" len="sm" w="sm"/>
          </a:ln>
        </p:spPr>
      </p:sp>
      <p:sp>
        <p:nvSpPr>
          <p:cNvPr name="Freeform 5" id="5"/>
          <p:cNvSpPr/>
          <p:nvPr/>
        </p:nvSpPr>
        <p:spPr>
          <a:xfrm flipH="false" flipV="false" rot="0">
            <a:off x="2062870" y="878260"/>
            <a:ext cx="2770529" cy="802458"/>
          </a:xfrm>
          <a:custGeom>
            <a:avLst/>
            <a:gdLst/>
            <a:ahLst/>
            <a:cxnLst/>
            <a:rect r="r" b="b" t="t" l="l"/>
            <a:pathLst>
              <a:path h="802458" w="2770529">
                <a:moveTo>
                  <a:pt x="0" y="0"/>
                </a:moveTo>
                <a:lnTo>
                  <a:pt x="2770529" y="0"/>
                </a:lnTo>
                <a:lnTo>
                  <a:pt x="2770529" y="802457"/>
                </a:lnTo>
                <a:lnTo>
                  <a:pt x="0" y="802457"/>
                </a:lnTo>
                <a:lnTo>
                  <a:pt x="0" y="0"/>
                </a:lnTo>
                <a:close/>
              </a:path>
            </a:pathLst>
          </a:custGeom>
          <a:blipFill>
            <a:blip r:embed="rId4"/>
            <a:stretch>
              <a:fillRect l="0" t="-153741" r="0" b="0"/>
            </a:stretch>
          </a:blipFill>
        </p:spPr>
      </p:sp>
      <p:sp>
        <p:nvSpPr>
          <p:cNvPr name="Freeform 6" id="6"/>
          <p:cNvSpPr/>
          <p:nvPr/>
        </p:nvSpPr>
        <p:spPr>
          <a:xfrm flipH="false" flipV="false" rot="0">
            <a:off x="0" y="607242"/>
            <a:ext cx="2238516" cy="1073475"/>
          </a:xfrm>
          <a:custGeom>
            <a:avLst/>
            <a:gdLst/>
            <a:ahLst/>
            <a:cxnLst/>
            <a:rect r="r" b="b" t="t" l="l"/>
            <a:pathLst>
              <a:path h="1073475" w="2238516">
                <a:moveTo>
                  <a:pt x="0" y="0"/>
                </a:moveTo>
                <a:lnTo>
                  <a:pt x="2238516" y="0"/>
                </a:lnTo>
                <a:lnTo>
                  <a:pt x="2238516" y="1073475"/>
                </a:lnTo>
                <a:lnTo>
                  <a:pt x="0" y="1073475"/>
                </a:lnTo>
                <a:lnTo>
                  <a:pt x="0" y="0"/>
                </a:lnTo>
                <a:close/>
              </a:path>
            </a:pathLst>
          </a:custGeom>
          <a:blipFill>
            <a:blip r:embed="rId4"/>
            <a:stretch>
              <a:fillRect l="0" t="0" r="0" b="-53256"/>
            </a:stretch>
          </a:blipFill>
        </p:spPr>
      </p:sp>
      <p:sp>
        <p:nvSpPr>
          <p:cNvPr name="Freeform 7" id="7"/>
          <p:cNvSpPr/>
          <p:nvPr/>
        </p:nvSpPr>
        <p:spPr>
          <a:xfrm flipH="false" flipV="false" rot="0">
            <a:off x="1904791" y="5201688"/>
            <a:ext cx="3482151" cy="3734742"/>
          </a:xfrm>
          <a:custGeom>
            <a:avLst/>
            <a:gdLst/>
            <a:ahLst/>
            <a:cxnLst/>
            <a:rect r="r" b="b" t="t" l="l"/>
            <a:pathLst>
              <a:path h="3734742" w="3482151">
                <a:moveTo>
                  <a:pt x="0" y="0"/>
                </a:moveTo>
                <a:lnTo>
                  <a:pt x="3482151" y="0"/>
                </a:lnTo>
                <a:lnTo>
                  <a:pt x="3482151" y="3734742"/>
                </a:lnTo>
                <a:lnTo>
                  <a:pt x="0" y="3734742"/>
                </a:lnTo>
                <a:lnTo>
                  <a:pt x="0" y="0"/>
                </a:lnTo>
                <a:close/>
              </a:path>
            </a:pathLst>
          </a:custGeom>
          <a:blipFill>
            <a:blip r:embed="rId5"/>
            <a:stretch>
              <a:fillRect l="0" t="0" r="0" b="0"/>
            </a:stretch>
          </a:blipFill>
        </p:spPr>
      </p:sp>
      <p:sp>
        <p:nvSpPr>
          <p:cNvPr name="TextBox 8" id="8"/>
          <p:cNvSpPr txBox="true"/>
          <p:nvPr/>
        </p:nvSpPr>
        <p:spPr>
          <a:xfrm rot="0">
            <a:off x="9451833" y="4587954"/>
            <a:ext cx="8508666" cy="1380906"/>
          </a:xfrm>
          <a:prstGeom prst="rect">
            <a:avLst/>
          </a:prstGeom>
        </p:spPr>
        <p:txBody>
          <a:bodyPr anchor="t" rtlCol="false" tIns="0" lIns="0" bIns="0" rIns="0">
            <a:spAutoFit/>
          </a:bodyPr>
          <a:lstStyle/>
          <a:p>
            <a:pPr algn="l" marL="0" indent="0" lvl="0">
              <a:lnSpc>
                <a:spcPts val="9741"/>
              </a:lnSpc>
            </a:pPr>
            <a:r>
              <a:rPr lang="en-US" b="true" sz="9741">
                <a:solidFill>
                  <a:srgbClr val="D12E2E"/>
                </a:solidFill>
                <a:latin typeface="Poppins Bold"/>
                <a:ea typeface="Poppins Bold"/>
                <a:cs typeface="Poppins Bold"/>
                <a:sym typeface="Poppins Bold"/>
              </a:rPr>
              <a:t>bibliography</a:t>
            </a:r>
          </a:p>
        </p:txBody>
      </p:sp>
      <p:sp>
        <p:nvSpPr>
          <p:cNvPr name="TextBox 9" id="9"/>
          <p:cNvSpPr txBox="true"/>
          <p:nvPr/>
        </p:nvSpPr>
        <p:spPr>
          <a:xfrm rot="0">
            <a:off x="2476868" y="4558860"/>
            <a:ext cx="6568545" cy="1380906"/>
          </a:xfrm>
          <a:prstGeom prst="rect">
            <a:avLst/>
          </a:prstGeom>
        </p:spPr>
        <p:txBody>
          <a:bodyPr anchor="t" rtlCol="false" tIns="0" lIns="0" bIns="0" rIns="0">
            <a:spAutoFit/>
          </a:bodyPr>
          <a:lstStyle/>
          <a:p>
            <a:pPr algn="r" marL="0" indent="0" lvl="0">
              <a:lnSpc>
                <a:spcPts val="9741"/>
              </a:lnSpc>
            </a:pPr>
            <a:r>
              <a:rPr lang="en-US" sz="9741">
                <a:solidFill>
                  <a:srgbClr val="D12E2E"/>
                </a:solidFill>
                <a:latin typeface="Poppins"/>
                <a:ea typeface="Poppins"/>
                <a:cs typeface="Poppins"/>
                <a:sym typeface="Poppins"/>
              </a:rPr>
              <a:t>Our</a:t>
            </a:r>
          </a:p>
        </p:txBody>
      </p:sp>
      <p:sp>
        <p:nvSpPr>
          <p:cNvPr name="Freeform 10" id="10"/>
          <p:cNvSpPr/>
          <p:nvPr/>
        </p:nvSpPr>
        <p:spPr>
          <a:xfrm flipH="true" flipV="false" rot="-98376">
            <a:off x="2504482" y="3480439"/>
            <a:ext cx="2529056" cy="1966341"/>
          </a:xfrm>
          <a:custGeom>
            <a:avLst/>
            <a:gdLst/>
            <a:ahLst/>
            <a:cxnLst/>
            <a:rect r="r" b="b" t="t" l="l"/>
            <a:pathLst>
              <a:path h="1966341" w="2529056">
                <a:moveTo>
                  <a:pt x="2529055" y="0"/>
                </a:moveTo>
                <a:lnTo>
                  <a:pt x="0" y="0"/>
                </a:lnTo>
                <a:lnTo>
                  <a:pt x="0" y="1966341"/>
                </a:lnTo>
                <a:lnTo>
                  <a:pt x="2529055" y="1966341"/>
                </a:lnTo>
                <a:lnTo>
                  <a:pt x="2529055" y="0"/>
                </a:lnTo>
                <a:close/>
              </a:path>
            </a:pathLst>
          </a:custGeom>
          <a:blipFill>
            <a:blip r:embed="rId6"/>
            <a:stretch>
              <a:fillRect l="0" t="0" r="0" b="0"/>
            </a:stretch>
          </a:blipFill>
        </p:spPr>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69</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3496539" y="2339328"/>
            <a:ext cx="1923152" cy="2110455"/>
          </a:xfrm>
          <a:custGeom>
            <a:avLst/>
            <a:gdLst/>
            <a:ahLst/>
            <a:cxnLst/>
            <a:rect r="r" b="b" t="t" l="l"/>
            <a:pathLst>
              <a:path h="2110455" w="1923152">
                <a:moveTo>
                  <a:pt x="0" y="0"/>
                </a:moveTo>
                <a:lnTo>
                  <a:pt x="1923152" y="0"/>
                </a:lnTo>
                <a:lnTo>
                  <a:pt x="1923152" y="2110455"/>
                </a:lnTo>
                <a:lnTo>
                  <a:pt x="0" y="2110455"/>
                </a:lnTo>
                <a:lnTo>
                  <a:pt x="0" y="0"/>
                </a:lnTo>
                <a:close/>
              </a:path>
            </a:pathLst>
          </a:custGeom>
          <a:blipFill>
            <a:blip r:embed="rId2"/>
            <a:stretch>
              <a:fillRect l="0" t="0" r="0" b="0"/>
            </a:stretch>
          </a:blipFill>
        </p:spPr>
      </p:sp>
      <p:sp>
        <p:nvSpPr>
          <p:cNvPr name="Freeform 4" id="4"/>
          <p:cNvSpPr/>
          <p:nvPr/>
        </p:nvSpPr>
        <p:spPr>
          <a:xfrm flipH="false" flipV="false" rot="0">
            <a:off x="12346867" y="2229081"/>
            <a:ext cx="2626421" cy="2330949"/>
          </a:xfrm>
          <a:custGeom>
            <a:avLst/>
            <a:gdLst/>
            <a:ahLst/>
            <a:cxnLst/>
            <a:rect r="r" b="b" t="t" l="l"/>
            <a:pathLst>
              <a:path h="2330949" w="2626421">
                <a:moveTo>
                  <a:pt x="0" y="0"/>
                </a:moveTo>
                <a:lnTo>
                  <a:pt x="2626422" y="0"/>
                </a:lnTo>
                <a:lnTo>
                  <a:pt x="2626422" y="2330949"/>
                </a:lnTo>
                <a:lnTo>
                  <a:pt x="0" y="23309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ysDot"/>
            <a:miter/>
          </a:ln>
        </p:spPr>
      </p:sp>
      <p:sp>
        <p:nvSpPr>
          <p:cNvPr name="TextBox 5" id="5"/>
          <p:cNvSpPr txBox="true"/>
          <p:nvPr/>
        </p:nvSpPr>
        <p:spPr>
          <a:xfrm rot="0">
            <a:off x="400465" y="4603602"/>
            <a:ext cx="8115300" cy="1162050"/>
          </a:xfrm>
          <a:prstGeom prst="rect">
            <a:avLst/>
          </a:prstGeom>
        </p:spPr>
        <p:txBody>
          <a:bodyPr anchor="t" rtlCol="false" tIns="0" lIns="0" bIns="0" rIns="0">
            <a:spAutoFit/>
          </a:bodyPr>
          <a:lstStyle/>
          <a:p>
            <a:pPr algn="ctr" marL="0" indent="0" lvl="0">
              <a:lnSpc>
                <a:spcPts val="8640"/>
              </a:lnSpc>
              <a:spcBef>
                <a:spcPct val="0"/>
              </a:spcBef>
            </a:pPr>
            <a:r>
              <a:rPr lang="en-US" b="true" sz="7200">
                <a:solidFill>
                  <a:srgbClr val="252525"/>
                </a:solidFill>
                <a:latin typeface="Poppins Bold"/>
                <a:ea typeface="Poppins Bold"/>
                <a:cs typeface="Poppins Bold"/>
                <a:sym typeface="Poppins Bold"/>
              </a:rPr>
              <a:t>Linux</a:t>
            </a:r>
          </a:p>
        </p:txBody>
      </p:sp>
      <p:sp>
        <p:nvSpPr>
          <p:cNvPr name="TextBox 6" id="6"/>
          <p:cNvSpPr txBox="true"/>
          <p:nvPr/>
        </p:nvSpPr>
        <p:spPr>
          <a:xfrm rot="0">
            <a:off x="1214594" y="6163444"/>
            <a:ext cx="6487041" cy="350520"/>
          </a:xfrm>
          <a:prstGeom prst="rect">
            <a:avLst/>
          </a:prstGeom>
        </p:spPr>
        <p:txBody>
          <a:bodyPr anchor="t" rtlCol="false" tIns="0" lIns="0" bIns="0" rIns="0">
            <a:spAutoFit/>
          </a:bodyPr>
          <a:lstStyle/>
          <a:p>
            <a:pPr algn="ctr" marL="0" indent="0" lvl="0">
              <a:lnSpc>
                <a:spcPts val="2700"/>
              </a:lnSpc>
              <a:spcBef>
                <a:spcPct val="0"/>
              </a:spcBef>
            </a:pPr>
            <a:r>
              <a:rPr lang="en-US" sz="1800">
                <a:solidFill>
                  <a:srgbClr val="252525"/>
                </a:solidFill>
                <a:latin typeface="Poppins"/>
                <a:ea typeface="Poppins"/>
                <a:cs typeface="Poppins"/>
                <a:sym typeface="Poppins"/>
              </a:rPr>
              <a:t>Fairly </a:t>
            </a:r>
            <a:r>
              <a:rPr lang="en-US" sz="1800">
                <a:solidFill>
                  <a:srgbClr val="D12E2E"/>
                </a:solidFill>
                <a:latin typeface="Poppins"/>
                <a:ea typeface="Poppins"/>
                <a:cs typeface="Poppins"/>
                <a:sym typeface="Poppins"/>
              </a:rPr>
              <a:t>quick and easy</a:t>
            </a:r>
            <a:r>
              <a:rPr lang="en-US" sz="1800">
                <a:solidFill>
                  <a:srgbClr val="252525"/>
                </a:solidFill>
                <a:latin typeface="Poppins"/>
                <a:ea typeface="Poppins"/>
                <a:cs typeface="Poppins"/>
                <a:sym typeface="Poppins"/>
              </a:rPr>
              <a:t> process, the better alternative</a:t>
            </a:r>
          </a:p>
        </p:txBody>
      </p:sp>
      <p:sp>
        <p:nvSpPr>
          <p:cNvPr name="TextBox 7" id="7"/>
          <p:cNvSpPr txBox="true"/>
          <p:nvPr/>
        </p:nvSpPr>
        <p:spPr>
          <a:xfrm rot="0">
            <a:off x="9602428" y="4603602"/>
            <a:ext cx="8115300" cy="1162050"/>
          </a:xfrm>
          <a:prstGeom prst="rect">
            <a:avLst/>
          </a:prstGeom>
        </p:spPr>
        <p:txBody>
          <a:bodyPr anchor="t" rtlCol="false" tIns="0" lIns="0" bIns="0" rIns="0">
            <a:spAutoFit/>
          </a:bodyPr>
          <a:lstStyle/>
          <a:p>
            <a:pPr algn="ctr" marL="0" indent="0" lvl="0">
              <a:lnSpc>
                <a:spcPts val="8640"/>
              </a:lnSpc>
              <a:spcBef>
                <a:spcPct val="0"/>
              </a:spcBef>
            </a:pPr>
            <a:r>
              <a:rPr lang="en-US" b="true" sz="7200">
                <a:solidFill>
                  <a:srgbClr val="252525"/>
                </a:solidFill>
                <a:latin typeface="Poppins Bold"/>
                <a:ea typeface="Poppins Bold"/>
                <a:cs typeface="Poppins Bold"/>
                <a:sym typeface="Poppins Bold"/>
              </a:rPr>
              <a:t>Windows</a:t>
            </a:r>
          </a:p>
        </p:txBody>
      </p:sp>
      <p:sp>
        <p:nvSpPr>
          <p:cNvPr name="AutoShape 8" id="8"/>
          <p:cNvSpPr/>
          <p:nvPr/>
        </p:nvSpPr>
        <p:spPr>
          <a:xfrm flipH="true" flipV="true">
            <a:off x="9163050" y="2107681"/>
            <a:ext cx="0" cy="4684204"/>
          </a:xfrm>
          <a:prstGeom prst="line">
            <a:avLst/>
          </a:prstGeom>
          <a:ln cap="flat" w="38100">
            <a:solidFill>
              <a:srgbClr val="D12E2E"/>
            </a:solidFill>
            <a:prstDash val="solid"/>
            <a:headEnd type="none" len="sm" w="sm"/>
            <a:tailEnd type="none" len="sm" w="sm"/>
          </a:ln>
        </p:spPr>
      </p:sp>
      <p:sp>
        <p:nvSpPr>
          <p:cNvPr name="TextBox 9" id="9"/>
          <p:cNvSpPr txBox="true"/>
          <p:nvPr/>
        </p:nvSpPr>
        <p:spPr>
          <a:xfrm rot="0">
            <a:off x="10416557" y="6163444"/>
            <a:ext cx="6487041" cy="350520"/>
          </a:xfrm>
          <a:prstGeom prst="rect">
            <a:avLst/>
          </a:prstGeom>
        </p:spPr>
        <p:txBody>
          <a:bodyPr anchor="t" rtlCol="false" tIns="0" lIns="0" bIns="0" rIns="0">
            <a:spAutoFit/>
          </a:bodyPr>
          <a:lstStyle/>
          <a:p>
            <a:pPr algn="ctr" marL="0" indent="0" lvl="0">
              <a:lnSpc>
                <a:spcPts val="2700"/>
              </a:lnSpc>
              <a:spcBef>
                <a:spcPct val="0"/>
              </a:spcBef>
            </a:pPr>
            <a:r>
              <a:rPr lang="en-US" sz="1800">
                <a:solidFill>
                  <a:srgbClr val="252525"/>
                </a:solidFill>
                <a:latin typeface="Poppins"/>
                <a:ea typeface="Poppins"/>
                <a:cs typeface="Poppins"/>
                <a:sym typeface="Poppins"/>
              </a:rPr>
              <a:t>We recommend using </a:t>
            </a:r>
            <a:r>
              <a:rPr lang="en-US" sz="1800">
                <a:solidFill>
                  <a:srgbClr val="D12E2E"/>
                </a:solidFill>
                <a:latin typeface="Poppins"/>
                <a:ea typeface="Poppins"/>
                <a:cs typeface="Poppins"/>
                <a:sym typeface="Poppins"/>
              </a:rPr>
              <a:t>WSL</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7</a:t>
            </a:r>
          </a:p>
        </p:txBody>
      </p:sp>
    </p:spTree>
  </p:cSld>
  <p:clrMapOvr>
    <a:masterClrMapping/>
  </p:clrMapOvr>
  <p:transition spd="slow">
    <p:push dir="l"/>
  </p:transition>
</p:sld>
</file>

<file path=ppt/slides/slide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38225" y="1576388"/>
            <a:ext cx="2051234" cy="2925112"/>
          </a:xfrm>
          <a:custGeom>
            <a:avLst/>
            <a:gdLst/>
            <a:ahLst/>
            <a:cxnLst/>
            <a:rect r="r" b="b" t="t" l="l"/>
            <a:pathLst>
              <a:path h="2925112" w="2051234">
                <a:moveTo>
                  <a:pt x="0" y="0"/>
                </a:moveTo>
                <a:lnTo>
                  <a:pt x="2051234" y="0"/>
                </a:lnTo>
                <a:lnTo>
                  <a:pt x="2051234" y="2925111"/>
                </a:lnTo>
                <a:lnTo>
                  <a:pt x="0" y="2925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51808" y="4892927"/>
            <a:ext cx="6170404" cy="116205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Bibliography</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70</a:t>
            </a:r>
          </a:p>
        </p:txBody>
      </p:sp>
      <p:sp>
        <p:nvSpPr>
          <p:cNvPr name="TextBox 6" id="6"/>
          <p:cNvSpPr txBox="true"/>
          <p:nvPr/>
        </p:nvSpPr>
        <p:spPr>
          <a:xfrm rot="0">
            <a:off x="7836983" y="1621790"/>
            <a:ext cx="5882121" cy="353568"/>
          </a:xfrm>
          <a:prstGeom prst="rect">
            <a:avLst/>
          </a:prstGeom>
        </p:spPr>
        <p:txBody>
          <a:bodyPr anchor="t" rtlCol="false" tIns="0" lIns="0" bIns="0" rIns="0">
            <a:spAutoFit/>
          </a:bodyPr>
          <a:lstStyle/>
          <a:p>
            <a:pPr algn="just" marL="0" indent="0" lvl="0">
              <a:lnSpc>
                <a:spcPts val="2826"/>
              </a:lnSpc>
            </a:pPr>
            <a:r>
              <a:rPr lang="en-US" sz="1800" u="sng">
                <a:solidFill>
                  <a:srgbClr val="252525"/>
                </a:solidFill>
                <a:latin typeface="Poppins"/>
                <a:ea typeface="Poppins"/>
                <a:cs typeface="Poppins"/>
                <a:sym typeface="Poppins"/>
                <a:hlinkClick r:id="rId4" tooltip="https://github.com/javapathfinder/jpf-core/wiki/"/>
              </a:rPr>
              <a:t>https://github.com/javapathfinder/jpf-core/wiki/</a:t>
            </a:r>
          </a:p>
        </p:txBody>
      </p:sp>
      <p:sp>
        <p:nvSpPr>
          <p:cNvPr name="TextBox 7" id="7"/>
          <p:cNvSpPr txBox="true"/>
          <p:nvPr/>
        </p:nvSpPr>
        <p:spPr>
          <a:xfrm rot="0">
            <a:off x="7815852" y="971550"/>
            <a:ext cx="6564335"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JPF Documentation</a:t>
            </a:r>
          </a:p>
        </p:txBody>
      </p:sp>
      <p:sp>
        <p:nvSpPr>
          <p:cNvPr name="TextBox 8" id="8"/>
          <p:cNvSpPr txBox="true"/>
          <p:nvPr/>
        </p:nvSpPr>
        <p:spPr>
          <a:xfrm rot="0">
            <a:off x="7836983" y="2146808"/>
            <a:ext cx="5882121" cy="353568"/>
          </a:xfrm>
          <a:prstGeom prst="rect">
            <a:avLst/>
          </a:prstGeom>
        </p:spPr>
        <p:txBody>
          <a:bodyPr anchor="t" rtlCol="false" tIns="0" lIns="0" bIns="0" rIns="0">
            <a:spAutoFit/>
          </a:bodyPr>
          <a:lstStyle/>
          <a:p>
            <a:pPr algn="just" marL="0" indent="0" lvl="0">
              <a:lnSpc>
                <a:spcPts val="2826"/>
              </a:lnSpc>
            </a:pPr>
            <a:r>
              <a:rPr lang="en-US" sz="1800">
                <a:solidFill>
                  <a:srgbClr val="6C6A6A"/>
                </a:solidFill>
                <a:latin typeface="Poppins"/>
                <a:ea typeface="Poppins"/>
                <a:cs typeface="Poppins"/>
                <a:sym typeface="Poppins"/>
              </a:rPr>
              <a:t>As of 04/2025, by JavaPathFinder</a:t>
            </a:r>
          </a:p>
        </p:txBody>
      </p:sp>
      <p:sp>
        <p:nvSpPr>
          <p:cNvPr name="TextBox 9" id="9"/>
          <p:cNvSpPr txBox="true"/>
          <p:nvPr/>
        </p:nvSpPr>
        <p:spPr>
          <a:xfrm rot="0">
            <a:off x="7815852" y="2836894"/>
            <a:ext cx="9443448"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Java PathFinder: a tool to detect bugs in Java code </a:t>
            </a:r>
          </a:p>
        </p:txBody>
      </p:sp>
      <p:sp>
        <p:nvSpPr>
          <p:cNvPr name="TextBox 10" id="10"/>
          <p:cNvSpPr txBox="true"/>
          <p:nvPr/>
        </p:nvSpPr>
        <p:spPr>
          <a:xfrm rot="0">
            <a:off x="7836983" y="3439509"/>
            <a:ext cx="5882121" cy="353568"/>
          </a:xfrm>
          <a:prstGeom prst="rect">
            <a:avLst/>
          </a:prstGeom>
        </p:spPr>
        <p:txBody>
          <a:bodyPr anchor="t" rtlCol="false" tIns="0" lIns="0" bIns="0" rIns="0">
            <a:spAutoFit/>
          </a:bodyPr>
          <a:lstStyle/>
          <a:p>
            <a:pPr algn="just" marL="0" indent="0" lvl="0">
              <a:lnSpc>
                <a:spcPts val="2826"/>
              </a:lnSpc>
            </a:pPr>
            <a:r>
              <a:rPr lang="en-US" sz="1800" u="sng">
                <a:solidFill>
                  <a:srgbClr val="6C6A6A"/>
                </a:solidFill>
                <a:latin typeface="Poppins"/>
                <a:ea typeface="Poppins"/>
                <a:cs typeface="Poppins"/>
                <a:sym typeface="Poppins"/>
                <a:hlinkClick r:id="rId5" tooltip="https://www.eecs.yorku.ca/course_archive/2020-21/W/4315/material/book.pdf"/>
              </a:rPr>
              <a:t>F. van Breugel • 2020 • York University </a:t>
            </a:r>
          </a:p>
        </p:txBody>
      </p:sp>
      <p:sp>
        <p:nvSpPr>
          <p:cNvPr name="TextBox 11" id="11"/>
          <p:cNvSpPr txBox="true"/>
          <p:nvPr/>
        </p:nvSpPr>
        <p:spPr>
          <a:xfrm rot="0">
            <a:off x="7815852" y="4164687"/>
            <a:ext cx="6564335"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Model checking programs</a:t>
            </a:r>
          </a:p>
        </p:txBody>
      </p:sp>
      <p:sp>
        <p:nvSpPr>
          <p:cNvPr name="TextBox 12" id="12"/>
          <p:cNvSpPr txBox="true"/>
          <p:nvPr/>
        </p:nvSpPr>
        <p:spPr>
          <a:xfrm rot="0">
            <a:off x="7836983" y="4855742"/>
            <a:ext cx="8784978" cy="1058418"/>
          </a:xfrm>
          <a:prstGeom prst="rect">
            <a:avLst/>
          </a:prstGeom>
        </p:spPr>
        <p:txBody>
          <a:bodyPr anchor="t" rtlCol="false" tIns="0" lIns="0" bIns="0" rIns="0">
            <a:spAutoFit/>
          </a:bodyPr>
          <a:lstStyle/>
          <a:p>
            <a:pPr algn="just" marL="0" indent="0" lvl="0">
              <a:lnSpc>
                <a:spcPts val="2826"/>
              </a:lnSpc>
            </a:pPr>
            <a:r>
              <a:rPr lang="en-US" sz="1800" u="sng">
                <a:solidFill>
                  <a:srgbClr val="6C6A6A"/>
                </a:solidFill>
                <a:latin typeface="Poppins"/>
                <a:ea typeface="Poppins"/>
                <a:cs typeface="Poppins"/>
                <a:sym typeface="Poppins"/>
                <a:hlinkClick r:id="rId6" tooltip="https://www.researchgate.net/publication/3866977_Model_Checking_Programs"/>
              </a:rPr>
              <a:t>Visser, Willem &amp; Havelund, Klaus &amp; Brat, Guillaume &amp; Park, Seungjoon. (2000). Model Checking Programs. Automated Software Engineering. 10. 3-11. 10.1109/ASE.2000.873645. </a:t>
            </a:r>
          </a:p>
        </p:txBody>
      </p:sp>
      <p:sp>
        <p:nvSpPr>
          <p:cNvPr name="TextBox 13" id="13"/>
          <p:cNvSpPr txBox="true"/>
          <p:nvPr/>
        </p:nvSpPr>
        <p:spPr>
          <a:xfrm rot="0">
            <a:off x="7815852" y="6161810"/>
            <a:ext cx="6564335"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Java PathFinder</a:t>
            </a:r>
          </a:p>
        </p:txBody>
      </p:sp>
      <p:sp>
        <p:nvSpPr>
          <p:cNvPr name="TextBox 14" id="14"/>
          <p:cNvSpPr txBox="true"/>
          <p:nvPr/>
        </p:nvSpPr>
        <p:spPr>
          <a:xfrm rot="0">
            <a:off x="7836983" y="6805240"/>
            <a:ext cx="8784978" cy="353568"/>
          </a:xfrm>
          <a:prstGeom prst="rect">
            <a:avLst/>
          </a:prstGeom>
        </p:spPr>
        <p:txBody>
          <a:bodyPr anchor="t" rtlCol="false" tIns="0" lIns="0" bIns="0" rIns="0">
            <a:spAutoFit/>
          </a:bodyPr>
          <a:lstStyle/>
          <a:p>
            <a:pPr algn="just" marL="0" indent="0" lvl="0">
              <a:lnSpc>
                <a:spcPts val="2826"/>
              </a:lnSpc>
            </a:pPr>
            <a:r>
              <a:rPr lang="en-US" sz="1800" u="sng">
                <a:solidFill>
                  <a:srgbClr val="6C6A6A"/>
                </a:solidFill>
                <a:latin typeface="Poppins"/>
                <a:ea typeface="Poppins"/>
                <a:cs typeface="Poppins"/>
                <a:sym typeface="Poppins"/>
                <a:hlinkClick r:id="rId7" tooltip="https://crystal.uta.edu/~ylei/cse6323/data/JavaPathfinder5.pdf"/>
              </a:rPr>
              <a:t>A. Mannem, D. White, M. Yousaf • University of Texas at Arlington</a:t>
            </a:r>
          </a:p>
        </p:txBody>
      </p:sp>
    </p:spTree>
  </p:cSld>
  <p:clrMapOvr>
    <a:masterClrMapping/>
  </p:clrMapOvr>
  <p:transition spd="slow">
    <p:push dir="l"/>
  </p:transition>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E85050"/>
        </a:solidFill>
      </p:bgPr>
    </p:bg>
    <p:spTree>
      <p:nvGrpSpPr>
        <p:cNvPr id="1" name=""/>
        <p:cNvGrpSpPr/>
        <p:nvPr/>
      </p:nvGrpSpPr>
      <p:grpSpPr>
        <a:xfrm>
          <a:off x="0" y="0"/>
          <a:ext cx="0" cy="0"/>
          <a:chOff x="0" y="0"/>
          <a:chExt cx="0" cy="0"/>
        </a:xfrm>
      </p:grpSpPr>
      <p:sp>
        <p:nvSpPr>
          <p:cNvPr name="Freeform 2" id="2"/>
          <p:cNvSpPr/>
          <p:nvPr/>
        </p:nvSpPr>
        <p:spPr>
          <a:xfrm flipH="false" flipV="false" rot="0">
            <a:off x="0" y="1931670"/>
            <a:ext cx="18288000" cy="6423660"/>
          </a:xfrm>
          <a:custGeom>
            <a:avLst/>
            <a:gdLst/>
            <a:ahLst/>
            <a:cxnLst/>
            <a:rect r="r" b="b" t="t" l="l"/>
            <a:pathLst>
              <a:path h="6423660" w="18288000">
                <a:moveTo>
                  <a:pt x="0" y="0"/>
                </a:moveTo>
                <a:lnTo>
                  <a:pt x="18288000" y="0"/>
                </a:lnTo>
                <a:lnTo>
                  <a:pt x="18288000" y="6423660"/>
                </a:lnTo>
                <a:lnTo>
                  <a:pt x="0" y="642366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0" y="9081562"/>
            <a:ext cx="14382041" cy="0"/>
          </a:xfrm>
          <a:prstGeom prst="line">
            <a:avLst/>
          </a:prstGeom>
          <a:ln cap="flat" w="38100">
            <a:solidFill>
              <a:srgbClr val="FFFFFF"/>
            </a:solidFill>
            <a:prstDash val="solid"/>
            <a:headEnd type="none" len="sm" w="sm"/>
            <a:tailEnd type="none" len="sm" w="sm"/>
          </a:ln>
        </p:spPr>
      </p:sp>
      <p:sp>
        <p:nvSpPr>
          <p:cNvPr name="AutoShape 4" id="4"/>
          <p:cNvSpPr/>
          <p:nvPr/>
        </p:nvSpPr>
        <p:spPr>
          <a:xfrm rot="0">
            <a:off x="5061151" y="1260438"/>
            <a:ext cx="13226849" cy="0"/>
          </a:xfrm>
          <a:prstGeom prst="line">
            <a:avLst/>
          </a:prstGeom>
          <a:ln cap="flat" w="38100">
            <a:solidFill>
              <a:srgbClr val="FFFFFF"/>
            </a:solidFill>
            <a:prstDash val="solid"/>
            <a:headEnd type="none" len="sm" w="sm"/>
            <a:tailEnd type="none" len="sm" w="sm"/>
          </a:ln>
        </p:spPr>
      </p:sp>
      <p:sp>
        <p:nvSpPr>
          <p:cNvPr name="Freeform 5" id="5"/>
          <p:cNvSpPr/>
          <p:nvPr/>
        </p:nvSpPr>
        <p:spPr>
          <a:xfrm flipH="false" flipV="false" rot="0">
            <a:off x="584991" y="817478"/>
            <a:ext cx="1827246" cy="887735"/>
          </a:xfrm>
          <a:custGeom>
            <a:avLst/>
            <a:gdLst/>
            <a:ahLst/>
            <a:cxnLst/>
            <a:rect r="r" b="b" t="t" l="l"/>
            <a:pathLst>
              <a:path h="887735" w="1827246">
                <a:moveTo>
                  <a:pt x="0" y="0"/>
                </a:moveTo>
                <a:lnTo>
                  <a:pt x="1827246" y="0"/>
                </a:lnTo>
                <a:lnTo>
                  <a:pt x="1827246" y="887735"/>
                </a:lnTo>
                <a:lnTo>
                  <a:pt x="0" y="887735"/>
                </a:lnTo>
                <a:lnTo>
                  <a:pt x="0" y="0"/>
                </a:lnTo>
                <a:close/>
              </a:path>
            </a:pathLst>
          </a:custGeom>
          <a:blipFill>
            <a:blip r:embed="rId4"/>
            <a:stretch>
              <a:fillRect l="0" t="0" r="0" b="-51487"/>
            </a:stretch>
          </a:blipFill>
        </p:spPr>
      </p:sp>
      <p:sp>
        <p:nvSpPr>
          <p:cNvPr name="Freeform 6" id="6"/>
          <p:cNvSpPr/>
          <p:nvPr/>
        </p:nvSpPr>
        <p:spPr>
          <a:xfrm flipH="false" flipV="false" rot="0">
            <a:off x="2412237" y="1028700"/>
            <a:ext cx="1827246" cy="503236"/>
          </a:xfrm>
          <a:custGeom>
            <a:avLst/>
            <a:gdLst/>
            <a:ahLst/>
            <a:cxnLst/>
            <a:rect r="r" b="b" t="t" l="l"/>
            <a:pathLst>
              <a:path h="503236" w="1827246">
                <a:moveTo>
                  <a:pt x="0" y="0"/>
                </a:moveTo>
                <a:lnTo>
                  <a:pt x="1827246" y="0"/>
                </a:lnTo>
                <a:lnTo>
                  <a:pt x="1827246" y="503236"/>
                </a:lnTo>
                <a:lnTo>
                  <a:pt x="0" y="503236"/>
                </a:lnTo>
                <a:lnTo>
                  <a:pt x="0" y="0"/>
                </a:lnTo>
                <a:close/>
              </a:path>
            </a:pathLst>
          </a:custGeom>
          <a:blipFill>
            <a:blip r:embed="rId4"/>
            <a:stretch>
              <a:fillRect l="0" t="-167231" r="0" b="0"/>
            </a:stretch>
          </a:blipFill>
        </p:spPr>
      </p:sp>
      <p:sp>
        <p:nvSpPr>
          <p:cNvPr name="Freeform 7" id="7"/>
          <p:cNvSpPr/>
          <p:nvPr/>
        </p:nvSpPr>
        <p:spPr>
          <a:xfrm flipH="true" flipV="false" rot="3889064">
            <a:off x="1086460" y="4608210"/>
            <a:ext cx="3904274" cy="3035573"/>
          </a:xfrm>
          <a:custGeom>
            <a:avLst/>
            <a:gdLst/>
            <a:ahLst/>
            <a:cxnLst/>
            <a:rect r="r" b="b" t="t" l="l"/>
            <a:pathLst>
              <a:path h="3035573" w="3904274">
                <a:moveTo>
                  <a:pt x="3904274" y="0"/>
                </a:moveTo>
                <a:lnTo>
                  <a:pt x="0" y="0"/>
                </a:lnTo>
                <a:lnTo>
                  <a:pt x="0" y="3035573"/>
                </a:lnTo>
                <a:lnTo>
                  <a:pt x="3904274" y="3035573"/>
                </a:lnTo>
                <a:lnTo>
                  <a:pt x="3904274" y="0"/>
                </a:lnTo>
                <a:close/>
              </a:path>
            </a:pathLst>
          </a:custGeom>
          <a:blipFill>
            <a:blip r:embed="rId5"/>
            <a:stretch>
              <a:fillRect l="0" t="0" r="0" b="0"/>
            </a:stretch>
          </a:blipFill>
        </p:spPr>
      </p:sp>
      <p:sp>
        <p:nvSpPr>
          <p:cNvPr name="TextBox 8" id="8"/>
          <p:cNvSpPr txBox="true"/>
          <p:nvPr/>
        </p:nvSpPr>
        <p:spPr>
          <a:xfrm rot="0">
            <a:off x="11383339" y="4502754"/>
            <a:ext cx="7845848" cy="1380906"/>
          </a:xfrm>
          <a:prstGeom prst="rect">
            <a:avLst/>
          </a:prstGeom>
        </p:spPr>
        <p:txBody>
          <a:bodyPr anchor="t" rtlCol="false" tIns="0" lIns="0" bIns="0" rIns="0">
            <a:spAutoFit/>
          </a:bodyPr>
          <a:lstStyle/>
          <a:p>
            <a:pPr algn="l" marL="0" indent="0" lvl="0">
              <a:lnSpc>
                <a:spcPts val="9741"/>
              </a:lnSpc>
            </a:pPr>
            <a:r>
              <a:rPr lang="en-US" b="true" sz="9741">
                <a:solidFill>
                  <a:srgbClr val="FFFFFF"/>
                </a:solidFill>
                <a:latin typeface="Poppins Bold"/>
                <a:ea typeface="Poppins Bold"/>
                <a:cs typeface="Poppins Bold"/>
                <a:sym typeface="Poppins Bold"/>
              </a:rPr>
              <a:t>You</a:t>
            </a:r>
          </a:p>
        </p:txBody>
      </p:sp>
      <p:sp>
        <p:nvSpPr>
          <p:cNvPr name="TextBox 9" id="9"/>
          <p:cNvSpPr txBox="true"/>
          <p:nvPr/>
        </p:nvSpPr>
        <p:spPr>
          <a:xfrm rot="0">
            <a:off x="14962023" y="8879401"/>
            <a:ext cx="2877259" cy="375748"/>
          </a:xfrm>
          <a:prstGeom prst="rect">
            <a:avLst/>
          </a:prstGeom>
        </p:spPr>
        <p:txBody>
          <a:bodyPr anchor="t" rtlCol="false" tIns="0" lIns="0" bIns="0" rIns="0">
            <a:spAutoFit/>
          </a:bodyPr>
          <a:lstStyle/>
          <a:p>
            <a:pPr algn="r" marL="0" indent="0" lvl="0">
              <a:lnSpc>
                <a:spcPts val="2914"/>
              </a:lnSpc>
              <a:spcBef>
                <a:spcPct val="0"/>
              </a:spcBef>
            </a:pPr>
            <a:r>
              <a:rPr lang="en-US" sz="2081" spc="-66">
                <a:solidFill>
                  <a:srgbClr val="FFFFFF"/>
                </a:solidFill>
                <a:latin typeface="Poppins"/>
                <a:ea typeface="Poppins"/>
                <a:cs typeface="Poppins"/>
                <a:sym typeface="Poppins"/>
              </a:rPr>
              <a:t>30 April 2025</a:t>
            </a:r>
          </a:p>
        </p:txBody>
      </p:sp>
      <p:sp>
        <p:nvSpPr>
          <p:cNvPr name="TextBox 10" id="10"/>
          <p:cNvSpPr txBox="true"/>
          <p:nvPr/>
        </p:nvSpPr>
        <p:spPr>
          <a:xfrm rot="0">
            <a:off x="4239483" y="4456204"/>
            <a:ext cx="6568545" cy="1380906"/>
          </a:xfrm>
          <a:prstGeom prst="rect">
            <a:avLst/>
          </a:prstGeom>
        </p:spPr>
        <p:txBody>
          <a:bodyPr anchor="t" rtlCol="false" tIns="0" lIns="0" bIns="0" rIns="0">
            <a:spAutoFit/>
          </a:bodyPr>
          <a:lstStyle/>
          <a:p>
            <a:pPr algn="r" marL="0" indent="0" lvl="0">
              <a:lnSpc>
                <a:spcPts val="9741"/>
              </a:lnSpc>
            </a:pPr>
            <a:r>
              <a:rPr lang="en-US" sz="9741">
                <a:solidFill>
                  <a:srgbClr val="FFFFFF"/>
                </a:solidFill>
                <a:latin typeface="Poppins"/>
                <a:ea typeface="Poppins"/>
                <a:cs typeface="Poppins"/>
                <a:sym typeface="Poppins"/>
              </a:rPr>
              <a:t>Thank</a:t>
            </a:r>
          </a:p>
        </p:txBody>
      </p:sp>
      <p:sp>
        <p:nvSpPr>
          <p:cNvPr name="TextBox 11" id="11"/>
          <p:cNvSpPr txBox="true"/>
          <p:nvPr/>
        </p:nvSpPr>
        <p:spPr>
          <a:xfrm rot="0">
            <a:off x="0" y="9462562"/>
            <a:ext cx="12607861" cy="478790"/>
          </a:xfrm>
          <a:prstGeom prst="rect">
            <a:avLst/>
          </a:prstGeom>
        </p:spPr>
        <p:txBody>
          <a:bodyPr anchor="t" rtlCol="false" tIns="0" lIns="0" bIns="0" rIns="0">
            <a:spAutoFit/>
          </a:bodyPr>
          <a:lstStyle/>
          <a:p>
            <a:pPr algn="ctr">
              <a:lnSpc>
                <a:spcPts val="3639"/>
              </a:lnSpc>
              <a:spcBef>
                <a:spcPct val="0"/>
              </a:spcBef>
            </a:pPr>
            <a:r>
              <a:rPr lang="en-US" sz="2799">
                <a:solidFill>
                  <a:srgbClr val="FFFFFF"/>
                </a:solidFill>
                <a:latin typeface="Poppins"/>
                <a:ea typeface="Poppins"/>
                <a:cs typeface="Poppins"/>
                <a:sym typeface="Poppins"/>
              </a:rPr>
              <a:t>Domenico Popolizio, Nicola Zarbo, Enrico Vento, Federico Valentino</a:t>
            </a:r>
          </a:p>
        </p:txBody>
      </p:sp>
      <p:sp>
        <p:nvSpPr>
          <p:cNvPr name="TextBox 12" id="12"/>
          <p:cNvSpPr txBox="true"/>
          <p:nvPr/>
        </p:nvSpPr>
        <p:spPr>
          <a:xfrm rot="0">
            <a:off x="17334313" y="9592102"/>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71</a:t>
            </a:r>
          </a:p>
        </p:txBody>
      </p:sp>
    </p:spTree>
  </p:cSld>
  <p:clrMapOvr>
    <a:masterClrMapping/>
  </p:clrMapOvr>
  <p:transition spd="slow">
    <p:push dir="l"/>
  </p:transition>
</p:sld>
</file>

<file path=ppt/slides/slide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169310"/>
            <a:ext cx="18288000" cy="6423660"/>
          </a:xfrm>
          <a:custGeom>
            <a:avLst/>
            <a:gdLst/>
            <a:ahLst/>
            <a:cxnLst/>
            <a:rect r="r" b="b" t="t" l="l"/>
            <a:pathLst>
              <a:path h="6423660" w="18288000">
                <a:moveTo>
                  <a:pt x="0" y="0"/>
                </a:moveTo>
                <a:lnTo>
                  <a:pt x="18288000" y="0"/>
                </a:lnTo>
                <a:lnTo>
                  <a:pt x="18288000" y="6423660"/>
                </a:lnTo>
                <a:lnTo>
                  <a:pt x="0" y="642366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5061151" y="1260438"/>
            <a:ext cx="13226849" cy="0"/>
          </a:xfrm>
          <a:prstGeom prst="line">
            <a:avLst/>
          </a:prstGeom>
          <a:ln cap="flat" w="38100">
            <a:solidFill>
              <a:srgbClr val="D12E2E"/>
            </a:solidFill>
            <a:prstDash val="solid"/>
            <a:headEnd type="none" len="sm" w="sm"/>
            <a:tailEnd type="none" len="sm" w="sm"/>
          </a:ln>
        </p:spPr>
      </p:sp>
      <p:sp>
        <p:nvSpPr>
          <p:cNvPr name="Freeform 4" id="4"/>
          <p:cNvSpPr/>
          <p:nvPr/>
        </p:nvSpPr>
        <p:spPr>
          <a:xfrm flipH="false" flipV="false" rot="0">
            <a:off x="2062870" y="878260"/>
            <a:ext cx="2770529" cy="802458"/>
          </a:xfrm>
          <a:custGeom>
            <a:avLst/>
            <a:gdLst/>
            <a:ahLst/>
            <a:cxnLst/>
            <a:rect r="r" b="b" t="t" l="l"/>
            <a:pathLst>
              <a:path h="802458" w="2770529">
                <a:moveTo>
                  <a:pt x="0" y="0"/>
                </a:moveTo>
                <a:lnTo>
                  <a:pt x="2770529" y="0"/>
                </a:lnTo>
                <a:lnTo>
                  <a:pt x="2770529" y="802457"/>
                </a:lnTo>
                <a:lnTo>
                  <a:pt x="0" y="802457"/>
                </a:lnTo>
                <a:lnTo>
                  <a:pt x="0" y="0"/>
                </a:lnTo>
                <a:close/>
              </a:path>
            </a:pathLst>
          </a:custGeom>
          <a:blipFill>
            <a:blip r:embed="rId4"/>
            <a:stretch>
              <a:fillRect l="0" t="-153741" r="0" b="0"/>
            </a:stretch>
          </a:blipFill>
        </p:spPr>
      </p:sp>
      <p:sp>
        <p:nvSpPr>
          <p:cNvPr name="Freeform 5" id="5"/>
          <p:cNvSpPr/>
          <p:nvPr/>
        </p:nvSpPr>
        <p:spPr>
          <a:xfrm flipH="false" flipV="false" rot="0">
            <a:off x="0" y="607242"/>
            <a:ext cx="2238516" cy="1073475"/>
          </a:xfrm>
          <a:custGeom>
            <a:avLst/>
            <a:gdLst/>
            <a:ahLst/>
            <a:cxnLst/>
            <a:rect r="r" b="b" t="t" l="l"/>
            <a:pathLst>
              <a:path h="1073475" w="2238516">
                <a:moveTo>
                  <a:pt x="0" y="0"/>
                </a:moveTo>
                <a:lnTo>
                  <a:pt x="2238516" y="0"/>
                </a:lnTo>
                <a:lnTo>
                  <a:pt x="2238516" y="1073475"/>
                </a:lnTo>
                <a:lnTo>
                  <a:pt x="0" y="1073475"/>
                </a:lnTo>
                <a:lnTo>
                  <a:pt x="0" y="0"/>
                </a:lnTo>
                <a:close/>
              </a:path>
            </a:pathLst>
          </a:custGeom>
          <a:blipFill>
            <a:blip r:embed="rId4"/>
            <a:stretch>
              <a:fillRect l="0" t="0" r="0" b="-53256"/>
            </a:stretch>
          </a:blipFill>
        </p:spPr>
      </p:sp>
      <p:sp>
        <p:nvSpPr>
          <p:cNvPr name="TextBox 6" id="6"/>
          <p:cNvSpPr txBox="true"/>
          <p:nvPr/>
        </p:nvSpPr>
        <p:spPr>
          <a:xfrm rot="0">
            <a:off x="5061151" y="4500672"/>
            <a:ext cx="12911426" cy="1380906"/>
          </a:xfrm>
          <a:prstGeom prst="rect">
            <a:avLst/>
          </a:prstGeom>
        </p:spPr>
        <p:txBody>
          <a:bodyPr anchor="t" rtlCol="false" tIns="0" lIns="0" bIns="0" rIns="0">
            <a:spAutoFit/>
          </a:bodyPr>
          <a:lstStyle/>
          <a:p>
            <a:pPr algn="just" marL="0" indent="0" lvl="0">
              <a:lnSpc>
                <a:spcPts val="9741"/>
              </a:lnSpc>
            </a:pPr>
            <a:r>
              <a:rPr lang="en-US" sz="9741">
                <a:solidFill>
                  <a:srgbClr val="D12E2E"/>
                </a:solidFill>
                <a:latin typeface="Poppins"/>
                <a:ea typeface="Poppins"/>
                <a:cs typeface="Poppins"/>
                <a:sym typeface="Poppins"/>
              </a:rPr>
              <a:t>Time For The </a:t>
            </a:r>
            <a:r>
              <a:rPr lang="en-US" b="true" sz="9741">
                <a:solidFill>
                  <a:srgbClr val="D12E2E"/>
                </a:solidFill>
                <a:latin typeface="Poppins Bold"/>
                <a:ea typeface="Poppins Bold"/>
                <a:cs typeface="Poppins Bold"/>
                <a:sym typeface="Poppins Bold"/>
              </a:rPr>
              <a:t>Demos</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72</a:t>
            </a:r>
          </a:p>
        </p:txBody>
      </p:sp>
      <p:grpSp>
        <p:nvGrpSpPr>
          <p:cNvPr name="Group 8" id="8"/>
          <p:cNvGrpSpPr/>
          <p:nvPr/>
        </p:nvGrpSpPr>
        <p:grpSpPr>
          <a:xfrm rot="3183395">
            <a:off x="-1678545" y="1393700"/>
            <a:ext cx="4195465" cy="8975755"/>
            <a:chOff x="0" y="0"/>
            <a:chExt cx="5593954" cy="11967674"/>
          </a:xfrm>
        </p:grpSpPr>
        <p:sp>
          <p:nvSpPr>
            <p:cNvPr name="Freeform 9" id="9"/>
            <p:cNvSpPr/>
            <p:nvPr/>
          </p:nvSpPr>
          <p:spPr>
            <a:xfrm flipH="false" flipV="false" rot="-5472186">
              <a:off x="-1804687" y="4825844"/>
              <a:ext cx="8986797" cy="5189875"/>
            </a:xfrm>
            <a:custGeom>
              <a:avLst/>
              <a:gdLst/>
              <a:ahLst/>
              <a:cxnLst/>
              <a:rect r="r" b="b" t="t" l="l"/>
              <a:pathLst>
                <a:path h="5189875" w="8986797">
                  <a:moveTo>
                    <a:pt x="0" y="0"/>
                  </a:moveTo>
                  <a:lnTo>
                    <a:pt x="8986797" y="0"/>
                  </a:lnTo>
                  <a:lnTo>
                    <a:pt x="8986797" y="5189875"/>
                  </a:lnTo>
                  <a:lnTo>
                    <a:pt x="0" y="51898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true" flipV="false" rot="9420640">
              <a:off x="806935" y="707664"/>
              <a:ext cx="4304413" cy="3346681"/>
            </a:xfrm>
            <a:custGeom>
              <a:avLst/>
              <a:gdLst/>
              <a:ahLst/>
              <a:cxnLst/>
              <a:rect r="r" b="b" t="t" l="l"/>
              <a:pathLst>
                <a:path h="3346681" w="4304413">
                  <a:moveTo>
                    <a:pt x="4304413" y="0"/>
                  </a:moveTo>
                  <a:lnTo>
                    <a:pt x="0" y="0"/>
                  </a:lnTo>
                  <a:lnTo>
                    <a:pt x="0" y="3346682"/>
                  </a:lnTo>
                  <a:lnTo>
                    <a:pt x="4304413" y="3346682"/>
                  </a:lnTo>
                  <a:lnTo>
                    <a:pt x="4304413" y="0"/>
                  </a:lnTo>
                  <a:close/>
                </a:path>
              </a:pathLst>
            </a:custGeom>
            <a:blipFill>
              <a:blip r:embed="rId7"/>
              <a:stretch>
                <a:fillRect l="0" t="0" r="0" b="0"/>
              </a:stretch>
            </a:blipFill>
          </p:spPr>
        </p:sp>
        <p:sp>
          <p:nvSpPr>
            <p:cNvPr name="Freeform 11" id="11"/>
            <p:cNvSpPr/>
            <p:nvPr/>
          </p:nvSpPr>
          <p:spPr>
            <a:xfrm flipH="false" flipV="false" rot="-5472186">
              <a:off x="-1402402" y="5219768"/>
              <a:ext cx="8198773" cy="5189875"/>
            </a:xfrm>
            <a:custGeom>
              <a:avLst/>
              <a:gdLst/>
              <a:ahLst/>
              <a:cxnLst/>
              <a:rect r="r" b="b" t="t" l="l"/>
              <a:pathLst>
                <a:path h="5189875" w="8198773">
                  <a:moveTo>
                    <a:pt x="0" y="0"/>
                  </a:moveTo>
                  <a:lnTo>
                    <a:pt x="8198773" y="0"/>
                  </a:lnTo>
                  <a:lnTo>
                    <a:pt x="8198773" y="5189875"/>
                  </a:lnTo>
                  <a:lnTo>
                    <a:pt x="0" y="5189875"/>
                  </a:lnTo>
                  <a:lnTo>
                    <a:pt x="0" y="0"/>
                  </a:lnTo>
                  <a:close/>
                </a:path>
              </a:pathLst>
            </a:custGeom>
            <a:blipFill>
              <a:blip r:embed="rId5">
                <a:extLst>
                  <a:ext uri="{96DAC541-7B7A-43D3-8B79-37D633B846F1}">
                    <asvg:svgBlip xmlns:asvg="http://schemas.microsoft.com/office/drawing/2016/SVG/main" r:embed="rId6"/>
                  </a:ext>
                </a:extLst>
              </a:blip>
              <a:stretch>
                <a:fillRect l="0" t="0" r="-9611" b="0"/>
              </a:stretch>
            </a:blipFill>
          </p:spPr>
        </p:sp>
      </p:grpSp>
      <p:sp>
        <p:nvSpPr>
          <p:cNvPr name="AutoShape 12" id="12"/>
          <p:cNvSpPr/>
          <p:nvPr/>
        </p:nvSpPr>
        <p:spPr>
          <a:xfrm rot="0">
            <a:off x="0" y="9081562"/>
            <a:ext cx="14382041" cy="0"/>
          </a:xfrm>
          <a:prstGeom prst="line">
            <a:avLst/>
          </a:prstGeom>
          <a:ln cap="flat" w="38100">
            <a:solidFill>
              <a:srgbClr val="D12E2E"/>
            </a:solidFill>
            <a:prstDash val="solid"/>
            <a:headEnd type="none" len="sm" w="sm"/>
            <a:tailEnd type="none" len="sm" w="sm"/>
          </a:ln>
        </p:spPr>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842133"/>
            <a:ext cx="2190673" cy="2504928"/>
          </a:xfrm>
          <a:custGeom>
            <a:avLst/>
            <a:gdLst/>
            <a:ahLst/>
            <a:cxnLst/>
            <a:rect r="r" b="b" t="t" l="l"/>
            <a:pathLst>
              <a:path h="2504928" w="2190673">
                <a:moveTo>
                  <a:pt x="0" y="0"/>
                </a:moveTo>
                <a:lnTo>
                  <a:pt x="2190673" y="0"/>
                </a:lnTo>
                <a:lnTo>
                  <a:pt x="2190673" y="2504928"/>
                </a:lnTo>
                <a:lnTo>
                  <a:pt x="0" y="2504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628854"/>
            <a:ext cx="8115300"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Preliminary Steps</a:t>
            </a:r>
          </a:p>
        </p:txBody>
      </p:sp>
      <p:sp>
        <p:nvSpPr>
          <p:cNvPr name="TextBox 5" id="5"/>
          <p:cNvSpPr txBox="true"/>
          <p:nvPr/>
        </p:nvSpPr>
        <p:spPr>
          <a:xfrm rot="0">
            <a:off x="10395693" y="1363343"/>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Download JDK</a:t>
            </a:r>
          </a:p>
        </p:txBody>
      </p:sp>
      <p:sp>
        <p:nvSpPr>
          <p:cNvPr name="TextBox 6" id="6"/>
          <p:cNvSpPr txBox="true"/>
          <p:nvPr/>
        </p:nvSpPr>
        <p:spPr>
          <a:xfrm rot="0">
            <a:off x="10395693" y="1765933"/>
            <a:ext cx="6487041" cy="13792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Make sure to download the correct version of the Java Development Kit. As of now, </a:t>
            </a:r>
            <a:r>
              <a:rPr lang="en-US" sz="1800">
                <a:solidFill>
                  <a:srgbClr val="D12E2E"/>
                </a:solidFill>
                <a:latin typeface="Poppins"/>
                <a:ea typeface="Poppins"/>
                <a:cs typeface="Poppins"/>
                <a:sym typeface="Poppins"/>
              </a:rPr>
              <a:t>JDK 11</a:t>
            </a:r>
            <a:r>
              <a:rPr lang="en-US" sz="1800">
                <a:solidFill>
                  <a:srgbClr val="252525"/>
                </a:solidFill>
                <a:latin typeface="Poppins"/>
                <a:ea typeface="Poppins"/>
                <a:cs typeface="Poppins"/>
                <a:sym typeface="Poppins"/>
              </a:rPr>
              <a:t> is the right version, but  since it is subject to change, refer to the official JPF Github page</a:t>
            </a:r>
          </a:p>
        </p:txBody>
      </p:sp>
      <p:sp>
        <p:nvSpPr>
          <p:cNvPr name="TextBox 7" id="7"/>
          <p:cNvSpPr txBox="true"/>
          <p:nvPr/>
        </p:nvSpPr>
        <p:spPr>
          <a:xfrm rot="0">
            <a:off x="10395693" y="4326179"/>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Download Git</a:t>
            </a:r>
          </a:p>
        </p:txBody>
      </p:sp>
      <p:sp>
        <p:nvSpPr>
          <p:cNvPr name="TextBox 8" id="8"/>
          <p:cNvSpPr txBox="true"/>
          <p:nvPr/>
        </p:nvSpPr>
        <p:spPr>
          <a:xfrm rot="0">
            <a:off x="10395693" y="4743862"/>
            <a:ext cx="6487041" cy="6934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Verify that </a:t>
            </a:r>
            <a:r>
              <a:rPr lang="en-US" sz="1800">
                <a:solidFill>
                  <a:srgbClr val="D12E2E"/>
                </a:solidFill>
                <a:latin typeface="Poppins"/>
                <a:ea typeface="Poppins"/>
                <a:cs typeface="Poppins"/>
                <a:sym typeface="Poppins"/>
              </a:rPr>
              <a:t>Git </a:t>
            </a:r>
            <a:r>
              <a:rPr lang="en-US" sz="1800">
                <a:solidFill>
                  <a:srgbClr val="000000"/>
                </a:solidFill>
                <a:latin typeface="Poppins"/>
                <a:ea typeface="Poppins"/>
                <a:cs typeface="Poppins"/>
                <a:sym typeface="Poppins"/>
              </a:rPr>
              <a:t>is</a:t>
            </a:r>
            <a:r>
              <a:rPr lang="en-US" sz="1800">
                <a:solidFill>
                  <a:srgbClr val="252525"/>
                </a:solidFill>
                <a:latin typeface="Poppins"/>
                <a:ea typeface="Poppins"/>
                <a:cs typeface="Poppins"/>
                <a:sym typeface="Poppins"/>
              </a:rPr>
              <a:t> installed on your machine before proceeding to the installation steps</a:t>
            </a:r>
          </a:p>
        </p:txBody>
      </p:sp>
      <p:sp>
        <p:nvSpPr>
          <p:cNvPr name="TextBox 9" id="9"/>
          <p:cNvSpPr txBox="true"/>
          <p:nvPr/>
        </p:nvSpPr>
        <p:spPr>
          <a:xfrm rot="0">
            <a:off x="10395693" y="6618309"/>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Set up Environment Variables</a:t>
            </a:r>
          </a:p>
        </p:txBody>
      </p:sp>
      <p:sp>
        <p:nvSpPr>
          <p:cNvPr name="TextBox 10" id="10"/>
          <p:cNvSpPr txBox="true"/>
          <p:nvPr/>
        </p:nvSpPr>
        <p:spPr>
          <a:xfrm rot="0">
            <a:off x="10395693" y="7020899"/>
            <a:ext cx="6487041" cy="1036320"/>
          </a:xfrm>
          <a:prstGeom prst="rect">
            <a:avLst/>
          </a:prstGeom>
        </p:spPr>
        <p:txBody>
          <a:bodyPr anchor="t" rtlCol="false" tIns="0" lIns="0" bIns="0" rIns="0">
            <a:spAutoFit/>
          </a:bodyPr>
          <a:lstStyle/>
          <a:p>
            <a:pPr algn="just" marL="0" indent="0" lvl="0">
              <a:lnSpc>
                <a:spcPts val="2700"/>
              </a:lnSpc>
              <a:spcBef>
                <a:spcPct val="0"/>
              </a:spcBef>
            </a:pPr>
            <a:r>
              <a:rPr lang="en-US" sz="1800">
                <a:solidFill>
                  <a:srgbClr val="252525"/>
                </a:solidFill>
                <a:latin typeface="Poppins"/>
                <a:ea typeface="Poppins"/>
                <a:cs typeface="Poppins"/>
                <a:sym typeface="Poppins"/>
              </a:rPr>
              <a:t>Ensure that </a:t>
            </a:r>
            <a:r>
              <a:rPr lang="en-US" sz="1800">
                <a:solidFill>
                  <a:srgbClr val="D12E2E"/>
                </a:solidFill>
                <a:latin typeface="Poppins"/>
                <a:ea typeface="Poppins"/>
                <a:cs typeface="Poppins"/>
                <a:sym typeface="Poppins"/>
              </a:rPr>
              <a:t>JAVA_HOME</a:t>
            </a:r>
            <a:r>
              <a:rPr lang="en-US" sz="1800">
                <a:solidFill>
                  <a:srgbClr val="252525"/>
                </a:solidFill>
                <a:latin typeface="Poppins"/>
                <a:ea typeface="Poppins"/>
                <a:cs typeface="Poppins"/>
                <a:sym typeface="Poppins"/>
              </a:rPr>
              <a:t> has been created as a new environment variable, and that </a:t>
            </a:r>
            <a:r>
              <a:rPr lang="en-US" sz="1800">
                <a:solidFill>
                  <a:srgbClr val="D12E2E"/>
                </a:solidFill>
                <a:latin typeface="Poppins"/>
                <a:ea typeface="Poppins"/>
                <a:cs typeface="Poppins"/>
                <a:sym typeface="Poppins"/>
              </a:rPr>
              <a:t>Git</a:t>
            </a:r>
            <a:r>
              <a:rPr lang="en-US" sz="1800">
                <a:solidFill>
                  <a:srgbClr val="252525"/>
                </a:solidFill>
                <a:latin typeface="Poppins"/>
                <a:ea typeface="Poppins"/>
                <a:cs typeface="Poppins"/>
                <a:sym typeface="Poppins"/>
              </a:rPr>
              <a:t> has been added to the </a:t>
            </a:r>
            <a:r>
              <a:rPr lang="en-US" sz="1800">
                <a:solidFill>
                  <a:srgbClr val="D12E2E"/>
                </a:solidFill>
                <a:latin typeface="Poppins"/>
                <a:ea typeface="Poppins"/>
                <a:cs typeface="Poppins"/>
                <a:sym typeface="Poppins"/>
              </a:rPr>
              <a:t>Path</a:t>
            </a:r>
            <a:r>
              <a:rPr lang="en-US" sz="1800">
                <a:solidFill>
                  <a:srgbClr val="252525"/>
                </a:solidFill>
                <a:latin typeface="Poppins"/>
                <a:ea typeface="Poppins"/>
                <a:cs typeface="Poppins"/>
                <a:sym typeface="Poppins"/>
              </a:rPr>
              <a:t> environment variable</a:t>
            </a: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8</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9081562"/>
            <a:ext cx="14382041" cy="0"/>
          </a:xfrm>
          <a:prstGeom prst="line">
            <a:avLst/>
          </a:prstGeom>
          <a:ln cap="flat" w="38100">
            <a:solidFill>
              <a:srgbClr val="D12E2E"/>
            </a:solidFill>
            <a:prstDash val="solid"/>
            <a:headEnd type="none" len="sm" w="sm"/>
            <a:tailEnd type="none" len="sm" w="sm"/>
          </a:ln>
        </p:spPr>
      </p:sp>
      <p:sp>
        <p:nvSpPr>
          <p:cNvPr name="Freeform 3" id="3"/>
          <p:cNvSpPr/>
          <p:nvPr/>
        </p:nvSpPr>
        <p:spPr>
          <a:xfrm flipH="false" flipV="false" rot="0">
            <a:off x="1028700" y="1842133"/>
            <a:ext cx="2190673" cy="2504928"/>
          </a:xfrm>
          <a:custGeom>
            <a:avLst/>
            <a:gdLst/>
            <a:ahLst/>
            <a:cxnLst/>
            <a:rect r="r" b="b" t="t" l="l"/>
            <a:pathLst>
              <a:path h="2504928" w="2190673">
                <a:moveTo>
                  <a:pt x="0" y="0"/>
                </a:moveTo>
                <a:lnTo>
                  <a:pt x="2190673" y="0"/>
                </a:lnTo>
                <a:lnTo>
                  <a:pt x="2190673" y="2504928"/>
                </a:lnTo>
                <a:lnTo>
                  <a:pt x="0" y="25049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4628854"/>
            <a:ext cx="8115300" cy="225742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252525"/>
                </a:solidFill>
                <a:latin typeface="Poppins Bold"/>
                <a:ea typeface="Poppins Bold"/>
                <a:cs typeface="Poppins Bold"/>
                <a:sym typeface="Poppins Bold"/>
              </a:rPr>
              <a:t>Installation Steps</a:t>
            </a:r>
          </a:p>
        </p:txBody>
      </p:sp>
      <p:sp>
        <p:nvSpPr>
          <p:cNvPr name="TextBox 5" id="5"/>
          <p:cNvSpPr txBox="true"/>
          <p:nvPr/>
        </p:nvSpPr>
        <p:spPr>
          <a:xfrm rot="0">
            <a:off x="10395693" y="971550"/>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Clone the JPF GitHub Repository</a:t>
            </a:r>
          </a:p>
        </p:txBody>
      </p:sp>
      <p:sp>
        <p:nvSpPr>
          <p:cNvPr name="TextBox 6" id="6"/>
          <p:cNvSpPr txBox="true"/>
          <p:nvPr/>
        </p:nvSpPr>
        <p:spPr>
          <a:xfrm rot="0">
            <a:off x="10395693" y="1374140"/>
            <a:ext cx="6487041" cy="10363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Navigate to the desired folder, and then input the following command:</a:t>
            </a:r>
          </a:p>
          <a:p>
            <a:pPr algn="just" marL="0" indent="0" lvl="0">
              <a:lnSpc>
                <a:spcPts val="2700"/>
              </a:lnSpc>
              <a:spcBef>
                <a:spcPct val="0"/>
              </a:spcBef>
            </a:pPr>
            <a:r>
              <a:rPr lang="en-US" sz="1800">
                <a:solidFill>
                  <a:srgbClr val="D12E2E"/>
                </a:solidFill>
                <a:latin typeface="Poppins"/>
                <a:ea typeface="Poppins"/>
                <a:cs typeface="Poppins"/>
                <a:sym typeface="Poppins"/>
              </a:rPr>
              <a:t>git clone https://github.com/javapathfinder/jpf-core.git</a:t>
            </a:r>
          </a:p>
        </p:txBody>
      </p:sp>
      <p:sp>
        <p:nvSpPr>
          <p:cNvPr name="TextBox 7" id="7"/>
          <p:cNvSpPr txBox="true"/>
          <p:nvPr/>
        </p:nvSpPr>
        <p:spPr>
          <a:xfrm rot="0">
            <a:off x="10395693" y="3060928"/>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Run the Gradle script</a:t>
            </a:r>
          </a:p>
        </p:txBody>
      </p:sp>
      <p:sp>
        <p:nvSpPr>
          <p:cNvPr name="TextBox 8" id="8"/>
          <p:cNvSpPr txBox="true"/>
          <p:nvPr/>
        </p:nvSpPr>
        <p:spPr>
          <a:xfrm rot="0">
            <a:off x="10395693" y="3463519"/>
            <a:ext cx="6487041" cy="10363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Navigate to the </a:t>
            </a:r>
            <a:r>
              <a:rPr lang="en-US" sz="1800">
                <a:solidFill>
                  <a:srgbClr val="D12E2E"/>
                </a:solidFill>
                <a:latin typeface="Poppins"/>
                <a:ea typeface="Poppins"/>
                <a:cs typeface="Poppins"/>
                <a:sym typeface="Poppins"/>
              </a:rPr>
              <a:t>jpf-core</a:t>
            </a:r>
            <a:r>
              <a:rPr lang="en-US" sz="1800">
                <a:solidFill>
                  <a:srgbClr val="252525"/>
                </a:solidFill>
                <a:latin typeface="Poppins"/>
                <a:ea typeface="Poppins"/>
                <a:cs typeface="Poppins"/>
                <a:sym typeface="Poppins"/>
              </a:rPr>
              <a:t> subdirectory and run the </a:t>
            </a:r>
            <a:r>
              <a:rPr lang="en-US" sz="1800">
                <a:solidFill>
                  <a:srgbClr val="D12E2E"/>
                </a:solidFill>
                <a:latin typeface="Poppins"/>
                <a:ea typeface="Poppins"/>
                <a:cs typeface="Poppins"/>
                <a:sym typeface="Poppins"/>
              </a:rPr>
              <a:t>gradlew </a:t>
            </a:r>
            <a:r>
              <a:rPr lang="en-US" sz="1800">
                <a:solidFill>
                  <a:srgbClr val="252525"/>
                </a:solidFill>
                <a:latin typeface="Poppins"/>
                <a:ea typeface="Poppins"/>
                <a:cs typeface="Poppins"/>
                <a:sym typeface="Poppins"/>
              </a:rPr>
              <a:t>script in a shell:</a:t>
            </a:r>
          </a:p>
          <a:p>
            <a:pPr algn="just" marL="0" indent="0" lvl="0">
              <a:lnSpc>
                <a:spcPts val="2700"/>
              </a:lnSpc>
              <a:spcBef>
                <a:spcPct val="0"/>
              </a:spcBef>
            </a:pPr>
            <a:r>
              <a:rPr lang="en-US" sz="1800">
                <a:solidFill>
                  <a:srgbClr val="D12E2E"/>
                </a:solidFill>
                <a:latin typeface="Poppins"/>
                <a:ea typeface="Poppins"/>
                <a:cs typeface="Poppins"/>
                <a:sym typeface="Poppins"/>
              </a:rPr>
              <a:t>./gradlew</a:t>
            </a:r>
          </a:p>
        </p:txBody>
      </p:sp>
      <p:sp>
        <p:nvSpPr>
          <p:cNvPr name="TextBox 9" id="9"/>
          <p:cNvSpPr txBox="true"/>
          <p:nvPr/>
        </p:nvSpPr>
        <p:spPr>
          <a:xfrm rot="0">
            <a:off x="10445937" y="5150307"/>
            <a:ext cx="7240173" cy="478790"/>
          </a:xfrm>
          <a:prstGeom prst="rect">
            <a:avLst/>
          </a:prstGeom>
        </p:spPr>
        <p:txBody>
          <a:bodyPr anchor="t" rtlCol="false" tIns="0" lIns="0" bIns="0" rIns="0">
            <a:spAutoFit/>
          </a:bodyPr>
          <a:lstStyle/>
          <a:p>
            <a:pPr algn="l" marL="0" indent="0" lvl="0">
              <a:lnSpc>
                <a:spcPts val="3639"/>
              </a:lnSpc>
              <a:spcBef>
                <a:spcPct val="0"/>
              </a:spcBef>
            </a:pPr>
            <a:r>
              <a:rPr lang="en-US" sz="2799">
                <a:solidFill>
                  <a:srgbClr val="D12E2E"/>
                </a:solidFill>
                <a:latin typeface="Poppins"/>
                <a:ea typeface="Poppins"/>
                <a:cs typeface="Poppins"/>
                <a:sym typeface="Poppins"/>
              </a:rPr>
              <a:t>Set up the Environment Variables</a:t>
            </a:r>
          </a:p>
        </p:txBody>
      </p:sp>
      <p:sp>
        <p:nvSpPr>
          <p:cNvPr name="TextBox 10" id="10"/>
          <p:cNvSpPr txBox="true"/>
          <p:nvPr/>
        </p:nvSpPr>
        <p:spPr>
          <a:xfrm rot="0">
            <a:off x="10445937" y="5552897"/>
            <a:ext cx="6487041" cy="3131820"/>
          </a:xfrm>
          <a:prstGeom prst="rect">
            <a:avLst/>
          </a:prstGeom>
        </p:spPr>
        <p:txBody>
          <a:bodyPr anchor="t" rtlCol="false" tIns="0" lIns="0" bIns="0" rIns="0">
            <a:spAutoFit/>
          </a:bodyPr>
          <a:lstStyle/>
          <a:p>
            <a:pPr algn="just">
              <a:lnSpc>
                <a:spcPts val="2700"/>
              </a:lnSpc>
            </a:pPr>
            <a:r>
              <a:rPr lang="en-US" sz="1800">
                <a:solidFill>
                  <a:srgbClr val="252525"/>
                </a:solidFill>
                <a:latin typeface="Poppins"/>
                <a:ea typeface="Poppins"/>
                <a:cs typeface="Poppins"/>
                <a:sym typeface="Poppins"/>
              </a:rPr>
              <a:t>You must now add a new environment variable, </a:t>
            </a:r>
            <a:r>
              <a:rPr lang="en-US" sz="1800">
                <a:solidFill>
                  <a:srgbClr val="D12E2E"/>
                </a:solidFill>
                <a:latin typeface="Poppins"/>
                <a:ea typeface="Poppins"/>
                <a:cs typeface="Poppins"/>
                <a:sym typeface="Poppins"/>
              </a:rPr>
              <a:t>JPF_HOME</a:t>
            </a:r>
            <a:r>
              <a:rPr lang="en-US" sz="1800">
                <a:solidFill>
                  <a:srgbClr val="252525"/>
                </a:solidFill>
                <a:latin typeface="Poppins"/>
                <a:ea typeface="Poppins"/>
                <a:cs typeface="Poppins"/>
                <a:sym typeface="Poppins"/>
              </a:rPr>
              <a:t>, pointing to the </a:t>
            </a:r>
            <a:r>
              <a:rPr lang="en-US" sz="1800">
                <a:solidFill>
                  <a:srgbClr val="D12E2E"/>
                </a:solidFill>
                <a:latin typeface="Poppins"/>
                <a:ea typeface="Poppins"/>
                <a:cs typeface="Poppins"/>
                <a:sym typeface="Poppins"/>
              </a:rPr>
              <a:t>jpf-core</a:t>
            </a:r>
            <a:r>
              <a:rPr lang="en-US" sz="1800">
                <a:solidFill>
                  <a:srgbClr val="252525"/>
                </a:solidFill>
                <a:latin typeface="Poppins"/>
                <a:ea typeface="Poppins"/>
                <a:cs typeface="Poppins"/>
                <a:sym typeface="Poppins"/>
              </a:rPr>
              <a:t> directory, and adding </a:t>
            </a:r>
            <a:r>
              <a:rPr lang="en-US" sz="1800">
                <a:solidFill>
                  <a:srgbClr val="D12E2E"/>
                </a:solidFill>
                <a:latin typeface="Poppins"/>
                <a:ea typeface="Poppins"/>
                <a:cs typeface="Poppins"/>
                <a:sym typeface="Poppins"/>
              </a:rPr>
              <a:t>jpf</a:t>
            </a:r>
            <a:r>
              <a:rPr lang="en-US" sz="1800">
                <a:solidFill>
                  <a:srgbClr val="252525"/>
                </a:solidFill>
                <a:latin typeface="Poppins"/>
                <a:ea typeface="Poppins"/>
                <a:cs typeface="Poppins"/>
                <a:sym typeface="Poppins"/>
              </a:rPr>
              <a:t> as a system wide command:</a:t>
            </a:r>
          </a:p>
          <a:p>
            <a:pPr algn="just" marL="388620" indent="-194310" lvl="1">
              <a:lnSpc>
                <a:spcPts val="2700"/>
              </a:lnSpc>
              <a:buFont typeface="Arial"/>
              <a:buChar char="•"/>
            </a:pPr>
            <a:r>
              <a:rPr lang="en-US" sz="1800">
                <a:solidFill>
                  <a:srgbClr val="252525"/>
                </a:solidFill>
                <a:latin typeface="Poppins"/>
                <a:ea typeface="Poppins"/>
                <a:cs typeface="Poppins"/>
                <a:sym typeface="Poppins"/>
              </a:rPr>
              <a:t>Open .bashrc in nano to edit it</a:t>
            </a:r>
          </a:p>
          <a:p>
            <a:pPr algn="just" marL="388620" indent="-194310" lvl="1">
              <a:lnSpc>
                <a:spcPts val="2700"/>
              </a:lnSpc>
              <a:buFont typeface="Arial"/>
              <a:buChar char="•"/>
            </a:pPr>
            <a:r>
              <a:rPr lang="en-US" sz="1800">
                <a:solidFill>
                  <a:srgbClr val="252525"/>
                </a:solidFill>
                <a:latin typeface="Poppins"/>
                <a:ea typeface="Poppins"/>
                <a:cs typeface="Poppins"/>
                <a:sym typeface="Poppins"/>
              </a:rPr>
              <a:t>Add </a:t>
            </a:r>
            <a:r>
              <a:rPr lang="en-US" sz="1800">
                <a:solidFill>
                  <a:srgbClr val="D12E2E"/>
                </a:solidFill>
                <a:latin typeface="Poppins"/>
                <a:ea typeface="Poppins"/>
                <a:cs typeface="Poppins"/>
                <a:sym typeface="Poppins"/>
              </a:rPr>
              <a:t>   export JPF_HOME=/&lt;path_to_jpf&gt;/jpf</a:t>
            </a:r>
          </a:p>
          <a:p>
            <a:pPr algn="just" marL="388620" indent="-194310" lvl="1">
              <a:lnSpc>
                <a:spcPts val="2700"/>
              </a:lnSpc>
              <a:buFont typeface="Arial"/>
              <a:buChar char="•"/>
            </a:pPr>
            <a:r>
              <a:rPr lang="en-US" sz="1800">
                <a:solidFill>
                  <a:srgbClr val="252525"/>
                </a:solidFill>
                <a:latin typeface="Poppins"/>
                <a:ea typeface="Poppins"/>
                <a:cs typeface="Poppins"/>
                <a:sym typeface="Poppins"/>
              </a:rPr>
              <a:t>Add </a:t>
            </a:r>
            <a:r>
              <a:rPr lang="en-US" sz="1800">
                <a:solidFill>
                  <a:srgbClr val="D12E2E"/>
                </a:solidFill>
                <a:latin typeface="Poppins"/>
                <a:ea typeface="Poppins"/>
                <a:cs typeface="Poppins"/>
                <a:sym typeface="Poppins"/>
              </a:rPr>
              <a:t>export PATH="$PATH:/&lt;path_to_jpf&gt;/jpf-core/bin"</a:t>
            </a:r>
          </a:p>
          <a:p>
            <a:pPr algn="just" marL="388620" indent="-194310" lvl="1">
              <a:lnSpc>
                <a:spcPts val="2700"/>
              </a:lnSpc>
              <a:spcBef>
                <a:spcPct val="0"/>
              </a:spcBef>
              <a:buFont typeface="Arial"/>
              <a:buChar char="•"/>
            </a:pPr>
            <a:r>
              <a:rPr lang="en-US" sz="1800">
                <a:solidFill>
                  <a:srgbClr val="252525"/>
                </a:solidFill>
                <a:latin typeface="Poppins"/>
                <a:ea typeface="Poppins"/>
                <a:cs typeface="Poppins"/>
                <a:sym typeface="Poppins"/>
              </a:rPr>
              <a:t>Apply changes with  </a:t>
            </a:r>
            <a:r>
              <a:rPr lang="en-US" sz="1800">
                <a:solidFill>
                  <a:srgbClr val="D12E2E"/>
                </a:solidFill>
                <a:latin typeface="Poppins"/>
                <a:ea typeface="Poppins"/>
                <a:cs typeface="Poppins"/>
                <a:sym typeface="Poppins"/>
              </a:rPr>
              <a:t>source ~/.bashrc</a:t>
            </a:r>
          </a:p>
          <a:p>
            <a:pPr algn="just" marL="0" indent="0" lvl="0">
              <a:lnSpc>
                <a:spcPts val="2700"/>
              </a:lnSpc>
              <a:spcBef>
                <a:spcPct val="0"/>
              </a:spcBef>
            </a:pPr>
          </a:p>
        </p:txBody>
      </p:sp>
      <p:sp>
        <p:nvSpPr>
          <p:cNvPr name="TextBox 11" id="11"/>
          <p:cNvSpPr txBox="true"/>
          <p:nvPr/>
        </p:nvSpPr>
        <p:spPr>
          <a:xfrm rot="0">
            <a:off x="9954282" y="928369"/>
            <a:ext cx="188436" cy="521971"/>
          </a:xfrm>
          <a:prstGeom prst="rect">
            <a:avLst/>
          </a:prstGeom>
        </p:spPr>
        <p:txBody>
          <a:bodyPr anchor="t" rtlCol="false" tIns="0" lIns="0" bIns="0" rIns="0">
            <a:spAutoFit/>
          </a:bodyPr>
          <a:lstStyle/>
          <a:p>
            <a:pPr algn="ctr">
              <a:lnSpc>
                <a:spcPts val="4199"/>
              </a:lnSpc>
              <a:spcBef>
                <a:spcPct val="0"/>
              </a:spcBef>
            </a:pPr>
            <a:r>
              <a:rPr lang="en-US" sz="2799">
                <a:solidFill>
                  <a:srgbClr val="D12E2E"/>
                </a:solidFill>
                <a:latin typeface="Poppins"/>
                <a:ea typeface="Poppins"/>
                <a:cs typeface="Poppins"/>
                <a:sym typeface="Poppins"/>
              </a:rPr>
              <a:t>1.</a:t>
            </a:r>
          </a:p>
        </p:txBody>
      </p:sp>
      <p:sp>
        <p:nvSpPr>
          <p:cNvPr name="TextBox 12" id="12"/>
          <p:cNvSpPr txBox="true"/>
          <p:nvPr/>
        </p:nvSpPr>
        <p:spPr>
          <a:xfrm rot="0">
            <a:off x="9908959" y="3017748"/>
            <a:ext cx="279083" cy="521971"/>
          </a:xfrm>
          <a:prstGeom prst="rect">
            <a:avLst/>
          </a:prstGeom>
        </p:spPr>
        <p:txBody>
          <a:bodyPr anchor="t" rtlCol="false" tIns="0" lIns="0" bIns="0" rIns="0">
            <a:spAutoFit/>
          </a:bodyPr>
          <a:lstStyle/>
          <a:p>
            <a:pPr algn="ctr">
              <a:lnSpc>
                <a:spcPts val="4199"/>
              </a:lnSpc>
              <a:spcBef>
                <a:spcPct val="0"/>
              </a:spcBef>
            </a:pPr>
            <a:r>
              <a:rPr lang="en-US" sz="2799">
                <a:solidFill>
                  <a:srgbClr val="D12E2E"/>
                </a:solidFill>
                <a:latin typeface="Poppins"/>
                <a:ea typeface="Poppins"/>
                <a:cs typeface="Poppins"/>
                <a:sym typeface="Poppins"/>
              </a:rPr>
              <a:t>2.</a:t>
            </a:r>
          </a:p>
        </p:txBody>
      </p:sp>
      <p:sp>
        <p:nvSpPr>
          <p:cNvPr name="TextBox 13" id="13"/>
          <p:cNvSpPr txBox="true"/>
          <p:nvPr/>
        </p:nvSpPr>
        <p:spPr>
          <a:xfrm rot="0">
            <a:off x="9954282" y="5107126"/>
            <a:ext cx="284004" cy="521971"/>
          </a:xfrm>
          <a:prstGeom prst="rect">
            <a:avLst/>
          </a:prstGeom>
        </p:spPr>
        <p:txBody>
          <a:bodyPr anchor="t" rtlCol="false" tIns="0" lIns="0" bIns="0" rIns="0">
            <a:spAutoFit/>
          </a:bodyPr>
          <a:lstStyle/>
          <a:p>
            <a:pPr algn="ctr">
              <a:lnSpc>
                <a:spcPts val="4199"/>
              </a:lnSpc>
              <a:spcBef>
                <a:spcPct val="0"/>
              </a:spcBef>
            </a:pPr>
            <a:r>
              <a:rPr lang="en-US" sz="2799">
                <a:solidFill>
                  <a:srgbClr val="D12E2E"/>
                </a:solidFill>
                <a:latin typeface="Poppins"/>
                <a:ea typeface="Poppins"/>
                <a:cs typeface="Poppins"/>
                <a:sym typeface="Poppins"/>
              </a:rPr>
              <a:t>3.</a:t>
            </a: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525"/>
                </a:solidFill>
                <a:latin typeface="Canva Sans"/>
                <a:ea typeface="Canva Sans"/>
                <a:cs typeface="Canva Sans"/>
                <a:sym typeface="Canva Sans"/>
              </a:rPr>
              <a:t>9</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DAGlFtFGcWw</dc:identifier>
  <dcterms:modified xsi:type="dcterms:W3CDTF">2011-08-01T06:04:30Z</dcterms:modified>
  <cp:revision>1</cp:revision>
  <dc:title>Formal Methods - JPF</dc:title>
</cp:coreProperties>
</file>