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6" r:id="rId6"/>
    <p:sldId id="271" r:id="rId7"/>
    <p:sldId id="268" r:id="rId8"/>
    <p:sldId id="269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252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C7AE69-BAC4-81FF-0FDA-CBE55B0AB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FDE6266-7BEF-FA8D-8F15-8E5E552D0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1A879C-8F56-A5A6-253B-A25A223C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E9E8-BE59-4485-B234-0FE4D8DF3720}" type="datetimeFigureOut">
              <a:rPr lang="it-IT" smtClean="0"/>
              <a:t>03/07/2025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5BE6DC-1B9F-7DAF-F94B-9325E131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9B27C2-3C96-F2A4-8828-CAE61E04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1D34-47DB-4148-95DB-50EB374DEC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67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FE40E6-3C71-0BFE-5C2A-F0A572D2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AB01E60-522E-5AFC-D4C5-72B0B38EF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05DDEE-03D2-3D7D-496C-D7B7FCF0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E9E8-BE59-4485-B234-0FE4D8DF3720}" type="datetimeFigureOut">
              <a:rPr lang="it-IT" smtClean="0"/>
              <a:t>03/07/2025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07C3D9-64E6-23FD-6C77-799BE68D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B9A49C-A9FC-6E99-2338-69581D8E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1D34-47DB-4148-95DB-50EB374DEC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51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F5FEAAA-68B7-107E-BEF2-FECC8C6CF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95A80A-1590-50D0-6F47-29486C4B8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02A7F7-5241-DC88-F442-B460A368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E9E8-BE59-4485-B234-0FE4D8DF3720}" type="datetimeFigureOut">
              <a:rPr lang="it-IT" smtClean="0"/>
              <a:t>03/07/2025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510A74-10E7-7B77-FB12-4CD04C40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CF34CE-E8CA-E714-EB2E-7BB6109D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1D34-47DB-4148-95DB-50EB374DEC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87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A04E35-E406-D0F7-8436-85C65AC8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791212-ED72-53D9-5049-24954C391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FD962A-ED19-382E-5488-A884054C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E9E8-BE59-4485-B234-0FE4D8DF3720}" type="datetimeFigureOut">
              <a:rPr lang="it-IT" smtClean="0"/>
              <a:t>03/07/2025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603D79-FAFC-163C-0CD1-67AA87AC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51C003-9DED-58ED-2356-4CCF43A7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1D34-47DB-4148-95DB-50EB374DEC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89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B5A560-16B9-4768-EF72-DBFFC063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069B80-C64F-F303-0801-0172F696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7648B7-1B1C-088E-F31A-BA67A187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E9E8-BE59-4485-B234-0FE4D8DF3720}" type="datetimeFigureOut">
              <a:rPr lang="it-IT" smtClean="0"/>
              <a:t>03/07/2025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6991EA-005B-83B6-CF20-9180B58B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A7F271-4397-94BF-DA90-195EF3BF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1D34-47DB-4148-95DB-50EB374DEC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32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C157D1-3326-D2D5-D3E9-380C54D8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F2EE0B-BA62-EDAD-BE05-391175BD8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091436-7447-6704-55E7-95DA7DD7A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CD2538-86CD-4B06-938F-AA28314F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E9E8-BE59-4485-B234-0FE4D8DF3720}" type="datetimeFigureOut">
              <a:rPr lang="it-IT" smtClean="0"/>
              <a:t>03/07/2025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A46CDE-A05C-E042-9597-D5DB91BF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C18ABD-EF1C-AD86-7F3A-88D218C3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1D34-47DB-4148-95DB-50EB374DEC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205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570F2A-DBBF-690F-DC83-B9CB629EB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F06421-330C-2485-0FCC-CC270CBD4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97E74C-78C1-E385-2DF7-D52373D10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519D21-8ED1-15DC-E9CD-C61A3910E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FC7E6F-F527-1055-2A29-A2DCBFE76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39C8EC4-633E-2918-5817-03C37409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E9E8-BE59-4485-B234-0FE4D8DF3720}" type="datetimeFigureOut">
              <a:rPr lang="it-IT" smtClean="0"/>
              <a:t>03/07/2025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E778103-45D4-BDB7-CBDA-DBC4A955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9DCFD94-C07D-17D3-29A3-58E99E5C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1D34-47DB-4148-95DB-50EB374DEC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32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3DBCB3-6A54-A9FA-2107-ECAF9927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AC545EF-71FC-93E1-4629-34F6F53C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E9E8-BE59-4485-B234-0FE4D8DF3720}" type="datetimeFigureOut">
              <a:rPr lang="it-IT" smtClean="0"/>
              <a:t>03/07/2025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FAF6E7E-3570-9411-69E7-24EB2CED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2EA098-1B30-62A6-1F62-D719DFD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1D34-47DB-4148-95DB-50EB374DEC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54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66E1110-B59D-B995-F81A-6D99EBD7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E9E8-BE59-4485-B234-0FE4D8DF3720}" type="datetimeFigureOut">
              <a:rPr lang="it-IT" smtClean="0"/>
              <a:t>03/07/2025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D384FB3-E395-45C5-9562-DE14378D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38F67A-EF1E-7EBE-3F68-F2F43100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1D34-47DB-4148-95DB-50EB374DEC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93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53D67C-FE14-68A9-AD26-E7E7AC7D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E40EC1-A3DF-1D87-3F0F-FC443ECB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C60B9E-AD38-89A8-B268-A7D5B26F7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413F5E-45B5-4D08-5D0A-CFD32FFA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E9E8-BE59-4485-B234-0FE4D8DF3720}" type="datetimeFigureOut">
              <a:rPr lang="it-IT" smtClean="0"/>
              <a:t>03/07/2025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29B743-CA89-9F4E-E5B1-EB706BFC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A15F3A-4ABD-1C41-05C1-88CD67D7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1D34-47DB-4148-95DB-50EB374DEC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796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669CA0-71C1-4F64-BC6F-1B489186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F5EA030-86D0-7FCB-1EEE-5E245FDC4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F8F7423-9D95-5C4C-47F9-210233E69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C74AB2-CCF8-2F43-8674-81D4C8AC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E9E8-BE59-4485-B234-0FE4D8DF3720}" type="datetimeFigureOut">
              <a:rPr lang="it-IT" smtClean="0"/>
              <a:t>03/07/2025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8D71E9A-5733-3D30-8115-C92CE35D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05EC96-D4D2-1116-B808-BCB3C838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1D34-47DB-4148-95DB-50EB374DEC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366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FC4E5C8-FD4B-1079-2144-44355AA6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3C4BE75-BF2F-D230-4117-8E6E64DB8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1DF9B1-6CBF-6297-8C5E-A1F747886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75E9E8-BE59-4485-B234-0FE4D8DF3720}" type="datetimeFigureOut">
              <a:rPr lang="it-IT" smtClean="0"/>
              <a:t>03/07/2025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3951E3-C8AD-9D97-E924-7A8B751CD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091258-64D0-D16B-6A2E-93BB788E7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651D34-47DB-4148-95DB-50EB374DEC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21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9824EE-D98B-0CEA-2278-7B26FDD0E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Cover Time of Simple Random Walks on a Graph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A7BACF-E863-F6ED-6A9E-5205746F9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Probability</a:t>
            </a:r>
            <a:r>
              <a:rPr lang="it-IT" dirty="0"/>
              <a:t> for Data Science – </a:t>
            </a:r>
            <a:r>
              <a:rPr lang="it-IT" dirty="0" err="1"/>
              <a:t>Master’s</a:t>
            </a:r>
            <a:r>
              <a:rPr lang="it-IT" dirty="0"/>
              <a:t> Degree in Data Science – 2023/2024</a:t>
            </a:r>
          </a:p>
          <a:p>
            <a:endParaRPr lang="it-IT" dirty="0"/>
          </a:p>
          <a:p>
            <a:r>
              <a:rPr lang="it-IT" dirty="0"/>
              <a:t>Federico Vaona</a:t>
            </a:r>
          </a:p>
        </p:txBody>
      </p:sp>
    </p:spTree>
    <p:extLst>
      <p:ext uri="{BB962C8B-B14F-4D97-AF65-F5344CB8AC3E}">
        <p14:creationId xmlns:p14="http://schemas.microsoft.com/office/powerpoint/2010/main" val="295847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222266-D01B-2BB9-7CA5-BE36A24D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Introduction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FD557A-9133-468E-2D08-26A1439AF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CMR8"/>
              </a:rPr>
              <a:t>A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MR8"/>
              </a:rPr>
              <a:t>Simple </a:t>
            </a:r>
            <a:r>
              <a:rPr lang="en-US" sz="1800" b="1" dirty="0">
                <a:solidFill>
                  <a:srgbClr val="FF0000"/>
                </a:solidFill>
                <a:latin typeface="CMR8"/>
              </a:rPr>
              <a:t>Random Walk </a:t>
            </a:r>
            <a:r>
              <a:rPr lang="en-US" sz="1800" b="0" i="0" u="none" strike="noStrike" baseline="0" dirty="0">
                <a:latin typeface="CMR8"/>
              </a:rPr>
              <a:t>on a graph is a sequence of movements from one vertex to another where at each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MR8"/>
              </a:rPr>
              <a:t>step the next vertex is chosen uniformly at random from the neighbors of the current one.</a:t>
            </a:r>
            <a:br>
              <a:rPr lang="en-US" sz="1800" b="0" i="0" u="none" strike="noStrike" baseline="0" dirty="0">
                <a:latin typeface="CMR8"/>
              </a:rPr>
            </a:br>
            <a:br>
              <a:rPr lang="en-US" sz="1800" b="0" i="0" u="none" strike="noStrike" baseline="0" dirty="0">
                <a:latin typeface="CMR8"/>
              </a:rPr>
            </a:br>
            <a:r>
              <a:rPr lang="it-IT" sz="1800" b="1" dirty="0">
                <a:solidFill>
                  <a:srgbClr val="FF0000"/>
                </a:solidFill>
              </a:rPr>
              <a:t>Project </a:t>
            </a:r>
            <a:r>
              <a:rPr lang="it-IT" sz="1800" b="1" dirty="0" err="1">
                <a:solidFill>
                  <a:srgbClr val="FF0000"/>
                </a:solidFill>
              </a:rPr>
              <a:t>Objective</a:t>
            </a:r>
            <a:r>
              <a:rPr lang="it-IT" sz="1800" b="1" dirty="0">
                <a:solidFill>
                  <a:srgbClr val="FF0000"/>
                </a:solidFill>
              </a:rPr>
              <a:t>:</a:t>
            </a:r>
            <a:br>
              <a:rPr lang="it-IT" sz="1800" dirty="0">
                <a:solidFill>
                  <a:srgbClr val="FF0000"/>
                </a:solidFill>
              </a:rPr>
            </a:br>
            <a:r>
              <a:rPr lang="en-US" sz="1800" dirty="0"/>
              <a:t>This project investigates the cover time for both single and multiple random walks on a complete graph. </a:t>
            </a:r>
            <a:br>
              <a:rPr lang="en-US" sz="1800" dirty="0"/>
            </a:br>
            <a:r>
              <a:rPr lang="en-US" sz="1800" dirty="0"/>
              <a:t>The </a:t>
            </a:r>
            <a:r>
              <a:rPr lang="en-US" sz="1800" b="1" dirty="0">
                <a:solidFill>
                  <a:srgbClr val="FF0000"/>
                </a:solidFill>
              </a:rPr>
              <a:t>aim</a:t>
            </a:r>
            <a:r>
              <a:rPr lang="en-US" sz="1800" dirty="0"/>
              <a:t> is to investigate how running many random walks in parallel yields a speed-up in the cover time.</a:t>
            </a:r>
            <a:endParaRPr lang="it-IT" sz="1800" dirty="0"/>
          </a:p>
          <a:p>
            <a:r>
              <a:rPr lang="en-US" sz="1800" dirty="0"/>
              <a:t>The </a:t>
            </a:r>
            <a:r>
              <a:rPr lang="en-US" sz="1800" b="1" dirty="0"/>
              <a:t>Cover Time </a:t>
            </a:r>
            <a:r>
              <a:rPr lang="en-US" sz="1800" dirty="0"/>
              <a:t>of a random walk is the expected time to visit every node in a graph.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6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9542F2-F30E-DA18-BC90-BE7963BE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Random </a:t>
            </a:r>
            <a:r>
              <a:rPr lang="it-IT" b="1" dirty="0" err="1"/>
              <a:t>Walk</a:t>
            </a:r>
            <a:r>
              <a:rPr lang="it-IT" b="1" dirty="0"/>
              <a:t> On </a:t>
            </a:r>
            <a:r>
              <a:rPr lang="it-IT" b="1" dirty="0" err="1"/>
              <a:t>Graphs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E6ABAE-5A91-B3F3-616E-072834A27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Complete Graph</a:t>
            </a:r>
            <a:r>
              <a:rPr lang="en-US" sz="1800" dirty="0">
                <a:solidFill>
                  <a:srgbClr val="FF0000"/>
                </a:solidFill>
              </a:rPr>
              <a:t>: </a:t>
            </a:r>
            <a:r>
              <a:rPr lang="en-US" sz="1800" dirty="0"/>
              <a:t>A graph where every pair of distinct vertices is connected by a unique edge.</a:t>
            </a: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 err="1"/>
              <a:t>Deg</a:t>
            </a:r>
            <a:r>
              <a:rPr lang="it-IT" sz="1800" dirty="0"/>
              <a:t>(i) = the </a:t>
            </a:r>
            <a:r>
              <a:rPr lang="it-IT" sz="1800" dirty="0" err="1"/>
              <a:t>number</a:t>
            </a:r>
            <a:r>
              <a:rPr lang="it-IT" sz="1800" dirty="0"/>
              <a:t> of </a:t>
            </a:r>
            <a:r>
              <a:rPr lang="it-IT" sz="1800" dirty="0" err="1"/>
              <a:t>neighbors</a:t>
            </a:r>
            <a:r>
              <a:rPr lang="it-IT" sz="1800" dirty="0"/>
              <a:t> of the vertex i</a:t>
            </a:r>
          </a:p>
        </p:txBody>
      </p:sp>
      <p:pic>
        <p:nvPicPr>
          <p:cNvPr id="5" name="Immagine 4" descr="Immagine che contiene testo, linea, Carattere, diagramma&#10;&#10;Descrizione generata automaticamente">
            <a:extLst>
              <a:ext uri="{FF2B5EF4-FFF2-40B4-BE49-F238E27FC236}">
                <a16:creationId xmlns:a16="http://schemas.microsoft.com/office/drawing/2014/main" id="{A315951D-581B-1CCE-7209-C13CCC959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12" y="3005523"/>
            <a:ext cx="10455588" cy="199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7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F0E6A7-9E8B-D7BB-754E-1D65808D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Implementation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1EFEEB-B1AE-9B4F-7131-7D9F433B9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rgbClr val="FF0000"/>
                </a:solidFill>
              </a:rPr>
              <a:t>Libraries</a:t>
            </a:r>
            <a:r>
              <a:rPr lang="it-IT" sz="2400" dirty="0"/>
              <a:t> </a:t>
            </a:r>
          </a:p>
          <a:p>
            <a:r>
              <a:rPr lang="it-IT" sz="1800" b="1" dirty="0" err="1"/>
              <a:t>Networkx</a:t>
            </a:r>
            <a:r>
              <a:rPr lang="it-IT" sz="1800" dirty="0"/>
              <a:t>: </a:t>
            </a:r>
            <a:r>
              <a:rPr lang="en-US" sz="1800" dirty="0"/>
              <a:t>Used to create and manipulate complete graphs, essential for modeling the structure on which to perform the random walks.</a:t>
            </a:r>
            <a:br>
              <a:rPr lang="it-IT" sz="1800" dirty="0"/>
            </a:br>
            <a:endParaRPr lang="it-IT" sz="1800" dirty="0"/>
          </a:p>
          <a:p>
            <a:r>
              <a:rPr lang="it-IT" sz="1800" b="1" dirty="0" err="1"/>
              <a:t>Scipy</a:t>
            </a:r>
            <a:r>
              <a:rPr lang="it-IT" sz="1800" dirty="0"/>
              <a:t>: </a:t>
            </a:r>
            <a:r>
              <a:rPr lang="en-US" sz="1800" dirty="0"/>
              <a:t>Used for optimization and fitting of collected data, crucial for comparing empirical results with theoretical models.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Definition of Parameters</a:t>
            </a:r>
          </a:p>
          <a:p>
            <a:r>
              <a:rPr lang="en-US" sz="1800" dirty="0"/>
              <a:t>I chose to reduce the number of nodes to N= 50 and the number of simulations to M=10 and M=20 for computational efficiency reasons. 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These values allow for obtaining indicative results within a reasonable timeframe.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However, fitting to theoretical models is certainly less precise, but the general trends should remain representative.</a:t>
            </a:r>
            <a:br>
              <a:rPr lang="en-US" sz="1800" dirty="0"/>
            </a:br>
            <a:br>
              <a:rPr lang="en-US" sz="1800" dirty="0"/>
            </a:b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32642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AE7D22-658A-AB83-3C81-ABF22164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Codes</a:t>
            </a:r>
            <a:endParaRPr lang="it-IT" b="1" dirty="0"/>
          </a:p>
        </p:txBody>
      </p:sp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8951D508-D031-763F-DAC6-FC22172DF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" y="2671022"/>
            <a:ext cx="5811933" cy="2851776"/>
          </a:xfrm>
          <a:prstGeom prst="rect">
            <a:avLst/>
          </a:prstGeom>
        </p:spPr>
      </p:pic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4F32600-76EC-4F26-71DD-FCFFBB0E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71022"/>
            <a:ext cx="5994550" cy="285177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D1C8B6C-BE60-EC46-0336-F3D7A0EE9A0B}"/>
              </a:ext>
            </a:extLst>
          </p:cNvPr>
          <p:cNvSpPr txBox="1"/>
          <p:nvPr/>
        </p:nvSpPr>
        <p:spPr>
          <a:xfrm>
            <a:off x="318052" y="2178657"/>
            <a:ext cx="540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Single </a:t>
            </a:r>
            <a:r>
              <a:rPr lang="it-IT" dirty="0" err="1"/>
              <a:t>Walk</a:t>
            </a:r>
            <a:r>
              <a:rPr lang="it-IT" dirty="0"/>
              <a:t> Cover Time </a:t>
            </a:r>
            <a:r>
              <a:rPr lang="it-IT" dirty="0" err="1"/>
              <a:t>Function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ECC5BAD-31A3-83F9-A81B-414E7858EEEB}"/>
              </a:ext>
            </a:extLst>
          </p:cNvPr>
          <p:cNvSpPr txBox="1"/>
          <p:nvPr/>
        </p:nvSpPr>
        <p:spPr>
          <a:xfrm>
            <a:off x="6096000" y="2212248"/>
            <a:ext cx="540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Multiple </a:t>
            </a:r>
            <a:r>
              <a:rPr lang="it-IT" dirty="0" err="1"/>
              <a:t>Walk</a:t>
            </a:r>
            <a:r>
              <a:rPr lang="it-IT" dirty="0"/>
              <a:t> Cover Time </a:t>
            </a:r>
            <a:r>
              <a:rPr lang="it-IT" dirty="0" err="1"/>
              <a:t>Function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369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AE7D22-658A-AB83-3C81-ABF22164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Codes</a:t>
            </a:r>
            <a:endParaRPr lang="it-IT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B73C951-1531-F8F9-B89E-6B92FEB3F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90" y="2719287"/>
            <a:ext cx="5236029" cy="2454180"/>
          </a:xfrm>
          <a:prstGeom prst="rect">
            <a:avLst/>
          </a:prstGeom>
        </p:spPr>
      </p:pic>
      <p:pic>
        <p:nvPicPr>
          <p:cNvPr id="6" name="Immagine 5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A006B34E-9EEB-14F4-FC33-FE743A41B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1" y="2719287"/>
            <a:ext cx="4848902" cy="141942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01C4AFD-0A1F-4277-6C11-352AC8143E97}"/>
              </a:ext>
            </a:extLst>
          </p:cNvPr>
          <p:cNvSpPr txBox="1"/>
          <p:nvPr/>
        </p:nvSpPr>
        <p:spPr>
          <a:xfrm>
            <a:off x="391886" y="2034073"/>
            <a:ext cx="484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Theoretical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cn</a:t>
            </a:r>
            <a:r>
              <a:rPr lang="it-IT" dirty="0"/>
              <a:t> log(n) e c log(n)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44E4D07-9F76-C645-469F-93256880C471}"/>
              </a:ext>
            </a:extLst>
          </p:cNvPr>
          <p:cNvSpPr txBox="1"/>
          <p:nvPr/>
        </p:nvSpPr>
        <p:spPr>
          <a:xfrm>
            <a:off x="6475490" y="2034073"/>
            <a:ext cx="523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Computation</a:t>
            </a:r>
            <a:r>
              <a:rPr lang="it-IT" dirty="0"/>
              <a:t> of MSE and the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parameter</a:t>
            </a:r>
            <a:r>
              <a:rPr lang="it-IT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51976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35B4C3-2A00-CDAA-F9D2-9DF2090F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Analysis And </a:t>
            </a:r>
            <a:r>
              <a:rPr lang="it-IT" b="1" dirty="0" err="1"/>
              <a:t>Results</a:t>
            </a:r>
            <a:endParaRPr lang="it-IT" dirty="0"/>
          </a:p>
        </p:txBody>
      </p:sp>
      <p:pic>
        <p:nvPicPr>
          <p:cNvPr id="5" name="Segnaposto contenuto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58072F75-F721-BE9A-779D-C61B15674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13"/>
          <a:stretch/>
        </p:blipFill>
        <p:spPr>
          <a:xfrm>
            <a:off x="2072629" y="3796454"/>
            <a:ext cx="2853933" cy="2652590"/>
          </a:xfrm>
        </p:spPr>
      </p:pic>
      <p:pic>
        <p:nvPicPr>
          <p:cNvPr id="7" name="Immagine 6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BFBFB232-B85A-51FE-8293-AC5E92FA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80"/>
          <a:stretch/>
        </p:blipFill>
        <p:spPr>
          <a:xfrm>
            <a:off x="7086348" y="3796454"/>
            <a:ext cx="2853933" cy="269642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BDBFA97-6BF5-61E8-02B4-BB19FDB0E830}"/>
              </a:ext>
            </a:extLst>
          </p:cNvPr>
          <p:cNvSpPr txBox="1"/>
          <p:nvPr/>
        </p:nvSpPr>
        <p:spPr>
          <a:xfrm>
            <a:off x="1495938" y="6375052"/>
            <a:ext cx="400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Plot with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simulations</a:t>
            </a:r>
            <a:r>
              <a:rPr lang="it-IT" dirty="0"/>
              <a:t> M = 10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B6F8BD0-7338-C3FF-C344-31029E19757A}"/>
              </a:ext>
            </a:extLst>
          </p:cNvPr>
          <p:cNvSpPr txBox="1"/>
          <p:nvPr/>
        </p:nvSpPr>
        <p:spPr>
          <a:xfrm>
            <a:off x="6770912" y="6386626"/>
            <a:ext cx="400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Plot with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simulations</a:t>
            </a:r>
            <a:r>
              <a:rPr lang="it-IT" dirty="0"/>
              <a:t> M = 20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E69AF8D-B73A-AC50-9A69-B14EF36D6099}"/>
              </a:ext>
            </a:extLst>
          </p:cNvPr>
          <p:cNvSpPr txBox="1"/>
          <p:nvPr/>
        </p:nvSpPr>
        <p:spPr>
          <a:xfrm>
            <a:off x="838199" y="1450820"/>
            <a:ext cx="10858169" cy="233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Single Random Walk: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The theoretical fit </a:t>
            </a:r>
            <a:r>
              <a:rPr lang="en-US" b="1" dirty="0" err="1"/>
              <a:t>cn</a:t>
            </a:r>
            <a:r>
              <a:rPr lang="en-US" b="1" dirty="0"/>
              <a:t> log(n)</a:t>
            </a:r>
            <a:r>
              <a:rPr lang="en-US" dirty="0"/>
              <a:t> follows the observed data trend, suggesting that the cover times behave as theoretically expected. Increasing the number of simulations from 10 to 20 significantly reduced the MSE, indicating improved accuracy.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discrepancy measured by the MSE was significantly reduced by increasing the number of simulations, though further simulations could potentially yield even better accuracy.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898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65C2AE-6B24-24C2-5F7F-B1E47BF0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Analysis And </a:t>
            </a:r>
            <a:r>
              <a:rPr lang="it-IT" b="1" dirty="0" err="1"/>
              <a:t>Results</a:t>
            </a:r>
            <a:endParaRPr lang="it-IT" dirty="0"/>
          </a:p>
        </p:txBody>
      </p:sp>
      <p:pic>
        <p:nvPicPr>
          <p:cNvPr id="4" name="Segnaposto contenuto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1C108972-DE6D-280B-AF93-48DF296C1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1"/>
          <a:stretch/>
        </p:blipFill>
        <p:spPr>
          <a:xfrm>
            <a:off x="2019206" y="2959873"/>
            <a:ext cx="2960779" cy="2990448"/>
          </a:xfrm>
        </p:spPr>
      </p:pic>
      <p:pic>
        <p:nvPicPr>
          <p:cNvPr id="5" name="Immagine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48E18AC6-3D96-6E6A-659A-95B5F3BEF1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7"/>
          <a:stretch/>
        </p:blipFill>
        <p:spPr>
          <a:xfrm>
            <a:off x="6832589" y="2959873"/>
            <a:ext cx="3073834" cy="307187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07D0ECE-A9EC-BAF2-AA4F-2B12720E3B43}"/>
              </a:ext>
            </a:extLst>
          </p:cNvPr>
          <p:cNvSpPr txBox="1"/>
          <p:nvPr/>
        </p:nvSpPr>
        <p:spPr>
          <a:xfrm>
            <a:off x="1647013" y="6031743"/>
            <a:ext cx="400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Plot with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simulations</a:t>
            </a:r>
            <a:r>
              <a:rPr lang="it-IT" dirty="0"/>
              <a:t> M = 10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454F131-6FD0-0226-925E-CCA5ECAF26F8}"/>
              </a:ext>
            </a:extLst>
          </p:cNvPr>
          <p:cNvSpPr txBox="1"/>
          <p:nvPr/>
        </p:nvSpPr>
        <p:spPr>
          <a:xfrm>
            <a:off x="6537672" y="6031743"/>
            <a:ext cx="400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Plot with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simulations</a:t>
            </a:r>
            <a:r>
              <a:rPr lang="it-IT" dirty="0"/>
              <a:t> M = 20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CF1C49C-7BF2-17A9-7698-37EBEFBBDF05}"/>
              </a:ext>
            </a:extLst>
          </p:cNvPr>
          <p:cNvSpPr txBox="1"/>
          <p:nvPr/>
        </p:nvSpPr>
        <p:spPr>
          <a:xfrm>
            <a:off x="831271" y="1482545"/>
            <a:ext cx="9343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Parallel Random Walks: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The theoretical fit </a:t>
            </a:r>
            <a:r>
              <a:rPr lang="en-US" b="1" dirty="0"/>
              <a:t>c log(n)</a:t>
            </a:r>
            <a:r>
              <a:rPr lang="en-US" dirty="0"/>
              <a:t> adheres perfectly to the observed data, confirming that the cover times for parallel walks align with theoretical expectations. The MSE values are extremely low, indicating high precision.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719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9591B3-A7D9-D6B0-E5F6-CEE3F0A4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Conclusion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A8D233-0646-F051-608D-331CDCE6D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Single Random Walk: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The observed trend is consistent with the theoretical formula </a:t>
            </a:r>
            <a:r>
              <a:rPr lang="en-US" sz="1800" dirty="0" err="1">
                <a:solidFill>
                  <a:srgbClr val="FF0000"/>
                </a:solidFill>
              </a:rPr>
              <a:t>c⋅n⋅log</a:t>
            </a:r>
            <a:r>
              <a:rPr lang="en-US" sz="1800" dirty="0">
                <a:solidFill>
                  <a:srgbClr val="FF0000"/>
                </a:solidFill>
              </a:rPr>
              <a:t>⁡(n)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The high MSE is due to the very high cover time and the significant variability in the simulation results.</a:t>
            </a:r>
          </a:p>
          <a:p>
            <a:pPr marL="0" indent="0">
              <a:buNone/>
            </a:pPr>
            <a:r>
              <a:rPr lang="en-US" sz="1800" b="1" dirty="0"/>
              <a:t>Parallel Random Walks: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The results demonstrate the expected behavior </a:t>
            </a:r>
            <a:r>
              <a:rPr lang="en-US" sz="1800" dirty="0" err="1">
                <a:solidFill>
                  <a:srgbClr val="FF0000"/>
                </a:solidFill>
              </a:rPr>
              <a:t>c⋅log</a:t>
            </a:r>
            <a:r>
              <a:rPr lang="en-US" sz="1800" dirty="0">
                <a:solidFill>
                  <a:srgbClr val="FF0000"/>
                </a:solidFill>
              </a:rPr>
              <a:t>⁡(n)</a:t>
            </a:r>
            <a:r>
              <a:rPr lang="en-US" sz="1800" dirty="0"/>
              <a:t> with very low MSE values, demonstrating the expected behavior.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The low MSE despite the low number of simulation is due to the greater efficiency of parallel walks, which reduces the cover time and variability in results.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Future Actions: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Further increase the number of simulations for the single random walk to improve precision and reduce the MSE.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Explore other types of graphs and configurations to verify the generalizability of the obtained results.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4127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603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CMR8</vt:lpstr>
      <vt:lpstr>Tema di Office</vt:lpstr>
      <vt:lpstr>Cover Time of Simple Random Walks on a Graph</vt:lpstr>
      <vt:lpstr>Introduction </vt:lpstr>
      <vt:lpstr>Random Walk On Graphs </vt:lpstr>
      <vt:lpstr>Implementation</vt:lpstr>
      <vt:lpstr>Codes</vt:lpstr>
      <vt:lpstr>Codes</vt:lpstr>
      <vt:lpstr>Analysis And Results</vt:lpstr>
      <vt:lpstr>Analysis And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FEDERICO VAONA</dc:creator>
  <cp:lastModifiedBy>FEDERICO VAONA</cp:lastModifiedBy>
  <cp:revision>4</cp:revision>
  <dcterms:created xsi:type="dcterms:W3CDTF">2024-07-10T08:28:00Z</dcterms:created>
  <dcterms:modified xsi:type="dcterms:W3CDTF">2025-07-03T14:52:37Z</dcterms:modified>
</cp:coreProperties>
</file>