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sldIdLst>
    <p:sldId id="256" r:id="rId3"/>
    <p:sldId id="258" r:id="rId4"/>
    <p:sldId id="257" r:id="rId5"/>
    <p:sldId id="266" r:id="rId6"/>
    <p:sldId id="261" r:id="rId7"/>
    <p:sldId id="264" r:id="rId8"/>
    <p:sldId id="270" r:id="rId9"/>
    <p:sldId id="260" r:id="rId10"/>
    <p:sldId id="269" r:id="rId11"/>
    <p:sldId id="262" r:id="rId12"/>
    <p:sldId id="272" r:id="rId13"/>
    <p:sldId id="271" r:id="rId14"/>
    <p:sldId id="259" r:id="rId15"/>
    <p:sldId id="265" r:id="rId16"/>
    <p:sldId id="267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53E9"/>
    <a:srgbClr val="EB5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AF0FC1-FC13-451A-A3C2-48A7F8D163DA}" v="502" dt="2024-01-15T09:31:22.701"/>
    <p1510:client id="{366428CA-E480-4B8D-B097-CC12DB219E1A}" v="824" dt="2024-01-15T09:34:34.210"/>
    <p1510:client id="{8EE5E427-BE2A-4FA0-A8B1-78C748DF3298}" v="614" dt="2024-01-15T09:34:51.646"/>
    <p1510:client id="{B5DD7936-7716-E349-951A-0A908FB2ACF6}" v="265" dt="2024-01-15T09:33:45.862"/>
    <p1510:client id="{BB1F9CC0-B080-405E-BDD4-7EB149B43C7D}" v="822" dt="2024-01-15T09:41:45.1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4"/>
    <p:restoredTop sz="94648"/>
  </p:normalViewPr>
  <p:slideViewPr>
    <p:cSldViewPr snapToGrid="0">
      <p:cViewPr varScale="1">
        <p:scale>
          <a:sx n="116" d="100"/>
          <a:sy n="116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505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433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852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679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3479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624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6319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1786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8782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70029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219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5877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1601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34105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944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30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364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64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724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023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643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4DF3-2505-0649-9754-CAD575122DF3}" type="datetimeFigureOut">
              <a:rPr lang="it-IT" smtClean="0"/>
              <a:t>15/01/24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531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64DF3-2505-0649-9754-CAD575122DF3}" type="datetimeFigureOut">
              <a:rPr lang="it-IT" smtClean="0"/>
              <a:t>15/01/24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263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64DF3-2505-0649-9754-CAD575122DF3}" type="datetimeFigureOut">
              <a:rPr lang="it-IT" smtClean="0"/>
              <a:t>15/01/24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53C48-8997-264E-8DD3-5F0EB2946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322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fico nel piè di pagina">
            <a:extLst>
              <a:ext uri="{FF2B5EF4-FFF2-40B4-BE49-F238E27FC236}">
                <a16:creationId xmlns:a16="http://schemas.microsoft.com/office/drawing/2014/main" id="{7A530639-CA75-CF1F-D964-36F64CF6EA4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5487352"/>
            <a:ext cx="12192000" cy="1370648"/>
          </a:xfrm>
          <a:prstGeom prst="rect">
            <a:avLst/>
          </a:prstGeom>
          <a:ln/>
        </p:spPr>
      </p:pic>
      <p:pic>
        <p:nvPicPr>
          <p:cNvPr id="7" name="Picture 8" descr="grafico nell'angolo">
            <a:extLst>
              <a:ext uri="{FF2B5EF4-FFF2-40B4-BE49-F238E27FC236}">
                <a16:creationId xmlns:a16="http://schemas.microsoft.com/office/drawing/2014/main" id="{5C168BF4-CDF2-13E9-B3B0-11DDB291F2F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 rot="16200000">
            <a:off x="0" y="0"/>
            <a:ext cx="2280920" cy="2280920"/>
          </a:xfrm>
          <a:prstGeom prst="rect">
            <a:avLst/>
          </a:prstGeom>
          <a:ln/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CAD0655-D9D4-3B42-0270-025DB1EDF7B8}"/>
              </a:ext>
            </a:extLst>
          </p:cNvPr>
          <p:cNvSpPr txBox="1"/>
          <p:nvPr/>
        </p:nvSpPr>
        <p:spPr>
          <a:xfrm>
            <a:off x="4620986" y="1371601"/>
            <a:ext cx="2950028" cy="708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9000"/>
              </a:lnSpc>
              <a:spcBef>
                <a:spcPts val="1000"/>
              </a:spcBef>
              <a:spcAft>
                <a:spcPts val="0"/>
              </a:spcAft>
            </a:pPr>
            <a:r>
              <a:rPr lang="it-IT" sz="3200" b="1">
                <a:solidFill>
                  <a:srgbClr val="6D64E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Sognare S.p.A.</a:t>
            </a:r>
            <a:endParaRPr lang="it-IT" sz="3200">
              <a:solidFill>
                <a:srgbClr val="66666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1521DE0-1355-1A4F-9EF7-B7689F5FD336}"/>
              </a:ext>
            </a:extLst>
          </p:cNvPr>
          <p:cNvSpPr txBox="1"/>
          <p:nvPr/>
        </p:nvSpPr>
        <p:spPr>
          <a:xfrm>
            <a:off x="517071" y="2705725"/>
            <a:ext cx="11157858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4400">
                <a:solidFill>
                  <a:schemeClr val="accent5">
                    <a:lumMod val="75000"/>
                  </a:schemeClr>
                </a:solidFill>
                <a:latin typeface="Roboto"/>
                <a:ea typeface="Roboto"/>
                <a:cs typeface="Roboto"/>
              </a:rPr>
              <a:t>Analisi sulle vendite e le sue componenti nel periodo 2022-2024</a:t>
            </a:r>
            <a:endParaRPr lang="it-IT" sz="4400">
              <a:solidFill>
                <a:schemeClr val="accent5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19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34 -0.00903 L 0.37773 -0.2009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70" y="-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fico nel piè di pagina">
            <a:extLst>
              <a:ext uri="{FF2B5EF4-FFF2-40B4-BE49-F238E27FC236}">
                <a16:creationId xmlns:a16="http://schemas.microsoft.com/office/drawing/2014/main" id="{7A530639-CA75-CF1F-D964-36F64CF6EA4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5487352"/>
            <a:ext cx="12192000" cy="1370648"/>
          </a:xfrm>
          <a:prstGeom prst="rect">
            <a:avLst/>
          </a:prstGeom>
          <a:ln/>
        </p:spPr>
      </p:pic>
      <p:pic>
        <p:nvPicPr>
          <p:cNvPr id="7" name="Picture 8" descr="grafico nell'angolo">
            <a:extLst>
              <a:ext uri="{FF2B5EF4-FFF2-40B4-BE49-F238E27FC236}">
                <a16:creationId xmlns:a16="http://schemas.microsoft.com/office/drawing/2014/main" id="{5C168BF4-CDF2-13E9-B3B0-11DDB291F2F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 rot="16200000">
            <a:off x="0" y="0"/>
            <a:ext cx="2280920" cy="2280920"/>
          </a:xfrm>
          <a:prstGeom prst="rect">
            <a:avLst/>
          </a:prstGeom>
          <a:ln/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71722BF-A0F6-AD20-D354-89F3F5193F09}"/>
              </a:ext>
            </a:extLst>
          </p:cNvPr>
          <p:cNvSpPr txBox="1"/>
          <p:nvPr/>
        </p:nvSpPr>
        <p:spPr>
          <a:xfrm>
            <a:off x="9241972" y="-1"/>
            <a:ext cx="2950028" cy="708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9000"/>
              </a:lnSpc>
              <a:spcBef>
                <a:spcPts val="1000"/>
              </a:spcBef>
              <a:spcAft>
                <a:spcPts val="0"/>
              </a:spcAft>
            </a:pPr>
            <a:r>
              <a:rPr lang="it-IT" sz="3200" b="1">
                <a:solidFill>
                  <a:srgbClr val="6D64E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Sognare S.p.A.</a:t>
            </a:r>
            <a:endParaRPr lang="it-IT" sz="3200">
              <a:solidFill>
                <a:srgbClr val="66666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94ED1A5-FFF5-9C2A-58A8-D8FB580BDD62}"/>
              </a:ext>
            </a:extLst>
          </p:cNvPr>
          <p:cNvSpPr txBox="1"/>
          <p:nvPr/>
        </p:nvSpPr>
        <p:spPr>
          <a:xfrm rot="18897987">
            <a:off x="67479" y="895750"/>
            <a:ext cx="2463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>
                <a:gradFill flip="none" rotWithShape="1">
                  <a:gsLst>
                    <a:gs pos="0">
                      <a:srgbClr val="E653E9">
                        <a:tint val="66000"/>
                        <a:satMod val="160000"/>
                      </a:srgbClr>
                    </a:gs>
                    <a:gs pos="50000">
                      <a:srgbClr val="E653E9">
                        <a:tint val="44500"/>
                        <a:satMod val="160000"/>
                      </a:srgbClr>
                    </a:gs>
                    <a:gs pos="100000">
                      <a:srgbClr val="E653E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Prodotti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9E38218-D48A-3D1F-CBFF-43F4E80251A0}"/>
              </a:ext>
            </a:extLst>
          </p:cNvPr>
          <p:cNvSpPr txBox="1"/>
          <p:nvPr/>
        </p:nvSpPr>
        <p:spPr>
          <a:xfrm>
            <a:off x="5507305" y="5972621"/>
            <a:ext cx="1174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Feedback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1CD35A6-A260-9F3D-9797-DDA476FDE50B}"/>
              </a:ext>
            </a:extLst>
          </p:cNvPr>
          <p:cNvSpPr txBox="1"/>
          <p:nvPr/>
        </p:nvSpPr>
        <p:spPr>
          <a:xfrm>
            <a:off x="2448914" y="5972621"/>
            <a:ext cx="124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Spedizioni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BF34649-1D68-D63D-9ED5-A73CC64FE553}"/>
              </a:ext>
            </a:extLst>
          </p:cNvPr>
          <p:cNvSpPr txBox="1"/>
          <p:nvPr/>
        </p:nvSpPr>
        <p:spPr>
          <a:xfrm>
            <a:off x="1301453" y="5972621"/>
            <a:ext cx="949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Clienti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9B9ADA5-4540-40BB-1140-E96B0C15B69E}"/>
              </a:ext>
            </a:extLst>
          </p:cNvPr>
          <p:cNvSpPr txBox="1"/>
          <p:nvPr/>
        </p:nvSpPr>
        <p:spPr>
          <a:xfrm>
            <a:off x="-1" y="5972621"/>
            <a:ext cx="1006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Vendite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D48ACD-9C90-F889-9A83-79B3F2225547}"/>
              </a:ext>
            </a:extLst>
          </p:cNvPr>
          <p:cNvSpPr txBox="1"/>
          <p:nvPr/>
        </p:nvSpPr>
        <p:spPr>
          <a:xfrm>
            <a:off x="4058326" y="5972621"/>
            <a:ext cx="1058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Prodotti</a:t>
            </a:r>
          </a:p>
        </p:txBody>
      </p:sp>
      <p:pic>
        <p:nvPicPr>
          <p:cNvPr id="2" name="Picture 1851671367">
            <a:extLst>
              <a:ext uri="{FF2B5EF4-FFF2-40B4-BE49-F238E27FC236}">
                <a16:creationId xmlns:a16="http://schemas.microsoft.com/office/drawing/2014/main" id="{94913B48-F047-7104-2BB4-9D0730742E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41" y="2337309"/>
            <a:ext cx="5384197" cy="3280035"/>
          </a:xfrm>
          <a:prstGeom prst="rect">
            <a:avLst/>
          </a:prstGeom>
        </p:spPr>
      </p:pic>
      <p:pic>
        <p:nvPicPr>
          <p:cNvPr id="3" name="Immagine 2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49305CE9-7ED5-59F0-C036-DE6FD6FA0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522" y="203534"/>
            <a:ext cx="5678905" cy="341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65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8DA9328-0DCA-2E39-AF88-41154050990C}"/>
              </a:ext>
            </a:extLst>
          </p:cNvPr>
          <p:cNvSpPr txBox="1"/>
          <p:nvPr/>
        </p:nvSpPr>
        <p:spPr>
          <a:xfrm rot="18897987">
            <a:off x="177648" y="749628"/>
            <a:ext cx="2463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>
                <a:gradFill flip="none" rotWithShape="1">
                  <a:gsLst>
                    <a:gs pos="0">
                      <a:srgbClr val="E653E9">
                        <a:tint val="66000"/>
                        <a:satMod val="160000"/>
                      </a:srgbClr>
                    </a:gs>
                    <a:gs pos="50000">
                      <a:srgbClr val="E653E9">
                        <a:tint val="44500"/>
                        <a:satMod val="160000"/>
                      </a:srgbClr>
                    </a:gs>
                    <a:gs pos="100000">
                      <a:srgbClr val="E653E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Prodotti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0BAB92B-7DDA-1CC9-FF37-8F231D1D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1702" y="1448833"/>
            <a:ext cx="4289753" cy="3660828"/>
          </a:xfrm>
        </p:spPr>
        <p:txBody>
          <a:bodyPr>
            <a:normAutofit/>
          </a:bodyPr>
          <a:lstStyle/>
          <a:p>
            <a:r>
              <a:rPr lang="it-IT" sz="2200">
                <a:solidFill>
                  <a:srgbClr val="374151"/>
                </a:solidFill>
                <a:latin typeface="Roboto"/>
                <a:ea typeface="Roboto"/>
                <a:cs typeface="Roboto"/>
              </a:rPr>
              <a:t>Facendo riferimento alla Quantità disponibile (riferita all’inizio dell’anno 2022) è stato possibile individuare quali prodotti siano stati venduti ed è stato necessario un </a:t>
            </a:r>
            <a:r>
              <a:rPr lang="it-IT" sz="2200" err="1">
                <a:solidFill>
                  <a:srgbClr val="374151"/>
                </a:solidFill>
                <a:latin typeface="Roboto"/>
                <a:ea typeface="Roboto"/>
                <a:cs typeface="Roboto"/>
              </a:rPr>
              <a:t>restock</a:t>
            </a:r>
            <a:r>
              <a:rPr lang="it-IT" sz="2200">
                <a:solidFill>
                  <a:srgbClr val="374151"/>
                </a:solidFill>
                <a:latin typeface="Roboto"/>
                <a:ea typeface="Roboto"/>
                <a:cs typeface="Roboto"/>
              </a:rPr>
              <a:t> immediato. </a:t>
            </a:r>
            <a:endParaRPr lang="it-IT" sz="2200">
              <a:latin typeface="Roboto"/>
              <a:ea typeface="Roboto"/>
              <a:cs typeface="Roboto"/>
            </a:endParaRPr>
          </a:p>
          <a:p>
            <a:r>
              <a:rPr lang="it-IT" sz="2200">
                <a:solidFill>
                  <a:srgbClr val="374151"/>
                </a:solidFill>
                <a:latin typeface="Roboto"/>
                <a:ea typeface="Roboto"/>
                <a:cs typeface="Roboto"/>
              </a:rPr>
              <a:t>31 prodotti risultano esauriti.</a:t>
            </a:r>
            <a:endParaRPr lang="it-IT" sz="2200">
              <a:latin typeface="Roboto"/>
              <a:ea typeface="Roboto"/>
              <a:cs typeface="Roboto"/>
            </a:endParaRPr>
          </a:p>
          <a:p>
            <a:endParaRPr lang="it-IT" sz="4000">
              <a:solidFill>
                <a:srgbClr val="374151"/>
              </a:solidFill>
              <a:cs typeface="Calibri Light"/>
            </a:endParaRPr>
          </a:p>
        </p:txBody>
      </p:sp>
      <p:pic>
        <p:nvPicPr>
          <p:cNvPr id="3" name="Picture 5" descr="grafico nel piè di pagina">
            <a:extLst>
              <a:ext uri="{FF2B5EF4-FFF2-40B4-BE49-F238E27FC236}">
                <a16:creationId xmlns:a16="http://schemas.microsoft.com/office/drawing/2014/main" id="{73D5636D-3CCE-F2E8-4F12-2C088E5D45B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5487352"/>
            <a:ext cx="12192000" cy="1370648"/>
          </a:xfrm>
          <a:prstGeom prst="rect">
            <a:avLst/>
          </a:prstGeom>
          <a:ln/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775C516-2433-9C70-B1E3-871CB6D3BFCB}"/>
              </a:ext>
            </a:extLst>
          </p:cNvPr>
          <p:cNvSpPr txBox="1"/>
          <p:nvPr/>
        </p:nvSpPr>
        <p:spPr>
          <a:xfrm>
            <a:off x="5507306" y="6179298"/>
            <a:ext cx="1174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Feedback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51662F1-2C56-2117-B8CE-16CC5AD8F947}"/>
              </a:ext>
            </a:extLst>
          </p:cNvPr>
          <p:cNvSpPr txBox="1"/>
          <p:nvPr/>
        </p:nvSpPr>
        <p:spPr>
          <a:xfrm>
            <a:off x="2448915" y="6179298"/>
            <a:ext cx="124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Spedizioni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CC4B288-08B6-FFB5-5C00-FAEADCF5F2D2}"/>
              </a:ext>
            </a:extLst>
          </p:cNvPr>
          <p:cNvSpPr txBox="1"/>
          <p:nvPr/>
        </p:nvSpPr>
        <p:spPr>
          <a:xfrm>
            <a:off x="1301454" y="6179298"/>
            <a:ext cx="949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Clienti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A2C1C99-5198-E063-CCD6-18C7CA0DC540}"/>
              </a:ext>
            </a:extLst>
          </p:cNvPr>
          <p:cNvSpPr txBox="1"/>
          <p:nvPr/>
        </p:nvSpPr>
        <p:spPr>
          <a:xfrm>
            <a:off x="0" y="6179298"/>
            <a:ext cx="1006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Vendite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802601B-6287-990E-0DC8-BDBF129A983B}"/>
              </a:ext>
            </a:extLst>
          </p:cNvPr>
          <p:cNvSpPr txBox="1"/>
          <p:nvPr/>
        </p:nvSpPr>
        <p:spPr>
          <a:xfrm>
            <a:off x="4058327" y="6179298"/>
            <a:ext cx="1058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Prodotti</a:t>
            </a:r>
          </a:p>
        </p:txBody>
      </p:sp>
      <p:pic>
        <p:nvPicPr>
          <p:cNvPr id="11" name="Picture 8" descr="grafico nell'angolo">
            <a:extLst>
              <a:ext uri="{FF2B5EF4-FFF2-40B4-BE49-F238E27FC236}">
                <a16:creationId xmlns:a16="http://schemas.microsoft.com/office/drawing/2014/main" id="{C19580C6-ED11-B5AC-0405-A5961C0A5BA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 rot="16200000">
            <a:off x="0" y="0"/>
            <a:ext cx="2280920" cy="2280920"/>
          </a:xfrm>
          <a:prstGeom prst="rect">
            <a:avLst/>
          </a:prstGeom>
          <a:ln/>
        </p:spPr>
      </p:pic>
      <p:pic>
        <p:nvPicPr>
          <p:cNvPr id="4" name="Segnaposto contenuto 3" descr="Immagine che contiene testo, schermata, numero, linea&#10;&#10;Descrizione generata automaticamente">
            <a:extLst>
              <a:ext uri="{FF2B5EF4-FFF2-40B4-BE49-F238E27FC236}">
                <a16:creationId xmlns:a16="http://schemas.microsoft.com/office/drawing/2014/main" id="{54EACADA-DCF3-48AB-C286-B8BB2586C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88602" y="1072537"/>
            <a:ext cx="3221878" cy="4543717"/>
          </a:xfrm>
        </p:spPr>
      </p:pic>
    </p:spTree>
    <p:extLst>
      <p:ext uri="{BB962C8B-B14F-4D97-AF65-F5344CB8AC3E}">
        <p14:creationId xmlns:p14="http://schemas.microsoft.com/office/powerpoint/2010/main" val="1191867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 descr="Immagine che contiene testo, schermata, Carattere, logo&#10;&#10;Descrizione generata automaticamente">
            <a:extLst>
              <a:ext uri="{FF2B5EF4-FFF2-40B4-BE49-F238E27FC236}">
                <a16:creationId xmlns:a16="http://schemas.microsoft.com/office/drawing/2014/main" id="{BF0A5127-29E8-155A-2684-4F3C5EE77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416" y="457200"/>
            <a:ext cx="10661167" cy="5943600"/>
          </a:xfrm>
          <a:prstGeom prst="rect">
            <a:avLst/>
          </a:prstGeom>
        </p:spPr>
      </p:pic>
      <p:pic>
        <p:nvPicPr>
          <p:cNvPr id="3" name="Picture 5" descr="grafico nel piè di pagina">
            <a:extLst>
              <a:ext uri="{FF2B5EF4-FFF2-40B4-BE49-F238E27FC236}">
                <a16:creationId xmlns:a16="http://schemas.microsoft.com/office/drawing/2014/main" id="{26F39ABF-9A8A-59DE-1451-53916FC7E877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5487352"/>
            <a:ext cx="12192000" cy="1370648"/>
          </a:xfrm>
          <a:prstGeom prst="rect">
            <a:avLst/>
          </a:prstGeom>
          <a:ln/>
        </p:spPr>
      </p:pic>
      <p:pic>
        <p:nvPicPr>
          <p:cNvPr id="5" name="Picture 8" descr="grafico nell'angolo">
            <a:extLst>
              <a:ext uri="{FF2B5EF4-FFF2-40B4-BE49-F238E27FC236}">
                <a16:creationId xmlns:a16="http://schemas.microsoft.com/office/drawing/2014/main" id="{C86F7DD0-563A-1BF2-D366-BC8759411734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 rot="16200000">
            <a:off x="0" y="0"/>
            <a:ext cx="2280920" cy="2280920"/>
          </a:xfrm>
          <a:prstGeom prst="rect">
            <a:avLst/>
          </a:prstGeom>
          <a:ln/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C306595-F19D-1455-E923-20B3954F2FEF}"/>
              </a:ext>
            </a:extLst>
          </p:cNvPr>
          <p:cNvSpPr txBox="1"/>
          <p:nvPr/>
        </p:nvSpPr>
        <p:spPr>
          <a:xfrm rot="18897987">
            <a:off x="177648" y="749628"/>
            <a:ext cx="2463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>
                <a:gradFill flip="none" rotWithShape="1">
                  <a:gsLst>
                    <a:gs pos="0">
                      <a:srgbClr val="E653E9">
                        <a:tint val="66000"/>
                        <a:satMod val="160000"/>
                      </a:srgbClr>
                    </a:gs>
                    <a:gs pos="50000">
                      <a:srgbClr val="E653E9">
                        <a:tint val="44500"/>
                        <a:satMod val="160000"/>
                      </a:srgbClr>
                    </a:gs>
                    <a:gs pos="100000">
                      <a:srgbClr val="E653E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Prodotti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EA041B4-C5A4-8724-13A4-2CEA7EAB7202}"/>
              </a:ext>
            </a:extLst>
          </p:cNvPr>
          <p:cNvSpPr txBox="1"/>
          <p:nvPr/>
        </p:nvSpPr>
        <p:spPr>
          <a:xfrm>
            <a:off x="5507306" y="6200745"/>
            <a:ext cx="1174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Feedback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15347EA-2DD8-4660-F4A6-AEBE2DC8B343}"/>
              </a:ext>
            </a:extLst>
          </p:cNvPr>
          <p:cNvSpPr txBox="1"/>
          <p:nvPr/>
        </p:nvSpPr>
        <p:spPr>
          <a:xfrm>
            <a:off x="2448915" y="6200745"/>
            <a:ext cx="124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Spedizioni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C964045-FC1F-8DBD-040A-6EFDE5DDEB96}"/>
              </a:ext>
            </a:extLst>
          </p:cNvPr>
          <p:cNvSpPr txBox="1"/>
          <p:nvPr/>
        </p:nvSpPr>
        <p:spPr>
          <a:xfrm>
            <a:off x="1301454" y="6200745"/>
            <a:ext cx="949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Clienti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B95B9E3-A702-D9FB-DA4F-CE3FB936C36E}"/>
              </a:ext>
            </a:extLst>
          </p:cNvPr>
          <p:cNvSpPr txBox="1"/>
          <p:nvPr/>
        </p:nvSpPr>
        <p:spPr>
          <a:xfrm>
            <a:off x="0" y="6200745"/>
            <a:ext cx="1006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Vendite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B02682F-8AB7-4E21-07AC-1957699603EE}"/>
              </a:ext>
            </a:extLst>
          </p:cNvPr>
          <p:cNvSpPr txBox="1"/>
          <p:nvPr/>
        </p:nvSpPr>
        <p:spPr>
          <a:xfrm>
            <a:off x="4058327" y="6200745"/>
            <a:ext cx="1058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Prodotti</a:t>
            </a:r>
          </a:p>
        </p:txBody>
      </p:sp>
    </p:spTree>
    <p:extLst>
      <p:ext uri="{BB962C8B-B14F-4D97-AF65-F5344CB8AC3E}">
        <p14:creationId xmlns:p14="http://schemas.microsoft.com/office/powerpoint/2010/main" val="3875394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fico nel piè di pagina">
            <a:extLst>
              <a:ext uri="{FF2B5EF4-FFF2-40B4-BE49-F238E27FC236}">
                <a16:creationId xmlns:a16="http://schemas.microsoft.com/office/drawing/2014/main" id="{7A530639-CA75-CF1F-D964-36F64CF6EA4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5487352"/>
            <a:ext cx="12192000" cy="1370648"/>
          </a:xfrm>
          <a:prstGeom prst="rect">
            <a:avLst/>
          </a:prstGeom>
          <a:ln/>
        </p:spPr>
      </p:pic>
      <p:pic>
        <p:nvPicPr>
          <p:cNvPr id="7" name="Picture 8" descr="grafico nell'angolo">
            <a:extLst>
              <a:ext uri="{FF2B5EF4-FFF2-40B4-BE49-F238E27FC236}">
                <a16:creationId xmlns:a16="http://schemas.microsoft.com/office/drawing/2014/main" id="{5C168BF4-CDF2-13E9-B3B0-11DDB291F2F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 rot="16200000">
            <a:off x="0" y="0"/>
            <a:ext cx="2280920" cy="2280920"/>
          </a:xfrm>
          <a:prstGeom prst="rect">
            <a:avLst/>
          </a:prstGeom>
          <a:ln/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71722BF-A0F6-AD20-D354-89F3F5193F09}"/>
              </a:ext>
            </a:extLst>
          </p:cNvPr>
          <p:cNvSpPr txBox="1"/>
          <p:nvPr/>
        </p:nvSpPr>
        <p:spPr>
          <a:xfrm>
            <a:off x="9241972" y="-1"/>
            <a:ext cx="2950028" cy="708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9000"/>
              </a:lnSpc>
              <a:spcBef>
                <a:spcPts val="1000"/>
              </a:spcBef>
              <a:spcAft>
                <a:spcPts val="0"/>
              </a:spcAft>
            </a:pPr>
            <a:r>
              <a:rPr lang="it-IT" sz="3200" b="1">
                <a:solidFill>
                  <a:srgbClr val="6D64E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Sognare S.p.A.</a:t>
            </a:r>
            <a:endParaRPr lang="it-IT" sz="3200">
              <a:solidFill>
                <a:srgbClr val="66666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94ED1A5-FFF5-9C2A-58A8-D8FB580BDD62}"/>
              </a:ext>
            </a:extLst>
          </p:cNvPr>
          <p:cNvSpPr txBox="1"/>
          <p:nvPr/>
        </p:nvSpPr>
        <p:spPr>
          <a:xfrm rot="18894462">
            <a:off x="11918" y="724960"/>
            <a:ext cx="2858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b="1">
                <a:gradFill flip="none" rotWithShape="1">
                  <a:gsLst>
                    <a:gs pos="0">
                      <a:srgbClr val="E653E9">
                        <a:tint val="66000"/>
                        <a:satMod val="160000"/>
                      </a:srgbClr>
                    </a:gs>
                    <a:gs pos="50000">
                      <a:srgbClr val="E653E9">
                        <a:tint val="44500"/>
                        <a:satMod val="160000"/>
                      </a:srgbClr>
                    </a:gs>
                    <a:gs pos="100000">
                      <a:srgbClr val="E653E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Feedback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9E38218-D48A-3D1F-CBFF-43F4E80251A0}"/>
              </a:ext>
            </a:extLst>
          </p:cNvPr>
          <p:cNvSpPr txBox="1"/>
          <p:nvPr/>
        </p:nvSpPr>
        <p:spPr>
          <a:xfrm>
            <a:off x="4500960" y="5972621"/>
            <a:ext cx="1190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/>
              <a:t>Feedback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1CD35A6-A260-9F3D-9797-DDA476FDE50B}"/>
              </a:ext>
            </a:extLst>
          </p:cNvPr>
          <p:cNvSpPr txBox="1"/>
          <p:nvPr/>
        </p:nvSpPr>
        <p:spPr>
          <a:xfrm>
            <a:off x="2099051" y="5972621"/>
            <a:ext cx="1290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Spedizioni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BF34649-1D68-D63D-9ED5-A73CC64FE553}"/>
              </a:ext>
            </a:extLst>
          </p:cNvPr>
          <p:cNvSpPr txBox="1"/>
          <p:nvPr/>
        </p:nvSpPr>
        <p:spPr>
          <a:xfrm>
            <a:off x="1135376" y="5972621"/>
            <a:ext cx="1143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Clienti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9B9ADA5-4540-40BB-1140-E96B0C15B69E}"/>
              </a:ext>
            </a:extLst>
          </p:cNvPr>
          <p:cNvSpPr txBox="1"/>
          <p:nvPr/>
        </p:nvSpPr>
        <p:spPr>
          <a:xfrm>
            <a:off x="-1" y="5972621"/>
            <a:ext cx="1006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Vendite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D48ACD-9C90-F889-9A83-79B3F2225547}"/>
              </a:ext>
            </a:extLst>
          </p:cNvPr>
          <p:cNvSpPr txBox="1"/>
          <p:nvPr/>
        </p:nvSpPr>
        <p:spPr>
          <a:xfrm>
            <a:off x="3389799" y="5972621"/>
            <a:ext cx="1036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Prodotti</a:t>
            </a:r>
          </a:p>
        </p:txBody>
      </p:sp>
      <p:pic>
        <p:nvPicPr>
          <p:cNvPr id="3" name="Imagen 2" descr="Imagen que contiene Escala de tiempo">
            <a:extLst>
              <a:ext uri="{FF2B5EF4-FFF2-40B4-BE49-F238E27FC236}">
                <a16:creationId xmlns:a16="http://schemas.microsoft.com/office/drawing/2014/main" id="{EB23C5A5-C7A4-B4EF-2A83-F638919E7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8338" y="1421607"/>
            <a:ext cx="8315324" cy="346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06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fico nel piè di pagina">
            <a:extLst>
              <a:ext uri="{FF2B5EF4-FFF2-40B4-BE49-F238E27FC236}">
                <a16:creationId xmlns:a16="http://schemas.microsoft.com/office/drawing/2014/main" id="{7A530639-CA75-CF1F-D964-36F64CF6EA4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5487352"/>
            <a:ext cx="12192000" cy="1370648"/>
          </a:xfrm>
          <a:prstGeom prst="rect">
            <a:avLst/>
          </a:prstGeom>
          <a:ln/>
        </p:spPr>
      </p:pic>
      <p:pic>
        <p:nvPicPr>
          <p:cNvPr id="7" name="Picture 8" descr="grafico nell'angolo">
            <a:extLst>
              <a:ext uri="{FF2B5EF4-FFF2-40B4-BE49-F238E27FC236}">
                <a16:creationId xmlns:a16="http://schemas.microsoft.com/office/drawing/2014/main" id="{5C168BF4-CDF2-13E9-B3B0-11DDB291F2F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 rot="16200000">
            <a:off x="0" y="0"/>
            <a:ext cx="2280920" cy="2280920"/>
          </a:xfrm>
          <a:prstGeom prst="rect">
            <a:avLst/>
          </a:prstGeom>
          <a:ln/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71722BF-A0F6-AD20-D354-89F3F5193F09}"/>
              </a:ext>
            </a:extLst>
          </p:cNvPr>
          <p:cNvSpPr txBox="1"/>
          <p:nvPr/>
        </p:nvSpPr>
        <p:spPr>
          <a:xfrm>
            <a:off x="9241972" y="-1"/>
            <a:ext cx="2950028" cy="708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9000"/>
              </a:lnSpc>
              <a:spcBef>
                <a:spcPts val="1000"/>
              </a:spcBef>
              <a:spcAft>
                <a:spcPts val="0"/>
              </a:spcAft>
            </a:pPr>
            <a:r>
              <a:rPr lang="it-IT" sz="3200" b="1">
                <a:solidFill>
                  <a:srgbClr val="6D64E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Sognare S.p.A.</a:t>
            </a:r>
            <a:endParaRPr lang="it-IT" sz="3200">
              <a:solidFill>
                <a:srgbClr val="66666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94ED1A5-FFF5-9C2A-58A8-D8FB580BDD62}"/>
              </a:ext>
            </a:extLst>
          </p:cNvPr>
          <p:cNvSpPr txBox="1"/>
          <p:nvPr/>
        </p:nvSpPr>
        <p:spPr>
          <a:xfrm rot="18894462">
            <a:off x="11918" y="724960"/>
            <a:ext cx="2858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b="1">
                <a:gradFill flip="none" rotWithShape="1">
                  <a:gsLst>
                    <a:gs pos="0">
                      <a:srgbClr val="E653E9">
                        <a:tint val="66000"/>
                        <a:satMod val="160000"/>
                      </a:srgbClr>
                    </a:gs>
                    <a:gs pos="50000">
                      <a:srgbClr val="E653E9">
                        <a:tint val="44500"/>
                        <a:satMod val="160000"/>
                      </a:srgbClr>
                    </a:gs>
                    <a:gs pos="100000">
                      <a:srgbClr val="E653E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Feedback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9E38218-D48A-3D1F-CBFF-43F4E80251A0}"/>
              </a:ext>
            </a:extLst>
          </p:cNvPr>
          <p:cNvSpPr txBox="1"/>
          <p:nvPr/>
        </p:nvSpPr>
        <p:spPr>
          <a:xfrm>
            <a:off x="4737006" y="5972621"/>
            <a:ext cx="1190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Feedback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1CD35A6-A260-9F3D-9797-DDA476FDE50B}"/>
              </a:ext>
            </a:extLst>
          </p:cNvPr>
          <p:cNvSpPr txBox="1"/>
          <p:nvPr/>
        </p:nvSpPr>
        <p:spPr>
          <a:xfrm>
            <a:off x="2119895" y="5972621"/>
            <a:ext cx="124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Spedizioni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BF34649-1D68-D63D-9ED5-A73CC64FE553}"/>
              </a:ext>
            </a:extLst>
          </p:cNvPr>
          <p:cNvSpPr txBox="1"/>
          <p:nvPr/>
        </p:nvSpPr>
        <p:spPr>
          <a:xfrm>
            <a:off x="1135376" y="5972621"/>
            <a:ext cx="1143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Clienti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9B9ADA5-4540-40BB-1140-E96B0C15B69E}"/>
              </a:ext>
            </a:extLst>
          </p:cNvPr>
          <p:cNvSpPr txBox="1"/>
          <p:nvPr/>
        </p:nvSpPr>
        <p:spPr>
          <a:xfrm>
            <a:off x="-1" y="5972621"/>
            <a:ext cx="1006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Vendite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D48ACD-9C90-F889-9A83-79B3F2225547}"/>
              </a:ext>
            </a:extLst>
          </p:cNvPr>
          <p:cNvSpPr txBox="1"/>
          <p:nvPr/>
        </p:nvSpPr>
        <p:spPr>
          <a:xfrm>
            <a:off x="3534922" y="5972621"/>
            <a:ext cx="1036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Prodotti</a:t>
            </a: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53DE944A-D3C1-D280-560F-D553B97B9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839990"/>
              </p:ext>
            </p:extLst>
          </p:nvPr>
        </p:nvGraphicFramePr>
        <p:xfrm>
          <a:off x="2398280" y="2034958"/>
          <a:ext cx="3056339" cy="1188433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552943">
                  <a:extLst>
                    <a:ext uri="{9D8B030D-6E8A-4147-A177-3AD203B41FA5}">
                      <a16:colId xmlns:a16="http://schemas.microsoft.com/office/drawing/2014/main" val="1327342186"/>
                    </a:ext>
                  </a:extLst>
                </a:gridCol>
                <a:gridCol w="634048">
                  <a:extLst>
                    <a:ext uri="{9D8B030D-6E8A-4147-A177-3AD203B41FA5}">
                      <a16:colId xmlns:a16="http://schemas.microsoft.com/office/drawing/2014/main" val="3438298197"/>
                    </a:ext>
                  </a:extLst>
                </a:gridCol>
                <a:gridCol w="869348">
                  <a:extLst>
                    <a:ext uri="{9D8B030D-6E8A-4147-A177-3AD203B41FA5}">
                      <a16:colId xmlns:a16="http://schemas.microsoft.com/office/drawing/2014/main" val="650546497"/>
                    </a:ext>
                  </a:extLst>
                </a:gridCol>
              </a:tblGrid>
              <a:tr h="464167">
                <a:tc>
                  <a:txBody>
                    <a:bodyPr/>
                    <a:lstStyle/>
                    <a:p>
                      <a:pPr algn="l"/>
                      <a:endParaRPr lang="it-IT" sz="1100">
                        <a:solidFill>
                          <a:srgbClr val="EB58FA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100">
                          <a:solidFill>
                            <a:schemeClr val="bg1"/>
                          </a:solidFill>
                          <a:effectLst/>
                          <a:latin typeface="Roboto"/>
                          <a:ea typeface="Roboto"/>
                          <a:cs typeface="Roboto"/>
                        </a:rPr>
                        <a:t>3</a:t>
                      </a:r>
                      <a:r>
                        <a:rPr lang="it-IT" sz="1100">
                          <a:solidFill>
                            <a:srgbClr val="666666"/>
                          </a:solidFill>
                          <a:effectLst/>
                          <a:latin typeface="Roboto"/>
                          <a:ea typeface="Roboto"/>
                          <a:cs typeface="Roboto"/>
                        </a:rPr>
                        <a:t> </a:t>
                      </a:r>
                      <a:r>
                        <a:rPr lang="it-IT" sz="1100">
                          <a:solidFill>
                            <a:schemeClr val="bg1"/>
                          </a:solidFill>
                          <a:effectLst/>
                          <a:latin typeface="Roboto"/>
                          <a:ea typeface="Roboto"/>
                          <a:cs typeface="Roboto"/>
                        </a:rPr>
                        <a:t>stelle</a:t>
                      </a:r>
                    </a:p>
                  </a:txBody>
                  <a:tcPr marL="68580" marR="68580" marT="0" marB="0">
                    <a:solidFill>
                      <a:srgbClr val="E653E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4/5 stelle</a:t>
                      </a:r>
                      <a:br>
                        <a:rPr lang="it-IT" sz="1200">
                          <a:effectLst/>
                        </a:rPr>
                      </a:br>
                      <a:endParaRPr lang="it-IT" sz="1100">
                        <a:solidFill>
                          <a:srgbClr val="666666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solidFill>
                      <a:srgbClr val="E65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632997"/>
                  </a:ext>
                </a:extLst>
              </a:tr>
              <a:tr h="241422">
                <a:tc>
                  <a:txBody>
                    <a:bodyPr/>
                    <a:lstStyle/>
                    <a:p>
                      <a:pPr algn="r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Abbigliamento</a:t>
                      </a:r>
                      <a:endParaRPr lang="it-IT" sz="1100">
                        <a:solidFill>
                          <a:srgbClr val="666666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solidFill>
                      <a:srgbClr val="EB58F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68,01%</a:t>
                      </a:r>
                      <a:endParaRPr lang="it-IT" sz="1100">
                        <a:solidFill>
                          <a:srgbClr val="666666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solidFill>
                      <a:srgbClr val="EB58F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31,99%</a:t>
                      </a:r>
                      <a:endParaRPr lang="it-IT" sz="1100">
                        <a:solidFill>
                          <a:srgbClr val="666666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solidFill>
                      <a:srgbClr val="EB58FA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055971"/>
                  </a:ext>
                </a:extLst>
              </a:tr>
              <a:tr h="241422">
                <a:tc>
                  <a:txBody>
                    <a:bodyPr/>
                    <a:lstStyle/>
                    <a:p>
                      <a:pPr algn="r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Elettronica</a:t>
                      </a:r>
                      <a:endParaRPr lang="it-IT" sz="1100">
                        <a:solidFill>
                          <a:srgbClr val="666666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solidFill>
                      <a:srgbClr val="E653E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67,54%</a:t>
                      </a:r>
                      <a:endParaRPr lang="it-IT" sz="1100">
                        <a:solidFill>
                          <a:srgbClr val="666666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solidFill>
                      <a:srgbClr val="E653E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32,46%</a:t>
                      </a:r>
                      <a:endParaRPr lang="it-IT" sz="1100">
                        <a:solidFill>
                          <a:srgbClr val="666666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solidFill>
                      <a:srgbClr val="E65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78968"/>
                  </a:ext>
                </a:extLst>
              </a:tr>
              <a:tr h="241422">
                <a:tc>
                  <a:txBody>
                    <a:bodyPr/>
                    <a:lstStyle/>
                    <a:p>
                      <a:pPr algn="r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Libri</a:t>
                      </a:r>
                      <a:endParaRPr lang="it-IT" sz="1100">
                        <a:solidFill>
                          <a:srgbClr val="666666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solidFill>
                      <a:srgbClr val="EB58F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66,46%</a:t>
                      </a:r>
                      <a:endParaRPr lang="it-IT" sz="1100">
                        <a:solidFill>
                          <a:srgbClr val="666666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solidFill>
                      <a:srgbClr val="EB58F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33,54%</a:t>
                      </a:r>
                      <a:endParaRPr lang="it-IT" sz="1100">
                        <a:solidFill>
                          <a:srgbClr val="666666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solidFill>
                      <a:srgbClr val="EB58FA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110300"/>
                  </a:ext>
                </a:extLst>
              </a:tr>
            </a:tbl>
          </a:graphicData>
        </a:graphic>
      </p:graphicFrame>
      <p:pic>
        <p:nvPicPr>
          <p:cNvPr id="3" name="Immagine 2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6A857787-7DB6-A8E3-F3AE-5193A3B91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606" y="1478609"/>
            <a:ext cx="5668787" cy="273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53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8716C-6775-FF96-4C26-A83BE34ED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fico nel piè di pagina">
            <a:extLst>
              <a:ext uri="{FF2B5EF4-FFF2-40B4-BE49-F238E27FC236}">
                <a16:creationId xmlns:a16="http://schemas.microsoft.com/office/drawing/2014/main" id="{0C646899-8755-FE57-4DF5-D9BB6E8D5CF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5487352"/>
            <a:ext cx="12192000" cy="1370648"/>
          </a:xfrm>
          <a:prstGeom prst="rect">
            <a:avLst/>
          </a:prstGeom>
          <a:ln/>
        </p:spPr>
      </p:pic>
      <p:pic>
        <p:nvPicPr>
          <p:cNvPr id="7" name="Picture 8" descr="grafico nell'angolo">
            <a:extLst>
              <a:ext uri="{FF2B5EF4-FFF2-40B4-BE49-F238E27FC236}">
                <a16:creationId xmlns:a16="http://schemas.microsoft.com/office/drawing/2014/main" id="{DA516C3F-5244-F041-1C8E-2DEC132DBE2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 rot="16200000">
            <a:off x="0" y="0"/>
            <a:ext cx="2280920" cy="2280920"/>
          </a:xfrm>
          <a:prstGeom prst="rect">
            <a:avLst/>
          </a:prstGeom>
          <a:ln/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7B73453E-F8F4-5541-A46C-FD11E231558B}"/>
              </a:ext>
            </a:extLst>
          </p:cNvPr>
          <p:cNvSpPr txBox="1"/>
          <p:nvPr/>
        </p:nvSpPr>
        <p:spPr>
          <a:xfrm>
            <a:off x="9241972" y="-1"/>
            <a:ext cx="2950028" cy="708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9000"/>
              </a:lnSpc>
              <a:spcBef>
                <a:spcPts val="1000"/>
              </a:spcBef>
              <a:spcAft>
                <a:spcPts val="0"/>
              </a:spcAft>
            </a:pPr>
            <a:r>
              <a:rPr lang="it-IT" sz="3200" b="1">
                <a:solidFill>
                  <a:srgbClr val="6D64E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Sognare S.p.A.</a:t>
            </a:r>
            <a:endParaRPr lang="it-IT" sz="3200">
              <a:solidFill>
                <a:srgbClr val="66666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156FE0-FA19-CFC7-B1D4-F50E12FD158F}"/>
              </a:ext>
            </a:extLst>
          </p:cNvPr>
          <p:cNvSpPr txBox="1"/>
          <p:nvPr/>
        </p:nvSpPr>
        <p:spPr>
          <a:xfrm>
            <a:off x="1140459" y="1140459"/>
            <a:ext cx="2874505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it-IT" sz="3200" b="1">
                <a:solidFill>
                  <a:srgbClr val="E653E9"/>
                </a:solidFill>
                <a:latin typeface="Roboto"/>
                <a:ea typeface="Roboto"/>
                <a:cs typeface="Roboto"/>
              </a:rPr>
              <a:t>Analisi future  </a:t>
            </a:r>
            <a:endParaRPr lang="it-IT">
              <a:cs typeface="Calibri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0711E-1BB8-685D-20E2-4C32C1CE5756}"/>
              </a:ext>
            </a:extLst>
          </p:cNvPr>
          <p:cNvSpPr txBox="1"/>
          <p:nvPr/>
        </p:nvSpPr>
        <p:spPr>
          <a:xfrm>
            <a:off x="1732845" y="2184400"/>
            <a:ext cx="8801569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>
                <a:latin typeface="Roboto"/>
                <a:ea typeface="Roboto"/>
                <a:cs typeface="Roboto"/>
              </a:rPr>
              <a:t>Merce che viene messa nel carrello senza finalizzare l’acquisto.</a:t>
            </a:r>
          </a:p>
          <a:p>
            <a:pPr marL="285750" indent="-285750">
              <a:buFont typeface="Arial"/>
              <a:buChar char="•"/>
            </a:pPr>
            <a:endParaRPr lang="it-IT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/>
              <a:buChar char="•"/>
            </a:pPr>
            <a:r>
              <a:rPr lang="it-IT">
                <a:latin typeface="Roboto"/>
                <a:ea typeface="Roboto"/>
                <a:cs typeface="Roboto"/>
              </a:rPr>
              <a:t>Lista dei desideri di ciascun utente per definire meglio il profilo di un cliente poco convinto. </a:t>
            </a:r>
          </a:p>
          <a:p>
            <a:pPr marL="285750" indent="-285750">
              <a:buFont typeface="Arial"/>
              <a:buChar char="•"/>
            </a:pPr>
            <a:endParaRPr lang="it-IT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/>
              <a:buChar char="•"/>
            </a:pPr>
            <a:r>
              <a:rPr lang="it-IT">
                <a:latin typeface="Roboto"/>
                <a:ea typeface="Roboto"/>
                <a:cs typeface="Roboto"/>
              </a:rPr>
              <a:t>Analisi più approfondita  delle recensioni per comprendere come migliorare i punteggi di ogni categoria, se serve un miglioramento della qualità e/o altro.</a:t>
            </a:r>
          </a:p>
          <a:p>
            <a:pPr>
              <a:buFont typeface="Arial"/>
              <a:buChar char="•"/>
            </a:pPr>
            <a:endParaRPr lang="it-IT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it-IT">
                <a:latin typeface="Roboto"/>
                <a:ea typeface="+mn-lt"/>
                <a:cs typeface="+mn-lt"/>
              </a:rPr>
              <a:t>    Nelle categorie di prodotto, è importante condurre un'analisi approfondita delle           recensioni a causa delle variazioni notevoli. Inoltre, è comune effettuare un                   approfondimento sulla stagionalità delle vendite.</a:t>
            </a:r>
            <a:endParaRPr lang="it-IT">
              <a:latin typeface="Roboto"/>
              <a:ea typeface="Roboto"/>
              <a:cs typeface="Roboto"/>
            </a:endParaRPr>
          </a:p>
          <a:p>
            <a:br>
              <a:rPr lang="en-US"/>
            </a:b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Roboto"/>
              <a:ea typeface="Roboto"/>
              <a:cs typeface="Roboto"/>
            </a:endParaRPr>
          </a:p>
          <a:p>
            <a:pPr marL="285750" indent="-285750">
              <a:buFont typeface="Arial"/>
              <a:buChar char="•"/>
            </a:pPr>
            <a:endParaRPr lang="it-IT">
              <a:ea typeface="+mn-lt"/>
              <a:cs typeface="+mn-lt"/>
            </a:endParaRPr>
          </a:p>
          <a:p>
            <a:endParaRPr lang="it-IT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it-IT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ea typeface="Calibri" panose="020F0502020204030204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ea typeface="Calibri" panose="020F0502020204030204"/>
              <a:cs typeface="Calibri"/>
            </a:endParaRPr>
          </a:p>
          <a:p>
            <a:endParaRPr lang="it-IT"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65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044E1-661F-685C-1CF3-EB607CB48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fico nel piè di pagina">
            <a:extLst>
              <a:ext uri="{FF2B5EF4-FFF2-40B4-BE49-F238E27FC236}">
                <a16:creationId xmlns:a16="http://schemas.microsoft.com/office/drawing/2014/main" id="{D71D876E-81D1-FBC4-68F9-EA66D02A467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5487352"/>
            <a:ext cx="12192000" cy="1370648"/>
          </a:xfrm>
          <a:prstGeom prst="rect">
            <a:avLst/>
          </a:prstGeom>
          <a:ln/>
        </p:spPr>
      </p:pic>
      <p:pic>
        <p:nvPicPr>
          <p:cNvPr id="7" name="Picture 8" descr="grafico nell'angolo">
            <a:extLst>
              <a:ext uri="{FF2B5EF4-FFF2-40B4-BE49-F238E27FC236}">
                <a16:creationId xmlns:a16="http://schemas.microsoft.com/office/drawing/2014/main" id="{7049CFE0-A8FB-EC13-B8A0-A73AC1429A9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 rot="16200000">
            <a:off x="0" y="0"/>
            <a:ext cx="2280920" cy="2280920"/>
          </a:xfrm>
          <a:prstGeom prst="rect">
            <a:avLst/>
          </a:prstGeom>
          <a:ln/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37D6ADE-93D3-E34E-9653-20373E459AC2}"/>
              </a:ext>
            </a:extLst>
          </p:cNvPr>
          <p:cNvSpPr txBox="1"/>
          <p:nvPr/>
        </p:nvSpPr>
        <p:spPr>
          <a:xfrm>
            <a:off x="9241972" y="-1"/>
            <a:ext cx="2950028" cy="708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9000"/>
              </a:lnSpc>
              <a:spcBef>
                <a:spcPts val="1000"/>
              </a:spcBef>
              <a:spcAft>
                <a:spcPts val="0"/>
              </a:spcAft>
            </a:pPr>
            <a:r>
              <a:rPr lang="it-IT" sz="3200" b="1">
                <a:solidFill>
                  <a:srgbClr val="6D64E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Sognare S.p.A.</a:t>
            </a:r>
            <a:endParaRPr lang="it-IT" sz="3200">
              <a:solidFill>
                <a:srgbClr val="66666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993F9C0-4E16-740D-E4BD-0B1070805B79}"/>
              </a:ext>
            </a:extLst>
          </p:cNvPr>
          <p:cNvSpPr txBox="1"/>
          <p:nvPr/>
        </p:nvSpPr>
        <p:spPr>
          <a:xfrm>
            <a:off x="1601422" y="848829"/>
            <a:ext cx="4437433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it-IT" sz="3200" b="1">
                <a:solidFill>
                  <a:srgbClr val="E653E9"/>
                </a:solidFill>
                <a:latin typeface="Roboto"/>
                <a:ea typeface="Roboto"/>
                <a:cs typeface="Roboto"/>
              </a:rPr>
              <a:t>Conclusioni e proposte</a:t>
            </a:r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06D2A98-A543-AC6F-DD16-E3208ED8E6D3}"/>
              </a:ext>
            </a:extLst>
          </p:cNvPr>
          <p:cNvSpPr txBox="1"/>
          <p:nvPr/>
        </p:nvSpPr>
        <p:spPr>
          <a:xfrm>
            <a:off x="1695215" y="2880548"/>
            <a:ext cx="8801569" cy="64633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>
                <a:latin typeface="Roboto"/>
                <a:ea typeface="Roboto"/>
                <a:cs typeface="Roboto"/>
              </a:rPr>
              <a:t>In generale si pensa che una </a:t>
            </a:r>
            <a:r>
              <a:rPr lang="it-IT" b="1">
                <a:latin typeface="Roboto"/>
                <a:ea typeface="Roboto"/>
                <a:cs typeface="Roboto"/>
              </a:rPr>
              <a:t>miglior comunicazione</a:t>
            </a:r>
            <a:r>
              <a:rPr lang="it-IT">
                <a:latin typeface="Roboto"/>
                <a:ea typeface="Roboto"/>
                <a:cs typeface="Roboto"/>
              </a:rPr>
              <a:t> ed sistema di offerte basate sull’esigenza dell’utente possa offrire un generale miglioramento delle statistiche appena discusse.</a:t>
            </a:r>
          </a:p>
          <a:p>
            <a:pPr marL="285750" indent="-285750">
              <a:buFont typeface="Arial"/>
              <a:buChar char="•"/>
            </a:pPr>
            <a:endParaRPr lang="it-IT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/>
              <a:buChar char="•"/>
            </a:pPr>
            <a:r>
              <a:rPr lang="it-IT">
                <a:latin typeface="Roboto"/>
                <a:ea typeface="Roboto"/>
                <a:cs typeface="Roboto"/>
              </a:rPr>
              <a:t>Migliorare l'efficienza della face dell'</a:t>
            </a:r>
            <a:r>
              <a:rPr lang="it-IT" b="1">
                <a:latin typeface="Roboto"/>
                <a:ea typeface="Roboto"/>
                <a:cs typeface="Roboto"/>
              </a:rPr>
              <a:t>elaborazione dell'ordine</a:t>
            </a:r>
            <a:r>
              <a:rPr lang="it-IT">
                <a:latin typeface="Roboto"/>
                <a:ea typeface="Roboto"/>
                <a:cs typeface="Roboto"/>
              </a:rPr>
              <a:t>, a causa dei lunghi tempi di attesa attuali e richiamare le singole aziende di spedizione. </a:t>
            </a:r>
          </a:p>
          <a:p>
            <a:pPr marL="285750" indent="-285750">
              <a:buFont typeface="Arial"/>
              <a:buChar char="•"/>
            </a:pPr>
            <a:endParaRPr lang="it-IT">
              <a:latin typeface="Roboto"/>
              <a:ea typeface="Roboto" panose="02000000000000000000" pitchFamily="2" charset="0"/>
              <a:cs typeface="Roboto"/>
            </a:endParaRPr>
          </a:p>
          <a:p>
            <a:pPr marL="285750" indent="-285750">
              <a:buFont typeface="Arial"/>
              <a:buChar char="•"/>
            </a:pPr>
            <a:r>
              <a:rPr lang="it-IT">
                <a:latin typeface="Roboto"/>
                <a:ea typeface="Roboto"/>
                <a:cs typeface="Roboto"/>
              </a:rPr>
              <a:t>Sarebbe utile concentrare le </a:t>
            </a:r>
            <a:r>
              <a:rPr lang="it-IT" b="1">
                <a:latin typeface="Roboto"/>
                <a:ea typeface="Roboto"/>
                <a:cs typeface="Roboto"/>
              </a:rPr>
              <a:t>promozioni </a:t>
            </a:r>
            <a:r>
              <a:rPr lang="it-IT">
                <a:latin typeface="Roboto"/>
                <a:ea typeface="Roboto"/>
                <a:cs typeface="Roboto"/>
              </a:rPr>
              <a:t>nei periodi individuati come più critici in termini di vendite durante l'anno. </a:t>
            </a:r>
            <a:endParaRPr lang="it-IT">
              <a:latin typeface="Roboto"/>
              <a:ea typeface="Roboto" panose="02000000000000000000" pitchFamily="2" charset="0"/>
              <a:cs typeface="Roboto"/>
            </a:endParaRPr>
          </a:p>
          <a:p>
            <a:pPr marL="285750" indent="-285750">
              <a:buFont typeface="Arial"/>
              <a:buChar char="•"/>
            </a:pPr>
            <a:endParaRPr lang="it-IT">
              <a:ea typeface="Roboto" panose="02000000000000000000" pitchFamily="2" charset="0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ea typeface="Roboto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ea typeface="Calibri" panose="020F0502020204030204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ea typeface="Calibri" panose="020F0502020204030204"/>
              <a:cs typeface="Calibri"/>
            </a:endParaRPr>
          </a:p>
          <a:p>
            <a:endParaRPr lang="it-IT">
              <a:ea typeface="Calibri" panose="020F0502020204030204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ea typeface="Calibri" panose="020F0502020204030204"/>
              <a:cs typeface="Calibri"/>
            </a:endParaRPr>
          </a:p>
          <a:p>
            <a:endParaRPr lang="it-IT">
              <a:ea typeface="Calibri" panose="020F0502020204030204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ea typeface="Calibri" panose="020F0502020204030204"/>
              <a:cs typeface="Calibri"/>
            </a:endParaRPr>
          </a:p>
          <a:p>
            <a:endParaRPr lang="it-IT">
              <a:ea typeface="Calibri" panose="020F0502020204030204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ea typeface="Calibri" panose="020F0502020204030204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ea typeface="Calibri" panose="020F0502020204030204"/>
              <a:cs typeface="Calibri"/>
            </a:endParaRPr>
          </a:p>
          <a:p>
            <a:endParaRPr lang="it-IT">
              <a:ea typeface="Calibri" panose="020F0502020204030204"/>
              <a:cs typeface="Calibri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14A0F2B-7A25-BFC4-40C5-09E2A8F5A329}"/>
              </a:ext>
            </a:extLst>
          </p:cNvPr>
          <p:cNvSpPr txBox="1"/>
          <p:nvPr/>
        </p:nvSpPr>
        <p:spPr>
          <a:xfrm>
            <a:off x="622771" y="1676400"/>
            <a:ext cx="1120045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it-IT"/>
              <a:t>La nostra azienda </a:t>
            </a:r>
            <a:r>
              <a:rPr lang="it-IT" i="1"/>
              <a:t>Sognare S.p.A</a:t>
            </a:r>
            <a:r>
              <a:rPr lang="it-IT"/>
              <a:t>. nel 2022 ha raggiunto un fatturato di circa </a:t>
            </a:r>
            <a:r>
              <a:rPr lang="it-IT" b="1"/>
              <a:t>650.000</a:t>
            </a:r>
            <a:r>
              <a:rPr lang="it-IT"/>
              <a:t> euro, questo buon risultato ci porta a voler migliorare, infatti abbiamo stabilito un obiettivo, ovvero riuscire a raggiungere un aumento del </a:t>
            </a:r>
            <a:r>
              <a:rPr lang="it-IT" b="1"/>
              <a:t>10%</a:t>
            </a:r>
            <a:r>
              <a:rPr lang="it-IT"/>
              <a:t> entro il 2025, che ci permetterebbe di raggiungere un fatturato di</a:t>
            </a:r>
            <a:r>
              <a:rPr lang="it-IT" b="1"/>
              <a:t> 715.000</a:t>
            </a:r>
            <a:r>
              <a:rPr lang="it-IT"/>
              <a:t> euro.</a:t>
            </a:r>
          </a:p>
        </p:txBody>
      </p:sp>
    </p:spTree>
    <p:extLst>
      <p:ext uri="{BB962C8B-B14F-4D97-AF65-F5344CB8AC3E}">
        <p14:creationId xmlns:p14="http://schemas.microsoft.com/office/powerpoint/2010/main" val="192716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fico nel piè di pagina">
            <a:extLst>
              <a:ext uri="{FF2B5EF4-FFF2-40B4-BE49-F238E27FC236}">
                <a16:creationId xmlns:a16="http://schemas.microsoft.com/office/drawing/2014/main" id="{7A530639-CA75-CF1F-D964-36F64CF6EA4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5487352"/>
            <a:ext cx="12192000" cy="1370648"/>
          </a:xfrm>
          <a:prstGeom prst="rect">
            <a:avLst/>
          </a:prstGeom>
          <a:ln/>
        </p:spPr>
      </p:pic>
      <p:pic>
        <p:nvPicPr>
          <p:cNvPr id="7" name="Picture 8" descr="grafico nell'angolo">
            <a:extLst>
              <a:ext uri="{FF2B5EF4-FFF2-40B4-BE49-F238E27FC236}">
                <a16:creationId xmlns:a16="http://schemas.microsoft.com/office/drawing/2014/main" id="{5C168BF4-CDF2-13E9-B3B0-11DDB291F2F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 rot="16200000">
            <a:off x="0" y="0"/>
            <a:ext cx="2280920" cy="2280920"/>
          </a:xfrm>
          <a:prstGeom prst="rect">
            <a:avLst/>
          </a:prstGeom>
          <a:ln/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71722BF-A0F6-AD20-D354-89F3F5193F09}"/>
              </a:ext>
            </a:extLst>
          </p:cNvPr>
          <p:cNvSpPr txBox="1"/>
          <p:nvPr/>
        </p:nvSpPr>
        <p:spPr>
          <a:xfrm>
            <a:off x="9241972" y="-1"/>
            <a:ext cx="2950028" cy="708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9000"/>
              </a:lnSpc>
              <a:spcBef>
                <a:spcPts val="1000"/>
              </a:spcBef>
              <a:spcAft>
                <a:spcPts val="0"/>
              </a:spcAft>
            </a:pPr>
            <a:r>
              <a:rPr lang="it-IT" sz="3200" b="1">
                <a:solidFill>
                  <a:srgbClr val="6D64E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Sognare S.p.A.</a:t>
            </a:r>
            <a:endParaRPr lang="it-IT" sz="3200">
              <a:solidFill>
                <a:srgbClr val="66666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94ED1A5-FFF5-9C2A-58A8-D8FB580BDD62}"/>
              </a:ext>
            </a:extLst>
          </p:cNvPr>
          <p:cNvSpPr txBox="1"/>
          <p:nvPr/>
        </p:nvSpPr>
        <p:spPr>
          <a:xfrm>
            <a:off x="1140459" y="1140459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>
                <a:solidFill>
                  <a:srgbClr val="E653E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Temi dell’analisi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9E38218-D48A-3D1F-CBFF-43F4E80251A0}"/>
              </a:ext>
            </a:extLst>
          </p:cNvPr>
          <p:cNvSpPr txBox="1"/>
          <p:nvPr/>
        </p:nvSpPr>
        <p:spPr>
          <a:xfrm>
            <a:off x="1958803" y="4624597"/>
            <a:ext cx="1249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/>
              <a:t>Feedback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1CD35A6-A260-9F3D-9797-DDA476FDE50B}"/>
              </a:ext>
            </a:extLst>
          </p:cNvPr>
          <p:cNvSpPr txBox="1"/>
          <p:nvPr/>
        </p:nvSpPr>
        <p:spPr>
          <a:xfrm>
            <a:off x="1958803" y="3159774"/>
            <a:ext cx="1277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Spedizioni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BF34649-1D68-D63D-9ED5-A73CC64FE553}"/>
              </a:ext>
            </a:extLst>
          </p:cNvPr>
          <p:cNvSpPr txBox="1"/>
          <p:nvPr/>
        </p:nvSpPr>
        <p:spPr>
          <a:xfrm>
            <a:off x="1988112" y="2574181"/>
            <a:ext cx="100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/>
              <a:t>Clienti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9B9ADA5-4540-40BB-1140-E96B0C15B69E}"/>
              </a:ext>
            </a:extLst>
          </p:cNvPr>
          <p:cNvSpPr txBox="1"/>
          <p:nvPr/>
        </p:nvSpPr>
        <p:spPr>
          <a:xfrm>
            <a:off x="1958803" y="2021430"/>
            <a:ext cx="1006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Vendite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D48ACD-9C90-F889-9A83-79B3F2225547}"/>
              </a:ext>
            </a:extLst>
          </p:cNvPr>
          <p:cNvSpPr txBox="1"/>
          <p:nvPr/>
        </p:nvSpPr>
        <p:spPr>
          <a:xfrm>
            <a:off x="1988111" y="3864184"/>
            <a:ext cx="1058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Prodotti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9B0A02B-73C7-D857-9EC3-1FB2995B4C33}"/>
              </a:ext>
            </a:extLst>
          </p:cNvPr>
          <p:cNvSpPr txBox="1"/>
          <p:nvPr/>
        </p:nvSpPr>
        <p:spPr>
          <a:xfrm>
            <a:off x="5083445" y="2036819"/>
            <a:ext cx="332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Comportamento delle transazioni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F1F9885-E858-E69E-0E36-BBD3A2B78179}"/>
              </a:ext>
            </a:extLst>
          </p:cNvPr>
          <p:cNvSpPr txBox="1"/>
          <p:nvPr/>
        </p:nvSpPr>
        <p:spPr>
          <a:xfrm>
            <a:off x="5083444" y="4620448"/>
            <a:ext cx="443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Comportamento delle recensioni dei prodotti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27871FA-BF37-18BA-F90D-21DCC9EE9D04}"/>
              </a:ext>
            </a:extLst>
          </p:cNvPr>
          <p:cNvSpPr txBox="1"/>
          <p:nvPr/>
        </p:nvSpPr>
        <p:spPr>
          <a:xfrm>
            <a:off x="5083445" y="3179652"/>
            <a:ext cx="343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Analisi delle spedizioni, dei corrieri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C059EB1-196D-0594-C5D0-F6325D83A39A}"/>
              </a:ext>
            </a:extLst>
          </p:cNvPr>
          <p:cNvSpPr txBox="1"/>
          <p:nvPr/>
        </p:nvSpPr>
        <p:spPr>
          <a:xfrm>
            <a:off x="5083445" y="2593907"/>
            <a:ext cx="519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Comportamento dei clienti registrati, dei loro acquisti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8F12295-2CC7-4B7B-5B93-E61AFEA1D4F8}"/>
              </a:ext>
            </a:extLst>
          </p:cNvPr>
          <p:cNvSpPr txBox="1"/>
          <p:nvPr/>
        </p:nvSpPr>
        <p:spPr>
          <a:xfrm>
            <a:off x="5083444" y="3889965"/>
            <a:ext cx="433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Analisi dei prodotti e della loro distribuzione</a:t>
            </a:r>
          </a:p>
        </p:txBody>
      </p:sp>
    </p:spTree>
    <p:extLst>
      <p:ext uri="{BB962C8B-B14F-4D97-AF65-F5344CB8AC3E}">
        <p14:creationId xmlns:p14="http://schemas.microsoft.com/office/powerpoint/2010/main" val="205127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5" grpId="0" build="allAtOnce"/>
      <p:bldP spid="8" grpId="0"/>
      <p:bldP spid="9" grpId="0"/>
      <p:bldP spid="10" grpId="0"/>
      <p:bldP spid="11" grpId="0"/>
      <p:bldP spid="12" grpId="0"/>
      <p:bldP spid="2" grpId="0"/>
      <p:bldP spid="3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grafico nell'angolo">
            <a:extLst>
              <a:ext uri="{FF2B5EF4-FFF2-40B4-BE49-F238E27FC236}">
                <a16:creationId xmlns:a16="http://schemas.microsoft.com/office/drawing/2014/main" id="{5C168BF4-CDF2-13E9-B3B0-11DDB291F2F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 rot="16200000">
            <a:off x="-1" y="0"/>
            <a:ext cx="2280920" cy="2280920"/>
          </a:xfrm>
          <a:prstGeom prst="rect">
            <a:avLst/>
          </a:prstGeom>
          <a:ln/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71722BF-A0F6-AD20-D354-89F3F5193F09}"/>
              </a:ext>
            </a:extLst>
          </p:cNvPr>
          <p:cNvSpPr txBox="1"/>
          <p:nvPr/>
        </p:nvSpPr>
        <p:spPr>
          <a:xfrm>
            <a:off x="9241972" y="-1"/>
            <a:ext cx="2950028" cy="708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9000"/>
              </a:lnSpc>
              <a:spcBef>
                <a:spcPts val="1000"/>
              </a:spcBef>
              <a:spcAft>
                <a:spcPts val="0"/>
              </a:spcAft>
            </a:pPr>
            <a:r>
              <a:rPr lang="it-IT" sz="3200" b="1">
                <a:solidFill>
                  <a:srgbClr val="6D64E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Sognare S.p.A.</a:t>
            </a:r>
            <a:endParaRPr lang="it-IT" sz="3200">
              <a:solidFill>
                <a:srgbClr val="66666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94ED1A5-FFF5-9C2A-58A8-D8FB580BDD62}"/>
              </a:ext>
            </a:extLst>
          </p:cNvPr>
          <p:cNvSpPr txBox="1"/>
          <p:nvPr/>
        </p:nvSpPr>
        <p:spPr>
          <a:xfrm rot="18897514">
            <a:off x="180835" y="872705"/>
            <a:ext cx="23134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b="1">
                <a:gradFill flip="none" rotWithShape="1">
                  <a:gsLst>
                    <a:gs pos="0">
                      <a:srgbClr val="E653E9">
                        <a:tint val="66000"/>
                        <a:satMod val="160000"/>
                      </a:srgbClr>
                    </a:gs>
                    <a:gs pos="50000">
                      <a:srgbClr val="E653E9">
                        <a:tint val="44500"/>
                        <a:satMod val="160000"/>
                      </a:srgbClr>
                    </a:gs>
                    <a:gs pos="100000">
                      <a:srgbClr val="E653E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Vendite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9E38218-D48A-3D1F-CBFF-43F4E80251A0}"/>
              </a:ext>
            </a:extLst>
          </p:cNvPr>
          <p:cNvSpPr txBox="1"/>
          <p:nvPr/>
        </p:nvSpPr>
        <p:spPr>
          <a:xfrm>
            <a:off x="4315458" y="5972621"/>
            <a:ext cx="1174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Feedback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1CD35A6-A260-9F3D-9797-DDA476FDE50B}"/>
              </a:ext>
            </a:extLst>
          </p:cNvPr>
          <p:cNvSpPr txBox="1"/>
          <p:nvPr/>
        </p:nvSpPr>
        <p:spPr>
          <a:xfrm>
            <a:off x="1895794" y="5972621"/>
            <a:ext cx="124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Spedizioni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BF34649-1D68-D63D-9ED5-A73CC64FE553}"/>
              </a:ext>
            </a:extLst>
          </p:cNvPr>
          <p:cNvSpPr txBox="1"/>
          <p:nvPr/>
        </p:nvSpPr>
        <p:spPr>
          <a:xfrm>
            <a:off x="1037047" y="5972621"/>
            <a:ext cx="855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Clienti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9B9ADA5-4540-40BB-1140-E96B0C15B69E}"/>
              </a:ext>
            </a:extLst>
          </p:cNvPr>
          <p:cNvSpPr txBox="1"/>
          <p:nvPr/>
        </p:nvSpPr>
        <p:spPr>
          <a:xfrm>
            <a:off x="-1" y="5972621"/>
            <a:ext cx="1006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Vendite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D48ACD-9C90-F889-9A83-79B3F2225547}"/>
              </a:ext>
            </a:extLst>
          </p:cNvPr>
          <p:cNvSpPr txBox="1"/>
          <p:nvPr/>
        </p:nvSpPr>
        <p:spPr>
          <a:xfrm>
            <a:off x="3163756" y="5972621"/>
            <a:ext cx="1036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Prodotti</a:t>
            </a:r>
          </a:p>
        </p:txBody>
      </p:sp>
      <p:pic>
        <p:nvPicPr>
          <p:cNvPr id="2" name="Immagine 1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013CB2B3-80A1-7B6B-EBDF-4BFB230F4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320" y="1571942"/>
            <a:ext cx="4074160" cy="274891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7FE91DB-6419-D6B1-9879-87152C95DFAF}"/>
              </a:ext>
            </a:extLst>
          </p:cNvPr>
          <p:cNvSpPr txBox="1"/>
          <p:nvPr/>
        </p:nvSpPr>
        <p:spPr>
          <a:xfrm>
            <a:off x="1414780" y="457454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cs typeface="Calibri"/>
              </a:rPr>
              <a:t>Vendite Mensili 2023</a:t>
            </a:r>
            <a:endParaRPr lang="it-IT"/>
          </a:p>
        </p:txBody>
      </p:sp>
      <p:pic>
        <p:nvPicPr>
          <p:cNvPr id="13" name="Immagine 12" descr="Immagine che contiene schermata, testo, logo, Carattere&#10;&#10;Descrizione generata automaticamente">
            <a:extLst>
              <a:ext uri="{FF2B5EF4-FFF2-40B4-BE49-F238E27FC236}">
                <a16:creationId xmlns:a16="http://schemas.microsoft.com/office/drawing/2014/main" id="{101CF446-79A8-83DD-5E60-1C9A302FF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485" y="1794192"/>
            <a:ext cx="4248150" cy="2314575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4D1CD46-F4E2-8BA7-024F-13FF0F3C6963}"/>
              </a:ext>
            </a:extLst>
          </p:cNvPr>
          <p:cNvSpPr txBox="1"/>
          <p:nvPr/>
        </p:nvSpPr>
        <p:spPr>
          <a:xfrm>
            <a:off x="7597140" y="457454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cs typeface="Calibri"/>
              </a:rPr>
              <a:t>Q. venduta per categoria</a:t>
            </a:r>
            <a:endParaRPr lang="it-IT"/>
          </a:p>
        </p:txBody>
      </p:sp>
      <p:pic>
        <p:nvPicPr>
          <p:cNvPr id="6" name="Picture 5" descr="grafico nel piè di pagina">
            <a:extLst>
              <a:ext uri="{FF2B5EF4-FFF2-40B4-BE49-F238E27FC236}">
                <a16:creationId xmlns:a16="http://schemas.microsoft.com/office/drawing/2014/main" id="{AD727F9A-3C46-73D6-A022-F71216FF002A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0" y="5487352"/>
            <a:ext cx="12192000" cy="137064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39899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B68371-69BE-6264-46CD-1744B4CF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157" y="2018379"/>
            <a:ext cx="299590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Variazione</a:t>
            </a: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delle</a:t>
            </a: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vendite</a:t>
            </a: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mensile</a:t>
            </a:r>
            <a:endParaRPr lang="en-US" sz="2400" kern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200135E-22A8-8881-2EB0-ABAB975E9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332" y="363661"/>
            <a:ext cx="4880287" cy="5123661"/>
          </a:xfrm>
          <a:prstGeom prst="rect">
            <a:avLst/>
          </a:prstGeom>
        </p:spPr>
      </p:pic>
      <p:pic>
        <p:nvPicPr>
          <p:cNvPr id="5" name="Picture 5" descr="grafico nel piè di pagina">
            <a:extLst>
              <a:ext uri="{FF2B5EF4-FFF2-40B4-BE49-F238E27FC236}">
                <a16:creationId xmlns:a16="http://schemas.microsoft.com/office/drawing/2014/main" id="{E219B043-7805-F0FF-B4FC-B0B14D22FC6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-1" y="5487322"/>
            <a:ext cx="12192000" cy="1370648"/>
          </a:xfrm>
          <a:prstGeom prst="rect">
            <a:avLst/>
          </a:prstGeom>
          <a:ln/>
        </p:spPr>
      </p:pic>
      <p:pic>
        <p:nvPicPr>
          <p:cNvPr id="6" name="Picture 8" descr="grafico nell'angolo">
            <a:extLst>
              <a:ext uri="{FF2B5EF4-FFF2-40B4-BE49-F238E27FC236}">
                <a16:creationId xmlns:a16="http://schemas.microsoft.com/office/drawing/2014/main" id="{B4E9D2A2-1C4B-EE22-9D90-060F440BADF3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 rot="16200000">
            <a:off x="-1" y="0"/>
            <a:ext cx="2280920" cy="2280920"/>
          </a:xfrm>
          <a:prstGeom prst="rect">
            <a:avLst/>
          </a:prstGeom>
          <a:ln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56F5565-F2F8-B0ED-9C31-F343FEA4DA6C}"/>
              </a:ext>
            </a:extLst>
          </p:cNvPr>
          <p:cNvSpPr txBox="1"/>
          <p:nvPr/>
        </p:nvSpPr>
        <p:spPr>
          <a:xfrm rot="18897514">
            <a:off x="288518" y="764756"/>
            <a:ext cx="23134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b="1">
                <a:gradFill flip="none" rotWithShape="1">
                  <a:gsLst>
                    <a:gs pos="0">
                      <a:srgbClr val="E653E9">
                        <a:tint val="66000"/>
                        <a:satMod val="160000"/>
                      </a:srgbClr>
                    </a:gs>
                    <a:gs pos="50000">
                      <a:srgbClr val="E653E9">
                        <a:tint val="44500"/>
                        <a:satMod val="160000"/>
                      </a:srgbClr>
                    </a:gs>
                    <a:gs pos="100000">
                      <a:srgbClr val="E653E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Vendite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344673D-6587-9C9D-24B5-649258B31556}"/>
              </a:ext>
            </a:extLst>
          </p:cNvPr>
          <p:cNvSpPr txBox="1"/>
          <p:nvPr/>
        </p:nvSpPr>
        <p:spPr>
          <a:xfrm>
            <a:off x="4360587" y="6005672"/>
            <a:ext cx="1174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Feedback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5D63B77-F9F4-5F22-BCBB-542B25F3858A}"/>
              </a:ext>
            </a:extLst>
          </p:cNvPr>
          <p:cNvSpPr txBox="1"/>
          <p:nvPr/>
        </p:nvSpPr>
        <p:spPr>
          <a:xfrm>
            <a:off x="1940923" y="6005672"/>
            <a:ext cx="124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Spedizioni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D472522-AC23-59DB-5234-2786D7453BDD}"/>
              </a:ext>
            </a:extLst>
          </p:cNvPr>
          <p:cNvSpPr txBox="1"/>
          <p:nvPr/>
        </p:nvSpPr>
        <p:spPr>
          <a:xfrm>
            <a:off x="1082176" y="6005672"/>
            <a:ext cx="855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Clienti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54C7541-6E21-9AA8-BFDD-C25A9194D1C7}"/>
              </a:ext>
            </a:extLst>
          </p:cNvPr>
          <p:cNvSpPr txBox="1"/>
          <p:nvPr/>
        </p:nvSpPr>
        <p:spPr>
          <a:xfrm>
            <a:off x="45128" y="6005672"/>
            <a:ext cx="1006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Vendite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DF6C8EF-3924-2389-61BF-5C092599730C}"/>
              </a:ext>
            </a:extLst>
          </p:cNvPr>
          <p:cNvSpPr txBox="1"/>
          <p:nvPr/>
        </p:nvSpPr>
        <p:spPr>
          <a:xfrm>
            <a:off x="3208885" y="6005672"/>
            <a:ext cx="1036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Prodotti</a:t>
            </a:r>
          </a:p>
        </p:txBody>
      </p:sp>
    </p:spTree>
    <p:extLst>
      <p:ext uri="{BB962C8B-B14F-4D97-AF65-F5344CB8AC3E}">
        <p14:creationId xmlns:p14="http://schemas.microsoft.com/office/powerpoint/2010/main" val="385269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fico nel piè di pagina">
            <a:extLst>
              <a:ext uri="{FF2B5EF4-FFF2-40B4-BE49-F238E27FC236}">
                <a16:creationId xmlns:a16="http://schemas.microsoft.com/office/drawing/2014/main" id="{7A530639-CA75-CF1F-D964-36F64CF6EA4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5487352"/>
            <a:ext cx="12192000" cy="1370648"/>
          </a:xfrm>
          <a:prstGeom prst="rect">
            <a:avLst/>
          </a:prstGeom>
          <a:ln/>
        </p:spPr>
      </p:pic>
      <p:pic>
        <p:nvPicPr>
          <p:cNvPr id="7" name="Picture 8" descr="grafico nell'angolo">
            <a:extLst>
              <a:ext uri="{FF2B5EF4-FFF2-40B4-BE49-F238E27FC236}">
                <a16:creationId xmlns:a16="http://schemas.microsoft.com/office/drawing/2014/main" id="{5C168BF4-CDF2-13E9-B3B0-11DDB291F2F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 rot="16200000">
            <a:off x="0" y="0"/>
            <a:ext cx="2280920" cy="2280920"/>
          </a:xfrm>
          <a:prstGeom prst="rect">
            <a:avLst/>
          </a:prstGeom>
          <a:ln/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71722BF-A0F6-AD20-D354-89F3F5193F09}"/>
              </a:ext>
            </a:extLst>
          </p:cNvPr>
          <p:cNvSpPr txBox="1"/>
          <p:nvPr/>
        </p:nvSpPr>
        <p:spPr>
          <a:xfrm>
            <a:off x="9241972" y="-1"/>
            <a:ext cx="2950028" cy="708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9000"/>
              </a:lnSpc>
              <a:spcBef>
                <a:spcPts val="1000"/>
              </a:spcBef>
              <a:spcAft>
                <a:spcPts val="0"/>
              </a:spcAft>
            </a:pPr>
            <a:r>
              <a:rPr lang="it-IT" sz="3200" b="1">
                <a:solidFill>
                  <a:srgbClr val="6D64E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Sognare S.p.A.</a:t>
            </a:r>
            <a:endParaRPr lang="it-IT" sz="3200">
              <a:solidFill>
                <a:srgbClr val="66666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94ED1A5-FFF5-9C2A-58A8-D8FB580BDD62}"/>
              </a:ext>
            </a:extLst>
          </p:cNvPr>
          <p:cNvSpPr txBox="1"/>
          <p:nvPr/>
        </p:nvSpPr>
        <p:spPr>
          <a:xfrm rot="18815618">
            <a:off x="490216" y="868286"/>
            <a:ext cx="1962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b="1">
                <a:gradFill flip="none" rotWithShape="1">
                  <a:gsLst>
                    <a:gs pos="0">
                      <a:srgbClr val="EB58FA">
                        <a:tint val="66000"/>
                        <a:satMod val="160000"/>
                      </a:srgbClr>
                    </a:gs>
                    <a:gs pos="50000">
                      <a:srgbClr val="EB58FA">
                        <a:tint val="44500"/>
                        <a:satMod val="160000"/>
                      </a:srgbClr>
                    </a:gs>
                    <a:gs pos="100000">
                      <a:srgbClr val="EB58FA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Clienti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9E38218-D48A-3D1F-CBFF-43F4E80251A0}"/>
              </a:ext>
            </a:extLst>
          </p:cNvPr>
          <p:cNvSpPr txBox="1"/>
          <p:nvPr/>
        </p:nvSpPr>
        <p:spPr>
          <a:xfrm>
            <a:off x="5438920" y="5972621"/>
            <a:ext cx="1174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Feedback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1CD35A6-A260-9F3D-9797-DDA476FDE50B}"/>
              </a:ext>
            </a:extLst>
          </p:cNvPr>
          <p:cNvSpPr txBox="1"/>
          <p:nvPr/>
        </p:nvSpPr>
        <p:spPr>
          <a:xfrm>
            <a:off x="2448914" y="5972621"/>
            <a:ext cx="124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Spedizioni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BF34649-1D68-D63D-9ED5-A73CC64FE553}"/>
              </a:ext>
            </a:extLst>
          </p:cNvPr>
          <p:cNvSpPr txBox="1"/>
          <p:nvPr/>
        </p:nvSpPr>
        <p:spPr>
          <a:xfrm>
            <a:off x="1135376" y="5972621"/>
            <a:ext cx="1143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/>
              <a:t>Clienti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9B9ADA5-4540-40BB-1140-E96B0C15B69E}"/>
              </a:ext>
            </a:extLst>
          </p:cNvPr>
          <p:cNvSpPr txBox="1"/>
          <p:nvPr/>
        </p:nvSpPr>
        <p:spPr>
          <a:xfrm>
            <a:off x="-1" y="5972621"/>
            <a:ext cx="1006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Vendite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D48ACD-9C90-F889-9A83-79B3F2225547}"/>
              </a:ext>
            </a:extLst>
          </p:cNvPr>
          <p:cNvSpPr txBox="1"/>
          <p:nvPr/>
        </p:nvSpPr>
        <p:spPr>
          <a:xfrm>
            <a:off x="4029018" y="5972621"/>
            <a:ext cx="1036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Prodotti</a:t>
            </a:r>
          </a:p>
        </p:txBody>
      </p:sp>
      <p:pic>
        <p:nvPicPr>
          <p:cNvPr id="3" name="Picture 1672075163" descr="Immagine che contiene rosa&#10;&#10;Descrizione generata automaticamente">
            <a:extLst>
              <a:ext uri="{FF2B5EF4-FFF2-40B4-BE49-F238E27FC236}">
                <a16:creationId xmlns:a16="http://schemas.microsoft.com/office/drawing/2014/main" id="{D699FC64-C303-0588-1781-383D090AA3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0" t="36342" r="40642" b="40234"/>
          <a:stretch/>
        </p:blipFill>
        <p:spPr bwMode="auto">
          <a:xfrm>
            <a:off x="2056110" y="1072481"/>
            <a:ext cx="3683275" cy="24251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CF8E2CE-9ED2-0557-9701-EF2C70C6C54D}"/>
              </a:ext>
            </a:extLst>
          </p:cNvPr>
          <p:cNvSpPr txBox="1"/>
          <p:nvPr/>
        </p:nvSpPr>
        <p:spPr>
          <a:xfrm>
            <a:off x="2111728" y="3668725"/>
            <a:ext cx="457478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Nel gennaio del 2023 si è registrato un incredibile calo dei nuovi iscritti, pari addirittura a –398 nuovi iscritti rispetto all’anno precedente. </a:t>
            </a:r>
            <a:endParaRPr lang="it-IT">
              <a:cs typeface="Calibri"/>
            </a:endParaRPr>
          </a:p>
        </p:txBody>
      </p:sp>
      <p:pic>
        <p:nvPicPr>
          <p:cNvPr id="15" name="Immagine 14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65EDDEAD-D896-62EF-8C85-7869AA49CC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494" y="1143626"/>
            <a:ext cx="4978144" cy="3727553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4BECE4B-04A3-6AF1-EA7F-014E3AB64271}"/>
              </a:ext>
            </a:extLst>
          </p:cNvPr>
          <p:cNvSpPr txBox="1"/>
          <p:nvPr/>
        </p:nvSpPr>
        <p:spPr>
          <a:xfrm>
            <a:off x="3299459" y="935304"/>
            <a:ext cx="1774845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it-IT" sz="2000" b="1">
                <a:solidFill>
                  <a:srgbClr val="E653E9"/>
                </a:solidFill>
                <a:latin typeface="Roboto"/>
                <a:ea typeface="Roboto"/>
                <a:cs typeface="Roboto"/>
              </a:rPr>
              <a:t>Cliente medio</a:t>
            </a:r>
            <a:endParaRPr lang="it-IT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15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6F560-E1AA-C960-FB81-BFC37CB6D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fico nel piè di pagina">
            <a:extLst>
              <a:ext uri="{FF2B5EF4-FFF2-40B4-BE49-F238E27FC236}">
                <a16:creationId xmlns:a16="http://schemas.microsoft.com/office/drawing/2014/main" id="{A4F2F1E3-FEAB-6F92-9A16-2881A484A7C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5487352"/>
            <a:ext cx="12192000" cy="1370648"/>
          </a:xfrm>
          <a:prstGeom prst="rect">
            <a:avLst/>
          </a:prstGeom>
          <a:ln/>
        </p:spPr>
      </p:pic>
      <p:pic>
        <p:nvPicPr>
          <p:cNvPr id="7" name="Picture 8" descr="grafico nell'angolo">
            <a:extLst>
              <a:ext uri="{FF2B5EF4-FFF2-40B4-BE49-F238E27FC236}">
                <a16:creationId xmlns:a16="http://schemas.microsoft.com/office/drawing/2014/main" id="{7F36343B-19C7-164A-F851-D100B34C62D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 rot="16200000">
            <a:off x="0" y="0"/>
            <a:ext cx="2280920" cy="2280920"/>
          </a:xfrm>
          <a:prstGeom prst="rect">
            <a:avLst/>
          </a:prstGeom>
          <a:ln/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3EF9385-8617-2459-7C5C-2DF8254E08B8}"/>
              </a:ext>
            </a:extLst>
          </p:cNvPr>
          <p:cNvSpPr txBox="1"/>
          <p:nvPr/>
        </p:nvSpPr>
        <p:spPr>
          <a:xfrm>
            <a:off x="9241972" y="-1"/>
            <a:ext cx="2950028" cy="708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9000"/>
              </a:lnSpc>
              <a:spcBef>
                <a:spcPts val="1000"/>
              </a:spcBef>
              <a:spcAft>
                <a:spcPts val="0"/>
              </a:spcAft>
            </a:pPr>
            <a:r>
              <a:rPr lang="it-IT" sz="3200" b="1">
                <a:solidFill>
                  <a:srgbClr val="6D64E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Sognare S.p.A.</a:t>
            </a:r>
            <a:endParaRPr lang="it-IT" sz="3200">
              <a:solidFill>
                <a:srgbClr val="66666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ED0CA58-81C5-7518-D9E1-B09FAC684A87}"/>
              </a:ext>
            </a:extLst>
          </p:cNvPr>
          <p:cNvSpPr txBox="1"/>
          <p:nvPr/>
        </p:nvSpPr>
        <p:spPr>
          <a:xfrm rot="18815618">
            <a:off x="490216" y="868286"/>
            <a:ext cx="1962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b="1">
                <a:gradFill flip="none" rotWithShape="1">
                  <a:gsLst>
                    <a:gs pos="0">
                      <a:srgbClr val="EB58FA">
                        <a:tint val="66000"/>
                        <a:satMod val="160000"/>
                      </a:srgbClr>
                    </a:gs>
                    <a:gs pos="50000">
                      <a:srgbClr val="EB58FA">
                        <a:tint val="44500"/>
                        <a:satMod val="160000"/>
                      </a:srgbClr>
                    </a:gs>
                    <a:gs pos="100000">
                      <a:srgbClr val="EB58FA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Clienti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2C11760-AC84-0608-723F-EA71345B9ACD}"/>
              </a:ext>
            </a:extLst>
          </p:cNvPr>
          <p:cNvSpPr txBox="1"/>
          <p:nvPr/>
        </p:nvSpPr>
        <p:spPr>
          <a:xfrm>
            <a:off x="5507305" y="5972621"/>
            <a:ext cx="1174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Feedback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48E0313-E2C3-4E90-01CF-E4C10E324DE5}"/>
              </a:ext>
            </a:extLst>
          </p:cNvPr>
          <p:cNvSpPr txBox="1"/>
          <p:nvPr/>
        </p:nvSpPr>
        <p:spPr>
          <a:xfrm>
            <a:off x="2448914" y="5972621"/>
            <a:ext cx="124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Spedizioni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E0231A9-5B74-DE54-9813-8FE222BEE7AC}"/>
              </a:ext>
            </a:extLst>
          </p:cNvPr>
          <p:cNvSpPr txBox="1"/>
          <p:nvPr/>
        </p:nvSpPr>
        <p:spPr>
          <a:xfrm>
            <a:off x="1193992" y="5972621"/>
            <a:ext cx="1143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/>
              <a:t>Clienti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949C14F-C3D1-8D50-8606-677CFF976E6A}"/>
              </a:ext>
            </a:extLst>
          </p:cNvPr>
          <p:cNvSpPr txBox="1"/>
          <p:nvPr/>
        </p:nvSpPr>
        <p:spPr>
          <a:xfrm>
            <a:off x="-1" y="5972621"/>
            <a:ext cx="1006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Vendite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C0D15FB-36CE-9377-2EB6-E68AD5F55ABA}"/>
              </a:ext>
            </a:extLst>
          </p:cNvPr>
          <p:cNvSpPr txBox="1"/>
          <p:nvPr/>
        </p:nvSpPr>
        <p:spPr>
          <a:xfrm>
            <a:off x="4058326" y="5972621"/>
            <a:ext cx="1036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Prodotti</a:t>
            </a:r>
          </a:p>
        </p:txBody>
      </p:sp>
      <p:pic>
        <p:nvPicPr>
          <p:cNvPr id="2" name="Immagine 1" descr="Immagine che contiene testo, schermata, design, Carattere&#10;&#10;Descrizione generata automaticamente">
            <a:extLst>
              <a:ext uri="{FF2B5EF4-FFF2-40B4-BE49-F238E27FC236}">
                <a16:creationId xmlns:a16="http://schemas.microsoft.com/office/drawing/2014/main" id="{50E7D331-3984-82ED-7858-80A40BD24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830" y="1564436"/>
            <a:ext cx="1722228" cy="3729128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FCE1392-CAB4-B303-5B33-90F849BCE457}"/>
              </a:ext>
            </a:extLst>
          </p:cNvPr>
          <p:cNvSpPr txBox="1"/>
          <p:nvPr/>
        </p:nvSpPr>
        <p:spPr>
          <a:xfrm>
            <a:off x="3933645" y="1963947"/>
            <a:ext cx="639505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23 clienti sono tornati a ricomprare lo stesso prodotto, ovvero il </a:t>
            </a:r>
            <a:r>
              <a:rPr lang="it-IT" b="1"/>
              <a:t>6%</a:t>
            </a:r>
            <a:r>
              <a:rPr lang="it-IT"/>
              <a:t> dei clienti che hanno effettuato un secondo acquisto.</a:t>
            </a:r>
          </a:p>
          <a:p>
            <a:endParaRPr lang="it-IT" b="1"/>
          </a:p>
          <a:p>
            <a:br>
              <a:rPr lang="it-IT"/>
            </a:br>
            <a:r>
              <a:rPr lang="it-IT"/>
              <a:t>il </a:t>
            </a:r>
            <a:r>
              <a:rPr lang="it-IT" b="1"/>
              <a:t>10 %</a:t>
            </a:r>
            <a:r>
              <a:rPr lang="it-IT"/>
              <a:t> degli utenti iscritti, 475 clienti hanno effettuato almeno una transazione, su un totale di 5000 utenti registrati sul sito. Il 90% degli utenti registrati non ha acquistato nulla su un totale pari a 4525. </a:t>
            </a:r>
          </a:p>
          <a:p>
            <a:endParaRPr lang="it-IT"/>
          </a:p>
          <a:p>
            <a:r>
              <a:rPr lang="it-IT"/>
              <a:t>Il </a:t>
            </a:r>
            <a:r>
              <a:rPr lang="it-IT" b="1"/>
              <a:t>90%</a:t>
            </a:r>
            <a:r>
              <a:rPr lang="it-IT"/>
              <a:t> (429) dei clienti ha acquistato più di un prodotto su un totale di 475,</a:t>
            </a:r>
          </a:p>
        </p:txBody>
      </p:sp>
    </p:spTree>
    <p:extLst>
      <p:ext uri="{BB962C8B-B14F-4D97-AF65-F5344CB8AC3E}">
        <p14:creationId xmlns:p14="http://schemas.microsoft.com/office/powerpoint/2010/main" val="1841437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fico nel piè di pagina">
            <a:extLst>
              <a:ext uri="{FF2B5EF4-FFF2-40B4-BE49-F238E27FC236}">
                <a16:creationId xmlns:a16="http://schemas.microsoft.com/office/drawing/2014/main" id="{7A530639-CA75-CF1F-D964-36F64CF6EA4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-1" y="5487322"/>
            <a:ext cx="12192000" cy="1370648"/>
          </a:xfrm>
          <a:prstGeom prst="rect">
            <a:avLst/>
          </a:prstGeom>
          <a:ln/>
        </p:spPr>
      </p:pic>
      <p:pic>
        <p:nvPicPr>
          <p:cNvPr id="7" name="Picture 8" descr="grafico nell'angolo">
            <a:extLst>
              <a:ext uri="{FF2B5EF4-FFF2-40B4-BE49-F238E27FC236}">
                <a16:creationId xmlns:a16="http://schemas.microsoft.com/office/drawing/2014/main" id="{5C168BF4-CDF2-13E9-B3B0-11DDB291F2F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 rot="16200000">
            <a:off x="0" y="0"/>
            <a:ext cx="2280920" cy="2280920"/>
          </a:xfrm>
          <a:prstGeom prst="rect">
            <a:avLst/>
          </a:prstGeom>
          <a:ln/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71722BF-A0F6-AD20-D354-89F3F5193F09}"/>
              </a:ext>
            </a:extLst>
          </p:cNvPr>
          <p:cNvSpPr txBox="1"/>
          <p:nvPr/>
        </p:nvSpPr>
        <p:spPr>
          <a:xfrm>
            <a:off x="9241972" y="-1"/>
            <a:ext cx="2950028" cy="708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9000"/>
              </a:lnSpc>
              <a:spcBef>
                <a:spcPts val="1000"/>
              </a:spcBef>
              <a:spcAft>
                <a:spcPts val="0"/>
              </a:spcAft>
            </a:pPr>
            <a:r>
              <a:rPr lang="it-IT" sz="3200" b="1">
                <a:solidFill>
                  <a:srgbClr val="6D64E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Sognare S.p.A.</a:t>
            </a:r>
            <a:endParaRPr lang="it-IT" sz="3200">
              <a:solidFill>
                <a:srgbClr val="66666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94ED1A5-FFF5-9C2A-58A8-D8FB580BDD62}"/>
              </a:ext>
            </a:extLst>
          </p:cNvPr>
          <p:cNvSpPr txBox="1"/>
          <p:nvPr/>
        </p:nvSpPr>
        <p:spPr>
          <a:xfrm rot="18864451">
            <a:off x="-165984" y="832155"/>
            <a:ext cx="30828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b="1">
                <a:gradFill flip="none" rotWithShape="1">
                  <a:gsLst>
                    <a:gs pos="0">
                      <a:srgbClr val="E653E9">
                        <a:tint val="66000"/>
                        <a:satMod val="160000"/>
                      </a:srgbClr>
                    </a:gs>
                    <a:gs pos="50000">
                      <a:srgbClr val="E653E9">
                        <a:tint val="44500"/>
                        <a:satMod val="160000"/>
                      </a:srgbClr>
                    </a:gs>
                    <a:gs pos="100000">
                      <a:srgbClr val="E653E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Spedizioni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9E38218-D48A-3D1F-CBFF-43F4E80251A0}"/>
              </a:ext>
            </a:extLst>
          </p:cNvPr>
          <p:cNvSpPr txBox="1"/>
          <p:nvPr/>
        </p:nvSpPr>
        <p:spPr>
          <a:xfrm>
            <a:off x="5507305" y="5933544"/>
            <a:ext cx="1174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Feedback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1CD35A6-A260-9F3D-9797-DDA476FDE50B}"/>
              </a:ext>
            </a:extLst>
          </p:cNvPr>
          <p:cNvSpPr txBox="1"/>
          <p:nvPr/>
        </p:nvSpPr>
        <p:spPr>
          <a:xfrm>
            <a:off x="2331683" y="5972621"/>
            <a:ext cx="1277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Spedizioni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BF34649-1D68-D63D-9ED5-A73CC64FE553}"/>
              </a:ext>
            </a:extLst>
          </p:cNvPr>
          <p:cNvSpPr txBox="1"/>
          <p:nvPr/>
        </p:nvSpPr>
        <p:spPr>
          <a:xfrm>
            <a:off x="1135376" y="5933544"/>
            <a:ext cx="1143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Clienti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9B9ADA5-4540-40BB-1140-E96B0C15B69E}"/>
              </a:ext>
            </a:extLst>
          </p:cNvPr>
          <p:cNvSpPr txBox="1"/>
          <p:nvPr/>
        </p:nvSpPr>
        <p:spPr>
          <a:xfrm>
            <a:off x="-1" y="5972621"/>
            <a:ext cx="1006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Vendite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D48ACD-9C90-F889-9A83-79B3F2225547}"/>
              </a:ext>
            </a:extLst>
          </p:cNvPr>
          <p:cNvSpPr txBox="1"/>
          <p:nvPr/>
        </p:nvSpPr>
        <p:spPr>
          <a:xfrm>
            <a:off x="3980172" y="5972621"/>
            <a:ext cx="1036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Prodotti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D3C5EA05-C866-65A3-0019-0D97A3193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46" y="1701479"/>
            <a:ext cx="3195051" cy="319505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2527C87-C8B9-4B55-1999-7BC562622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927" y="1730054"/>
            <a:ext cx="3931123" cy="313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48B330F-79F4-BD51-CB15-DF00B15FB490}"/>
              </a:ext>
            </a:extLst>
          </p:cNvPr>
          <p:cNvSpPr txBox="1"/>
          <p:nvPr/>
        </p:nvSpPr>
        <p:spPr>
          <a:xfrm>
            <a:off x="5619644" y="1083356"/>
            <a:ext cx="223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Stato delle </a:t>
            </a:r>
            <a:r>
              <a:rPr lang="it-IT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consegne</a:t>
            </a:r>
          </a:p>
        </p:txBody>
      </p:sp>
    </p:spTree>
    <p:extLst>
      <p:ext uri="{BB962C8B-B14F-4D97-AF65-F5344CB8AC3E}">
        <p14:creationId xmlns:p14="http://schemas.microsoft.com/office/powerpoint/2010/main" val="2969950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fico nel piè di pagina">
            <a:extLst>
              <a:ext uri="{FF2B5EF4-FFF2-40B4-BE49-F238E27FC236}">
                <a16:creationId xmlns:a16="http://schemas.microsoft.com/office/drawing/2014/main" id="{7A530639-CA75-CF1F-D964-36F64CF6EA4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-1" y="5487322"/>
            <a:ext cx="12192000" cy="1370648"/>
          </a:xfrm>
          <a:prstGeom prst="rect">
            <a:avLst/>
          </a:prstGeom>
          <a:ln/>
        </p:spPr>
      </p:pic>
      <p:pic>
        <p:nvPicPr>
          <p:cNvPr id="7" name="Picture 8" descr="grafico nell'angolo">
            <a:extLst>
              <a:ext uri="{FF2B5EF4-FFF2-40B4-BE49-F238E27FC236}">
                <a16:creationId xmlns:a16="http://schemas.microsoft.com/office/drawing/2014/main" id="{5C168BF4-CDF2-13E9-B3B0-11DDB291F2F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 rot="16200000">
            <a:off x="-5084" y="0"/>
            <a:ext cx="2280920" cy="2280920"/>
          </a:xfrm>
          <a:prstGeom prst="rect">
            <a:avLst/>
          </a:prstGeom>
          <a:ln/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71722BF-A0F6-AD20-D354-89F3F5193F09}"/>
              </a:ext>
            </a:extLst>
          </p:cNvPr>
          <p:cNvSpPr txBox="1"/>
          <p:nvPr/>
        </p:nvSpPr>
        <p:spPr>
          <a:xfrm>
            <a:off x="9241972" y="-1"/>
            <a:ext cx="2950028" cy="708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9000"/>
              </a:lnSpc>
              <a:spcBef>
                <a:spcPts val="1000"/>
              </a:spcBef>
              <a:spcAft>
                <a:spcPts val="0"/>
              </a:spcAft>
            </a:pPr>
            <a:r>
              <a:rPr lang="it-IT" sz="3200" b="1">
                <a:solidFill>
                  <a:srgbClr val="6D64E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Sognare S.p.A.</a:t>
            </a:r>
            <a:endParaRPr lang="it-IT" sz="3200">
              <a:solidFill>
                <a:srgbClr val="66666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94ED1A5-FFF5-9C2A-58A8-D8FB580BDD62}"/>
              </a:ext>
            </a:extLst>
          </p:cNvPr>
          <p:cNvSpPr txBox="1"/>
          <p:nvPr/>
        </p:nvSpPr>
        <p:spPr>
          <a:xfrm rot="18864451">
            <a:off x="-165984" y="832155"/>
            <a:ext cx="30828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b="1">
                <a:gradFill flip="none" rotWithShape="1">
                  <a:gsLst>
                    <a:gs pos="0">
                      <a:srgbClr val="E653E9">
                        <a:tint val="66000"/>
                        <a:satMod val="160000"/>
                      </a:srgbClr>
                    </a:gs>
                    <a:gs pos="50000">
                      <a:srgbClr val="E653E9">
                        <a:tint val="44500"/>
                        <a:satMod val="160000"/>
                      </a:srgbClr>
                    </a:gs>
                    <a:gs pos="100000">
                      <a:srgbClr val="E653E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Spedizioni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9E38218-D48A-3D1F-CBFF-43F4E80251A0}"/>
              </a:ext>
            </a:extLst>
          </p:cNvPr>
          <p:cNvSpPr txBox="1"/>
          <p:nvPr/>
        </p:nvSpPr>
        <p:spPr>
          <a:xfrm>
            <a:off x="5507305" y="5933544"/>
            <a:ext cx="1174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Feedback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1CD35A6-A260-9F3D-9797-DDA476FDE50B}"/>
              </a:ext>
            </a:extLst>
          </p:cNvPr>
          <p:cNvSpPr txBox="1"/>
          <p:nvPr/>
        </p:nvSpPr>
        <p:spPr>
          <a:xfrm>
            <a:off x="2331683" y="5972621"/>
            <a:ext cx="1277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Spedizioni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BF34649-1D68-D63D-9ED5-A73CC64FE553}"/>
              </a:ext>
            </a:extLst>
          </p:cNvPr>
          <p:cNvSpPr txBox="1"/>
          <p:nvPr/>
        </p:nvSpPr>
        <p:spPr>
          <a:xfrm>
            <a:off x="1135376" y="5933544"/>
            <a:ext cx="1143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Clienti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9B9ADA5-4540-40BB-1140-E96B0C15B69E}"/>
              </a:ext>
            </a:extLst>
          </p:cNvPr>
          <p:cNvSpPr txBox="1"/>
          <p:nvPr/>
        </p:nvSpPr>
        <p:spPr>
          <a:xfrm>
            <a:off x="-1" y="5972621"/>
            <a:ext cx="1006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Vendite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D48ACD-9C90-F889-9A83-79B3F2225547}"/>
              </a:ext>
            </a:extLst>
          </p:cNvPr>
          <p:cNvSpPr txBox="1"/>
          <p:nvPr/>
        </p:nvSpPr>
        <p:spPr>
          <a:xfrm>
            <a:off x="3980172" y="5972621"/>
            <a:ext cx="1036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Prodotti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D946F0E0-6CAA-E2E3-7239-8B745D624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526" y="1651306"/>
            <a:ext cx="2944141" cy="2944141"/>
          </a:xfrm>
          <a:prstGeom prst="rect">
            <a:avLst/>
          </a:prstGeom>
        </p:spPr>
      </p:pic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4112C876-7D20-0991-1FAE-074E3A3D7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57773"/>
              </p:ext>
            </p:extLst>
          </p:nvPr>
        </p:nvGraphicFramePr>
        <p:xfrm>
          <a:off x="7856881" y="1319824"/>
          <a:ext cx="2633488" cy="1185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5669">
                  <a:extLst>
                    <a:ext uri="{9D8B030D-6E8A-4147-A177-3AD203B41FA5}">
                      <a16:colId xmlns:a16="http://schemas.microsoft.com/office/drawing/2014/main" val="767975320"/>
                    </a:ext>
                  </a:extLst>
                </a:gridCol>
                <a:gridCol w="762181">
                  <a:extLst>
                    <a:ext uri="{9D8B030D-6E8A-4147-A177-3AD203B41FA5}">
                      <a16:colId xmlns:a16="http://schemas.microsoft.com/office/drawing/2014/main" val="637335705"/>
                    </a:ext>
                  </a:extLst>
                </a:gridCol>
                <a:gridCol w="935638">
                  <a:extLst>
                    <a:ext uri="{9D8B030D-6E8A-4147-A177-3AD203B41FA5}">
                      <a16:colId xmlns:a16="http://schemas.microsoft.com/office/drawing/2014/main" val="2902028325"/>
                    </a:ext>
                  </a:extLst>
                </a:gridCol>
              </a:tblGrid>
              <a:tr h="296334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900">
                          <a:effectLst/>
                        </a:rPr>
                        <a:t>Categoria</a:t>
                      </a:r>
                      <a:endParaRPr lang="it-IT" sz="900">
                        <a:solidFill>
                          <a:srgbClr val="666666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50800" marR="50800" marT="0" marB="0" anchor="b">
                    <a:solidFill>
                      <a:srgbClr val="EB58FA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900">
                          <a:effectLst/>
                        </a:rPr>
                        <a:t>Corriere</a:t>
                      </a:r>
                      <a:endParaRPr lang="it-IT" sz="900">
                        <a:solidFill>
                          <a:srgbClr val="666666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50800" marR="50800" marT="0" marB="0" anchor="b">
                    <a:solidFill>
                      <a:srgbClr val="EB58FA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900">
                          <a:effectLst/>
                        </a:rPr>
                        <a:t>Posta</a:t>
                      </a:r>
                      <a:endParaRPr lang="it-IT" sz="900">
                        <a:solidFill>
                          <a:srgbClr val="666666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50800" marR="50800" marT="0" marB="0" anchor="b">
                    <a:solidFill>
                      <a:srgbClr val="EB5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214920"/>
                  </a:ext>
                </a:extLst>
              </a:tr>
              <a:tr h="296334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900">
                          <a:solidFill>
                            <a:schemeClr val="bg1"/>
                          </a:solidFill>
                          <a:effectLst/>
                        </a:rPr>
                        <a:t>Abbigliamento</a:t>
                      </a:r>
                      <a:endParaRPr lang="it-IT" sz="9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50800" marR="50800" marT="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900">
                          <a:solidFill>
                            <a:schemeClr val="bg1"/>
                          </a:solidFill>
                          <a:effectLst/>
                        </a:rPr>
                        <a:t>53,5</a:t>
                      </a:r>
                      <a:endParaRPr lang="it-IT" sz="9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50800" marR="50800" marT="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900">
                          <a:solidFill>
                            <a:schemeClr val="bg1"/>
                          </a:solidFill>
                          <a:effectLst/>
                        </a:rPr>
                        <a:t>57,17</a:t>
                      </a:r>
                      <a:endParaRPr lang="it-IT" sz="9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50800" marR="50800" marT="0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94134"/>
                  </a:ext>
                </a:extLst>
              </a:tr>
              <a:tr h="296334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900">
                          <a:effectLst/>
                        </a:rPr>
                        <a:t>Elettronica</a:t>
                      </a:r>
                      <a:endParaRPr lang="it-IT" sz="900">
                        <a:solidFill>
                          <a:srgbClr val="666666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50800" marR="5080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900">
                          <a:effectLst/>
                        </a:rPr>
                        <a:t>59,67</a:t>
                      </a:r>
                      <a:endParaRPr lang="it-IT" sz="900">
                        <a:solidFill>
                          <a:srgbClr val="666666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50800" marR="5080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900">
                          <a:effectLst/>
                        </a:rPr>
                        <a:t>52,6</a:t>
                      </a:r>
                      <a:endParaRPr lang="it-IT" sz="900">
                        <a:solidFill>
                          <a:srgbClr val="666666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50800" marR="50800" marT="0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280764"/>
                  </a:ext>
                </a:extLst>
              </a:tr>
              <a:tr h="296334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900">
                          <a:solidFill>
                            <a:schemeClr val="bg1"/>
                          </a:solidFill>
                          <a:effectLst/>
                        </a:rPr>
                        <a:t>Libri</a:t>
                      </a:r>
                      <a:endParaRPr lang="it-IT" sz="9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50800" marR="50800" marT="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900">
                          <a:solidFill>
                            <a:schemeClr val="bg1"/>
                          </a:solidFill>
                          <a:effectLst/>
                        </a:rPr>
                        <a:t>60</a:t>
                      </a:r>
                      <a:endParaRPr lang="it-IT" sz="9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50800" marR="50800" marT="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39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900">
                          <a:solidFill>
                            <a:schemeClr val="bg1"/>
                          </a:solidFill>
                          <a:effectLst/>
                        </a:rPr>
                        <a:t>57,52</a:t>
                      </a:r>
                      <a:endParaRPr lang="it-IT" sz="9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50800" marR="50800" marT="0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244782"/>
                  </a:ext>
                </a:extLst>
              </a:tr>
            </a:tbl>
          </a:graphicData>
        </a:graphic>
      </p:graphicFrame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A499F744-B63F-C069-77A9-BE5624831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687327"/>
              </p:ext>
            </p:extLst>
          </p:nvPr>
        </p:nvGraphicFramePr>
        <p:xfrm>
          <a:off x="7701554" y="2840362"/>
          <a:ext cx="2944141" cy="2148748"/>
        </p:xfrm>
        <a:graphic>
          <a:graphicData uri="http://schemas.openxmlformats.org/drawingml/2006/table">
            <a:tbl>
              <a:tblPr/>
              <a:tblGrid>
                <a:gridCol w="984957">
                  <a:extLst>
                    <a:ext uri="{9D8B030D-6E8A-4147-A177-3AD203B41FA5}">
                      <a16:colId xmlns:a16="http://schemas.microsoft.com/office/drawing/2014/main" val="4210602316"/>
                    </a:ext>
                  </a:extLst>
                </a:gridCol>
                <a:gridCol w="1184688">
                  <a:extLst>
                    <a:ext uri="{9D8B030D-6E8A-4147-A177-3AD203B41FA5}">
                      <a16:colId xmlns:a16="http://schemas.microsoft.com/office/drawing/2014/main" val="3347917592"/>
                    </a:ext>
                  </a:extLst>
                </a:gridCol>
                <a:gridCol w="774496">
                  <a:extLst>
                    <a:ext uri="{9D8B030D-6E8A-4147-A177-3AD203B41FA5}">
                      <a16:colId xmlns:a16="http://schemas.microsoft.com/office/drawing/2014/main" val="3854337396"/>
                    </a:ext>
                  </a:extLst>
                </a:gridCol>
              </a:tblGrid>
              <a:tr h="306964">
                <a:tc>
                  <a:txBody>
                    <a:bodyPr/>
                    <a:lstStyle/>
                    <a:p>
                      <a:pPr fontAlgn="b"/>
                      <a:endParaRPr lang="it-IT" sz="900">
                        <a:effectLst/>
                      </a:endParaRPr>
                    </a:p>
                    <a:p>
                      <a:pPr algn="l" rtl="0" fontAlgn="base"/>
                      <a:r>
                        <a:rPr lang="it-IT" sz="9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Categoria</a:t>
                      </a:r>
                      <a:r>
                        <a:rPr lang="it-IT" sz="900" b="0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it-IT" sz="900" b="0" i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53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900">
                        <a:effectLst/>
                      </a:endParaRPr>
                    </a:p>
                    <a:p>
                      <a:pPr algn="l" rtl="0" fontAlgn="base"/>
                      <a:r>
                        <a:rPr lang="it-IT" sz="9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Metodo Spedizione</a:t>
                      </a:r>
                      <a:r>
                        <a:rPr lang="it-IT" sz="900" b="0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it-IT" sz="900" b="0" i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53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900">
                        <a:effectLst/>
                      </a:endParaRPr>
                    </a:p>
                    <a:p>
                      <a:pPr algn="l" rtl="0" fontAlgn="base"/>
                      <a:r>
                        <a:rPr lang="it-IT" sz="9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Giorni</a:t>
                      </a:r>
                      <a:r>
                        <a:rPr lang="it-IT" sz="900" b="0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it-IT" sz="900" b="0" i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5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086881"/>
                  </a:ext>
                </a:extLst>
              </a:tr>
              <a:tr h="306964">
                <a:tc>
                  <a:txBody>
                    <a:bodyPr/>
                    <a:lstStyle/>
                    <a:p>
                      <a:pPr fontAlgn="b"/>
                      <a:endParaRPr lang="it-IT" sz="900">
                        <a:effectLst/>
                      </a:endParaRPr>
                    </a:p>
                    <a:p>
                      <a:pPr algn="l" rtl="0" fontAlgn="base"/>
                      <a:r>
                        <a:rPr lang="it-IT" sz="900" b="0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Abbigliamento </a:t>
                      </a:r>
                      <a:endParaRPr lang="it-IT" sz="900" b="0" i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it-IT" sz="900">
                        <a:effectLst/>
                      </a:endParaRPr>
                    </a:p>
                    <a:p>
                      <a:pPr algn="l" rtl="0" fontAlgn="base"/>
                      <a:r>
                        <a:rPr lang="it-IT" sz="900" b="0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Corriere Express </a:t>
                      </a:r>
                      <a:endParaRPr lang="it-IT" sz="900" b="0" i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it-IT" sz="900">
                        <a:effectLst/>
                      </a:endParaRPr>
                    </a:p>
                    <a:p>
                      <a:pPr algn="r" rtl="0" fontAlgn="base"/>
                      <a:r>
                        <a:rPr lang="it-IT" sz="900" b="0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196,5 </a:t>
                      </a:r>
                      <a:endParaRPr lang="it-IT" sz="900" b="0" i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613950"/>
                  </a:ext>
                </a:extLst>
              </a:tr>
              <a:tr h="306964">
                <a:tc>
                  <a:txBody>
                    <a:bodyPr/>
                    <a:lstStyle/>
                    <a:p>
                      <a:pPr fontAlgn="b"/>
                      <a:endParaRPr lang="it-IT" sz="900">
                        <a:effectLst/>
                      </a:endParaRPr>
                    </a:p>
                    <a:p>
                      <a:pPr algn="l" rtl="0" fontAlgn="base"/>
                      <a:r>
                        <a:rPr lang="it-IT" sz="900" b="0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Abbigliamento </a:t>
                      </a:r>
                      <a:endParaRPr lang="it-IT" sz="900" b="0" i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it-IT" sz="900">
                        <a:effectLst/>
                      </a:endParaRPr>
                    </a:p>
                    <a:p>
                      <a:pPr algn="l" rtl="0" fontAlgn="base"/>
                      <a:r>
                        <a:rPr lang="it-IT" sz="900" b="0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Posta Prioritaria </a:t>
                      </a:r>
                      <a:endParaRPr lang="it-IT" sz="900" b="0" i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it-IT" sz="900">
                        <a:effectLst/>
                      </a:endParaRPr>
                    </a:p>
                    <a:p>
                      <a:pPr algn="r" rtl="0" fontAlgn="base"/>
                      <a:r>
                        <a:rPr lang="it-IT" sz="900" b="0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175,9 </a:t>
                      </a:r>
                      <a:endParaRPr lang="it-IT" sz="900" b="0" i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775328"/>
                  </a:ext>
                </a:extLst>
              </a:tr>
              <a:tr h="306964">
                <a:tc>
                  <a:txBody>
                    <a:bodyPr/>
                    <a:lstStyle/>
                    <a:p>
                      <a:pPr fontAlgn="b"/>
                      <a:endParaRPr lang="it-IT" sz="900">
                        <a:effectLst/>
                      </a:endParaRPr>
                    </a:p>
                    <a:p>
                      <a:pPr algn="l" rtl="0" fontAlgn="base"/>
                      <a:r>
                        <a:rPr lang="it-IT" sz="900" b="0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Elettronica </a:t>
                      </a:r>
                      <a:endParaRPr lang="it-IT" sz="900" b="0" i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it-IT" sz="900">
                        <a:effectLst/>
                      </a:endParaRPr>
                    </a:p>
                    <a:p>
                      <a:pPr algn="l" rtl="0" fontAlgn="base"/>
                      <a:r>
                        <a:rPr lang="it-IT" sz="900" b="0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Corriere Express </a:t>
                      </a:r>
                      <a:endParaRPr lang="it-IT" sz="900" b="0" i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it-IT" sz="900">
                        <a:effectLst/>
                      </a:endParaRPr>
                    </a:p>
                    <a:p>
                      <a:pPr algn="r" rtl="0" fontAlgn="base"/>
                      <a:r>
                        <a:rPr lang="it-IT" sz="900" b="0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206,2 </a:t>
                      </a:r>
                      <a:endParaRPr lang="it-IT" sz="900" b="0" i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162268"/>
                  </a:ext>
                </a:extLst>
              </a:tr>
              <a:tr h="306964">
                <a:tc>
                  <a:txBody>
                    <a:bodyPr/>
                    <a:lstStyle/>
                    <a:p>
                      <a:pPr fontAlgn="b"/>
                      <a:endParaRPr lang="it-IT" sz="900">
                        <a:effectLst/>
                      </a:endParaRPr>
                    </a:p>
                    <a:p>
                      <a:pPr algn="l" rtl="0" fontAlgn="base"/>
                      <a:r>
                        <a:rPr lang="it-IT" sz="900" b="0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Elettronica </a:t>
                      </a:r>
                      <a:endParaRPr lang="it-IT" sz="900" b="0" i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it-IT" sz="900">
                        <a:effectLst/>
                      </a:endParaRPr>
                    </a:p>
                    <a:p>
                      <a:pPr algn="l" rtl="0" fontAlgn="base"/>
                      <a:r>
                        <a:rPr lang="it-IT" sz="900" b="0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Posta Prioritaria </a:t>
                      </a:r>
                      <a:endParaRPr lang="it-IT" sz="900" b="0" i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it-IT" sz="900">
                        <a:effectLst/>
                      </a:endParaRPr>
                    </a:p>
                    <a:p>
                      <a:pPr algn="r" rtl="0" fontAlgn="base"/>
                      <a:r>
                        <a:rPr lang="it-IT" sz="900" b="0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187,5 </a:t>
                      </a:r>
                      <a:endParaRPr lang="it-IT" sz="900" b="0" i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99433"/>
                  </a:ext>
                </a:extLst>
              </a:tr>
              <a:tr h="306964">
                <a:tc>
                  <a:txBody>
                    <a:bodyPr/>
                    <a:lstStyle/>
                    <a:p>
                      <a:pPr fontAlgn="b"/>
                      <a:endParaRPr lang="it-IT" sz="900">
                        <a:effectLst/>
                      </a:endParaRPr>
                    </a:p>
                    <a:p>
                      <a:pPr algn="l" rtl="0" fontAlgn="base"/>
                      <a:r>
                        <a:rPr lang="it-IT" sz="900" b="0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Libri </a:t>
                      </a:r>
                      <a:endParaRPr lang="it-IT" sz="900" b="0" i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it-IT" sz="900">
                        <a:effectLst/>
                      </a:endParaRPr>
                    </a:p>
                    <a:p>
                      <a:pPr algn="l" rtl="0" fontAlgn="base"/>
                      <a:r>
                        <a:rPr lang="it-IT" sz="900" b="0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Corriere Express </a:t>
                      </a:r>
                      <a:endParaRPr lang="it-IT" sz="900" b="0" i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it-IT" sz="900">
                        <a:effectLst/>
                      </a:endParaRPr>
                    </a:p>
                    <a:p>
                      <a:pPr algn="r" rtl="0" fontAlgn="base"/>
                      <a:r>
                        <a:rPr lang="it-IT" sz="900" b="0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175,8 </a:t>
                      </a:r>
                      <a:endParaRPr lang="it-IT" sz="900" b="0" i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361774"/>
                  </a:ext>
                </a:extLst>
              </a:tr>
              <a:tr h="306964">
                <a:tc>
                  <a:txBody>
                    <a:bodyPr/>
                    <a:lstStyle/>
                    <a:p>
                      <a:pPr fontAlgn="b"/>
                      <a:endParaRPr lang="it-IT" sz="900">
                        <a:effectLst/>
                      </a:endParaRPr>
                    </a:p>
                    <a:p>
                      <a:pPr algn="l" rtl="0" fontAlgn="base"/>
                      <a:r>
                        <a:rPr lang="it-IT" sz="900" b="0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Libri </a:t>
                      </a:r>
                      <a:endParaRPr lang="it-IT" sz="900" b="0" i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it-IT" sz="900">
                        <a:effectLst/>
                      </a:endParaRPr>
                    </a:p>
                    <a:p>
                      <a:pPr algn="l" rtl="0" fontAlgn="base"/>
                      <a:r>
                        <a:rPr lang="it-IT" sz="900" b="0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Posta Prioritaria </a:t>
                      </a:r>
                      <a:endParaRPr lang="it-IT" sz="900" b="0" i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it-IT" sz="900">
                        <a:effectLst/>
                      </a:endParaRPr>
                    </a:p>
                    <a:p>
                      <a:pPr algn="r" rtl="0" fontAlgn="base"/>
                      <a:r>
                        <a:rPr lang="it-IT" sz="900" b="0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199,4 </a:t>
                      </a:r>
                      <a:endParaRPr lang="it-IT" sz="900" b="0" i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23821" marR="23821" marT="11911" marB="119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250680"/>
                  </a:ext>
                </a:extLst>
              </a:tr>
            </a:tbl>
          </a:graphicData>
        </a:graphic>
      </p:graphicFrame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90DB2E3-51B0-CBEE-4F97-04EA5103C582}"/>
              </a:ext>
            </a:extLst>
          </p:cNvPr>
          <p:cNvSpPr txBox="1"/>
          <p:nvPr/>
        </p:nvSpPr>
        <p:spPr>
          <a:xfrm>
            <a:off x="4309945" y="846481"/>
            <a:ext cx="379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Tempi di elaborazione e spedizione</a:t>
            </a:r>
          </a:p>
        </p:txBody>
      </p:sp>
    </p:spTree>
    <p:extLst>
      <p:ext uri="{BB962C8B-B14F-4D97-AF65-F5344CB8AC3E}">
        <p14:creationId xmlns:p14="http://schemas.microsoft.com/office/powerpoint/2010/main" val="3789742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1A2E9-430D-9E2E-A3C5-3C5F10CCF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fico nel piè di pagina">
            <a:extLst>
              <a:ext uri="{FF2B5EF4-FFF2-40B4-BE49-F238E27FC236}">
                <a16:creationId xmlns:a16="http://schemas.microsoft.com/office/drawing/2014/main" id="{5670DA4A-72C8-3CB4-5B63-F4D9F760269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5487352"/>
            <a:ext cx="12192000" cy="1370648"/>
          </a:xfrm>
          <a:prstGeom prst="rect">
            <a:avLst/>
          </a:prstGeom>
          <a:ln/>
        </p:spPr>
      </p:pic>
      <p:pic>
        <p:nvPicPr>
          <p:cNvPr id="7" name="Picture 8" descr="grafico nell'angolo">
            <a:extLst>
              <a:ext uri="{FF2B5EF4-FFF2-40B4-BE49-F238E27FC236}">
                <a16:creationId xmlns:a16="http://schemas.microsoft.com/office/drawing/2014/main" id="{6438F23E-06CD-8694-2A15-05E42EF45DE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 rot="16200000">
            <a:off x="0" y="0"/>
            <a:ext cx="2280920" cy="2280920"/>
          </a:xfrm>
          <a:prstGeom prst="rect">
            <a:avLst/>
          </a:prstGeom>
          <a:ln/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366A5A0-FDAF-2140-90CC-EF51DA3FFECB}"/>
              </a:ext>
            </a:extLst>
          </p:cNvPr>
          <p:cNvSpPr txBox="1"/>
          <p:nvPr/>
        </p:nvSpPr>
        <p:spPr>
          <a:xfrm>
            <a:off x="9241972" y="-1"/>
            <a:ext cx="2950028" cy="708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9000"/>
              </a:lnSpc>
              <a:spcBef>
                <a:spcPts val="1000"/>
              </a:spcBef>
              <a:spcAft>
                <a:spcPts val="0"/>
              </a:spcAft>
            </a:pPr>
            <a:r>
              <a:rPr lang="it-IT" sz="3200" b="1">
                <a:solidFill>
                  <a:srgbClr val="6D64E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Sognare S.p.A.</a:t>
            </a:r>
            <a:endParaRPr lang="it-IT" sz="3200">
              <a:solidFill>
                <a:srgbClr val="66666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C3180FC-45A3-5013-3707-6DA9635708BB}"/>
              </a:ext>
            </a:extLst>
          </p:cNvPr>
          <p:cNvSpPr txBox="1"/>
          <p:nvPr/>
        </p:nvSpPr>
        <p:spPr>
          <a:xfrm rot="18897987">
            <a:off x="67479" y="895750"/>
            <a:ext cx="2463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>
                <a:gradFill flip="none" rotWithShape="1">
                  <a:gsLst>
                    <a:gs pos="0">
                      <a:srgbClr val="E653E9">
                        <a:tint val="66000"/>
                        <a:satMod val="160000"/>
                      </a:srgbClr>
                    </a:gs>
                    <a:gs pos="50000">
                      <a:srgbClr val="E653E9">
                        <a:tint val="44500"/>
                        <a:satMod val="160000"/>
                      </a:srgbClr>
                    </a:gs>
                    <a:gs pos="100000">
                      <a:srgbClr val="E653E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Prodotti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10CAEC0-6916-29A5-945A-6184D1CE97EA}"/>
              </a:ext>
            </a:extLst>
          </p:cNvPr>
          <p:cNvSpPr txBox="1"/>
          <p:nvPr/>
        </p:nvSpPr>
        <p:spPr>
          <a:xfrm>
            <a:off x="5507305" y="5972621"/>
            <a:ext cx="1174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Feedback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90B26DF-5078-4748-5D8B-1BCA23E2CF82}"/>
              </a:ext>
            </a:extLst>
          </p:cNvPr>
          <p:cNvSpPr txBox="1"/>
          <p:nvPr/>
        </p:nvSpPr>
        <p:spPr>
          <a:xfrm>
            <a:off x="2448914" y="5972621"/>
            <a:ext cx="124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Spedizioni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774FA5B-8ED4-BBDA-3E78-2A5F335946BA}"/>
              </a:ext>
            </a:extLst>
          </p:cNvPr>
          <p:cNvSpPr txBox="1"/>
          <p:nvPr/>
        </p:nvSpPr>
        <p:spPr>
          <a:xfrm>
            <a:off x="1301453" y="5972621"/>
            <a:ext cx="949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Clienti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FB8A44F-F686-8D07-AA5C-658EB0097D52}"/>
              </a:ext>
            </a:extLst>
          </p:cNvPr>
          <p:cNvSpPr txBox="1"/>
          <p:nvPr/>
        </p:nvSpPr>
        <p:spPr>
          <a:xfrm>
            <a:off x="-1" y="5972621"/>
            <a:ext cx="1006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Vendite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B24D2F4-F378-DD8E-1914-8D2AAAB48A04}"/>
              </a:ext>
            </a:extLst>
          </p:cNvPr>
          <p:cNvSpPr txBox="1"/>
          <p:nvPr/>
        </p:nvSpPr>
        <p:spPr>
          <a:xfrm>
            <a:off x="4058326" y="5972621"/>
            <a:ext cx="1058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Prodotti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751744-5867-4011-36D0-8600E7721DFC}"/>
              </a:ext>
            </a:extLst>
          </p:cNvPr>
          <p:cNvSpPr txBox="1"/>
          <p:nvPr/>
        </p:nvSpPr>
        <p:spPr>
          <a:xfrm>
            <a:off x="2889586" y="352926"/>
            <a:ext cx="460809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>
                <a:solidFill>
                  <a:srgbClr val="E01B84"/>
                </a:solidFill>
                <a:latin typeface="Roboto"/>
              </a:rPr>
              <a:t>Analisi dei prodotti Bestseller</a:t>
            </a:r>
            <a:endParaRPr lang="it-IT" sz="2000" b="1">
              <a:solidFill>
                <a:srgbClr val="E01B84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14" name="Immagine 13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965D2FFE-6E50-2126-DE30-228735C7D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889" y="927685"/>
            <a:ext cx="4466223" cy="472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4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2022">
  <a:themeElements>
    <a:clrScheme name="Office 2013 - Tema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2013 - Tema 2022">
  <a:themeElements>
    <a:clrScheme name="Office 2013 - Tema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655</Words>
  <Application>Microsoft Macintosh PowerPoint</Application>
  <PresentationFormat>Widescreen</PresentationFormat>
  <Paragraphs>211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Office 2013 - Tema 2022</vt:lpstr>
      <vt:lpstr>Office 2013 - Tema 2022</vt:lpstr>
      <vt:lpstr>Presentazione standard di PowerPoint</vt:lpstr>
      <vt:lpstr>Presentazione standard di PowerPoint</vt:lpstr>
      <vt:lpstr>Presentazione standard di PowerPoint</vt:lpstr>
      <vt:lpstr>Variazione delle vendite mensile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Facendo riferimento alla Quantità disponibile (riferita all’inizio dell’anno 2022) è stato possibile individuare quali prodotti siano stati venduti ed è stato necessario un restock immediato.  31 prodotti risultano esauriti.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Federico Zanoni</dc:creator>
  <cp:lastModifiedBy>Federico Zanoni</cp:lastModifiedBy>
  <cp:revision>1</cp:revision>
  <dcterms:created xsi:type="dcterms:W3CDTF">2024-01-13T20:53:18Z</dcterms:created>
  <dcterms:modified xsi:type="dcterms:W3CDTF">2024-01-15T15:40:19Z</dcterms:modified>
</cp:coreProperties>
</file>