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notesSlides/notesSlide7.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4" r:id="rId4"/>
  </p:sldMasterIdLst>
  <p:notesMasterIdLst>
    <p:notesMasterId r:id="rId50"/>
  </p:notesMasterIdLst>
  <p:handoutMasterIdLst>
    <p:handoutMasterId r:id="rId51"/>
  </p:handoutMasterIdLst>
  <p:sldIdLst>
    <p:sldId id="357" r:id="rId5"/>
    <p:sldId id="343" r:id="rId6"/>
    <p:sldId id="366" r:id="rId7"/>
    <p:sldId id="264" r:id="rId8"/>
    <p:sldId id="279" r:id="rId9"/>
    <p:sldId id="344" r:id="rId10"/>
    <p:sldId id="345" r:id="rId11"/>
    <p:sldId id="346" r:id="rId12"/>
    <p:sldId id="288" r:id="rId13"/>
    <p:sldId id="289" r:id="rId14"/>
    <p:sldId id="347" r:id="rId15"/>
    <p:sldId id="348" r:id="rId16"/>
    <p:sldId id="349" r:id="rId17"/>
    <p:sldId id="342" r:id="rId18"/>
    <p:sldId id="339" r:id="rId19"/>
    <p:sldId id="350" r:id="rId20"/>
    <p:sldId id="351" r:id="rId21"/>
    <p:sldId id="352" r:id="rId22"/>
    <p:sldId id="291" r:id="rId23"/>
    <p:sldId id="292" r:id="rId24"/>
    <p:sldId id="293" r:id="rId25"/>
    <p:sldId id="294" r:id="rId26"/>
    <p:sldId id="295" r:id="rId27"/>
    <p:sldId id="365" r:id="rId28"/>
    <p:sldId id="296" r:id="rId29"/>
    <p:sldId id="297" r:id="rId30"/>
    <p:sldId id="353" r:id="rId31"/>
    <p:sldId id="354" r:id="rId32"/>
    <p:sldId id="307" r:id="rId33"/>
    <p:sldId id="308" r:id="rId34"/>
    <p:sldId id="299" r:id="rId35"/>
    <p:sldId id="300" r:id="rId36"/>
    <p:sldId id="301" r:id="rId37"/>
    <p:sldId id="358" r:id="rId38"/>
    <p:sldId id="359" r:id="rId39"/>
    <p:sldId id="360" r:id="rId40"/>
    <p:sldId id="302" r:id="rId41"/>
    <p:sldId id="303" r:id="rId42"/>
    <p:sldId id="362" r:id="rId43"/>
    <p:sldId id="368" r:id="rId44"/>
    <p:sldId id="363" r:id="rId45"/>
    <p:sldId id="364" r:id="rId46"/>
    <p:sldId id="309" r:id="rId47"/>
    <p:sldId id="355" r:id="rId48"/>
    <p:sldId id="341" r:id="rId49"/>
  </p:sldIdLst>
  <p:sldSz cx="9144000" cy="6858000" type="screen4x3"/>
  <p:notesSz cx="6797675" cy="9926638"/>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69">
          <p15:clr>
            <a:srgbClr val="A4A3A4"/>
          </p15:clr>
        </p15:guide>
        <p15:guide id="3" orient="horz" pos="3918">
          <p15:clr>
            <a:srgbClr val="A4A3A4"/>
          </p15:clr>
        </p15:guide>
        <p15:guide id="4" orient="horz" pos="677">
          <p15:clr>
            <a:srgbClr val="A4A3A4"/>
          </p15:clr>
        </p15:guide>
        <p15:guide id="5" orient="horz" pos="289">
          <p15:clr>
            <a:srgbClr val="A4A3A4"/>
          </p15:clr>
        </p15:guide>
        <p15:guide id="6" pos="2880">
          <p15:clr>
            <a:srgbClr val="A4A3A4"/>
          </p15:clr>
        </p15:guide>
        <p15:guide id="7" pos="5488">
          <p15:clr>
            <a:srgbClr val="A4A3A4"/>
          </p15:clr>
        </p15:guide>
        <p15:guide id="8" pos="272">
          <p15:clr>
            <a:srgbClr val="A4A3A4"/>
          </p15:clr>
        </p15:guide>
        <p15:guide id="9" pos="725">
          <p15:clr>
            <a:srgbClr val="A4A3A4"/>
          </p15:clr>
        </p15:guide>
        <p15:guide id="10" pos="49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osset, Laurence"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244"/>
    <a:srgbClr val="C5DA00"/>
    <a:srgbClr val="C9D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84" autoAdjust="0"/>
  </p:normalViewPr>
  <p:slideViewPr>
    <p:cSldViewPr showGuides="1">
      <p:cViewPr varScale="1">
        <p:scale>
          <a:sx n="106" d="100"/>
          <a:sy n="106" d="100"/>
        </p:scale>
        <p:origin x="1686" y="114"/>
      </p:cViewPr>
      <p:guideLst>
        <p:guide orient="horz" pos="2160"/>
        <p:guide orient="horz" pos="969"/>
        <p:guide orient="horz" pos="3918"/>
        <p:guide orient="horz" pos="677"/>
        <p:guide orient="horz" pos="289"/>
        <p:guide pos="2880"/>
        <p:guide pos="5488"/>
        <p:guide pos="272"/>
        <p:guide pos="725"/>
        <p:guide pos="499"/>
      </p:guideLst>
    </p:cSldViewPr>
  </p:slideViewPr>
  <p:outlineViewPr>
    <p:cViewPr>
      <p:scale>
        <a:sx n="33" d="100"/>
        <a:sy n="33" d="100"/>
      </p:scale>
      <p:origin x="0" y="564"/>
    </p:cViewPr>
  </p:outlineViewPr>
  <p:notesTextViewPr>
    <p:cViewPr>
      <p:scale>
        <a:sx n="100" d="100"/>
        <a:sy n="100" d="100"/>
      </p:scale>
      <p:origin x="0" y="0"/>
    </p:cViewPr>
  </p:notesTextViewPr>
  <p:sorterViewPr>
    <p:cViewPr>
      <p:scale>
        <a:sx n="100" d="100"/>
        <a:sy n="100" d="100"/>
      </p:scale>
      <p:origin x="0" y="-442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7\Peer%20groups%20IBP%202017.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7\Peer%20groups%20IBP%202017.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7\Peer%20groups%20IBP%202017.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7\Peer%20groups%20IBP%202017.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7\Peer%20groups%20IBP%202017.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7\Peer%20groups%20IBP%202017.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7\Peer%20groups%20IBP%202017.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7\Peer%20groups%20IBP%202017.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7\Peer%20groups%20IBP%202017.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7\Peer%20groups%20IBP%202017.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7\Peer%20groups%20IBP%202017.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0\Peer%20groups%20IBP%202010.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7\Peer%20groups%20IBP%202017.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7\Peer%20groups%20IBP%202017.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7\Peer%20groups%20IBP%202017.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7\Peer%20groups%20IBP%202017.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7\Peer%20groups%20IBP%20201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800"/>
              <a:t>(en milliards</a:t>
            </a:r>
            <a:r>
              <a:rPr lang="en-US" sz="800" baseline="0"/>
              <a:t> d'euros)</a:t>
            </a:r>
            <a:endParaRPr lang="en-US" sz="800"/>
          </a:p>
        </c:rich>
      </c:tx>
      <c:layout>
        <c:manualLayout>
          <c:xMode val="edge"/>
          <c:yMode val="edge"/>
          <c:x val="0.41435227074506664"/>
          <c:y val="0.1604585009915096"/>
        </c:manualLayout>
      </c:layout>
      <c:overlay val="0"/>
    </c:title>
    <c:autoTitleDeleted val="0"/>
    <c:view3D>
      <c:rotX val="15"/>
      <c:rotY val="20"/>
      <c:rAngAx val="1"/>
    </c:view3D>
    <c:floor>
      <c:thickness val="0"/>
    </c:floor>
    <c:sideWall>
      <c:thickness val="0"/>
      <c:spPr>
        <a:noFill/>
      </c:spPr>
    </c:sideWall>
    <c:backWall>
      <c:thickness val="0"/>
      <c:spPr>
        <a:noFill/>
        <a:ln w="25400">
          <a:noFill/>
        </a:ln>
      </c:spPr>
    </c:backWall>
    <c:plotArea>
      <c:layout/>
      <c:bar3DChart>
        <c:barDir val="col"/>
        <c:grouping val="stacked"/>
        <c:varyColors val="0"/>
        <c:ser>
          <c:idx val="0"/>
          <c:order val="0"/>
          <c:tx>
            <c:strRef>
              <c:f>Grafieken!$X$5</c:f>
              <c:strCache>
                <c:ptCount val="1"/>
                <c:pt idx="0">
                  <c:v>Balanstotaal</c:v>
                </c:pt>
              </c:strCache>
            </c:strRef>
          </c:tx>
          <c:spPr>
            <a:solidFill>
              <a:srgbClr val="BBCC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Grafieken!$W$10:$W$19</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Grafieken!$X$10:$X$19</c:f>
              <c:numCache>
                <c:formatCode>#,##0.0_ ;[Red]\-#,##0.0\ </c:formatCode>
                <c:ptCount val="10"/>
                <c:pt idx="0">
                  <c:v>12.456990802799996</c:v>
                </c:pt>
                <c:pt idx="1">
                  <c:v>14.227887408320001</c:v>
                </c:pt>
                <c:pt idx="2">
                  <c:v>15.946731879369993</c:v>
                </c:pt>
                <c:pt idx="3">
                  <c:v>16.045950442990002</c:v>
                </c:pt>
                <c:pt idx="4">
                  <c:v>18.59</c:v>
                </c:pt>
                <c:pt idx="5">
                  <c:v>20.395391538909998</c:v>
                </c:pt>
                <c:pt idx="6">
                  <c:v>23.369235345160003</c:v>
                </c:pt>
                <c:pt idx="7">
                  <c:v>24.693998733610002</c:v>
                </c:pt>
                <c:pt idx="8">
                  <c:v>29.781044451080003</c:v>
                </c:pt>
                <c:pt idx="9">
                  <c:v>35.146866182140002</c:v>
                </c:pt>
              </c:numCache>
            </c:numRef>
          </c:val>
        </c:ser>
        <c:dLbls>
          <c:showLegendKey val="0"/>
          <c:showVal val="0"/>
          <c:showCatName val="0"/>
          <c:showSerName val="0"/>
          <c:showPercent val="0"/>
          <c:showBubbleSize val="0"/>
        </c:dLbls>
        <c:gapWidth val="61"/>
        <c:shape val="box"/>
        <c:axId val="172873608"/>
        <c:axId val="172871256"/>
        <c:axId val="0"/>
      </c:bar3DChart>
      <c:catAx>
        <c:axId val="172873608"/>
        <c:scaling>
          <c:orientation val="minMax"/>
        </c:scaling>
        <c:delete val="0"/>
        <c:axPos val="b"/>
        <c:numFmt formatCode="General" sourceLinked="1"/>
        <c:majorTickMark val="out"/>
        <c:minorTickMark val="none"/>
        <c:tickLblPos val="nextTo"/>
        <c:crossAx val="172871256"/>
        <c:crosses val="autoZero"/>
        <c:auto val="1"/>
        <c:lblAlgn val="ctr"/>
        <c:lblOffset val="100"/>
        <c:noMultiLvlLbl val="0"/>
      </c:catAx>
      <c:valAx>
        <c:axId val="172871256"/>
        <c:scaling>
          <c:orientation val="minMax"/>
          <c:min val="8"/>
        </c:scaling>
        <c:delete val="0"/>
        <c:axPos val="l"/>
        <c:numFmt formatCode="#,##0.0_ ;[Red]\-#,##0.0\ " sourceLinked="1"/>
        <c:majorTickMark val="out"/>
        <c:minorTickMark val="none"/>
        <c:tickLblPos val="nextTo"/>
        <c:crossAx val="172873608"/>
        <c:crosses val="autoZero"/>
        <c:crossBetween val="between"/>
      </c:valAx>
      <c:spPr>
        <a:ln w="25400">
          <a:noFill/>
        </a:ln>
      </c:spPr>
    </c:plotArea>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nl-BE" sz="1400" b="1" i="0" baseline="0">
                <a:effectLst/>
              </a:rPr>
              <a:t>Composition du portefeuille avec OPC ventilés (2)</a:t>
            </a:r>
            <a:endParaRPr lang="nl-BE" sz="1400">
              <a:effectLst/>
            </a:endParaRPr>
          </a:p>
        </c:rich>
      </c:tx>
      <c:layout/>
      <c:overlay val="0"/>
    </c:title>
    <c:autoTitleDeleted val="0"/>
    <c:view3D>
      <c:rotX val="15"/>
      <c:rotY val="20"/>
      <c:rAngAx val="0"/>
    </c:view3D>
    <c:floor>
      <c:thickness val="0"/>
    </c:floor>
    <c:sideWall>
      <c:thickness val="0"/>
    </c:sideWall>
    <c:backWall>
      <c:thickness val="0"/>
    </c:backWall>
    <c:plotArea>
      <c:layout/>
      <c:bar3DChart>
        <c:barDir val="col"/>
        <c:grouping val="stacked"/>
        <c:varyColors val="0"/>
        <c:ser>
          <c:idx val="0"/>
          <c:order val="0"/>
          <c:tx>
            <c:strRef>
              <c:f>Tabellen!$I$4</c:f>
              <c:strCache>
                <c:ptCount val="1"/>
                <c:pt idx="0">
                  <c:v>Obligations</c:v>
                </c:pt>
              </c:strCache>
            </c:strRef>
          </c:tx>
          <c:spPr>
            <a:solidFill>
              <a:srgbClr val="002244"/>
            </a:solidFill>
          </c:spPr>
          <c:invertIfNegative val="0"/>
          <c:cat>
            <c:strRef>
              <c:f>(Tabellen!$A$8,Tabellen!$A$10:$A$15)</c:f>
              <c:strCache>
                <c:ptCount val="6"/>
                <c:pt idx="0">
                  <c:v>Premier pilier</c:v>
                </c:pt>
                <c:pt idx="1">
                  <c:v>Fonds sectoriels</c:v>
                </c:pt>
                <c:pt idx="2">
                  <c:v>Indépendants</c:v>
                </c:pt>
                <c:pt idx="3">
                  <c:v>Multi-ER avec lien</c:v>
                </c:pt>
                <c:pt idx="4">
                  <c:v>Multi-ER sans lien</c:v>
                </c:pt>
                <c:pt idx="5">
                  <c:v>Mono-employeur</c:v>
                </c:pt>
              </c:strCache>
              <c:extLst/>
            </c:strRef>
          </c:cat>
          <c:val>
            <c:numRef>
              <c:f>(Tabellen!$I$8,Tabellen!$I$10:$I$15)</c:f>
              <c:numCache>
                <c:formatCode>0.00%</c:formatCode>
                <c:ptCount val="6"/>
                <c:pt idx="0">
                  <c:v>0.30957143461104097</c:v>
                </c:pt>
                <c:pt idx="1">
                  <c:v>0.4851851541880009</c:v>
                </c:pt>
                <c:pt idx="2">
                  <c:v>0.62597544019089202</c:v>
                </c:pt>
                <c:pt idx="3">
                  <c:v>0.4546074858641338</c:v>
                </c:pt>
                <c:pt idx="4">
                  <c:v>0.43038331998586554</c:v>
                </c:pt>
                <c:pt idx="5">
                  <c:v>0.45184539242733662</c:v>
                </c:pt>
              </c:numCache>
              <c:extLst/>
            </c:numRef>
          </c:val>
        </c:ser>
        <c:ser>
          <c:idx val="1"/>
          <c:order val="1"/>
          <c:tx>
            <c:strRef>
              <c:f>Tabellen!$J$4</c:f>
              <c:strCache>
                <c:ptCount val="1"/>
                <c:pt idx="0">
                  <c:v>Actions</c:v>
                </c:pt>
              </c:strCache>
            </c:strRef>
          </c:tx>
          <c:spPr>
            <a:solidFill>
              <a:srgbClr val="668899"/>
            </a:solidFill>
          </c:spPr>
          <c:invertIfNegative val="0"/>
          <c:cat>
            <c:strRef>
              <c:f>(Tabellen!$A$8,Tabellen!$A$10:$A$15)</c:f>
              <c:strCache>
                <c:ptCount val="6"/>
                <c:pt idx="0">
                  <c:v>Premier pilier</c:v>
                </c:pt>
                <c:pt idx="1">
                  <c:v>Fonds sectoriels</c:v>
                </c:pt>
                <c:pt idx="2">
                  <c:v>Indépendants</c:v>
                </c:pt>
                <c:pt idx="3">
                  <c:v>Multi-ER avec lien</c:v>
                </c:pt>
                <c:pt idx="4">
                  <c:v>Multi-ER sans lien</c:v>
                </c:pt>
                <c:pt idx="5">
                  <c:v>Mono-employeur</c:v>
                </c:pt>
              </c:strCache>
              <c:extLst/>
            </c:strRef>
          </c:cat>
          <c:val>
            <c:numRef>
              <c:f>(Tabellen!$J$8,Tabellen!$J$10:$J$15)</c:f>
              <c:numCache>
                <c:formatCode>0.00%</c:formatCode>
                <c:ptCount val="6"/>
                <c:pt idx="0">
                  <c:v>0.50585281764988566</c:v>
                </c:pt>
                <c:pt idx="1">
                  <c:v>0.44369167637479084</c:v>
                </c:pt>
                <c:pt idx="2">
                  <c:v>0.30900835669356735</c:v>
                </c:pt>
                <c:pt idx="3">
                  <c:v>0.41016545712329477</c:v>
                </c:pt>
                <c:pt idx="4">
                  <c:v>0.48902285983359178</c:v>
                </c:pt>
                <c:pt idx="5">
                  <c:v>0.37396774531703292</c:v>
                </c:pt>
              </c:numCache>
              <c:extLst/>
            </c:numRef>
          </c:val>
        </c:ser>
        <c:ser>
          <c:idx val="3"/>
          <c:order val="3"/>
          <c:tx>
            <c:strRef>
              <c:f>Tabellen!$L$4</c:f>
              <c:strCache>
                <c:ptCount val="1"/>
                <c:pt idx="0">
                  <c:v>Prêts</c:v>
                </c:pt>
              </c:strCache>
            </c:strRef>
          </c:tx>
          <c:spPr>
            <a:solidFill>
              <a:srgbClr val="BAC9D0"/>
            </a:solidFill>
          </c:spPr>
          <c:invertIfNegative val="0"/>
          <c:cat>
            <c:strRef>
              <c:f>(Tabellen!$A$8,Tabellen!$A$10:$A$15)</c:f>
              <c:strCache>
                <c:ptCount val="6"/>
                <c:pt idx="0">
                  <c:v>Premier pilier</c:v>
                </c:pt>
                <c:pt idx="1">
                  <c:v>Fonds sectoriels</c:v>
                </c:pt>
                <c:pt idx="2">
                  <c:v>Indépendants</c:v>
                </c:pt>
                <c:pt idx="3">
                  <c:v>Multi-ER avec lien</c:v>
                </c:pt>
                <c:pt idx="4">
                  <c:v>Multi-ER sans lien</c:v>
                </c:pt>
                <c:pt idx="5">
                  <c:v>Mono-employeur</c:v>
                </c:pt>
              </c:strCache>
              <c:extLst/>
            </c:strRef>
          </c:cat>
          <c:val>
            <c:numRef>
              <c:f>(Tabellen!$L$8,Tabellen!$L$10:$L$15)</c:f>
              <c:numCache>
                <c:formatCode>0.00%</c:formatCode>
                <c:ptCount val="6"/>
                <c:pt idx="0">
                  <c:v>6.1878909782357681E-2</c:v>
                </c:pt>
                <c:pt idx="1">
                  <c:v>9.0227291691932793E-3</c:v>
                </c:pt>
                <c:pt idx="2">
                  <c:v>0</c:v>
                </c:pt>
                <c:pt idx="3">
                  <c:v>1.5480968797689438E-3</c:v>
                </c:pt>
                <c:pt idx="4">
                  <c:v>0</c:v>
                </c:pt>
                <c:pt idx="5">
                  <c:v>0</c:v>
                </c:pt>
              </c:numCache>
              <c:extLst/>
            </c:numRef>
          </c:val>
        </c:ser>
        <c:ser>
          <c:idx val="4"/>
          <c:order val="4"/>
          <c:tx>
            <c:strRef>
              <c:f>Tabellen!$M$4</c:f>
              <c:strCache>
                <c:ptCount val="1"/>
                <c:pt idx="0">
                  <c:v>Immobilier</c:v>
                </c:pt>
              </c:strCache>
            </c:strRef>
          </c:tx>
          <c:invertIfNegative val="0"/>
          <c:cat>
            <c:strRef>
              <c:f>(Tabellen!$A$8,Tabellen!$A$10:$A$15)</c:f>
              <c:strCache>
                <c:ptCount val="6"/>
                <c:pt idx="0">
                  <c:v>Premier pilier</c:v>
                </c:pt>
                <c:pt idx="1">
                  <c:v>Fonds sectoriels</c:v>
                </c:pt>
                <c:pt idx="2">
                  <c:v>Indépendants</c:v>
                </c:pt>
                <c:pt idx="3">
                  <c:v>Multi-ER avec lien</c:v>
                </c:pt>
                <c:pt idx="4">
                  <c:v>Multi-ER sans lien</c:v>
                </c:pt>
                <c:pt idx="5">
                  <c:v>Mono-employeur</c:v>
                </c:pt>
              </c:strCache>
              <c:extLst/>
            </c:strRef>
          </c:cat>
          <c:val>
            <c:numRef>
              <c:f>(Tabellen!$M$8,Tabellen!$M$10:$M$15)</c:f>
              <c:numCache>
                <c:formatCode>0.00%</c:formatCode>
                <c:ptCount val="6"/>
                <c:pt idx="0">
                  <c:v>4.7020805519410791E-2</c:v>
                </c:pt>
                <c:pt idx="1">
                  <c:v>5.2716216203613124E-3</c:v>
                </c:pt>
                <c:pt idx="2">
                  <c:v>6.9060659830781235E-3</c:v>
                </c:pt>
                <c:pt idx="3">
                  <c:v>7.1561015143108593E-3</c:v>
                </c:pt>
                <c:pt idx="4">
                  <c:v>4.8153247544048434E-3</c:v>
                </c:pt>
                <c:pt idx="5">
                  <c:v>8.7700798810932262E-3</c:v>
                </c:pt>
              </c:numCache>
              <c:extLst/>
            </c:numRef>
          </c:val>
        </c:ser>
        <c:ser>
          <c:idx val="5"/>
          <c:order val="5"/>
          <c:tx>
            <c:strRef>
              <c:f>Tabellen!$N$4</c:f>
              <c:strCache>
                <c:ptCount val="1"/>
                <c:pt idx="0">
                  <c:v>Valeurs disponibles</c:v>
                </c:pt>
              </c:strCache>
            </c:strRef>
          </c:tx>
          <c:spPr>
            <a:solidFill>
              <a:srgbClr val="8B9A00"/>
            </a:solidFill>
          </c:spPr>
          <c:invertIfNegative val="0"/>
          <c:cat>
            <c:strRef>
              <c:f>(Tabellen!$A$8,Tabellen!$A$10:$A$15)</c:f>
              <c:strCache>
                <c:ptCount val="6"/>
                <c:pt idx="0">
                  <c:v>Premier pilier</c:v>
                </c:pt>
                <c:pt idx="1">
                  <c:v>Fonds sectoriels</c:v>
                </c:pt>
                <c:pt idx="2">
                  <c:v>Indépendants</c:v>
                </c:pt>
                <c:pt idx="3">
                  <c:v>Multi-ER avec lien</c:v>
                </c:pt>
                <c:pt idx="4">
                  <c:v>Multi-ER sans lien</c:v>
                </c:pt>
                <c:pt idx="5">
                  <c:v>Mono-employeur</c:v>
                </c:pt>
              </c:strCache>
              <c:extLst/>
            </c:strRef>
          </c:cat>
          <c:val>
            <c:numRef>
              <c:f>(Tabellen!$N$8,Tabellen!$N$10:$N$15)</c:f>
              <c:numCache>
                <c:formatCode>0.00%</c:formatCode>
                <c:ptCount val="6"/>
                <c:pt idx="0">
                  <c:v>1.1592396866377324E-2</c:v>
                </c:pt>
                <c:pt idx="1">
                  <c:v>3.2478409300785639E-2</c:v>
                </c:pt>
                <c:pt idx="2">
                  <c:v>1.3346467230632464E-2</c:v>
                </c:pt>
                <c:pt idx="3">
                  <c:v>7.5058991713771298E-2</c:v>
                </c:pt>
                <c:pt idx="4">
                  <c:v>2.4206050529135836E-2</c:v>
                </c:pt>
                <c:pt idx="5">
                  <c:v>4.7585290172084418E-2</c:v>
                </c:pt>
              </c:numCache>
              <c:extLst/>
            </c:numRef>
          </c:val>
        </c:ser>
        <c:ser>
          <c:idx val="6"/>
          <c:order val="6"/>
          <c:tx>
            <c:strRef>
              <c:f>Tabellen!$O$4</c:f>
              <c:strCache>
                <c:ptCount val="1"/>
                <c:pt idx="0">
                  <c:v>Autres</c:v>
                </c:pt>
              </c:strCache>
            </c:strRef>
          </c:tx>
          <c:spPr>
            <a:solidFill>
              <a:srgbClr val="A6A6A6"/>
            </a:solidFill>
          </c:spPr>
          <c:invertIfNegative val="1"/>
          <c:cat>
            <c:strRef>
              <c:f>(Tabellen!$A$8,Tabellen!$A$10:$A$15)</c:f>
              <c:strCache>
                <c:ptCount val="6"/>
                <c:pt idx="0">
                  <c:v>Premier pilier</c:v>
                </c:pt>
                <c:pt idx="1">
                  <c:v>Fonds sectoriels</c:v>
                </c:pt>
                <c:pt idx="2">
                  <c:v>Indépendants</c:v>
                </c:pt>
                <c:pt idx="3">
                  <c:v>Multi-ER avec lien</c:v>
                </c:pt>
                <c:pt idx="4">
                  <c:v>Multi-ER sans lien</c:v>
                </c:pt>
                <c:pt idx="5">
                  <c:v>Mono-employeur</c:v>
                </c:pt>
              </c:strCache>
              <c:extLst/>
            </c:strRef>
          </c:cat>
          <c:val>
            <c:numRef>
              <c:f>(Tabellen!$O$8,Tabellen!$O$10:$O$15)</c:f>
              <c:numCache>
                <c:formatCode>0.00%</c:formatCode>
                <c:ptCount val="6"/>
                <c:pt idx="0">
                  <c:v>6.4083635570927541E-2</c:v>
                </c:pt>
                <c:pt idx="1">
                  <c:v>2.4350409346868194E-2</c:v>
                </c:pt>
                <c:pt idx="2">
                  <c:v>4.4763669901830054E-2</c:v>
                </c:pt>
                <c:pt idx="3">
                  <c:v>5.1463866904720226E-2</c:v>
                </c:pt>
                <c:pt idx="4">
                  <c:v>5.1572444897001885E-2</c:v>
                </c:pt>
                <c:pt idx="5">
                  <c:v>0.11783149220245298</c:v>
                </c:pt>
              </c:numCache>
              <c:extLst/>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Lst>
        </c:ser>
        <c:dLbls>
          <c:showLegendKey val="0"/>
          <c:showVal val="0"/>
          <c:showCatName val="0"/>
          <c:showSerName val="0"/>
          <c:showPercent val="0"/>
          <c:showBubbleSize val="0"/>
        </c:dLbls>
        <c:gapWidth val="82"/>
        <c:shape val="box"/>
        <c:axId val="329322896"/>
        <c:axId val="329323288"/>
        <c:axId val="0"/>
        <c:extLst>
          <c:ext xmlns:c15="http://schemas.microsoft.com/office/drawing/2012/chart" uri="{02D57815-91ED-43cb-92C2-25804820EDAC}">
            <c15:filteredBarSeries>
              <c15:ser>
                <c:idx val="2"/>
                <c:order val="2"/>
                <c:tx>
                  <c:strRef>
                    <c:extLst>
                      <c:ext uri="{02D57815-91ED-43cb-92C2-25804820EDAC}">
                        <c15:formulaRef>
                          <c15:sqref>Tabellen!$K$4</c15:sqref>
                        </c15:formulaRef>
                      </c:ext>
                    </c:extLst>
                    <c:strCache>
                      <c:ptCount val="1"/>
                      <c:pt idx="0">
                        <c:v>OPC</c:v>
                      </c:pt>
                    </c:strCache>
                  </c:strRef>
                </c:tx>
                <c:spPr>
                  <a:solidFill>
                    <a:srgbClr val="BBCC00"/>
                  </a:solidFill>
                </c:spPr>
                <c:invertIfNegative val="0"/>
                <c:cat>
                  <c:strRef>
                    <c:extLst>
                      <c:ext uri="{02D57815-91ED-43cb-92C2-25804820EDAC}">
                        <c15:formulaRef>
                          <c15:sqref>(Tabellen!$A$8,Tabellen!$A$10:$A$15)</c15:sqref>
                        </c15:formulaRef>
                      </c:ext>
                    </c:extLst>
                    <c:strCache>
                      <c:ptCount val="6"/>
                      <c:pt idx="0">
                        <c:v>Premier pilier</c:v>
                      </c:pt>
                      <c:pt idx="1">
                        <c:v>Fonds sectoriels</c:v>
                      </c:pt>
                      <c:pt idx="2">
                        <c:v>Indépendants</c:v>
                      </c:pt>
                      <c:pt idx="3">
                        <c:v>Multi-ER avec lien</c:v>
                      </c:pt>
                      <c:pt idx="4">
                        <c:v>Multi-ER sans lien</c:v>
                      </c:pt>
                      <c:pt idx="5">
                        <c:v>Mono-employeur</c:v>
                      </c:pt>
                    </c:strCache>
                  </c:strRef>
                </c:cat>
                <c:val>
                  <c:numRef>
                    <c:extLst>
                      <c:ext uri="{02D57815-91ED-43cb-92C2-25804820EDAC}">
                        <c15:formulaRef>
                          <c15:sqref>(Tabellen!$K$8,Tabellen!$K$10:$K$15)</c15:sqref>
                        </c15:formulaRef>
                      </c:ext>
                    </c:extLst>
                    <c:numCache>
                      <c:formatCode>General</c:formatCode>
                      <c:ptCount val="6"/>
                    </c:numCache>
                  </c:numRef>
                </c:val>
              </c15:ser>
            </c15:filteredBarSeries>
          </c:ext>
        </c:extLst>
      </c:bar3DChart>
      <c:catAx>
        <c:axId val="329322896"/>
        <c:scaling>
          <c:orientation val="minMax"/>
        </c:scaling>
        <c:delete val="0"/>
        <c:axPos val="b"/>
        <c:numFmt formatCode="General" sourceLinked="0"/>
        <c:majorTickMark val="out"/>
        <c:minorTickMark val="none"/>
        <c:tickLblPos val="nextTo"/>
        <c:crossAx val="329323288"/>
        <c:crosses val="autoZero"/>
        <c:auto val="1"/>
        <c:lblAlgn val="ctr"/>
        <c:lblOffset val="100"/>
        <c:noMultiLvlLbl val="0"/>
      </c:catAx>
      <c:valAx>
        <c:axId val="329323288"/>
        <c:scaling>
          <c:orientation val="minMax"/>
        </c:scaling>
        <c:delete val="1"/>
        <c:axPos val="l"/>
        <c:numFmt formatCode="0.00%" sourceLinked="1"/>
        <c:majorTickMark val="out"/>
        <c:minorTickMark val="none"/>
        <c:tickLblPos val="none"/>
        <c:crossAx val="32932289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nl-BE" sz="1200" b="1" i="0" u="none" strike="noStrike" baseline="0">
                <a:effectLst/>
              </a:rPr>
              <a:t>Rapport entre nombre d'IRP - total bilantaire - nombre d'affiliés</a:t>
            </a:r>
            <a:endParaRPr lang="nl-BE" sz="1200" b="1"/>
          </a:p>
        </c:rich>
      </c:tx>
      <c:layout/>
      <c:overlay val="0"/>
    </c:title>
    <c:autoTitleDeleted val="0"/>
    <c:view3D>
      <c:rotX val="0"/>
      <c:rotY val="30"/>
      <c:rAngAx val="0"/>
    </c:view3D>
    <c:floor>
      <c:thickness val="0"/>
    </c:floor>
    <c:sideWall>
      <c:thickness val="0"/>
    </c:sideWall>
    <c:backWall>
      <c:thickness val="0"/>
    </c:backWall>
    <c:plotArea>
      <c:layout/>
      <c:bar3DChart>
        <c:barDir val="col"/>
        <c:grouping val="clustered"/>
        <c:varyColors val="0"/>
        <c:ser>
          <c:idx val="1"/>
          <c:order val="0"/>
          <c:tx>
            <c:strRef>
              <c:f>Grafieken!$Z$259</c:f>
              <c:strCache>
                <c:ptCount val="1"/>
                <c:pt idx="0">
                  <c:v>% du nombre d'IRP</c:v>
                </c:pt>
              </c:strCache>
            </c:strRef>
          </c:tx>
          <c:spPr>
            <a:solidFill>
              <a:srgbClr val="668899"/>
            </a:solidFill>
          </c:spPr>
          <c:invertIfNegative val="0"/>
          <c:cat>
            <c:strRef>
              <c:f>Grafieken!$W$268:$W$269</c:f>
              <c:strCache>
                <c:ptCount val="2"/>
                <c:pt idx="0">
                  <c:v>Au moins 1 régime DB, DC+tarif ou Cash Balance</c:v>
                </c:pt>
                <c:pt idx="1">
                  <c:v>Uniquement DC</c:v>
                </c:pt>
              </c:strCache>
            </c:strRef>
          </c:cat>
          <c:val>
            <c:numRef>
              <c:f>Grafieken!$Z$268:$Z$269</c:f>
              <c:numCache>
                <c:formatCode>0%</c:formatCode>
                <c:ptCount val="2"/>
                <c:pt idx="0">
                  <c:v>0.845771144278607</c:v>
                </c:pt>
                <c:pt idx="1">
                  <c:v>0.15422885572139303</c:v>
                </c:pt>
              </c:numCache>
            </c:numRef>
          </c:val>
        </c:ser>
        <c:ser>
          <c:idx val="3"/>
          <c:order val="1"/>
          <c:tx>
            <c:strRef>
              <c:f>Grafieken!$AB$259</c:f>
              <c:strCache>
                <c:ptCount val="1"/>
                <c:pt idx="0">
                  <c:v>% du total bilantaire</c:v>
                </c:pt>
              </c:strCache>
            </c:strRef>
          </c:tx>
          <c:spPr>
            <a:solidFill>
              <a:srgbClr val="BBCC00"/>
            </a:solidFill>
          </c:spPr>
          <c:invertIfNegative val="0"/>
          <c:cat>
            <c:strRef>
              <c:f>Grafieken!$W$268:$W$269</c:f>
              <c:strCache>
                <c:ptCount val="2"/>
                <c:pt idx="0">
                  <c:v>Au moins 1 régime DB, DC+tarif ou Cash Balance</c:v>
                </c:pt>
                <c:pt idx="1">
                  <c:v>Uniquement DC</c:v>
                </c:pt>
              </c:strCache>
            </c:strRef>
          </c:cat>
          <c:val>
            <c:numRef>
              <c:f>Grafieken!$AB$268:$AB$269</c:f>
              <c:numCache>
                <c:formatCode>0%</c:formatCode>
                <c:ptCount val="2"/>
                <c:pt idx="0">
                  <c:v>0.94727619360211923</c:v>
                </c:pt>
                <c:pt idx="1">
                  <c:v>5.2723806397880865E-2</c:v>
                </c:pt>
              </c:numCache>
            </c:numRef>
          </c:val>
        </c:ser>
        <c:ser>
          <c:idx val="0"/>
          <c:order val="2"/>
          <c:tx>
            <c:strRef>
              <c:f>Grafieken!$AD$259</c:f>
              <c:strCache>
                <c:ptCount val="1"/>
                <c:pt idx="0">
                  <c:v>% du nombre d'affiliés</c:v>
                </c:pt>
              </c:strCache>
            </c:strRef>
          </c:tx>
          <c:spPr>
            <a:solidFill>
              <a:srgbClr val="002244"/>
            </a:solidFill>
          </c:spPr>
          <c:invertIfNegative val="0"/>
          <c:cat>
            <c:strRef>
              <c:f>Grafieken!$W$268:$W$269</c:f>
              <c:strCache>
                <c:ptCount val="2"/>
                <c:pt idx="0">
                  <c:v>Au moins 1 régime DB, DC+tarif ou Cash Balance</c:v>
                </c:pt>
                <c:pt idx="1">
                  <c:v>Uniquement DC</c:v>
                </c:pt>
              </c:strCache>
            </c:strRef>
          </c:cat>
          <c:val>
            <c:numRef>
              <c:f>Grafieken!$AD$268:$AD$269</c:f>
              <c:numCache>
                <c:formatCode>0%</c:formatCode>
                <c:ptCount val="2"/>
                <c:pt idx="0">
                  <c:v>0.57151728492228915</c:v>
                </c:pt>
                <c:pt idx="1">
                  <c:v>0.4284827150777108</c:v>
                </c:pt>
              </c:numCache>
            </c:numRef>
          </c:val>
        </c:ser>
        <c:dLbls>
          <c:showLegendKey val="0"/>
          <c:showVal val="0"/>
          <c:showCatName val="0"/>
          <c:showSerName val="0"/>
          <c:showPercent val="0"/>
          <c:showBubbleSize val="0"/>
        </c:dLbls>
        <c:gapWidth val="150"/>
        <c:shape val="box"/>
        <c:axId val="329324072"/>
        <c:axId val="329324464"/>
        <c:axId val="0"/>
      </c:bar3DChart>
      <c:catAx>
        <c:axId val="329324072"/>
        <c:scaling>
          <c:orientation val="minMax"/>
        </c:scaling>
        <c:delete val="0"/>
        <c:axPos val="b"/>
        <c:numFmt formatCode="General" sourceLinked="1"/>
        <c:majorTickMark val="out"/>
        <c:minorTickMark val="none"/>
        <c:tickLblPos val="nextTo"/>
        <c:crossAx val="329324464"/>
        <c:crosses val="autoZero"/>
        <c:auto val="1"/>
        <c:lblAlgn val="ctr"/>
        <c:lblOffset val="100"/>
        <c:noMultiLvlLbl val="0"/>
      </c:catAx>
      <c:valAx>
        <c:axId val="329324464"/>
        <c:scaling>
          <c:orientation val="minMax"/>
        </c:scaling>
        <c:delete val="0"/>
        <c:axPos val="l"/>
        <c:majorGridlines/>
        <c:numFmt formatCode="0%" sourceLinked="1"/>
        <c:majorTickMark val="out"/>
        <c:minorTickMark val="none"/>
        <c:tickLblPos val="nextTo"/>
        <c:crossAx val="32932407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5"/>
    </mc:Choice>
    <mc:Fallback>
      <c:style val="15"/>
    </mc:Fallback>
  </mc:AlternateContent>
  <c:chart>
    <c:title>
      <c:tx>
        <c:rich>
          <a:bodyPr/>
          <a:lstStyle/>
          <a:p>
            <a:pPr>
              <a:defRPr/>
            </a:pPr>
            <a:r>
              <a:rPr lang="nl-BE" sz="1400" b="1" i="0" baseline="0">
                <a:effectLst/>
              </a:rPr>
              <a:t>Taux de couverture</a:t>
            </a:r>
            <a:endParaRPr lang="nl-BE" sz="1400">
              <a:effectLst/>
            </a:endParaRPr>
          </a:p>
        </c:rich>
      </c:tx>
      <c:layout/>
      <c:overlay val="0"/>
    </c:title>
    <c:autoTitleDeleted val="0"/>
    <c:view3D>
      <c:rotX val="0"/>
      <c:rotY val="0"/>
      <c:rAngAx val="0"/>
    </c:view3D>
    <c:floor>
      <c:thickness val="0"/>
    </c:floor>
    <c:sideWall>
      <c:thickness val="0"/>
    </c:sideWall>
    <c:backWall>
      <c:thickness val="0"/>
    </c:backWall>
    <c:plotArea>
      <c:layout>
        <c:manualLayout>
          <c:layoutTarget val="inner"/>
          <c:xMode val="edge"/>
          <c:yMode val="edge"/>
          <c:x val="0.12974381723411335"/>
          <c:y val="0.10631060477060512"/>
          <c:w val="0.84061679790026156"/>
          <c:h val="0.57679058765056201"/>
        </c:manualLayout>
      </c:layout>
      <c:bar3DChart>
        <c:barDir val="col"/>
        <c:grouping val="clustered"/>
        <c:varyColors val="0"/>
        <c:ser>
          <c:idx val="0"/>
          <c:order val="0"/>
          <c:tx>
            <c:strRef>
              <c:f>Tabellen!$E$4</c:f>
              <c:strCache>
                <c:ptCount val="1"/>
                <c:pt idx="0">
                  <c:v>Taux de couverture PCT + marge</c:v>
                </c:pt>
              </c:strCache>
            </c:strRef>
          </c:tx>
          <c:spPr>
            <a:solidFill>
              <a:srgbClr val="002244"/>
            </a:solidFill>
          </c:spPr>
          <c:invertIfNegative val="0"/>
          <c:cat>
            <c:strRef>
              <c:f>Grafieken!$W$268:$W$269</c:f>
              <c:strCache>
                <c:ptCount val="2"/>
                <c:pt idx="0">
                  <c:v>Au moins 1 régime DB, DC+tarif ou Cash Balance</c:v>
                </c:pt>
                <c:pt idx="1">
                  <c:v>Uniquement DC</c:v>
                </c:pt>
              </c:strCache>
            </c:strRef>
          </c:cat>
          <c:val>
            <c:numRef>
              <c:f>(Tabellen!$E$17,Tabellen!$E$22)</c:f>
              <c:numCache>
                <c:formatCode>0.00%</c:formatCode>
                <c:ptCount val="2"/>
                <c:pt idx="0">
                  <c:v>1.5103029615699248</c:v>
                </c:pt>
                <c:pt idx="1">
                  <c:v>1.0962623868858601</c:v>
                </c:pt>
              </c:numCache>
            </c:numRef>
          </c:val>
        </c:ser>
        <c:ser>
          <c:idx val="1"/>
          <c:order val="1"/>
          <c:tx>
            <c:strRef>
              <c:f>Tabellen!$F$4</c:f>
              <c:strCache>
                <c:ptCount val="1"/>
                <c:pt idx="0">
                  <c:v>Taux de couverture PLT + marge</c:v>
                </c:pt>
              </c:strCache>
            </c:strRef>
          </c:tx>
          <c:spPr>
            <a:solidFill>
              <a:srgbClr val="BBCC00"/>
            </a:solidFill>
          </c:spPr>
          <c:invertIfNegative val="0"/>
          <c:cat>
            <c:strRef>
              <c:f>Grafieken!$W$268:$W$269</c:f>
              <c:strCache>
                <c:ptCount val="2"/>
                <c:pt idx="0">
                  <c:v>Au moins 1 régime DB, DC+tarif ou Cash Balance</c:v>
                </c:pt>
                <c:pt idx="1">
                  <c:v>Uniquement DC</c:v>
                </c:pt>
              </c:strCache>
            </c:strRef>
          </c:cat>
          <c:val>
            <c:numRef>
              <c:f>(Tabellen!$F$17,Tabellen!$F$22)</c:f>
              <c:numCache>
                <c:formatCode>0.00%</c:formatCode>
                <c:ptCount val="2"/>
                <c:pt idx="0">
                  <c:v>1.2464115250323746</c:v>
                </c:pt>
                <c:pt idx="1">
                  <c:v>1.0856634462434678</c:v>
                </c:pt>
              </c:numCache>
            </c:numRef>
          </c:val>
        </c:ser>
        <c:dLbls>
          <c:showLegendKey val="0"/>
          <c:showVal val="0"/>
          <c:showCatName val="0"/>
          <c:showSerName val="0"/>
          <c:showPercent val="0"/>
          <c:showBubbleSize val="0"/>
        </c:dLbls>
        <c:gapWidth val="150"/>
        <c:shape val="box"/>
        <c:axId val="329325248"/>
        <c:axId val="329325640"/>
        <c:axId val="0"/>
      </c:bar3DChart>
      <c:catAx>
        <c:axId val="329325248"/>
        <c:scaling>
          <c:orientation val="minMax"/>
        </c:scaling>
        <c:delete val="0"/>
        <c:axPos val="b"/>
        <c:numFmt formatCode="General" sourceLinked="0"/>
        <c:majorTickMark val="out"/>
        <c:minorTickMark val="none"/>
        <c:tickLblPos val="nextTo"/>
        <c:txPr>
          <a:bodyPr rot="0" vert="horz"/>
          <a:lstStyle/>
          <a:p>
            <a:pPr>
              <a:defRPr/>
            </a:pPr>
            <a:endParaRPr lang="nl-BE"/>
          </a:p>
        </c:txPr>
        <c:crossAx val="329325640"/>
        <c:crosses val="autoZero"/>
        <c:auto val="1"/>
        <c:lblAlgn val="ctr"/>
        <c:lblOffset val="100"/>
        <c:noMultiLvlLbl val="0"/>
      </c:catAx>
      <c:valAx>
        <c:axId val="329325640"/>
        <c:scaling>
          <c:orientation val="minMax"/>
        </c:scaling>
        <c:delete val="0"/>
        <c:axPos val="l"/>
        <c:majorGridlines/>
        <c:numFmt formatCode="0.00%" sourceLinked="1"/>
        <c:majorTickMark val="out"/>
        <c:minorTickMark val="none"/>
        <c:tickLblPos val="nextTo"/>
        <c:crossAx val="329325248"/>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nl-BE" sz="1400" b="1" i="0" u="none" strike="noStrike" baseline="0">
                <a:effectLst/>
              </a:rPr>
              <a:t>Composition du portefeuille avec OPC </a:t>
            </a:r>
            <a:r>
              <a:rPr lang="nl-BE" sz="1400" b="1" i="0" u="none" strike="noStrike" baseline="0" smtClean="0">
                <a:effectLst/>
              </a:rPr>
              <a:t>ventilés</a:t>
            </a:r>
            <a:endParaRPr lang="nl-BE" sz="1400" b="1"/>
          </a:p>
        </c:rich>
      </c:tx>
      <c:layout/>
      <c:overlay val="0"/>
    </c:title>
    <c:autoTitleDeleted val="0"/>
    <c:view3D>
      <c:rotX val="15"/>
      <c:rotY val="20"/>
      <c:rAngAx val="0"/>
    </c:view3D>
    <c:floor>
      <c:thickness val="0"/>
    </c:floor>
    <c:sideWall>
      <c:thickness val="0"/>
    </c:sideWall>
    <c:backWall>
      <c:thickness val="0"/>
    </c:backWall>
    <c:plotArea>
      <c:layout/>
      <c:bar3DChart>
        <c:barDir val="col"/>
        <c:grouping val="stacked"/>
        <c:varyColors val="0"/>
        <c:ser>
          <c:idx val="0"/>
          <c:order val="0"/>
          <c:tx>
            <c:strRef>
              <c:f>Tabellen!$I$4</c:f>
              <c:strCache>
                <c:ptCount val="1"/>
                <c:pt idx="0">
                  <c:v>Obligations</c:v>
                </c:pt>
              </c:strCache>
            </c:strRef>
          </c:tx>
          <c:spPr>
            <a:solidFill>
              <a:srgbClr val="002244"/>
            </a:solidFill>
          </c:spPr>
          <c:invertIfNegative val="0"/>
          <c:cat>
            <c:strRef>
              <c:f>Grafieken!$W$268:$W$269</c:f>
              <c:strCache>
                <c:ptCount val="2"/>
                <c:pt idx="0">
                  <c:v>Au moins 1 régime DB, DC+tarif ou Cash Balance</c:v>
                </c:pt>
                <c:pt idx="1">
                  <c:v>Uniquement DC</c:v>
                </c:pt>
              </c:strCache>
            </c:strRef>
          </c:cat>
          <c:val>
            <c:numRef>
              <c:f>(Tabellen!$I$17,Tabellen!$I$22)</c:f>
              <c:numCache>
                <c:formatCode>0.00%</c:formatCode>
                <c:ptCount val="2"/>
                <c:pt idx="0">
                  <c:v>0.45436219625638424</c:v>
                </c:pt>
                <c:pt idx="1">
                  <c:v>0.4816850069614943</c:v>
                </c:pt>
              </c:numCache>
            </c:numRef>
          </c:val>
        </c:ser>
        <c:ser>
          <c:idx val="1"/>
          <c:order val="1"/>
          <c:tx>
            <c:strRef>
              <c:f>Tabellen!$J$4</c:f>
              <c:strCache>
                <c:ptCount val="1"/>
                <c:pt idx="0">
                  <c:v>Actions</c:v>
                </c:pt>
              </c:strCache>
            </c:strRef>
          </c:tx>
          <c:spPr>
            <a:solidFill>
              <a:srgbClr val="668899"/>
            </a:solidFill>
          </c:spPr>
          <c:invertIfNegative val="0"/>
          <c:cat>
            <c:strRef>
              <c:f>Grafieken!$W$268:$W$269</c:f>
              <c:strCache>
                <c:ptCount val="2"/>
                <c:pt idx="0">
                  <c:v>Au moins 1 régime DB, DC+tarif ou Cash Balance</c:v>
                </c:pt>
                <c:pt idx="1">
                  <c:v>Uniquement DC</c:v>
                </c:pt>
              </c:strCache>
            </c:strRef>
          </c:cat>
          <c:val>
            <c:numRef>
              <c:f>(Tabellen!$J$17,Tabellen!$J$22)</c:f>
              <c:numCache>
                <c:formatCode>0.00%</c:formatCode>
                <c:ptCount val="2"/>
                <c:pt idx="0">
                  <c:v>0.41727745973700614</c:v>
                </c:pt>
                <c:pt idx="1">
                  <c:v>0.38587338607862454</c:v>
                </c:pt>
              </c:numCache>
            </c:numRef>
          </c:val>
        </c:ser>
        <c:ser>
          <c:idx val="3"/>
          <c:order val="3"/>
          <c:tx>
            <c:strRef>
              <c:f>Tabellen!$L$4</c:f>
              <c:strCache>
                <c:ptCount val="1"/>
                <c:pt idx="0">
                  <c:v>Prêts</c:v>
                </c:pt>
              </c:strCache>
            </c:strRef>
          </c:tx>
          <c:spPr>
            <a:solidFill>
              <a:srgbClr val="BAC9D0"/>
            </a:solidFill>
          </c:spPr>
          <c:invertIfNegative val="0"/>
          <c:cat>
            <c:strRef>
              <c:f>Grafieken!$W$268:$W$269</c:f>
              <c:strCache>
                <c:ptCount val="2"/>
                <c:pt idx="0">
                  <c:v>Au moins 1 régime DB, DC+tarif ou Cash Balance</c:v>
                </c:pt>
                <c:pt idx="1">
                  <c:v>Uniquement DC</c:v>
                </c:pt>
              </c:strCache>
            </c:strRef>
          </c:cat>
          <c:val>
            <c:numRef>
              <c:f>(Tabellen!$L$17,Tabellen!$L$22)</c:f>
              <c:numCache>
                <c:formatCode>0.00%</c:formatCode>
                <c:ptCount val="2"/>
                <c:pt idx="0">
                  <c:v>8.0152795288628044E-3</c:v>
                </c:pt>
                <c:pt idx="1">
                  <c:v>0</c:v>
                </c:pt>
              </c:numCache>
            </c:numRef>
          </c:val>
        </c:ser>
        <c:ser>
          <c:idx val="4"/>
          <c:order val="4"/>
          <c:tx>
            <c:strRef>
              <c:f>Tabellen!$M$4</c:f>
              <c:strCache>
                <c:ptCount val="1"/>
                <c:pt idx="0">
                  <c:v>Immobilier</c:v>
                </c:pt>
              </c:strCache>
            </c:strRef>
          </c:tx>
          <c:invertIfNegative val="0"/>
          <c:cat>
            <c:strRef>
              <c:f>Grafieken!$W$268:$W$269</c:f>
              <c:strCache>
                <c:ptCount val="2"/>
                <c:pt idx="0">
                  <c:v>Au moins 1 régime DB, DC+tarif ou Cash Balance</c:v>
                </c:pt>
                <c:pt idx="1">
                  <c:v>Uniquement DC</c:v>
                </c:pt>
              </c:strCache>
            </c:strRef>
          </c:cat>
          <c:val>
            <c:numRef>
              <c:f>(Tabellen!$M$17,Tabellen!$M$22)</c:f>
              <c:numCache>
                <c:formatCode>0.00%</c:formatCode>
                <c:ptCount val="2"/>
                <c:pt idx="0">
                  <c:v>1.0608530824343534E-2</c:v>
                </c:pt>
                <c:pt idx="1">
                  <c:v>6.3714669167329431E-3</c:v>
                </c:pt>
              </c:numCache>
            </c:numRef>
          </c:val>
        </c:ser>
        <c:ser>
          <c:idx val="5"/>
          <c:order val="5"/>
          <c:tx>
            <c:strRef>
              <c:f>Tabellen!$N$4</c:f>
              <c:strCache>
                <c:ptCount val="1"/>
                <c:pt idx="0">
                  <c:v>Valeurs disponibles</c:v>
                </c:pt>
              </c:strCache>
            </c:strRef>
          </c:tx>
          <c:spPr>
            <a:solidFill>
              <a:srgbClr val="8B9A00"/>
            </a:solidFill>
          </c:spPr>
          <c:invertIfNegative val="0"/>
          <c:cat>
            <c:strRef>
              <c:f>Grafieken!$W$268:$W$269</c:f>
              <c:strCache>
                <c:ptCount val="2"/>
                <c:pt idx="0">
                  <c:v>Au moins 1 régime DB, DC+tarif ou Cash Balance</c:v>
                </c:pt>
                <c:pt idx="1">
                  <c:v>Uniquement DC</c:v>
                </c:pt>
              </c:strCache>
            </c:strRef>
          </c:cat>
          <c:val>
            <c:numRef>
              <c:f>(Tabellen!$N$17,Tabellen!$N$22)</c:f>
              <c:numCache>
                <c:formatCode>0.00%</c:formatCode>
                <c:ptCount val="2"/>
                <c:pt idx="0">
                  <c:v>5.8784422586536954E-2</c:v>
                </c:pt>
                <c:pt idx="1">
                  <c:v>3.5116197443022967E-2</c:v>
                </c:pt>
              </c:numCache>
            </c:numRef>
          </c:val>
        </c:ser>
        <c:ser>
          <c:idx val="6"/>
          <c:order val="6"/>
          <c:tx>
            <c:strRef>
              <c:f>Tabellen!$O$4</c:f>
              <c:strCache>
                <c:ptCount val="1"/>
                <c:pt idx="0">
                  <c:v>Autres</c:v>
                </c:pt>
              </c:strCache>
            </c:strRef>
          </c:tx>
          <c:spPr>
            <a:solidFill>
              <a:srgbClr val="A6A6A6"/>
            </a:solidFill>
          </c:spPr>
          <c:invertIfNegative val="0"/>
          <c:cat>
            <c:strRef>
              <c:f>Grafieken!$W$268:$W$269</c:f>
              <c:strCache>
                <c:ptCount val="2"/>
                <c:pt idx="0">
                  <c:v>Au moins 1 régime DB, DC+tarif ou Cash Balance</c:v>
                </c:pt>
                <c:pt idx="1">
                  <c:v>Uniquement DC</c:v>
                </c:pt>
              </c:strCache>
            </c:strRef>
          </c:cat>
          <c:val>
            <c:numRef>
              <c:f>(Tabellen!$O$17,Tabellen!$O$22)</c:f>
              <c:numCache>
                <c:formatCode>0.00%</c:formatCode>
                <c:ptCount val="2"/>
                <c:pt idx="0">
                  <c:v>5.0952111066866326E-2</c:v>
                </c:pt>
                <c:pt idx="1">
                  <c:v>9.0953942600125529E-2</c:v>
                </c:pt>
              </c:numCache>
            </c:numRef>
          </c:val>
        </c:ser>
        <c:dLbls>
          <c:showLegendKey val="0"/>
          <c:showVal val="0"/>
          <c:showCatName val="0"/>
          <c:showSerName val="0"/>
          <c:showPercent val="0"/>
          <c:showBubbleSize val="0"/>
        </c:dLbls>
        <c:gapWidth val="150"/>
        <c:shape val="box"/>
        <c:axId val="367126848"/>
        <c:axId val="336743896"/>
        <c:axId val="0"/>
        <c:extLst>
          <c:ext xmlns:c15="http://schemas.microsoft.com/office/drawing/2012/chart" uri="{02D57815-91ED-43cb-92C2-25804820EDAC}">
            <c15:filteredBarSeries>
              <c15:ser>
                <c:idx val="2"/>
                <c:order val="2"/>
                <c:tx>
                  <c:strRef>
                    <c:extLst>
                      <c:ext uri="{02D57815-91ED-43cb-92C2-25804820EDAC}">
                        <c15:formulaRef>
                          <c15:sqref>Tabellen!$K$4</c15:sqref>
                        </c15:formulaRef>
                      </c:ext>
                    </c:extLst>
                    <c:strCache>
                      <c:ptCount val="1"/>
                      <c:pt idx="0">
                        <c:v>OPC</c:v>
                      </c:pt>
                    </c:strCache>
                  </c:strRef>
                </c:tx>
                <c:spPr>
                  <a:solidFill>
                    <a:srgbClr val="BBCC00"/>
                  </a:solidFill>
                </c:spPr>
                <c:invertIfNegative val="0"/>
                <c:cat>
                  <c:strRef>
                    <c:extLst>
                      <c:ext uri="{02D57815-91ED-43cb-92C2-25804820EDAC}">
                        <c15:formulaRef>
                          <c15:sqref>Grafieken!$W$268:$W$269</c15:sqref>
                        </c15:formulaRef>
                      </c:ext>
                    </c:extLst>
                    <c:strCache>
                      <c:ptCount val="2"/>
                      <c:pt idx="0">
                        <c:v>Au moins 1 régime DB, DC+tarif ou Cash Balance</c:v>
                      </c:pt>
                      <c:pt idx="1">
                        <c:v>Uniquement DC</c:v>
                      </c:pt>
                    </c:strCache>
                  </c:strRef>
                </c:cat>
                <c:val>
                  <c:numRef>
                    <c:extLst>
                      <c:ext uri="{02D57815-91ED-43cb-92C2-25804820EDAC}">
                        <c15:formulaRef>
                          <c15:sqref>(Tabellen!$K$17,Tabellen!$K$22)</c15:sqref>
                        </c15:formulaRef>
                      </c:ext>
                    </c:extLst>
                    <c:numCache>
                      <c:formatCode>0.00%</c:formatCode>
                      <c:ptCount val="2"/>
                    </c:numCache>
                  </c:numRef>
                </c:val>
              </c15:ser>
            </c15:filteredBarSeries>
          </c:ext>
        </c:extLst>
      </c:bar3DChart>
      <c:catAx>
        <c:axId val="367126848"/>
        <c:scaling>
          <c:orientation val="minMax"/>
        </c:scaling>
        <c:delete val="0"/>
        <c:axPos val="b"/>
        <c:numFmt formatCode="General" sourceLinked="0"/>
        <c:majorTickMark val="out"/>
        <c:minorTickMark val="none"/>
        <c:tickLblPos val="nextTo"/>
        <c:crossAx val="336743896"/>
        <c:crosses val="autoZero"/>
        <c:auto val="1"/>
        <c:lblAlgn val="ctr"/>
        <c:lblOffset val="100"/>
        <c:noMultiLvlLbl val="0"/>
      </c:catAx>
      <c:valAx>
        <c:axId val="336743896"/>
        <c:scaling>
          <c:orientation val="minMax"/>
        </c:scaling>
        <c:delete val="1"/>
        <c:axPos val="l"/>
        <c:numFmt formatCode="0.00%" sourceLinked="1"/>
        <c:majorTickMark val="out"/>
        <c:minorTickMark val="none"/>
        <c:tickLblPos val="none"/>
        <c:crossAx val="367126848"/>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nl-BE" sz="1200" b="1" i="0" u="none" strike="noStrike" baseline="0">
                <a:effectLst/>
              </a:rPr>
              <a:t>Rapport entre nombre d'IRP - total bilantaire - nombre d'affiliés</a:t>
            </a:r>
            <a:endParaRPr lang="nl-BE" sz="1200" b="1"/>
          </a:p>
        </c:rich>
      </c:tx>
      <c:layout/>
      <c:overlay val="0"/>
    </c:title>
    <c:autoTitleDeleted val="0"/>
    <c:view3D>
      <c:rotX val="0"/>
      <c:rotY val="0"/>
      <c:rAngAx val="0"/>
    </c:view3D>
    <c:floor>
      <c:thickness val="0"/>
    </c:floor>
    <c:sideWall>
      <c:thickness val="0"/>
    </c:sideWall>
    <c:backWall>
      <c:thickness val="0"/>
    </c:backWall>
    <c:plotArea>
      <c:layout/>
      <c:bar3DChart>
        <c:barDir val="col"/>
        <c:grouping val="clustered"/>
        <c:varyColors val="0"/>
        <c:ser>
          <c:idx val="1"/>
          <c:order val="0"/>
          <c:tx>
            <c:strRef>
              <c:f>Grafieken!$Z$416</c:f>
              <c:strCache>
                <c:ptCount val="1"/>
                <c:pt idx="0">
                  <c:v>% du nombre d'IRP</c:v>
                </c:pt>
              </c:strCache>
            </c:strRef>
          </c:tx>
          <c:spPr>
            <a:solidFill>
              <a:srgbClr val="668899"/>
            </a:solidFill>
          </c:spPr>
          <c:invertIfNegative val="0"/>
          <c:cat>
            <c:strRef>
              <c:f>Grafieken!$W$418:$W$419</c:f>
              <c:strCache>
                <c:ptCount val="2"/>
                <c:pt idx="0">
                  <c:v>Uniquement activités belges</c:v>
                </c:pt>
                <c:pt idx="1">
                  <c:v>Aussi activités transfrontalières</c:v>
                </c:pt>
              </c:strCache>
            </c:strRef>
          </c:cat>
          <c:val>
            <c:numRef>
              <c:f>Grafieken!$Z$418:$Z$419</c:f>
              <c:numCache>
                <c:formatCode>0.00%</c:formatCode>
                <c:ptCount val="2"/>
                <c:pt idx="0">
                  <c:v>0.90049751243781095</c:v>
                </c:pt>
                <c:pt idx="1">
                  <c:v>9.950248756218906E-2</c:v>
                </c:pt>
              </c:numCache>
            </c:numRef>
          </c:val>
        </c:ser>
        <c:ser>
          <c:idx val="0"/>
          <c:order val="1"/>
          <c:tx>
            <c:strRef>
              <c:f>Grafieken!$AB$416</c:f>
              <c:strCache>
                <c:ptCount val="1"/>
                <c:pt idx="0">
                  <c:v>% du total bilantaire</c:v>
                </c:pt>
              </c:strCache>
            </c:strRef>
          </c:tx>
          <c:spPr>
            <a:solidFill>
              <a:srgbClr val="BBCC00"/>
            </a:solidFill>
          </c:spPr>
          <c:invertIfNegative val="0"/>
          <c:cat>
            <c:strRef>
              <c:f>Grafieken!$W$418:$W$419</c:f>
              <c:strCache>
                <c:ptCount val="2"/>
                <c:pt idx="0">
                  <c:v>Uniquement activités belges</c:v>
                </c:pt>
                <c:pt idx="1">
                  <c:v>Aussi activités transfrontalières</c:v>
                </c:pt>
              </c:strCache>
            </c:strRef>
          </c:cat>
          <c:val>
            <c:numRef>
              <c:f>Grafieken!$AB$418:$AB$419</c:f>
              <c:numCache>
                <c:formatCode>0.00%</c:formatCode>
                <c:ptCount val="2"/>
                <c:pt idx="0">
                  <c:v>0.74742453320617663</c:v>
                </c:pt>
                <c:pt idx="1">
                  <c:v>0.2525754667938232</c:v>
                </c:pt>
              </c:numCache>
            </c:numRef>
          </c:val>
        </c:ser>
        <c:ser>
          <c:idx val="2"/>
          <c:order val="2"/>
          <c:tx>
            <c:strRef>
              <c:f>Grafieken!$AD$416</c:f>
              <c:strCache>
                <c:ptCount val="1"/>
                <c:pt idx="0">
                  <c:v>% du nombre d'affiliés</c:v>
                </c:pt>
              </c:strCache>
            </c:strRef>
          </c:tx>
          <c:spPr>
            <a:solidFill>
              <a:srgbClr val="002244"/>
            </a:solidFill>
          </c:spPr>
          <c:invertIfNegative val="0"/>
          <c:cat>
            <c:strRef>
              <c:f>Grafieken!$W$418:$W$419</c:f>
              <c:strCache>
                <c:ptCount val="2"/>
                <c:pt idx="0">
                  <c:v>Uniquement activités belges</c:v>
                </c:pt>
                <c:pt idx="1">
                  <c:v>Aussi activités transfrontalières</c:v>
                </c:pt>
              </c:strCache>
            </c:strRef>
          </c:cat>
          <c:val>
            <c:numRef>
              <c:f>Grafieken!$AD$418:$AD$419</c:f>
              <c:numCache>
                <c:formatCode>0.00%</c:formatCode>
                <c:ptCount val="2"/>
                <c:pt idx="0">
                  <c:v>0.96489738023369453</c:v>
                </c:pt>
                <c:pt idx="1">
                  <c:v>3.510261976630543E-2</c:v>
                </c:pt>
              </c:numCache>
            </c:numRef>
          </c:val>
        </c:ser>
        <c:dLbls>
          <c:showLegendKey val="0"/>
          <c:showVal val="0"/>
          <c:showCatName val="0"/>
          <c:showSerName val="0"/>
          <c:showPercent val="0"/>
          <c:showBubbleSize val="0"/>
        </c:dLbls>
        <c:gapWidth val="150"/>
        <c:shape val="box"/>
        <c:axId val="329327600"/>
        <c:axId val="329327992"/>
        <c:axId val="0"/>
      </c:bar3DChart>
      <c:catAx>
        <c:axId val="329327600"/>
        <c:scaling>
          <c:orientation val="minMax"/>
        </c:scaling>
        <c:delete val="0"/>
        <c:axPos val="b"/>
        <c:numFmt formatCode="General" sourceLinked="1"/>
        <c:majorTickMark val="out"/>
        <c:minorTickMark val="none"/>
        <c:tickLblPos val="nextTo"/>
        <c:crossAx val="329327992"/>
        <c:crosses val="autoZero"/>
        <c:auto val="1"/>
        <c:lblAlgn val="ctr"/>
        <c:lblOffset val="100"/>
        <c:noMultiLvlLbl val="0"/>
      </c:catAx>
      <c:valAx>
        <c:axId val="329327992"/>
        <c:scaling>
          <c:orientation val="minMax"/>
        </c:scaling>
        <c:delete val="0"/>
        <c:axPos val="l"/>
        <c:majorGridlines/>
        <c:numFmt formatCode="0.00%" sourceLinked="1"/>
        <c:majorTickMark val="out"/>
        <c:minorTickMark val="none"/>
        <c:tickLblPos val="nextTo"/>
        <c:crossAx val="329327600"/>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800"/>
              <a:t>(en milliards d'euros)</a:t>
            </a:r>
          </a:p>
        </c:rich>
      </c:tx>
      <c:layout>
        <c:manualLayout>
          <c:xMode val="edge"/>
          <c:yMode val="edge"/>
          <c:x val="0.43103049987180414"/>
          <c:y val="0.1451767389923182"/>
        </c:manualLayout>
      </c:layout>
      <c:overlay val="0"/>
    </c:title>
    <c:autoTitleDeleted val="0"/>
    <c:plotArea>
      <c:layout/>
      <c:barChart>
        <c:barDir val="col"/>
        <c:grouping val="clustered"/>
        <c:varyColors val="0"/>
        <c:ser>
          <c:idx val="0"/>
          <c:order val="0"/>
          <c:tx>
            <c:strRef>
              <c:f>Grafieken!$W$500</c:f>
              <c:strCache>
                <c:ptCount val="1"/>
                <c:pt idx="0">
                  <c:v>Total bilantaire IRP XB</c:v>
                </c:pt>
              </c:strCache>
            </c:strRef>
          </c:tx>
          <c:spPr>
            <a:solidFill>
              <a:srgbClr val="002060"/>
            </a:solidFill>
          </c:spPr>
          <c:invertIfNegative val="0"/>
          <c:dLbls>
            <c:numFmt formatCode="#,##0.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Grafieken!$V$503:$V$512</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Grafieken!$W$503:$W$512</c:f>
              <c:numCache>
                <c:formatCode>0.0</c:formatCode>
                <c:ptCount val="10"/>
                <c:pt idx="0">
                  <c:v>0.15848476578000001</c:v>
                </c:pt>
                <c:pt idx="1">
                  <c:v>0.19540602277999999</c:v>
                </c:pt>
                <c:pt idx="2">
                  <c:v>0.31269691446000003</c:v>
                </c:pt>
                <c:pt idx="3">
                  <c:v>0.46265149288999996</c:v>
                </c:pt>
                <c:pt idx="4" formatCode="#,##0.0">
                  <c:v>0.66969123052000001</c:v>
                </c:pt>
                <c:pt idx="5" formatCode="#,##0.0">
                  <c:v>1.41653265845</c:v>
                </c:pt>
                <c:pt idx="6" formatCode="#,##0.0">
                  <c:v>2.3245709938000001</c:v>
                </c:pt>
                <c:pt idx="7" formatCode="#,##0.0">
                  <c:v>2.5777331928800002</c:v>
                </c:pt>
                <c:pt idx="8" formatCode="#,##0.0">
                  <c:v>5.08587516463</c:v>
                </c:pt>
                <c:pt idx="9" formatCode="#,##0.0">
                  <c:v>8.8772568653199997</c:v>
                </c:pt>
              </c:numCache>
            </c:numRef>
          </c:val>
        </c:ser>
        <c:ser>
          <c:idx val="2"/>
          <c:order val="2"/>
          <c:tx>
            <c:strRef>
              <c:f>Grafieken!$Y$496</c:f>
              <c:strCache>
                <c:ptCount val="1"/>
                <c:pt idx="0">
                  <c:v>Total bilantaire IRP avec uniquement activités belges</c:v>
                </c:pt>
              </c:strCache>
            </c:strRef>
          </c:tx>
          <c:invertIfNegative val="0"/>
          <c:dLbls>
            <c:spPr>
              <a:noFill/>
              <a:ln>
                <a:noFill/>
              </a:ln>
              <a:effectLst/>
            </c:sp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numRef>
              <c:f>Grafieken!$V$503:$V$512</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Grafieken!$Y$499:$Y$508</c:f>
              <c:numCache>
                <c:formatCode>0.0</c:formatCode>
                <c:ptCount val="10"/>
                <c:pt idx="0">
                  <c:v>12.298506037019994</c:v>
                </c:pt>
                <c:pt idx="1">
                  <c:v>14.032481385540001</c:v>
                </c:pt>
                <c:pt idx="2">
                  <c:v>15.634034964909995</c:v>
                </c:pt>
                <c:pt idx="3">
                  <c:v>15.5832989501</c:v>
                </c:pt>
                <c:pt idx="4" formatCode="#,##0.0">
                  <c:v>17.916894904750002</c:v>
                </c:pt>
                <c:pt idx="5" formatCode="#,##0.0">
                  <c:v>18.978858880459995</c:v>
                </c:pt>
                <c:pt idx="6" formatCode="#,##0.0">
                  <c:v>21.044664351359998</c:v>
                </c:pt>
                <c:pt idx="7" formatCode="#,##0.0">
                  <c:v>22.116265540730012</c:v>
                </c:pt>
                <c:pt idx="8" formatCode="#,##0.0">
                  <c:v>24.69516928645</c:v>
                </c:pt>
                <c:pt idx="9" formatCode="#,##0.0">
                  <c:v>26.269609316819992</c:v>
                </c:pt>
              </c:numCache>
            </c:numRef>
          </c:val>
        </c:ser>
        <c:dLbls>
          <c:showLegendKey val="0"/>
          <c:showVal val="0"/>
          <c:showCatName val="0"/>
          <c:showSerName val="0"/>
          <c:showPercent val="0"/>
          <c:showBubbleSize val="0"/>
        </c:dLbls>
        <c:gapWidth val="50"/>
        <c:axId val="174827128"/>
        <c:axId val="343729512"/>
      </c:barChart>
      <c:lineChart>
        <c:grouping val="stacked"/>
        <c:varyColors val="0"/>
        <c:ser>
          <c:idx val="1"/>
          <c:order val="1"/>
          <c:tx>
            <c:strRef>
              <c:f>Grafieken!$X$496</c:f>
              <c:strCache>
                <c:ptCount val="1"/>
                <c:pt idx="0">
                  <c:v>Total bilantaire secteur</c:v>
                </c:pt>
              </c:strCache>
            </c:strRef>
          </c:tx>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numRef>
              <c:f>Grafieken!$V$503:$V$512</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Grafieken!$X$499:$X$508</c:f>
              <c:numCache>
                <c:formatCode>#,##0.0_ ;[Red]\-#,##0.0\ </c:formatCode>
                <c:ptCount val="10"/>
                <c:pt idx="0">
                  <c:v>12.456990802799996</c:v>
                </c:pt>
                <c:pt idx="1">
                  <c:v>14.227887408320001</c:v>
                </c:pt>
                <c:pt idx="2">
                  <c:v>15.946731879369993</c:v>
                </c:pt>
                <c:pt idx="3">
                  <c:v>16.045950442990002</c:v>
                </c:pt>
                <c:pt idx="4">
                  <c:v>18.59</c:v>
                </c:pt>
                <c:pt idx="5">
                  <c:v>20.395391538909998</c:v>
                </c:pt>
                <c:pt idx="6">
                  <c:v>23.369235345160003</c:v>
                </c:pt>
                <c:pt idx="7">
                  <c:v>24.693998733610002</c:v>
                </c:pt>
                <c:pt idx="8">
                  <c:v>29.781044451080003</c:v>
                </c:pt>
                <c:pt idx="9" formatCode="#,##0.0">
                  <c:v>35.146866182139981</c:v>
                </c:pt>
              </c:numCache>
            </c:numRef>
          </c:val>
          <c:smooth val="0"/>
        </c:ser>
        <c:dLbls>
          <c:showLegendKey val="0"/>
          <c:showVal val="0"/>
          <c:showCatName val="0"/>
          <c:showSerName val="0"/>
          <c:showPercent val="0"/>
          <c:showBubbleSize val="0"/>
        </c:dLbls>
        <c:marker val="1"/>
        <c:smooth val="0"/>
        <c:axId val="174827128"/>
        <c:axId val="343729512"/>
      </c:lineChart>
      <c:catAx>
        <c:axId val="174827128"/>
        <c:scaling>
          <c:orientation val="minMax"/>
        </c:scaling>
        <c:delete val="0"/>
        <c:axPos val="b"/>
        <c:numFmt formatCode="General" sourceLinked="1"/>
        <c:majorTickMark val="out"/>
        <c:minorTickMark val="none"/>
        <c:tickLblPos val="nextTo"/>
        <c:crossAx val="343729512"/>
        <c:crosses val="autoZero"/>
        <c:auto val="1"/>
        <c:lblAlgn val="ctr"/>
        <c:lblOffset val="100"/>
        <c:noMultiLvlLbl val="0"/>
      </c:catAx>
      <c:valAx>
        <c:axId val="343729512"/>
        <c:scaling>
          <c:orientation val="minMax"/>
        </c:scaling>
        <c:delete val="0"/>
        <c:axPos val="l"/>
        <c:numFmt formatCode="0.0" sourceLinked="1"/>
        <c:majorTickMark val="out"/>
        <c:minorTickMark val="none"/>
        <c:tickLblPos val="nextTo"/>
        <c:crossAx val="174827128"/>
        <c:crosses val="autoZero"/>
        <c:crossBetween val="between"/>
      </c:valAx>
      <c:spPr>
        <a:noFill/>
        <a:ln w="25400">
          <a:noFill/>
        </a:ln>
      </c:spPr>
    </c:plotArea>
    <c:legend>
      <c:legendPos val="b"/>
      <c:layout/>
      <c:overlay val="0"/>
    </c:legend>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5"/>
    </mc:Choice>
    <mc:Fallback>
      <c:style val="15"/>
    </mc:Fallback>
  </mc:AlternateContent>
  <c:chart>
    <c:title>
      <c:tx>
        <c:rich>
          <a:bodyPr/>
          <a:lstStyle/>
          <a:p>
            <a:pPr>
              <a:defRPr/>
            </a:pPr>
            <a:r>
              <a:rPr lang="nl-BE" sz="1400" b="1" i="0" baseline="0">
                <a:effectLst/>
              </a:rPr>
              <a:t>Taux de couverture</a:t>
            </a:r>
            <a:endParaRPr lang="nl-BE" sz="1400">
              <a:effectLst/>
            </a:endParaRPr>
          </a:p>
        </c:rich>
      </c:tx>
      <c:layout/>
      <c:overlay val="0"/>
    </c:title>
    <c:autoTitleDeleted val="0"/>
    <c:view3D>
      <c:rotX val="0"/>
      <c:rotY val="0"/>
      <c:rAngAx val="0"/>
    </c:view3D>
    <c:floor>
      <c:thickness val="0"/>
    </c:floor>
    <c:sideWall>
      <c:thickness val="0"/>
    </c:sideWall>
    <c:backWall>
      <c:thickness val="0"/>
    </c:backWall>
    <c:plotArea>
      <c:layout>
        <c:manualLayout>
          <c:layoutTarget val="inner"/>
          <c:xMode val="edge"/>
          <c:yMode val="edge"/>
          <c:x val="0.12974381723411335"/>
          <c:y val="0.10631060477060512"/>
          <c:w val="0.84061679790026156"/>
          <c:h val="0.57679058765056201"/>
        </c:manualLayout>
      </c:layout>
      <c:bar3DChart>
        <c:barDir val="col"/>
        <c:grouping val="clustered"/>
        <c:varyColors val="0"/>
        <c:ser>
          <c:idx val="0"/>
          <c:order val="0"/>
          <c:tx>
            <c:strRef>
              <c:f>Tabellen!$E$4</c:f>
              <c:strCache>
                <c:ptCount val="1"/>
                <c:pt idx="0">
                  <c:v>Taux de couverture PCT + marge</c:v>
                </c:pt>
              </c:strCache>
            </c:strRef>
          </c:tx>
          <c:spPr>
            <a:solidFill>
              <a:srgbClr val="002244"/>
            </a:solidFill>
          </c:spPr>
          <c:invertIfNegative val="0"/>
          <c:cat>
            <c:strRef>
              <c:f>Tabellen!$A$24:$A$25</c:f>
              <c:strCache>
                <c:ptCount val="2"/>
                <c:pt idx="0">
                  <c:v>Uniquement activités belges</c:v>
                </c:pt>
                <c:pt idx="1">
                  <c:v>Aussi activités transfrontalières</c:v>
                </c:pt>
              </c:strCache>
            </c:strRef>
          </c:cat>
          <c:val>
            <c:numRef>
              <c:f>Tabellen!$E$24:$E$25</c:f>
              <c:numCache>
                <c:formatCode>0.00%</c:formatCode>
                <c:ptCount val="2"/>
                <c:pt idx="0">
                  <c:v>1.5920655811329798</c:v>
                </c:pt>
                <c:pt idx="1">
                  <c:v>1.2165263735342342</c:v>
                </c:pt>
              </c:numCache>
            </c:numRef>
          </c:val>
        </c:ser>
        <c:ser>
          <c:idx val="1"/>
          <c:order val="1"/>
          <c:tx>
            <c:strRef>
              <c:f>Tabellen!$F$4</c:f>
              <c:strCache>
                <c:ptCount val="1"/>
                <c:pt idx="0">
                  <c:v>Taux de couverture PLT + marge</c:v>
                </c:pt>
              </c:strCache>
            </c:strRef>
          </c:tx>
          <c:spPr>
            <a:solidFill>
              <a:srgbClr val="BBCC00"/>
            </a:solidFill>
          </c:spPr>
          <c:invertIfNegative val="0"/>
          <c:cat>
            <c:strRef>
              <c:f>Tabellen!$A$24:$A$25</c:f>
              <c:strCache>
                <c:ptCount val="2"/>
                <c:pt idx="0">
                  <c:v>Uniquement activités belges</c:v>
                </c:pt>
                <c:pt idx="1">
                  <c:v>Aussi activités transfrontalières</c:v>
                </c:pt>
              </c:strCache>
            </c:strRef>
          </c:cat>
          <c:val>
            <c:numRef>
              <c:f>Tabellen!$F$24:$F$25</c:f>
              <c:numCache>
                <c:formatCode>0.00%</c:formatCode>
                <c:ptCount val="2"/>
                <c:pt idx="0">
                  <c:v>1.3092463657948161</c:v>
                </c:pt>
                <c:pt idx="1">
                  <c:v>1.0554829652760194</c:v>
                </c:pt>
              </c:numCache>
            </c:numRef>
          </c:val>
        </c:ser>
        <c:dLbls>
          <c:showLegendKey val="0"/>
          <c:showVal val="0"/>
          <c:showCatName val="0"/>
          <c:showSerName val="0"/>
          <c:showPercent val="0"/>
          <c:showBubbleSize val="0"/>
        </c:dLbls>
        <c:gapWidth val="150"/>
        <c:shape val="box"/>
        <c:axId val="329038992"/>
        <c:axId val="329039384"/>
        <c:axId val="0"/>
      </c:bar3DChart>
      <c:catAx>
        <c:axId val="329038992"/>
        <c:scaling>
          <c:orientation val="minMax"/>
        </c:scaling>
        <c:delete val="0"/>
        <c:axPos val="b"/>
        <c:numFmt formatCode="General" sourceLinked="0"/>
        <c:majorTickMark val="out"/>
        <c:minorTickMark val="none"/>
        <c:tickLblPos val="nextTo"/>
        <c:txPr>
          <a:bodyPr rot="0" vert="horz"/>
          <a:lstStyle/>
          <a:p>
            <a:pPr>
              <a:defRPr/>
            </a:pPr>
            <a:endParaRPr lang="nl-BE"/>
          </a:p>
        </c:txPr>
        <c:crossAx val="329039384"/>
        <c:crosses val="autoZero"/>
        <c:auto val="1"/>
        <c:lblAlgn val="ctr"/>
        <c:lblOffset val="100"/>
        <c:noMultiLvlLbl val="0"/>
      </c:catAx>
      <c:valAx>
        <c:axId val="329039384"/>
        <c:scaling>
          <c:orientation val="minMax"/>
        </c:scaling>
        <c:delete val="0"/>
        <c:axPos val="l"/>
        <c:majorGridlines/>
        <c:numFmt formatCode="0.00%" sourceLinked="1"/>
        <c:majorTickMark val="out"/>
        <c:minorTickMark val="none"/>
        <c:tickLblPos val="nextTo"/>
        <c:crossAx val="32903899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nl-BE" sz="1400" b="1" i="0" baseline="0">
                <a:effectLst/>
              </a:rPr>
              <a:t>Composition du portefeuille avec OPC ventilés</a:t>
            </a:r>
            <a:endParaRPr lang="nl-BE" sz="1400">
              <a:effectLst/>
            </a:endParaRPr>
          </a:p>
        </c:rich>
      </c:tx>
      <c:layout/>
      <c:overlay val="0"/>
    </c:title>
    <c:autoTitleDeleted val="0"/>
    <c:view3D>
      <c:rotX val="0"/>
      <c:rotY val="0"/>
      <c:rAngAx val="0"/>
    </c:view3D>
    <c:floor>
      <c:thickness val="0"/>
    </c:floor>
    <c:sideWall>
      <c:thickness val="0"/>
    </c:sideWall>
    <c:backWall>
      <c:thickness val="0"/>
    </c:backWall>
    <c:plotArea>
      <c:layout>
        <c:manualLayout>
          <c:layoutTarget val="inner"/>
          <c:xMode val="edge"/>
          <c:yMode val="edge"/>
          <c:x val="2.4322830292979547E-2"/>
          <c:y val="9.6836461126005358E-2"/>
          <c:w val="0.95135433941404091"/>
          <c:h val="0.75969770534715331"/>
        </c:manualLayout>
      </c:layout>
      <c:bar3DChart>
        <c:barDir val="col"/>
        <c:grouping val="stacked"/>
        <c:varyColors val="0"/>
        <c:ser>
          <c:idx val="0"/>
          <c:order val="0"/>
          <c:tx>
            <c:strRef>
              <c:f>Tabellen!$I$4</c:f>
              <c:strCache>
                <c:ptCount val="1"/>
                <c:pt idx="0">
                  <c:v>Obligations</c:v>
                </c:pt>
              </c:strCache>
            </c:strRef>
          </c:tx>
          <c:spPr>
            <a:solidFill>
              <a:srgbClr val="002244"/>
            </a:solidFill>
          </c:spPr>
          <c:invertIfNegative val="0"/>
          <c:cat>
            <c:strRef>
              <c:f>Tabellen!$A$24:$A$25</c:f>
              <c:strCache>
                <c:ptCount val="2"/>
                <c:pt idx="0">
                  <c:v>Uniquement activités belges</c:v>
                </c:pt>
                <c:pt idx="1">
                  <c:v>Aussi activités transfrontalières</c:v>
                </c:pt>
              </c:strCache>
            </c:strRef>
          </c:cat>
          <c:val>
            <c:numRef>
              <c:f>Tabellen!$I$24:$I$25</c:f>
              <c:numCache>
                <c:formatCode>0.00%</c:formatCode>
                <c:ptCount val="2"/>
                <c:pt idx="0">
                  <c:v>0.44829197645939589</c:v>
                </c:pt>
                <c:pt idx="1">
                  <c:v>0.47854667714510779</c:v>
                </c:pt>
              </c:numCache>
            </c:numRef>
          </c:val>
        </c:ser>
        <c:ser>
          <c:idx val="1"/>
          <c:order val="1"/>
          <c:tx>
            <c:strRef>
              <c:f>Tabellen!$J$4</c:f>
              <c:strCache>
                <c:ptCount val="1"/>
                <c:pt idx="0">
                  <c:v>Actions</c:v>
                </c:pt>
              </c:strCache>
            </c:strRef>
          </c:tx>
          <c:spPr>
            <a:solidFill>
              <a:srgbClr val="668899"/>
            </a:solidFill>
          </c:spPr>
          <c:invertIfNegative val="0"/>
          <c:cat>
            <c:strRef>
              <c:f>Tabellen!$A$24:$A$25</c:f>
              <c:strCache>
                <c:ptCount val="2"/>
                <c:pt idx="0">
                  <c:v>Uniquement activités belges</c:v>
                </c:pt>
                <c:pt idx="1">
                  <c:v>Aussi activités transfrontalières</c:v>
                </c:pt>
              </c:strCache>
            </c:strRef>
          </c:cat>
          <c:val>
            <c:numRef>
              <c:f>Tabellen!$J$24:$J$25</c:f>
              <c:numCache>
                <c:formatCode>0.00%</c:formatCode>
                <c:ptCount val="2"/>
                <c:pt idx="0">
                  <c:v>0.40138423466473222</c:v>
                </c:pt>
                <c:pt idx="1">
                  <c:v>0.45851152997095046</c:v>
                </c:pt>
              </c:numCache>
            </c:numRef>
          </c:val>
        </c:ser>
        <c:ser>
          <c:idx val="3"/>
          <c:order val="3"/>
          <c:tx>
            <c:strRef>
              <c:f>Tabellen!$L$4</c:f>
              <c:strCache>
                <c:ptCount val="1"/>
                <c:pt idx="0">
                  <c:v>Prêts</c:v>
                </c:pt>
              </c:strCache>
            </c:strRef>
          </c:tx>
          <c:spPr>
            <a:solidFill>
              <a:srgbClr val="9EB3BE"/>
            </a:solidFill>
          </c:spPr>
          <c:invertIfNegative val="0"/>
          <c:cat>
            <c:strRef>
              <c:f>Tabellen!$A$24:$A$25</c:f>
              <c:strCache>
                <c:ptCount val="2"/>
                <c:pt idx="0">
                  <c:v>Uniquement activités belges</c:v>
                </c:pt>
                <c:pt idx="1">
                  <c:v>Aussi activités transfrontalières</c:v>
                </c:pt>
              </c:strCache>
            </c:strRef>
          </c:cat>
          <c:val>
            <c:numRef>
              <c:f>Tabellen!$L$24:$L$25</c:f>
              <c:numCache>
                <c:formatCode>0.00%</c:formatCode>
                <c:ptCount val="2"/>
                <c:pt idx="0">
                  <c:v>1.0101019972665239E-2</c:v>
                </c:pt>
                <c:pt idx="1">
                  <c:v>0</c:v>
                </c:pt>
              </c:numCache>
            </c:numRef>
          </c:val>
        </c:ser>
        <c:ser>
          <c:idx val="4"/>
          <c:order val="4"/>
          <c:tx>
            <c:strRef>
              <c:f>Tabellen!$M$4</c:f>
              <c:strCache>
                <c:ptCount val="1"/>
                <c:pt idx="0">
                  <c:v>Immobilier</c:v>
                </c:pt>
              </c:strCache>
            </c:strRef>
          </c:tx>
          <c:invertIfNegative val="0"/>
          <c:cat>
            <c:strRef>
              <c:f>Tabellen!$A$24:$A$25</c:f>
              <c:strCache>
                <c:ptCount val="2"/>
                <c:pt idx="0">
                  <c:v>Uniquement activités belges</c:v>
                </c:pt>
                <c:pt idx="1">
                  <c:v>Aussi activités transfrontalières</c:v>
                </c:pt>
              </c:strCache>
            </c:strRef>
          </c:cat>
          <c:val>
            <c:numRef>
              <c:f>Tabellen!$M$24:$M$25</c:f>
              <c:numCache>
                <c:formatCode>0.00%</c:formatCode>
                <c:ptCount val="2"/>
                <c:pt idx="0">
                  <c:v>1.3264364200674958E-2</c:v>
                </c:pt>
                <c:pt idx="1">
                  <c:v>1.6831185887093932E-3</c:v>
                </c:pt>
              </c:numCache>
            </c:numRef>
          </c:val>
        </c:ser>
        <c:ser>
          <c:idx val="5"/>
          <c:order val="5"/>
          <c:tx>
            <c:strRef>
              <c:f>Tabellen!$N$4</c:f>
              <c:strCache>
                <c:ptCount val="1"/>
                <c:pt idx="0">
                  <c:v>Valeurs disponibles</c:v>
                </c:pt>
              </c:strCache>
            </c:strRef>
          </c:tx>
          <c:spPr>
            <a:solidFill>
              <a:srgbClr val="8B9A00"/>
            </a:solidFill>
          </c:spPr>
          <c:invertIfNegative val="0"/>
          <c:cat>
            <c:strRef>
              <c:f>Tabellen!$A$24:$A$25</c:f>
              <c:strCache>
                <c:ptCount val="2"/>
                <c:pt idx="0">
                  <c:v>Uniquement activités belges</c:v>
                </c:pt>
                <c:pt idx="1">
                  <c:v>Aussi activités transfrontalières</c:v>
                </c:pt>
              </c:strCache>
            </c:strRef>
          </c:cat>
          <c:val>
            <c:numRef>
              <c:f>Tabellen!$N$24:$N$25</c:f>
              <c:numCache>
                <c:formatCode>0.00%</c:formatCode>
                <c:ptCount val="2"/>
                <c:pt idx="0">
                  <c:v>6.2293545499033626E-2</c:v>
                </c:pt>
                <c:pt idx="1">
                  <c:v>4.3114429728446965E-2</c:v>
                </c:pt>
              </c:numCache>
            </c:numRef>
          </c:val>
        </c:ser>
        <c:ser>
          <c:idx val="6"/>
          <c:order val="6"/>
          <c:tx>
            <c:strRef>
              <c:f>Tabellen!$O$4</c:f>
              <c:strCache>
                <c:ptCount val="1"/>
                <c:pt idx="0">
                  <c:v>Autres</c:v>
                </c:pt>
              </c:strCache>
            </c:strRef>
          </c:tx>
          <c:spPr>
            <a:solidFill>
              <a:srgbClr val="A6A6A6"/>
            </a:solidFill>
          </c:spPr>
          <c:invertIfNegative val="0"/>
          <c:cat>
            <c:strRef>
              <c:f>Tabellen!$A$24:$A$25</c:f>
              <c:strCache>
                <c:ptCount val="2"/>
                <c:pt idx="0">
                  <c:v>Uniquement activités belges</c:v>
                </c:pt>
                <c:pt idx="1">
                  <c:v>Aussi activités transfrontalières</c:v>
                </c:pt>
              </c:strCache>
            </c:strRef>
          </c:cat>
          <c:val>
            <c:numRef>
              <c:f>Tabellen!$O$24:$O$25</c:f>
              <c:numCache>
                <c:formatCode>0.00%</c:formatCode>
                <c:ptCount val="2"/>
                <c:pt idx="0">
                  <c:v>6.4664859203497918E-2</c:v>
                </c:pt>
                <c:pt idx="1">
                  <c:v>1.8144244566785463E-2</c:v>
                </c:pt>
              </c:numCache>
            </c:numRef>
          </c:val>
        </c:ser>
        <c:dLbls>
          <c:showLegendKey val="0"/>
          <c:showVal val="0"/>
          <c:showCatName val="0"/>
          <c:showSerName val="0"/>
          <c:showPercent val="0"/>
          <c:showBubbleSize val="0"/>
        </c:dLbls>
        <c:gapWidth val="82"/>
        <c:shape val="box"/>
        <c:axId val="329040168"/>
        <c:axId val="329040560"/>
        <c:axId val="0"/>
        <c:extLst>
          <c:ext xmlns:c15="http://schemas.microsoft.com/office/drawing/2012/chart" uri="{02D57815-91ED-43cb-92C2-25804820EDAC}">
            <c15:filteredBarSeries>
              <c15:ser>
                <c:idx val="2"/>
                <c:order val="2"/>
                <c:tx>
                  <c:strRef>
                    <c:extLst>
                      <c:ext uri="{02D57815-91ED-43cb-92C2-25804820EDAC}">
                        <c15:formulaRef>
                          <c15:sqref>Tabellen!$K$4</c15:sqref>
                        </c15:formulaRef>
                      </c:ext>
                    </c:extLst>
                    <c:strCache>
                      <c:ptCount val="1"/>
                      <c:pt idx="0">
                        <c:v>OPC</c:v>
                      </c:pt>
                    </c:strCache>
                  </c:strRef>
                </c:tx>
                <c:spPr>
                  <a:solidFill>
                    <a:srgbClr val="BBCC00"/>
                  </a:solidFill>
                </c:spPr>
                <c:invertIfNegative val="0"/>
                <c:cat>
                  <c:strRef>
                    <c:extLst>
                      <c:ext uri="{02D57815-91ED-43cb-92C2-25804820EDAC}">
                        <c15:formulaRef>
                          <c15:sqref>Tabellen!$A$24:$A$25</c15:sqref>
                        </c15:formulaRef>
                      </c:ext>
                    </c:extLst>
                    <c:strCache>
                      <c:ptCount val="2"/>
                      <c:pt idx="0">
                        <c:v>Uniquement activités belges</c:v>
                      </c:pt>
                      <c:pt idx="1">
                        <c:v>Aussi activités transfrontalières</c:v>
                      </c:pt>
                    </c:strCache>
                  </c:strRef>
                </c:cat>
                <c:val>
                  <c:numRef>
                    <c:extLst>
                      <c:ext uri="{02D57815-91ED-43cb-92C2-25804820EDAC}">
                        <c15:formulaRef>
                          <c15:sqref>Tabellen!$K$24:$K$25</c15:sqref>
                        </c15:formulaRef>
                      </c:ext>
                    </c:extLst>
                    <c:numCache>
                      <c:formatCode>General</c:formatCode>
                      <c:ptCount val="2"/>
                    </c:numCache>
                  </c:numRef>
                </c:val>
              </c15:ser>
            </c15:filteredBarSeries>
          </c:ext>
        </c:extLst>
      </c:bar3DChart>
      <c:catAx>
        <c:axId val="329040168"/>
        <c:scaling>
          <c:orientation val="minMax"/>
        </c:scaling>
        <c:delete val="0"/>
        <c:axPos val="b"/>
        <c:numFmt formatCode="General" sourceLinked="0"/>
        <c:majorTickMark val="out"/>
        <c:minorTickMark val="none"/>
        <c:tickLblPos val="nextTo"/>
        <c:crossAx val="329040560"/>
        <c:crosses val="autoZero"/>
        <c:auto val="1"/>
        <c:lblAlgn val="ctr"/>
        <c:lblOffset val="100"/>
        <c:noMultiLvlLbl val="0"/>
      </c:catAx>
      <c:valAx>
        <c:axId val="329040560"/>
        <c:scaling>
          <c:orientation val="minMax"/>
        </c:scaling>
        <c:delete val="1"/>
        <c:axPos val="l"/>
        <c:numFmt formatCode="0.00%" sourceLinked="1"/>
        <c:majorTickMark val="out"/>
        <c:minorTickMark val="none"/>
        <c:tickLblPos val="none"/>
        <c:crossAx val="329040168"/>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1"/>
    </c:view3D>
    <c:floor>
      <c:thickness val="0"/>
    </c:floor>
    <c:sideWall>
      <c:thickness val="0"/>
      <c:spPr>
        <a:noFill/>
      </c:spPr>
    </c:sideWall>
    <c:backWall>
      <c:thickness val="0"/>
      <c:spPr>
        <a:noFill/>
        <a:ln w="25400">
          <a:noFill/>
        </a:ln>
      </c:spPr>
    </c:backWall>
    <c:plotArea>
      <c:layout/>
      <c:bar3DChart>
        <c:barDir val="col"/>
        <c:grouping val="stacked"/>
        <c:varyColors val="0"/>
        <c:ser>
          <c:idx val="0"/>
          <c:order val="0"/>
          <c:tx>
            <c:strRef>
              <c:f>Grafieken!$X$55</c:f>
              <c:strCache>
                <c:ptCount val="1"/>
                <c:pt idx="0">
                  <c:v>Aantal deelnemers</c:v>
                </c:pt>
              </c:strCache>
            </c:strRef>
          </c:tx>
          <c:spPr>
            <a:solidFill>
              <a:srgbClr val="BBCC00"/>
            </a:solidFill>
          </c:spPr>
          <c:invertIfNegative val="0"/>
          <c:dLbls>
            <c:spPr>
              <a:noFill/>
              <a:ln>
                <a:noFill/>
              </a:ln>
              <a:effectLst/>
            </c:spPr>
            <c:txPr>
              <a:bodyPr rot="-5400000" vert="horz"/>
              <a:lstStyle/>
              <a:p>
                <a:pPr>
                  <a:defRPr/>
                </a:pPr>
                <a:endParaRPr lang="nl-BE"/>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Grafieken!$W$60:$W$69</c:f>
              <c:numCache>
                <c:formatCode>General</c:formatCode>
                <c:ptCount val="10"/>
                <c:pt idx="0">
                  <c:v>2008</c:v>
                </c:pt>
                <c:pt idx="1">
                  <c:v>2009</c:v>
                </c:pt>
                <c:pt idx="2">
                  <c:v>2010</c:v>
                </c:pt>
                <c:pt idx="3">
                  <c:v>2011</c:v>
                </c:pt>
                <c:pt idx="4">
                  <c:v>2012</c:v>
                </c:pt>
                <c:pt idx="5">
                  <c:v>2013</c:v>
                </c:pt>
                <c:pt idx="6">
                  <c:v>2014</c:v>
                </c:pt>
                <c:pt idx="7">
                  <c:v>2015</c:v>
                </c:pt>
                <c:pt idx="8">
                  <c:v>2016</c:v>
                </c:pt>
                <c:pt idx="9">
                  <c:v>2017</c:v>
                </c:pt>
              </c:numCache>
            </c:numRef>
          </c:cat>
          <c:val>
            <c:numRef>
              <c:f>Grafieken!$X$60:$X$69</c:f>
              <c:numCache>
                <c:formatCode>#,##0</c:formatCode>
                <c:ptCount val="10"/>
                <c:pt idx="0">
                  <c:v>860548</c:v>
                </c:pt>
                <c:pt idx="1">
                  <c:v>851191</c:v>
                </c:pt>
                <c:pt idx="2">
                  <c:v>857982</c:v>
                </c:pt>
                <c:pt idx="3">
                  <c:v>887398.2</c:v>
                </c:pt>
                <c:pt idx="4">
                  <c:v>1394936</c:v>
                </c:pt>
                <c:pt idx="5">
                  <c:v>1477713</c:v>
                </c:pt>
                <c:pt idx="6">
                  <c:v>1477347</c:v>
                </c:pt>
                <c:pt idx="7">
                  <c:v>1513279</c:v>
                </c:pt>
                <c:pt idx="8">
                  <c:v>1674420</c:v>
                </c:pt>
                <c:pt idx="9">
                  <c:v>1734315</c:v>
                </c:pt>
              </c:numCache>
            </c:numRef>
          </c:val>
        </c:ser>
        <c:dLbls>
          <c:showLegendKey val="0"/>
          <c:showVal val="0"/>
          <c:showCatName val="0"/>
          <c:showSerName val="0"/>
          <c:showPercent val="0"/>
          <c:showBubbleSize val="0"/>
        </c:dLbls>
        <c:gapWidth val="61"/>
        <c:shape val="box"/>
        <c:axId val="279772424"/>
        <c:axId val="279770464"/>
        <c:axId val="0"/>
      </c:bar3DChart>
      <c:catAx>
        <c:axId val="279772424"/>
        <c:scaling>
          <c:orientation val="minMax"/>
        </c:scaling>
        <c:delete val="0"/>
        <c:axPos val="b"/>
        <c:numFmt formatCode="General" sourceLinked="1"/>
        <c:majorTickMark val="out"/>
        <c:minorTickMark val="none"/>
        <c:tickLblPos val="nextTo"/>
        <c:crossAx val="279770464"/>
        <c:crosses val="autoZero"/>
        <c:auto val="1"/>
        <c:lblAlgn val="ctr"/>
        <c:lblOffset val="100"/>
        <c:noMultiLvlLbl val="0"/>
      </c:catAx>
      <c:valAx>
        <c:axId val="279770464"/>
        <c:scaling>
          <c:orientation val="minMax"/>
          <c:min val="0"/>
        </c:scaling>
        <c:delete val="0"/>
        <c:axPos val="l"/>
        <c:numFmt formatCode="#,##0" sourceLinked="1"/>
        <c:majorTickMark val="out"/>
        <c:minorTickMark val="none"/>
        <c:tickLblPos val="nextTo"/>
        <c:crossAx val="279772424"/>
        <c:crosses val="autoZero"/>
        <c:crossBetween val="between"/>
      </c:valAx>
      <c:spPr>
        <a:ln w="25400">
          <a:noFill/>
        </a:ln>
      </c:spPr>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40"/>
      <c:rotY val="80"/>
      <c:rAngAx val="0"/>
    </c:view3D>
    <c:floor>
      <c:thickness val="0"/>
    </c:floor>
    <c:sideWall>
      <c:thickness val="0"/>
    </c:sideWall>
    <c:backWall>
      <c:thickness val="0"/>
    </c:backWall>
    <c:plotArea>
      <c:layout/>
      <c:pie3DChart>
        <c:varyColors val="1"/>
        <c:ser>
          <c:idx val="0"/>
          <c:order val="0"/>
          <c:explosion val="25"/>
          <c:dPt>
            <c:idx val="0"/>
            <c:bubble3D val="0"/>
            <c:spPr>
              <a:solidFill>
                <a:srgbClr val="002244"/>
              </a:solidFill>
            </c:spPr>
          </c:dPt>
          <c:dPt>
            <c:idx val="1"/>
            <c:bubble3D val="0"/>
            <c:spPr>
              <a:solidFill>
                <a:srgbClr val="668899"/>
              </a:solidFill>
            </c:spPr>
          </c:dPt>
          <c:dPt>
            <c:idx val="2"/>
            <c:bubble3D val="0"/>
            <c:spPr>
              <a:solidFill>
                <a:srgbClr val="BBCC00"/>
              </a:solidFill>
            </c:spPr>
          </c:dPt>
          <c:dPt>
            <c:idx val="3"/>
            <c:bubble3D val="0"/>
            <c:spPr>
              <a:solidFill>
                <a:srgbClr val="BBCCCC"/>
              </a:solidFill>
            </c:spPr>
          </c:dPt>
          <c:dPt>
            <c:idx val="4"/>
            <c:bubble3D val="0"/>
            <c:spPr>
              <a:solidFill>
                <a:srgbClr val="91C8FF"/>
              </a:solidFill>
            </c:spPr>
          </c:dPt>
          <c:dPt>
            <c:idx val="5"/>
            <c:bubble3D val="0"/>
            <c:spPr>
              <a:solidFill>
                <a:srgbClr val="8B9A00"/>
              </a:solidFill>
            </c:spPr>
          </c:dPt>
          <c:dPt>
            <c:idx val="6"/>
            <c:bubble3D val="0"/>
            <c:spPr>
              <a:solidFill>
                <a:schemeClr val="bg1">
                  <a:lumMod val="65000"/>
                </a:schemeClr>
              </a:solidFill>
            </c:spPr>
          </c:dPt>
          <c:dLbls>
            <c:dLbl>
              <c:idx val="3"/>
              <c:layout>
                <c:manualLayout>
                  <c:x val="-3.2128699429812654E-2"/>
                  <c:y val="-1.4571948998178498E-2"/>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4"/>
              <c:layout>
                <c:manualLayout>
                  <c:x val="-6.9005339849761843E-3"/>
                  <c:y val="-3.64298724954466E-3"/>
                </c:manualLayout>
              </c:layout>
              <c:numFmt formatCode="0.0%" sourceLinked="0"/>
              <c:spPr>
                <a:noFill/>
                <a:ln>
                  <a:noFill/>
                </a:ln>
                <a:effectLst/>
              </c:spPr>
              <c:txPr>
                <a:bodyPr wrap="square" lIns="38100" tIns="19050" rIns="38100" bIns="19050" anchor="ctr">
                  <a:spAutoFit/>
                </a:bodyPr>
                <a:lstStyle/>
                <a:p>
                  <a:pPr>
                    <a:defRPr/>
                  </a:pPr>
                  <a:endParaRPr lang="nl-BE"/>
                </a:p>
              </c:txPr>
              <c:dLblPos val="bestFit"/>
              <c:showLegendKey val="0"/>
              <c:showVal val="1"/>
              <c:showCatName val="0"/>
              <c:showSerName val="0"/>
              <c:showPercent val="0"/>
              <c:showBubbleSize val="0"/>
              <c:extLst>
                <c:ext xmlns:c15="http://schemas.microsoft.com/office/drawing/2012/chart" uri="{CE6537A1-D6FC-4f65-9D91-7224C49458BB}"/>
              </c:extLst>
            </c:dLbl>
            <c:numFmt formatCode="0%" sourceLinked="0"/>
            <c:spPr>
              <a:noFill/>
              <a:ln>
                <a:noFill/>
              </a:ln>
              <a:effectLst/>
            </c:spPr>
            <c:dLblPos val="outEnd"/>
            <c:showLegendKey val="0"/>
            <c:showVal val="1"/>
            <c:showCatName val="0"/>
            <c:showSerName val="0"/>
            <c:showPercent val="0"/>
            <c:showBubbleSize val="0"/>
            <c:showLeaderLines val="1"/>
            <c:extLst>
              <c:ext xmlns:c15="http://schemas.microsoft.com/office/drawing/2012/chart" uri="{CE6537A1-D6FC-4f65-9D91-7224C49458BB}"/>
            </c:extLst>
          </c:dLbls>
          <c:cat>
            <c:strRef>
              <c:f>Tabellen!$I$4:$O$4</c:f>
              <c:strCache>
                <c:ptCount val="7"/>
                <c:pt idx="0">
                  <c:v>Obligations</c:v>
                </c:pt>
                <c:pt idx="1">
                  <c:v>Actions</c:v>
                </c:pt>
                <c:pt idx="2">
                  <c:v>OPC</c:v>
                </c:pt>
                <c:pt idx="3">
                  <c:v>Prêts</c:v>
                </c:pt>
                <c:pt idx="4">
                  <c:v>Immobilier</c:v>
                </c:pt>
                <c:pt idx="5">
                  <c:v>Valeurs disponibles</c:v>
                </c:pt>
                <c:pt idx="6">
                  <c:v>Autres</c:v>
                </c:pt>
              </c:strCache>
            </c:strRef>
          </c:cat>
          <c:val>
            <c:numRef>
              <c:f>Tabellen!$I$6:$O$6</c:f>
              <c:numCache>
                <c:formatCode>0.00%</c:formatCode>
                <c:ptCount val="7"/>
                <c:pt idx="0">
                  <c:v>0.11277960547361743</c:v>
                </c:pt>
                <c:pt idx="1">
                  <c:v>8.9582671112162754E-2</c:v>
                </c:pt>
                <c:pt idx="2">
                  <c:v>0.73226599734007691</c:v>
                </c:pt>
                <c:pt idx="3">
                  <c:v>7.5873204996001874E-3</c:v>
                </c:pt>
                <c:pt idx="4">
                  <c:v>4.283660752169704E-3</c:v>
                </c:pt>
                <c:pt idx="5">
                  <c:v>3.1891627535469036E-2</c:v>
                </c:pt>
                <c:pt idx="6">
                  <c:v>2.1609117286904116E-2</c:v>
                </c:pt>
              </c:numCache>
            </c:numRef>
          </c:val>
        </c:ser>
        <c:dLbls>
          <c:showLegendKey val="0"/>
          <c:showVal val="1"/>
          <c:showCatName val="0"/>
          <c:showSerName val="0"/>
          <c:showPercent val="0"/>
          <c:showBubbleSize val="0"/>
          <c:showLeaderLines val="1"/>
        </c:dLbls>
      </c:pie3DChart>
    </c:plotArea>
    <c:legend>
      <c:legendPos val="b"/>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manualLayout>
          <c:layoutTarget val="inner"/>
          <c:xMode val="edge"/>
          <c:yMode val="edge"/>
          <c:x val="1.8024205040019763E-2"/>
          <c:y val="3.9975526223581997E-2"/>
          <c:w val="0.96395158991995711"/>
          <c:h val="0.83099607522241115"/>
        </c:manualLayout>
      </c:layout>
      <c:pie3DChart>
        <c:varyColors val="1"/>
        <c:dLbls>
          <c:showLegendKey val="0"/>
          <c:showVal val="1"/>
          <c:showCatName val="0"/>
          <c:showSerName val="0"/>
          <c:showPercent val="0"/>
          <c:showBubbleSize val="0"/>
          <c:showLeaderLines val="0"/>
        </c:dLbls>
      </c:pie3DChart>
    </c:plotArea>
    <c:legend>
      <c:legendPos val="b"/>
      <c:overlay val="0"/>
      <c:txPr>
        <a:bodyPr/>
        <a:lstStyle/>
        <a:p>
          <a:pPr>
            <a:defRPr sz="1200"/>
          </a:pPr>
          <a:endParaRPr lang="nl-BE"/>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ser>
          <c:idx val="0"/>
          <c:order val="0"/>
          <c:tx>
            <c:v>Percentage ICB's gesplitst</c:v>
          </c:tx>
          <c:explosion val="25"/>
          <c:dPt>
            <c:idx val="0"/>
            <c:bubble3D val="0"/>
            <c:spPr>
              <a:solidFill>
                <a:srgbClr val="002244"/>
              </a:solidFill>
            </c:spPr>
          </c:dPt>
          <c:dPt>
            <c:idx val="1"/>
            <c:bubble3D val="0"/>
            <c:spPr>
              <a:solidFill>
                <a:srgbClr val="668899"/>
              </a:solidFill>
            </c:spPr>
          </c:dPt>
          <c:dPt>
            <c:idx val="2"/>
            <c:bubble3D val="0"/>
            <c:spPr>
              <a:solidFill>
                <a:srgbClr val="BBCC00"/>
              </a:solidFill>
            </c:spPr>
          </c:dPt>
          <c:dPt>
            <c:idx val="3"/>
            <c:bubble3D val="0"/>
            <c:spPr>
              <a:solidFill>
                <a:srgbClr val="DDDDDD"/>
              </a:solidFill>
            </c:spPr>
          </c:dPt>
          <c:dPt>
            <c:idx val="4"/>
            <c:bubble3D val="0"/>
            <c:spPr>
              <a:solidFill>
                <a:srgbClr val="91C8FF"/>
              </a:solidFill>
            </c:spPr>
          </c:dPt>
          <c:dLbls>
            <c:dLbl>
              <c:idx val="2"/>
              <c:layout>
                <c:manualLayout>
                  <c:x val="1.0796150481189851E-2"/>
                  <c:y val="-7.2072072072072238E-3"/>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3"/>
              <c:layout>
                <c:manualLayout>
                  <c:x val="3.0467337416156513E-2"/>
                  <c:y val="-3.078101723771029E-3"/>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4"/>
              <c:layout>
                <c:manualLayout>
                  <c:x val="1.1739173798705439E-2"/>
                  <c:y val="-3.004290931748897E-3"/>
                </c:manualLayout>
              </c:layout>
              <c:numFmt formatCode="0%" sourceLinked="0"/>
              <c:spPr>
                <a:noFill/>
              </c:spPr>
              <c:txPr>
                <a:bodyPr/>
                <a:lstStyle/>
                <a:p>
                  <a:pPr>
                    <a:defRPr/>
                  </a:pPr>
                  <a:endParaRPr lang="nl-BE"/>
                </a:p>
              </c:txPr>
              <c:dLblPos val="bestFit"/>
              <c:showLegendKey val="0"/>
              <c:showVal val="1"/>
              <c:showCatName val="0"/>
              <c:showSerName val="0"/>
              <c:showPercent val="0"/>
              <c:showBubbleSize val="0"/>
              <c:extLst>
                <c:ext xmlns:c15="http://schemas.microsoft.com/office/drawing/2012/chart" uri="{CE6537A1-D6FC-4f65-9D91-7224C49458BB}"/>
              </c:extLst>
            </c:dLbl>
            <c:numFmt formatCode="0%" sourceLinked="0"/>
            <c:spPr>
              <a:noFill/>
              <a:ln>
                <a:noFill/>
              </a:ln>
              <a:effectLst/>
            </c:spPr>
            <c:dLblPos val="outEnd"/>
            <c:showLegendKey val="0"/>
            <c:showVal val="1"/>
            <c:showCatName val="0"/>
            <c:showSerName val="0"/>
            <c:showPercent val="0"/>
            <c:showBubbleSize val="0"/>
            <c:showLeaderLines val="1"/>
            <c:extLst>
              <c:ext xmlns:c15="http://schemas.microsoft.com/office/drawing/2012/chart" uri="{CE6537A1-D6FC-4f65-9D91-7224C49458BB}"/>
            </c:extLst>
          </c:dLbls>
          <c:cat>
            <c:strRef>
              <c:f>Tabellen!$R$4:$V$4</c:f>
              <c:strCache>
                <c:ptCount val="5"/>
                <c:pt idx="0">
                  <c:v>Obligations</c:v>
                </c:pt>
                <c:pt idx="1">
                  <c:v>Actions</c:v>
                </c:pt>
                <c:pt idx="2">
                  <c:v>Immobilier</c:v>
                </c:pt>
                <c:pt idx="3">
                  <c:v>Valeurs disponibles</c:v>
                </c:pt>
                <c:pt idx="4">
                  <c:v>Autres</c:v>
                </c:pt>
              </c:strCache>
            </c:strRef>
          </c:cat>
          <c:val>
            <c:numRef>
              <c:f>Tabellen!$R$6:$V$6</c:f>
              <c:numCache>
                <c:formatCode>0.00%</c:formatCode>
                <c:ptCount val="5"/>
                <c:pt idx="0">
                  <c:v>0.46846560698670009</c:v>
                </c:pt>
                <c:pt idx="1">
                  <c:v>0.44521804262648312</c:v>
                </c:pt>
                <c:pt idx="2">
                  <c:v>8.3284502613108352E-3</c:v>
                </c:pt>
                <c:pt idx="3">
                  <c:v>3.4999685815939936E-2</c:v>
                </c:pt>
                <c:pt idx="4">
                  <c:v>4.2988214309565446E-2</c:v>
                </c:pt>
              </c:numCache>
            </c:numRef>
          </c:val>
        </c:ser>
        <c:dLbls>
          <c:showLegendKey val="0"/>
          <c:showVal val="1"/>
          <c:showCatName val="0"/>
          <c:showSerName val="0"/>
          <c:showPercent val="0"/>
          <c:showBubbleSize val="0"/>
          <c:showLeaderLines val="1"/>
        </c:dLbls>
      </c:pie3DChart>
    </c:plotArea>
    <c:legend>
      <c:legendPos val="b"/>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200"/>
      <c:rAngAx val="0"/>
    </c:view3D>
    <c:floor>
      <c:thickness val="0"/>
    </c:floor>
    <c:sideWall>
      <c:thickness val="0"/>
    </c:sideWall>
    <c:backWall>
      <c:thickness val="0"/>
    </c:backWall>
    <c:plotArea>
      <c:layout/>
      <c:pie3DChart>
        <c:varyColors val="1"/>
        <c:ser>
          <c:idx val="0"/>
          <c:order val="0"/>
          <c:tx>
            <c:v>Percentage</c:v>
          </c:tx>
          <c:explosion val="25"/>
          <c:dPt>
            <c:idx val="0"/>
            <c:bubble3D val="0"/>
            <c:spPr>
              <a:solidFill>
                <a:srgbClr val="002244"/>
              </a:solidFill>
            </c:spPr>
          </c:dPt>
          <c:dPt>
            <c:idx val="1"/>
            <c:bubble3D val="0"/>
            <c:spPr>
              <a:solidFill>
                <a:srgbClr val="668899"/>
              </a:solidFill>
            </c:spPr>
          </c:dPt>
          <c:dPt>
            <c:idx val="2"/>
            <c:bubble3D val="0"/>
            <c:spPr>
              <a:solidFill>
                <a:srgbClr val="91C8FF"/>
              </a:solidFill>
            </c:spPr>
          </c:dPt>
          <c:dPt>
            <c:idx val="3"/>
            <c:bubble3D val="0"/>
            <c:spPr>
              <a:solidFill>
                <a:srgbClr val="DDDDDD"/>
              </a:solidFill>
            </c:spPr>
          </c:dPt>
          <c:dPt>
            <c:idx val="4"/>
            <c:bubble3D val="0"/>
            <c:spPr>
              <a:solidFill>
                <a:srgbClr val="BBCC00"/>
              </a:solidFill>
            </c:spPr>
          </c:dPt>
          <c:dPt>
            <c:idx val="5"/>
            <c:bubble3D val="0"/>
            <c:spPr>
              <a:solidFill>
                <a:schemeClr val="bg1">
                  <a:lumMod val="65000"/>
                </a:schemeClr>
              </a:solidFill>
            </c:spPr>
          </c:dPt>
          <c:dLbls>
            <c:dLbl>
              <c:idx val="2"/>
              <c:layout>
                <c:manualLayout>
                  <c:x val="-1.1574074074074073E-2"/>
                  <c:y val="3.3486904562461607E-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2.4074074074074074E-2"/>
                  <c:y val="2.1670296532082427E-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3.2407407407407489E-2"/>
                  <c:y val="7.8801585971966272E-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numFmt formatCode="0%" sourceLinked="0"/>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ext>
            </c:extLst>
          </c:dLbls>
          <c:cat>
            <c:strRef>
              <c:f>(Tabellen!$I$4:$J$4,Tabellen!$L$4:$O$4)</c:f>
              <c:strCache>
                <c:ptCount val="6"/>
                <c:pt idx="0">
                  <c:v>Obligations</c:v>
                </c:pt>
                <c:pt idx="1">
                  <c:v>Actions</c:v>
                </c:pt>
                <c:pt idx="2">
                  <c:v>Prêts</c:v>
                </c:pt>
                <c:pt idx="3">
                  <c:v>Immobilier</c:v>
                </c:pt>
                <c:pt idx="4">
                  <c:v>Valeurs disponibles</c:v>
                </c:pt>
                <c:pt idx="5">
                  <c:v>Autres</c:v>
                </c:pt>
              </c:strCache>
            </c:strRef>
          </c:cat>
          <c:val>
            <c:numRef>
              <c:f>(Tabellen!$I$7:$J$7,Tabellen!$L$7:$O$7)</c:f>
              <c:numCache>
                <c:formatCode>0.00%</c:formatCode>
                <c:ptCount val="6"/>
                <c:pt idx="0">
                  <c:v>0.45582104039325794</c:v>
                </c:pt>
                <c:pt idx="1">
                  <c:v>0.41560070512984154</c:v>
                </c:pt>
                <c:pt idx="2">
                  <c:v>7.5873204996001874E-3</c:v>
                </c:pt>
                <c:pt idx="3">
                  <c:v>1.0382301689065707E-2</c:v>
                </c:pt>
                <c:pt idx="4">
                  <c:v>5.7520707376067633E-2</c:v>
                </c:pt>
                <c:pt idx="5">
                  <c:v>5.3087924912167017E-2</c:v>
                </c:pt>
              </c:numCache>
            </c:numRef>
          </c:val>
        </c:ser>
        <c:dLbls>
          <c:showLegendKey val="0"/>
          <c:showVal val="0"/>
          <c:showCatName val="0"/>
          <c:showSerName val="0"/>
          <c:showPercent val="0"/>
          <c:showBubbleSize val="0"/>
          <c:showLeaderLines val="0"/>
        </c:dLbls>
      </c:pie3DChart>
    </c:plotArea>
    <c:legend>
      <c:legendPos val="b"/>
      <c:layout/>
      <c:overlay val="0"/>
      <c:txPr>
        <a:bodyPr/>
        <a:lstStyle/>
        <a:p>
          <a:pPr rtl="0">
            <a:defRPr/>
          </a:pPr>
          <a:endParaRPr lang="nl-BE"/>
        </a:p>
      </c:txPr>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nl-BE" sz="1200" b="1" i="0" u="none" strike="noStrike" baseline="0">
                <a:effectLst/>
              </a:rPr>
              <a:t>Rapport entre nombre d'IRP - total bilantaire - nombre d'affiliés</a:t>
            </a:r>
            <a:endParaRPr lang="nl-BE" sz="1200" b="1"/>
          </a:p>
        </c:rich>
      </c:tx>
      <c:layout/>
      <c:overlay val="0"/>
    </c:title>
    <c:autoTitleDeleted val="0"/>
    <c:view3D>
      <c:rotX val="0"/>
      <c:rotY val="30"/>
      <c:rAngAx val="0"/>
    </c:view3D>
    <c:floor>
      <c:thickness val="0"/>
    </c:floor>
    <c:sideWall>
      <c:thickness val="0"/>
    </c:sideWall>
    <c:backWall>
      <c:thickness val="0"/>
    </c:backWall>
    <c:plotArea>
      <c:layout/>
      <c:bar3DChart>
        <c:barDir val="col"/>
        <c:grouping val="clustered"/>
        <c:varyColors val="0"/>
        <c:ser>
          <c:idx val="1"/>
          <c:order val="0"/>
          <c:tx>
            <c:strRef>
              <c:f>Grafieken!$Z$150</c:f>
              <c:strCache>
                <c:ptCount val="1"/>
                <c:pt idx="0">
                  <c:v>% du nombre d'IRP</c:v>
                </c:pt>
              </c:strCache>
            </c:strRef>
          </c:tx>
          <c:spPr>
            <a:solidFill>
              <a:srgbClr val="668899"/>
            </a:solidFill>
          </c:spPr>
          <c:invertIfNegative val="0"/>
          <c:cat>
            <c:strRef>
              <c:f>Grafieken!$W$152:$W$158</c:f>
              <c:strCache>
                <c:ptCount val="6"/>
                <c:pt idx="0">
                  <c:v>Premier pilier</c:v>
                </c:pt>
                <c:pt idx="1">
                  <c:v>Fonds sectoriels</c:v>
                </c:pt>
                <c:pt idx="2">
                  <c:v>Indépendants</c:v>
                </c:pt>
                <c:pt idx="3">
                  <c:v>Multi-employeurs avec lien</c:v>
                </c:pt>
                <c:pt idx="4">
                  <c:v>Multi-employeurs sans lien</c:v>
                </c:pt>
                <c:pt idx="5">
                  <c:v>Mono-employeur</c:v>
                </c:pt>
              </c:strCache>
              <c:extLst/>
            </c:strRef>
          </c:cat>
          <c:val>
            <c:numRef>
              <c:f>Grafieken!$Z$152:$Z$158</c:f>
              <c:numCache>
                <c:formatCode>0.00%</c:formatCode>
                <c:ptCount val="6"/>
                <c:pt idx="0">
                  <c:v>2.4630541871921183E-2</c:v>
                </c:pt>
                <c:pt idx="1">
                  <c:v>5.4187192118226604E-2</c:v>
                </c:pt>
                <c:pt idx="2">
                  <c:v>1.4778325123152709E-2</c:v>
                </c:pt>
                <c:pt idx="3">
                  <c:v>0.52709359605911332</c:v>
                </c:pt>
                <c:pt idx="4">
                  <c:v>2.9556650246305417E-2</c:v>
                </c:pt>
                <c:pt idx="5">
                  <c:v>0.31034482758620691</c:v>
                </c:pt>
              </c:numCache>
              <c:extLst/>
            </c:numRef>
          </c:val>
        </c:ser>
        <c:ser>
          <c:idx val="0"/>
          <c:order val="1"/>
          <c:tx>
            <c:strRef>
              <c:f>Grafieken!$AB$150</c:f>
              <c:strCache>
                <c:ptCount val="1"/>
                <c:pt idx="0">
                  <c:v>% du total bilantaire</c:v>
                </c:pt>
              </c:strCache>
            </c:strRef>
          </c:tx>
          <c:spPr>
            <a:solidFill>
              <a:srgbClr val="BBCC00"/>
            </a:solidFill>
          </c:spPr>
          <c:invertIfNegative val="0"/>
          <c:cat>
            <c:strRef>
              <c:f>Grafieken!$W$152:$W$158</c:f>
              <c:strCache>
                <c:ptCount val="6"/>
                <c:pt idx="0">
                  <c:v>Premier pilier</c:v>
                </c:pt>
                <c:pt idx="1">
                  <c:v>Fonds sectoriels</c:v>
                </c:pt>
                <c:pt idx="2">
                  <c:v>Indépendants</c:v>
                </c:pt>
                <c:pt idx="3">
                  <c:v>Multi-employeurs avec lien</c:v>
                </c:pt>
                <c:pt idx="4">
                  <c:v>Multi-employeurs sans lien</c:v>
                </c:pt>
                <c:pt idx="5">
                  <c:v>Mono-employeur</c:v>
                </c:pt>
              </c:strCache>
              <c:extLst/>
            </c:strRef>
          </c:cat>
          <c:val>
            <c:numRef>
              <c:f>Grafieken!$AB$152:$AB$158</c:f>
              <c:numCache>
                <c:formatCode>0.00%</c:formatCode>
                <c:ptCount val="6"/>
                <c:pt idx="0">
                  <c:v>8.9132218709831817E-2</c:v>
                </c:pt>
                <c:pt idx="1">
                  <c:v>0.14168464745256129</c:v>
                </c:pt>
                <c:pt idx="2">
                  <c:v>5.976592932925133E-2</c:v>
                </c:pt>
                <c:pt idx="3">
                  <c:v>0.62862499521868365</c:v>
                </c:pt>
                <c:pt idx="4">
                  <c:v>1.3529456563226711E-2</c:v>
                </c:pt>
                <c:pt idx="5">
                  <c:v>6.6953103139891307E-2</c:v>
                </c:pt>
              </c:numCache>
              <c:extLst/>
            </c:numRef>
          </c:val>
        </c:ser>
        <c:ser>
          <c:idx val="2"/>
          <c:order val="2"/>
          <c:tx>
            <c:strRef>
              <c:f>Grafieken!$AD$150</c:f>
              <c:strCache>
                <c:ptCount val="1"/>
                <c:pt idx="0">
                  <c:v>% du nombre d'affiliés</c:v>
                </c:pt>
              </c:strCache>
            </c:strRef>
          </c:tx>
          <c:spPr>
            <a:solidFill>
              <a:srgbClr val="002244"/>
            </a:solidFill>
          </c:spPr>
          <c:invertIfNegative val="0"/>
          <c:cat>
            <c:strRef>
              <c:f>Grafieken!$W$152:$W$158</c:f>
              <c:strCache>
                <c:ptCount val="6"/>
                <c:pt idx="0">
                  <c:v>Premier pilier</c:v>
                </c:pt>
                <c:pt idx="1">
                  <c:v>Fonds sectoriels</c:v>
                </c:pt>
                <c:pt idx="2">
                  <c:v>Indépendants</c:v>
                </c:pt>
                <c:pt idx="3">
                  <c:v>Multi-employeurs avec lien</c:v>
                </c:pt>
                <c:pt idx="4">
                  <c:v>Multi-employeurs sans lien</c:v>
                </c:pt>
                <c:pt idx="5">
                  <c:v>Mono-employeur</c:v>
                </c:pt>
              </c:strCache>
              <c:extLst/>
            </c:strRef>
          </c:cat>
          <c:val>
            <c:numRef>
              <c:f>Grafieken!$AD$152:$AD$158</c:f>
              <c:numCache>
                <c:formatCode>0.00%</c:formatCode>
                <c:ptCount val="6"/>
                <c:pt idx="0">
                  <c:v>8.7164096487662279E-3</c:v>
                </c:pt>
                <c:pt idx="1">
                  <c:v>0.74568460746750154</c:v>
                </c:pt>
                <c:pt idx="2">
                  <c:v>1.9272162208134047E-2</c:v>
                </c:pt>
                <c:pt idx="3">
                  <c:v>0.17966805338130618</c:v>
                </c:pt>
                <c:pt idx="4">
                  <c:v>5.2712454196613646E-3</c:v>
                </c:pt>
                <c:pt idx="5">
                  <c:v>4.1131513018108017E-2</c:v>
                </c:pt>
              </c:numCache>
              <c:extLst/>
            </c:numRef>
          </c:val>
        </c:ser>
        <c:dLbls>
          <c:showLegendKey val="0"/>
          <c:showVal val="0"/>
          <c:showCatName val="0"/>
          <c:showSerName val="0"/>
          <c:showPercent val="0"/>
          <c:showBubbleSize val="0"/>
        </c:dLbls>
        <c:gapWidth val="150"/>
        <c:shape val="box"/>
        <c:axId val="119101632"/>
        <c:axId val="119102416"/>
        <c:axId val="0"/>
      </c:bar3DChart>
      <c:catAx>
        <c:axId val="119101632"/>
        <c:scaling>
          <c:orientation val="minMax"/>
        </c:scaling>
        <c:delete val="0"/>
        <c:axPos val="b"/>
        <c:numFmt formatCode="General" sourceLinked="1"/>
        <c:majorTickMark val="out"/>
        <c:minorTickMark val="none"/>
        <c:tickLblPos val="nextTo"/>
        <c:crossAx val="119102416"/>
        <c:crosses val="autoZero"/>
        <c:auto val="1"/>
        <c:lblAlgn val="ctr"/>
        <c:lblOffset val="100"/>
        <c:noMultiLvlLbl val="0"/>
      </c:catAx>
      <c:valAx>
        <c:axId val="119102416"/>
        <c:scaling>
          <c:orientation val="minMax"/>
        </c:scaling>
        <c:delete val="0"/>
        <c:axPos val="l"/>
        <c:majorGridlines/>
        <c:numFmt formatCode="0.00%" sourceLinked="1"/>
        <c:majorTickMark val="out"/>
        <c:minorTickMark val="none"/>
        <c:tickLblPos val="nextTo"/>
        <c:crossAx val="11910163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5"/>
    </mc:Choice>
    <mc:Fallback>
      <c:style val="15"/>
    </mc:Fallback>
  </mc:AlternateContent>
  <c:chart>
    <c:title>
      <c:tx>
        <c:rich>
          <a:bodyPr/>
          <a:lstStyle/>
          <a:p>
            <a:pPr>
              <a:defRPr/>
            </a:pPr>
            <a:r>
              <a:rPr lang="nl-BE" sz="1400" b="1" i="0" u="none" strike="noStrike" baseline="0">
                <a:effectLst/>
              </a:rPr>
              <a:t>Taux de couverture</a:t>
            </a:r>
            <a:endParaRPr lang="nl-BE" sz="1400" b="1"/>
          </a:p>
        </c:rich>
      </c:tx>
      <c:layout/>
      <c:overlay val="0"/>
    </c:title>
    <c:autoTitleDeleted val="0"/>
    <c:view3D>
      <c:rotX val="0"/>
      <c:rotY val="30"/>
      <c:rAngAx val="0"/>
    </c:view3D>
    <c:floor>
      <c:thickness val="0"/>
    </c:floor>
    <c:sideWall>
      <c:thickness val="0"/>
    </c:sideWall>
    <c:backWall>
      <c:thickness val="0"/>
    </c:backWall>
    <c:plotArea>
      <c:layout>
        <c:manualLayout>
          <c:layoutTarget val="inner"/>
          <c:xMode val="edge"/>
          <c:yMode val="edge"/>
          <c:x val="0.12974381723411335"/>
          <c:y val="0.10631060477060512"/>
          <c:w val="0.84061679790026156"/>
          <c:h val="0.57679058765056224"/>
        </c:manualLayout>
      </c:layout>
      <c:bar3DChart>
        <c:barDir val="col"/>
        <c:grouping val="clustered"/>
        <c:varyColors val="0"/>
        <c:ser>
          <c:idx val="0"/>
          <c:order val="0"/>
          <c:tx>
            <c:strRef>
              <c:f>Tabellen!$E$4</c:f>
              <c:strCache>
                <c:ptCount val="1"/>
                <c:pt idx="0">
                  <c:v>Taux de couverture PCT + marge</c:v>
                </c:pt>
              </c:strCache>
            </c:strRef>
          </c:tx>
          <c:spPr>
            <a:solidFill>
              <a:srgbClr val="002244"/>
            </a:solidFill>
          </c:spPr>
          <c:invertIfNegative val="0"/>
          <c:cat>
            <c:strRef>
              <c:f>(Tabellen!$A$8,Tabellen!$A$10:$A$15)</c:f>
              <c:strCache>
                <c:ptCount val="6"/>
                <c:pt idx="0">
                  <c:v>Premier pilier</c:v>
                </c:pt>
                <c:pt idx="1">
                  <c:v>Fonds sectoriels</c:v>
                </c:pt>
                <c:pt idx="2">
                  <c:v>Indépendants</c:v>
                </c:pt>
                <c:pt idx="3">
                  <c:v>Multi-ER avec lien</c:v>
                </c:pt>
                <c:pt idx="4">
                  <c:v>Multi-ER sans lien</c:v>
                </c:pt>
                <c:pt idx="5">
                  <c:v>Mono-employeur</c:v>
                </c:pt>
              </c:strCache>
              <c:extLst/>
            </c:strRef>
          </c:cat>
          <c:val>
            <c:numRef>
              <c:f>(Tabellen!$E$8,Tabellen!$E$10:$E$15)</c:f>
              <c:numCache>
                <c:formatCode>0.00%</c:formatCode>
                <c:ptCount val="6"/>
                <c:pt idx="1">
                  <c:v>1.6168857154742011</c:v>
                </c:pt>
                <c:pt idx="2">
                  <c:v>1.9018738660616201</c:v>
                </c:pt>
                <c:pt idx="3">
                  <c:v>1.4055211290934388</c:v>
                </c:pt>
                <c:pt idx="4">
                  <c:v>1.2573403258093634</c:v>
                </c:pt>
                <c:pt idx="5">
                  <c:v>1.3131656303610091</c:v>
                </c:pt>
              </c:numCache>
              <c:extLst/>
            </c:numRef>
          </c:val>
        </c:ser>
        <c:ser>
          <c:idx val="1"/>
          <c:order val="1"/>
          <c:tx>
            <c:strRef>
              <c:f>Tabellen!$F$4</c:f>
              <c:strCache>
                <c:ptCount val="1"/>
                <c:pt idx="0">
                  <c:v>Taux de couverture PLT + marge</c:v>
                </c:pt>
              </c:strCache>
            </c:strRef>
          </c:tx>
          <c:spPr>
            <a:solidFill>
              <a:srgbClr val="BBCC00"/>
            </a:solidFill>
          </c:spPr>
          <c:invertIfNegative val="0"/>
          <c:cat>
            <c:strRef>
              <c:f>(Tabellen!$A$8,Tabellen!$A$10:$A$15)</c:f>
              <c:strCache>
                <c:ptCount val="6"/>
                <c:pt idx="0">
                  <c:v>Premier pilier</c:v>
                </c:pt>
                <c:pt idx="1">
                  <c:v>Fonds sectoriels</c:v>
                </c:pt>
                <c:pt idx="2">
                  <c:v>Indépendants</c:v>
                </c:pt>
                <c:pt idx="3">
                  <c:v>Multi-ER avec lien</c:v>
                </c:pt>
                <c:pt idx="4">
                  <c:v>Multi-ER sans lien</c:v>
                </c:pt>
                <c:pt idx="5">
                  <c:v>Mono-employeur</c:v>
                </c:pt>
              </c:strCache>
              <c:extLst/>
            </c:strRef>
          </c:cat>
          <c:val>
            <c:numRef>
              <c:f>(Tabellen!$F$8,Tabellen!$F$10:$F$15)</c:f>
              <c:numCache>
                <c:formatCode>0.00%</c:formatCode>
                <c:ptCount val="6"/>
                <c:pt idx="0">
                  <c:v>1.318351695324347</c:v>
                </c:pt>
                <c:pt idx="1">
                  <c:v>1.483461874620879</c:v>
                </c:pt>
                <c:pt idx="2">
                  <c:v>1.0897802801792262</c:v>
                </c:pt>
                <c:pt idx="3">
                  <c:v>1.2173518857882828</c:v>
                </c:pt>
                <c:pt idx="4">
                  <c:v>1.1173837931307031</c:v>
                </c:pt>
                <c:pt idx="5">
                  <c:v>1.075917786477931</c:v>
                </c:pt>
              </c:numCache>
              <c:extLst/>
            </c:numRef>
          </c:val>
        </c:ser>
        <c:dLbls>
          <c:showLegendKey val="0"/>
          <c:showVal val="0"/>
          <c:showCatName val="0"/>
          <c:showSerName val="0"/>
          <c:showPercent val="0"/>
          <c:showBubbleSize val="0"/>
        </c:dLbls>
        <c:gapWidth val="150"/>
        <c:shape val="box"/>
        <c:axId val="168170376"/>
        <c:axId val="328944392"/>
        <c:axId val="0"/>
      </c:bar3DChart>
      <c:catAx>
        <c:axId val="168170376"/>
        <c:scaling>
          <c:orientation val="minMax"/>
        </c:scaling>
        <c:delete val="0"/>
        <c:axPos val="b"/>
        <c:numFmt formatCode="General" sourceLinked="0"/>
        <c:majorTickMark val="out"/>
        <c:minorTickMark val="none"/>
        <c:tickLblPos val="nextTo"/>
        <c:txPr>
          <a:bodyPr rot="1860000" vert="horz"/>
          <a:lstStyle/>
          <a:p>
            <a:pPr>
              <a:defRPr/>
            </a:pPr>
            <a:endParaRPr lang="nl-BE"/>
          </a:p>
        </c:txPr>
        <c:crossAx val="328944392"/>
        <c:crosses val="autoZero"/>
        <c:auto val="1"/>
        <c:lblAlgn val="ctr"/>
        <c:lblOffset val="100"/>
        <c:noMultiLvlLbl val="0"/>
      </c:catAx>
      <c:valAx>
        <c:axId val="328944392"/>
        <c:scaling>
          <c:orientation val="minMax"/>
        </c:scaling>
        <c:delete val="0"/>
        <c:axPos val="l"/>
        <c:majorGridlines/>
        <c:numFmt formatCode="0.00%" sourceLinked="1"/>
        <c:majorTickMark val="out"/>
        <c:minorTickMark val="none"/>
        <c:tickLblPos val="nextTo"/>
        <c:crossAx val="16817037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nl-BE" sz="1400" b="1" i="0" baseline="0">
                <a:effectLst/>
              </a:rPr>
              <a:t>Composition du portefeuille avec OPC ventilés (1)</a:t>
            </a:r>
            <a:endParaRPr lang="nl-BE" sz="1400">
              <a:effectLst/>
            </a:endParaRPr>
          </a:p>
        </c:rich>
      </c:tx>
      <c:layout/>
      <c:overlay val="0"/>
    </c:title>
    <c:autoTitleDeleted val="0"/>
    <c:view3D>
      <c:rotX val="15"/>
      <c:rotY val="20"/>
      <c:rAngAx val="0"/>
    </c:view3D>
    <c:floor>
      <c:thickness val="0"/>
    </c:floor>
    <c:sideWall>
      <c:thickness val="0"/>
    </c:sideWall>
    <c:backWall>
      <c:thickness val="0"/>
    </c:backWall>
    <c:plotArea>
      <c:layout/>
      <c:bar3DChart>
        <c:barDir val="col"/>
        <c:grouping val="stacked"/>
        <c:varyColors val="0"/>
        <c:ser>
          <c:idx val="0"/>
          <c:order val="0"/>
          <c:tx>
            <c:strRef>
              <c:f>Tabellen!$I$4</c:f>
              <c:strCache>
                <c:ptCount val="1"/>
                <c:pt idx="0">
                  <c:v>Obligations</c:v>
                </c:pt>
              </c:strCache>
            </c:strRef>
          </c:tx>
          <c:spPr>
            <a:solidFill>
              <a:srgbClr val="002244"/>
            </a:solidFill>
          </c:spPr>
          <c:invertIfNegative val="0"/>
          <c:cat>
            <c:strRef>
              <c:f>Tabellen!$A$6:$A$9</c:f>
              <c:strCache>
                <c:ptCount val="3"/>
                <c:pt idx="0">
                  <c:v>Secteur</c:v>
                </c:pt>
                <c:pt idx="1">
                  <c:v>Premier pilier</c:v>
                </c:pt>
                <c:pt idx="2">
                  <c:v>Deuxième pilier</c:v>
                </c:pt>
              </c:strCache>
              <c:extLst/>
            </c:strRef>
          </c:cat>
          <c:val>
            <c:numRef>
              <c:f>Tabellen!$I$6:$I$9</c:f>
              <c:numCache>
                <c:formatCode>0.00%</c:formatCode>
                <c:ptCount val="3"/>
                <c:pt idx="0">
                  <c:v>0.45582104039325794</c:v>
                </c:pt>
                <c:pt idx="1">
                  <c:v>0.30957143461104097</c:v>
                </c:pt>
                <c:pt idx="2">
                  <c:v>0.46960688917766413</c:v>
                </c:pt>
              </c:numCache>
              <c:extLst/>
            </c:numRef>
          </c:val>
        </c:ser>
        <c:ser>
          <c:idx val="1"/>
          <c:order val="1"/>
          <c:tx>
            <c:strRef>
              <c:f>Tabellen!$J$4</c:f>
              <c:strCache>
                <c:ptCount val="1"/>
                <c:pt idx="0">
                  <c:v>Actions</c:v>
                </c:pt>
              </c:strCache>
            </c:strRef>
          </c:tx>
          <c:spPr>
            <a:solidFill>
              <a:srgbClr val="668899"/>
            </a:solidFill>
          </c:spPr>
          <c:invertIfNegative val="0"/>
          <c:cat>
            <c:strRef>
              <c:f>Tabellen!$A$6:$A$9</c:f>
              <c:strCache>
                <c:ptCount val="3"/>
                <c:pt idx="0">
                  <c:v>Secteur</c:v>
                </c:pt>
                <c:pt idx="1">
                  <c:v>Premier pilier</c:v>
                </c:pt>
                <c:pt idx="2">
                  <c:v>Deuxième pilier</c:v>
                </c:pt>
              </c:strCache>
              <c:extLst/>
            </c:strRef>
          </c:cat>
          <c:val>
            <c:numRef>
              <c:f>Tabellen!$J$6:$J$9</c:f>
              <c:numCache>
                <c:formatCode>0.00%</c:formatCode>
                <c:ptCount val="3"/>
                <c:pt idx="0">
                  <c:v>0.41560070512984154</c:v>
                </c:pt>
                <c:pt idx="1">
                  <c:v>0.50585281764988566</c:v>
                </c:pt>
                <c:pt idx="2">
                  <c:v>0.40709331826189127</c:v>
                </c:pt>
              </c:numCache>
              <c:extLst/>
            </c:numRef>
          </c:val>
        </c:ser>
        <c:ser>
          <c:idx val="3"/>
          <c:order val="3"/>
          <c:tx>
            <c:strRef>
              <c:f>Tabellen!$L$4</c:f>
              <c:strCache>
                <c:ptCount val="1"/>
                <c:pt idx="0">
                  <c:v>Prêts</c:v>
                </c:pt>
              </c:strCache>
            </c:strRef>
          </c:tx>
          <c:spPr>
            <a:solidFill>
              <a:srgbClr val="BAC9D0"/>
            </a:solidFill>
          </c:spPr>
          <c:invertIfNegative val="0"/>
          <c:cat>
            <c:strRef>
              <c:f>Tabellen!$A$6:$A$9</c:f>
              <c:strCache>
                <c:ptCount val="3"/>
                <c:pt idx="0">
                  <c:v>Secteur</c:v>
                </c:pt>
                <c:pt idx="1">
                  <c:v>Premier pilier</c:v>
                </c:pt>
                <c:pt idx="2">
                  <c:v>Deuxième pilier</c:v>
                </c:pt>
              </c:strCache>
              <c:extLst/>
            </c:strRef>
          </c:cat>
          <c:val>
            <c:numRef>
              <c:f>Tabellen!$L$6:$L$9</c:f>
              <c:numCache>
                <c:formatCode>0.00%</c:formatCode>
                <c:ptCount val="3"/>
                <c:pt idx="0">
                  <c:v>7.5873204996001874E-3</c:v>
                </c:pt>
                <c:pt idx="1">
                  <c:v>6.1878909782357681E-2</c:v>
                </c:pt>
                <c:pt idx="2">
                  <c:v>2.469661302407391E-3</c:v>
                </c:pt>
              </c:numCache>
              <c:extLst/>
            </c:numRef>
          </c:val>
        </c:ser>
        <c:ser>
          <c:idx val="4"/>
          <c:order val="4"/>
          <c:tx>
            <c:strRef>
              <c:f>Tabellen!$M$4</c:f>
              <c:strCache>
                <c:ptCount val="1"/>
                <c:pt idx="0">
                  <c:v>Immobilier</c:v>
                </c:pt>
              </c:strCache>
            </c:strRef>
          </c:tx>
          <c:spPr>
            <a:solidFill>
              <a:srgbClr val="333333"/>
            </a:solidFill>
          </c:spPr>
          <c:invertIfNegative val="0"/>
          <c:cat>
            <c:strRef>
              <c:f>Tabellen!$A$6:$A$9</c:f>
              <c:strCache>
                <c:ptCount val="3"/>
                <c:pt idx="0">
                  <c:v>Secteur</c:v>
                </c:pt>
                <c:pt idx="1">
                  <c:v>Premier pilier</c:v>
                </c:pt>
                <c:pt idx="2">
                  <c:v>Deuxième pilier</c:v>
                </c:pt>
              </c:strCache>
              <c:extLst/>
            </c:strRef>
          </c:cat>
          <c:val>
            <c:numRef>
              <c:f>Tabellen!$M$6:$M$9</c:f>
              <c:numCache>
                <c:formatCode>0.00%</c:formatCode>
                <c:ptCount val="3"/>
                <c:pt idx="0">
                  <c:v>1.0382301689065707E-2</c:v>
                </c:pt>
                <c:pt idx="1">
                  <c:v>4.7020805519410791E-2</c:v>
                </c:pt>
                <c:pt idx="2">
                  <c:v>6.9286658943534252E-3</c:v>
                </c:pt>
              </c:numCache>
              <c:extLst/>
            </c:numRef>
          </c:val>
        </c:ser>
        <c:ser>
          <c:idx val="5"/>
          <c:order val="5"/>
          <c:tx>
            <c:strRef>
              <c:f>Tabellen!$N$4</c:f>
              <c:strCache>
                <c:ptCount val="1"/>
                <c:pt idx="0">
                  <c:v>Valeurs disponibles</c:v>
                </c:pt>
              </c:strCache>
            </c:strRef>
          </c:tx>
          <c:spPr>
            <a:solidFill>
              <a:srgbClr val="8B9A00"/>
            </a:solidFill>
          </c:spPr>
          <c:invertIfNegative val="0"/>
          <c:cat>
            <c:strRef>
              <c:f>Tabellen!$A$6:$A$9</c:f>
              <c:strCache>
                <c:ptCount val="3"/>
                <c:pt idx="0">
                  <c:v>Secteur</c:v>
                </c:pt>
                <c:pt idx="1">
                  <c:v>Premier pilier</c:v>
                </c:pt>
                <c:pt idx="2">
                  <c:v>Deuxième pilier</c:v>
                </c:pt>
              </c:strCache>
              <c:extLst/>
            </c:strRef>
          </c:cat>
          <c:val>
            <c:numRef>
              <c:f>Tabellen!$N$6:$N$9</c:f>
              <c:numCache>
                <c:formatCode>0.00%</c:formatCode>
                <c:ptCount val="3"/>
                <c:pt idx="0">
                  <c:v>5.7520707376067633E-2</c:v>
                </c:pt>
                <c:pt idx="1">
                  <c:v>1.1592396866377324E-2</c:v>
                </c:pt>
                <c:pt idx="2">
                  <c:v>6.1850023275576427E-2</c:v>
                </c:pt>
              </c:numCache>
              <c:extLst/>
            </c:numRef>
          </c:val>
        </c:ser>
        <c:ser>
          <c:idx val="6"/>
          <c:order val="6"/>
          <c:tx>
            <c:strRef>
              <c:f>Tabellen!$O$4</c:f>
              <c:strCache>
                <c:ptCount val="1"/>
                <c:pt idx="0">
                  <c:v>Autres</c:v>
                </c:pt>
              </c:strCache>
            </c:strRef>
          </c:tx>
          <c:spPr>
            <a:solidFill>
              <a:schemeClr val="bg1">
                <a:lumMod val="65000"/>
              </a:schemeClr>
            </a:solidFill>
          </c:spPr>
          <c:invertIfNegative val="0"/>
          <c:cat>
            <c:strRef>
              <c:f>Tabellen!$A$6:$A$9</c:f>
              <c:strCache>
                <c:ptCount val="3"/>
                <c:pt idx="0">
                  <c:v>Secteur</c:v>
                </c:pt>
                <c:pt idx="1">
                  <c:v>Premier pilier</c:v>
                </c:pt>
                <c:pt idx="2">
                  <c:v>Deuxième pilier</c:v>
                </c:pt>
              </c:strCache>
              <c:extLst/>
            </c:strRef>
          </c:cat>
          <c:val>
            <c:numRef>
              <c:f>Tabellen!$O$6:$O$9</c:f>
              <c:numCache>
                <c:formatCode>0.00%</c:formatCode>
                <c:ptCount val="3"/>
                <c:pt idx="0">
                  <c:v>5.3087924912167017E-2</c:v>
                </c:pt>
                <c:pt idx="1">
                  <c:v>6.4083635570927541E-2</c:v>
                </c:pt>
                <c:pt idx="2">
                  <c:v>5.2051442088107407E-2</c:v>
                </c:pt>
              </c:numCache>
              <c:extLst/>
            </c:numRef>
          </c:val>
        </c:ser>
        <c:dLbls>
          <c:showLegendKey val="0"/>
          <c:showVal val="0"/>
          <c:showCatName val="0"/>
          <c:showSerName val="0"/>
          <c:showPercent val="0"/>
          <c:showBubbleSize val="0"/>
        </c:dLbls>
        <c:gapWidth val="150"/>
        <c:shape val="box"/>
        <c:axId val="329321720"/>
        <c:axId val="329322112"/>
        <c:axId val="0"/>
        <c:extLst>
          <c:ext xmlns:c15="http://schemas.microsoft.com/office/drawing/2012/chart" uri="{02D57815-91ED-43cb-92C2-25804820EDAC}">
            <c15:filteredBarSeries>
              <c15:ser>
                <c:idx val="2"/>
                <c:order val="2"/>
                <c:tx>
                  <c:strRef>
                    <c:extLst>
                      <c:ext uri="{02D57815-91ED-43cb-92C2-25804820EDAC}">
                        <c15:formulaRef>
                          <c15:sqref>Tabellen!$K$4</c15:sqref>
                        </c15:formulaRef>
                      </c:ext>
                    </c:extLst>
                    <c:strCache>
                      <c:ptCount val="1"/>
                      <c:pt idx="0">
                        <c:v>OPC</c:v>
                      </c:pt>
                    </c:strCache>
                  </c:strRef>
                </c:tx>
                <c:spPr>
                  <a:solidFill>
                    <a:srgbClr val="BBCC00"/>
                  </a:solidFill>
                </c:spPr>
                <c:invertIfNegative val="0"/>
                <c:cat>
                  <c:strRef>
                    <c:extLst>
                      <c:ext uri="{02D57815-91ED-43cb-92C2-25804820EDAC}">
                        <c15:formulaRef>
                          <c15:sqref>Tabellen!$A$6:$A$9</c15:sqref>
                        </c15:formulaRef>
                      </c:ext>
                    </c:extLst>
                    <c:strCache>
                      <c:ptCount val="3"/>
                      <c:pt idx="0">
                        <c:v>Secteur</c:v>
                      </c:pt>
                      <c:pt idx="1">
                        <c:v>Premier pilier</c:v>
                      </c:pt>
                      <c:pt idx="2">
                        <c:v>Deuxième pilier</c:v>
                      </c:pt>
                    </c:strCache>
                  </c:strRef>
                </c:cat>
                <c:val>
                  <c:numRef>
                    <c:extLst>
                      <c:ext uri="{02D57815-91ED-43cb-92C2-25804820EDAC}">
                        <c15:formulaRef>
                          <c15:sqref>Tabellen!$K$6:$K$9</c15:sqref>
                        </c15:formulaRef>
                      </c:ext>
                    </c:extLst>
                    <c:numCache>
                      <c:formatCode>General</c:formatCode>
                      <c:ptCount val="3"/>
                    </c:numCache>
                  </c:numRef>
                </c:val>
              </c15:ser>
            </c15:filteredBarSeries>
          </c:ext>
        </c:extLst>
      </c:bar3DChart>
      <c:catAx>
        <c:axId val="329321720"/>
        <c:scaling>
          <c:orientation val="minMax"/>
        </c:scaling>
        <c:delete val="0"/>
        <c:axPos val="b"/>
        <c:numFmt formatCode="General" sourceLinked="0"/>
        <c:majorTickMark val="out"/>
        <c:minorTickMark val="none"/>
        <c:tickLblPos val="nextTo"/>
        <c:crossAx val="329322112"/>
        <c:crosses val="autoZero"/>
        <c:auto val="1"/>
        <c:lblAlgn val="ctr"/>
        <c:lblOffset val="100"/>
        <c:noMultiLvlLbl val="0"/>
      </c:catAx>
      <c:valAx>
        <c:axId val="329322112"/>
        <c:scaling>
          <c:orientation val="minMax"/>
        </c:scaling>
        <c:delete val="1"/>
        <c:axPos val="l"/>
        <c:numFmt formatCode="0.00%" sourceLinked="1"/>
        <c:majorTickMark val="out"/>
        <c:minorTickMark val="none"/>
        <c:tickLblPos val="none"/>
        <c:crossAx val="329321720"/>
        <c:crosses val="autoZero"/>
        <c:crossBetween val="between"/>
      </c:valAx>
    </c:plotArea>
    <c:legend>
      <c:legendPos val="b"/>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C2986FCF-EDB4-4BD6-A01A-AEEAEBD0A732}" type="datetimeFigureOut">
              <a:rPr lang="nl-BE" smtClean="0"/>
              <a:pPr/>
              <a:t>12/09/2018</a:t>
            </a:fld>
            <a:endParaRPr lang="nl-BE"/>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4C61ED6E-4AB3-48AA-BD12-6BCACCEB99F9}" type="slidenum">
              <a:rPr lang="nl-BE" smtClean="0"/>
              <a:pPr/>
              <a:t>‹#›</a:t>
            </a:fld>
            <a:endParaRPr lang="nl-BE"/>
          </a:p>
        </p:txBody>
      </p:sp>
    </p:spTree>
    <p:extLst>
      <p:ext uri="{BB962C8B-B14F-4D97-AF65-F5344CB8AC3E}">
        <p14:creationId xmlns:p14="http://schemas.microsoft.com/office/powerpoint/2010/main" val="1611478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6390FA9E-B9E1-48A3-9FA2-8D7576A5357F}" type="datetimeFigureOut">
              <a:rPr lang="nl-BE" smtClean="0"/>
              <a:pPr/>
              <a:t>12/09/2018</a:t>
            </a:fld>
            <a:endParaRPr lang="nl-BE"/>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A4F1EE4A-0F1D-497E-983F-5B61215D8C28}" type="slidenum">
              <a:rPr lang="nl-BE" smtClean="0"/>
              <a:pPr/>
              <a:t>‹#›</a:t>
            </a:fld>
            <a:endParaRPr lang="nl-BE"/>
          </a:p>
        </p:txBody>
      </p:sp>
    </p:spTree>
    <p:extLst>
      <p:ext uri="{BB962C8B-B14F-4D97-AF65-F5344CB8AC3E}">
        <p14:creationId xmlns:p14="http://schemas.microsoft.com/office/powerpoint/2010/main" val="1268209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A4F1EE4A-0F1D-497E-983F-5B61215D8C28}" type="slidenum">
              <a:rPr lang="nl-BE" smtClean="0"/>
              <a:pPr/>
              <a:t>1</a:t>
            </a:fld>
            <a:endParaRPr lang="nl-BE"/>
          </a:p>
        </p:txBody>
      </p:sp>
    </p:spTree>
    <p:extLst>
      <p:ext uri="{BB962C8B-B14F-4D97-AF65-F5344CB8AC3E}">
        <p14:creationId xmlns:p14="http://schemas.microsoft.com/office/powerpoint/2010/main" val="2057315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A4F1EE4A-0F1D-497E-983F-5B61215D8C28}" type="slidenum">
              <a:rPr lang="nl-BE" smtClean="0"/>
              <a:pPr/>
              <a:t>2</a:t>
            </a:fld>
            <a:endParaRPr lang="nl-BE"/>
          </a:p>
        </p:txBody>
      </p:sp>
    </p:spTree>
    <p:extLst>
      <p:ext uri="{BB962C8B-B14F-4D97-AF65-F5344CB8AC3E}">
        <p14:creationId xmlns:p14="http://schemas.microsoft.com/office/powerpoint/2010/main" val="3929693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A4F1EE4A-0F1D-497E-983F-5B61215D8C28}" type="slidenum">
              <a:rPr lang="nl-BE" smtClean="0"/>
              <a:pPr/>
              <a:t>3</a:t>
            </a:fld>
            <a:endParaRPr lang="nl-BE"/>
          </a:p>
        </p:txBody>
      </p:sp>
    </p:spTree>
    <p:extLst>
      <p:ext uri="{BB962C8B-B14F-4D97-AF65-F5344CB8AC3E}">
        <p14:creationId xmlns:p14="http://schemas.microsoft.com/office/powerpoint/2010/main" val="892321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A4F1EE4A-0F1D-497E-983F-5B61215D8C28}" type="slidenum">
              <a:rPr lang="nl-BE" smtClean="0"/>
              <a:pPr/>
              <a:t>4</a:t>
            </a:fld>
            <a:endParaRPr lang="nl-BE"/>
          </a:p>
        </p:txBody>
      </p:sp>
    </p:spTree>
    <p:extLst>
      <p:ext uri="{BB962C8B-B14F-4D97-AF65-F5344CB8AC3E}">
        <p14:creationId xmlns:p14="http://schemas.microsoft.com/office/powerpoint/2010/main" val="3222718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A4F1EE4A-0F1D-497E-983F-5B61215D8C28}" type="slidenum">
              <a:rPr lang="nl-BE" smtClean="0"/>
              <a:pPr/>
              <a:t>13</a:t>
            </a:fld>
            <a:endParaRPr lang="nl-BE"/>
          </a:p>
        </p:txBody>
      </p:sp>
    </p:spTree>
    <p:extLst>
      <p:ext uri="{BB962C8B-B14F-4D97-AF65-F5344CB8AC3E}">
        <p14:creationId xmlns:p14="http://schemas.microsoft.com/office/powerpoint/2010/main" val="3463851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A4F1EE4A-0F1D-497E-983F-5B61215D8C28}" type="slidenum">
              <a:rPr lang="nl-BE" smtClean="0"/>
              <a:pPr/>
              <a:t>15</a:t>
            </a:fld>
            <a:endParaRPr lang="nl-BE"/>
          </a:p>
        </p:txBody>
      </p:sp>
    </p:spTree>
    <p:extLst>
      <p:ext uri="{BB962C8B-B14F-4D97-AF65-F5344CB8AC3E}">
        <p14:creationId xmlns:p14="http://schemas.microsoft.com/office/powerpoint/2010/main" val="1465424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A4F1EE4A-0F1D-497E-983F-5B61215D8C28}" type="slidenum">
              <a:rPr lang="nl-BE" smtClean="0"/>
              <a:pPr/>
              <a:t>29</a:t>
            </a:fld>
            <a:endParaRPr lang="nl-BE"/>
          </a:p>
        </p:txBody>
      </p:sp>
    </p:spTree>
    <p:extLst>
      <p:ext uri="{BB962C8B-B14F-4D97-AF65-F5344CB8AC3E}">
        <p14:creationId xmlns:p14="http://schemas.microsoft.com/office/powerpoint/2010/main" val="449690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A4F1EE4A-0F1D-497E-983F-5B61215D8C28}" type="slidenum">
              <a:rPr lang="nl-BE" smtClean="0"/>
              <a:pPr/>
              <a:t>43</a:t>
            </a:fld>
            <a:endParaRPr lang="nl-BE"/>
          </a:p>
        </p:txBody>
      </p:sp>
    </p:spTree>
    <p:extLst>
      <p:ext uri="{BB962C8B-B14F-4D97-AF65-F5344CB8AC3E}">
        <p14:creationId xmlns:p14="http://schemas.microsoft.com/office/powerpoint/2010/main" val="563567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SMA Title Slide 1 NL-FR">
    <p:spTree>
      <p:nvGrpSpPr>
        <p:cNvPr id="1" name=""/>
        <p:cNvGrpSpPr/>
        <p:nvPr/>
      </p:nvGrpSpPr>
      <p:grpSpPr>
        <a:xfrm>
          <a:off x="0" y="0"/>
          <a:ext cx="0" cy="0"/>
          <a:chOff x="0" y="0"/>
          <a:chExt cx="0" cy="0"/>
        </a:xfrm>
      </p:grpSpPr>
      <p:sp>
        <p:nvSpPr>
          <p:cNvPr id="6" name="Rechthoek 5"/>
          <p:cNvSpPr/>
          <p:nvPr/>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marL="0" indent="0">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marL="0" indent="0">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marL="0" indent="0">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marL="0" indent="0">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extLst>
      <p:ext uri="{BB962C8B-B14F-4D97-AF65-F5344CB8AC3E}">
        <p14:creationId xmlns:p14="http://schemas.microsoft.com/office/powerpoint/2010/main" val="686257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en-US" smtClean="0"/>
              <a:t>Click to edit Master title style</a:t>
            </a:r>
            <a:endParaRPr lang="nl-BE" dirty="0"/>
          </a:p>
        </p:txBody>
      </p:sp>
      <p:sp>
        <p:nvSpPr>
          <p:cNvPr id="16"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17" name="Afbeelding 16"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8" name="Date Placeholder 3"/>
          <p:cNvSpPr>
            <a:spLocks noGrp="1"/>
          </p:cNvSpPr>
          <p:nvPr>
            <p:ph type="dt" sz="half" idx="10"/>
          </p:nvPr>
        </p:nvSpPr>
        <p:spPr>
          <a:xfrm>
            <a:off x="791370" y="6219824"/>
            <a:ext cx="1620342" cy="638177"/>
          </a:xfrm>
        </p:spPr>
        <p:txBody>
          <a:bodyPr/>
          <a:lstStyle/>
          <a:p>
            <a:r>
              <a:rPr lang="nl-BE" smtClean="0"/>
              <a:t>11 septembre 2018</a:t>
            </a:r>
            <a:endParaRPr lang="nl-BE" dirty="0"/>
          </a:p>
        </p:txBody>
      </p:sp>
      <p:sp>
        <p:nvSpPr>
          <p:cNvPr id="9" name="Footer Placeholder 7"/>
          <p:cNvSpPr>
            <a:spLocks noGrp="1"/>
          </p:cNvSpPr>
          <p:nvPr>
            <p:ph type="ftr" sz="quarter" idx="11"/>
          </p:nvPr>
        </p:nvSpPr>
        <p:spPr>
          <a:xfrm>
            <a:off x="2411712" y="6219824"/>
            <a:ext cx="5670756" cy="638177"/>
          </a:xfrm>
        </p:spPr>
        <p:txBody>
          <a:bodyPr/>
          <a:lstStyle/>
          <a:p>
            <a:r>
              <a:rPr lang="fr-BE" smtClean="0"/>
              <a:t>Reporting relatif à l'exercice 2017</a:t>
            </a:r>
            <a:endParaRPr lang="nl-BE" dirty="0"/>
          </a:p>
        </p:txBody>
      </p:sp>
      <p:sp>
        <p:nvSpPr>
          <p:cNvPr id="10" name="Rectangle 9"/>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6"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1277803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17" name="Afbeelding 16"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7" name="Date Placeholder 3"/>
          <p:cNvSpPr>
            <a:spLocks noGrp="1"/>
          </p:cNvSpPr>
          <p:nvPr>
            <p:ph type="dt" sz="half" idx="10"/>
          </p:nvPr>
        </p:nvSpPr>
        <p:spPr>
          <a:xfrm>
            <a:off x="791370" y="6219824"/>
            <a:ext cx="1620342" cy="638177"/>
          </a:xfrm>
        </p:spPr>
        <p:txBody>
          <a:bodyPr/>
          <a:lstStyle/>
          <a:p>
            <a:r>
              <a:rPr lang="nl-BE" smtClean="0"/>
              <a:t>11 septembre 2018</a:t>
            </a:r>
            <a:endParaRPr lang="nl-BE" dirty="0"/>
          </a:p>
        </p:txBody>
      </p:sp>
      <p:sp>
        <p:nvSpPr>
          <p:cNvPr id="8" name="Footer Placeholder 7"/>
          <p:cNvSpPr>
            <a:spLocks noGrp="1"/>
          </p:cNvSpPr>
          <p:nvPr>
            <p:ph type="ftr" sz="quarter" idx="11"/>
          </p:nvPr>
        </p:nvSpPr>
        <p:spPr>
          <a:xfrm>
            <a:off x="2411712" y="6219824"/>
            <a:ext cx="5670756" cy="638177"/>
          </a:xfrm>
        </p:spPr>
        <p:txBody>
          <a:bodyPr/>
          <a:lstStyle/>
          <a:p>
            <a:r>
              <a:rPr lang="fr-BE" smtClean="0"/>
              <a:t>Reporting relatif à l'exercice 2017</a:t>
            </a:r>
            <a:endParaRPr lang="nl-BE" dirty="0"/>
          </a:p>
        </p:txBody>
      </p:sp>
      <p:sp>
        <p:nvSpPr>
          <p:cNvPr id="9" name="Rectangle 8"/>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0" name="Afbeelding 16"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3496644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1856" y="1538288"/>
            <a:ext cx="5220344" cy="4231024"/>
          </a:xfrm>
        </p:spPr>
        <p:txBody>
          <a:bodyPr/>
          <a:lstStyle>
            <a:lvl1pPr marL="360000" marR="0" indent="-360000" algn="l" defTabSz="914400" rtl="0" eaLnBrk="1" fontAlgn="auto" latinLnBrk="0" hangingPunct="1">
              <a:lnSpc>
                <a:spcPts val="3080"/>
              </a:lnSpc>
              <a:spcBef>
                <a:spcPts val="0"/>
              </a:spcBef>
              <a:spcAft>
                <a:spcPts val="600"/>
              </a:spcAft>
              <a:buClr>
                <a:schemeClr val="accent2"/>
              </a:buClr>
              <a:buSzTx/>
              <a:buFont typeface="Arial" pitchFamily="34" charset="0"/>
              <a:buChar char="•"/>
              <a:tabLst/>
              <a:defRPr sz="32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60000" marR="0" lvl="0" indent="-360000" algn="l" defTabSz="914400" rtl="0" eaLnBrk="1" fontAlgn="auto" latinLnBrk="0" hangingPunct="1">
              <a:lnSpc>
                <a:spcPts val="3080"/>
              </a:lnSpc>
              <a:spcBef>
                <a:spcPts val="0"/>
              </a:spcBef>
              <a:spcAft>
                <a:spcPts val="600"/>
              </a:spcAft>
              <a:buClr>
                <a:schemeClr val="accent5"/>
              </a:buClr>
              <a:buSzTx/>
              <a:buFont typeface="Arial" pitchFamily="34" charset="0"/>
              <a:buChar char="•"/>
              <a:tabLst/>
              <a:defRPr/>
            </a:pPr>
            <a:r>
              <a:rPr lang="en-US" smtClean="0"/>
              <a:t>Click to edit Master text styles</a:t>
            </a:r>
          </a:p>
        </p:txBody>
      </p:sp>
      <p:sp>
        <p:nvSpPr>
          <p:cNvPr id="9" name="Rectangle 8"/>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a:xfrm>
            <a:off x="792163" y="188700"/>
            <a:ext cx="7920037" cy="990000"/>
          </a:xfrm>
        </p:spPr>
        <p:txBody>
          <a:bodyPr anchor="b"/>
          <a:lstStyle>
            <a:lvl1pPr algn="l">
              <a:lnSpc>
                <a:spcPts val="3200"/>
              </a:lnSpc>
              <a:defRPr sz="3600" b="0"/>
            </a:lvl1pPr>
          </a:lstStyle>
          <a:p>
            <a:r>
              <a:rPr lang="en-US" smtClean="0"/>
              <a:t>Click to edit Master title style</a:t>
            </a:r>
            <a:endParaRPr lang="nl-BE" dirty="0"/>
          </a:p>
        </p:txBody>
      </p:sp>
      <p:sp>
        <p:nvSpPr>
          <p:cNvPr id="4" name="Text Placeholder 3"/>
          <p:cNvSpPr>
            <a:spLocks noGrp="1"/>
          </p:cNvSpPr>
          <p:nvPr>
            <p:ph type="body" sz="half" idx="2"/>
          </p:nvPr>
        </p:nvSpPr>
        <p:spPr>
          <a:xfrm>
            <a:off x="792163" y="1538288"/>
            <a:ext cx="2339645" cy="4231024"/>
          </a:xfrm>
        </p:spPr>
        <p:txBody>
          <a:bodyPr/>
          <a:lstStyle>
            <a:lvl1pPr marL="0" indent="0">
              <a:lnSpc>
                <a:spcPts val="2000"/>
              </a:lnSpc>
              <a:spcAft>
                <a:spcPts val="1200"/>
              </a:spcAft>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19" name="Afbeelding 18"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10" name="Date Placeholder 3"/>
          <p:cNvSpPr>
            <a:spLocks noGrp="1"/>
          </p:cNvSpPr>
          <p:nvPr>
            <p:ph type="dt" sz="half" idx="10"/>
          </p:nvPr>
        </p:nvSpPr>
        <p:spPr>
          <a:xfrm>
            <a:off x="791370" y="6219824"/>
            <a:ext cx="1620342" cy="638177"/>
          </a:xfrm>
        </p:spPr>
        <p:txBody>
          <a:bodyPr/>
          <a:lstStyle/>
          <a:p>
            <a:r>
              <a:rPr lang="nl-BE" smtClean="0"/>
              <a:t>11 septembre 2018</a:t>
            </a:r>
            <a:endParaRPr lang="nl-BE" dirty="0"/>
          </a:p>
        </p:txBody>
      </p:sp>
      <p:sp>
        <p:nvSpPr>
          <p:cNvPr id="11" name="Footer Placeholder 7"/>
          <p:cNvSpPr>
            <a:spLocks noGrp="1"/>
          </p:cNvSpPr>
          <p:nvPr>
            <p:ph type="ftr" sz="quarter" idx="11"/>
          </p:nvPr>
        </p:nvSpPr>
        <p:spPr>
          <a:xfrm>
            <a:off x="2411712" y="6219824"/>
            <a:ext cx="5670756" cy="638177"/>
          </a:xfrm>
        </p:spPr>
        <p:txBody>
          <a:bodyPr/>
          <a:lstStyle/>
          <a:p>
            <a:r>
              <a:rPr lang="fr-BE" smtClean="0"/>
              <a:t>Reporting relatif à l'exercice 2017</a:t>
            </a:r>
            <a:endParaRPr lang="nl-BE" dirty="0"/>
          </a:p>
        </p:txBody>
      </p:sp>
      <p:sp>
        <p:nvSpPr>
          <p:cNvPr id="12" name="Rectangle 11"/>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3" name="Afbeelding 18"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872846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Rectangle 8"/>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a:xfrm>
            <a:off x="792164" y="368592"/>
            <a:ext cx="7920038" cy="360048"/>
          </a:xfrm>
        </p:spPr>
        <p:txBody>
          <a:bodyPr anchor="b" anchorCtr="0"/>
          <a:lstStyle>
            <a:lvl1pPr algn="l">
              <a:lnSpc>
                <a:spcPts val="2200"/>
              </a:lnSpc>
              <a:defRPr sz="2000" b="0"/>
            </a:lvl1pPr>
          </a:lstStyle>
          <a:p>
            <a:r>
              <a:rPr lang="en-US" smtClean="0"/>
              <a:t>Click to edit Master title style</a:t>
            </a:r>
            <a:endParaRPr lang="nl-BE" dirty="0"/>
          </a:p>
        </p:txBody>
      </p:sp>
      <p:sp>
        <p:nvSpPr>
          <p:cNvPr id="3" name="Picture Placeholder 2"/>
          <p:cNvSpPr>
            <a:spLocks noGrp="1"/>
          </p:cNvSpPr>
          <p:nvPr>
            <p:ph type="pic" idx="1"/>
          </p:nvPr>
        </p:nvSpPr>
        <p:spPr>
          <a:xfrm>
            <a:off x="792163" y="818652"/>
            <a:ext cx="7920038" cy="4950660"/>
          </a:xfrm>
        </p:spPr>
        <p:txBody>
          <a:bodyPr anchor="t"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nl-BE" dirty="0"/>
          </a:p>
        </p:txBody>
      </p:sp>
      <p:sp>
        <p:nvSpPr>
          <p:cNvPr id="4" name="Text Placeholder 3"/>
          <p:cNvSpPr>
            <a:spLocks noGrp="1"/>
          </p:cNvSpPr>
          <p:nvPr>
            <p:ph type="body" sz="half" idx="2"/>
          </p:nvPr>
        </p:nvSpPr>
        <p:spPr>
          <a:xfrm>
            <a:off x="8820824" y="818652"/>
            <a:ext cx="323176" cy="4951274"/>
          </a:xfrm>
        </p:spPr>
        <p:txBody>
          <a:bodyPr vert="vert270"/>
          <a:lstStyle>
            <a:lvl1pPr marL="0" indent="0" algn="l">
              <a:lnSpc>
                <a:spcPts val="1540"/>
              </a:lnSpc>
              <a:buNone/>
              <a:defRPr sz="1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19" name="Afbeelding 18"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10" name="Date Placeholder 3"/>
          <p:cNvSpPr>
            <a:spLocks noGrp="1"/>
          </p:cNvSpPr>
          <p:nvPr>
            <p:ph type="dt" sz="half" idx="10"/>
          </p:nvPr>
        </p:nvSpPr>
        <p:spPr>
          <a:xfrm>
            <a:off x="791370" y="6219824"/>
            <a:ext cx="1620342" cy="638177"/>
          </a:xfrm>
        </p:spPr>
        <p:txBody>
          <a:bodyPr/>
          <a:lstStyle/>
          <a:p>
            <a:r>
              <a:rPr lang="nl-BE" smtClean="0"/>
              <a:t>11 septembre 2018</a:t>
            </a:r>
            <a:endParaRPr lang="nl-BE" dirty="0"/>
          </a:p>
        </p:txBody>
      </p:sp>
      <p:sp>
        <p:nvSpPr>
          <p:cNvPr id="11" name="Footer Placeholder 7"/>
          <p:cNvSpPr>
            <a:spLocks noGrp="1"/>
          </p:cNvSpPr>
          <p:nvPr>
            <p:ph type="ftr" sz="quarter" idx="11"/>
          </p:nvPr>
        </p:nvSpPr>
        <p:spPr>
          <a:xfrm>
            <a:off x="2411712" y="6219824"/>
            <a:ext cx="5670756" cy="638177"/>
          </a:xfrm>
        </p:spPr>
        <p:txBody>
          <a:bodyPr/>
          <a:lstStyle/>
          <a:p>
            <a:r>
              <a:rPr lang="fr-BE" smtClean="0"/>
              <a:t>Reporting relatif à l'exercice 2017</a:t>
            </a:r>
            <a:endParaRPr lang="nl-BE" dirty="0"/>
          </a:p>
        </p:txBody>
      </p:sp>
      <p:sp>
        <p:nvSpPr>
          <p:cNvPr id="12" name="Rectangle 11"/>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3" name="Afbeelding 18"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3629898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a:xfrm>
            <a:off x="8172481" y="728640"/>
            <a:ext cx="810108" cy="4860648"/>
          </a:xfrm>
        </p:spPr>
        <p:txBody>
          <a:bodyPr vert="vert"/>
          <a:lstStyle/>
          <a:p>
            <a:r>
              <a:rPr lang="en-US" smtClean="0"/>
              <a:t>Click to edit Master title style</a:t>
            </a:r>
            <a:endParaRPr lang="nl-BE" dirty="0"/>
          </a:p>
        </p:txBody>
      </p:sp>
      <p:sp>
        <p:nvSpPr>
          <p:cNvPr id="3" name="Vertical Text Placeholder 2"/>
          <p:cNvSpPr>
            <a:spLocks noGrp="1"/>
          </p:cNvSpPr>
          <p:nvPr>
            <p:ph type="body" orient="vert" idx="1"/>
          </p:nvPr>
        </p:nvSpPr>
        <p:spPr>
          <a:xfrm>
            <a:off x="431801" y="728640"/>
            <a:ext cx="7020585" cy="486064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17"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18" name="Afbeelding 17"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9" name="Date Placeholder 3"/>
          <p:cNvSpPr>
            <a:spLocks noGrp="1"/>
          </p:cNvSpPr>
          <p:nvPr>
            <p:ph type="dt" sz="half" idx="10"/>
          </p:nvPr>
        </p:nvSpPr>
        <p:spPr>
          <a:xfrm>
            <a:off x="791370" y="6219824"/>
            <a:ext cx="1620342" cy="638177"/>
          </a:xfrm>
        </p:spPr>
        <p:txBody>
          <a:bodyPr/>
          <a:lstStyle/>
          <a:p>
            <a:r>
              <a:rPr lang="nl-BE" smtClean="0"/>
              <a:t>11 septembre 2018</a:t>
            </a:r>
            <a:endParaRPr lang="nl-BE" dirty="0"/>
          </a:p>
        </p:txBody>
      </p:sp>
      <p:sp>
        <p:nvSpPr>
          <p:cNvPr id="10" name="Footer Placeholder 7"/>
          <p:cNvSpPr>
            <a:spLocks noGrp="1"/>
          </p:cNvSpPr>
          <p:nvPr>
            <p:ph type="ftr" sz="quarter" idx="11"/>
          </p:nvPr>
        </p:nvSpPr>
        <p:spPr>
          <a:xfrm>
            <a:off x="2411712" y="6219824"/>
            <a:ext cx="5670756" cy="638177"/>
          </a:xfrm>
        </p:spPr>
        <p:txBody>
          <a:bodyPr/>
          <a:lstStyle/>
          <a:p>
            <a:r>
              <a:rPr lang="fr-BE" smtClean="0"/>
              <a:t>Reporting relatif à l'exercice 2017</a:t>
            </a:r>
            <a:endParaRPr lang="nl-BE" dirty="0"/>
          </a:p>
        </p:txBody>
      </p:sp>
      <p:sp>
        <p:nvSpPr>
          <p:cNvPr id="11" name="Rectangle 10"/>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2" name="Afbeelding 17"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3818516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Rectangle 7"/>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Vertical Title 1"/>
          <p:cNvSpPr>
            <a:spLocks noGrp="1"/>
          </p:cNvSpPr>
          <p:nvPr>
            <p:ph type="title" orient="vert"/>
          </p:nvPr>
        </p:nvSpPr>
        <p:spPr>
          <a:xfrm>
            <a:off x="6629400" y="274641"/>
            <a:ext cx="2057401"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1" y="274641"/>
            <a:ext cx="6019801"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18"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19" name="Afbeelding 18"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9" name="Date Placeholder 3"/>
          <p:cNvSpPr>
            <a:spLocks noGrp="1"/>
          </p:cNvSpPr>
          <p:nvPr>
            <p:ph type="dt" sz="half" idx="10"/>
          </p:nvPr>
        </p:nvSpPr>
        <p:spPr>
          <a:xfrm>
            <a:off x="791370" y="6219824"/>
            <a:ext cx="1620342" cy="638177"/>
          </a:xfrm>
        </p:spPr>
        <p:txBody>
          <a:bodyPr/>
          <a:lstStyle/>
          <a:p>
            <a:r>
              <a:rPr lang="nl-BE" smtClean="0"/>
              <a:t>11 septembre 2018</a:t>
            </a:r>
            <a:endParaRPr lang="nl-BE" dirty="0"/>
          </a:p>
        </p:txBody>
      </p:sp>
      <p:sp>
        <p:nvSpPr>
          <p:cNvPr id="10" name="Footer Placeholder 7"/>
          <p:cNvSpPr>
            <a:spLocks noGrp="1"/>
          </p:cNvSpPr>
          <p:nvPr>
            <p:ph type="ftr" sz="quarter" idx="11"/>
          </p:nvPr>
        </p:nvSpPr>
        <p:spPr>
          <a:xfrm>
            <a:off x="2411712" y="6219824"/>
            <a:ext cx="5670756" cy="638177"/>
          </a:xfrm>
        </p:spPr>
        <p:txBody>
          <a:bodyPr/>
          <a:lstStyle/>
          <a:p>
            <a:r>
              <a:rPr lang="fr-BE" smtClean="0"/>
              <a:t>Reporting relatif à l'exercice 2017</a:t>
            </a:r>
            <a:endParaRPr lang="nl-BE" dirty="0"/>
          </a:p>
        </p:txBody>
      </p:sp>
      <p:sp>
        <p:nvSpPr>
          <p:cNvPr id="11" name="Rectangle 10"/>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2" name="Afbeelding 18"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781879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SMA Title Slide 2">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SMA Title Slide 3">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9175"/>
            <a:ext cx="9144000" cy="2279649"/>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SMA Title Slide 4">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SMA Title Slide 5">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SMA Title Slide 1 EN">
    <p:spTree>
      <p:nvGrpSpPr>
        <p:cNvPr id="1" name=""/>
        <p:cNvGrpSpPr/>
        <p:nvPr/>
      </p:nvGrpSpPr>
      <p:grpSpPr>
        <a:xfrm>
          <a:off x="0" y="0"/>
          <a:ext cx="0" cy="0"/>
          <a:chOff x="0" y="0"/>
          <a:chExt cx="0" cy="0"/>
        </a:xfrm>
      </p:grpSpPr>
      <p:sp>
        <p:nvSpPr>
          <p:cNvPr id="6" name="Rechthoek 5"/>
          <p:cNvSpPr/>
          <p:nvPr/>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marL="0" indent="0">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marL="0" indent="0">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marL="0" indent="0">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marL="0" indent="0">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extLst>
      <p:ext uri="{BB962C8B-B14F-4D97-AF65-F5344CB8AC3E}">
        <p14:creationId xmlns:p14="http://schemas.microsoft.com/office/powerpoint/2010/main" val="771183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SMA Title Slide 6">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SMA Title Slide 7">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SMA Title Slide 8">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Rectangle 7"/>
          <p:cNvSpPr/>
          <p:nvPr userDrawn="1"/>
        </p:nvSpPr>
        <p:spPr>
          <a:xfrm>
            <a:off x="0" y="6219372"/>
            <a:ext cx="9144000" cy="63863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Content Placeholder 2"/>
          <p:cNvSpPr>
            <a:spLocks noGrp="1"/>
          </p:cNvSpPr>
          <p:nvPr>
            <p:ph idx="1"/>
          </p:nvPr>
        </p:nvSpPr>
        <p:spPr>
          <a:xfrm>
            <a:off x="431800" y="1538289"/>
            <a:ext cx="8255001" cy="4231024"/>
          </a:xfrm>
        </p:spPr>
        <p:txBody>
          <a:bodyPr/>
          <a:lstStyle>
            <a:lvl1pPr>
              <a:lnSpc>
                <a:spcPts val="3080"/>
              </a:lnSpc>
              <a:defRPr/>
            </a:lvl1pPr>
            <a:lvl2pPr>
              <a:lnSpc>
                <a:spcPts val="2640"/>
              </a:lnSpc>
              <a:defRPr sz="2400"/>
            </a:lvl2pPr>
            <a:lvl3pPr>
              <a:lnSpc>
                <a:spcPts val="2200"/>
              </a:lnSpc>
              <a:defRPr sz="2000"/>
            </a:lvl3pPr>
            <a:lvl4pPr>
              <a:lnSpc>
                <a:spcPts val="1980"/>
              </a:lnSpc>
              <a:defRPr sz="1800"/>
            </a:lvl4pPr>
            <a:lvl5pPr>
              <a:lnSpc>
                <a:spcPts val="154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9" name="Title 1"/>
          <p:cNvSpPr>
            <a:spLocks noGrp="1"/>
          </p:cNvSpPr>
          <p:nvPr>
            <p:ph type="title"/>
          </p:nvPr>
        </p:nvSpPr>
        <p:spPr>
          <a:xfrm>
            <a:off x="792167" y="185738"/>
            <a:ext cx="7894636" cy="990132"/>
          </a:xfrm>
        </p:spPr>
        <p:txBody>
          <a:bodyPr/>
          <a:lstStyle/>
          <a:p>
            <a:r>
              <a:rPr lang="en-US" smtClean="0"/>
              <a:t>Click to edit Master title style</a:t>
            </a:r>
            <a:endParaRPr lang="nl-BE" dirty="0"/>
          </a:p>
        </p:txBody>
      </p:sp>
      <p:sp>
        <p:nvSpPr>
          <p:cNvPr id="24" name="Footer Placeholder 7"/>
          <p:cNvSpPr>
            <a:spLocks noGrp="1"/>
          </p:cNvSpPr>
          <p:nvPr>
            <p:ph type="ftr" sz="quarter" idx="11"/>
          </p:nvPr>
        </p:nvSpPr>
        <p:spPr>
          <a:xfrm>
            <a:off x="2411712" y="6219824"/>
            <a:ext cx="5670756" cy="638177"/>
          </a:xfrm>
        </p:spPr>
        <p:txBody>
          <a:bodyPr/>
          <a:lstStyle/>
          <a:p>
            <a:r>
              <a:rPr lang="fr-BE" smtClean="0"/>
              <a:t>Reporting relatif à l'exercice 2017</a:t>
            </a:r>
            <a:endParaRPr lang="nl-BE" dirty="0"/>
          </a:p>
        </p:txBody>
      </p:sp>
      <p:sp>
        <p:nvSpPr>
          <p:cNvPr id="25"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26" name="Afbeelding 25" descr="FSMA_logo_PP_100px_RGB.bmp"/>
          <p:cNvPicPr>
            <a:picLocks noChangeAspect="1"/>
          </p:cNvPicPr>
          <p:nvPr userDrawn="1"/>
        </p:nvPicPr>
        <p:blipFill>
          <a:blip r:embed="rId2" cstate="print"/>
          <a:stretch>
            <a:fillRect/>
          </a:stretch>
        </p:blipFill>
        <p:spPr>
          <a:xfrm>
            <a:off x="0" y="6219825"/>
            <a:ext cx="638175" cy="6381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FSMA Title Slide 2 NL-FR">
    <p:spTree>
      <p:nvGrpSpPr>
        <p:cNvPr id="1" name=""/>
        <p:cNvGrpSpPr/>
        <p:nvPr/>
      </p:nvGrpSpPr>
      <p:grpSpPr>
        <a:xfrm>
          <a:off x="0" y="0"/>
          <a:ext cx="0" cy="0"/>
          <a:chOff x="0" y="0"/>
          <a:chExt cx="0" cy="0"/>
        </a:xfrm>
      </p:grpSpPr>
      <p:sp>
        <p:nvSpPr>
          <p:cNvPr id="6" name="Rechthoek 5"/>
          <p:cNvSpPr/>
          <p:nvPr/>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2286000"/>
            <a:ext cx="9144000" cy="2286000"/>
          </a:xfrm>
          <a:prstGeom prst="rect">
            <a:avLst/>
          </a:prstGeom>
        </p:spPr>
      </p:pic>
      <p:sp>
        <p:nvSpPr>
          <p:cNvPr id="14" name="Tijdelijke aanduiding voor tekst 13"/>
          <p:cNvSpPr>
            <a:spLocks noGrp="1"/>
          </p:cNvSpPr>
          <p:nvPr>
            <p:ph type="body" sz="quarter" idx="10"/>
          </p:nvPr>
        </p:nvSpPr>
        <p:spPr>
          <a:xfrm>
            <a:off x="2591736" y="458604"/>
            <a:ext cx="6120816" cy="1080612"/>
          </a:xfrm>
        </p:spPr>
        <p:txBody>
          <a:bodyPr anchor="b" anchorCtr="0"/>
          <a:lstStyle>
            <a:lvl1pPr marL="0" indent="0">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5" name="Tijdelijke aanduiding voor tekst 13"/>
          <p:cNvSpPr>
            <a:spLocks noGrp="1"/>
          </p:cNvSpPr>
          <p:nvPr>
            <p:ph type="body" sz="quarter" idx="11"/>
          </p:nvPr>
        </p:nvSpPr>
        <p:spPr>
          <a:xfrm>
            <a:off x="2591736" y="1538748"/>
            <a:ext cx="6120816" cy="630084"/>
          </a:xfrm>
        </p:spPr>
        <p:txBody>
          <a:bodyPr anchor="t" anchorCtr="0"/>
          <a:lstStyle>
            <a:lvl1pPr marL="0" indent="0">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2"/>
          </p:nvPr>
        </p:nvSpPr>
        <p:spPr>
          <a:xfrm>
            <a:off x="2591736" y="4509144"/>
            <a:ext cx="6120816" cy="1080612"/>
          </a:xfrm>
        </p:spPr>
        <p:txBody>
          <a:bodyPr anchor="b" anchorCtr="0"/>
          <a:lstStyle>
            <a:lvl1pPr marL="0" indent="0">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3"/>
          </p:nvPr>
        </p:nvSpPr>
        <p:spPr>
          <a:xfrm>
            <a:off x="2591736" y="5589288"/>
            <a:ext cx="6120816" cy="630084"/>
          </a:xfrm>
        </p:spPr>
        <p:txBody>
          <a:bodyPr anchor="t" anchorCtr="0"/>
          <a:lstStyle>
            <a:lvl1pPr marL="0" indent="0">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extLst>
      <p:ext uri="{BB962C8B-B14F-4D97-AF65-F5344CB8AC3E}">
        <p14:creationId xmlns:p14="http://schemas.microsoft.com/office/powerpoint/2010/main" val="337566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SMA Title Slide 2 EN">
    <p:spTree>
      <p:nvGrpSpPr>
        <p:cNvPr id="1" name=""/>
        <p:cNvGrpSpPr/>
        <p:nvPr/>
      </p:nvGrpSpPr>
      <p:grpSpPr>
        <a:xfrm>
          <a:off x="0" y="0"/>
          <a:ext cx="0" cy="0"/>
          <a:chOff x="0" y="0"/>
          <a:chExt cx="0" cy="0"/>
        </a:xfrm>
      </p:grpSpPr>
      <p:sp>
        <p:nvSpPr>
          <p:cNvPr id="6" name="Rechthoek 5"/>
          <p:cNvSpPr/>
          <p:nvPr/>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marL="0" indent="0">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marL="0" indent="0">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marL="0" indent="0">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marL="0" indent="0">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extLst>
      <p:ext uri="{BB962C8B-B14F-4D97-AF65-F5344CB8AC3E}">
        <p14:creationId xmlns:p14="http://schemas.microsoft.com/office/powerpoint/2010/main" val="769484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9144000" cy="621982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ctrTitle"/>
          </p:nvPr>
        </p:nvSpPr>
        <p:spPr>
          <a:xfrm>
            <a:off x="1150939" y="728640"/>
            <a:ext cx="7561263" cy="2520336"/>
          </a:xfrm>
        </p:spPr>
        <p:txBody>
          <a:bodyPr/>
          <a:lstStyle>
            <a:lvl1pPr>
              <a:lnSpc>
                <a:spcPts val="4000"/>
              </a:lnSpc>
              <a:defRPr>
                <a:solidFill>
                  <a:schemeClr val="bg1"/>
                </a:solidFill>
              </a:defRPr>
            </a:lvl1pPr>
          </a:lstStyle>
          <a:p>
            <a:r>
              <a:rPr lang="en-US" smtClean="0"/>
              <a:t>Click to edit Master title style</a:t>
            </a:r>
            <a:endParaRPr lang="nl-BE" dirty="0"/>
          </a:p>
        </p:txBody>
      </p:sp>
      <p:sp>
        <p:nvSpPr>
          <p:cNvPr id="3" name="Subtitle 2"/>
          <p:cNvSpPr>
            <a:spLocks noGrp="1"/>
          </p:cNvSpPr>
          <p:nvPr>
            <p:ph type="subTitle" idx="1"/>
          </p:nvPr>
        </p:nvSpPr>
        <p:spPr>
          <a:xfrm>
            <a:off x="1150939" y="3429000"/>
            <a:ext cx="7561263" cy="2209800"/>
          </a:xfrm>
        </p:spPr>
        <p:txBody>
          <a:bodyPr/>
          <a:lstStyle>
            <a:lvl1pPr marL="0" indent="0" algn="l">
              <a:buNone/>
              <a:defRPr sz="2000">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dirty="0"/>
          </a:p>
        </p:txBody>
      </p:sp>
      <p:sp>
        <p:nvSpPr>
          <p:cNvPr id="6" name="Slide Number Placeholder 5"/>
          <p:cNvSpPr>
            <a:spLocks noGrp="1"/>
          </p:cNvSpPr>
          <p:nvPr>
            <p:ph type="sldNum" sz="quarter" idx="12"/>
          </p:nvPr>
        </p:nvSpPr>
        <p:spPr/>
        <p:txBody>
          <a:bodyPr/>
          <a:lstStyle>
            <a:lvl1pPr algn="ctr">
              <a:defRPr/>
            </a:lvl1pPr>
          </a:lstStyle>
          <a:p>
            <a:fld id="{90FF19FB-2F2A-410F-BBCC-7AE0EC5BE55E}" type="slidenum">
              <a:rPr lang="nl-BE" smtClean="0"/>
              <a:pPr/>
              <a:t>‹#›</a:t>
            </a:fld>
            <a:endParaRPr lang="nl-BE" dirty="0"/>
          </a:p>
        </p:txBody>
      </p:sp>
      <p:pic>
        <p:nvPicPr>
          <p:cNvPr id="21" name="Afbeelding 20"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9" name="Date Placeholder 3"/>
          <p:cNvSpPr>
            <a:spLocks noGrp="1"/>
          </p:cNvSpPr>
          <p:nvPr>
            <p:ph type="dt" sz="half" idx="10"/>
          </p:nvPr>
        </p:nvSpPr>
        <p:spPr>
          <a:xfrm>
            <a:off x="791370" y="6219824"/>
            <a:ext cx="1620342" cy="638177"/>
          </a:xfrm>
        </p:spPr>
        <p:txBody>
          <a:bodyPr/>
          <a:lstStyle/>
          <a:p>
            <a:r>
              <a:rPr lang="nl-BE" smtClean="0"/>
              <a:t>11 septembre 2018</a:t>
            </a:r>
            <a:endParaRPr lang="nl-BE" dirty="0"/>
          </a:p>
        </p:txBody>
      </p:sp>
      <p:sp>
        <p:nvSpPr>
          <p:cNvPr id="11" name="Footer Placeholder 7"/>
          <p:cNvSpPr>
            <a:spLocks noGrp="1"/>
          </p:cNvSpPr>
          <p:nvPr>
            <p:ph type="ftr" sz="quarter" idx="11"/>
          </p:nvPr>
        </p:nvSpPr>
        <p:spPr>
          <a:xfrm>
            <a:off x="2411712" y="6219824"/>
            <a:ext cx="5670756" cy="638177"/>
          </a:xfrm>
        </p:spPr>
        <p:txBody>
          <a:bodyPr/>
          <a:lstStyle/>
          <a:p>
            <a:r>
              <a:rPr lang="fr-BE" smtClean="0"/>
              <a:t>Reporting relatif à l'exercice 2017</a:t>
            </a:r>
            <a:endParaRPr lang="nl-BE" dirty="0"/>
          </a:p>
        </p:txBody>
      </p:sp>
      <p:sp>
        <p:nvSpPr>
          <p:cNvPr id="12" name="Rectangle 11"/>
          <p:cNvSpPr/>
          <p:nvPr userDrawn="1"/>
        </p:nvSpPr>
        <p:spPr>
          <a:xfrm>
            <a:off x="0" y="1"/>
            <a:ext cx="9144000" cy="621982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3" name="Afbeelding 20"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77171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a:xfrm>
            <a:off x="1150939" y="1898797"/>
            <a:ext cx="7561263" cy="1362075"/>
          </a:xfrm>
        </p:spPr>
        <p:txBody>
          <a:bodyPr anchor="b" anchorCtr="0"/>
          <a:lstStyle>
            <a:lvl1pPr algn="l">
              <a:defRPr sz="3600" b="0" cap="none" baseline="0">
                <a:solidFill>
                  <a:schemeClr val="accent2"/>
                </a:solidFill>
              </a:defRPr>
            </a:lvl1pPr>
          </a:lstStyle>
          <a:p>
            <a:r>
              <a:rPr lang="en-US" smtClean="0"/>
              <a:t>Click to edit Master title style</a:t>
            </a:r>
            <a:endParaRPr lang="nl-BE" dirty="0"/>
          </a:p>
        </p:txBody>
      </p:sp>
      <p:sp>
        <p:nvSpPr>
          <p:cNvPr id="3" name="Text Placeholder 2"/>
          <p:cNvSpPr>
            <a:spLocks noGrp="1"/>
          </p:cNvSpPr>
          <p:nvPr>
            <p:ph type="body" idx="1"/>
          </p:nvPr>
        </p:nvSpPr>
        <p:spPr>
          <a:xfrm>
            <a:off x="1150939" y="3429003"/>
            <a:ext cx="7561263" cy="1500187"/>
          </a:xfrm>
        </p:spPr>
        <p:txBody>
          <a:bodyPr anchor="t" anchorCtr="0"/>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8"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20" name="Afbeelding 19"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9" name="Date Placeholder 3"/>
          <p:cNvSpPr>
            <a:spLocks noGrp="1"/>
          </p:cNvSpPr>
          <p:nvPr>
            <p:ph type="dt" sz="half" idx="10"/>
          </p:nvPr>
        </p:nvSpPr>
        <p:spPr>
          <a:xfrm>
            <a:off x="791370" y="6219824"/>
            <a:ext cx="1620342" cy="638177"/>
          </a:xfrm>
        </p:spPr>
        <p:txBody>
          <a:bodyPr/>
          <a:lstStyle/>
          <a:p>
            <a:r>
              <a:rPr lang="nl-BE" smtClean="0"/>
              <a:t>11 septembre 2018</a:t>
            </a:r>
            <a:endParaRPr lang="nl-BE" dirty="0"/>
          </a:p>
        </p:txBody>
      </p:sp>
      <p:sp>
        <p:nvSpPr>
          <p:cNvPr id="10" name="Footer Placeholder 7"/>
          <p:cNvSpPr>
            <a:spLocks noGrp="1"/>
          </p:cNvSpPr>
          <p:nvPr>
            <p:ph type="ftr" sz="quarter" idx="11"/>
          </p:nvPr>
        </p:nvSpPr>
        <p:spPr>
          <a:xfrm>
            <a:off x="2411712" y="6219824"/>
            <a:ext cx="5670756" cy="638177"/>
          </a:xfrm>
        </p:spPr>
        <p:txBody>
          <a:bodyPr/>
          <a:lstStyle/>
          <a:p>
            <a:r>
              <a:rPr lang="fr-BE" smtClean="0"/>
              <a:t>Reporting relatif à l'exercice 2017</a:t>
            </a:r>
            <a:endParaRPr lang="nl-BE" dirty="0"/>
          </a:p>
        </p:txBody>
      </p:sp>
      <p:sp>
        <p:nvSpPr>
          <p:cNvPr id="11" name="Rectangle 10"/>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2" name="Afbeelding 19"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2587079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Rectangle 7"/>
          <p:cNvSpPr/>
          <p:nvPr/>
        </p:nvSpPr>
        <p:spPr>
          <a:xfrm>
            <a:off x="0" y="6219372"/>
            <a:ext cx="9144000" cy="63863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Content Placeholder 2"/>
          <p:cNvSpPr>
            <a:spLocks noGrp="1"/>
          </p:cNvSpPr>
          <p:nvPr>
            <p:ph idx="1"/>
          </p:nvPr>
        </p:nvSpPr>
        <p:spPr>
          <a:xfrm>
            <a:off x="431800" y="1538289"/>
            <a:ext cx="8255001" cy="4231024"/>
          </a:xfrm>
        </p:spPr>
        <p:txBody>
          <a:bodyPr/>
          <a:lstStyle>
            <a:lvl1pPr>
              <a:lnSpc>
                <a:spcPts val="3080"/>
              </a:lnSpc>
              <a:defRPr/>
            </a:lvl1pPr>
            <a:lvl2pPr>
              <a:lnSpc>
                <a:spcPts val="2640"/>
              </a:lnSpc>
              <a:defRPr sz="2400"/>
            </a:lvl2pPr>
            <a:lvl3pPr>
              <a:lnSpc>
                <a:spcPts val="2200"/>
              </a:lnSpc>
              <a:defRPr sz="2000"/>
            </a:lvl3pPr>
            <a:lvl4pPr>
              <a:lnSpc>
                <a:spcPts val="1980"/>
              </a:lnSpc>
              <a:defRPr sz="1800"/>
            </a:lvl4pPr>
            <a:lvl5pPr>
              <a:lnSpc>
                <a:spcPts val="154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4" name="Date Placeholder 3"/>
          <p:cNvSpPr>
            <a:spLocks noGrp="1"/>
          </p:cNvSpPr>
          <p:nvPr>
            <p:ph type="dt" sz="half" idx="10"/>
          </p:nvPr>
        </p:nvSpPr>
        <p:spPr>
          <a:xfrm>
            <a:off x="791370" y="6219824"/>
            <a:ext cx="1620342" cy="638177"/>
          </a:xfrm>
        </p:spPr>
        <p:txBody>
          <a:bodyPr/>
          <a:lstStyle/>
          <a:p>
            <a:r>
              <a:rPr lang="nl-BE" smtClean="0"/>
              <a:t>11 septembre 2018</a:t>
            </a:r>
            <a:endParaRPr lang="nl-BE" dirty="0"/>
          </a:p>
        </p:txBody>
      </p:sp>
      <p:sp>
        <p:nvSpPr>
          <p:cNvPr id="9" name="Title 1"/>
          <p:cNvSpPr>
            <a:spLocks noGrp="1"/>
          </p:cNvSpPr>
          <p:nvPr>
            <p:ph type="title"/>
          </p:nvPr>
        </p:nvSpPr>
        <p:spPr>
          <a:xfrm>
            <a:off x="792167" y="185738"/>
            <a:ext cx="7894636" cy="990132"/>
          </a:xfrm>
        </p:spPr>
        <p:txBody>
          <a:bodyPr/>
          <a:lstStyle/>
          <a:p>
            <a:r>
              <a:rPr lang="en-US" smtClean="0"/>
              <a:t>Click to edit Master title style</a:t>
            </a:r>
            <a:endParaRPr lang="nl-BE" dirty="0"/>
          </a:p>
        </p:txBody>
      </p:sp>
      <p:sp>
        <p:nvSpPr>
          <p:cNvPr id="24" name="Footer Placeholder 7"/>
          <p:cNvSpPr>
            <a:spLocks noGrp="1"/>
          </p:cNvSpPr>
          <p:nvPr>
            <p:ph type="ftr" sz="quarter" idx="11"/>
          </p:nvPr>
        </p:nvSpPr>
        <p:spPr>
          <a:xfrm>
            <a:off x="2411712" y="6219824"/>
            <a:ext cx="5670756" cy="638177"/>
          </a:xfrm>
        </p:spPr>
        <p:txBody>
          <a:bodyPr/>
          <a:lstStyle/>
          <a:p>
            <a:r>
              <a:rPr lang="fr-BE" smtClean="0"/>
              <a:t>Reporting relatif à l'exercice 2017</a:t>
            </a:r>
            <a:endParaRPr lang="nl-BE" dirty="0"/>
          </a:p>
        </p:txBody>
      </p:sp>
      <p:sp>
        <p:nvSpPr>
          <p:cNvPr id="25"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26" name="Afbeelding 25"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10" name="Rectangle 9"/>
          <p:cNvSpPr/>
          <p:nvPr userDrawn="1"/>
        </p:nvSpPr>
        <p:spPr>
          <a:xfrm>
            <a:off x="0" y="6219372"/>
            <a:ext cx="9144000" cy="63863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25"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2402024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9" name="Rectangle 8"/>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31801" y="1538289"/>
            <a:ext cx="3960176" cy="423102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4" name="Content Placeholder 3"/>
          <p:cNvSpPr>
            <a:spLocks noGrp="1"/>
          </p:cNvSpPr>
          <p:nvPr>
            <p:ph sz="half" idx="2"/>
          </p:nvPr>
        </p:nvSpPr>
        <p:spPr>
          <a:xfrm>
            <a:off x="4752025" y="1538288"/>
            <a:ext cx="3960176" cy="423102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20"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21" name="Afbeelding 20"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12" name="Date Placeholder 3"/>
          <p:cNvSpPr>
            <a:spLocks noGrp="1"/>
          </p:cNvSpPr>
          <p:nvPr>
            <p:ph type="dt" sz="half" idx="10"/>
          </p:nvPr>
        </p:nvSpPr>
        <p:spPr>
          <a:xfrm>
            <a:off x="791370" y="6219824"/>
            <a:ext cx="1620342" cy="638177"/>
          </a:xfrm>
        </p:spPr>
        <p:txBody>
          <a:bodyPr/>
          <a:lstStyle/>
          <a:p>
            <a:r>
              <a:rPr lang="nl-BE" smtClean="0"/>
              <a:t>11 septembre 2018</a:t>
            </a:r>
            <a:endParaRPr lang="nl-BE" dirty="0"/>
          </a:p>
        </p:txBody>
      </p:sp>
      <p:sp>
        <p:nvSpPr>
          <p:cNvPr id="13" name="Footer Placeholder 7"/>
          <p:cNvSpPr>
            <a:spLocks noGrp="1"/>
          </p:cNvSpPr>
          <p:nvPr>
            <p:ph type="ftr" sz="quarter" idx="11"/>
          </p:nvPr>
        </p:nvSpPr>
        <p:spPr>
          <a:xfrm>
            <a:off x="2411712" y="6219824"/>
            <a:ext cx="5670756" cy="638177"/>
          </a:xfrm>
        </p:spPr>
        <p:txBody>
          <a:bodyPr/>
          <a:lstStyle/>
          <a:p>
            <a:r>
              <a:rPr lang="fr-BE" smtClean="0"/>
              <a:t>Reporting relatif à l'exercice 2017</a:t>
            </a:r>
            <a:endParaRPr lang="nl-BE" dirty="0"/>
          </a:p>
        </p:txBody>
      </p:sp>
      <p:sp>
        <p:nvSpPr>
          <p:cNvPr id="10" name="Rectangle 9"/>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20"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54971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lvl1pPr>
              <a:defRPr/>
            </a:lvl1pPr>
          </a:lstStyle>
          <a:p>
            <a:r>
              <a:rPr lang="en-US" smtClean="0"/>
              <a:t>Click to edit Master title style</a:t>
            </a:r>
            <a:endParaRPr lang="nl-BE" dirty="0"/>
          </a:p>
        </p:txBody>
      </p:sp>
      <p:sp>
        <p:nvSpPr>
          <p:cNvPr id="3" name="Text Placeholder 2"/>
          <p:cNvSpPr>
            <a:spLocks noGrp="1"/>
          </p:cNvSpPr>
          <p:nvPr>
            <p:ph type="body" idx="1"/>
          </p:nvPr>
        </p:nvSpPr>
        <p:spPr>
          <a:xfrm>
            <a:off x="792164" y="1538290"/>
            <a:ext cx="3599813" cy="450520"/>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31801" y="2078820"/>
            <a:ext cx="3960176" cy="36904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5" name="Text Placeholder 4"/>
          <p:cNvSpPr>
            <a:spLocks noGrp="1"/>
          </p:cNvSpPr>
          <p:nvPr>
            <p:ph type="body" sz="quarter" idx="3"/>
          </p:nvPr>
        </p:nvSpPr>
        <p:spPr>
          <a:xfrm>
            <a:off x="5112073" y="1535116"/>
            <a:ext cx="3574729" cy="453695"/>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2024" y="2078820"/>
            <a:ext cx="3934777" cy="36904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20" name="Slide Number Placeholder 5"/>
          <p:cNvSpPr>
            <a:spLocks noGrp="1"/>
          </p:cNvSpPr>
          <p:nvPr>
            <p:ph type="sldNum" sz="quarter" idx="12"/>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21" name="Afbeelding 20"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12" name="Date Placeholder 3"/>
          <p:cNvSpPr>
            <a:spLocks noGrp="1"/>
          </p:cNvSpPr>
          <p:nvPr>
            <p:ph type="dt" sz="half" idx="10"/>
          </p:nvPr>
        </p:nvSpPr>
        <p:spPr>
          <a:xfrm>
            <a:off x="791370" y="6219824"/>
            <a:ext cx="1620342" cy="638177"/>
          </a:xfrm>
        </p:spPr>
        <p:txBody>
          <a:bodyPr/>
          <a:lstStyle/>
          <a:p>
            <a:r>
              <a:rPr lang="nl-BE" smtClean="0"/>
              <a:t>11 septembre 2018</a:t>
            </a:r>
            <a:endParaRPr lang="nl-BE" dirty="0"/>
          </a:p>
        </p:txBody>
      </p:sp>
      <p:sp>
        <p:nvSpPr>
          <p:cNvPr id="13" name="Footer Placeholder 7"/>
          <p:cNvSpPr>
            <a:spLocks noGrp="1"/>
          </p:cNvSpPr>
          <p:nvPr>
            <p:ph type="ftr" sz="quarter" idx="11"/>
          </p:nvPr>
        </p:nvSpPr>
        <p:spPr>
          <a:xfrm>
            <a:off x="2411712" y="6219824"/>
            <a:ext cx="5670756" cy="638177"/>
          </a:xfrm>
        </p:spPr>
        <p:txBody>
          <a:bodyPr/>
          <a:lstStyle/>
          <a:p>
            <a:r>
              <a:rPr lang="fr-BE" smtClean="0"/>
              <a:t>Reporting relatif à l'exercice 2017</a:t>
            </a:r>
            <a:endParaRPr lang="nl-BE" dirty="0"/>
          </a:p>
        </p:txBody>
      </p:sp>
      <p:sp>
        <p:nvSpPr>
          <p:cNvPr id="14" name="Rectangle 13"/>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5" name="Afbeelding 20"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872578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7" y="185738"/>
            <a:ext cx="7894636" cy="990132"/>
          </a:xfrm>
          <a:prstGeom prst="rect">
            <a:avLst/>
          </a:prstGeom>
        </p:spPr>
        <p:txBody>
          <a:bodyPr vert="horz" lIns="0" tIns="0" rIns="0" bIns="0" rtlCol="0" anchor="b" anchorCtr="0">
            <a:noAutofit/>
          </a:bodyPr>
          <a:lstStyle/>
          <a:p>
            <a:r>
              <a:rPr lang="en-US" smtClean="0"/>
              <a:t>Click to edit Master title style</a:t>
            </a:r>
            <a:endParaRPr lang="nl-BE" dirty="0"/>
          </a:p>
        </p:txBody>
      </p:sp>
      <p:sp>
        <p:nvSpPr>
          <p:cNvPr id="3" name="Text Placeholder 2"/>
          <p:cNvSpPr>
            <a:spLocks noGrp="1"/>
          </p:cNvSpPr>
          <p:nvPr>
            <p:ph type="body" idx="1"/>
          </p:nvPr>
        </p:nvSpPr>
        <p:spPr>
          <a:xfrm>
            <a:off x="431800" y="1538290"/>
            <a:ext cx="8255001" cy="207073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4" name="Date Placeholder 3"/>
          <p:cNvSpPr>
            <a:spLocks noGrp="1"/>
          </p:cNvSpPr>
          <p:nvPr>
            <p:ph type="dt" sz="half" idx="2"/>
          </p:nvPr>
        </p:nvSpPr>
        <p:spPr>
          <a:xfrm>
            <a:off x="791370" y="6219824"/>
            <a:ext cx="630212" cy="638177"/>
          </a:xfrm>
          <a:prstGeom prst="rect">
            <a:avLst/>
          </a:prstGeom>
        </p:spPr>
        <p:txBody>
          <a:bodyPr vert="horz" lIns="0" tIns="0" rIns="0" bIns="0" rtlCol="0" anchor="ctr" anchorCtr="0"/>
          <a:lstStyle>
            <a:lvl1pPr algn="l">
              <a:defRPr sz="1000" b="0">
                <a:solidFill>
                  <a:schemeClr val="bg1"/>
                </a:solidFill>
              </a:defRPr>
            </a:lvl1pPr>
          </a:lstStyle>
          <a:p>
            <a:r>
              <a:rPr lang="nl-BE" smtClean="0"/>
              <a:t>11 septembre 2018</a:t>
            </a:r>
            <a:endParaRPr lang="nl-BE" dirty="0"/>
          </a:p>
        </p:txBody>
      </p:sp>
      <p:sp>
        <p:nvSpPr>
          <p:cNvPr id="5" name="Footer Placeholder 4"/>
          <p:cNvSpPr>
            <a:spLocks noGrp="1"/>
          </p:cNvSpPr>
          <p:nvPr>
            <p:ph type="ftr" sz="quarter" idx="3"/>
          </p:nvPr>
        </p:nvSpPr>
        <p:spPr>
          <a:xfrm>
            <a:off x="1421582" y="6219824"/>
            <a:ext cx="6660886" cy="638177"/>
          </a:xfrm>
          <a:prstGeom prst="rect">
            <a:avLst/>
          </a:prstGeom>
          <a:noFill/>
          <a:ln>
            <a:noFill/>
          </a:ln>
        </p:spPr>
        <p:txBody>
          <a:bodyPr vert="horz" lIns="0" tIns="0" rIns="0" bIns="0" rtlCol="0" anchor="ctr"/>
          <a:lstStyle>
            <a:lvl1pPr algn="r">
              <a:defRPr sz="1000" b="0" cap="none" spc="100" baseline="0">
                <a:solidFill>
                  <a:schemeClr val="bg1"/>
                </a:solidFill>
              </a:defRPr>
            </a:lvl1pPr>
          </a:lstStyle>
          <a:p>
            <a:r>
              <a:rPr lang="fr-BE" smtClean="0"/>
              <a:t>Reporting relatif à l'exercice 2017</a:t>
            </a:r>
            <a:endParaRPr lang="nl-BE" dirty="0"/>
          </a:p>
        </p:txBody>
      </p:sp>
      <p:sp>
        <p:nvSpPr>
          <p:cNvPr id="6"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spTree>
    <p:extLst>
      <p:ext uri="{BB962C8B-B14F-4D97-AF65-F5344CB8AC3E}">
        <p14:creationId xmlns:p14="http://schemas.microsoft.com/office/powerpoint/2010/main" val="587078078"/>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661" r:id="rId16"/>
    <p:sldLayoutId id="2147483662" r:id="rId17"/>
    <p:sldLayoutId id="2147483663" r:id="rId18"/>
    <p:sldLayoutId id="2147483664" r:id="rId19"/>
    <p:sldLayoutId id="2147483665" r:id="rId20"/>
    <p:sldLayoutId id="2147483666" r:id="rId21"/>
    <p:sldLayoutId id="2147483667" r:id="rId22"/>
    <p:sldLayoutId id="2147483650" r:id="rId23"/>
  </p:sldLayoutIdLst>
  <p:hf hdr="0"/>
  <p:txStyles>
    <p:titleStyle>
      <a:lvl1pPr algn="l" defTabSz="914400" rtl="0" eaLnBrk="1" latinLnBrk="0" hangingPunct="1">
        <a:lnSpc>
          <a:spcPts val="3200"/>
        </a:lnSpc>
        <a:spcBef>
          <a:spcPct val="0"/>
        </a:spcBef>
        <a:buNone/>
        <a:defRPr sz="3600" b="0" i="0" kern="1200" cap="none" baseline="0">
          <a:solidFill>
            <a:schemeClr val="accent2"/>
          </a:solidFill>
          <a:latin typeface="+mj-lt"/>
          <a:ea typeface="+mj-ea"/>
          <a:cs typeface="+mj-cs"/>
        </a:defRPr>
      </a:lvl1pPr>
    </p:titleStyle>
    <p:bodyStyle>
      <a:lvl1pPr marL="360000" indent="-360000" algn="l" defTabSz="914400" rtl="0" eaLnBrk="1" latinLnBrk="0" hangingPunct="1">
        <a:lnSpc>
          <a:spcPts val="3080"/>
        </a:lnSpc>
        <a:spcBef>
          <a:spcPts val="0"/>
        </a:spcBef>
        <a:spcAft>
          <a:spcPts val="600"/>
        </a:spcAft>
        <a:buClr>
          <a:schemeClr val="accent2"/>
        </a:buClr>
        <a:buFont typeface="Arial" pitchFamily="34" charset="0"/>
        <a:buChar char="•"/>
        <a:defRPr sz="2800" kern="1200" baseline="0">
          <a:solidFill>
            <a:schemeClr val="tx1"/>
          </a:solidFill>
          <a:latin typeface="+mn-lt"/>
          <a:ea typeface="+mn-ea"/>
          <a:cs typeface="+mn-cs"/>
        </a:defRPr>
      </a:lvl1pPr>
      <a:lvl2pPr marL="612000" indent="-252000" algn="l" defTabSz="914400" rtl="0" eaLnBrk="1" latinLnBrk="0" hangingPunct="1">
        <a:lnSpc>
          <a:spcPts val="2640"/>
        </a:lnSpc>
        <a:spcBef>
          <a:spcPts val="0"/>
        </a:spcBef>
        <a:spcAft>
          <a:spcPts val="600"/>
        </a:spcAft>
        <a:buFont typeface="Calibri" pitchFamily="34" charset="0"/>
        <a:buChar char="‐"/>
        <a:defRPr sz="2400" kern="1200">
          <a:solidFill>
            <a:schemeClr val="tx1"/>
          </a:solidFill>
          <a:latin typeface="+mn-lt"/>
          <a:ea typeface="+mn-ea"/>
          <a:cs typeface="+mn-cs"/>
        </a:defRPr>
      </a:lvl2pPr>
      <a:lvl3pPr marL="864000" indent="-252000" algn="l" defTabSz="914400" rtl="0" eaLnBrk="1" latinLnBrk="0" hangingPunct="1">
        <a:lnSpc>
          <a:spcPts val="2200"/>
        </a:lnSpc>
        <a:spcBef>
          <a:spcPts val="0"/>
        </a:spcBef>
        <a:spcAft>
          <a:spcPts val="600"/>
        </a:spcAft>
        <a:buFont typeface="Calibri" pitchFamily="34" charset="0"/>
        <a:buChar char="‐"/>
        <a:defRPr sz="2000" kern="1200">
          <a:solidFill>
            <a:schemeClr val="tx1"/>
          </a:solidFill>
          <a:latin typeface="+mn-lt"/>
          <a:ea typeface="+mn-ea"/>
          <a:cs typeface="+mn-cs"/>
        </a:defRPr>
      </a:lvl3pPr>
      <a:lvl4pPr marL="1044000" indent="-180000" algn="l" defTabSz="914400" rtl="0" eaLnBrk="1" latinLnBrk="0" hangingPunct="1">
        <a:lnSpc>
          <a:spcPts val="1980"/>
        </a:lnSpc>
        <a:spcBef>
          <a:spcPts val="0"/>
        </a:spcBef>
        <a:spcAft>
          <a:spcPts val="600"/>
        </a:spcAft>
        <a:buFont typeface="Calibri" pitchFamily="34" charset="0"/>
        <a:buChar char="‐"/>
        <a:defRPr sz="1800" kern="1200">
          <a:solidFill>
            <a:schemeClr val="tx1"/>
          </a:solidFill>
          <a:latin typeface="+mn-lt"/>
          <a:ea typeface="+mn-ea"/>
          <a:cs typeface="+mn-cs"/>
        </a:defRPr>
      </a:lvl4pPr>
      <a:lvl5pPr marL="1224000" indent="-180000" algn="l" defTabSz="914400" rtl="0" eaLnBrk="1" latinLnBrk="0" hangingPunct="1">
        <a:lnSpc>
          <a:spcPts val="1540"/>
        </a:lnSpc>
        <a:spcBef>
          <a:spcPts val="0"/>
        </a:spcBef>
        <a:spcAft>
          <a:spcPts val="600"/>
        </a:spcAft>
        <a:buFont typeface="Calibri"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nl-BE" sz="2400">
                <a:latin typeface="Gotham Rounded Bold" pitchFamily="50" charset="0"/>
              </a:rPr>
              <a:t>Le secteur des </a:t>
            </a:r>
            <a:r>
              <a:rPr lang="nl-BE" sz="2400" smtClean="0">
                <a:latin typeface="Gotham Rounded Bold" pitchFamily="50" charset="0"/>
              </a:rPr>
              <a:t>institutions </a:t>
            </a:r>
            <a:r>
              <a:rPr lang="nl-BE" sz="2400">
                <a:latin typeface="Gotham Rounded Bold" pitchFamily="50" charset="0"/>
              </a:rPr>
              <a:t>de </a:t>
            </a:r>
            <a:r>
              <a:rPr lang="nl-BE" sz="2400" smtClean="0">
                <a:latin typeface="Gotham Rounded Bold" pitchFamily="50" charset="0"/>
              </a:rPr>
              <a:t>retraite </a:t>
            </a:r>
            <a:r>
              <a:rPr lang="nl-BE" sz="2400">
                <a:latin typeface="Gotham Rounded Bold" pitchFamily="50" charset="0"/>
              </a:rPr>
              <a:t>p</a:t>
            </a:r>
            <a:r>
              <a:rPr lang="nl-BE" sz="2400" smtClean="0">
                <a:latin typeface="Gotham Rounded Bold" pitchFamily="50" charset="0"/>
              </a:rPr>
              <a:t>rofessionnelle</a:t>
            </a:r>
            <a:endParaRPr lang="nl-BE" sz="2400">
              <a:latin typeface="Gotham Rounded Bold" pitchFamily="50" charset="0"/>
            </a:endParaRPr>
          </a:p>
        </p:txBody>
      </p:sp>
      <p:sp>
        <p:nvSpPr>
          <p:cNvPr id="5" name="Text Placeholder 4"/>
          <p:cNvSpPr>
            <a:spLocks noGrp="1"/>
          </p:cNvSpPr>
          <p:nvPr>
            <p:ph type="body" sz="quarter" idx="11"/>
          </p:nvPr>
        </p:nvSpPr>
        <p:spPr>
          <a:xfrm>
            <a:off x="2591736" y="5517232"/>
            <a:ext cx="6120816" cy="630084"/>
          </a:xfrm>
        </p:spPr>
        <p:txBody>
          <a:bodyPr anchor="b"/>
          <a:lstStyle/>
          <a:p>
            <a:r>
              <a:rPr lang="nl-BE"/>
              <a:t>Reporting relatif à l'exercice </a:t>
            </a:r>
            <a:r>
              <a:rPr lang="nl-BE" smtClean="0"/>
              <a:t>2017</a:t>
            </a:r>
            <a:endParaRPr lang="nl-BE"/>
          </a:p>
        </p:txBody>
      </p:sp>
    </p:spTree>
    <p:extLst>
      <p:ext uri="{BB962C8B-B14F-4D97-AF65-F5344CB8AC3E}">
        <p14:creationId xmlns:p14="http://schemas.microsoft.com/office/powerpoint/2010/main" val="1457149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1" y="1484784"/>
            <a:ext cx="7920830" cy="4231024"/>
          </a:xfrm>
        </p:spPr>
        <p:txBody>
          <a:bodyPr/>
          <a:lstStyle/>
          <a:p>
            <a:r>
              <a:rPr lang="fr-FR" dirty="0" smtClean="0"/>
              <a:t>Total bilantaire : 29,7 Mrd €</a:t>
            </a:r>
          </a:p>
          <a:p>
            <a:pPr marL="360000" lvl="1" indent="0">
              <a:buNone/>
            </a:pPr>
            <a:r>
              <a:rPr lang="fr-FR" dirty="0" smtClean="0"/>
              <a:t>	= 84 % du total bilantaire du secteur</a:t>
            </a:r>
          </a:p>
          <a:p>
            <a:r>
              <a:rPr lang="fr-FR" dirty="0" smtClean="0"/>
              <a:t>Provisions techniques : 22,9 Mrd €</a:t>
            </a:r>
          </a:p>
          <a:p>
            <a:pPr marL="360000" lvl="1" indent="0">
              <a:buNone/>
            </a:pPr>
            <a:r>
              <a:rPr lang="fr-FR" dirty="0" smtClean="0"/>
              <a:t>	= 83 % des provisions techniques du secteur</a:t>
            </a:r>
          </a:p>
          <a:p>
            <a:r>
              <a:rPr lang="fr-FR" dirty="0" smtClean="0"/>
              <a:t>Nombre d'affiliés : 1.431.000 </a:t>
            </a:r>
          </a:p>
          <a:p>
            <a:pPr marL="360000" lvl="1" indent="0">
              <a:buClr>
                <a:srgbClr val="9DC2D7"/>
              </a:buClr>
              <a:buNone/>
            </a:pPr>
            <a:r>
              <a:rPr lang="fr-FR" dirty="0" smtClean="0">
                <a:solidFill>
                  <a:srgbClr val="000000"/>
                </a:solidFill>
              </a:rPr>
              <a:t> 	= </a:t>
            </a:r>
            <a:r>
              <a:rPr lang="fr-FR" dirty="0" smtClean="0"/>
              <a:t>82 % du nombre d'affiliés du secteur </a:t>
            </a:r>
          </a:p>
          <a:p>
            <a:r>
              <a:rPr lang="fr-FR" dirty="0" smtClean="0"/>
              <a:t>Taux de couverture PCT + marge : 152 % </a:t>
            </a:r>
          </a:p>
          <a:p>
            <a:r>
              <a:rPr lang="fr-FR" dirty="0" smtClean="0"/>
              <a:t>Taux de couverture PLT + marge : 126%</a:t>
            </a:r>
            <a:endParaRPr lang="fr-FR" dirty="0"/>
          </a:p>
        </p:txBody>
      </p:sp>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p:txBody>
          <a:bodyPr/>
          <a:lstStyle/>
          <a:p>
            <a:r>
              <a:rPr lang="fr-FR" dirty="0" smtClean="0"/>
              <a:t>Top 50 selon le total bilantaire</a:t>
            </a:r>
            <a:endParaRPr lang="fr-FR" dirty="0"/>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10</a:t>
            </a:fld>
            <a:endParaRPr lang="nl-B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791370" y="6219824"/>
            <a:ext cx="1260350" cy="638177"/>
          </a:xfrm>
        </p:spPr>
        <p:txBody>
          <a:bodyPr/>
          <a:lstStyle/>
          <a:p>
            <a:r>
              <a:rPr lang="nl-BE" smtClean="0"/>
              <a:t>11 septembre 2018</a:t>
            </a:r>
            <a:endParaRPr lang="nl-BE" dirty="0"/>
          </a:p>
        </p:txBody>
      </p:sp>
      <p:sp>
        <p:nvSpPr>
          <p:cNvPr id="2" name="Title 1"/>
          <p:cNvSpPr>
            <a:spLocks noGrp="1"/>
          </p:cNvSpPr>
          <p:nvPr>
            <p:ph type="title"/>
          </p:nvPr>
        </p:nvSpPr>
        <p:spPr/>
        <p:txBody>
          <a:bodyPr/>
          <a:lstStyle/>
          <a:p>
            <a:r>
              <a:rPr lang="nl-BE"/>
              <a:t>Secteur - </a:t>
            </a:r>
            <a:r>
              <a:rPr lang="nl-BE" smtClean="0"/>
              <a:t>affiliés</a:t>
            </a:r>
            <a:endParaRPr lang="nl-BE"/>
          </a:p>
        </p:txBody>
      </p:sp>
      <p:sp>
        <p:nvSpPr>
          <p:cNvPr id="9" name="Footer Placeholder 8"/>
          <p:cNvSpPr>
            <a:spLocks noGrp="1"/>
          </p:cNvSpPr>
          <p:nvPr>
            <p:ph type="ftr" sz="quarter" idx="11"/>
          </p:nvPr>
        </p:nvSpPr>
        <p:spPr>
          <a:xfrm>
            <a:off x="3131840" y="6219824"/>
            <a:ext cx="4950628" cy="638177"/>
          </a:xfrm>
        </p:spPr>
        <p:txBody>
          <a:bodyPr/>
          <a:lstStyle/>
          <a:p>
            <a:r>
              <a:rPr lang="fr-BE" smtClean="0"/>
              <a:t>Reporting relatif à l'exercice 2017</a:t>
            </a:r>
            <a:endParaRPr lang="nl-BE" dirty="0"/>
          </a:p>
        </p:txBody>
      </p:sp>
      <p:sp>
        <p:nvSpPr>
          <p:cNvPr id="4" name="Slide Number Placeholder 3"/>
          <p:cNvSpPr>
            <a:spLocks noGrp="1"/>
          </p:cNvSpPr>
          <p:nvPr>
            <p:ph type="sldNum" sz="quarter" idx="4"/>
          </p:nvPr>
        </p:nvSpPr>
        <p:spPr>
          <a:xfrm>
            <a:off x="791370" y="6219824"/>
            <a:ext cx="7957094" cy="638177"/>
          </a:xfrm>
        </p:spPr>
        <p:txBody>
          <a:bodyPr/>
          <a:lstStyle/>
          <a:p>
            <a:fld id="{77898CD9-BA95-4A68-8F64-76B0F869134E}" type="slidenum">
              <a:rPr lang="en-US" smtClean="0"/>
              <a:pPr/>
              <a:t>11</a:t>
            </a:fld>
            <a:endParaRPr lang="en-US"/>
          </a:p>
        </p:txBody>
      </p:sp>
      <p:sp>
        <p:nvSpPr>
          <p:cNvPr id="8" name="Rectangle 7"/>
          <p:cNvSpPr/>
          <p:nvPr/>
        </p:nvSpPr>
        <p:spPr>
          <a:xfrm>
            <a:off x="755576" y="1389614"/>
            <a:ext cx="8215370" cy="369332"/>
          </a:xfrm>
          <a:prstGeom prst="rect">
            <a:avLst/>
          </a:prstGeom>
        </p:spPr>
        <p:txBody>
          <a:bodyPr wrap="square">
            <a:spAutoFit/>
          </a:bodyPr>
          <a:lstStyle/>
          <a:p>
            <a:r>
              <a:rPr lang="nl-BE" smtClean="0"/>
              <a:t>Evolution du nombre d'affiliés</a:t>
            </a:r>
            <a:endParaRPr lang="nl-BE"/>
          </a:p>
        </p:txBody>
      </p:sp>
      <p:graphicFrame>
        <p:nvGraphicFramePr>
          <p:cNvPr id="11" name="Chart 10"/>
          <p:cNvGraphicFramePr>
            <a:graphicFrameLocks/>
          </p:cNvGraphicFramePr>
          <p:nvPr>
            <p:extLst>
              <p:ext uri="{D42A27DB-BD31-4B8C-83A1-F6EECF244321}">
                <p14:modId xmlns:p14="http://schemas.microsoft.com/office/powerpoint/2010/main" val="2425680089"/>
              </p:ext>
            </p:extLst>
          </p:nvPr>
        </p:nvGraphicFramePr>
        <p:xfrm>
          <a:off x="683568" y="1772816"/>
          <a:ext cx="8028632" cy="41044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4738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a:xfrm>
            <a:off x="290078" y="245804"/>
            <a:ext cx="7894636" cy="990132"/>
          </a:xfrm>
        </p:spPr>
        <p:txBody>
          <a:bodyPr/>
          <a:lstStyle/>
          <a:p>
            <a:r>
              <a:rPr lang="nl-BE" smtClean="0"/>
              <a:t>Secteur - </a:t>
            </a:r>
            <a:r>
              <a:rPr lang="nl-BE"/>
              <a:t>affiliés</a:t>
            </a:r>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12</a:t>
            </a:fld>
            <a:endParaRPr lang="nl-BE" dirty="0"/>
          </a:p>
        </p:txBody>
      </p:sp>
      <p:sp>
        <p:nvSpPr>
          <p:cNvPr id="8" name="TextBox 7"/>
          <p:cNvSpPr txBox="1"/>
          <p:nvPr/>
        </p:nvSpPr>
        <p:spPr>
          <a:xfrm>
            <a:off x="179512" y="1270849"/>
            <a:ext cx="3384376" cy="369332"/>
          </a:xfrm>
          <a:prstGeom prst="rect">
            <a:avLst/>
          </a:prstGeom>
          <a:noFill/>
        </p:spPr>
        <p:txBody>
          <a:bodyPr wrap="square" rtlCol="0">
            <a:spAutoFit/>
          </a:bodyPr>
          <a:lstStyle/>
          <a:p>
            <a:r>
              <a:rPr lang="nl-BE" smtClean="0"/>
              <a:t>Catégories d’affiliés*</a:t>
            </a:r>
            <a:endParaRPr lang="nl-BE"/>
          </a:p>
        </p:txBody>
      </p:sp>
      <p:graphicFrame>
        <p:nvGraphicFramePr>
          <p:cNvPr id="10" name="Table 9"/>
          <p:cNvGraphicFramePr>
            <a:graphicFrameLocks noGrp="1"/>
          </p:cNvGraphicFramePr>
          <p:nvPr>
            <p:extLst>
              <p:ext uri="{D42A27DB-BD31-4B8C-83A1-F6EECF244321}">
                <p14:modId xmlns:p14="http://schemas.microsoft.com/office/powerpoint/2010/main" val="454068077"/>
              </p:ext>
            </p:extLst>
          </p:nvPr>
        </p:nvGraphicFramePr>
        <p:xfrm>
          <a:off x="290078" y="2204864"/>
          <a:ext cx="8542801" cy="2520000"/>
        </p:xfrm>
        <a:graphic>
          <a:graphicData uri="http://schemas.openxmlformats.org/drawingml/2006/table">
            <a:tbl>
              <a:tblPr>
                <a:tableStyleId>{775DCB02-9BB8-47FD-8907-85C794F793BA}</a:tableStyleId>
              </a:tblPr>
              <a:tblGrid>
                <a:gridCol w="3333107"/>
                <a:gridCol w="871113"/>
                <a:gridCol w="888828"/>
                <a:gridCol w="933335"/>
                <a:gridCol w="853763"/>
                <a:gridCol w="853763"/>
                <a:gridCol w="808892"/>
              </a:tblGrid>
              <a:tr h="374630">
                <a:tc>
                  <a:txBody>
                    <a:bodyPr/>
                    <a:lstStyle/>
                    <a:p>
                      <a:pPr algn="ctr" fontAlgn="ctr"/>
                      <a:r>
                        <a:rPr lang="fr-FR" sz="1200" b="1" i="0" u="none" strike="noStrike" noProof="0" dirty="0" smtClean="0">
                          <a:solidFill>
                            <a:srgbClr val="000000"/>
                          </a:solidFill>
                          <a:latin typeface="+mn-lt"/>
                          <a:cs typeface="Arial" pitchFamily="34" charset="0"/>
                        </a:rPr>
                        <a:t>Catégories</a:t>
                      </a:r>
                      <a:endParaRPr lang="fr-FR" sz="1200" b="1" i="0" u="none" strike="noStrike" noProof="0" dirty="0">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a:solidFill>
                            <a:srgbClr val="002244"/>
                          </a:solidFill>
                          <a:effectLst/>
                          <a:latin typeface="+mn-lt"/>
                        </a:rPr>
                        <a:t>2012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smtClean="0">
                          <a:solidFill>
                            <a:srgbClr val="002244"/>
                          </a:solidFill>
                          <a:effectLst/>
                          <a:latin typeface="+mn-lt"/>
                        </a:rPr>
                        <a:t>2013</a:t>
                      </a:r>
                      <a:endParaRPr lang="nl-BE" sz="1200" b="1" i="0" u="none" strike="noStrike">
                        <a:solidFill>
                          <a:srgbClr val="002244"/>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smtClean="0">
                          <a:solidFill>
                            <a:srgbClr val="002244"/>
                          </a:solidFill>
                          <a:effectLst/>
                          <a:latin typeface="+mn-lt"/>
                        </a:rPr>
                        <a:t>2014</a:t>
                      </a:r>
                      <a:endParaRPr lang="nl-BE" sz="1200" b="1" i="0" u="none" strike="noStrike">
                        <a:solidFill>
                          <a:srgbClr val="002244"/>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smtClean="0">
                          <a:solidFill>
                            <a:srgbClr val="002244"/>
                          </a:solidFill>
                          <a:effectLst/>
                          <a:latin typeface="+mn-lt"/>
                        </a:rPr>
                        <a:t>2015</a:t>
                      </a:r>
                      <a:endParaRPr lang="nl-BE" sz="1200" b="1" i="0" u="none" strike="noStrike">
                        <a:solidFill>
                          <a:srgbClr val="002244"/>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smtClean="0">
                          <a:solidFill>
                            <a:srgbClr val="002244"/>
                          </a:solidFill>
                          <a:effectLst/>
                          <a:latin typeface="+mn-lt"/>
                        </a:rPr>
                        <a:t>2016</a:t>
                      </a:r>
                      <a:endParaRPr lang="nl-BE" sz="1200" b="1" i="0" u="none" strike="noStrike">
                        <a:solidFill>
                          <a:srgbClr val="002244"/>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a:solidFill>
                            <a:srgbClr val="002244"/>
                          </a:solidFill>
                          <a:effectLst/>
                          <a:latin typeface="+mn-lt"/>
                        </a:rPr>
                        <a:t>2017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89259">
                <a:tc>
                  <a:txBody>
                    <a:bodyPr/>
                    <a:lstStyle/>
                    <a:p>
                      <a:pPr marL="268288" indent="-179388" algn="l" fontAlgn="t"/>
                      <a:r>
                        <a:rPr lang="nl-BE" sz="1200" b="1" u="none" strike="noStrike" smtClean="0">
                          <a:latin typeface="+mn-lt"/>
                          <a:cs typeface="Arial" pitchFamily="34" charset="0"/>
                        </a:rPr>
                        <a:t>1.	Affiliés actifs</a:t>
                      </a:r>
                      <a:endParaRPr lang="nl-BE" sz="1200" b="1" i="0" u="none" strike="noStrike">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200" b="0" i="0" u="none" strike="noStrike">
                          <a:solidFill>
                            <a:srgbClr val="002244"/>
                          </a:solidFill>
                          <a:effectLst/>
                          <a:latin typeface="+mn-lt"/>
                        </a:rPr>
                        <a:t>973.899  </a:t>
                      </a: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200" b="0" i="0" u="none" strike="noStrike">
                          <a:solidFill>
                            <a:srgbClr val="002244"/>
                          </a:solidFill>
                          <a:effectLst/>
                          <a:latin typeface="+mn-lt"/>
                        </a:rPr>
                        <a:t>1.002.011  </a:t>
                      </a: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200" b="0" i="0" u="none" strike="noStrike">
                          <a:solidFill>
                            <a:srgbClr val="002244"/>
                          </a:solidFill>
                          <a:effectLst/>
                          <a:latin typeface="+mn-lt"/>
                        </a:rPr>
                        <a:t>940.179  </a:t>
                      </a: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200" b="0" i="0" u="none" strike="noStrike" smtClean="0">
                          <a:solidFill>
                            <a:srgbClr val="002244"/>
                          </a:solidFill>
                          <a:effectLst/>
                          <a:latin typeface="+mn-lt"/>
                        </a:rPr>
                        <a:t>938.417  </a:t>
                      </a:r>
                      <a:endParaRPr lang="nl-BE" sz="1200" b="0" i="0" u="none" strike="noStrike">
                        <a:solidFill>
                          <a:srgbClr val="002244"/>
                        </a:solidFill>
                        <a:effectLst/>
                        <a:latin typeface="+mn-lt"/>
                      </a:endParaRP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200" b="0" i="0" u="none" strike="noStrike" smtClean="0">
                          <a:solidFill>
                            <a:srgbClr val="002244"/>
                          </a:solidFill>
                          <a:effectLst/>
                          <a:latin typeface="+mn-lt"/>
                        </a:rPr>
                        <a:t>963.672  </a:t>
                      </a:r>
                      <a:endParaRPr lang="nl-BE" sz="1200" b="0" i="0" u="none" strike="noStrike">
                        <a:solidFill>
                          <a:srgbClr val="002244"/>
                        </a:solidFill>
                        <a:effectLst/>
                        <a:latin typeface="+mn-lt"/>
                      </a:endParaRP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0" i="0" u="none" strike="noStrike">
                          <a:solidFill>
                            <a:srgbClr val="002244"/>
                          </a:solidFill>
                          <a:effectLst/>
                          <a:latin typeface="+mn-lt"/>
                        </a:rPr>
                        <a:t>974.842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675432">
                <a:tc>
                  <a:txBody>
                    <a:bodyPr/>
                    <a:lstStyle/>
                    <a:p>
                      <a:pPr marL="268288" indent="-179388" algn="l" fontAlgn="t">
                        <a:tabLst/>
                      </a:pPr>
                      <a:r>
                        <a:rPr lang="nl-BE" sz="1200" b="1" u="none" strike="noStrike" smtClean="0">
                          <a:latin typeface="+mn-lt"/>
                          <a:cs typeface="Arial" pitchFamily="34" charset="0"/>
                        </a:rPr>
                        <a:t>2.	</a:t>
                      </a:r>
                      <a:r>
                        <a:rPr lang="fr-FR" sz="1200" b="1" u="none" strike="noStrike" smtClean="0">
                          <a:latin typeface="+mn-lt"/>
                          <a:cs typeface="Arial" pitchFamily="34" charset="0"/>
                        </a:rPr>
                        <a:t>Affiliés ayant quitté la société avec des droits différés</a:t>
                      </a:r>
                      <a:endParaRPr lang="nl-BE" sz="1200" b="1" i="0" u="none" strike="noStrike">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200" b="0" i="0" u="none" strike="noStrike">
                          <a:solidFill>
                            <a:srgbClr val="002244"/>
                          </a:solidFill>
                          <a:effectLst/>
                          <a:latin typeface="+mn-lt"/>
                        </a:rPr>
                        <a:t>383.687  </a:t>
                      </a: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200" b="0" i="0" u="none" strike="noStrike">
                          <a:solidFill>
                            <a:srgbClr val="002244"/>
                          </a:solidFill>
                          <a:effectLst/>
                          <a:latin typeface="+mn-lt"/>
                        </a:rPr>
                        <a:t>438.596  </a:t>
                      </a: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200" b="0" i="0" u="none" strike="noStrike">
                          <a:solidFill>
                            <a:srgbClr val="002244"/>
                          </a:solidFill>
                          <a:effectLst/>
                          <a:latin typeface="+mn-lt"/>
                        </a:rPr>
                        <a:t>502.574  </a:t>
                      </a: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200" b="0" i="0" u="none" strike="noStrike" smtClean="0">
                          <a:solidFill>
                            <a:srgbClr val="002244"/>
                          </a:solidFill>
                          <a:effectLst/>
                          <a:latin typeface="+mn-lt"/>
                        </a:rPr>
                        <a:t>539.269  </a:t>
                      </a:r>
                      <a:endParaRPr lang="nl-BE" sz="1200" b="0" i="0" u="none" strike="noStrike">
                        <a:solidFill>
                          <a:srgbClr val="002244"/>
                        </a:solidFill>
                        <a:effectLst/>
                        <a:latin typeface="+mn-lt"/>
                      </a:endParaRP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200" b="0" i="0" u="none" strike="noStrike" smtClean="0">
                          <a:solidFill>
                            <a:srgbClr val="002244"/>
                          </a:solidFill>
                          <a:effectLst/>
                          <a:latin typeface="+mn-lt"/>
                        </a:rPr>
                        <a:t>672.274</a:t>
                      </a:r>
                      <a:r>
                        <a:rPr lang="nl-BE" sz="1200" b="0" i="0" u="none" strike="noStrike" baseline="30000" smtClean="0">
                          <a:solidFill>
                            <a:srgbClr val="002244"/>
                          </a:solidFill>
                          <a:effectLst/>
                          <a:latin typeface="+mn-lt"/>
                        </a:rPr>
                        <a:t>1</a:t>
                      </a:r>
                      <a:r>
                        <a:rPr lang="nl-BE" sz="1200" b="0" i="0" u="none" strike="noStrike" smtClean="0">
                          <a:solidFill>
                            <a:srgbClr val="002244"/>
                          </a:solidFill>
                          <a:effectLst/>
                          <a:latin typeface="+mn-lt"/>
                        </a:rPr>
                        <a:t>  </a:t>
                      </a:r>
                      <a:endParaRPr lang="nl-BE" sz="1200" b="0" i="0" u="none" strike="noStrike">
                        <a:solidFill>
                          <a:srgbClr val="002244"/>
                        </a:solidFill>
                        <a:effectLst/>
                        <a:latin typeface="+mn-lt"/>
                      </a:endParaRP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0" i="0" u="none" strike="noStrike">
                          <a:solidFill>
                            <a:srgbClr val="002244"/>
                          </a:solidFill>
                          <a:effectLst/>
                          <a:latin typeface="+mn-lt"/>
                        </a:rPr>
                        <a:t>717.195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880679">
                <a:tc>
                  <a:txBody>
                    <a:bodyPr/>
                    <a:lstStyle/>
                    <a:p>
                      <a:pPr marL="268288" indent="-179388" algn="l" fontAlgn="t"/>
                      <a:r>
                        <a:rPr lang="nl-BE" sz="1200" b="1" u="none" strike="noStrike" smtClean="0">
                          <a:latin typeface="+mn-lt"/>
                          <a:cs typeface="Arial" pitchFamily="34" charset="0"/>
                        </a:rPr>
                        <a:t>3.	</a:t>
                      </a:r>
                      <a:r>
                        <a:rPr lang="fr-FR" sz="1200" b="1" u="none" strike="noStrike" smtClean="0">
                          <a:latin typeface="+mn-lt"/>
                          <a:cs typeface="Arial" pitchFamily="34" charset="0"/>
                        </a:rPr>
                        <a:t>Rentiers (rentes de retraite, de survie, d'orphelin et d'invalidité)</a:t>
                      </a:r>
                      <a:endParaRPr lang="nl-BE" sz="1200" b="1" i="0" u="none" strike="noStrike">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200" b="0" i="0" u="none" strike="noStrike">
                          <a:solidFill>
                            <a:srgbClr val="002244"/>
                          </a:solidFill>
                          <a:effectLst/>
                          <a:latin typeface="+mn-lt"/>
                        </a:rPr>
                        <a:t>37.350  </a:t>
                      </a: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200" b="0" i="0" u="none" strike="noStrike">
                          <a:solidFill>
                            <a:srgbClr val="002244"/>
                          </a:solidFill>
                          <a:effectLst/>
                          <a:latin typeface="+mn-lt"/>
                        </a:rPr>
                        <a:t>37.106  </a:t>
                      </a: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200" b="0" i="0" u="none" strike="noStrike">
                          <a:solidFill>
                            <a:srgbClr val="002244"/>
                          </a:solidFill>
                          <a:effectLst/>
                          <a:latin typeface="+mn-lt"/>
                        </a:rPr>
                        <a:t>34.594  </a:t>
                      </a: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200" b="0" i="0" u="none" strike="noStrike" smtClean="0">
                          <a:solidFill>
                            <a:srgbClr val="002244"/>
                          </a:solidFill>
                          <a:effectLst/>
                          <a:latin typeface="+mn-lt"/>
                        </a:rPr>
                        <a:t>35.593  </a:t>
                      </a:r>
                      <a:endParaRPr lang="nl-BE" sz="1200" b="0" i="0" u="none" strike="noStrike">
                        <a:solidFill>
                          <a:srgbClr val="002244"/>
                        </a:solidFill>
                        <a:effectLst/>
                        <a:latin typeface="+mn-lt"/>
                      </a:endParaRP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t"/>
                      <a:r>
                        <a:rPr lang="nl-BE" sz="1200" b="0" i="0" u="none" strike="noStrike" smtClean="0">
                          <a:solidFill>
                            <a:srgbClr val="002244"/>
                          </a:solidFill>
                          <a:effectLst/>
                          <a:latin typeface="+mn-lt"/>
                        </a:rPr>
                        <a:t>38.474</a:t>
                      </a:r>
                      <a:endParaRPr lang="nl-BE" sz="1200" b="0" i="0" u="none" strike="noStrike">
                        <a:solidFill>
                          <a:srgbClr val="002244"/>
                        </a:solidFill>
                        <a:effectLst/>
                        <a:latin typeface="+mn-lt"/>
                      </a:endParaRPr>
                    </a:p>
                  </a:txBody>
                  <a:tcPr marL="0" marR="2286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0" i="0" u="none" strike="noStrike">
                          <a:solidFill>
                            <a:srgbClr val="002244"/>
                          </a:solidFill>
                          <a:effectLst/>
                          <a:latin typeface="+mn-lt"/>
                        </a:rPr>
                        <a:t>42.278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Box 8"/>
          <p:cNvSpPr txBox="1"/>
          <p:nvPr/>
        </p:nvSpPr>
        <p:spPr>
          <a:xfrm flipH="1">
            <a:off x="290078" y="5666291"/>
            <a:ext cx="8424936" cy="369332"/>
          </a:xfrm>
          <a:prstGeom prst="rect">
            <a:avLst/>
          </a:prstGeom>
          <a:noFill/>
        </p:spPr>
        <p:txBody>
          <a:bodyPr wrap="square" rtlCol="0">
            <a:spAutoFit/>
          </a:bodyPr>
          <a:lstStyle/>
          <a:p>
            <a:pPr marL="171450" indent="-171450">
              <a:buFont typeface="Calibri" panose="020F0502020204030204" pitchFamily="34" charset="0"/>
              <a:buChar char="*"/>
            </a:pPr>
            <a:r>
              <a:rPr lang="fr-BE" sz="900" dirty="0" smtClean="0"/>
              <a:t>Doubles comptages inclus : certains affiliés relèvent de différentes catégories d’affiliés ou de plusieurs institutions</a:t>
            </a:r>
          </a:p>
          <a:p>
            <a:pPr marL="174625" indent="-174625"/>
            <a:r>
              <a:rPr lang="fr-BE" sz="900" baseline="30000" dirty="0" smtClean="0"/>
              <a:t>1</a:t>
            </a:r>
            <a:r>
              <a:rPr lang="fr-BE" sz="900" dirty="0" smtClean="0"/>
              <a:t>	Une centaine de milliers d’affiliés dormants sans droits ont pour la première fois été inclus dans les calculs</a:t>
            </a:r>
            <a:endParaRPr lang="nl-BE" sz="900" dirty="0"/>
          </a:p>
        </p:txBody>
      </p:sp>
    </p:spTree>
    <p:extLst>
      <p:ext uri="{BB962C8B-B14F-4D97-AF65-F5344CB8AC3E}">
        <p14:creationId xmlns:p14="http://schemas.microsoft.com/office/powerpoint/2010/main" val="22048104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a:xfrm>
            <a:off x="404531" y="145359"/>
            <a:ext cx="7894636" cy="990132"/>
          </a:xfrm>
        </p:spPr>
        <p:txBody>
          <a:bodyPr/>
          <a:lstStyle/>
          <a:p>
            <a:r>
              <a:rPr lang="nl-BE"/>
              <a:t>Secteur - affiliés</a:t>
            </a:r>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13</a:t>
            </a:fld>
            <a:endParaRPr lang="nl-BE" dirty="0"/>
          </a:p>
        </p:txBody>
      </p:sp>
      <p:sp>
        <p:nvSpPr>
          <p:cNvPr id="8" name="TextBox 7"/>
          <p:cNvSpPr txBox="1"/>
          <p:nvPr/>
        </p:nvSpPr>
        <p:spPr>
          <a:xfrm>
            <a:off x="323528" y="1412776"/>
            <a:ext cx="2952328" cy="369332"/>
          </a:xfrm>
          <a:prstGeom prst="rect">
            <a:avLst/>
          </a:prstGeom>
          <a:noFill/>
        </p:spPr>
        <p:txBody>
          <a:bodyPr wrap="square" rtlCol="0">
            <a:spAutoFit/>
          </a:bodyPr>
          <a:lstStyle/>
          <a:p>
            <a:r>
              <a:rPr lang="nl-BE" smtClean="0"/>
              <a:t>Secteur hétérogène</a:t>
            </a:r>
            <a:endParaRPr lang="nl-BE"/>
          </a:p>
        </p:txBody>
      </p:sp>
      <p:graphicFrame>
        <p:nvGraphicFramePr>
          <p:cNvPr id="10" name="Table 9"/>
          <p:cNvGraphicFramePr>
            <a:graphicFrameLocks noGrp="1"/>
          </p:cNvGraphicFramePr>
          <p:nvPr>
            <p:extLst>
              <p:ext uri="{D42A27DB-BD31-4B8C-83A1-F6EECF244321}">
                <p14:modId xmlns:p14="http://schemas.microsoft.com/office/powerpoint/2010/main" val="1442632424"/>
              </p:ext>
            </p:extLst>
          </p:nvPr>
        </p:nvGraphicFramePr>
        <p:xfrm>
          <a:off x="395536" y="2132856"/>
          <a:ext cx="8352929" cy="2376263"/>
        </p:xfrm>
        <a:graphic>
          <a:graphicData uri="http://schemas.openxmlformats.org/drawingml/2006/table">
            <a:tbl>
              <a:tblPr>
                <a:tableStyleId>{775DCB02-9BB8-47FD-8907-85C794F793BA}</a:tableStyleId>
              </a:tblPr>
              <a:tblGrid>
                <a:gridCol w="2592288"/>
                <a:gridCol w="1584176"/>
                <a:gridCol w="1368152"/>
                <a:gridCol w="1512168"/>
                <a:gridCol w="1296145"/>
              </a:tblGrid>
              <a:tr h="473035">
                <a:tc>
                  <a:txBody>
                    <a:bodyPr/>
                    <a:lstStyle/>
                    <a:p>
                      <a:pPr marL="0" algn="ctr" defTabSz="914400" rtl="0" eaLnBrk="1" fontAlgn="ctr" latinLnBrk="0" hangingPunct="1"/>
                      <a:r>
                        <a:rPr lang="nl-BE" sz="1200" b="1" u="none" strike="noStrike" kern="1200" dirty="0" err="1" smtClean="0">
                          <a:latin typeface="+mn-lt"/>
                          <a:cs typeface="Arial" pitchFamily="34" charset="0"/>
                        </a:rPr>
                        <a:t>Nombre</a:t>
                      </a:r>
                      <a:r>
                        <a:rPr lang="nl-BE" sz="1200" b="1" u="none" strike="noStrike" kern="1200" dirty="0" smtClean="0">
                          <a:latin typeface="+mn-lt"/>
                          <a:cs typeface="Arial" pitchFamily="34" charset="0"/>
                        </a:rPr>
                        <a:t> </a:t>
                      </a:r>
                      <a:r>
                        <a:rPr lang="nl-BE" sz="1200" b="1" u="none" strike="noStrike" kern="1200" dirty="0" err="1" smtClean="0">
                          <a:latin typeface="+mn-lt"/>
                          <a:cs typeface="Arial" pitchFamily="34" charset="0"/>
                        </a:rPr>
                        <a:t>d'affiliés</a:t>
                      </a:r>
                      <a:r>
                        <a:rPr lang="nl-BE" sz="1200" b="1" u="none" strike="noStrike" kern="1200" dirty="0" smtClean="0">
                          <a:latin typeface="+mn-lt"/>
                          <a:cs typeface="Arial" pitchFamily="34" charset="0"/>
                        </a:rPr>
                        <a:t> par IRP</a:t>
                      </a:r>
                      <a:endParaRPr lang="nl-BE" sz="1200" b="1" u="none" strike="noStrike" kern="1200" dirty="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ctr" latinLnBrk="0" hangingPunct="1"/>
                      <a:r>
                        <a:rPr lang="nl-BE" sz="1200" b="1" u="none" strike="noStrike" kern="1200" smtClean="0">
                          <a:latin typeface="+mn-lt"/>
                          <a:cs typeface="Arial" pitchFamily="34" charset="0"/>
                        </a:rPr>
                        <a:t>Nombre </a:t>
                      </a:r>
                    </a:p>
                    <a:p>
                      <a:pPr marL="0" algn="ctr" defTabSz="914400" rtl="0" eaLnBrk="1" fontAlgn="ctr" latinLnBrk="0" hangingPunct="1"/>
                      <a:r>
                        <a:rPr lang="nl-BE" sz="1200" b="1" u="none" strike="noStrike" kern="1200" smtClean="0">
                          <a:latin typeface="+mn-lt"/>
                          <a:cs typeface="Arial" pitchFamily="34" charset="0"/>
                        </a:rPr>
                        <a:t>d'institutions</a:t>
                      </a:r>
                      <a:endParaRPr lang="nl-BE" sz="1200" b="1" u="none" strike="noStrike" kern="120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ctr" latinLnBrk="0" hangingPunct="1"/>
                      <a:r>
                        <a:rPr lang="nl-BE" sz="1200" b="1" u="none" strike="noStrike" kern="1200" smtClean="0">
                          <a:latin typeface="+mn-lt"/>
                          <a:cs typeface="Arial" pitchFamily="34" charset="0"/>
                        </a:rPr>
                        <a:t>% </a:t>
                      </a:r>
                    </a:p>
                    <a:p>
                      <a:pPr marL="0" algn="ctr" defTabSz="914400" rtl="0" eaLnBrk="1" fontAlgn="ctr" latinLnBrk="0" hangingPunct="1"/>
                      <a:r>
                        <a:rPr lang="nl-BE" sz="1200" b="1" u="none" strike="noStrike" kern="1200" smtClean="0">
                          <a:latin typeface="+mn-lt"/>
                          <a:cs typeface="Arial" pitchFamily="34" charset="0"/>
                        </a:rPr>
                        <a:t>institutions</a:t>
                      </a:r>
                      <a:endParaRPr lang="nl-BE" sz="1200" b="1" u="none" strike="noStrike" kern="120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ctr" latinLnBrk="0" hangingPunct="1"/>
                      <a:r>
                        <a:rPr lang="nl-BE" sz="1200" b="1" u="none" strike="noStrike" kern="1200" smtClean="0">
                          <a:latin typeface="+mn-lt"/>
                          <a:cs typeface="Arial" pitchFamily="34" charset="0"/>
                        </a:rPr>
                        <a:t>Nombre d'affiliés</a:t>
                      </a:r>
                      <a:endParaRPr lang="nl-BE" sz="1200" b="1" u="none" strike="noStrike" kern="120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ctr" latinLnBrk="0" hangingPunct="1"/>
                      <a:r>
                        <a:rPr lang="nl-BE" sz="1200" b="1" u="none" strike="noStrike" kern="1200" smtClean="0">
                          <a:latin typeface="+mn-lt"/>
                          <a:cs typeface="Arial" pitchFamily="34" charset="0"/>
                        </a:rPr>
                        <a:t>% </a:t>
                      </a:r>
                    </a:p>
                    <a:p>
                      <a:pPr marL="0" algn="ctr" defTabSz="914400" rtl="0" eaLnBrk="1" fontAlgn="ctr" latinLnBrk="0" hangingPunct="1"/>
                      <a:r>
                        <a:rPr lang="nl-BE" sz="1200" b="1" u="none" strike="noStrike" kern="1200" smtClean="0">
                          <a:latin typeface="+mn-lt"/>
                          <a:cs typeface="Arial" pitchFamily="34" charset="0"/>
                        </a:rPr>
                        <a:t>affiliés</a:t>
                      </a:r>
                      <a:endParaRPr lang="nl-BE" sz="1200" b="1" u="none" strike="noStrike" kern="120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4125">
                <a:tc>
                  <a:txBody>
                    <a:bodyPr/>
                    <a:lstStyle/>
                    <a:p>
                      <a:pPr marL="180000" algn="l" fontAlgn="b"/>
                      <a:r>
                        <a:rPr lang="nl-BE" sz="1200" b="0" i="0" u="none" strike="noStrike" dirty="0">
                          <a:solidFill>
                            <a:srgbClr val="002244"/>
                          </a:solidFill>
                          <a:effectLst/>
                          <a:latin typeface="+mn-lt"/>
                        </a:rPr>
                        <a:t>Plus </a:t>
                      </a:r>
                      <a:r>
                        <a:rPr lang="nl-BE" sz="1200" b="0" i="0" u="none" strike="noStrike" dirty="0" smtClean="0">
                          <a:solidFill>
                            <a:srgbClr val="002244"/>
                          </a:solidFill>
                          <a:effectLst/>
                          <a:latin typeface="+mn-lt"/>
                        </a:rPr>
                        <a:t>de 100</a:t>
                      </a:r>
                      <a:r>
                        <a:rPr lang="nl-BE" sz="1200" b="0" i="0" u="none" strike="noStrike" baseline="0" dirty="0" smtClean="0">
                          <a:solidFill>
                            <a:srgbClr val="002244"/>
                          </a:solidFill>
                          <a:effectLst/>
                          <a:latin typeface="+mn-lt"/>
                        </a:rPr>
                        <a:t>.</a:t>
                      </a:r>
                      <a:r>
                        <a:rPr lang="nl-BE" sz="1200" b="0" i="0" u="none" strike="noStrike" dirty="0" smtClean="0">
                          <a:solidFill>
                            <a:srgbClr val="002244"/>
                          </a:solidFill>
                          <a:effectLst/>
                          <a:latin typeface="+mn-lt"/>
                        </a:rPr>
                        <a:t>000</a:t>
                      </a:r>
                      <a:endParaRPr lang="nl-BE" sz="1200" b="0"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1.255.625</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72%</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4125">
                <a:tc>
                  <a:txBody>
                    <a:bodyPr/>
                    <a:lstStyle/>
                    <a:p>
                      <a:pPr marL="180000" algn="l" fontAlgn="b"/>
                      <a:r>
                        <a:rPr lang="nl-BE" sz="1200" b="0" i="0" u="none" strike="noStrike" dirty="0" err="1">
                          <a:solidFill>
                            <a:srgbClr val="002244"/>
                          </a:solidFill>
                          <a:effectLst/>
                          <a:latin typeface="+mn-lt"/>
                        </a:rPr>
                        <a:t>Entre</a:t>
                      </a:r>
                      <a:r>
                        <a:rPr lang="nl-BE" sz="1200" b="0" i="0" u="none" strike="noStrike" dirty="0">
                          <a:solidFill>
                            <a:srgbClr val="002244"/>
                          </a:solidFill>
                          <a:effectLst/>
                          <a:latin typeface="+mn-lt"/>
                        </a:rPr>
                        <a:t> </a:t>
                      </a:r>
                      <a:r>
                        <a:rPr lang="nl-BE" sz="1200" b="0" i="0" u="none" strike="noStrike" dirty="0" smtClean="0">
                          <a:solidFill>
                            <a:srgbClr val="002244"/>
                          </a:solidFill>
                          <a:effectLst/>
                          <a:latin typeface="+mn-lt"/>
                        </a:rPr>
                        <a:t>10</a:t>
                      </a:r>
                      <a:r>
                        <a:rPr lang="nl-BE" sz="1200" b="0" i="0" u="none" strike="noStrike" baseline="0" dirty="0" smtClean="0">
                          <a:solidFill>
                            <a:srgbClr val="002244"/>
                          </a:solidFill>
                          <a:effectLst/>
                          <a:latin typeface="+mn-lt"/>
                        </a:rPr>
                        <a:t>.</a:t>
                      </a:r>
                      <a:r>
                        <a:rPr lang="nl-BE" sz="1200" b="0" i="0" u="none" strike="noStrike" dirty="0" smtClean="0">
                          <a:solidFill>
                            <a:srgbClr val="002244"/>
                          </a:solidFill>
                          <a:effectLst/>
                          <a:latin typeface="+mn-lt"/>
                        </a:rPr>
                        <a:t>000 </a:t>
                      </a:r>
                      <a:r>
                        <a:rPr lang="nl-BE" sz="1200" b="0" i="0" u="none" strike="noStrike" dirty="0">
                          <a:solidFill>
                            <a:srgbClr val="002244"/>
                          </a:solidFill>
                          <a:effectLst/>
                          <a:latin typeface="+mn-lt"/>
                        </a:rPr>
                        <a:t>et </a:t>
                      </a:r>
                      <a:r>
                        <a:rPr lang="nl-BE" sz="1200" b="0" i="0" u="none" strike="noStrike" dirty="0" smtClean="0">
                          <a:solidFill>
                            <a:srgbClr val="002244"/>
                          </a:solidFill>
                          <a:effectLst/>
                          <a:latin typeface="+mn-lt"/>
                        </a:rPr>
                        <a:t>100</a:t>
                      </a:r>
                      <a:r>
                        <a:rPr lang="nl-BE" sz="1200" b="0" i="0" u="none" strike="noStrike" baseline="0" dirty="0" smtClean="0">
                          <a:solidFill>
                            <a:srgbClr val="002244"/>
                          </a:solidFill>
                          <a:effectLst/>
                          <a:latin typeface="+mn-lt"/>
                        </a:rPr>
                        <a:t>.</a:t>
                      </a:r>
                      <a:r>
                        <a:rPr lang="nl-BE" sz="1200" b="0" i="0" u="none" strike="noStrike" dirty="0" smtClean="0">
                          <a:solidFill>
                            <a:srgbClr val="002244"/>
                          </a:solidFill>
                          <a:effectLst/>
                          <a:latin typeface="+mn-lt"/>
                        </a:rPr>
                        <a:t>000</a:t>
                      </a:r>
                      <a:endParaRPr lang="nl-BE" sz="1200" b="0"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183.159</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11%</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4125">
                <a:tc>
                  <a:txBody>
                    <a:bodyPr/>
                    <a:lstStyle/>
                    <a:p>
                      <a:pPr marL="180000" algn="l" fontAlgn="b"/>
                      <a:r>
                        <a:rPr lang="nl-BE" sz="1200" b="0" i="0" u="none" strike="noStrike" dirty="0" err="1">
                          <a:solidFill>
                            <a:srgbClr val="002244"/>
                          </a:solidFill>
                          <a:effectLst/>
                          <a:latin typeface="+mn-lt"/>
                        </a:rPr>
                        <a:t>Entre</a:t>
                      </a:r>
                      <a:r>
                        <a:rPr lang="nl-BE" sz="1200" b="0" i="0" u="none" strike="noStrike" dirty="0">
                          <a:solidFill>
                            <a:srgbClr val="002244"/>
                          </a:solidFill>
                          <a:effectLst/>
                          <a:latin typeface="+mn-lt"/>
                        </a:rPr>
                        <a:t> </a:t>
                      </a:r>
                      <a:r>
                        <a:rPr lang="nl-BE" sz="1200" b="0" i="0" u="none" strike="noStrike" dirty="0" smtClean="0">
                          <a:solidFill>
                            <a:srgbClr val="002244"/>
                          </a:solidFill>
                          <a:effectLst/>
                          <a:latin typeface="+mn-lt"/>
                        </a:rPr>
                        <a:t>1</a:t>
                      </a:r>
                      <a:r>
                        <a:rPr lang="nl-BE" sz="1200" b="0" i="0" u="none" strike="noStrike" baseline="0" dirty="0" smtClean="0">
                          <a:solidFill>
                            <a:srgbClr val="002244"/>
                          </a:solidFill>
                          <a:effectLst/>
                          <a:latin typeface="+mn-lt"/>
                        </a:rPr>
                        <a:t>.</a:t>
                      </a:r>
                      <a:r>
                        <a:rPr lang="nl-BE" sz="1200" b="0" i="0" u="none" strike="noStrike" dirty="0" smtClean="0">
                          <a:solidFill>
                            <a:srgbClr val="002244"/>
                          </a:solidFill>
                          <a:effectLst/>
                          <a:latin typeface="+mn-lt"/>
                        </a:rPr>
                        <a:t>000 </a:t>
                      </a:r>
                      <a:r>
                        <a:rPr lang="nl-BE" sz="1200" b="0" i="0" u="none" strike="noStrike" dirty="0">
                          <a:solidFill>
                            <a:srgbClr val="002244"/>
                          </a:solidFill>
                          <a:effectLst/>
                          <a:latin typeface="+mn-lt"/>
                        </a:rPr>
                        <a:t>et </a:t>
                      </a:r>
                      <a:r>
                        <a:rPr lang="nl-BE" sz="1200" b="0" i="0" u="none" strike="noStrike" dirty="0" smtClean="0">
                          <a:solidFill>
                            <a:srgbClr val="002244"/>
                          </a:solidFill>
                          <a:effectLst/>
                          <a:latin typeface="+mn-lt"/>
                        </a:rPr>
                        <a:t>10</a:t>
                      </a:r>
                      <a:r>
                        <a:rPr lang="nl-BE" sz="1200" b="0" i="0" u="none" strike="noStrike" baseline="0" dirty="0" smtClean="0">
                          <a:solidFill>
                            <a:srgbClr val="002244"/>
                          </a:solidFill>
                          <a:effectLst/>
                          <a:latin typeface="+mn-lt"/>
                        </a:rPr>
                        <a:t>.</a:t>
                      </a:r>
                      <a:r>
                        <a:rPr lang="nl-BE" sz="1200" b="0" i="0" u="none" strike="noStrike" dirty="0" smtClean="0">
                          <a:solidFill>
                            <a:srgbClr val="002244"/>
                          </a:solidFill>
                          <a:effectLst/>
                          <a:latin typeface="+mn-lt"/>
                        </a:rPr>
                        <a:t>000</a:t>
                      </a:r>
                      <a:endParaRPr lang="nl-BE" sz="1200" b="0"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39%</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258.610</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15%</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4125">
                <a:tc>
                  <a:txBody>
                    <a:bodyPr/>
                    <a:lstStyle/>
                    <a:p>
                      <a:pPr marL="180000" algn="l" fontAlgn="b"/>
                      <a:r>
                        <a:rPr lang="nl-BE" sz="1200" b="0" i="0" u="none" strike="noStrike" dirty="0" err="1">
                          <a:solidFill>
                            <a:srgbClr val="002244"/>
                          </a:solidFill>
                          <a:effectLst/>
                          <a:latin typeface="+mn-lt"/>
                        </a:rPr>
                        <a:t>Entre</a:t>
                      </a:r>
                      <a:r>
                        <a:rPr lang="nl-BE" sz="1200" b="0" i="0" u="none" strike="noStrike" dirty="0">
                          <a:solidFill>
                            <a:srgbClr val="002244"/>
                          </a:solidFill>
                          <a:effectLst/>
                          <a:latin typeface="+mn-lt"/>
                        </a:rPr>
                        <a:t> 100 et </a:t>
                      </a:r>
                      <a:r>
                        <a:rPr lang="nl-BE" sz="1200" b="0" i="0" u="none" strike="noStrike" dirty="0" smtClean="0">
                          <a:solidFill>
                            <a:srgbClr val="002244"/>
                          </a:solidFill>
                          <a:effectLst/>
                          <a:latin typeface="+mn-lt"/>
                        </a:rPr>
                        <a:t>1</a:t>
                      </a:r>
                      <a:r>
                        <a:rPr lang="nl-BE" sz="1200" b="0" i="0" u="none" strike="noStrike" baseline="0" dirty="0" smtClean="0">
                          <a:solidFill>
                            <a:srgbClr val="002244"/>
                          </a:solidFill>
                          <a:effectLst/>
                          <a:latin typeface="+mn-lt"/>
                        </a:rPr>
                        <a:t>.</a:t>
                      </a:r>
                      <a:r>
                        <a:rPr lang="nl-BE" sz="1200" b="0" i="0" u="none" strike="noStrike" dirty="0" smtClean="0">
                          <a:solidFill>
                            <a:srgbClr val="002244"/>
                          </a:solidFill>
                          <a:effectLst/>
                          <a:latin typeface="+mn-lt"/>
                        </a:rPr>
                        <a:t>000</a:t>
                      </a:r>
                      <a:endParaRPr lang="nl-BE" sz="1200" b="0"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38%</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36.002</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14125">
                <a:tc>
                  <a:txBody>
                    <a:bodyPr/>
                    <a:lstStyle/>
                    <a:p>
                      <a:pPr marL="180000" algn="l" fontAlgn="b"/>
                      <a:r>
                        <a:rPr lang="nl-BE" sz="1200" b="0" i="0" u="none" strike="noStrike">
                          <a:solidFill>
                            <a:srgbClr val="002244"/>
                          </a:solidFill>
                          <a:effectLst/>
                          <a:latin typeface="+mn-lt"/>
                        </a:rPr>
                        <a:t>Entre 0 et </a:t>
                      </a:r>
                      <a:r>
                        <a:rPr lang="nl-BE" sz="1200" b="0" i="0" u="none" strike="noStrike" smtClean="0">
                          <a:solidFill>
                            <a:srgbClr val="002244"/>
                          </a:solidFill>
                          <a:effectLst/>
                          <a:latin typeface="+mn-lt"/>
                        </a:rPr>
                        <a:t>100</a:t>
                      </a:r>
                      <a:endParaRPr lang="nl-BE" sz="1200" b="0" i="0" u="none" strike="noStrike">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16%</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919</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0,1%</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32603">
                <a:tc>
                  <a:txBody>
                    <a:bodyPr/>
                    <a:lstStyle/>
                    <a:p>
                      <a:pPr marL="180000" algn="l" fontAlgn="b"/>
                      <a:r>
                        <a:rPr lang="nl-BE" sz="1200" b="0" i="0" u="none" strike="noStrike" smtClean="0">
                          <a:solidFill>
                            <a:srgbClr val="002244"/>
                          </a:solidFill>
                          <a:effectLst/>
                          <a:latin typeface="+mn-lt"/>
                        </a:rPr>
                        <a:t>Total</a:t>
                      </a:r>
                      <a:endParaRPr lang="nl-BE" sz="1200" b="0" i="0" u="none" strike="noStrike">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201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100%</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1.734.315</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100%</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bl>
          </a:graphicData>
        </a:graphic>
      </p:graphicFrame>
      <p:sp>
        <p:nvSpPr>
          <p:cNvPr id="9" name="TextBox 8"/>
          <p:cNvSpPr txBox="1"/>
          <p:nvPr/>
        </p:nvSpPr>
        <p:spPr>
          <a:xfrm>
            <a:off x="467544" y="4797152"/>
            <a:ext cx="8280920" cy="646331"/>
          </a:xfrm>
          <a:prstGeom prst="rect">
            <a:avLst/>
          </a:prstGeom>
          <a:noFill/>
        </p:spPr>
        <p:txBody>
          <a:bodyPr wrap="square" rtlCol="0">
            <a:spAutoFit/>
          </a:bodyPr>
          <a:lstStyle/>
          <a:p>
            <a:r>
              <a:rPr lang="fr-FR" dirty="0" smtClean="0"/>
              <a:t>83 % des affiliés sont concentrés dans 6 % des IRP (principalement des fonds sectoriels) et 54 % des IRP représentent 2,1 % des affiliés</a:t>
            </a:r>
            <a:endParaRPr lang="fr-FR" dirty="0"/>
          </a:p>
        </p:txBody>
      </p:sp>
    </p:spTree>
    <p:extLst>
      <p:ext uri="{BB962C8B-B14F-4D97-AF65-F5344CB8AC3E}">
        <p14:creationId xmlns:p14="http://schemas.microsoft.com/office/powerpoint/2010/main" val="4103165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p:txBody>
          <a:bodyPr/>
          <a:lstStyle/>
          <a:p>
            <a:r>
              <a:rPr lang="nl-BE"/>
              <a:t>Secteur - affiliés</a:t>
            </a:r>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14</a:t>
            </a:fld>
            <a:endParaRPr lang="nl-BE" dirty="0"/>
          </a:p>
        </p:txBody>
      </p:sp>
      <p:sp>
        <p:nvSpPr>
          <p:cNvPr id="8" name="TextBox 7"/>
          <p:cNvSpPr txBox="1"/>
          <p:nvPr/>
        </p:nvSpPr>
        <p:spPr>
          <a:xfrm>
            <a:off x="683568" y="1484784"/>
            <a:ext cx="7704856" cy="369332"/>
          </a:xfrm>
          <a:prstGeom prst="rect">
            <a:avLst/>
          </a:prstGeom>
          <a:noFill/>
        </p:spPr>
        <p:txBody>
          <a:bodyPr wrap="square" rtlCol="0">
            <a:spAutoFit/>
          </a:bodyPr>
          <a:lstStyle/>
          <a:p>
            <a:r>
              <a:rPr lang="fr-FR" dirty="0" smtClean="0"/>
              <a:t>Nombre d'affiliés* selon le type et la nature du régime</a:t>
            </a:r>
            <a:endParaRPr lang="fr-FR" dirty="0"/>
          </a:p>
        </p:txBody>
      </p:sp>
      <p:sp>
        <p:nvSpPr>
          <p:cNvPr id="9" name="TextBox 8"/>
          <p:cNvSpPr txBox="1"/>
          <p:nvPr/>
        </p:nvSpPr>
        <p:spPr>
          <a:xfrm>
            <a:off x="755576" y="5157192"/>
            <a:ext cx="7992888" cy="461665"/>
          </a:xfrm>
          <a:prstGeom prst="rect">
            <a:avLst/>
          </a:prstGeom>
          <a:noFill/>
        </p:spPr>
        <p:txBody>
          <a:bodyPr wrap="square" rtlCol="0">
            <a:spAutoFit/>
          </a:bodyPr>
          <a:lstStyle/>
          <a:p>
            <a:pPr marL="180975" indent="-180975"/>
            <a:r>
              <a:rPr lang="nl-BE" sz="1200" dirty="0" smtClean="0"/>
              <a:t>* 	</a:t>
            </a:r>
            <a:r>
              <a:rPr lang="fr-FR" sz="1200" dirty="0" smtClean="0"/>
              <a:t>Certains affiliés relèvent de plusieurs régimes (éventuellement de types différents), ce qui explique que le nombre total d’affiliés mentionné sur ce slide est différent de celui figurant sur les slides 6, 11, 12 et 13</a:t>
            </a:r>
            <a:endParaRPr lang="fr-FR" sz="1200" dirty="0"/>
          </a:p>
        </p:txBody>
      </p:sp>
      <p:graphicFrame>
        <p:nvGraphicFramePr>
          <p:cNvPr id="11" name="Table 10"/>
          <p:cNvGraphicFramePr>
            <a:graphicFrameLocks noGrp="1"/>
          </p:cNvGraphicFramePr>
          <p:nvPr>
            <p:extLst>
              <p:ext uri="{D42A27DB-BD31-4B8C-83A1-F6EECF244321}">
                <p14:modId xmlns:p14="http://schemas.microsoft.com/office/powerpoint/2010/main" val="3573375450"/>
              </p:ext>
            </p:extLst>
          </p:nvPr>
        </p:nvGraphicFramePr>
        <p:xfrm>
          <a:off x="755576" y="2348880"/>
          <a:ext cx="7770316" cy="2093760"/>
        </p:xfrm>
        <a:graphic>
          <a:graphicData uri="http://schemas.openxmlformats.org/drawingml/2006/table">
            <a:tbl>
              <a:tblPr>
                <a:tableStyleId>{775DCB02-9BB8-47FD-8907-85C794F793BA}</a:tableStyleId>
              </a:tblPr>
              <a:tblGrid>
                <a:gridCol w="2853439"/>
                <a:gridCol w="778211"/>
                <a:gridCol w="778211"/>
                <a:gridCol w="778211"/>
                <a:gridCol w="1037614"/>
                <a:gridCol w="772315"/>
                <a:gridCol w="772315"/>
              </a:tblGrid>
              <a:tr h="28800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solidFill>
                            <a:schemeClr val="dk1"/>
                          </a:solidFill>
                          <a:latin typeface="+mn-lt"/>
                          <a:ea typeface="+mn-ea"/>
                          <a:cs typeface="Arial" pitchFamily="34" charset="0"/>
                        </a:rPr>
                        <a:t>2017</a:t>
                      </a:r>
                      <a:endParaRPr lang="nl-BE" sz="1200" b="1" u="none" strike="noStrike" kern="1200" dirty="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latin typeface="+mn-lt"/>
                          <a:cs typeface="Arial" pitchFamily="34" charset="0"/>
                        </a:rPr>
                        <a:t>DB</a:t>
                      </a:r>
                      <a:endParaRPr lang="nl-BE" sz="1200" b="1"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latin typeface="+mn-lt"/>
                          <a:cs typeface="Arial" pitchFamily="34" charset="0"/>
                        </a:rPr>
                        <a:t>DC</a:t>
                      </a:r>
                      <a:endParaRPr lang="nl-BE" sz="1200" b="1"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latin typeface="+mn-lt"/>
                          <a:cs typeface="Arial" pitchFamily="34" charset="0"/>
                        </a:rPr>
                        <a:t>DC+tarif</a:t>
                      </a:r>
                      <a:endParaRPr lang="nl-BE" sz="1200" b="1"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latin typeface="+mn-lt"/>
                          <a:cs typeface="Arial" pitchFamily="34" charset="0"/>
                        </a:rPr>
                        <a:t>Cash Balance</a:t>
                      </a:r>
                      <a:endParaRPr lang="nl-BE" sz="1200" b="1"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latin typeface="+mn-lt"/>
                          <a:cs typeface="Arial" pitchFamily="34" charset="0"/>
                        </a:rPr>
                        <a:t>Total</a:t>
                      </a:r>
                      <a:endParaRPr lang="nl-BE" sz="1200" b="1"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solidFill>
                            <a:schemeClr val="dk1"/>
                          </a:solidFill>
                          <a:latin typeface="+mn-lt"/>
                          <a:ea typeface="+mn-ea"/>
                          <a:cs typeface="Arial" pitchFamily="34" charset="0"/>
                        </a:rPr>
                        <a:t>Nombre</a:t>
                      </a:r>
                      <a:r>
                        <a:rPr lang="nl-BE" sz="1200" b="1" u="none" strike="noStrike" kern="1200" baseline="0" smtClean="0">
                          <a:solidFill>
                            <a:schemeClr val="dk1"/>
                          </a:solidFill>
                          <a:latin typeface="+mn-lt"/>
                          <a:ea typeface="+mn-ea"/>
                          <a:cs typeface="Arial" pitchFamily="34" charset="0"/>
                        </a:rPr>
                        <a:t> total</a:t>
                      </a:r>
                      <a:endParaRPr lang="nl-BE" sz="1200" b="1"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2880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nl-BE" sz="1200" u="none" strike="noStrike" kern="1200" smtClean="0">
                          <a:latin typeface="+mn-lt"/>
                          <a:cs typeface="Arial" pitchFamily="34" charset="0"/>
                        </a:rPr>
                        <a:t>Régimes d'entreprise</a:t>
                      </a:r>
                      <a:endParaRPr lang="nl-BE" sz="1200"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209.286</a:t>
                      </a:r>
                    </a:p>
                  </a:txBody>
                  <a:tcPr marL="0" marR="72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2880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nl-BE" sz="1200" u="none" strike="noStrike" kern="1200" smtClean="0">
                          <a:latin typeface="+mn-lt"/>
                          <a:cs typeface="Arial" pitchFamily="34" charset="0"/>
                        </a:rPr>
                        <a:t>Régimes multi-employeurs</a:t>
                      </a:r>
                      <a:endParaRPr lang="nl-BE" sz="1200"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258.622</a:t>
                      </a:r>
                    </a:p>
                  </a:txBody>
                  <a:tcPr marL="0" marR="72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2880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nl-BE" sz="1200" u="none" strike="noStrike" kern="1200" smtClean="0">
                          <a:latin typeface="+mn-lt"/>
                          <a:cs typeface="Arial" pitchFamily="34" charset="0"/>
                        </a:rPr>
                        <a:t>Régimes sectoriels</a:t>
                      </a:r>
                      <a:endParaRPr lang="nl-BE" sz="1200"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1.538.067</a:t>
                      </a:r>
                    </a:p>
                  </a:txBody>
                  <a:tcPr marL="0" marR="72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2880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nl-BE" sz="1200" u="none" strike="noStrike" kern="1200" smtClean="0">
                          <a:latin typeface="+mn-lt"/>
                          <a:cs typeface="Arial" pitchFamily="34" charset="0"/>
                        </a:rPr>
                        <a:t>Engagements</a:t>
                      </a:r>
                      <a:r>
                        <a:rPr lang="nl-BE" sz="1200" u="none" strike="noStrike" kern="1200" baseline="0" smtClean="0">
                          <a:latin typeface="+mn-lt"/>
                          <a:cs typeface="Arial" pitchFamily="34" charset="0"/>
                        </a:rPr>
                        <a:t> individuels</a:t>
                      </a:r>
                      <a:endParaRPr lang="nl-BE" sz="1200"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0,002%</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0,001%</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0,004%</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77</a:t>
                      </a:r>
                    </a:p>
                  </a:txBody>
                  <a:tcPr marL="0" marR="72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2880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nl-BE" sz="1200" u="none" strike="noStrike" kern="1200" smtClean="0">
                          <a:latin typeface="+mn-lt"/>
                          <a:cs typeface="Arial" pitchFamily="34" charset="0"/>
                        </a:rPr>
                        <a:t>Indépendants</a:t>
                      </a:r>
                      <a:endParaRPr lang="nl-BE" sz="1200"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0,2%</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1,4%</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1,6%</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33.371</a:t>
                      </a:r>
                    </a:p>
                  </a:txBody>
                  <a:tcPr marL="0" marR="72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2880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nl-BE" sz="1200" u="none" strike="noStrike" kern="1200" smtClean="0">
                          <a:latin typeface="+mn-lt"/>
                          <a:cs typeface="Arial" pitchFamily="34" charset="0"/>
                        </a:rPr>
                        <a:t>Total</a:t>
                      </a:r>
                      <a:endParaRPr lang="nl-BE" sz="1200"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23%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49%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1" i="0" u="none" strike="noStrike">
                          <a:solidFill>
                            <a:srgbClr val="002244"/>
                          </a:solidFill>
                          <a:effectLst/>
                          <a:latin typeface="Calibri" panose="020F0502020204030204" pitchFamily="34" charset="0"/>
                        </a:rPr>
                        <a:t>2.039.423</a:t>
                      </a:r>
                    </a:p>
                  </a:txBody>
                  <a:tcPr marL="0" marR="72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p:txBody>
          <a:bodyPr/>
          <a:lstStyle/>
          <a:p>
            <a:r>
              <a:rPr lang="fr-FR" dirty="0" smtClean="0"/>
              <a:t>Secteur – type d’engagement de pension</a:t>
            </a:r>
            <a:endParaRPr lang="fr-FR" dirty="0"/>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15</a:t>
            </a:fld>
            <a:endParaRPr lang="nl-BE" dirty="0"/>
          </a:p>
        </p:txBody>
      </p:sp>
      <p:graphicFrame>
        <p:nvGraphicFramePr>
          <p:cNvPr id="7" name="Table 6"/>
          <p:cNvGraphicFramePr>
            <a:graphicFrameLocks noGrp="1"/>
          </p:cNvGraphicFramePr>
          <p:nvPr>
            <p:extLst>
              <p:ext uri="{D42A27DB-BD31-4B8C-83A1-F6EECF244321}">
                <p14:modId xmlns:p14="http://schemas.microsoft.com/office/powerpoint/2010/main" val="1477824216"/>
              </p:ext>
            </p:extLst>
          </p:nvPr>
        </p:nvGraphicFramePr>
        <p:xfrm>
          <a:off x="755576" y="2132856"/>
          <a:ext cx="8064898" cy="2736304"/>
        </p:xfrm>
        <a:graphic>
          <a:graphicData uri="http://schemas.openxmlformats.org/drawingml/2006/table">
            <a:tbl>
              <a:tblPr>
                <a:tableStyleId>{775DCB02-9BB8-47FD-8907-85C794F793BA}</a:tableStyleId>
              </a:tblPr>
              <a:tblGrid>
                <a:gridCol w="974878"/>
                <a:gridCol w="709002"/>
                <a:gridCol w="709002"/>
                <a:gridCol w="709002"/>
                <a:gridCol w="709002"/>
                <a:gridCol w="709002"/>
                <a:gridCol w="709002"/>
                <a:gridCol w="709002"/>
                <a:gridCol w="709002"/>
                <a:gridCol w="709002"/>
                <a:gridCol w="709002"/>
              </a:tblGrid>
              <a:tr h="384251">
                <a:tc rowSpan="2">
                  <a:txBody>
                    <a:bodyPr/>
                    <a:lstStyle/>
                    <a:p>
                      <a:pPr marL="0" algn="ctr" defTabSz="914400" rtl="0" eaLnBrk="1" fontAlgn="b" latinLnBrk="0" hangingPunct="1"/>
                      <a:r>
                        <a:rPr lang="nl-BE" sz="1200" u="none" strike="noStrike" kern="1200" dirty="0"/>
                        <a:t> </a:t>
                      </a:r>
                      <a:endParaRPr lang="nl-BE" sz="1200" u="none" strike="noStrike" kern="1200" dirty="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5">
                  <a:txBody>
                    <a:bodyPr/>
                    <a:lstStyle/>
                    <a:p>
                      <a:pPr marL="0" algn="ctr" defTabSz="914400" rtl="0" eaLnBrk="1" fontAlgn="b" latinLnBrk="0" hangingPunct="1"/>
                      <a:r>
                        <a:rPr lang="nl-BE" sz="1200" b="1" u="none" strike="noStrike" kern="1200" dirty="0" err="1" smtClean="0"/>
                        <a:t>Provisions</a:t>
                      </a:r>
                      <a:r>
                        <a:rPr lang="nl-BE" sz="1200" b="1" u="none" strike="noStrike" kern="1200" dirty="0" smtClean="0"/>
                        <a:t> </a:t>
                      </a:r>
                      <a:r>
                        <a:rPr lang="nl-BE" sz="1200" b="1" u="none" strike="noStrike" kern="1200" dirty="0" err="1" smtClean="0"/>
                        <a:t>techniques</a:t>
                      </a:r>
                      <a:r>
                        <a:rPr lang="nl-BE" sz="1200" b="1" u="none" strike="noStrike" kern="1200" dirty="0" smtClean="0"/>
                        <a:t>*</a:t>
                      </a:r>
                      <a:endParaRPr lang="nl-BE" sz="1200" b="1" u="none" strike="noStrike" kern="1200" dirty="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hMerge="1">
                  <a:txBody>
                    <a:bodyPr/>
                    <a:lstStyle/>
                    <a:p>
                      <a:endParaRPr lang="nl-BE"/>
                    </a:p>
                  </a:txBody>
                  <a:tcPr/>
                </a:tc>
                <a:tc hMerge="1">
                  <a:txBody>
                    <a:bodyPr/>
                    <a:lstStyle/>
                    <a:p>
                      <a:pPr marL="0" algn="ctr" defTabSz="914400" rtl="0" eaLnBrk="1" fontAlgn="b" latinLnBrk="0" hangingPunct="1"/>
                      <a:endParaRPr lang="nl-BE" sz="14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pPr marL="0" algn="ctr" defTabSz="914400" rtl="0" eaLnBrk="1" fontAlgn="b" latinLnBrk="0" hangingPunct="1"/>
                      <a:endParaRPr lang="nl-BE" sz="14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5">
                  <a:txBody>
                    <a:bodyPr/>
                    <a:lstStyle/>
                    <a:p>
                      <a:pPr marL="0" algn="ctr" defTabSz="914400" rtl="0" eaLnBrk="1" fontAlgn="b" latinLnBrk="0" hangingPunct="1"/>
                      <a:r>
                        <a:rPr lang="nl-BE" sz="1200" b="1" u="none" strike="noStrike" kern="1200" smtClean="0"/>
                        <a:t>Nombre d'affiliés**</a:t>
                      </a:r>
                      <a:endParaRPr lang="nl-BE" sz="12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hMerge="1">
                  <a:txBody>
                    <a:bodyPr/>
                    <a:lstStyle/>
                    <a:p>
                      <a:endParaRPr lang="nl-BE"/>
                    </a:p>
                  </a:txBody>
                  <a:tcPr/>
                </a:tc>
                <a:tc hMerge="1">
                  <a:txBody>
                    <a:bodyPr/>
                    <a:lstStyle/>
                    <a:p>
                      <a:pPr marL="0" algn="ctr" defTabSz="914400" rtl="0" eaLnBrk="1" fontAlgn="b" latinLnBrk="0" hangingPunct="1"/>
                      <a:endParaRPr lang="nl-BE" sz="14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pPr marL="0" algn="ctr" defTabSz="914400" rtl="0" eaLnBrk="1" fontAlgn="b" latinLnBrk="0" hangingPunct="1"/>
                      <a:endParaRPr lang="nl-BE" sz="14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4251">
                <a:tc vMerge="1">
                  <a:txBody>
                    <a:bodyPr/>
                    <a:lstStyle/>
                    <a:p>
                      <a:endParaRPr lang="nl-BE"/>
                    </a:p>
                  </a:txBody>
                  <a:tcPr/>
                </a:tc>
                <a:tc>
                  <a:txBody>
                    <a:bodyPr/>
                    <a:lstStyle/>
                    <a:p>
                      <a:pPr algn="ctr" fontAlgn="ctr"/>
                      <a:r>
                        <a:rPr lang="nl-BE" sz="1200" b="1" i="0" u="none" strike="noStrike">
                          <a:solidFill>
                            <a:srgbClr val="002244"/>
                          </a:solidFill>
                          <a:effectLst/>
                          <a:latin typeface="Calibri" panose="020F0502020204030204" pitchFamily="34" charset="0"/>
                        </a:rPr>
                        <a:t>2013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i="0" u="none" strike="noStrike">
                          <a:solidFill>
                            <a:srgbClr val="002244"/>
                          </a:solidFill>
                          <a:effectLst/>
                          <a:latin typeface="Calibri" panose="020F0502020204030204" pitchFamily="34" charset="0"/>
                        </a:rPr>
                        <a:t>2014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i="0" u="none" strike="noStrike">
                          <a:solidFill>
                            <a:srgbClr val="002244"/>
                          </a:solidFill>
                          <a:effectLst/>
                          <a:latin typeface="Calibri" panose="020F0502020204030204" pitchFamily="34" charset="0"/>
                        </a:rPr>
                        <a:t>2015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i="0" u="none" strike="noStrike">
                          <a:solidFill>
                            <a:srgbClr val="002244"/>
                          </a:solidFill>
                          <a:effectLst/>
                          <a:latin typeface="Calibri" panose="020F0502020204030204" pitchFamily="34" charset="0"/>
                        </a:rPr>
                        <a:t>2016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i="0" u="none" strike="noStrike" smtClean="0">
                          <a:solidFill>
                            <a:srgbClr val="002244"/>
                          </a:solidFill>
                          <a:effectLst/>
                          <a:latin typeface="Calibri" panose="020F0502020204030204" pitchFamily="34" charset="0"/>
                        </a:rPr>
                        <a:t>2017</a:t>
                      </a:r>
                      <a:endParaRPr lang="nl-BE" sz="1200" b="1"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2013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2014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2015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smtClean="0">
                          <a:solidFill>
                            <a:srgbClr val="002244"/>
                          </a:solidFill>
                          <a:effectLst/>
                          <a:latin typeface="Calibri" panose="020F0502020204030204" pitchFamily="34" charset="0"/>
                        </a:rPr>
                        <a:t>2016***</a:t>
                      </a:r>
                      <a:endParaRPr lang="nl-BE" sz="1200" b="1"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smtClean="0">
                          <a:solidFill>
                            <a:srgbClr val="002244"/>
                          </a:solidFill>
                          <a:effectLst/>
                          <a:latin typeface="Calibri" panose="020F0502020204030204" pitchFamily="34" charset="0"/>
                        </a:rPr>
                        <a:t>2017</a:t>
                      </a:r>
                      <a:endParaRPr lang="nl-BE" sz="1200" b="1"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4251">
                <a:tc>
                  <a:txBody>
                    <a:bodyPr/>
                    <a:lstStyle/>
                    <a:p>
                      <a:pPr marL="0" algn="ctr" defTabSz="914400" rtl="0" eaLnBrk="1" fontAlgn="b" latinLnBrk="0" hangingPunct="1"/>
                      <a:r>
                        <a:rPr lang="nl-BE" sz="1200" u="none" strike="noStrike" kern="1200"/>
                        <a:t>DB</a:t>
                      </a:r>
                      <a:endParaRPr lang="nl-BE" sz="1200"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4251">
                <a:tc>
                  <a:txBody>
                    <a:bodyPr/>
                    <a:lstStyle/>
                    <a:p>
                      <a:pPr marL="0" algn="ctr" defTabSz="914400" rtl="0" eaLnBrk="1" fontAlgn="b" latinLnBrk="0" hangingPunct="1"/>
                      <a:r>
                        <a:rPr lang="nl-BE" sz="1200" u="none" strike="noStrike" kern="1200" smtClean="0"/>
                        <a:t>DC avec tarif</a:t>
                      </a:r>
                      <a:endParaRPr lang="nl-BE" sz="1200"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430798">
                <a:tc>
                  <a:txBody>
                    <a:bodyPr/>
                    <a:lstStyle/>
                    <a:p>
                      <a:pPr marL="0" algn="ctr" defTabSz="914400" rtl="0" eaLnBrk="1" fontAlgn="b" latinLnBrk="0" hangingPunct="1"/>
                      <a:r>
                        <a:rPr lang="nl-BE" sz="1200" u="none" strike="noStrike" kern="1200"/>
                        <a:t>Cash Balance</a:t>
                      </a:r>
                      <a:endParaRPr lang="nl-BE" sz="1200"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4251">
                <a:tc>
                  <a:txBody>
                    <a:bodyPr/>
                    <a:lstStyle/>
                    <a:p>
                      <a:pPr marL="0" algn="ctr" defTabSz="914400" rtl="0" eaLnBrk="1" fontAlgn="b" latinLnBrk="0" hangingPunct="1"/>
                      <a:r>
                        <a:rPr lang="nl-BE" sz="1200" u="none" strike="noStrike" kern="1200"/>
                        <a:t>DC</a:t>
                      </a:r>
                      <a:endParaRPr lang="nl-BE" sz="1200"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49%</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4251">
                <a:tc>
                  <a:txBody>
                    <a:bodyPr/>
                    <a:lstStyle/>
                    <a:p>
                      <a:pPr marL="0" algn="ctr" defTabSz="914400" rtl="0" eaLnBrk="1" fontAlgn="b" latinLnBrk="0" hangingPunct="1"/>
                      <a:r>
                        <a:rPr lang="nl-BE" sz="1200" u="none" strike="noStrike" kern="1200" smtClean="0"/>
                        <a:t>Total</a:t>
                      </a:r>
                      <a:endParaRPr lang="nl-BE" sz="1200"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dirty="0">
                          <a:solidFill>
                            <a:srgbClr val="002244"/>
                          </a:solidFill>
                          <a:effectLst/>
                          <a:latin typeface="+mn-lt"/>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bl>
          </a:graphicData>
        </a:graphic>
      </p:graphicFrame>
      <p:sp>
        <p:nvSpPr>
          <p:cNvPr id="8" name="TextBox 7"/>
          <p:cNvSpPr txBox="1"/>
          <p:nvPr/>
        </p:nvSpPr>
        <p:spPr>
          <a:xfrm>
            <a:off x="827584" y="1484784"/>
            <a:ext cx="7704856" cy="369332"/>
          </a:xfrm>
          <a:prstGeom prst="rect">
            <a:avLst/>
          </a:prstGeom>
          <a:noFill/>
        </p:spPr>
        <p:txBody>
          <a:bodyPr wrap="square" rtlCol="0">
            <a:spAutoFit/>
          </a:bodyPr>
          <a:lstStyle/>
          <a:p>
            <a:r>
              <a:rPr lang="nl-BE" smtClean="0"/>
              <a:t>Evolution du type d'engagement de pension</a:t>
            </a:r>
            <a:endParaRPr lang="nl-BE"/>
          </a:p>
        </p:txBody>
      </p:sp>
      <p:sp>
        <p:nvSpPr>
          <p:cNvPr id="9" name="TextBox 8"/>
          <p:cNvSpPr txBox="1"/>
          <p:nvPr/>
        </p:nvSpPr>
        <p:spPr>
          <a:xfrm>
            <a:off x="755576" y="5157192"/>
            <a:ext cx="7992888" cy="738664"/>
          </a:xfrm>
          <a:prstGeom prst="rect">
            <a:avLst/>
          </a:prstGeom>
          <a:noFill/>
        </p:spPr>
        <p:txBody>
          <a:bodyPr wrap="square" rtlCol="0">
            <a:spAutoFit/>
          </a:bodyPr>
          <a:lstStyle/>
          <a:p>
            <a:pPr marL="268288" indent="-268288"/>
            <a:r>
              <a:rPr lang="nl-BE" sz="1050" dirty="0" smtClean="0"/>
              <a:t>*	</a:t>
            </a:r>
            <a:r>
              <a:rPr lang="fr-FR" sz="1050" dirty="0" smtClean="0"/>
              <a:t>Provisions techniques </a:t>
            </a:r>
            <a:r>
              <a:rPr lang="nl-BE" sz="1050" dirty="0" smtClean="0"/>
              <a:t>"</a:t>
            </a:r>
            <a:r>
              <a:rPr lang="fr-FR" sz="1050" dirty="0" smtClean="0"/>
              <a:t>retraite et décès après la retraite</a:t>
            </a:r>
            <a:r>
              <a:rPr lang="nl-BE" sz="1050" dirty="0" smtClean="0"/>
              <a:t>"</a:t>
            </a:r>
          </a:p>
          <a:p>
            <a:pPr marL="268288" indent="-268288"/>
            <a:r>
              <a:rPr lang="nl-BE" sz="1050" dirty="0" smtClean="0"/>
              <a:t>**	</a:t>
            </a:r>
            <a:r>
              <a:rPr lang="fr-FR" sz="1050" dirty="0" smtClean="0"/>
              <a:t>Certains affiliés relèvent de plusieurs régimes (éventuellement de types différents)</a:t>
            </a:r>
          </a:p>
          <a:p>
            <a:pPr marL="268288" indent="-268288"/>
            <a:r>
              <a:rPr lang="nl-BE" sz="1050" dirty="0" smtClean="0"/>
              <a:t>***	</a:t>
            </a:r>
            <a:r>
              <a:rPr lang="fr-FR" sz="1050" dirty="0" smtClean="0"/>
              <a:t>Le glissement d’engagements de type DC vers des engagements de type DC avec tarif est causé par l’ajout de régimes auprès d’un fonds sectoriel important (voir aussi la note de bas de page sur le slide 12)</a:t>
            </a:r>
            <a:endParaRPr lang="fr-FR" sz="10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p:txBody>
          <a:bodyPr/>
          <a:lstStyle/>
          <a:p>
            <a:r>
              <a:rPr lang="nl-BE" smtClean="0"/>
              <a:t>Secteur</a:t>
            </a:r>
            <a:endParaRPr lang="nl-BE"/>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16</a:t>
            </a:fld>
            <a:endParaRPr lang="nl-BE" dirty="0"/>
          </a:p>
        </p:txBody>
      </p:sp>
      <p:sp>
        <p:nvSpPr>
          <p:cNvPr id="8" name="TextBox 7"/>
          <p:cNvSpPr txBox="1"/>
          <p:nvPr/>
        </p:nvSpPr>
        <p:spPr>
          <a:xfrm>
            <a:off x="764570" y="1412776"/>
            <a:ext cx="3528392" cy="369332"/>
          </a:xfrm>
          <a:prstGeom prst="rect">
            <a:avLst/>
          </a:prstGeom>
          <a:noFill/>
        </p:spPr>
        <p:txBody>
          <a:bodyPr wrap="square" rtlCol="0">
            <a:spAutoFit/>
          </a:bodyPr>
          <a:lstStyle/>
          <a:p>
            <a:r>
              <a:rPr lang="nl-BE" smtClean="0"/>
              <a:t>Composition du portefeuille</a:t>
            </a:r>
            <a:endParaRPr lang="nl-BE"/>
          </a:p>
        </p:txBody>
      </p:sp>
      <p:graphicFrame>
        <p:nvGraphicFramePr>
          <p:cNvPr id="10" name="Chart 9"/>
          <p:cNvGraphicFramePr>
            <a:graphicFrameLocks/>
          </p:cNvGraphicFramePr>
          <p:nvPr>
            <p:extLst>
              <p:ext uri="{D42A27DB-BD31-4B8C-83A1-F6EECF244321}">
                <p14:modId xmlns:p14="http://schemas.microsoft.com/office/powerpoint/2010/main" val="2982804634"/>
              </p:ext>
            </p:extLst>
          </p:nvPr>
        </p:nvGraphicFramePr>
        <p:xfrm>
          <a:off x="764570" y="1844824"/>
          <a:ext cx="7947630" cy="39604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06165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p:txBody>
          <a:bodyPr/>
          <a:lstStyle/>
          <a:p>
            <a:r>
              <a:rPr lang="nl-BE" smtClean="0"/>
              <a:t>Secteur</a:t>
            </a:r>
            <a:endParaRPr lang="nl-BE"/>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17</a:t>
            </a:fld>
            <a:endParaRPr lang="nl-BE" dirty="0"/>
          </a:p>
        </p:txBody>
      </p:sp>
      <p:sp>
        <p:nvSpPr>
          <p:cNvPr id="8" name="TextBox 7"/>
          <p:cNvSpPr txBox="1"/>
          <p:nvPr/>
        </p:nvSpPr>
        <p:spPr>
          <a:xfrm>
            <a:off x="685608" y="1404110"/>
            <a:ext cx="3528392" cy="369332"/>
          </a:xfrm>
          <a:prstGeom prst="rect">
            <a:avLst/>
          </a:prstGeom>
          <a:noFill/>
        </p:spPr>
        <p:txBody>
          <a:bodyPr wrap="square" rtlCol="0">
            <a:spAutoFit/>
          </a:bodyPr>
          <a:lstStyle/>
          <a:p>
            <a:r>
              <a:rPr lang="nl-BE" smtClean="0"/>
              <a:t>Composition des OPC</a:t>
            </a:r>
            <a:endParaRPr lang="nl-BE"/>
          </a:p>
        </p:txBody>
      </p:sp>
      <p:graphicFrame>
        <p:nvGraphicFramePr>
          <p:cNvPr id="13" name="Chart 12"/>
          <p:cNvGraphicFramePr/>
          <p:nvPr/>
        </p:nvGraphicFramePr>
        <p:xfrm>
          <a:off x="395536" y="1916832"/>
          <a:ext cx="8280920" cy="37444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p:cNvGraphicFramePr>
            <a:graphicFrameLocks/>
          </p:cNvGraphicFramePr>
          <p:nvPr>
            <p:extLst>
              <p:ext uri="{D42A27DB-BD31-4B8C-83A1-F6EECF244321}">
                <p14:modId xmlns:p14="http://schemas.microsoft.com/office/powerpoint/2010/main" val="2440957881"/>
              </p:ext>
            </p:extLst>
          </p:nvPr>
        </p:nvGraphicFramePr>
        <p:xfrm>
          <a:off x="791370" y="1794000"/>
          <a:ext cx="7920830" cy="42272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51392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p:txBody>
          <a:bodyPr/>
          <a:lstStyle/>
          <a:p>
            <a:r>
              <a:rPr lang="nl-BE" smtClean="0"/>
              <a:t>Secteur</a:t>
            </a:r>
            <a:endParaRPr lang="nl-BE"/>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18</a:t>
            </a:fld>
            <a:endParaRPr lang="nl-BE" dirty="0"/>
          </a:p>
        </p:txBody>
      </p:sp>
      <p:sp>
        <p:nvSpPr>
          <p:cNvPr id="8" name="TextBox 7"/>
          <p:cNvSpPr txBox="1"/>
          <p:nvPr/>
        </p:nvSpPr>
        <p:spPr>
          <a:xfrm>
            <a:off x="684102" y="1412776"/>
            <a:ext cx="7776864" cy="338554"/>
          </a:xfrm>
          <a:prstGeom prst="rect">
            <a:avLst/>
          </a:prstGeom>
          <a:noFill/>
        </p:spPr>
        <p:txBody>
          <a:bodyPr wrap="square" rtlCol="0">
            <a:spAutoFit/>
          </a:bodyPr>
          <a:lstStyle/>
          <a:p>
            <a:r>
              <a:rPr lang="fr-FR" sz="1600" dirty="0" smtClean="0"/>
              <a:t>Composition du portefeuille (avec OPC ventilés)</a:t>
            </a:r>
            <a:endParaRPr lang="fr-FR" sz="1600" dirty="0"/>
          </a:p>
        </p:txBody>
      </p:sp>
      <p:graphicFrame>
        <p:nvGraphicFramePr>
          <p:cNvPr id="10" name="Chart 9"/>
          <p:cNvGraphicFramePr>
            <a:graphicFrameLocks/>
          </p:cNvGraphicFramePr>
          <p:nvPr>
            <p:extLst>
              <p:ext uri="{D42A27DB-BD31-4B8C-83A1-F6EECF244321}">
                <p14:modId xmlns:p14="http://schemas.microsoft.com/office/powerpoint/2010/main" val="3711337901"/>
              </p:ext>
            </p:extLst>
          </p:nvPr>
        </p:nvGraphicFramePr>
        <p:xfrm>
          <a:off x="791370" y="1978028"/>
          <a:ext cx="7920830" cy="38272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27325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1" y="1484784"/>
            <a:ext cx="8029102" cy="4231024"/>
          </a:xfrm>
        </p:spPr>
        <p:txBody>
          <a:bodyPr/>
          <a:lstStyle/>
          <a:p>
            <a:r>
              <a:rPr lang="fr-FR" dirty="0" smtClean="0"/>
              <a:t>Peer groups en fonction du pilier et de l'organisateur</a:t>
            </a:r>
          </a:p>
          <a:p>
            <a:pPr lvl="1">
              <a:spcBef>
                <a:spcPts val="1200"/>
              </a:spcBef>
            </a:pPr>
            <a:r>
              <a:rPr lang="fr-FR" dirty="0" smtClean="0"/>
              <a:t>Premier pilier</a:t>
            </a:r>
          </a:p>
          <a:p>
            <a:pPr lvl="1"/>
            <a:r>
              <a:rPr lang="fr-FR" dirty="0" smtClean="0"/>
              <a:t>Deuxième pilier</a:t>
            </a:r>
          </a:p>
          <a:p>
            <a:pPr lvl="2"/>
            <a:r>
              <a:rPr lang="fr-FR" dirty="0" smtClean="0"/>
              <a:t>Fonds sectoriels</a:t>
            </a:r>
          </a:p>
          <a:p>
            <a:pPr lvl="2"/>
            <a:r>
              <a:rPr lang="fr-FR" dirty="0" smtClean="0"/>
              <a:t>Fonds multi-employeurs avec lien économique</a:t>
            </a:r>
          </a:p>
          <a:p>
            <a:pPr lvl="2"/>
            <a:r>
              <a:rPr lang="fr-FR" dirty="0" smtClean="0"/>
              <a:t>Fonds multi-employeurs sans lien économique</a:t>
            </a:r>
          </a:p>
          <a:p>
            <a:pPr lvl="2"/>
            <a:r>
              <a:rPr lang="fr-FR" dirty="0" smtClean="0"/>
              <a:t>Fonds mono-employeur</a:t>
            </a:r>
          </a:p>
          <a:p>
            <a:pPr lvl="2"/>
            <a:r>
              <a:rPr lang="fr-FR" dirty="0" smtClean="0"/>
              <a:t>Indépendants</a:t>
            </a:r>
          </a:p>
        </p:txBody>
      </p:sp>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p:txBody>
          <a:bodyPr/>
          <a:lstStyle/>
          <a:p>
            <a:r>
              <a:rPr lang="nl-BE" smtClean="0"/>
              <a:t>Secteur</a:t>
            </a:r>
            <a:endParaRPr lang="nl-BE"/>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19</a:t>
            </a:fld>
            <a:endParaRPr lang="nl-B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z="2400" smtClean="0">
                <a:solidFill>
                  <a:srgbClr val="668899"/>
                </a:solidFill>
              </a:rPr>
              <a:t>Le secteur des institutions de retraite professionnelle - Exercice 2017</a:t>
            </a:r>
            <a:r>
              <a:rPr lang="nl-BE" smtClean="0"/>
              <a:t/>
            </a:r>
            <a:br>
              <a:rPr lang="nl-BE" smtClean="0"/>
            </a:br>
            <a:endParaRPr lang="nl-BE"/>
          </a:p>
        </p:txBody>
      </p:sp>
      <p:sp>
        <p:nvSpPr>
          <p:cNvPr id="3" name="Text Placeholder 2"/>
          <p:cNvSpPr>
            <a:spLocks noGrp="1"/>
          </p:cNvSpPr>
          <p:nvPr>
            <p:ph type="body" idx="1"/>
          </p:nvPr>
        </p:nvSpPr>
        <p:spPr/>
        <p:txBody>
          <a:bodyPr/>
          <a:lstStyle/>
          <a:p>
            <a:pPr marL="457200" indent="-457200"/>
            <a:r>
              <a:rPr lang="nl-BE" smtClean="0"/>
              <a:t>Executive summary</a:t>
            </a:r>
            <a:endParaRPr lang="nl-BE"/>
          </a:p>
        </p:txBody>
      </p:sp>
      <p:sp>
        <p:nvSpPr>
          <p:cNvPr id="4" name="Slide Number Placeholder 3"/>
          <p:cNvSpPr>
            <a:spLocks noGrp="1"/>
          </p:cNvSpPr>
          <p:nvPr>
            <p:ph type="sldNum" sz="quarter" idx="4"/>
          </p:nvPr>
        </p:nvSpPr>
        <p:spPr/>
        <p:txBody>
          <a:bodyPr/>
          <a:lstStyle/>
          <a:p>
            <a:fld id="{90FF19FB-2F2A-410F-BBCC-7AE0EC5BE55E}" type="slidenum">
              <a:rPr lang="nl-BE" smtClean="0"/>
              <a:pPr/>
              <a:t>2</a:t>
            </a:fld>
            <a:endParaRPr lang="nl-BE" dirty="0"/>
          </a:p>
        </p:txBody>
      </p:sp>
      <p:sp>
        <p:nvSpPr>
          <p:cNvPr id="5" name="Date Placeholder 4"/>
          <p:cNvSpPr>
            <a:spLocks noGrp="1"/>
          </p:cNvSpPr>
          <p:nvPr>
            <p:ph type="dt" sz="half" idx="10"/>
          </p:nvPr>
        </p:nvSpPr>
        <p:spPr/>
        <p:txBody>
          <a:bodyPr/>
          <a:lstStyle/>
          <a:p>
            <a:r>
              <a:rPr lang="nl-BE" smtClean="0"/>
              <a:t>11 septembre 2018</a:t>
            </a:r>
            <a:endParaRPr lang="nl-BE" dirty="0"/>
          </a:p>
        </p:txBody>
      </p:sp>
      <p:sp>
        <p:nvSpPr>
          <p:cNvPr id="6" name="Footer Placeholder 5"/>
          <p:cNvSpPr>
            <a:spLocks noGrp="1"/>
          </p:cNvSpPr>
          <p:nvPr>
            <p:ph type="ftr" sz="quarter" idx="11"/>
          </p:nvPr>
        </p:nvSpPr>
        <p:spPr/>
        <p:txBody>
          <a:bodyPr/>
          <a:lstStyle/>
          <a:p>
            <a:r>
              <a:rPr lang="fr-BE" smtClean="0"/>
              <a:t>Reporting relatif à l'exercice 2017</a:t>
            </a:r>
            <a:endParaRPr lang="nl-B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0" y="1582335"/>
            <a:ext cx="7895433" cy="4231024"/>
          </a:xfrm>
        </p:spPr>
        <p:txBody>
          <a:bodyPr/>
          <a:lstStyle/>
          <a:p>
            <a:pPr marL="0" indent="0">
              <a:buNone/>
            </a:pPr>
            <a:r>
              <a:rPr lang="nl-BE"/>
              <a:t>Premier pilier</a:t>
            </a:r>
            <a:endParaRPr lang="fr-FR" smtClean="0"/>
          </a:p>
          <a:p>
            <a:r>
              <a:rPr lang="fr-FR" sz="2400" smtClean="0"/>
              <a:t>Nombre d'IRP rapporteuses </a:t>
            </a:r>
            <a:r>
              <a:rPr lang="nl-BE" sz="2400" smtClean="0"/>
              <a:t>: 5</a:t>
            </a:r>
          </a:p>
          <a:p>
            <a:r>
              <a:rPr lang="nl-BE" sz="2400" smtClean="0"/>
              <a:t>Total bilantaire : 3,1 Mrd €</a:t>
            </a:r>
          </a:p>
          <a:p>
            <a:r>
              <a:rPr lang="nl-BE" sz="2400" smtClean="0"/>
              <a:t>Provisions techniques : 2,3 Mrd €</a:t>
            </a:r>
          </a:p>
          <a:p>
            <a:r>
              <a:rPr lang="nl-BE" sz="2400" smtClean="0"/>
              <a:t>Nombre d'affiliés : 15.000 </a:t>
            </a:r>
          </a:p>
          <a:p>
            <a:r>
              <a:rPr lang="nl-BE" sz="2400" smtClean="0"/>
              <a:t>Taux de couverture PLT + marge : 132 %</a:t>
            </a:r>
            <a:endParaRPr lang="nl-BE" smtClean="0"/>
          </a:p>
          <a:p>
            <a:endParaRPr lang="nl-BE"/>
          </a:p>
        </p:txBody>
      </p:sp>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p:txBody>
          <a:bodyPr/>
          <a:lstStyle/>
          <a:p>
            <a:r>
              <a:rPr lang="nl-BE" sz="3200"/>
              <a:t>Peer groups en fonction du pilier et de l'organisateur</a:t>
            </a:r>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20</a:t>
            </a:fld>
            <a:endParaRPr lang="nl-B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0" y="1484784"/>
            <a:ext cx="7895433" cy="4231024"/>
          </a:xfrm>
        </p:spPr>
        <p:txBody>
          <a:bodyPr/>
          <a:lstStyle/>
          <a:p>
            <a:pPr marL="0" indent="0">
              <a:buNone/>
            </a:pPr>
            <a:r>
              <a:rPr lang="fr-FR" dirty="0" smtClean="0"/>
              <a:t>Deuxième pilier (total)</a:t>
            </a:r>
          </a:p>
          <a:p>
            <a:r>
              <a:rPr lang="fr-FR" sz="2400" dirty="0" smtClean="0"/>
              <a:t>Nombre d'IRP rapporteuses</a:t>
            </a:r>
            <a:r>
              <a:rPr lang="nl-BE" sz="2400" dirty="0" smtClean="0"/>
              <a:t> : 197 </a:t>
            </a:r>
          </a:p>
          <a:p>
            <a:r>
              <a:rPr lang="nl-BE" sz="2400" dirty="0" smtClean="0"/>
              <a:t>Total </a:t>
            </a:r>
            <a:r>
              <a:rPr lang="nl-BE" sz="2400" dirty="0" err="1" smtClean="0"/>
              <a:t>bilantaire</a:t>
            </a:r>
            <a:r>
              <a:rPr lang="nl-BE" sz="2400" dirty="0" smtClean="0"/>
              <a:t> : 32 </a:t>
            </a:r>
            <a:r>
              <a:rPr lang="nl-BE" sz="2400" dirty="0" err="1" smtClean="0"/>
              <a:t>Mrd</a:t>
            </a:r>
            <a:r>
              <a:rPr lang="nl-BE" sz="2400" dirty="0" smtClean="0"/>
              <a:t> €</a:t>
            </a:r>
          </a:p>
          <a:p>
            <a:r>
              <a:rPr lang="fr-FR" sz="2400" dirty="0" smtClean="0"/>
              <a:t>Provisions techniques </a:t>
            </a:r>
            <a:r>
              <a:rPr lang="nl-BE" sz="2400" dirty="0" smtClean="0"/>
              <a:t>: 25,3 </a:t>
            </a:r>
            <a:r>
              <a:rPr lang="nl-BE" sz="2400" dirty="0" err="1" smtClean="0"/>
              <a:t>Mrd</a:t>
            </a:r>
            <a:r>
              <a:rPr lang="nl-BE" sz="2400" dirty="0" smtClean="0"/>
              <a:t> €</a:t>
            </a:r>
          </a:p>
          <a:p>
            <a:r>
              <a:rPr lang="fr-FR" sz="2400" dirty="0" smtClean="0"/>
              <a:t>Nombre d'affiliés </a:t>
            </a:r>
            <a:r>
              <a:rPr lang="nl-BE" sz="2400" dirty="0" smtClean="0"/>
              <a:t>: 1,72 </a:t>
            </a:r>
            <a:r>
              <a:rPr lang="nl-BE" sz="2400" dirty="0" err="1" smtClean="0"/>
              <a:t>Mio</a:t>
            </a:r>
            <a:endParaRPr lang="nl-BE" sz="2400" dirty="0" smtClean="0"/>
          </a:p>
          <a:p>
            <a:r>
              <a:rPr lang="fr-FR" sz="2400" dirty="0" smtClean="0"/>
              <a:t>Taux de couverture PCT + marge </a:t>
            </a:r>
            <a:r>
              <a:rPr lang="nl-BE" sz="2400" dirty="0" smtClean="0"/>
              <a:t>: 145 %</a:t>
            </a:r>
          </a:p>
          <a:p>
            <a:r>
              <a:rPr lang="fr-FR" sz="2400" dirty="0" smtClean="0"/>
              <a:t>Taux de couverture PLT + marge </a:t>
            </a:r>
            <a:r>
              <a:rPr lang="nl-BE" sz="2400" dirty="0" smtClean="0"/>
              <a:t>: 123 %</a:t>
            </a:r>
            <a:endParaRPr lang="nl-BE" dirty="0"/>
          </a:p>
        </p:txBody>
      </p:sp>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p:txBody>
          <a:bodyPr/>
          <a:lstStyle/>
          <a:p>
            <a:r>
              <a:rPr lang="nl-BE" sz="3200"/>
              <a:t>Peer groups en fonction du pilier et de </a:t>
            </a:r>
            <a:r>
              <a:rPr lang="nl-BE" sz="3200" smtClean="0"/>
              <a:t>l'organisateur</a:t>
            </a:r>
            <a:endParaRPr lang="nl-BE" sz="3200"/>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21</a:t>
            </a:fld>
            <a:endParaRPr lang="nl-B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0" y="1484784"/>
            <a:ext cx="7895433" cy="4231024"/>
          </a:xfrm>
        </p:spPr>
        <p:txBody>
          <a:bodyPr/>
          <a:lstStyle/>
          <a:p>
            <a:pPr marL="0" indent="0">
              <a:buNone/>
            </a:pPr>
            <a:r>
              <a:rPr lang="nl-BE"/>
              <a:t>Deuxième pilier : fonds sectoriels</a:t>
            </a:r>
            <a:endParaRPr lang="fr-FR" smtClean="0"/>
          </a:p>
          <a:p>
            <a:r>
              <a:rPr lang="fr-FR" sz="2400" smtClean="0"/>
              <a:t>Nombre d'IRP rapporteuses</a:t>
            </a:r>
            <a:r>
              <a:rPr lang="nl-BE" sz="2400" smtClean="0"/>
              <a:t> : 11 </a:t>
            </a:r>
          </a:p>
          <a:p>
            <a:r>
              <a:rPr lang="nl-BE" sz="2400" smtClean="0"/>
              <a:t>Total bilantaire : 5 Mrd €</a:t>
            </a:r>
          </a:p>
          <a:p>
            <a:r>
              <a:rPr lang="nl-BE" sz="2400" smtClean="0"/>
              <a:t>Provisions techniques : 3,3 Mrd €</a:t>
            </a:r>
          </a:p>
          <a:p>
            <a:r>
              <a:rPr lang="nl-BE" sz="2400" smtClean="0"/>
              <a:t>Nombre d'affiliés : 1,29 Mio</a:t>
            </a:r>
          </a:p>
          <a:p>
            <a:r>
              <a:rPr lang="nl-BE" sz="2400" smtClean="0"/>
              <a:t>Taux de couverture PCT + marge : 162 %</a:t>
            </a:r>
          </a:p>
          <a:p>
            <a:r>
              <a:rPr lang="nl-BE" sz="2400" smtClean="0"/>
              <a:t>Taux de couverture PLT + marge : 148 %</a:t>
            </a:r>
            <a:endParaRPr lang="nl-BE"/>
          </a:p>
        </p:txBody>
      </p:sp>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p:txBody>
          <a:bodyPr/>
          <a:lstStyle/>
          <a:p>
            <a:r>
              <a:rPr lang="nl-BE" sz="3200"/>
              <a:t>Peer groups en fonction du pilier et de </a:t>
            </a:r>
            <a:r>
              <a:rPr lang="nl-BE" sz="3200" smtClean="0"/>
              <a:t>l'organisateur</a:t>
            </a:r>
            <a:endParaRPr lang="nl-BE" sz="3200"/>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22</a:t>
            </a:fld>
            <a:endParaRPr lang="nl-B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1" y="1484784"/>
            <a:ext cx="7920830" cy="4231024"/>
          </a:xfrm>
        </p:spPr>
        <p:txBody>
          <a:bodyPr/>
          <a:lstStyle/>
          <a:p>
            <a:pPr marL="0" indent="0">
              <a:buNone/>
            </a:pPr>
            <a:r>
              <a:rPr lang="fr-FR" dirty="0" smtClean="0"/>
              <a:t>Deuxième pilier : multi-employeurs avec lien économique</a:t>
            </a:r>
          </a:p>
          <a:p>
            <a:r>
              <a:rPr lang="fr-FR" sz="2400" dirty="0" smtClean="0"/>
              <a:t>Nombre d'IRP rapporteuses</a:t>
            </a:r>
            <a:r>
              <a:rPr lang="nl-BE" sz="2400" dirty="0" smtClean="0"/>
              <a:t> : 107 </a:t>
            </a:r>
          </a:p>
          <a:p>
            <a:r>
              <a:rPr lang="nl-BE" sz="2400" dirty="0" smtClean="0"/>
              <a:t>Total </a:t>
            </a:r>
            <a:r>
              <a:rPr lang="nl-BE" sz="2400" dirty="0" err="1" smtClean="0"/>
              <a:t>bilantaire</a:t>
            </a:r>
            <a:r>
              <a:rPr lang="nl-BE" sz="2400" dirty="0" smtClean="0"/>
              <a:t> : </a:t>
            </a:r>
            <a:r>
              <a:rPr lang="nl-BE" sz="2400" dirty="0"/>
              <a:t>22,1 </a:t>
            </a:r>
            <a:r>
              <a:rPr lang="nl-BE" sz="2400" dirty="0" err="1" smtClean="0"/>
              <a:t>Mrd</a:t>
            </a:r>
            <a:r>
              <a:rPr lang="nl-BE" sz="2400" dirty="0" smtClean="0"/>
              <a:t> €</a:t>
            </a:r>
          </a:p>
          <a:p>
            <a:r>
              <a:rPr lang="fr-FR" sz="2400" dirty="0" smtClean="0"/>
              <a:t>Provisions techniques </a:t>
            </a:r>
            <a:r>
              <a:rPr lang="nl-BE" sz="2400" dirty="0" smtClean="0"/>
              <a:t>: </a:t>
            </a:r>
            <a:r>
              <a:rPr lang="nl-BE" sz="2400" dirty="0"/>
              <a:t>17,7 </a:t>
            </a:r>
            <a:r>
              <a:rPr lang="nl-BE" sz="2400" dirty="0" err="1" smtClean="0"/>
              <a:t>Mrd</a:t>
            </a:r>
            <a:r>
              <a:rPr lang="nl-BE" sz="2400" dirty="0" smtClean="0"/>
              <a:t> €</a:t>
            </a:r>
          </a:p>
          <a:p>
            <a:r>
              <a:rPr lang="fr-FR" sz="2400" dirty="0" smtClean="0"/>
              <a:t>Nombre d'affiliés </a:t>
            </a:r>
            <a:r>
              <a:rPr lang="nl-BE" sz="2400" dirty="0" smtClean="0"/>
              <a:t>: 312.000 </a:t>
            </a:r>
          </a:p>
          <a:p>
            <a:r>
              <a:rPr lang="fr-FR" sz="2400" dirty="0" smtClean="0"/>
              <a:t>Taux de couverture PCT + marge </a:t>
            </a:r>
            <a:r>
              <a:rPr lang="nl-BE" sz="2400" dirty="0" smtClean="0"/>
              <a:t>: 141 %</a:t>
            </a:r>
          </a:p>
          <a:p>
            <a:r>
              <a:rPr lang="fr-FR" sz="2400" dirty="0" smtClean="0"/>
              <a:t>Taux de couverture PLT + marge </a:t>
            </a:r>
            <a:r>
              <a:rPr lang="nl-BE" sz="2400" dirty="0" smtClean="0"/>
              <a:t>: 122 %</a:t>
            </a:r>
            <a:endParaRPr lang="nl-BE" sz="2400" dirty="0"/>
          </a:p>
        </p:txBody>
      </p:sp>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a:xfrm>
            <a:off x="792166" y="185738"/>
            <a:ext cx="8172322" cy="990132"/>
          </a:xfrm>
        </p:spPr>
        <p:txBody>
          <a:bodyPr/>
          <a:lstStyle/>
          <a:p>
            <a:r>
              <a:rPr lang="nl-BE" sz="3200"/>
              <a:t>Peer groups en fonction du pilier et de </a:t>
            </a:r>
            <a:r>
              <a:rPr lang="nl-BE" sz="3200" smtClean="0"/>
              <a:t>l'organisateur</a:t>
            </a:r>
            <a:endParaRPr lang="nl-BE" sz="3200"/>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23</a:t>
            </a:fld>
            <a:endParaRPr lang="nl-BE"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1" y="1484784"/>
            <a:ext cx="7920830" cy="4231024"/>
          </a:xfrm>
        </p:spPr>
        <p:txBody>
          <a:bodyPr/>
          <a:lstStyle/>
          <a:p>
            <a:pPr marL="0" indent="0">
              <a:buNone/>
            </a:pPr>
            <a:r>
              <a:rPr lang="fr-FR" dirty="0" smtClean="0"/>
              <a:t>Deuxième pilier : multi-employeurs sans lien économique</a:t>
            </a:r>
          </a:p>
          <a:p>
            <a:r>
              <a:rPr lang="fr-FR" sz="2400" dirty="0" smtClean="0"/>
              <a:t>Nombre d'IRP rapporteuses</a:t>
            </a:r>
            <a:r>
              <a:rPr lang="nl-BE" sz="2400" dirty="0" smtClean="0"/>
              <a:t> : 6 </a:t>
            </a:r>
          </a:p>
          <a:p>
            <a:r>
              <a:rPr lang="nl-BE" sz="2400" dirty="0" smtClean="0"/>
              <a:t>Total </a:t>
            </a:r>
            <a:r>
              <a:rPr lang="nl-BE" sz="2400" dirty="0" err="1" smtClean="0"/>
              <a:t>bilantaire</a:t>
            </a:r>
            <a:r>
              <a:rPr lang="nl-BE" sz="2400" dirty="0" smtClean="0"/>
              <a:t> : 476 </a:t>
            </a:r>
            <a:r>
              <a:rPr lang="nl-BE" sz="2400" dirty="0" err="1" smtClean="0"/>
              <a:t>Mio</a:t>
            </a:r>
            <a:r>
              <a:rPr lang="nl-BE" sz="2400" dirty="0" smtClean="0"/>
              <a:t> €</a:t>
            </a:r>
          </a:p>
          <a:p>
            <a:r>
              <a:rPr lang="fr-FR" sz="2400" dirty="0" smtClean="0"/>
              <a:t>Provisions techniques </a:t>
            </a:r>
            <a:r>
              <a:rPr lang="nl-BE" sz="2400" dirty="0" smtClean="0"/>
              <a:t>: 417 </a:t>
            </a:r>
            <a:r>
              <a:rPr lang="nl-BE" sz="2400" dirty="0" err="1" smtClean="0"/>
              <a:t>Mio</a:t>
            </a:r>
            <a:r>
              <a:rPr lang="nl-BE" sz="2400" dirty="0" smtClean="0"/>
              <a:t> €</a:t>
            </a:r>
          </a:p>
          <a:p>
            <a:r>
              <a:rPr lang="fr-FR" sz="2400" dirty="0" smtClean="0"/>
              <a:t>Nombre d'affiliés </a:t>
            </a:r>
            <a:r>
              <a:rPr lang="nl-BE" sz="2400" dirty="0" smtClean="0"/>
              <a:t>: 9.100 </a:t>
            </a:r>
          </a:p>
          <a:p>
            <a:r>
              <a:rPr lang="fr-FR" sz="2400" dirty="0" smtClean="0"/>
              <a:t>Taux de couverture PCT </a:t>
            </a:r>
            <a:r>
              <a:rPr lang="nl-BE" sz="2400" dirty="0" smtClean="0"/>
              <a:t>+ marge : 126 %</a:t>
            </a:r>
          </a:p>
          <a:p>
            <a:r>
              <a:rPr lang="fr-FR" sz="2400" dirty="0" smtClean="0"/>
              <a:t>Taux de couverture PLT </a:t>
            </a:r>
            <a:r>
              <a:rPr lang="nl-BE" sz="2400" dirty="0" smtClean="0"/>
              <a:t>+ marge : 112 %</a:t>
            </a:r>
            <a:endParaRPr lang="nl-BE" sz="2400" dirty="0"/>
          </a:p>
        </p:txBody>
      </p:sp>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a:xfrm>
            <a:off x="792166" y="185738"/>
            <a:ext cx="8172322" cy="990132"/>
          </a:xfrm>
        </p:spPr>
        <p:txBody>
          <a:bodyPr/>
          <a:lstStyle/>
          <a:p>
            <a:r>
              <a:rPr lang="nl-BE" sz="3200"/>
              <a:t>Peer groups en fonction du pilier et de </a:t>
            </a:r>
            <a:r>
              <a:rPr lang="nl-BE" sz="3200" smtClean="0"/>
              <a:t>l'organisateur</a:t>
            </a:r>
            <a:endParaRPr lang="nl-BE" sz="3200"/>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24</a:t>
            </a:fld>
            <a:endParaRPr lang="nl-BE" dirty="0"/>
          </a:p>
        </p:txBody>
      </p:sp>
    </p:spTree>
    <p:extLst>
      <p:ext uri="{BB962C8B-B14F-4D97-AF65-F5344CB8AC3E}">
        <p14:creationId xmlns:p14="http://schemas.microsoft.com/office/powerpoint/2010/main" val="696645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1" y="1484784"/>
            <a:ext cx="7920830" cy="4231024"/>
          </a:xfrm>
        </p:spPr>
        <p:txBody>
          <a:bodyPr/>
          <a:lstStyle/>
          <a:p>
            <a:pPr marL="0" indent="0">
              <a:buNone/>
            </a:pPr>
            <a:r>
              <a:rPr lang="fr-FR" dirty="0" smtClean="0"/>
              <a:t>Deuxième pilier : mono-employeur</a:t>
            </a:r>
          </a:p>
          <a:p>
            <a:r>
              <a:rPr lang="fr-FR" sz="2400" dirty="0" smtClean="0"/>
              <a:t>Nombre d'IRP rapporteuses</a:t>
            </a:r>
            <a:r>
              <a:rPr lang="nl-BE" sz="2400" dirty="0" smtClean="0"/>
              <a:t> : 63 </a:t>
            </a:r>
          </a:p>
          <a:p>
            <a:r>
              <a:rPr lang="nl-BE" sz="2400" dirty="0" smtClean="0"/>
              <a:t>Total </a:t>
            </a:r>
            <a:r>
              <a:rPr lang="nl-BE" sz="2400" dirty="0" err="1" smtClean="0"/>
              <a:t>bilantaire</a:t>
            </a:r>
            <a:r>
              <a:rPr lang="nl-BE" sz="2400" dirty="0" smtClean="0"/>
              <a:t> : 2,4 </a:t>
            </a:r>
            <a:r>
              <a:rPr lang="nl-BE" sz="2400" dirty="0" err="1" smtClean="0"/>
              <a:t>Mrd</a:t>
            </a:r>
            <a:r>
              <a:rPr lang="nl-BE" sz="2400" dirty="0" smtClean="0"/>
              <a:t> €</a:t>
            </a:r>
          </a:p>
          <a:p>
            <a:r>
              <a:rPr lang="fr-FR" sz="2400" dirty="0" smtClean="0"/>
              <a:t>Provisions techniques </a:t>
            </a:r>
            <a:r>
              <a:rPr lang="nl-BE" sz="2400" dirty="0" smtClean="0"/>
              <a:t>: 2,1 </a:t>
            </a:r>
            <a:r>
              <a:rPr lang="nl-BE" sz="2400" dirty="0" err="1" smtClean="0"/>
              <a:t>Mrd</a:t>
            </a:r>
            <a:r>
              <a:rPr lang="nl-BE" sz="2400" dirty="0" smtClean="0"/>
              <a:t> €</a:t>
            </a:r>
          </a:p>
          <a:p>
            <a:r>
              <a:rPr lang="fr-FR" sz="2400" dirty="0" smtClean="0"/>
              <a:t>Nombre d'affiliés </a:t>
            </a:r>
            <a:r>
              <a:rPr lang="nl-BE" sz="2400" dirty="0" smtClean="0"/>
              <a:t>: 71.000 </a:t>
            </a:r>
          </a:p>
          <a:p>
            <a:r>
              <a:rPr lang="fr-FR" sz="2400" dirty="0" smtClean="0"/>
              <a:t>Taux de couverture PCT </a:t>
            </a:r>
            <a:r>
              <a:rPr lang="nl-BE" sz="2400" dirty="0" smtClean="0"/>
              <a:t>+ marge : 131 %</a:t>
            </a:r>
          </a:p>
          <a:p>
            <a:r>
              <a:rPr lang="fr-FR" sz="2400" dirty="0" smtClean="0"/>
              <a:t>Taux de couverture </a:t>
            </a:r>
            <a:r>
              <a:rPr lang="nl-BE" sz="2400" dirty="0" smtClean="0"/>
              <a:t>PLT + marge : 108 %</a:t>
            </a:r>
            <a:endParaRPr lang="nl-BE" dirty="0"/>
          </a:p>
        </p:txBody>
      </p:sp>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a:xfrm>
            <a:off x="792166" y="185738"/>
            <a:ext cx="8100313" cy="990132"/>
          </a:xfrm>
        </p:spPr>
        <p:txBody>
          <a:bodyPr/>
          <a:lstStyle/>
          <a:p>
            <a:r>
              <a:rPr lang="nl-BE" sz="3200"/>
              <a:t>Peer groups en fonction du pilier et de </a:t>
            </a:r>
            <a:r>
              <a:rPr lang="nl-BE" sz="3200" smtClean="0"/>
              <a:t>l'organisateur</a:t>
            </a:r>
            <a:endParaRPr lang="nl-BE" sz="3200"/>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25</a:t>
            </a:fld>
            <a:endParaRPr lang="nl-B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9222" y="1484784"/>
            <a:ext cx="7927582" cy="4231024"/>
          </a:xfrm>
        </p:spPr>
        <p:txBody>
          <a:bodyPr/>
          <a:lstStyle/>
          <a:p>
            <a:pPr marL="0" indent="0">
              <a:buNone/>
            </a:pPr>
            <a:r>
              <a:rPr lang="fr-FR" dirty="0" smtClean="0"/>
              <a:t>Deuxième pilier : indépendants</a:t>
            </a:r>
          </a:p>
          <a:p>
            <a:r>
              <a:rPr lang="fr-FR" sz="2400" dirty="0" smtClean="0"/>
              <a:t>Nombre d'IRP rapporteuses</a:t>
            </a:r>
            <a:r>
              <a:rPr lang="nl-BE" sz="2400" dirty="0" smtClean="0"/>
              <a:t> : 3 </a:t>
            </a:r>
          </a:p>
          <a:p>
            <a:r>
              <a:rPr lang="nl-BE" sz="2400" dirty="0" smtClean="0"/>
              <a:t>Total </a:t>
            </a:r>
            <a:r>
              <a:rPr lang="nl-BE" sz="2400" dirty="0" err="1" smtClean="0"/>
              <a:t>bilantaire</a:t>
            </a:r>
            <a:r>
              <a:rPr lang="nl-BE" sz="2400" dirty="0" smtClean="0"/>
              <a:t> : 2,1 </a:t>
            </a:r>
            <a:r>
              <a:rPr lang="nl-BE" sz="2400" dirty="0" err="1" smtClean="0"/>
              <a:t>Mrd</a:t>
            </a:r>
            <a:r>
              <a:rPr lang="nl-BE" sz="2400" dirty="0" smtClean="0"/>
              <a:t> €</a:t>
            </a:r>
          </a:p>
          <a:p>
            <a:r>
              <a:rPr lang="fr-FR" sz="2400" dirty="0" smtClean="0"/>
              <a:t>Provisions techniques </a:t>
            </a:r>
            <a:r>
              <a:rPr lang="nl-BE" sz="2400" dirty="0" smtClean="0"/>
              <a:t>: 1,8 </a:t>
            </a:r>
            <a:r>
              <a:rPr lang="nl-BE" sz="2400" dirty="0" err="1" smtClean="0"/>
              <a:t>Mrd</a:t>
            </a:r>
            <a:r>
              <a:rPr lang="nl-BE" sz="2400" dirty="0" smtClean="0"/>
              <a:t> €</a:t>
            </a:r>
          </a:p>
          <a:p>
            <a:r>
              <a:rPr lang="fr-FR" sz="2400" dirty="0" smtClean="0"/>
              <a:t>Nombre d'affiliés </a:t>
            </a:r>
            <a:r>
              <a:rPr lang="nl-BE" sz="2400" dirty="0" smtClean="0"/>
              <a:t>: 33.000 </a:t>
            </a:r>
          </a:p>
          <a:p>
            <a:r>
              <a:rPr lang="fr-FR" sz="2400" dirty="0" smtClean="0"/>
              <a:t>Taux de couverture PCT + marge : 190 %</a:t>
            </a:r>
          </a:p>
          <a:p>
            <a:r>
              <a:rPr lang="fr-FR" sz="2400" dirty="0" smtClean="0"/>
              <a:t>Taux de couverture PLT + marge </a:t>
            </a:r>
            <a:r>
              <a:rPr lang="nl-BE" sz="2400" dirty="0" smtClean="0"/>
              <a:t>: 109 %</a:t>
            </a:r>
            <a:endParaRPr lang="nl-BE" dirty="0"/>
          </a:p>
        </p:txBody>
      </p:sp>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p:txBody>
          <a:bodyPr/>
          <a:lstStyle/>
          <a:p>
            <a:r>
              <a:rPr lang="nl-BE" sz="3200"/>
              <a:t>Peer groups en fonction du pilier et de </a:t>
            </a:r>
            <a:r>
              <a:rPr lang="nl-BE" sz="3200" smtClean="0"/>
              <a:t>l'organisateur</a:t>
            </a:r>
            <a:endParaRPr lang="nl-BE" sz="3200"/>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26</a:t>
            </a:fld>
            <a:endParaRPr lang="nl-BE"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p:txBody>
          <a:bodyPr/>
          <a:lstStyle/>
          <a:p>
            <a:r>
              <a:rPr lang="nl-BE" sz="3200"/>
              <a:t>Peer groups en fonction du pilier et de l'organisateur</a:t>
            </a:r>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27</a:t>
            </a:fld>
            <a:endParaRPr lang="nl-BE" dirty="0"/>
          </a:p>
        </p:txBody>
      </p:sp>
      <p:graphicFrame>
        <p:nvGraphicFramePr>
          <p:cNvPr id="7" name="Chart 6"/>
          <p:cNvGraphicFramePr>
            <a:graphicFrameLocks/>
          </p:cNvGraphicFramePr>
          <p:nvPr>
            <p:extLst>
              <p:ext uri="{D42A27DB-BD31-4B8C-83A1-F6EECF244321}">
                <p14:modId xmlns:p14="http://schemas.microsoft.com/office/powerpoint/2010/main" val="698230903"/>
              </p:ext>
            </p:extLst>
          </p:nvPr>
        </p:nvGraphicFramePr>
        <p:xfrm>
          <a:off x="791370" y="1412776"/>
          <a:ext cx="7957094" cy="43924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65896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11 septembre 2018</a:t>
            </a:r>
            <a:endParaRPr lang="nl-BE" dirty="0"/>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28</a:t>
            </a:fld>
            <a:endParaRPr lang="nl-BE" dirty="0"/>
          </a:p>
        </p:txBody>
      </p:sp>
      <p:sp>
        <p:nvSpPr>
          <p:cNvPr id="9" name="Title 3"/>
          <p:cNvSpPr>
            <a:spLocks noGrp="1"/>
          </p:cNvSpPr>
          <p:nvPr>
            <p:ph type="title"/>
          </p:nvPr>
        </p:nvSpPr>
        <p:spPr>
          <a:xfrm>
            <a:off x="792167" y="185738"/>
            <a:ext cx="7894636" cy="990132"/>
          </a:xfrm>
        </p:spPr>
        <p:txBody>
          <a:bodyPr/>
          <a:lstStyle/>
          <a:p>
            <a:r>
              <a:rPr lang="nl-BE" sz="3200"/>
              <a:t>Peer groups en fonction du pilier et de l'organisateur</a:t>
            </a:r>
          </a:p>
        </p:txBody>
      </p:sp>
      <p:graphicFrame>
        <p:nvGraphicFramePr>
          <p:cNvPr id="10" name="Chart 9"/>
          <p:cNvGraphicFramePr>
            <a:graphicFrameLocks/>
          </p:cNvGraphicFramePr>
          <p:nvPr>
            <p:extLst>
              <p:ext uri="{D42A27DB-BD31-4B8C-83A1-F6EECF244321}">
                <p14:modId xmlns:p14="http://schemas.microsoft.com/office/powerpoint/2010/main" val="3785948639"/>
              </p:ext>
            </p:extLst>
          </p:nvPr>
        </p:nvGraphicFramePr>
        <p:xfrm>
          <a:off x="780398" y="1556792"/>
          <a:ext cx="7931802" cy="42484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0739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11 septembre 2018</a:t>
            </a:r>
            <a:endParaRPr lang="nl-BE" dirty="0"/>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29</a:t>
            </a:fld>
            <a:endParaRPr lang="nl-BE" dirty="0"/>
          </a:p>
        </p:txBody>
      </p:sp>
      <p:sp>
        <p:nvSpPr>
          <p:cNvPr id="9" name="Title 3"/>
          <p:cNvSpPr>
            <a:spLocks noGrp="1"/>
          </p:cNvSpPr>
          <p:nvPr>
            <p:ph type="title"/>
          </p:nvPr>
        </p:nvSpPr>
        <p:spPr>
          <a:xfrm>
            <a:off x="792167" y="185738"/>
            <a:ext cx="7894636" cy="990132"/>
          </a:xfrm>
        </p:spPr>
        <p:txBody>
          <a:bodyPr/>
          <a:lstStyle/>
          <a:p>
            <a:r>
              <a:rPr lang="nl-BE" sz="3200"/>
              <a:t>Peer groups en fonction du pilier et de l'organisateur</a:t>
            </a:r>
          </a:p>
        </p:txBody>
      </p:sp>
      <p:graphicFrame>
        <p:nvGraphicFramePr>
          <p:cNvPr id="8" name="Chart 7"/>
          <p:cNvGraphicFramePr>
            <a:graphicFrameLocks/>
          </p:cNvGraphicFramePr>
          <p:nvPr>
            <p:extLst>
              <p:ext uri="{D42A27DB-BD31-4B8C-83A1-F6EECF244321}">
                <p14:modId xmlns:p14="http://schemas.microsoft.com/office/powerpoint/2010/main" val="265472918"/>
              </p:ext>
            </p:extLst>
          </p:nvPr>
        </p:nvGraphicFramePr>
        <p:xfrm>
          <a:off x="755576" y="1556792"/>
          <a:ext cx="7956624" cy="432048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1800" y="1538289"/>
            <a:ext cx="8316664" cy="4231024"/>
          </a:xfrm>
        </p:spPr>
        <p:txBody>
          <a:bodyPr/>
          <a:lstStyle/>
          <a:p>
            <a:pPr>
              <a:lnSpc>
                <a:spcPts val="2000"/>
              </a:lnSpc>
            </a:pPr>
            <a:r>
              <a:rPr lang="fr-FR" sz="1800" dirty="0" smtClean="0"/>
              <a:t>Le secteur des IRP reste un secteur très hétérogène</a:t>
            </a:r>
          </a:p>
          <a:p>
            <a:pPr>
              <a:lnSpc>
                <a:spcPts val="2000"/>
              </a:lnSpc>
              <a:spcBef>
                <a:spcPts val="1200"/>
              </a:spcBef>
            </a:pPr>
            <a:r>
              <a:rPr lang="fr-FR" sz="1800" dirty="0" smtClean="0"/>
              <a:t>Fin 2017, il y avait 201 IRP rapporteuses (dont 8 en liquidation ou liquidées)</a:t>
            </a:r>
          </a:p>
          <a:p>
            <a:pPr>
              <a:lnSpc>
                <a:spcPts val="2000"/>
              </a:lnSpc>
              <a:spcBef>
                <a:spcPts val="1200"/>
              </a:spcBef>
            </a:pPr>
            <a:r>
              <a:rPr lang="fr-FR" sz="1800" dirty="0" smtClean="0"/>
              <a:t>Le total bilantaire (35,1 Mrd €) a augmenté de </a:t>
            </a:r>
            <a:r>
              <a:rPr lang="fr-FR" sz="1800" smtClean="0"/>
              <a:t>18 % </a:t>
            </a:r>
            <a:r>
              <a:rPr lang="fr-FR" sz="1800" dirty="0" smtClean="0"/>
              <a:t>en raison principalement des transferts provenant d’organismes de pension ne faisant pas partie du secteur belge des IRP. La hausse des provisions techniques, due entre autres à la baisse du taux </a:t>
            </a:r>
            <a:r>
              <a:rPr lang="fr-FR" sz="1800" dirty="0"/>
              <a:t>d’actualisation moyen </a:t>
            </a:r>
            <a:r>
              <a:rPr lang="fr-FR" sz="1800" dirty="0" smtClean="0"/>
              <a:t>(passé de </a:t>
            </a:r>
            <a:r>
              <a:rPr lang="fr-FR" sz="1800" dirty="0"/>
              <a:t>3,5 % à 3,25 %), </a:t>
            </a:r>
            <a:r>
              <a:rPr lang="fr-FR" sz="1800" dirty="0" smtClean="0"/>
              <a:t>a entraîné une légère diminution du taux de couverture. Le financement des provisions techniques est malgré tout resté largement suffisant. Le rendement moyen s’est </a:t>
            </a:r>
            <a:r>
              <a:rPr lang="fr-FR" sz="1800" dirty="0"/>
              <a:t>établi en 2017 à 5,3 %</a:t>
            </a:r>
            <a:endParaRPr lang="fr-FR" sz="1800" dirty="0" smtClean="0"/>
          </a:p>
          <a:p>
            <a:pPr lvl="0">
              <a:lnSpc>
                <a:spcPts val="2000"/>
              </a:lnSpc>
              <a:spcBef>
                <a:spcPts val="1200"/>
              </a:spcBef>
            </a:pPr>
            <a:r>
              <a:rPr lang="fr-BE" sz="1800" dirty="0" smtClean="0"/>
              <a:t>Le total </a:t>
            </a:r>
            <a:r>
              <a:rPr lang="fr-BE" sz="1800" dirty="0" err="1" smtClean="0"/>
              <a:t>bilantaire</a:t>
            </a:r>
            <a:r>
              <a:rPr lang="fr-BE" sz="1800" dirty="0" smtClean="0"/>
              <a:t> des IRP exerçant (aussi) des activités transfrontalières a continué à progresser, pour atteindre un montant de 8,9 Mrd €</a:t>
            </a:r>
          </a:p>
          <a:p>
            <a:pPr lvl="0">
              <a:lnSpc>
                <a:spcPts val="2000"/>
              </a:lnSpc>
              <a:spcBef>
                <a:spcPts val="1200"/>
              </a:spcBef>
            </a:pPr>
            <a:r>
              <a:rPr lang="fr-BE" sz="1800" dirty="0" smtClean="0"/>
              <a:t>Le </a:t>
            </a:r>
            <a:r>
              <a:rPr lang="fr-BE" sz="1800" dirty="0"/>
              <a:t>nombre d’affiliés </a:t>
            </a:r>
            <a:r>
              <a:rPr lang="fr-BE" sz="1800" dirty="0" smtClean="0"/>
              <a:t>s’est accru de 3,6 %, s’établissant à </a:t>
            </a:r>
            <a:r>
              <a:rPr lang="nl-BE" sz="1800" dirty="0" smtClean="0"/>
              <a:t>1.734.315. Les </a:t>
            </a:r>
            <a:r>
              <a:rPr lang="nl-BE" sz="1800" dirty="0"/>
              <a:t>IRP </a:t>
            </a:r>
            <a:r>
              <a:rPr lang="fr-BE" sz="1800" dirty="0"/>
              <a:t>exerçant (aussi) des activités transfrontalières </a:t>
            </a:r>
            <a:r>
              <a:rPr lang="fr-BE" sz="1800" dirty="0" smtClean="0"/>
              <a:t>sont à l’origine de </a:t>
            </a:r>
            <a:r>
              <a:rPr lang="nl-BE" sz="1800" dirty="0" smtClean="0"/>
              <a:t>22 % de </a:t>
            </a:r>
            <a:r>
              <a:rPr lang="fr-FR" sz="1800" dirty="0" smtClean="0"/>
              <a:t>cet accroissement</a:t>
            </a:r>
          </a:p>
          <a:p>
            <a:endParaRPr lang="nl-BE" dirty="0"/>
          </a:p>
        </p:txBody>
      </p:sp>
      <p:sp>
        <p:nvSpPr>
          <p:cNvPr id="10" name="Tijdelijke aanduiding voor datum 9"/>
          <p:cNvSpPr>
            <a:spLocks noGrp="1"/>
          </p:cNvSpPr>
          <p:nvPr>
            <p:ph type="dt" sz="half" idx="10"/>
          </p:nvPr>
        </p:nvSpPr>
        <p:spPr/>
        <p:txBody>
          <a:bodyPr/>
          <a:lstStyle/>
          <a:p>
            <a:r>
              <a:rPr lang="nl-BE" smtClean="0"/>
              <a:t>11 septembre 2018</a:t>
            </a:r>
            <a:endParaRPr lang="nl-BE" dirty="0"/>
          </a:p>
        </p:txBody>
      </p:sp>
      <p:sp>
        <p:nvSpPr>
          <p:cNvPr id="5" name="Title 4"/>
          <p:cNvSpPr>
            <a:spLocks noGrp="1"/>
          </p:cNvSpPr>
          <p:nvPr>
            <p:ph type="title"/>
          </p:nvPr>
        </p:nvSpPr>
        <p:spPr/>
        <p:txBody>
          <a:bodyPr/>
          <a:lstStyle/>
          <a:p>
            <a:r>
              <a:rPr lang="nl-BE" smtClean="0"/>
              <a:t>Executive summary</a:t>
            </a:r>
            <a:endParaRPr lang="nl-BE" dirty="0"/>
          </a:p>
        </p:txBody>
      </p:sp>
      <p:sp>
        <p:nvSpPr>
          <p:cNvPr id="12" name="Tijdelijke aanduiding voor voettekst 11"/>
          <p:cNvSpPr>
            <a:spLocks noGrp="1"/>
          </p:cNvSpPr>
          <p:nvPr>
            <p:ph type="ftr" sz="quarter" idx="11"/>
          </p:nvPr>
        </p:nvSpPr>
        <p:spPr/>
        <p:txBody>
          <a:bodyPr/>
          <a:lstStyle/>
          <a:p>
            <a:r>
              <a:rPr lang="fr-BE" smtClean="0"/>
              <a:t>Reporting relatif à l'exercice 2017</a:t>
            </a:r>
            <a:endParaRPr lang="nl-BE" dirty="0"/>
          </a:p>
        </p:txBody>
      </p:sp>
      <p:sp>
        <p:nvSpPr>
          <p:cNvPr id="11" name="Tijdelijke aanduiding voor dianummer 10"/>
          <p:cNvSpPr>
            <a:spLocks noGrp="1"/>
          </p:cNvSpPr>
          <p:nvPr>
            <p:ph type="sldNum" sz="quarter" idx="4"/>
          </p:nvPr>
        </p:nvSpPr>
        <p:spPr/>
        <p:txBody>
          <a:bodyPr/>
          <a:lstStyle/>
          <a:p>
            <a:fld id="{90FF19FB-2F2A-410F-BBCC-7AE0EC5BE55E}" type="slidenum">
              <a:rPr lang="nl-BE" smtClean="0"/>
              <a:pPr/>
              <a:t>3</a:t>
            </a:fld>
            <a:endParaRPr lang="nl-BE" dirty="0"/>
          </a:p>
        </p:txBody>
      </p:sp>
    </p:spTree>
    <p:extLst>
      <p:ext uri="{BB962C8B-B14F-4D97-AF65-F5344CB8AC3E}">
        <p14:creationId xmlns:p14="http://schemas.microsoft.com/office/powerpoint/2010/main" val="39743150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11 septembre 2018</a:t>
            </a:r>
            <a:endParaRPr lang="nl-BE" dirty="0"/>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30</a:t>
            </a:fld>
            <a:endParaRPr lang="nl-BE" dirty="0"/>
          </a:p>
        </p:txBody>
      </p:sp>
      <p:sp>
        <p:nvSpPr>
          <p:cNvPr id="9" name="Title 3"/>
          <p:cNvSpPr>
            <a:spLocks noGrp="1"/>
          </p:cNvSpPr>
          <p:nvPr>
            <p:ph type="title"/>
          </p:nvPr>
        </p:nvSpPr>
        <p:spPr>
          <a:xfrm>
            <a:off x="792167" y="185738"/>
            <a:ext cx="7894636" cy="990132"/>
          </a:xfrm>
        </p:spPr>
        <p:txBody>
          <a:bodyPr/>
          <a:lstStyle/>
          <a:p>
            <a:r>
              <a:rPr lang="nl-BE" sz="3200"/>
              <a:t>Peer groups en fonction du pilier et de l'organisateur</a:t>
            </a:r>
          </a:p>
        </p:txBody>
      </p:sp>
      <p:graphicFrame>
        <p:nvGraphicFramePr>
          <p:cNvPr id="7" name="Chart 6"/>
          <p:cNvGraphicFramePr>
            <a:graphicFrameLocks/>
          </p:cNvGraphicFramePr>
          <p:nvPr>
            <p:extLst>
              <p:ext uri="{D42A27DB-BD31-4B8C-83A1-F6EECF244321}">
                <p14:modId xmlns:p14="http://schemas.microsoft.com/office/powerpoint/2010/main" val="3679231554"/>
              </p:ext>
            </p:extLst>
          </p:nvPr>
        </p:nvGraphicFramePr>
        <p:xfrm>
          <a:off x="791370" y="1484784"/>
          <a:ext cx="7920830" cy="439248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1371" y="1484784"/>
            <a:ext cx="7920830" cy="4231024"/>
          </a:xfrm>
        </p:spPr>
        <p:txBody>
          <a:bodyPr/>
          <a:lstStyle/>
          <a:p>
            <a:r>
              <a:rPr lang="fr-FR" dirty="0" smtClean="0"/>
              <a:t>Peer groups en fonction du type d'engagement de pension</a:t>
            </a:r>
          </a:p>
          <a:p>
            <a:endParaRPr lang="nl-BE" dirty="0" smtClean="0"/>
          </a:p>
          <a:p>
            <a:pPr lvl="1">
              <a:spcBef>
                <a:spcPts val="1200"/>
              </a:spcBef>
            </a:pPr>
            <a:r>
              <a:rPr lang="fr-FR" dirty="0" smtClean="0"/>
              <a:t>IRP avec au moins un plan comportant l'une ou l'autre forme de promesse de rendement</a:t>
            </a:r>
          </a:p>
          <a:p>
            <a:pPr lvl="1">
              <a:spcBef>
                <a:spcPts val="1200"/>
              </a:spcBef>
            </a:pPr>
            <a:r>
              <a:rPr lang="fr-FR" dirty="0" smtClean="0"/>
              <a:t>IRP avec uniquement des plans DC sans tarif</a:t>
            </a:r>
            <a:endParaRPr lang="fr-FR" dirty="0"/>
          </a:p>
        </p:txBody>
      </p:sp>
      <p:sp>
        <p:nvSpPr>
          <p:cNvPr id="9" name="Date Placeholder 2"/>
          <p:cNvSpPr>
            <a:spLocks noGrp="1"/>
          </p:cNvSpPr>
          <p:nvPr>
            <p:ph type="dt" sz="half" idx="10"/>
          </p:nvPr>
        </p:nvSpPr>
        <p:spPr/>
        <p:txBody>
          <a:bodyPr/>
          <a:lstStyle/>
          <a:p>
            <a:r>
              <a:rPr lang="nl-BE" smtClean="0"/>
              <a:t>11 septembre 2018</a:t>
            </a:r>
            <a:endParaRPr lang="nl-BE" dirty="0"/>
          </a:p>
        </p:txBody>
      </p:sp>
      <p:sp>
        <p:nvSpPr>
          <p:cNvPr id="2" name="Title 1"/>
          <p:cNvSpPr>
            <a:spLocks noGrp="1"/>
          </p:cNvSpPr>
          <p:nvPr>
            <p:ph type="title"/>
          </p:nvPr>
        </p:nvSpPr>
        <p:spPr/>
        <p:txBody>
          <a:bodyPr/>
          <a:lstStyle/>
          <a:p>
            <a:r>
              <a:rPr lang="nl-BE" smtClean="0"/>
              <a:t>Secteur</a:t>
            </a:r>
            <a:endParaRPr lang="nl-BE"/>
          </a:p>
        </p:txBody>
      </p:sp>
      <p:sp>
        <p:nvSpPr>
          <p:cNvPr id="12" name="Footer Placeholder 11"/>
          <p:cNvSpPr>
            <a:spLocks noGrp="1"/>
          </p:cNvSpPr>
          <p:nvPr>
            <p:ph type="ftr" sz="quarter" idx="11"/>
          </p:nvPr>
        </p:nvSpPr>
        <p:spPr/>
        <p:txBody>
          <a:bodyPr/>
          <a:lstStyle/>
          <a:p>
            <a:r>
              <a:rPr lang="fr-BE" smtClean="0"/>
              <a:t>Reporting relatif à l'exercice 2017</a:t>
            </a:r>
            <a:endParaRPr lang="nl-BE" dirty="0"/>
          </a:p>
        </p:txBody>
      </p:sp>
      <p:sp>
        <p:nvSpPr>
          <p:cNvPr id="4" name="Slide Number Placeholder 3"/>
          <p:cNvSpPr>
            <a:spLocks noGrp="1"/>
          </p:cNvSpPr>
          <p:nvPr>
            <p:ph type="sldNum" sz="quarter" idx="4"/>
          </p:nvPr>
        </p:nvSpPr>
        <p:spPr/>
        <p:txBody>
          <a:bodyPr/>
          <a:lstStyle/>
          <a:p>
            <a:fld id="{77898CD9-BA95-4A68-8F64-76B0F869134E}"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1" y="1484784"/>
            <a:ext cx="7920830" cy="4231024"/>
          </a:xfrm>
        </p:spPr>
        <p:txBody>
          <a:bodyPr/>
          <a:lstStyle/>
          <a:p>
            <a:pPr marL="0" indent="0">
              <a:buNone/>
            </a:pPr>
            <a:r>
              <a:rPr lang="nl-BE"/>
              <a:t>IRP avec au moins un plan comportant l'une ou l'autre forme de promesse de </a:t>
            </a:r>
            <a:r>
              <a:rPr lang="nl-BE" smtClean="0"/>
              <a:t>rendement</a:t>
            </a:r>
          </a:p>
          <a:p>
            <a:pPr marL="0" indent="0">
              <a:lnSpc>
                <a:spcPct val="100000"/>
              </a:lnSpc>
              <a:spcAft>
                <a:spcPts val="0"/>
              </a:spcAft>
              <a:buNone/>
            </a:pPr>
            <a:endParaRPr lang="fr-FR" sz="1600" smtClean="0"/>
          </a:p>
          <a:p>
            <a:r>
              <a:rPr lang="fr-FR" sz="2400" smtClean="0"/>
              <a:t>Nombre d'IRP rapporteuses </a:t>
            </a:r>
            <a:r>
              <a:rPr lang="nl-BE" sz="2400" smtClean="0"/>
              <a:t>: 170</a:t>
            </a:r>
          </a:p>
          <a:p>
            <a:r>
              <a:rPr lang="nl-BE" sz="2400" smtClean="0"/>
              <a:t>Total bilantaire : 33,3 Mrd €</a:t>
            </a:r>
          </a:p>
          <a:p>
            <a:r>
              <a:rPr lang="nl-BE" sz="2400" smtClean="0"/>
              <a:t>Provisions techniques : 26 Mrd €</a:t>
            </a:r>
          </a:p>
          <a:p>
            <a:r>
              <a:rPr lang="nl-BE" sz="2400" smtClean="0"/>
              <a:t>Nombre d'affiliés : 991.000 </a:t>
            </a:r>
          </a:p>
          <a:p>
            <a:r>
              <a:rPr lang="nl-BE" sz="2400" smtClean="0"/>
              <a:t>Taux de couverture PCT + marge : 151 %</a:t>
            </a:r>
          </a:p>
          <a:p>
            <a:r>
              <a:rPr lang="nl-BE" sz="2400" smtClean="0"/>
              <a:t>Taux de couverture PLT + marge : 125 %</a:t>
            </a:r>
            <a:endParaRPr lang="nl-BE"/>
          </a:p>
        </p:txBody>
      </p:sp>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a:xfrm>
            <a:off x="755576" y="332656"/>
            <a:ext cx="8136904" cy="843214"/>
          </a:xfrm>
        </p:spPr>
        <p:txBody>
          <a:bodyPr/>
          <a:lstStyle/>
          <a:p>
            <a:r>
              <a:rPr lang="fr-FR" sz="3200" dirty="0" smtClean="0"/>
              <a:t>Peer groups en fonction du type d’engagement de pension</a:t>
            </a:r>
            <a:endParaRPr lang="fr-FR" sz="3200" dirty="0"/>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32</a:t>
            </a:fld>
            <a:endParaRPr lang="nl-BE"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3" y="1412776"/>
            <a:ext cx="7884617" cy="4231024"/>
          </a:xfrm>
        </p:spPr>
        <p:txBody>
          <a:bodyPr/>
          <a:lstStyle/>
          <a:p>
            <a:pPr marL="0" indent="0">
              <a:buNone/>
            </a:pPr>
            <a:r>
              <a:rPr lang="fr-FR" dirty="0" smtClean="0"/>
              <a:t>IRP avec uniquement des plans DC sans tarif</a:t>
            </a:r>
          </a:p>
          <a:p>
            <a:r>
              <a:rPr lang="fr-FR" sz="2400" dirty="0" smtClean="0"/>
              <a:t>Nombre d'IRP rapporteuses </a:t>
            </a:r>
            <a:r>
              <a:rPr lang="nl-BE" sz="2400" dirty="0" smtClean="0"/>
              <a:t>: 31 </a:t>
            </a:r>
          </a:p>
          <a:p>
            <a:r>
              <a:rPr lang="nl-BE" sz="2400" dirty="0" smtClean="0"/>
              <a:t>Total </a:t>
            </a:r>
            <a:r>
              <a:rPr lang="nl-BE" sz="2400" dirty="0" err="1" smtClean="0"/>
              <a:t>bilantaire</a:t>
            </a:r>
            <a:r>
              <a:rPr lang="nl-BE" sz="2400" dirty="0" smtClean="0"/>
              <a:t> : 1,9 </a:t>
            </a:r>
            <a:r>
              <a:rPr lang="nl-BE" sz="2400" dirty="0" err="1" smtClean="0"/>
              <a:t>Mrd</a:t>
            </a:r>
            <a:r>
              <a:rPr lang="nl-BE" sz="2400" dirty="0" smtClean="0"/>
              <a:t> €</a:t>
            </a:r>
          </a:p>
          <a:p>
            <a:r>
              <a:rPr lang="fr-FR" sz="2400" dirty="0" smtClean="0"/>
              <a:t>Provisions techniques : 1,7 Mrd €</a:t>
            </a:r>
          </a:p>
          <a:p>
            <a:r>
              <a:rPr lang="fr-FR" sz="2400" dirty="0" smtClean="0"/>
              <a:t>Nombre d'affiliés </a:t>
            </a:r>
            <a:r>
              <a:rPr lang="nl-BE" sz="2400" dirty="0" smtClean="0"/>
              <a:t>: 743.000 </a:t>
            </a:r>
          </a:p>
          <a:p>
            <a:r>
              <a:rPr lang="fr-FR" sz="2400" dirty="0" smtClean="0"/>
              <a:t>Taux de couverture PCT + marge : 110 %</a:t>
            </a:r>
          </a:p>
          <a:p>
            <a:r>
              <a:rPr lang="fr-FR" sz="2400" dirty="0" smtClean="0"/>
              <a:t>Taux de couverture PLT </a:t>
            </a:r>
            <a:r>
              <a:rPr lang="nl-BE" sz="2400" dirty="0" smtClean="0"/>
              <a:t>+ marge : 109 %</a:t>
            </a:r>
            <a:endParaRPr lang="nl-BE" sz="2400" dirty="0"/>
          </a:p>
        </p:txBody>
      </p:sp>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a:xfrm>
            <a:off x="827583" y="476672"/>
            <a:ext cx="7859219" cy="699198"/>
          </a:xfrm>
        </p:spPr>
        <p:txBody>
          <a:bodyPr/>
          <a:lstStyle/>
          <a:p>
            <a:r>
              <a:rPr lang="fr-FR" sz="3200" dirty="0" smtClean="0"/>
              <a:t>Peer groups en fonction du type d’engagement de pension</a:t>
            </a:r>
            <a:endParaRPr lang="fr-FR" sz="3200" dirty="0"/>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33</a:t>
            </a:fld>
            <a:endParaRPr lang="nl-BE"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p:txBody>
          <a:bodyPr/>
          <a:lstStyle/>
          <a:p>
            <a:r>
              <a:rPr lang="fr-FR" sz="3200" dirty="0" smtClean="0"/>
              <a:t>Peer groups en fonction du type d’engagement de pension</a:t>
            </a:r>
            <a:endParaRPr lang="fr-FR" sz="3200" dirty="0"/>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34</a:t>
            </a:fld>
            <a:endParaRPr lang="nl-BE" dirty="0"/>
          </a:p>
        </p:txBody>
      </p:sp>
      <p:graphicFrame>
        <p:nvGraphicFramePr>
          <p:cNvPr id="7" name="Chart 6"/>
          <p:cNvGraphicFramePr>
            <a:graphicFrameLocks/>
          </p:cNvGraphicFramePr>
          <p:nvPr>
            <p:extLst>
              <p:ext uri="{D42A27DB-BD31-4B8C-83A1-F6EECF244321}">
                <p14:modId xmlns:p14="http://schemas.microsoft.com/office/powerpoint/2010/main" val="281185152"/>
              </p:ext>
            </p:extLst>
          </p:nvPr>
        </p:nvGraphicFramePr>
        <p:xfrm>
          <a:off x="785806" y="1484784"/>
          <a:ext cx="7926393" cy="41764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4221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p:txBody>
          <a:bodyPr/>
          <a:lstStyle/>
          <a:p>
            <a:r>
              <a:rPr lang="fr-FR" sz="3200" dirty="0" smtClean="0"/>
              <a:t>Peer groups en fonction du type d’engagement de pension</a:t>
            </a:r>
            <a:endParaRPr lang="fr-FR" sz="3200" dirty="0"/>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35</a:t>
            </a:fld>
            <a:endParaRPr lang="nl-BE" dirty="0"/>
          </a:p>
        </p:txBody>
      </p:sp>
      <p:graphicFrame>
        <p:nvGraphicFramePr>
          <p:cNvPr id="7" name="Chart 6"/>
          <p:cNvGraphicFramePr>
            <a:graphicFrameLocks/>
          </p:cNvGraphicFramePr>
          <p:nvPr>
            <p:extLst>
              <p:ext uri="{D42A27DB-BD31-4B8C-83A1-F6EECF244321}">
                <p14:modId xmlns:p14="http://schemas.microsoft.com/office/powerpoint/2010/main" val="2839295048"/>
              </p:ext>
            </p:extLst>
          </p:nvPr>
        </p:nvGraphicFramePr>
        <p:xfrm>
          <a:off x="791370" y="1484784"/>
          <a:ext cx="7920830" cy="4320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69545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p:txBody>
          <a:bodyPr/>
          <a:lstStyle/>
          <a:p>
            <a:r>
              <a:rPr lang="fr-FR" sz="3200" dirty="0" smtClean="0"/>
              <a:t>Peer groups en fonction du type d’engagement de pension</a:t>
            </a:r>
            <a:endParaRPr lang="fr-FR" sz="3200" dirty="0"/>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36</a:t>
            </a:fld>
            <a:endParaRPr lang="nl-BE" dirty="0"/>
          </a:p>
        </p:txBody>
      </p:sp>
      <p:graphicFrame>
        <p:nvGraphicFramePr>
          <p:cNvPr id="8" name="Chart 7"/>
          <p:cNvGraphicFramePr>
            <a:graphicFrameLocks/>
          </p:cNvGraphicFramePr>
          <p:nvPr>
            <p:extLst>
              <p:ext uri="{D42A27DB-BD31-4B8C-83A1-F6EECF244321}">
                <p14:modId xmlns:p14="http://schemas.microsoft.com/office/powerpoint/2010/main" val="191223380"/>
              </p:ext>
            </p:extLst>
          </p:nvPr>
        </p:nvGraphicFramePr>
        <p:xfrm>
          <a:off x="790710" y="1484784"/>
          <a:ext cx="7921489" cy="4320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37516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387" y="1484784"/>
            <a:ext cx="7939813" cy="4231024"/>
          </a:xfrm>
        </p:spPr>
        <p:txBody>
          <a:bodyPr/>
          <a:lstStyle/>
          <a:p>
            <a:r>
              <a:rPr lang="fr-FR" dirty="0" smtClean="0"/>
              <a:t>Peer groups en fonction de l'exercice ou non d'activités transfrontalières</a:t>
            </a:r>
          </a:p>
          <a:p>
            <a:pPr lvl="1"/>
            <a:endParaRPr lang="fr-FR" dirty="0" smtClean="0"/>
          </a:p>
          <a:p>
            <a:pPr lvl="1"/>
            <a:r>
              <a:rPr lang="fr-FR" dirty="0" smtClean="0"/>
              <a:t>IRP exerçant uniquement des activités en Belgique</a:t>
            </a:r>
          </a:p>
          <a:p>
            <a:pPr lvl="1"/>
            <a:r>
              <a:rPr lang="fr-FR" dirty="0" smtClean="0"/>
              <a:t>IRP exerçant également des activités transfrontalières</a:t>
            </a:r>
          </a:p>
        </p:txBody>
      </p:sp>
      <p:sp>
        <p:nvSpPr>
          <p:cNvPr id="9" name="Date Placeholder 2"/>
          <p:cNvSpPr>
            <a:spLocks noGrp="1"/>
          </p:cNvSpPr>
          <p:nvPr>
            <p:ph type="dt" sz="half" idx="10"/>
          </p:nvPr>
        </p:nvSpPr>
        <p:spPr/>
        <p:txBody>
          <a:bodyPr/>
          <a:lstStyle/>
          <a:p>
            <a:r>
              <a:rPr lang="nl-BE" smtClean="0"/>
              <a:t>11 septembre 2018</a:t>
            </a:r>
            <a:endParaRPr lang="nl-BE" dirty="0"/>
          </a:p>
        </p:txBody>
      </p:sp>
      <p:sp>
        <p:nvSpPr>
          <p:cNvPr id="2" name="Title 1"/>
          <p:cNvSpPr>
            <a:spLocks noGrp="1"/>
          </p:cNvSpPr>
          <p:nvPr>
            <p:ph type="title"/>
          </p:nvPr>
        </p:nvSpPr>
        <p:spPr/>
        <p:txBody>
          <a:bodyPr/>
          <a:lstStyle/>
          <a:p>
            <a:r>
              <a:rPr lang="nl-BE" smtClean="0"/>
              <a:t>Secteur</a:t>
            </a:r>
            <a:endParaRPr lang="nl-BE"/>
          </a:p>
        </p:txBody>
      </p:sp>
      <p:sp>
        <p:nvSpPr>
          <p:cNvPr id="12" name="Footer Placeholder 11"/>
          <p:cNvSpPr>
            <a:spLocks noGrp="1"/>
          </p:cNvSpPr>
          <p:nvPr>
            <p:ph type="ftr" sz="quarter" idx="11"/>
          </p:nvPr>
        </p:nvSpPr>
        <p:spPr/>
        <p:txBody>
          <a:bodyPr/>
          <a:lstStyle/>
          <a:p>
            <a:r>
              <a:rPr lang="fr-BE" smtClean="0"/>
              <a:t>Reporting relatif à l'exercice 2017</a:t>
            </a:r>
            <a:endParaRPr lang="nl-BE" dirty="0"/>
          </a:p>
        </p:txBody>
      </p:sp>
      <p:sp>
        <p:nvSpPr>
          <p:cNvPr id="4" name="Slide Number Placeholder 3"/>
          <p:cNvSpPr>
            <a:spLocks noGrp="1"/>
          </p:cNvSpPr>
          <p:nvPr>
            <p:ph type="sldNum" sz="quarter" idx="4"/>
          </p:nvPr>
        </p:nvSpPr>
        <p:spPr/>
        <p:txBody>
          <a:bodyPr/>
          <a:lstStyle/>
          <a:p>
            <a:fld id="{77898CD9-BA95-4A68-8F64-76B0F869134E}"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1872" y="1340768"/>
            <a:ext cx="7895433" cy="4555007"/>
          </a:xfrm>
        </p:spPr>
        <p:txBody>
          <a:bodyPr/>
          <a:lstStyle/>
          <a:p>
            <a:pPr marL="0" indent="0">
              <a:buNone/>
            </a:pPr>
            <a:r>
              <a:rPr lang="fr-FR" dirty="0" smtClean="0"/>
              <a:t>IRP exerçant également des activités transfrontalières</a:t>
            </a:r>
          </a:p>
          <a:p>
            <a:pPr>
              <a:lnSpc>
                <a:spcPct val="100000"/>
              </a:lnSpc>
              <a:spcBef>
                <a:spcPts val="600"/>
              </a:spcBef>
            </a:pPr>
            <a:r>
              <a:rPr lang="fr-FR" sz="2000" dirty="0" smtClean="0"/>
              <a:t>Nombre d'IRP rapporteuses</a:t>
            </a:r>
            <a:r>
              <a:rPr lang="nl-BE" sz="2000" dirty="0" smtClean="0"/>
              <a:t> : 20 </a:t>
            </a:r>
          </a:p>
          <a:p>
            <a:pPr>
              <a:lnSpc>
                <a:spcPct val="100000"/>
              </a:lnSpc>
              <a:spcBef>
                <a:spcPts val="600"/>
              </a:spcBef>
            </a:pPr>
            <a:r>
              <a:rPr lang="nl-BE" sz="2000" dirty="0" smtClean="0"/>
              <a:t>Total </a:t>
            </a:r>
            <a:r>
              <a:rPr lang="nl-BE" sz="2000" dirty="0" err="1" smtClean="0"/>
              <a:t>bilantaire</a:t>
            </a:r>
            <a:r>
              <a:rPr lang="nl-BE" sz="2000" dirty="0" smtClean="0"/>
              <a:t> : 8,9 Mia €</a:t>
            </a:r>
          </a:p>
          <a:p>
            <a:pPr>
              <a:lnSpc>
                <a:spcPct val="100000"/>
              </a:lnSpc>
              <a:spcBef>
                <a:spcPts val="600"/>
              </a:spcBef>
            </a:pPr>
            <a:r>
              <a:rPr lang="fr-FR" sz="2000" dirty="0" smtClean="0"/>
              <a:t>Provisions techniques : 8 Mia €</a:t>
            </a:r>
          </a:p>
          <a:p>
            <a:pPr>
              <a:lnSpc>
                <a:spcPct val="100000"/>
              </a:lnSpc>
              <a:spcBef>
                <a:spcPts val="600"/>
              </a:spcBef>
            </a:pPr>
            <a:r>
              <a:rPr lang="fr-FR" sz="2000" dirty="0" smtClean="0"/>
              <a:t>Nombre d'affiliés </a:t>
            </a:r>
            <a:r>
              <a:rPr lang="nl-BE" sz="2000" dirty="0" smtClean="0"/>
              <a:t>: 61.000 </a:t>
            </a:r>
          </a:p>
          <a:p>
            <a:pPr>
              <a:lnSpc>
                <a:spcPct val="100000"/>
              </a:lnSpc>
              <a:spcBef>
                <a:spcPts val="600"/>
              </a:spcBef>
            </a:pPr>
            <a:r>
              <a:rPr lang="fr-FR" sz="2000" dirty="0" smtClean="0"/>
              <a:t>Taux de couverture </a:t>
            </a:r>
            <a:r>
              <a:rPr lang="nl-BE" sz="2000" dirty="0" smtClean="0"/>
              <a:t>PCT + marge : 122 %</a:t>
            </a:r>
          </a:p>
          <a:p>
            <a:pPr>
              <a:lnSpc>
                <a:spcPct val="100000"/>
              </a:lnSpc>
              <a:spcBef>
                <a:spcPts val="600"/>
              </a:spcBef>
            </a:pPr>
            <a:r>
              <a:rPr lang="fr-FR" sz="2000" dirty="0" smtClean="0"/>
              <a:t>Taux de couverture </a:t>
            </a:r>
            <a:r>
              <a:rPr lang="nl-BE" sz="2000" dirty="0" smtClean="0"/>
              <a:t>PLT + marge : 106 %</a:t>
            </a:r>
          </a:p>
          <a:p>
            <a:pPr>
              <a:lnSpc>
                <a:spcPct val="100000"/>
              </a:lnSpc>
              <a:spcBef>
                <a:spcPts val="600"/>
              </a:spcBef>
            </a:pPr>
            <a:r>
              <a:rPr lang="fr-FR" sz="2000" dirty="0" smtClean="0"/>
              <a:t>Actives dans les pays suivants : </a:t>
            </a:r>
            <a:r>
              <a:rPr lang="fr-FR" sz="2000" dirty="0"/>
              <a:t>Arabie saoudite, Bahreïn</a:t>
            </a:r>
            <a:r>
              <a:rPr lang="fr-FR" sz="2000" dirty="0" smtClean="0"/>
              <a:t>, Chypre, Danemark, </a:t>
            </a:r>
            <a:r>
              <a:rPr lang="fr-FR" sz="2000" dirty="0"/>
              <a:t>Emirats arabes unis, </a:t>
            </a:r>
            <a:r>
              <a:rPr lang="fr-FR" sz="2000" dirty="0" smtClean="0"/>
              <a:t>Espagne</a:t>
            </a:r>
            <a:r>
              <a:rPr lang="fr-FR" sz="2000" dirty="0"/>
              <a:t>, Grèce</a:t>
            </a:r>
            <a:r>
              <a:rPr lang="fr-FR" sz="2000" dirty="0" smtClean="0"/>
              <a:t>, Hongrie, Irlande, Italie, Jordanie, Koweït, Liban, Lituanie, Luxembourg, Malte, </a:t>
            </a:r>
            <a:r>
              <a:rPr lang="fr-FR" sz="2000" dirty="0"/>
              <a:t>Oman, Palestine, Pays-Bas</a:t>
            </a:r>
            <a:r>
              <a:rPr lang="fr-FR" sz="2000" dirty="0" smtClean="0"/>
              <a:t>, Qatar, Royaume-Uni</a:t>
            </a:r>
            <a:r>
              <a:rPr lang="fr-FR" sz="2000" smtClean="0"/>
              <a:t>, Suisse, Yémen</a:t>
            </a:r>
            <a:endParaRPr lang="fr-FR" sz="2000" dirty="0" smtClean="0"/>
          </a:p>
          <a:p>
            <a:endParaRPr lang="nl-BE" dirty="0"/>
          </a:p>
        </p:txBody>
      </p:sp>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p:txBody>
          <a:bodyPr/>
          <a:lstStyle/>
          <a:p>
            <a:r>
              <a:rPr lang="nl-BE" sz="3200"/>
              <a:t>Peer groups en fonction de l'exercice ou non d'activités </a:t>
            </a:r>
            <a:r>
              <a:rPr lang="nl-BE" sz="3200" smtClean="0"/>
              <a:t>transfrontalières</a:t>
            </a:r>
            <a:endParaRPr lang="nl-BE" sz="3200"/>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38</a:t>
            </a:fld>
            <a:endParaRPr lang="nl-BE"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11 septembre 2018</a:t>
            </a:r>
            <a:endParaRPr lang="nl-BE" dirty="0"/>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39</a:t>
            </a:fld>
            <a:endParaRPr lang="nl-BE" dirty="0"/>
          </a:p>
        </p:txBody>
      </p:sp>
      <p:sp>
        <p:nvSpPr>
          <p:cNvPr id="7" name="Title 3"/>
          <p:cNvSpPr>
            <a:spLocks noGrp="1"/>
          </p:cNvSpPr>
          <p:nvPr>
            <p:ph type="title"/>
          </p:nvPr>
        </p:nvSpPr>
        <p:spPr>
          <a:xfrm>
            <a:off x="792167" y="185738"/>
            <a:ext cx="7894636" cy="990132"/>
          </a:xfrm>
        </p:spPr>
        <p:txBody>
          <a:bodyPr/>
          <a:lstStyle/>
          <a:p>
            <a:r>
              <a:rPr lang="nl-BE" sz="3200"/>
              <a:t>Peer groups en fonction de l'exercice ou non d'activités </a:t>
            </a:r>
            <a:r>
              <a:rPr lang="nl-BE" sz="3200" smtClean="0"/>
              <a:t>transfrontalières</a:t>
            </a:r>
            <a:endParaRPr lang="nl-BE" sz="3200"/>
          </a:p>
        </p:txBody>
      </p:sp>
      <p:graphicFrame>
        <p:nvGraphicFramePr>
          <p:cNvPr id="8" name="Chart 7"/>
          <p:cNvGraphicFramePr>
            <a:graphicFrameLocks/>
          </p:cNvGraphicFramePr>
          <p:nvPr>
            <p:extLst>
              <p:ext uri="{D42A27DB-BD31-4B8C-83A1-F6EECF244321}">
                <p14:modId xmlns:p14="http://schemas.microsoft.com/office/powerpoint/2010/main" val="3579420961"/>
              </p:ext>
            </p:extLst>
          </p:nvPr>
        </p:nvGraphicFramePr>
        <p:xfrm>
          <a:off x="791370" y="1484784"/>
          <a:ext cx="7920830" cy="41044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9516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000"/>
              </a:lnSpc>
              <a:spcBef>
                <a:spcPts val="1200"/>
              </a:spcBef>
            </a:pPr>
            <a:r>
              <a:rPr lang="fr-FR" sz="1800" dirty="0" smtClean="0"/>
              <a:t>Les IRP investissent toujours principalement dans des OPC (OPC en actions et OPC en obligations)</a:t>
            </a:r>
          </a:p>
          <a:p>
            <a:pPr>
              <a:lnSpc>
                <a:spcPts val="2000"/>
              </a:lnSpc>
              <a:spcBef>
                <a:spcPts val="1200"/>
              </a:spcBef>
            </a:pPr>
            <a:r>
              <a:rPr lang="fr-FR" sz="1800" dirty="0" smtClean="0"/>
              <a:t>L’exposition aux actions et obligations reste au même niveau que les années précédentes, avec cette année une légère diminution de l’exposition directe tant aux obligations qu’aux actions et un léger accroissement de l’exposition indirecte aux obligations </a:t>
            </a:r>
          </a:p>
          <a:p>
            <a:pPr lvl="1">
              <a:lnSpc>
                <a:spcPts val="2000"/>
              </a:lnSpc>
              <a:spcBef>
                <a:spcPts val="600"/>
              </a:spcBef>
              <a:spcAft>
                <a:spcPts val="0"/>
              </a:spcAft>
            </a:pPr>
            <a:r>
              <a:rPr lang="fr-FR" sz="1600" dirty="0" smtClean="0">
                <a:solidFill>
                  <a:srgbClr val="002244"/>
                </a:solidFill>
              </a:rPr>
              <a:t>Exposition directe </a:t>
            </a:r>
          </a:p>
          <a:p>
            <a:pPr lvl="2">
              <a:lnSpc>
                <a:spcPts val="2000"/>
              </a:lnSpc>
              <a:spcAft>
                <a:spcPts val="0"/>
              </a:spcAft>
              <a:buFont typeface="Wingdings" pitchFamily="2" charset="2"/>
              <a:buChar char="§"/>
            </a:pPr>
            <a:r>
              <a:rPr lang="fr-FR" sz="1600" dirty="0" smtClean="0">
                <a:solidFill>
                  <a:srgbClr val="002244"/>
                </a:solidFill>
              </a:rPr>
              <a:t>Obligations : 11,28 %</a:t>
            </a:r>
          </a:p>
          <a:p>
            <a:pPr lvl="2">
              <a:lnSpc>
                <a:spcPts val="2000"/>
              </a:lnSpc>
              <a:spcAft>
                <a:spcPts val="0"/>
              </a:spcAft>
              <a:buFont typeface="Wingdings" pitchFamily="2" charset="2"/>
              <a:buChar char="§"/>
            </a:pPr>
            <a:r>
              <a:rPr lang="fr-FR" sz="1600" dirty="0" smtClean="0">
                <a:solidFill>
                  <a:srgbClr val="002244"/>
                </a:solidFill>
              </a:rPr>
              <a:t>Actions : 8,96 %</a:t>
            </a:r>
          </a:p>
          <a:p>
            <a:pPr lvl="1">
              <a:lnSpc>
                <a:spcPts val="2000"/>
              </a:lnSpc>
              <a:spcBef>
                <a:spcPts val="600"/>
              </a:spcBef>
              <a:spcAft>
                <a:spcPts val="0"/>
              </a:spcAft>
            </a:pPr>
            <a:r>
              <a:rPr lang="fr-FR" sz="1600" dirty="0" smtClean="0">
                <a:solidFill>
                  <a:srgbClr val="002244"/>
                </a:solidFill>
              </a:rPr>
              <a:t>Exposition totale</a:t>
            </a:r>
          </a:p>
          <a:p>
            <a:pPr lvl="2">
              <a:lnSpc>
                <a:spcPts val="2000"/>
              </a:lnSpc>
              <a:spcAft>
                <a:spcPts val="0"/>
              </a:spcAft>
              <a:buFont typeface="Wingdings" pitchFamily="2" charset="2"/>
              <a:buChar char="§"/>
            </a:pPr>
            <a:r>
              <a:rPr lang="fr-FR" sz="1600" dirty="0" smtClean="0">
                <a:solidFill>
                  <a:srgbClr val="002244"/>
                </a:solidFill>
              </a:rPr>
              <a:t>Obligations : 45,58 % </a:t>
            </a:r>
          </a:p>
          <a:p>
            <a:pPr lvl="2">
              <a:lnSpc>
                <a:spcPts val="2000"/>
              </a:lnSpc>
              <a:spcAft>
                <a:spcPts val="0"/>
              </a:spcAft>
              <a:buFont typeface="Wingdings" pitchFamily="2" charset="2"/>
              <a:buChar char="§"/>
            </a:pPr>
            <a:r>
              <a:rPr lang="fr-FR" sz="1600" dirty="0" smtClean="0">
                <a:solidFill>
                  <a:srgbClr val="002244"/>
                </a:solidFill>
              </a:rPr>
              <a:t>Actions : 41,56 % </a:t>
            </a:r>
          </a:p>
          <a:p>
            <a:pPr>
              <a:lnSpc>
                <a:spcPts val="2000"/>
              </a:lnSpc>
              <a:spcBef>
                <a:spcPts val="1200"/>
              </a:spcBef>
            </a:pPr>
            <a:endParaRPr lang="nl-BE" sz="1800" dirty="0"/>
          </a:p>
        </p:txBody>
      </p:sp>
      <p:sp>
        <p:nvSpPr>
          <p:cNvPr id="10" name="Tijdelijke aanduiding voor datum 9"/>
          <p:cNvSpPr>
            <a:spLocks noGrp="1"/>
          </p:cNvSpPr>
          <p:nvPr>
            <p:ph type="dt" sz="half" idx="10"/>
          </p:nvPr>
        </p:nvSpPr>
        <p:spPr/>
        <p:txBody>
          <a:bodyPr/>
          <a:lstStyle/>
          <a:p>
            <a:r>
              <a:rPr lang="nl-BE" smtClean="0"/>
              <a:t>11 septembre 2018</a:t>
            </a:r>
            <a:endParaRPr lang="nl-BE" dirty="0"/>
          </a:p>
        </p:txBody>
      </p:sp>
      <p:sp>
        <p:nvSpPr>
          <p:cNvPr id="5" name="Title 4"/>
          <p:cNvSpPr>
            <a:spLocks noGrp="1"/>
          </p:cNvSpPr>
          <p:nvPr>
            <p:ph type="title"/>
          </p:nvPr>
        </p:nvSpPr>
        <p:spPr/>
        <p:txBody>
          <a:bodyPr/>
          <a:lstStyle/>
          <a:p>
            <a:r>
              <a:rPr lang="nl-BE" smtClean="0"/>
              <a:t>Executive summary</a:t>
            </a:r>
            <a:endParaRPr lang="nl-BE" dirty="0"/>
          </a:p>
        </p:txBody>
      </p:sp>
      <p:sp>
        <p:nvSpPr>
          <p:cNvPr id="12" name="Tijdelijke aanduiding voor voettekst 11"/>
          <p:cNvSpPr>
            <a:spLocks noGrp="1"/>
          </p:cNvSpPr>
          <p:nvPr>
            <p:ph type="ftr" sz="quarter" idx="11"/>
          </p:nvPr>
        </p:nvSpPr>
        <p:spPr/>
        <p:txBody>
          <a:bodyPr/>
          <a:lstStyle/>
          <a:p>
            <a:r>
              <a:rPr lang="fr-BE" smtClean="0"/>
              <a:t>Reporting relatif à l'exercice 2017</a:t>
            </a:r>
            <a:endParaRPr lang="nl-BE" dirty="0"/>
          </a:p>
        </p:txBody>
      </p:sp>
      <p:sp>
        <p:nvSpPr>
          <p:cNvPr id="11" name="Tijdelijke aanduiding voor dianummer 10"/>
          <p:cNvSpPr>
            <a:spLocks noGrp="1"/>
          </p:cNvSpPr>
          <p:nvPr>
            <p:ph type="sldNum" sz="quarter" idx="4"/>
          </p:nvPr>
        </p:nvSpPr>
        <p:spPr/>
        <p:txBody>
          <a:bodyPr/>
          <a:lstStyle/>
          <a:p>
            <a:fld id="{90FF19FB-2F2A-410F-BBCC-7AE0EC5BE55E}" type="slidenum">
              <a:rPr lang="nl-BE" smtClean="0"/>
              <a:pPr/>
              <a:t>4</a:t>
            </a:fld>
            <a:endParaRPr lang="nl-BE"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11 septembre 2018</a:t>
            </a:r>
            <a:endParaRPr lang="nl-BE" dirty="0"/>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40</a:t>
            </a:fld>
            <a:endParaRPr lang="nl-BE" dirty="0"/>
          </a:p>
        </p:txBody>
      </p:sp>
      <p:sp>
        <p:nvSpPr>
          <p:cNvPr id="7" name="Title 3"/>
          <p:cNvSpPr>
            <a:spLocks noGrp="1"/>
          </p:cNvSpPr>
          <p:nvPr>
            <p:ph type="title"/>
          </p:nvPr>
        </p:nvSpPr>
        <p:spPr>
          <a:xfrm>
            <a:off x="792167" y="185738"/>
            <a:ext cx="7894636" cy="990132"/>
          </a:xfrm>
        </p:spPr>
        <p:txBody>
          <a:bodyPr/>
          <a:lstStyle/>
          <a:p>
            <a:r>
              <a:rPr lang="nl-BE" sz="3200"/>
              <a:t>Peer groups en fonction de l'exercice ou non d'activités </a:t>
            </a:r>
            <a:r>
              <a:rPr lang="nl-BE" sz="3200" smtClean="0"/>
              <a:t>transfrontalières</a:t>
            </a:r>
            <a:endParaRPr lang="nl-BE" sz="3200"/>
          </a:p>
        </p:txBody>
      </p:sp>
      <p:sp>
        <p:nvSpPr>
          <p:cNvPr id="8" name="Content Placeholder 1"/>
          <p:cNvSpPr>
            <a:spLocks noGrp="1"/>
          </p:cNvSpPr>
          <p:nvPr>
            <p:ph idx="1"/>
          </p:nvPr>
        </p:nvSpPr>
        <p:spPr>
          <a:xfrm>
            <a:off x="431800" y="1538289"/>
            <a:ext cx="8255001" cy="4231024"/>
          </a:xfrm>
        </p:spPr>
        <p:txBody>
          <a:bodyPr/>
          <a:lstStyle/>
          <a:p>
            <a:pPr marL="801688" indent="-438150" defTabSz="714375"/>
            <a:r>
              <a:rPr lang="nl-BE" smtClean="0"/>
              <a:t>Evolution du total bilantaire</a:t>
            </a:r>
            <a:endParaRPr lang="nl-BE"/>
          </a:p>
        </p:txBody>
      </p:sp>
      <p:graphicFrame>
        <p:nvGraphicFramePr>
          <p:cNvPr id="9" name="Chart 8"/>
          <p:cNvGraphicFramePr>
            <a:graphicFrameLocks/>
          </p:cNvGraphicFramePr>
          <p:nvPr>
            <p:extLst>
              <p:ext uri="{D42A27DB-BD31-4B8C-83A1-F6EECF244321}">
                <p14:modId xmlns:p14="http://schemas.microsoft.com/office/powerpoint/2010/main" val="2393961172"/>
              </p:ext>
            </p:extLst>
          </p:nvPr>
        </p:nvGraphicFramePr>
        <p:xfrm>
          <a:off x="791370" y="1988840"/>
          <a:ext cx="7920830" cy="38884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25549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11 septembre 2018</a:t>
            </a:r>
            <a:endParaRPr lang="nl-BE" dirty="0"/>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41</a:t>
            </a:fld>
            <a:endParaRPr lang="nl-BE" dirty="0"/>
          </a:p>
        </p:txBody>
      </p:sp>
      <p:sp>
        <p:nvSpPr>
          <p:cNvPr id="7" name="Title 3"/>
          <p:cNvSpPr>
            <a:spLocks noGrp="1"/>
          </p:cNvSpPr>
          <p:nvPr>
            <p:ph type="title"/>
          </p:nvPr>
        </p:nvSpPr>
        <p:spPr>
          <a:xfrm>
            <a:off x="792167" y="185738"/>
            <a:ext cx="7894636" cy="990132"/>
          </a:xfrm>
        </p:spPr>
        <p:txBody>
          <a:bodyPr/>
          <a:lstStyle/>
          <a:p>
            <a:r>
              <a:rPr lang="nl-BE" sz="3200"/>
              <a:t>Peer groups en fonction de l'exercice ou non d'activités </a:t>
            </a:r>
            <a:r>
              <a:rPr lang="nl-BE" sz="3200" smtClean="0"/>
              <a:t>transfrontalières</a:t>
            </a:r>
            <a:endParaRPr lang="nl-BE" sz="3200"/>
          </a:p>
        </p:txBody>
      </p:sp>
      <p:graphicFrame>
        <p:nvGraphicFramePr>
          <p:cNvPr id="8" name="Chart 7"/>
          <p:cNvGraphicFramePr>
            <a:graphicFrameLocks/>
          </p:cNvGraphicFramePr>
          <p:nvPr>
            <p:extLst>
              <p:ext uri="{D42A27DB-BD31-4B8C-83A1-F6EECF244321}">
                <p14:modId xmlns:p14="http://schemas.microsoft.com/office/powerpoint/2010/main" val="1769782306"/>
              </p:ext>
            </p:extLst>
          </p:nvPr>
        </p:nvGraphicFramePr>
        <p:xfrm>
          <a:off x="791370" y="1628800"/>
          <a:ext cx="7920830" cy="360040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791370" y="5517232"/>
            <a:ext cx="8029102" cy="430887"/>
          </a:xfrm>
          <a:prstGeom prst="rect">
            <a:avLst/>
          </a:prstGeom>
          <a:noFill/>
        </p:spPr>
        <p:txBody>
          <a:bodyPr wrap="square" rtlCol="0">
            <a:spAutoFit/>
          </a:bodyPr>
          <a:lstStyle/>
          <a:p>
            <a:pPr marL="180975" indent="-180975"/>
            <a:r>
              <a:rPr lang="fr-FR" sz="1100" smtClean="0"/>
              <a:t>*	Le </a:t>
            </a:r>
            <a:r>
              <a:rPr lang="fr-FR" sz="1100" dirty="0" smtClean="0"/>
              <a:t>taux de couverture PCT des activités transfrontalières est nettement inférieur à celui des activités belges en raison de l’application, dans la plupart des pays, d’un taux d’actualisation bien moins élevé pour le calcul des réserves acquises (PCT)</a:t>
            </a:r>
            <a:endParaRPr lang="fr-FR" sz="1100" dirty="0"/>
          </a:p>
        </p:txBody>
      </p:sp>
      <p:sp>
        <p:nvSpPr>
          <p:cNvPr id="4" name="TextBox 3"/>
          <p:cNvSpPr txBox="1"/>
          <p:nvPr/>
        </p:nvSpPr>
        <p:spPr>
          <a:xfrm>
            <a:off x="4639897" y="4869160"/>
            <a:ext cx="72008" cy="246221"/>
          </a:xfrm>
          <a:prstGeom prst="rect">
            <a:avLst/>
          </a:prstGeom>
          <a:noFill/>
        </p:spPr>
        <p:txBody>
          <a:bodyPr wrap="square" rtlCol="0">
            <a:spAutoFit/>
          </a:bodyPr>
          <a:lstStyle/>
          <a:p>
            <a:r>
              <a:rPr lang="nl-BE" sz="1000" smtClean="0"/>
              <a:t>*</a:t>
            </a:r>
            <a:endParaRPr lang="nl-BE" sz="1000"/>
          </a:p>
        </p:txBody>
      </p:sp>
    </p:spTree>
    <p:extLst>
      <p:ext uri="{BB962C8B-B14F-4D97-AF65-F5344CB8AC3E}">
        <p14:creationId xmlns:p14="http://schemas.microsoft.com/office/powerpoint/2010/main" val="258518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11 septembre 2018</a:t>
            </a:r>
            <a:endParaRPr lang="nl-BE" dirty="0"/>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42</a:t>
            </a:fld>
            <a:endParaRPr lang="nl-BE" dirty="0"/>
          </a:p>
        </p:txBody>
      </p:sp>
      <p:sp>
        <p:nvSpPr>
          <p:cNvPr id="7" name="Title 3"/>
          <p:cNvSpPr>
            <a:spLocks noGrp="1"/>
          </p:cNvSpPr>
          <p:nvPr>
            <p:ph type="title"/>
          </p:nvPr>
        </p:nvSpPr>
        <p:spPr>
          <a:xfrm>
            <a:off x="792167" y="185738"/>
            <a:ext cx="7894636" cy="990132"/>
          </a:xfrm>
        </p:spPr>
        <p:txBody>
          <a:bodyPr/>
          <a:lstStyle/>
          <a:p>
            <a:r>
              <a:rPr lang="nl-BE" sz="3200"/>
              <a:t>Peer groups en fonction de l'exercice ou non d'activités </a:t>
            </a:r>
            <a:r>
              <a:rPr lang="nl-BE" sz="3200" smtClean="0"/>
              <a:t>transfrontalières</a:t>
            </a:r>
            <a:endParaRPr lang="nl-BE" sz="3200"/>
          </a:p>
        </p:txBody>
      </p:sp>
      <p:graphicFrame>
        <p:nvGraphicFramePr>
          <p:cNvPr id="9" name="Chart 8"/>
          <p:cNvGraphicFramePr>
            <a:graphicFrameLocks/>
          </p:cNvGraphicFramePr>
          <p:nvPr>
            <p:extLst>
              <p:ext uri="{D42A27DB-BD31-4B8C-83A1-F6EECF244321}">
                <p14:modId xmlns:p14="http://schemas.microsoft.com/office/powerpoint/2010/main" val="1119229299"/>
              </p:ext>
            </p:extLst>
          </p:nvPr>
        </p:nvGraphicFramePr>
        <p:xfrm>
          <a:off x="791370" y="1556792"/>
          <a:ext cx="7920830" cy="42484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8585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a:xfrm>
            <a:off x="792167" y="185738"/>
            <a:ext cx="7894636" cy="650974"/>
          </a:xfrm>
        </p:spPr>
        <p:txBody>
          <a:bodyPr/>
          <a:lstStyle/>
          <a:p>
            <a:r>
              <a:rPr lang="nl-BE" smtClean="0"/>
              <a:t>Récapitulatif IRP</a:t>
            </a:r>
            <a:endParaRPr lang="nl-BE"/>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43</a:t>
            </a:fld>
            <a:endParaRPr lang="nl-BE" dirty="0"/>
          </a:p>
        </p:txBody>
      </p:sp>
      <p:graphicFrame>
        <p:nvGraphicFramePr>
          <p:cNvPr id="8" name="Table 7"/>
          <p:cNvGraphicFramePr>
            <a:graphicFrameLocks noGrp="1"/>
          </p:cNvGraphicFramePr>
          <p:nvPr>
            <p:extLst>
              <p:ext uri="{D42A27DB-BD31-4B8C-83A1-F6EECF244321}">
                <p14:modId xmlns:p14="http://schemas.microsoft.com/office/powerpoint/2010/main" val="528020315"/>
              </p:ext>
            </p:extLst>
          </p:nvPr>
        </p:nvGraphicFramePr>
        <p:xfrm>
          <a:off x="179512" y="980728"/>
          <a:ext cx="8846276" cy="4457524"/>
        </p:xfrm>
        <a:graphic>
          <a:graphicData uri="http://schemas.openxmlformats.org/drawingml/2006/table">
            <a:tbl>
              <a:tblPr>
                <a:tableStyleId>{775DCB02-9BB8-47FD-8907-85C794F793BA}</a:tableStyleId>
              </a:tblPr>
              <a:tblGrid>
                <a:gridCol w="1501461"/>
                <a:gridCol w="492617"/>
                <a:gridCol w="625593"/>
                <a:gridCol w="625593"/>
                <a:gridCol w="625593"/>
                <a:gridCol w="625593"/>
                <a:gridCol w="625593"/>
                <a:gridCol w="596268"/>
                <a:gridCol w="654005"/>
                <a:gridCol w="597181"/>
                <a:gridCol w="625593"/>
                <a:gridCol w="625593"/>
                <a:gridCol w="625593"/>
              </a:tblGrid>
              <a:tr h="440733">
                <a:tc>
                  <a:txBody>
                    <a:bodyPr/>
                    <a:lstStyle/>
                    <a:p>
                      <a:pPr algn="l" fontAlgn="b"/>
                      <a:r>
                        <a:rPr lang="nl-BE" sz="900" u="none" strike="noStrike" dirty="0">
                          <a:latin typeface="+mn-lt"/>
                          <a:cs typeface="Arial" pitchFamily="34" charset="0"/>
                        </a:rPr>
                        <a:t> </a:t>
                      </a:r>
                      <a:endParaRPr lang="nl-BE" sz="900" b="0" i="0" u="none" strike="noStrike" dirty="0">
                        <a:solidFill>
                          <a:srgbClr val="000000"/>
                        </a:solidFill>
                        <a:latin typeface="+mn-lt"/>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2">
                  <a:txBody>
                    <a:bodyPr/>
                    <a:lstStyle/>
                    <a:p>
                      <a:pPr algn="ctr" fontAlgn="ctr"/>
                      <a:r>
                        <a:rPr lang="nl-BE" sz="900" b="1" u="none" strike="noStrike" smtClean="0">
                          <a:latin typeface="+mn-lt"/>
                          <a:cs typeface="Arial" pitchFamily="34" charset="0"/>
                        </a:rPr>
                        <a:t>Nombre</a:t>
                      </a:r>
                      <a:endParaRPr lang="nl-BE" sz="900" b="1" i="0" u="none" strike="noStrike">
                        <a:solidFill>
                          <a:srgbClr val="000000"/>
                        </a:solidFill>
                        <a:latin typeface="+mn-lt"/>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gridSpan="2">
                  <a:txBody>
                    <a:bodyPr/>
                    <a:lstStyle/>
                    <a:p>
                      <a:pPr algn="ctr" fontAlgn="ctr"/>
                      <a:r>
                        <a:rPr lang="nl-BE" sz="900" b="1" u="none" strike="noStrike" smtClean="0">
                          <a:latin typeface="+mn-lt"/>
                          <a:cs typeface="Arial" pitchFamily="34" charset="0"/>
                        </a:rPr>
                        <a:t>Total bilantaire</a:t>
                      </a:r>
                    </a:p>
                    <a:p>
                      <a:pPr algn="ctr" fontAlgn="ctr"/>
                      <a:r>
                        <a:rPr lang="nl-BE" sz="900" b="1" u="none" strike="noStrike" smtClean="0">
                          <a:latin typeface="+mn-lt"/>
                          <a:cs typeface="Arial" pitchFamily="34" charset="0"/>
                        </a:rPr>
                        <a:t>(Mrd €)</a:t>
                      </a:r>
                      <a:endParaRPr lang="nl-BE" sz="900" b="1" i="0" u="none" strike="noStrike">
                        <a:solidFill>
                          <a:srgbClr val="000000"/>
                        </a:solidFill>
                        <a:latin typeface="+mn-lt"/>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gridSpan="2">
                  <a:txBody>
                    <a:bodyPr/>
                    <a:lstStyle/>
                    <a:p>
                      <a:pPr algn="ctr" fontAlgn="ctr"/>
                      <a:r>
                        <a:rPr lang="nl-BE" sz="900" b="1" u="none" strike="noStrike" smtClean="0">
                          <a:latin typeface="+mn-lt"/>
                          <a:cs typeface="Arial" pitchFamily="34" charset="0"/>
                        </a:rPr>
                        <a:t>Taux de couverture </a:t>
                      </a:r>
                    </a:p>
                    <a:p>
                      <a:pPr algn="ctr" fontAlgn="ctr"/>
                      <a:r>
                        <a:rPr lang="nl-BE" sz="900" b="1" u="none" strike="noStrike" smtClean="0">
                          <a:latin typeface="+mn-lt"/>
                          <a:cs typeface="Arial" pitchFamily="34" charset="0"/>
                        </a:rPr>
                        <a:t>PCT </a:t>
                      </a:r>
                      <a:r>
                        <a:rPr lang="nl-BE" sz="900" b="1" u="none" strike="noStrike">
                          <a:latin typeface="+mn-lt"/>
                          <a:cs typeface="Arial" pitchFamily="34" charset="0"/>
                        </a:rPr>
                        <a:t>+ marge</a:t>
                      </a:r>
                      <a:endParaRPr lang="nl-BE" sz="900" b="1" i="0" u="none" strike="noStrike">
                        <a:solidFill>
                          <a:srgbClr val="000000"/>
                        </a:solidFill>
                        <a:latin typeface="+mn-lt"/>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gridSpan="2">
                  <a:txBody>
                    <a:bodyPr/>
                    <a:lstStyle/>
                    <a:p>
                      <a:pPr algn="ctr" fontAlgn="ctr"/>
                      <a:r>
                        <a:rPr lang="nl-BE" sz="900" b="1" u="none" strike="noStrike" smtClean="0">
                          <a:latin typeface="+mn-lt"/>
                          <a:cs typeface="Arial" pitchFamily="34" charset="0"/>
                        </a:rPr>
                        <a:t>Taux de couverture </a:t>
                      </a:r>
                    </a:p>
                    <a:p>
                      <a:pPr algn="ctr" fontAlgn="ctr"/>
                      <a:r>
                        <a:rPr lang="nl-BE" sz="900" b="1" u="none" strike="noStrike" smtClean="0">
                          <a:latin typeface="+mn-lt"/>
                          <a:cs typeface="Arial" pitchFamily="34" charset="0"/>
                        </a:rPr>
                        <a:t>PLT </a:t>
                      </a:r>
                      <a:r>
                        <a:rPr lang="nl-BE" sz="900" b="1" u="none" strike="noStrike">
                          <a:latin typeface="+mn-lt"/>
                          <a:cs typeface="Arial" pitchFamily="34" charset="0"/>
                        </a:rPr>
                        <a:t>+ marge</a:t>
                      </a:r>
                      <a:endParaRPr lang="nl-BE" sz="900" b="1" i="0" u="none" strike="noStrike">
                        <a:solidFill>
                          <a:srgbClr val="000000"/>
                        </a:solidFill>
                        <a:latin typeface="+mn-lt"/>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gridSpan="2">
                  <a:txBody>
                    <a:bodyPr/>
                    <a:lstStyle/>
                    <a:p>
                      <a:pPr algn="ctr" fontAlgn="ctr"/>
                      <a:r>
                        <a:rPr lang="nl-BE" sz="900" b="1" u="none" strike="noStrike" smtClean="0">
                          <a:latin typeface="+mn-lt"/>
                          <a:cs typeface="Arial" pitchFamily="34" charset="0"/>
                        </a:rPr>
                        <a:t>Provisions techniques</a:t>
                      </a:r>
                    </a:p>
                    <a:p>
                      <a:pPr algn="ctr" fontAlgn="ctr"/>
                      <a:r>
                        <a:rPr lang="nl-BE" sz="900" b="1" u="none" strike="noStrike" smtClean="0">
                          <a:latin typeface="+mn-lt"/>
                          <a:cs typeface="Arial" pitchFamily="34" charset="0"/>
                        </a:rPr>
                        <a:t>(Mrd €)</a:t>
                      </a:r>
                      <a:endParaRPr lang="nl-BE" sz="900" b="1" i="0" u="none" strike="noStrike">
                        <a:solidFill>
                          <a:srgbClr val="000000"/>
                        </a:solidFill>
                        <a:latin typeface="+mn-lt"/>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gridSpan="2">
                  <a:txBody>
                    <a:bodyPr/>
                    <a:lstStyle/>
                    <a:p>
                      <a:pPr algn="ctr" fontAlgn="ctr"/>
                      <a:r>
                        <a:rPr lang="nl-BE" sz="900" b="1" u="none" strike="noStrike" smtClean="0">
                          <a:latin typeface="+mn-lt"/>
                          <a:cs typeface="Arial" pitchFamily="34" charset="0"/>
                        </a:rPr>
                        <a:t>Nombre d'affiliés</a:t>
                      </a:r>
                      <a:endParaRPr lang="nl-BE" sz="900" b="1" i="0" u="none" strike="noStrike">
                        <a:solidFill>
                          <a:srgbClr val="000000"/>
                        </a:solidFill>
                        <a:latin typeface="+mn-lt"/>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r>
              <a:tr h="178392">
                <a:tc>
                  <a:txBody>
                    <a:bodyPr/>
                    <a:lstStyle/>
                    <a:p>
                      <a:pPr algn="l" fontAlgn="b"/>
                      <a:r>
                        <a:rPr lang="nl-BE" sz="900" u="none" strike="noStrike">
                          <a:latin typeface="+mn-lt"/>
                          <a:cs typeface="Arial" pitchFamily="34" charset="0"/>
                        </a:rPr>
                        <a:t> </a:t>
                      </a:r>
                      <a:endParaRPr lang="nl-BE" sz="900" b="0" i="0" u="none" strike="noStrike">
                        <a:solidFill>
                          <a:srgbClr val="000000"/>
                        </a:solidFill>
                        <a:latin typeface="+mn-lt"/>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smtClean="0">
                          <a:latin typeface="+mn-lt"/>
                          <a:cs typeface="Arial" pitchFamily="34" charset="0"/>
                        </a:rPr>
                        <a:t>Secteur</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199</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201</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29,8</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35,1</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151%</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149%</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125%</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124%</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23,2</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27,7</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1.674.420</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1.734.315</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smtClean="0">
                          <a:latin typeface="+mn-lt"/>
                          <a:cs typeface="Arial" pitchFamily="34" charset="0"/>
                        </a:rPr>
                        <a:t>Premier pilier</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5</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5</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3,0</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3,1</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133%</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132%</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2,2</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2,3</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14.978</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15.117</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smtClean="0">
                          <a:latin typeface="+mn-lt"/>
                          <a:cs typeface="Arial" pitchFamily="34" charset="0"/>
                        </a:rPr>
                        <a:t>Deuxième pilier</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194</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197</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26,8</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32,0</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147%</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145%</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125%</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123%</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21,1</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25,3</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1.659.442</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1.719.198</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a:latin typeface="+mn-lt"/>
                          <a:cs typeface="Arial" pitchFamily="34" charset="0"/>
                        </a:rPr>
                        <a:t> </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smtClean="0">
                          <a:latin typeface="+mn-lt"/>
                          <a:cs typeface="Arial" pitchFamily="34" charset="0"/>
                        </a:rPr>
                        <a:t>Fonds sectoriels</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5,3</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5,0</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157%</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162%</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140%</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148%</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3,7</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3,3</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1.270.315</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1.293.252</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smtClean="0">
                          <a:latin typeface="+mn-lt"/>
                          <a:cs typeface="Arial" pitchFamily="34" charset="0"/>
                        </a:rPr>
                        <a:t>Multi-ER avec</a:t>
                      </a:r>
                      <a:r>
                        <a:rPr lang="nl-BE" sz="900" b="1" u="none" strike="noStrike" baseline="0" smtClean="0">
                          <a:latin typeface="+mn-lt"/>
                          <a:cs typeface="Arial" pitchFamily="34" charset="0"/>
                        </a:rPr>
                        <a:t> lien</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107</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107</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16,5</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22,1</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145%</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141%</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126%</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122%</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12,9</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17,7</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274.215</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311.601</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nl-BE" sz="900" b="1" u="none" strike="noStrike" smtClean="0">
                          <a:latin typeface="+mn-lt"/>
                          <a:cs typeface="Arial" pitchFamily="34" charset="0"/>
                        </a:rPr>
                        <a:t>Multi-ER sans</a:t>
                      </a:r>
                      <a:r>
                        <a:rPr lang="nl-BE" sz="900" b="1" u="none" strike="noStrike" baseline="0" smtClean="0">
                          <a:latin typeface="+mn-lt"/>
                          <a:cs typeface="Arial" pitchFamily="34" charset="0"/>
                        </a:rPr>
                        <a:t> lien</a:t>
                      </a:r>
                      <a:endParaRPr lang="nl-BE" sz="900" b="1" i="0" u="none" strike="noStrike" smtClean="0">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4</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6</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0,2</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0,5</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121%</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126%</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107%</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112%</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0,2</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0,4</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5.379</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9.142</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smtClean="0">
                          <a:latin typeface="+mn-lt"/>
                          <a:cs typeface="Arial" pitchFamily="34" charset="0"/>
                        </a:rPr>
                        <a:t>Mono-employeur</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68</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63</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2,7</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2,4</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128%</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131%</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110%</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108%</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2,4</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2,1</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76.018</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71.335</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fr-FR" sz="900" b="1" u="none" strike="noStrike" noProof="0" dirty="0" smtClean="0">
                          <a:latin typeface="+mn-lt"/>
                          <a:cs typeface="Arial" pitchFamily="34" charset="0"/>
                        </a:rPr>
                        <a:t>Indépendants</a:t>
                      </a:r>
                      <a:endParaRPr lang="fr-FR" sz="900" b="1" i="0" u="none" strike="noStrike" noProof="0" dirty="0">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2,1</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2,1</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174%</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190%</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107%</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109%</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1,8</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1,8</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33.515</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33.424</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marL="0" algn="l" defTabSz="914400" rtl="0" eaLnBrk="1" fontAlgn="b" latinLnBrk="0" hangingPunct="1"/>
                      <a:r>
                        <a:rPr lang="fr-FR" sz="900" b="1" u="none" strike="noStrike" kern="1200" noProof="0" dirty="0" smtClean="0">
                          <a:solidFill>
                            <a:schemeClr val="dk1"/>
                          </a:solidFill>
                          <a:latin typeface="+mn-lt"/>
                          <a:ea typeface="+mn-ea"/>
                          <a:cs typeface="Arial" pitchFamily="34" charset="0"/>
                        </a:rPr>
                        <a:t>Liquidation</a:t>
                      </a:r>
                      <a:endParaRPr lang="fr-FR" sz="900" b="1" u="none" strike="noStrike" kern="1200" noProof="0" dirty="0">
                        <a:solidFill>
                          <a:schemeClr val="dk1"/>
                        </a:solidFill>
                        <a:latin typeface="+mn-lt"/>
                        <a:ea typeface="+mn-ea"/>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0</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8</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smtClean="0">
                          <a:solidFill>
                            <a:srgbClr val="002244"/>
                          </a:solidFill>
                          <a:effectLst/>
                          <a:latin typeface="Calibri" panose="020F0502020204030204" pitchFamily="34" charset="0"/>
                        </a:rPr>
                        <a:t>0</a:t>
                      </a:r>
                      <a:endParaRPr lang="nl-BE" sz="900" b="0" i="0" u="none" strike="noStrike">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smtClean="0">
                          <a:solidFill>
                            <a:srgbClr val="002244"/>
                          </a:solidFill>
                          <a:effectLst/>
                          <a:latin typeface="Calibri" panose="020F0502020204030204" pitchFamily="34" charset="0"/>
                        </a:rPr>
                        <a:t>0,01</a:t>
                      </a:r>
                      <a:endParaRPr lang="nl-BE" sz="900" b="0" i="0" u="none" strike="noStrike">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0%</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101%</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0%</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101%</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smtClean="0">
                          <a:solidFill>
                            <a:srgbClr val="002244"/>
                          </a:solidFill>
                          <a:effectLst/>
                          <a:latin typeface="Calibri" panose="020F0502020204030204" pitchFamily="34" charset="0"/>
                        </a:rPr>
                        <a:t>0</a:t>
                      </a:r>
                      <a:endParaRPr lang="nl-BE" sz="900" b="0" i="0" u="none" strike="noStrike">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smtClean="0">
                          <a:solidFill>
                            <a:srgbClr val="002244"/>
                          </a:solidFill>
                          <a:effectLst/>
                          <a:latin typeface="Calibri" panose="020F0502020204030204" pitchFamily="34" charset="0"/>
                        </a:rPr>
                        <a:t>0,01</a:t>
                      </a:r>
                      <a:endParaRPr lang="nl-BE" sz="900" b="0" i="0" u="none" strike="noStrike">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0</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444</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marL="0" algn="l" defTabSz="914400" rtl="0" eaLnBrk="1" fontAlgn="b" latinLnBrk="0" hangingPunct="1"/>
                      <a:endParaRPr lang="fr-FR" sz="900" b="1" u="none" strike="noStrike" kern="1200" noProof="0" dirty="0">
                        <a:solidFill>
                          <a:schemeClr val="dk1"/>
                        </a:solidFill>
                        <a:latin typeface="+mn-lt"/>
                        <a:ea typeface="+mn-ea"/>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900" b="1" u="none" strike="noStrike" kern="1200" noProof="0" dirty="0" smtClean="0">
                          <a:solidFill>
                            <a:schemeClr val="dk1"/>
                          </a:solidFill>
                          <a:latin typeface="+mn-lt"/>
                          <a:ea typeface="+mn-ea"/>
                          <a:cs typeface="Arial" pitchFamily="34" charset="0"/>
                        </a:rPr>
                        <a:t>Au moins 1 DB, </a:t>
                      </a:r>
                      <a:r>
                        <a:rPr lang="fr-FR" sz="900" b="1" u="none" strike="noStrike" kern="1200" noProof="0" dirty="0" err="1" smtClean="0">
                          <a:solidFill>
                            <a:schemeClr val="dk1"/>
                          </a:solidFill>
                          <a:latin typeface="+mn-lt"/>
                          <a:ea typeface="+mn-ea"/>
                          <a:cs typeface="Arial" pitchFamily="34" charset="0"/>
                        </a:rPr>
                        <a:t>DC+tarif</a:t>
                      </a:r>
                      <a:r>
                        <a:rPr lang="fr-FR" sz="900" b="1" u="none" strike="noStrike" kern="1200" noProof="0" dirty="0" smtClean="0">
                          <a:solidFill>
                            <a:schemeClr val="dk1"/>
                          </a:solidFill>
                          <a:latin typeface="+mn-lt"/>
                          <a:ea typeface="+mn-ea"/>
                          <a:cs typeface="Arial" pitchFamily="34" charset="0"/>
                        </a:rPr>
                        <a:t> ou CB</a:t>
                      </a:r>
                      <a:endParaRPr lang="fr-FR" sz="900" b="1" u="none" strike="noStrike" kern="1200" noProof="0" dirty="0">
                        <a:solidFill>
                          <a:schemeClr val="dk1"/>
                        </a:solidFill>
                        <a:latin typeface="+mn-lt"/>
                        <a:ea typeface="+mn-ea"/>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dirty="0">
                          <a:solidFill>
                            <a:srgbClr val="002244"/>
                          </a:solidFill>
                          <a:effectLst/>
                          <a:latin typeface="Calibri" panose="020F0502020204030204" pitchFamily="34" charset="0"/>
                        </a:rPr>
                        <a:t>171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170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28,2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33,3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154%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151%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26,0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968.141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991.191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marL="0" algn="l" defTabSz="914400" rtl="0" eaLnBrk="1" fontAlgn="b" latinLnBrk="0" hangingPunct="1"/>
                      <a:r>
                        <a:rPr lang="fr-FR" sz="900" b="1" u="none" strike="noStrike" kern="1200" noProof="0" dirty="0" smtClean="0">
                          <a:solidFill>
                            <a:schemeClr val="dk1"/>
                          </a:solidFill>
                          <a:latin typeface="+mn-lt"/>
                          <a:ea typeface="+mn-ea"/>
                          <a:cs typeface="Arial" pitchFamily="34" charset="0"/>
                        </a:rPr>
                        <a:t>Uniquement DC </a:t>
                      </a:r>
                      <a:endParaRPr lang="fr-FR" sz="900" b="1" u="none" strike="noStrike" kern="1200" noProof="0" dirty="0">
                        <a:solidFill>
                          <a:schemeClr val="dk1"/>
                        </a:solidFill>
                        <a:latin typeface="+mn-lt"/>
                        <a:ea typeface="+mn-ea"/>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28</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31</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1,5</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1,9</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109%</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110%</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108%</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109%</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1,7</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706.279</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743.124</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marL="0" algn="l" defTabSz="914400" rtl="0" eaLnBrk="1" fontAlgn="b" latinLnBrk="0" hangingPunct="1"/>
                      <a:endParaRPr lang="fr-FR" sz="900" b="1" u="none" strike="noStrike" kern="1200" noProof="0" dirty="0">
                        <a:solidFill>
                          <a:schemeClr val="dk1"/>
                        </a:solidFill>
                        <a:latin typeface="+mn-lt"/>
                        <a:ea typeface="+mn-ea"/>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900" b="1" u="none" strike="noStrike" kern="1200" noProof="0" dirty="0" smtClean="0">
                          <a:solidFill>
                            <a:schemeClr val="dk1"/>
                          </a:solidFill>
                          <a:latin typeface="+mn-lt"/>
                          <a:ea typeface="+mn-ea"/>
                          <a:cs typeface="Arial" pitchFamily="34" charset="0"/>
                        </a:rPr>
                        <a:t>Belgique</a:t>
                      </a:r>
                      <a:endParaRPr lang="fr-FR" sz="900" b="1" u="none" strike="noStrike" kern="1200" noProof="0" dirty="0">
                        <a:solidFill>
                          <a:schemeClr val="dk1"/>
                        </a:solidFill>
                        <a:latin typeface="+mn-lt"/>
                        <a:ea typeface="+mn-ea"/>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181</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dirty="0">
                          <a:solidFill>
                            <a:srgbClr val="002244"/>
                          </a:solidFill>
                          <a:effectLst/>
                          <a:latin typeface="Calibri" panose="020F0502020204030204" pitchFamily="34" charset="0"/>
                        </a:rPr>
                        <a:t>181</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24,7</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26,2</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158%</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160%</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130%</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131%</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18,5</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19,6</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1.626.834</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smtClean="0">
                          <a:solidFill>
                            <a:srgbClr val="002244"/>
                          </a:solidFill>
                          <a:effectLst/>
                          <a:latin typeface="Calibri" panose="020F0502020204030204" pitchFamily="34" charset="0"/>
                        </a:rPr>
                        <a:t>1.673.436</a:t>
                      </a:r>
                      <a:endParaRPr lang="nl-BE" sz="900" b="0" i="0" u="none" strike="noStrike">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900" b="1" u="none" strike="noStrike" kern="1200" noProof="0" dirty="0" smtClean="0">
                          <a:solidFill>
                            <a:schemeClr val="dk1"/>
                          </a:solidFill>
                          <a:latin typeface="+mn-lt"/>
                          <a:ea typeface="+mn-ea"/>
                          <a:cs typeface="Arial" pitchFamily="34" charset="0"/>
                        </a:rPr>
                        <a:t>Transfrontalier</a:t>
                      </a:r>
                      <a:r>
                        <a:rPr lang="fr-FR" sz="900" b="1" u="none" strike="noStrike" noProof="0" dirty="0" smtClean="0">
                          <a:latin typeface="+mn-lt"/>
                          <a:cs typeface="Arial" pitchFamily="34" charset="0"/>
                        </a:rPr>
                        <a:t> </a:t>
                      </a:r>
                      <a:endParaRPr lang="fr-FR" sz="900" b="1" i="0" u="none" strike="noStrike" noProof="0" dirty="0">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dirty="0">
                          <a:solidFill>
                            <a:srgbClr val="002244"/>
                          </a:solidFill>
                          <a:effectLst/>
                          <a:latin typeface="Calibri" panose="020F0502020204030204" pitchFamily="34" charset="0"/>
                        </a:rPr>
                        <a:t>18</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dirty="0">
                          <a:solidFill>
                            <a:srgbClr val="002244"/>
                          </a:solidFill>
                          <a:effectLst/>
                          <a:latin typeface="Calibri" panose="020F0502020204030204" pitchFamily="34" charset="0"/>
                        </a:rPr>
                        <a:t>20</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dirty="0">
                          <a:solidFill>
                            <a:srgbClr val="002244"/>
                          </a:solidFill>
                          <a:effectLst/>
                          <a:latin typeface="Calibri" panose="020F0502020204030204" pitchFamily="34" charset="0"/>
                        </a:rPr>
                        <a:t>5,1</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dirty="0">
                          <a:solidFill>
                            <a:srgbClr val="002244"/>
                          </a:solidFill>
                          <a:effectLst/>
                          <a:latin typeface="Calibri" panose="020F0502020204030204" pitchFamily="34" charset="0"/>
                        </a:rPr>
                        <a:t>8,9</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dirty="0">
                          <a:solidFill>
                            <a:srgbClr val="002244"/>
                          </a:solidFill>
                          <a:effectLst/>
                          <a:latin typeface="Calibri" panose="020F0502020204030204" pitchFamily="34" charset="0"/>
                        </a:rPr>
                        <a:t>122%</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dirty="0">
                          <a:solidFill>
                            <a:srgbClr val="002244"/>
                          </a:solidFill>
                          <a:effectLst/>
                          <a:latin typeface="Calibri" panose="020F0502020204030204" pitchFamily="34" charset="0"/>
                        </a:rPr>
                        <a:t>122%</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dirty="0">
                          <a:solidFill>
                            <a:srgbClr val="002244"/>
                          </a:solidFill>
                          <a:effectLst/>
                          <a:latin typeface="Calibri" panose="020F0502020204030204" pitchFamily="34" charset="0"/>
                        </a:rPr>
                        <a:t>108%</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dirty="0">
                          <a:solidFill>
                            <a:srgbClr val="002244"/>
                          </a:solidFill>
                          <a:effectLst/>
                          <a:latin typeface="Calibri" panose="020F0502020204030204" pitchFamily="34" charset="0"/>
                        </a:rPr>
                        <a:t>106%</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dirty="0">
                          <a:solidFill>
                            <a:srgbClr val="002244"/>
                          </a:solidFill>
                          <a:effectLst/>
                          <a:latin typeface="Calibri" panose="020F0502020204030204" pitchFamily="34" charset="0"/>
                        </a:rPr>
                        <a:t>4,7</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dirty="0">
                          <a:solidFill>
                            <a:srgbClr val="002244"/>
                          </a:solidFill>
                          <a:effectLst/>
                          <a:latin typeface="Calibri" panose="020F0502020204030204" pitchFamily="34" charset="0"/>
                        </a:rPr>
                        <a:t>8,0</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dirty="0">
                          <a:solidFill>
                            <a:srgbClr val="002244"/>
                          </a:solidFill>
                          <a:effectLst/>
                          <a:latin typeface="Calibri" panose="020F0502020204030204" pitchFamily="34" charset="0"/>
                        </a:rPr>
                        <a:t>47.586</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dirty="0">
                          <a:solidFill>
                            <a:srgbClr val="002244"/>
                          </a:solidFill>
                          <a:effectLst/>
                          <a:latin typeface="Calibri" panose="020F0502020204030204" pitchFamily="34" charset="0"/>
                        </a:rPr>
                        <a:t>60.879</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nl-BE" sz="900" b="1" i="0" u="none" strike="noStrike" dirty="0">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46290">
                <a:tc>
                  <a:txBody>
                    <a:bodyPr/>
                    <a:lstStyle/>
                    <a:p>
                      <a:pPr algn="l" fontAlgn="b"/>
                      <a:r>
                        <a:rPr lang="nl-BE" sz="900" b="1" u="none" strike="noStrike">
                          <a:latin typeface="+mn-lt"/>
                          <a:cs typeface="Arial" pitchFamily="34" charset="0"/>
                        </a:rPr>
                        <a:t> </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2">
                  <a:txBody>
                    <a:bodyPr/>
                    <a:lstStyle/>
                    <a:p>
                      <a:pPr algn="ctr" fontAlgn="ctr"/>
                      <a:r>
                        <a:rPr lang="fr-FR" sz="900" b="1" i="0" u="none" strike="noStrike" noProof="0" dirty="0" smtClean="0">
                          <a:solidFill>
                            <a:srgbClr val="002244"/>
                          </a:solidFill>
                          <a:effectLst/>
                          <a:latin typeface="+mn-lt"/>
                        </a:rPr>
                        <a:t>% total</a:t>
                      </a:r>
                      <a:r>
                        <a:rPr lang="fr-FR" sz="900" b="1" i="0" u="none" strike="noStrike" baseline="0" noProof="0" dirty="0" smtClean="0">
                          <a:solidFill>
                            <a:srgbClr val="002244"/>
                          </a:solidFill>
                          <a:effectLst/>
                          <a:latin typeface="+mn-lt"/>
                        </a:rPr>
                        <a:t> bilantaire du secteu</a:t>
                      </a:r>
                      <a:r>
                        <a:rPr lang="fr-FR" sz="900" b="1" i="0" u="none" strike="noStrike" noProof="0" dirty="0" smtClean="0">
                          <a:solidFill>
                            <a:srgbClr val="002244"/>
                          </a:solidFill>
                          <a:effectLst/>
                          <a:latin typeface="+mn-lt"/>
                        </a:rPr>
                        <a:t>r</a:t>
                      </a:r>
                      <a:endParaRPr lang="fr-FR" sz="900" b="1" i="0" u="none" strike="noStrike" noProof="0"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a:txBody>
                    <a:bodyPr/>
                    <a:lstStyle/>
                    <a:p>
                      <a:pPr algn="ctr" fontAlgn="b"/>
                      <a:r>
                        <a:rPr lang="nl-BE" sz="900" b="0" i="0" u="none" strike="noStrike" dirty="0">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dirty="0">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smtClean="0">
                          <a:latin typeface="+mn-lt"/>
                          <a:cs typeface="Arial" pitchFamily="34" charset="0"/>
                        </a:rPr>
                        <a:t>Top 10</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47%</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49%</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14,1</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17,3</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169%</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158%</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136%</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131%</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10,0</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12,6</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430.608</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436.602</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178392">
                <a:tc>
                  <a:txBody>
                    <a:bodyPr/>
                    <a:lstStyle/>
                    <a:p>
                      <a:pPr algn="l" fontAlgn="b"/>
                      <a:r>
                        <a:rPr lang="nl-BE" sz="900" b="1" u="none" strike="noStrike" smtClean="0">
                          <a:latin typeface="+mn-lt"/>
                          <a:cs typeface="Arial" pitchFamily="34" charset="0"/>
                        </a:rPr>
                        <a:t>Top 50</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83%</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84%</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24,8</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29,7</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155%</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152%</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128%</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126%</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18,9</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22,9</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1.066.089</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dirty="0">
                          <a:solidFill>
                            <a:srgbClr val="002244"/>
                          </a:solidFill>
                          <a:effectLst/>
                          <a:latin typeface="Calibri" panose="020F0502020204030204" pitchFamily="34" charset="0"/>
                        </a:rPr>
                        <a:t>1.430.722</a:t>
                      </a: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a:xfrm>
            <a:off x="792166" y="185738"/>
            <a:ext cx="8100313" cy="990132"/>
          </a:xfrm>
        </p:spPr>
        <p:txBody>
          <a:bodyPr/>
          <a:lstStyle/>
          <a:p>
            <a:r>
              <a:rPr lang="nl-BE" sz="2400" smtClean="0"/>
              <a:t>IRP par rapport aux assurances groupe, aux assurances dirigeants d'entreprise et au troisième pilier*</a:t>
            </a:r>
            <a:endParaRPr lang="nl-BE" sz="2400"/>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44</a:t>
            </a:fld>
            <a:endParaRPr lang="nl-BE" dirty="0"/>
          </a:p>
        </p:txBody>
      </p:sp>
      <p:graphicFrame>
        <p:nvGraphicFramePr>
          <p:cNvPr id="8" name="Table 7"/>
          <p:cNvGraphicFramePr>
            <a:graphicFrameLocks noGrp="1"/>
          </p:cNvGraphicFramePr>
          <p:nvPr>
            <p:extLst>
              <p:ext uri="{D42A27DB-BD31-4B8C-83A1-F6EECF244321}">
                <p14:modId xmlns:p14="http://schemas.microsoft.com/office/powerpoint/2010/main" val="1058635424"/>
              </p:ext>
            </p:extLst>
          </p:nvPr>
        </p:nvGraphicFramePr>
        <p:xfrm>
          <a:off x="755576" y="1628800"/>
          <a:ext cx="7416821" cy="3456387"/>
        </p:xfrm>
        <a:graphic>
          <a:graphicData uri="http://schemas.openxmlformats.org/drawingml/2006/table">
            <a:tbl>
              <a:tblPr>
                <a:tableStyleId>{775DCB02-9BB8-47FD-8907-85C794F793BA}</a:tableStyleId>
              </a:tblPr>
              <a:tblGrid>
                <a:gridCol w="3130035"/>
                <a:gridCol w="612398"/>
                <a:gridCol w="612398"/>
                <a:gridCol w="612398"/>
                <a:gridCol w="612398"/>
                <a:gridCol w="612398"/>
                <a:gridCol w="612398"/>
                <a:gridCol w="612398"/>
              </a:tblGrid>
              <a:tr h="384043">
                <a:tc>
                  <a:txBody>
                    <a:bodyPr/>
                    <a:lstStyle/>
                    <a:p>
                      <a:pPr marL="88900" indent="0" algn="r" defTabSz="914400" rtl="0" eaLnBrk="1" fontAlgn="b" latinLnBrk="0" hangingPunct="1"/>
                      <a:r>
                        <a:rPr lang="nl-BE" sz="800" b="0" u="none" strike="noStrike" kern="1200" smtClean="0">
                          <a:solidFill>
                            <a:schemeClr val="dk1"/>
                          </a:solidFill>
                          <a:latin typeface="+mn-lt"/>
                          <a:ea typeface="+mn-ea"/>
                          <a:cs typeface="Arial" pitchFamily="34" charset="0"/>
                        </a:rPr>
                        <a:t>en</a:t>
                      </a:r>
                      <a:r>
                        <a:rPr lang="nl-BE" sz="800" b="0" u="none" strike="noStrike" kern="1200" baseline="0" smtClean="0">
                          <a:solidFill>
                            <a:schemeClr val="dk1"/>
                          </a:solidFill>
                          <a:latin typeface="+mn-lt"/>
                          <a:ea typeface="+mn-ea"/>
                          <a:cs typeface="Arial" pitchFamily="34" charset="0"/>
                        </a:rPr>
                        <a:t> milliar</a:t>
                      </a:r>
                      <a:r>
                        <a:rPr lang="nl-BE" sz="800" b="0" u="none" strike="noStrike" kern="1200" smtClean="0">
                          <a:solidFill>
                            <a:schemeClr val="dk1"/>
                          </a:solidFill>
                          <a:latin typeface="+mn-lt"/>
                          <a:ea typeface="+mn-ea"/>
                          <a:cs typeface="Arial" pitchFamily="34" charset="0"/>
                        </a:rPr>
                        <a:t>ds €</a:t>
                      </a:r>
                      <a:endParaRPr lang="nl-BE" sz="800" b="0" u="none" strike="noStrike" kern="120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2011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2012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2013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2014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2015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smtClean="0">
                          <a:solidFill>
                            <a:srgbClr val="002244"/>
                          </a:solidFill>
                          <a:effectLst/>
                          <a:latin typeface="Calibri" panose="020F0502020204030204" pitchFamily="34" charset="0"/>
                        </a:rPr>
                        <a:t>2016</a:t>
                      </a:r>
                      <a:endParaRPr lang="nl-BE" sz="1200" b="1"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2017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4043">
                <a:tc>
                  <a:txBody>
                    <a:bodyPr/>
                    <a:lstStyle/>
                    <a:p>
                      <a:pPr marL="88900" indent="0" algn="l" fontAlgn="b"/>
                      <a:r>
                        <a:rPr lang="nl-BE" sz="1200" b="1" u="none" strike="noStrike" smtClean="0">
                          <a:latin typeface="+mn-lt"/>
                          <a:cs typeface="Arial" pitchFamily="34" charset="0"/>
                        </a:rPr>
                        <a:t>Premier pilier géré par des IRP</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4043">
                <a:tc>
                  <a:txBody>
                    <a:bodyPr/>
                    <a:lstStyle/>
                    <a:p>
                      <a:pPr marL="88900" indent="0" algn="l" fontAlgn="b"/>
                      <a:r>
                        <a:rPr lang="nl-BE" sz="1200" b="1" u="none" strike="noStrike" smtClean="0">
                          <a:latin typeface="+mn-lt"/>
                          <a:cs typeface="Arial" pitchFamily="34" charset="0"/>
                        </a:rPr>
                        <a:t>Deuxième pilier</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62,7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66,7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71,1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75,9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79,9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86,3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94,5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4043">
                <a:tc>
                  <a:txBody>
                    <a:bodyPr/>
                    <a:lstStyle/>
                    <a:p>
                      <a:pPr marL="447675" indent="0" algn="l" fontAlgn="b"/>
                      <a:r>
                        <a:rPr lang="nl-BE" sz="1200" b="1" u="none" strike="noStrike" smtClean="0">
                          <a:latin typeface="+mn-lt"/>
                          <a:cs typeface="Arial" pitchFamily="34" charset="0"/>
                        </a:rPr>
                        <a:t>IRP</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13,0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14,0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15,6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16,6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21,1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25,3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4043">
                <a:tc>
                  <a:txBody>
                    <a:bodyPr/>
                    <a:lstStyle/>
                    <a:p>
                      <a:pPr marL="447675" indent="0" algn="l" fontAlgn="b"/>
                      <a:r>
                        <a:rPr lang="nl-BE" sz="1200" b="1" u="none" strike="noStrike" smtClean="0">
                          <a:latin typeface="+mn-lt"/>
                          <a:cs typeface="Arial" pitchFamily="34" charset="0"/>
                        </a:rPr>
                        <a:t>Assurance groupe</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47,6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50,4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53,9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56,9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59,7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62,1</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63,7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4043">
                <a:tc>
                  <a:txBody>
                    <a:bodyPr/>
                    <a:lstStyle/>
                    <a:p>
                      <a:pPr marL="447675" indent="0" algn="l" fontAlgn="b"/>
                      <a:r>
                        <a:rPr lang="nl-BE" sz="1200" b="1" u="none" strike="noStrike" smtClean="0">
                          <a:latin typeface="+mn-lt"/>
                          <a:cs typeface="Arial" pitchFamily="34" charset="0"/>
                        </a:rPr>
                        <a:t>Assurance</a:t>
                      </a:r>
                      <a:r>
                        <a:rPr lang="nl-BE" sz="1200" b="1" u="none" strike="noStrike" baseline="0" smtClean="0">
                          <a:latin typeface="+mn-lt"/>
                          <a:cs typeface="Arial" pitchFamily="34" charset="0"/>
                        </a:rPr>
                        <a:t> dirigeants d'entreprise</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3,1</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4043">
                <a:tc>
                  <a:txBody>
                    <a:bodyPr/>
                    <a:lstStyle/>
                    <a:p>
                      <a:pPr marL="88900" indent="0" algn="l" fontAlgn="b"/>
                      <a:r>
                        <a:rPr lang="nl-BE" sz="1200" b="1" u="none" strike="noStrike" smtClean="0">
                          <a:latin typeface="+mn-lt"/>
                          <a:cs typeface="Arial" pitchFamily="34" charset="0"/>
                        </a:rPr>
                        <a:t>Troisième pilier</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23,7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25,1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26,8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30,2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32,2</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34,0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4043">
                <a:tc>
                  <a:txBody>
                    <a:bodyPr/>
                    <a:lstStyle/>
                    <a:p>
                      <a:pPr marL="447675" indent="0" algn="l" fontAlgn="b"/>
                      <a:r>
                        <a:rPr lang="nl-BE" sz="1200" b="1" u="none" strike="noStrike" smtClean="0">
                          <a:latin typeface="+mn-lt"/>
                          <a:cs typeface="Arial" pitchFamily="34" charset="0"/>
                        </a:rPr>
                        <a:t>Assurances</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10,4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10,7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13,1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14,1</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14,7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384043">
                <a:tc>
                  <a:txBody>
                    <a:bodyPr/>
                    <a:lstStyle/>
                    <a:p>
                      <a:pPr marL="447675" indent="0" algn="l" fontAlgn="b"/>
                      <a:r>
                        <a:rPr lang="nl-BE" sz="1200" b="1" u="none" strike="noStrike" smtClean="0">
                          <a:latin typeface="+mn-lt"/>
                          <a:cs typeface="Arial" pitchFamily="34" charset="0"/>
                        </a:rPr>
                        <a:t>Fonds d'épargne</a:t>
                      </a:r>
                      <a:r>
                        <a:rPr lang="nl-BE" sz="1200" b="1" u="none" strike="noStrike" baseline="0" smtClean="0">
                          <a:latin typeface="+mn-lt"/>
                          <a:cs typeface="Arial" pitchFamily="34" charset="0"/>
                        </a:rPr>
                        <a:t> pension</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12,7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14,3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15,6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17,2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18,1</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19,4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bl>
          </a:graphicData>
        </a:graphic>
      </p:graphicFrame>
      <p:sp>
        <p:nvSpPr>
          <p:cNvPr id="2" name="TextBox 1"/>
          <p:cNvSpPr txBox="1"/>
          <p:nvPr/>
        </p:nvSpPr>
        <p:spPr>
          <a:xfrm>
            <a:off x="755576" y="5517232"/>
            <a:ext cx="7416822" cy="261610"/>
          </a:xfrm>
          <a:prstGeom prst="rect">
            <a:avLst/>
          </a:prstGeom>
          <a:noFill/>
        </p:spPr>
        <p:txBody>
          <a:bodyPr wrap="square" rtlCol="0">
            <a:spAutoFit/>
          </a:bodyPr>
          <a:lstStyle/>
          <a:p>
            <a:r>
              <a:rPr lang="fr-FR" sz="1100" dirty="0" smtClean="0"/>
              <a:t>* IRP : provisions techniques - Assurances : provisions techniques vie - Fonds d’épargne pension : valeur d’inventaire</a:t>
            </a:r>
            <a:endParaRPr lang="fr-FR" sz="1100" dirty="0"/>
          </a:p>
        </p:txBody>
      </p:sp>
    </p:spTree>
    <p:extLst>
      <p:ext uri="{BB962C8B-B14F-4D97-AF65-F5344CB8AC3E}">
        <p14:creationId xmlns:p14="http://schemas.microsoft.com/office/powerpoint/2010/main" val="34517473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5256" y="1412776"/>
            <a:ext cx="8255001" cy="4231024"/>
          </a:xfrm>
        </p:spPr>
        <p:txBody>
          <a:bodyPr/>
          <a:lstStyle/>
          <a:p>
            <a:r>
              <a:rPr lang="fr-FR" sz="1600" b="1" dirty="0" smtClean="0"/>
              <a:t>IRP</a:t>
            </a:r>
            <a:r>
              <a:rPr lang="fr-FR" sz="1600" dirty="0" smtClean="0"/>
              <a:t> : institution de retraite professionnelle</a:t>
            </a:r>
          </a:p>
          <a:p>
            <a:r>
              <a:rPr lang="fr-FR" sz="1600" b="1" dirty="0" smtClean="0"/>
              <a:t>OPC</a:t>
            </a:r>
            <a:r>
              <a:rPr lang="fr-FR" sz="1600" dirty="0" smtClean="0"/>
              <a:t> : organisme de placement collectif</a:t>
            </a:r>
          </a:p>
          <a:p>
            <a:r>
              <a:rPr lang="nl-BE" sz="1600" b="1" dirty="0" smtClean="0"/>
              <a:t>PCT</a:t>
            </a:r>
            <a:r>
              <a:rPr lang="nl-BE" sz="1600" dirty="0" smtClean="0"/>
              <a:t> </a:t>
            </a:r>
            <a:r>
              <a:rPr lang="fr-FR" sz="1600" dirty="0" smtClean="0"/>
              <a:t>(provisions techniques à court terme) </a:t>
            </a:r>
            <a:r>
              <a:rPr lang="nl-BE" sz="1600" dirty="0" smtClean="0"/>
              <a:t>: </a:t>
            </a:r>
            <a:r>
              <a:rPr lang="fr-FR" sz="1600" dirty="0" smtClean="0"/>
              <a:t>provisions techniques qui correspondent aux droits de pension acquis par les affiliés</a:t>
            </a:r>
            <a:endParaRPr lang="nl-BE" sz="1600" dirty="0" smtClean="0"/>
          </a:p>
          <a:p>
            <a:r>
              <a:rPr lang="nl-BE" sz="1600" b="1" dirty="0" smtClean="0"/>
              <a:t>PLT</a:t>
            </a:r>
            <a:r>
              <a:rPr lang="nl-BE" sz="1600" dirty="0" smtClean="0"/>
              <a:t> </a:t>
            </a:r>
            <a:r>
              <a:rPr lang="fr-FR" sz="1600" dirty="0" smtClean="0"/>
              <a:t>(provisions techniques à long terme) : provisions techniques incluant</a:t>
            </a:r>
            <a:r>
              <a:rPr lang="nl-BE" sz="1600" dirty="0" smtClean="0"/>
              <a:t>, </a:t>
            </a:r>
            <a:r>
              <a:rPr lang="fr-FR" sz="1600" dirty="0" smtClean="0"/>
              <a:t>en sus des droits de pension acquis, une marge de sécurité</a:t>
            </a:r>
            <a:endParaRPr lang="nl-BE" sz="1600" dirty="0" smtClean="0"/>
          </a:p>
          <a:p>
            <a:r>
              <a:rPr lang="nl-BE" sz="1600" b="1" dirty="0" smtClean="0"/>
              <a:t>DB</a:t>
            </a:r>
            <a:r>
              <a:rPr lang="nl-BE" sz="1600" dirty="0" smtClean="0"/>
              <a:t> : </a:t>
            </a:r>
            <a:r>
              <a:rPr lang="fr-FR" sz="1600" dirty="0" err="1" smtClean="0"/>
              <a:t>defined</a:t>
            </a:r>
            <a:r>
              <a:rPr lang="fr-FR" sz="1600" dirty="0" smtClean="0"/>
              <a:t> </a:t>
            </a:r>
            <a:r>
              <a:rPr lang="fr-FR" sz="1600" dirty="0" err="1" smtClean="0"/>
              <a:t>benefits</a:t>
            </a:r>
            <a:r>
              <a:rPr lang="fr-FR" sz="1600" dirty="0" smtClean="0"/>
              <a:t> (but à atteindre)</a:t>
            </a:r>
          </a:p>
          <a:p>
            <a:r>
              <a:rPr lang="nl-BE" sz="1600" b="1" dirty="0" smtClean="0"/>
              <a:t>DC</a:t>
            </a:r>
            <a:r>
              <a:rPr lang="nl-BE" sz="1600" dirty="0" smtClean="0"/>
              <a:t> : </a:t>
            </a:r>
            <a:r>
              <a:rPr lang="fr-FR" sz="1600" dirty="0" err="1" smtClean="0"/>
              <a:t>defined</a:t>
            </a:r>
            <a:r>
              <a:rPr lang="fr-FR" sz="1600" dirty="0" smtClean="0"/>
              <a:t> contributions (contributions définies)</a:t>
            </a:r>
          </a:p>
          <a:p>
            <a:r>
              <a:rPr lang="nl-BE" sz="1600" b="1" dirty="0" smtClean="0"/>
              <a:t>XB</a:t>
            </a:r>
            <a:r>
              <a:rPr lang="nl-BE" sz="1600" dirty="0" smtClean="0"/>
              <a:t> </a:t>
            </a:r>
            <a:r>
              <a:rPr lang="fr-FR" sz="1600" dirty="0" smtClean="0"/>
              <a:t>: cross-border (transfrontalier)</a:t>
            </a:r>
          </a:p>
          <a:p>
            <a:r>
              <a:rPr lang="nl-BE" sz="1600" b="1" dirty="0" smtClean="0"/>
              <a:t>ER</a:t>
            </a:r>
            <a:r>
              <a:rPr lang="nl-BE" sz="1600" dirty="0" smtClean="0"/>
              <a:t> : </a:t>
            </a:r>
            <a:r>
              <a:rPr lang="fr-FR" sz="1600" dirty="0" smtClean="0"/>
              <a:t>employeur</a:t>
            </a:r>
          </a:p>
          <a:p>
            <a:endParaRPr lang="nl-BE" sz="2400" dirty="0"/>
          </a:p>
        </p:txBody>
      </p:sp>
      <p:sp>
        <p:nvSpPr>
          <p:cNvPr id="3" name="Date Placeholder 2"/>
          <p:cNvSpPr>
            <a:spLocks noGrp="1"/>
          </p:cNvSpPr>
          <p:nvPr>
            <p:ph type="dt" sz="half" idx="10"/>
          </p:nvPr>
        </p:nvSpPr>
        <p:spPr/>
        <p:txBody>
          <a:bodyPr/>
          <a:lstStyle/>
          <a:p>
            <a:r>
              <a:rPr lang="nl-BE" dirty="0" smtClean="0"/>
              <a:t>11 </a:t>
            </a:r>
            <a:r>
              <a:rPr lang="nl-BE" dirty="0" err="1" smtClean="0"/>
              <a:t>septembre</a:t>
            </a:r>
            <a:r>
              <a:rPr lang="nl-BE" dirty="0" smtClean="0"/>
              <a:t> 2018</a:t>
            </a:r>
            <a:endParaRPr lang="nl-BE" dirty="0"/>
          </a:p>
        </p:txBody>
      </p:sp>
      <p:sp>
        <p:nvSpPr>
          <p:cNvPr id="4" name="Title 3"/>
          <p:cNvSpPr>
            <a:spLocks noGrp="1"/>
          </p:cNvSpPr>
          <p:nvPr>
            <p:ph type="title"/>
          </p:nvPr>
        </p:nvSpPr>
        <p:spPr/>
        <p:txBody>
          <a:bodyPr/>
          <a:lstStyle/>
          <a:p>
            <a:r>
              <a:rPr lang="nl-BE" smtClean="0"/>
              <a:t>Lexique</a:t>
            </a:r>
            <a:endParaRPr lang="nl-BE"/>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45</a:t>
            </a:fld>
            <a:endParaRPr lang="nl-B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z="2400" smtClean="0"/>
              <a:t>Le secteur des institutions de retraite professionnelle - Exercice 2017</a:t>
            </a:r>
            <a:endParaRPr lang="nl-BE"/>
          </a:p>
        </p:txBody>
      </p:sp>
      <p:sp>
        <p:nvSpPr>
          <p:cNvPr id="3" name="Text Placeholder 2"/>
          <p:cNvSpPr>
            <a:spLocks noGrp="1"/>
          </p:cNvSpPr>
          <p:nvPr>
            <p:ph type="body" idx="1"/>
          </p:nvPr>
        </p:nvSpPr>
        <p:spPr/>
        <p:txBody>
          <a:bodyPr/>
          <a:lstStyle/>
          <a:p>
            <a:pPr marL="457200" indent="-457200"/>
            <a:r>
              <a:rPr lang="nl-BE" smtClean="0"/>
              <a:t>Chiffres clés</a:t>
            </a:r>
            <a:endParaRPr lang="nl-BE"/>
          </a:p>
        </p:txBody>
      </p:sp>
      <p:sp>
        <p:nvSpPr>
          <p:cNvPr id="4" name="Slide Number Placeholder 3"/>
          <p:cNvSpPr>
            <a:spLocks noGrp="1"/>
          </p:cNvSpPr>
          <p:nvPr>
            <p:ph type="sldNum" sz="quarter" idx="4"/>
          </p:nvPr>
        </p:nvSpPr>
        <p:spPr/>
        <p:txBody>
          <a:bodyPr/>
          <a:lstStyle/>
          <a:p>
            <a:fld id="{90FF19FB-2F2A-410F-BBCC-7AE0EC5BE55E}" type="slidenum">
              <a:rPr lang="nl-BE" smtClean="0"/>
              <a:pPr/>
              <a:t>5</a:t>
            </a:fld>
            <a:endParaRPr lang="nl-BE" dirty="0"/>
          </a:p>
        </p:txBody>
      </p:sp>
      <p:sp>
        <p:nvSpPr>
          <p:cNvPr id="5" name="Date Placeholder 4"/>
          <p:cNvSpPr>
            <a:spLocks noGrp="1"/>
          </p:cNvSpPr>
          <p:nvPr>
            <p:ph type="dt" sz="half" idx="10"/>
          </p:nvPr>
        </p:nvSpPr>
        <p:spPr/>
        <p:txBody>
          <a:bodyPr/>
          <a:lstStyle/>
          <a:p>
            <a:r>
              <a:rPr lang="nl-BE" smtClean="0"/>
              <a:t>11 septembre 2018</a:t>
            </a:r>
            <a:endParaRPr lang="nl-BE" dirty="0"/>
          </a:p>
        </p:txBody>
      </p:sp>
      <p:sp>
        <p:nvSpPr>
          <p:cNvPr id="6" name="Footer Placeholder 5"/>
          <p:cNvSpPr>
            <a:spLocks noGrp="1"/>
          </p:cNvSpPr>
          <p:nvPr>
            <p:ph type="ftr" sz="quarter" idx="11"/>
          </p:nvPr>
        </p:nvSpPr>
        <p:spPr/>
        <p:txBody>
          <a:bodyPr/>
          <a:lstStyle/>
          <a:p>
            <a:r>
              <a:rPr lang="fr-BE" smtClean="0"/>
              <a:t>Reporting relatif à l'exercice 2017</a:t>
            </a:r>
            <a:endParaRPr lang="nl-B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0" y="1484784"/>
            <a:ext cx="8255001" cy="4231024"/>
          </a:xfrm>
        </p:spPr>
        <p:txBody>
          <a:bodyPr/>
          <a:lstStyle/>
          <a:p>
            <a:pPr>
              <a:spcBef>
                <a:spcPts val="600"/>
              </a:spcBef>
            </a:pPr>
            <a:r>
              <a:rPr lang="fr-FR" dirty="0" smtClean="0"/>
              <a:t>Nombre d'IRP rapporteuses : 201</a:t>
            </a:r>
          </a:p>
          <a:p>
            <a:pPr>
              <a:spcBef>
                <a:spcPts val="600"/>
              </a:spcBef>
            </a:pPr>
            <a:r>
              <a:rPr lang="fr-FR" dirty="0" smtClean="0"/>
              <a:t>Total bilantaire : 35,1 Mrd €</a:t>
            </a:r>
          </a:p>
          <a:p>
            <a:pPr>
              <a:spcBef>
                <a:spcPts val="600"/>
              </a:spcBef>
            </a:pPr>
            <a:r>
              <a:rPr lang="fr-FR" dirty="0" smtClean="0"/>
              <a:t>Provisions techniques : 27,7 Mrd €</a:t>
            </a:r>
          </a:p>
          <a:p>
            <a:pPr>
              <a:spcBef>
                <a:spcPts val="600"/>
              </a:spcBef>
            </a:pPr>
            <a:r>
              <a:rPr lang="fr-FR" dirty="0" smtClean="0"/>
              <a:t>Nombre d'affiliés : 1,73 </a:t>
            </a:r>
            <a:r>
              <a:rPr lang="fr-FR" dirty="0" err="1" smtClean="0"/>
              <a:t>Mio</a:t>
            </a:r>
            <a:endParaRPr lang="fr-FR" dirty="0" smtClean="0"/>
          </a:p>
          <a:p>
            <a:pPr>
              <a:spcBef>
                <a:spcPts val="600"/>
              </a:spcBef>
            </a:pPr>
            <a:r>
              <a:rPr lang="fr-FR" dirty="0" smtClean="0"/>
              <a:t>Taux de couverture PCT + marge : 149 % </a:t>
            </a:r>
          </a:p>
          <a:p>
            <a:pPr>
              <a:spcBef>
                <a:spcPts val="600"/>
              </a:spcBef>
            </a:pPr>
            <a:r>
              <a:rPr lang="fr-FR" dirty="0" smtClean="0"/>
              <a:t>Taux de couverture PLT + marge : 124 %</a:t>
            </a:r>
            <a:endParaRPr lang="fr-FR" dirty="0"/>
          </a:p>
        </p:txBody>
      </p:sp>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p:txBody>
          <a:bodyPr/>
          <a:lstStyle/>
          <a:p>
            <a:r>
              <a:rPr lang="nl-BE" smtClean="0"/>
              <a:t>Secteur</a:t>
            </a:r>
            <a:endParaRPr lang="nl-BE"/>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6</a:t>
            </a:fld>
            <a:endParaRPr lang="nl-BE" dirty="0"/>
          </a:p>
        </p:txBody>
      </p:sp>
    </p:spTree>
    <p:extLst>
      <p:ext uri="{BB962C8B-B14F-4D97-AF65-F5344CB8AC3E}">
        <p14:creationId xmlns:p14="http://schemas.microsoft.com/office/powerpoint/2010/main" val="152077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p:txBody>
          <a:bodyPr/>
          <a:lstStyle/>
          <a:p>
            <a:r>
              <a:rPr lang="nl-BE" smtClean="0"/>
              <a:t>Secteur – total bilantaire</a:t>
            </a:r>
            <a:endParaRPr lang="nl-BE"/>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7</a:t>
            </a:fld>
            <a:endParaRPr lang="nl-BE" dirty="0"/>
          </a:p>
        </p:txBody>
      </p:sp>
      <p:sp>
        <p:nvSpPr>
          <p:cNvPr id="8" name="TextBox 7"/>
          <p:cNvSpPr txBox="1"/>
          <p:nvPr/>
        </p:nvSpPr>
        <p:spPr>
          <a:xfrm>
            <a:off x="755576" y="1364877"/>
            <a:ext cx="3888432" cy="369332"/>
          </a:xfrm>
          <a:prstGeom prst="rect">
            <a:avLst/>
          </a:prstGeom>
          <a:noFill/>
        </p:spPr>
        <p:txBody>
          <a:bodyPr wrap="square" rtlCol="0">
            <a:spAutoFit/>
          </a:bodyPr>
          <a:lstStyle/>
          <a:p>
            <a:r>
              <a:rPr lang="fr-FR" dirty="0" smtClean="0"/>
              <a:t>Evolution du total bilantaire</a:t>
            </a:r>
            <a:endParaRPr lang="fr-FR" dirty="0"/>
          </a:p>
        </p:txBody>
      </p:sp>
      <p:graphicFrame>
        <p:nvGraphicFramePr>
          <p:cNvPr id="10" name="Chart 9"/>
          <p:cNvGraphicFramePr>
            <a:graphicFrameLocks/>
          </p:cNvGraphicFramePr>
          <p:nvPr>
            <p:extLst>
              <p:ext uri="{D42A27DB-BD31-4B8C-83A1-F6EECF244321}">
                <p14:modId xmlns:p14="http://schemas.microsoft.com/office/powerpoint/2010/main" val="1244111873"/>
              </p:ext>
            </p:extLst>
          </p:nvPr>
        </p:nvGraphicFramePr>
        <p:xfrm>
          <a:off x="755576" y="1756564"/>
          <a:ext cx="7956624" cy="40486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259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a:xfrm>
            <a:off x="395536" y="313771"/>
            <a:ext cx="7894636" cy="990132"/>
          </a:xfrm>
        </p:spPr>
        <p:txBody>
          <a:bodyPr/>
          <a:lstStyle/>
          <a:p>
            <a:r>
              <a:rPr lang="nl-BE" smtClean="0"/>
              <a:t>Secteur – total bilantaire</a:t>
            </a:r>
            <a:endParaRPr lang="nl-BE"/>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8</a:t>
            </a:fld>
            <a:endParaRPr lang="nl-BE" dirty="0"/>
          </a:p>
        </p:txBody>
      </p:sp>
      <p:sp>
        <p:nvSpPr>
          <p:cNvPr id="8" name="TextBox 7"/>
          <p:cNvSpPr txBox="1"/>
          <p:nvPr/>
        </p:nvSpPr>
        <p:spPr>
          <a:xfrm>
            <a:off x="323528" y="1412776"/>
            <a:ext cx="2952328" cy="369332"/>
          </a:xfrm>
          <a:prstGeom prst="rect">
            <a:avLst/>
          </a:prstGeom>
          <a:noFill/>
        </p:spPr>
        <p:txBody>
          <a:bodyPr wrap="square" rtlCol="0">
            <a:spAutoFit/>
          </a:bodyPr>
          <a:lstStyle/>
          <a:p>
            <a:r>
              <a:rPr lang="nl-BE" smtClean="0"/>
              <a:t>Secteur hétérogène</a:t>
            </a:r>
            <a:endParaRPr lang="nl-BE"/>
          </a:p>
        </p:txBody>
      </p:sp>
      <p:graphicFrame>
        <p:nvGraphicFramePr>
          <p:cNvPr id="9" name="Table 8"/>
          <p:cNvGraphicFramePr>
            <a:graphicFrameLocks noGrp="1"/>
          </p:cNvGraphicFramePr>
          <p:nvPr>
            <p:extLst>
              <p:ext uri="{D42A27DB-BD31-4B8C-83A1-F6EECF244321}">
                <p14:modId xmlns:p14="http://schemas.microsoft.com/office/powerpoint/2010/main" val="2052672587"/>
              </p:ext>
            </p:extLst>
          </p:nvPr>
        </p:nvGraphicFramePr>
        <p:xfrm>
          <a:off x="395536" y="1894254"/>
          <a:ext cx="7992887" cy="3153126"/>
        </p:xfrm>
        <a:graphic>
          <a:graphicData uri="http://schemas.openxmlformats.org/drawingml/2006/table">
            <a:tbl>
              <a:tblPr>
                <a:tableStyleId>{775DCB02-9BB8-47FD-8907-85C794F793BA}</a:tableStyleId>
              </a:tblPr>
              <a:tblGrid>
                <a:gridCol w="1880679"/>
                <a:gridCol w="1319509"/>
                <a:gridCol w="1557122"/>
                <a:gridCol w="1557122"/>
                <a:gridCol w="1678455"/>
              </a:tblGrid>
              <a:tr h="627682">
                <a:tc>
                  <a:txBody>
                    <a:bodyPr/>
                    <a:lstStyle/>
                    <a:p>
                      <a:pPr algn="ctr" fontAlgn="ctr"/>
                      <a:r>
                        <a:rPr lang="nl-BE" sz="1200" b="1" u="none" strike="noStrike" smtClean="0">
                          <a:latin typeface="+mn-lt"/>
                          <a:cs typeface="Arial" pitchFamily="34" charset="0"/>
                        </a:rPr>
                        <a:t>Total bilantaire </a:t>
                      </a:r>
                    </a:p>
                    <a:p>
                      <a:pPr algn="ctr" fontAlgn="ctr"/>
                      <a:r>
                        <a:rPr lang="nl-BE" sz="1200" b="1" u="none" strike="noStrike" smtClean="0">
                          <a:latin typeface="+mn-lt"/>
                          <a:cs typeface="Arial" pitchFamily="34" charset="0"/>
                        </a:rPr>
                        <a:t>(en euros)</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u="none" strike="noStrike" dirty="0" err="1" smtClean="0">
                          <a:latin typeface="+mn-lt"/>
                          <a:cs typeface="Arial" pitchFamily="34" charset="0"/>
                        </a:rPr>
                        <a:t>Nombre</a:t>
                      </a:r>
                      <a:r>
                        <a:rPr lang="nl-BE" sz="1200" b="1" u="none" strike="noStrike" dirty="0" smtClean="0">
                          <a:latin typeface="+mn-lt"/>
                          <a:cs typeface="Arial" pitchFamily="34" charset="0"/>
                        </a:rPr>
                        <a:t> </a:t>
                      </a:r>
                      <a:r>
                        <a:rPr lang="nl-BE" sz="1200" b="1" u="none" strike="noStrike" dirty="0" err="1" smtClean="0">
                          <a:latin typeface="+mn-lt"/>
                          <a:cs typeface="Arial" pitchFamily="34" charset="0"/>
                        </a:rPr>
                        <a:t>d'institutions</a:t>
                      </a:r>
                      <a:endParaRPr lang="nl-BE" sz="1200" b="1" i="0" u="none" strike="noStrike" dirty="0">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ctr" latinLnBrk="0" hangingPunct="1"/>
                      <a:r>
                        <a:rPr lang="nl-BE" sz="1200" b="1" u="none" strike="noStrike" kern="1200" smtClean="0">
                          <a:solidFill>
                            <a:schemeClr val="dk1"/>
                          </a:solidFill>
                          <a:latin typeface="+mn-lt"/>
                          <a:ea typeface="+mn-ea"/>
                          <a:cs typeface="Arial" pitchFamily="34" charset="0"/>
                        </a:rPr>
                        <a:t>% i</a:t>
                      </a:r>
                      <a:r>
                        <a:rPr lang="nl-BE" sz="1200" b="1" u="none" strike="noStrike" smtClean="0">
                          <a:latin typeface="+mn-lt"/>
                          <a:cs typeface="Arial" pitchFamily="34" charset="0"/>
                        </a:rPr>
                        <a:t>nstitutions</a:t>
                      </a:r>
                      <a:endParaRPr lang="nl-BE" sz="1200" b="1" u="none" strike="noStrike" kern="120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u="none" strike="noStrike" smtClean="0">
                          <a:latin typeface="+mn-lt"/>
                          <a:cs typeface="Arial" pitchFamily="34" charset="0"/>
                        </a:rPr>
                        <a:t>Valeur bilantaire</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u="none" strike="noStrike" smtClean="0">
                          <a:latin typeface="+mn-lt"/>
                          <a:cs typeface="Arial" pitchFamily="34" charset="0"/>
                        </a:rPr>
                        <a:t>% total</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416821">
                <a:tc>
                  <a:txBody>
                    <a:bodyPr/>
                    <a:lstStyle/>
                    <a:p>
                      <a:pPr algn="ctr" fontAlgn="ctr"/>
                      <a:r>
                        <a:rPr lang="nl-BE" sz="1200" b="1" i="0" u="none" strike="noStrike" dirty="0">
                          <a:solidFill>
                            <a:srgbClr val="002244"/>
                          </a:solidFill>
                          <a:effectLst/>
                          <a:latin typeface="+mn-lt"/>
                        </a:rPr>
                        <a:t>&gt; 1 </a:t>
                      </a:r>
                      <a:r>
                        <a:rPr lang="nl-BE" sz="1200" b="1" i="0" u="none" strike="noStrike" dirty="0" err="1" smtClean="0">
                          <a:solidFill>
                            <a:srgbClr val="002244"/>
                          </a:solidFill>
                          <a:effectLst/>
                          <a:latin typeface="+mn-lt"/>
                        </a:rPr>
                        <a:t>Mrd</a:t>
                      </a:r>
                      <a:endParaRPr lang="nl-BE" sz="1200" b="1"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0" i="0" u="none" strike="noStrike" dirty="0">
                          <a:solidFill>
                            <a:srgbClr val="002244"/>
                          </a:solidFill>
                          <a:effectLst/>
                          <a:latin typeface="Calibri" panose="020F0502020204030204" pitchFamily="34" charset="0"/>
                        </a:rPr>
                        <a:t>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nl-BE" sz="1200" b="0" i="0" u="none" strike="noStrike">
                          <a:solidFill>
                            <a:srgbClr val="002244"/>
                          </a:solidFill>
                          <a:effectLst/>
                          <a:latin typeface="Calibri" panose="020F0502020204030204" pitchFamily="34" charset="0"/>
                        </a:rPr>
                        <a:t>16.337.109.413</a:t>
                      </a:r>
                    </a:p>
                  </a:txBody>
                  <a:tcPr marL="0" marR="144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416821">
                <a:tc>
                  <a:txBody>
                    <a:bodyPr/>
                    <a:lstStyle/>
                    <a:p>
                      <a:pPr algn="ctr" fontAlgn="b"/>
                      <a:r>
                        <a:rPr lang="nl-BE" sz="1200" b="1" i="0" u="none" strike="noStrike" dirty="0">
                          <a:solidFill>
                            <a:srgbClr val="002244"/>
                          </a:solidFill>
                          <a:effectLst/>
                          <a:latin typeface="+mn-lt"/>
                        </a:rPr>
                        <a:t>1 </a:t>
                      </a:r>
                      <a:r>
                        <a:rPr lang="nl-BE" sz="1200" b="1" i="0" u="none" strike="noStrike" dirty="0" err="1" smtClean="0">
                          <a:solidFill>
                            <a:srgbClr val="002244"/>
                          </a:solidFill>
                          <a:effectLst/>
                          <a:latin typeface="+mn-lt"/>
                        </a:rPr>
                        <a:t>Mrd</a:t>
                      </a:r>
                      <a:r>
                        <a:rPr lang="nl-BE" sz="1200" b="1" i="0" u="none" strike="noStrike" dirty="0" smtClean="0">
                          <a:solidFill>
                            <a:srgbClr val="002244"/>
                          </a:solidFill>
                          <a:effectLst/>
                          <a:latin typeface="+mn-lt"/>
                        </a:rPr>
                        <a:t> </a:t>
                      </a:r>
                      <a:r>
                        <a:rPr lang="nl-BE" sz="1200" b="1" i="0" u="none" strike="noStrike" dirty="0">
                          <a:solidFill>
                            <a:srgbClr val="002244"/>
                          </a:solidFill>
                          <a:effectLst/>
                          <a:latin typeface="+mn-lt"/>
                        </a:rPr>
                        <a:t>&lt;&gt; 500 </a:t>
                      </a:r>
                      <a:r>
                        <a:rPr lang="nl-BE" sz="1200" b="1" i="0" u="none" strike="noStrike" dirty="0" err="1" smtClean="0">
                          <a:solidFill>
                            <a:srgbClr val="002244"/>
                          </a:solidFill>
                          <a:effectLst/>
                          <a:latin typeface="+mn-lt"/>
                        </a:rPr>
                        <a:t>Mio</a:t>
                      </a:r>
                      <a:endParaRPr lang="nl-BE" sz="1200" b="1"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5.636.150.904</a:t>
                      </a:r>
                    </a:p>
                  </a:txBody>
                  <a:tcPr marL="0" marR="144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416821">
                <a:tc>
                  <a:txBody>
                    <a:bodyPr/>
                    <a:lstStyle/>
                    <a:p>
                      <a:pPr algn="ctr" fontAlgn="b"/>
                      <a:r>
                        <a:rPr lang="nl-BE" sz="1200" b="1" i="0" u="none" strike="noStrike" dirty="0">
                          <a:solidFill>
                            <a:srgbClr val="002244"/>
                          </a:solidFill>
                          <a:effectLst/>
                          <a:latin typeface="+mn-lt"/>
                        </a:rPr>
                        <a:t>100 </a:t>
                      </a:r>
                      <a:r>
                        <a:rPr lang="nl-BE" sz="1200" b="1" i="0" u="none" strike="noStrike" dirty="0" err="1" smtClean="0">
                          <a:solidFill>
                            <a:srgbClr val="002244"/>
                          </a:solidFill>
                          <a:effectLst/>
                          <a:latin typeface="+mn-lt"/>
                        </a:rPr>
                        <a:t>Mio</a:t>
                      </a:r>
                      <a:r>
                        <a:rPr lang="nl-BE" sz="1200" b="1" i="0" u="none" strike="noStrike" dirty="0" smtClean="0">
                          <a:solidFill>
                            <a:srgbClr val="002244"/>
                          </a:solidFill>
                          <a:effectLst/>
                          <a:latin typeface="+mn-lt"/>
                        </a:rPr>
                        <a:t> </a:t>
                      </a:r>
                      <a:r>
                        <a:rPr lang="nl-BE" sz="1200" b="1" i="0" u="none" strike="noStrike" dirty="0">
                          <a:solidFill>
                            <a:srgbClr val="002244"/>
                          </a:solidFill>
                          <a:effectLst/>
                          <a:latin typeface="+mn-lt"/>
                        </a:rPr>
                        <a:t>&lt;&gt;500 </a:t>
                      </a:r>
                      <a:r>
                        <a:rPr lang="nl-BE" sz="1200" b="1" i="0" u="none" strike="noStrike" dirty="0" err="1" smtClean="0">
                          <a:solidFill>
                            <a:srgbClr val="002244"/>
                          </a:solidFill>
                          <a:effectLst/>
                          <a:latin typeface="+mn-lt"/>
                        </a:rPr>
                        <a:t>Mio</a:t>
                      </a:r>
                      <a:endParaRPr lang="nl-BE" sz="1200" b="1"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8.822.130.128</a:t>
                      </a:r>
                    </a:p>
                  </a:txBody>
                  <a:tcPr marL="0" marR="144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416821">
                <a:tc>
                  <a:txBody>
                    <a:bodyPr/>
                    <a:lstStyle/>
                    <a:p>
                      <a:pPr algn="ctr" fontAlgn="b"/>
                      <a:r>
                        <a:rPr lang="nl-BE" sz="1200" b="1" i="0" u="none" strike="noStrike" dirty="0">
                          <a:solidFill>
                            <a:srgbClr val="002244"/>
                          </a:solidFill>
                          <a:effectLst/>
                          <a:latin typeface="+mn-lt"/>
                        </a:rPr>
                        <a:t>10 </a:t>
                      </a:r>
                      <a:r>
                        <a:rPr lang="nl-BE" sz="1200" b="1" i="0" u="none" strike="noStrike" dirty="0" err="1" smtClean="0">
                          <a:solidFill>
                            <a:srgbClr val="002244"/>
                          </a:solidFill>
                          <a:effectLst/>
                          <a:latin typeface="+mn-lt"/>
                        </a:rPr>
                        <a:t>Mio</a:t>
                      </a:r>
                      <a:r>
                        <a:rPr lang="nl-BE" sz="1200" b="1" i="0" u="none" strike="noStrike" dirty="0" smtClean="0">
                          <a:solidFill>
                            <a:srgbClr val="002244"/>
                          </a:solidFill>
                          <a:effectLst/>
                          <a:latin typeface="+mn-lt"/>
                        </a:rPr>
                        <a:t> </a:t>
                      </a:r>
                      <a:r>
                        <a:rPr lang="nl-BE" sz="1200" b="1" i="0" u="none" strike="noStrike" dirty="0">
                          <a:solidFill>
                            <a:srgbClr val="002244"/>
                          </a:solidFill>
                          <a:effectLst/>
                          <a:latin typeface="+mn-lt"/>
                        </a:rPr>
                        <a:t>&lt;&gt;100 </a:t>
                      </a:r>
                      <a:r>
                        <a:rPr lang="nl-BE" sz="1200" b="1" i="0" u="none" strike="noStrike" dirty="0" err="1" smtClean="0">
                          <a:solidFill>
                            <a:srgbClr val="002244"/>
                          </a:solidFill>
                          <a:effectLst/>
                          <a:latin typeface="+mn-lt"/>
                        </a:rPr>
                        <a:t>Mio</a:t>
                      </a:r>
                      <a:endParaRPr lang="nl-BE" sz="1200" b="1"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91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4.158.227.249</a:t>
                      </a:r>
                    </a:p>
                  </a:txBody>
                  <a:tcPr marL="0" marR="144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416821">
                <a:tc>
                  <a:txBody>
                    <a:bodyPr/>
                    <a:lstStyle/>
                    <a:p>
                      <a:pPr algn="ctr" fontAlgn="b"/>
                      <a:r>
                        <a:rPr lang="nl-BE" sz="1200" b="1" i="0" u="none" strike="noStrike" dirty="0">
                          <a:solidFill>
                            <a:srgbClr val="002244"/>
                          </a:solidFill>
                          <a:effectLst/>
                          <a:latin typeface="+mn-lt"/>
                        </a:rPr>
                        <a:t>&lt;10 </a:t>
                      </a:r>
                      <a:r>
                        <a:rPr lang="nl-BE" sz="1200" b="1" i="0" u="none" strike="noStrike" dirty="0" err="1" smtClean="0">
                          <a:solidFill>
                            <a:srgbClr val="002244"/>
                          </a:solidFill>
                          <a:effectLst/>
                          <a:latin typeface="+mn-lt"/>
                        </a:rPr>
                        <a:t>Mio</a:t>
                      </a:r>
                      <a:endParaRPr lang="nl-BE" sz="1200" b="1"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193.330.574</a:t>
                      </a:r>
                    </a:p>
                  </a:txBody>
                  <a:tcPr marL="0" marR="144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r h="441339">
                <a:tc>
                  <a:txBody>
                    <a:bodyPr/>
                    <a:lstStyle/>
                    <a:p>
                      <a:pPr algn="ctr" fontAlgn="b"/>
                      <a:r>
                        <a:rPr lang="nl-BE" sz="1200" b="1" i="0" u="none" strike="noStrike" dirty="0">
                          <a:solidFill>
                            <a:srgbClr val="002244"/>
                          </a:solidFill>
                          <a:effectLst/>
                          <a:latin typeface="+mn-lt"/>
                        </a:rPr>
                        <a:t>Total</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201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35.146.948.269</a:t>
                      </a:r>
                    </a:p>
                  </a:txBody>
                  <a:tcPr marL="0" marR="144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dirty="0">
                          <a:solidFill>
                            <a:srgbClr val="002244"/>
                          </a:solidFill>
                          <a:effectLst/>
                          <a:latin typeface="Calibri" panose="020F0502020204030204" pitchFamily="34" charset="0"/>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r>
            </a:tbl>
          </a:graphicData>
        </a:graphic>
      </p:graphicFrame>
      <p:sp>
        <p:nvSpPr>
          <p:cNvPr id="10" name="TextBox 9"/>
          <p:cNvSpPr txBox="1"/>
          <p:nvPr/>
        </p:nvSpPr>
        <p:spPr>
          <a:xfrm>
            <a:off x="323527" y="5268399"/>
            <a:ext cx="8064896" cy="738664"/>
          </a:xfrm>
          <a:prstGeom prst="rect">
            <a:avLst/>
          </a:prstGeom>
          <a:noFill/>
        </p:spPr>
        <p:txBody>
          <a:bodyPr wrap="square" rtlCol="0">
            <a:spAutoFit/>
          </a:bodyPr>
          <a:lstStyle/>
          <a:p>
            <a:r>
              <a:rPr lang="fr-FR" sz="1400" dirty="0" smtClean="0"/>
              <a:t>62 % du total bilantaire du secteur sont détenus par 8 % seulement des IRP, tandis qu’un quart des IRP, à savoir celles qui affichent un total bilantaire inférieur à 10 </a:t>
            </a:r>
            <a:r>
              <a:rPr lang="fr-FR" sz="1400" dirty="0" err="1" smtClean="0"/>
              <a:t>Mio</a:t>
            </a:r>
            <a:r>
              <a:rPr lang="fr-FR" sz="1400" dirty="0" smtClean="0"/>
              <a:t> </a:t>
            </a:r>
            <a:r>
              <a:rPr lang="nl-BE" sz="1400" dirty="0" smtClean="0"/>
              <a:t>€</a:t>
            </a:r>
            <a:r>
              <a:rPr lang="fr-FR" sz="1400" dirty="0" smtClean="0"/>
              <a:t>, ne représentent que 1 % du total bilantaire du secteur.</a:t>
            </a:r>
            <a:endParaRPr lang="fr-FR" sz="1400" dirty="0"/>
          </a:p>
        </p:txBody>
      </p:sp>
    </p:spTree>
    <p:extLst>
      <p:ext uri="{BB962C8B-B14F-4D97-AF65-F5344CB8AC3E}">
        <p14:creationId xmlns:p14="http://schemas.microsoft.com/office/powerpoint/2010/main" val="3447455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0" y="1412776"/>
            <a:ext cx="7895433" cy="4231024"/>
          </a:xfrm>
        </p:spPr>
        <p:txBody>
          <a:bodyPr/>
          <a:lstStyle/>
          <a:p>
            <a:r>
              <a:rPr lang="nl-BE" dirty="0" smtClean="0"/>
              <a:t>T</a:t>
            </a:r>
            <a:r>
              <a:rPr lang="fr-FR" dirty="0" err="1" smtClean="0"/>
              <a:t>otal</a:t>
            </a:r>
            <a:r>
              <a:rPr lang="fr-FR" dirty="0" smtClean="0"/>
              <a:t> bilantaire : 17,3 Mrd €</a:t>
            </a:r>
          </a:p>
          <a:p>
            <a:pPr marL="0" indent="0">
              <a:buNone/>
            </a:pPr>
            <a:r>
              <a:rPr lang="fr-FR" dirty="0" smtClean="0"/>
              <a:t>	</a:t>
            </a:r>
            <a:r>
              <a:rPr lang="fr-FR" sz="2400" dirty="0" smtClean="0"/>
              <a:t>= 49 % du total bilantaire du secteur</a:t>
            </a:r>
          </a:p>
          <a:p>
            <a:r>
              <a:rPr lang="fr-FR" dirty="0" smtClean="0"/>
              <a:t>Provisions techniques : 12,6 Mrd €</a:t>
            </a:r>
          </a:p>
          <a:p>
            <a:pPr marL="360000" lvl="1" indent="0">
              <a:buNone/>
            </a:pPr>
            <a:r>
              <a:rPr lang="fr-FR" dirty="0" smtClean="0"/>
              <a:t>	= 46 % des provisions techniques du secteur</a:t>
            </a:r>
          </a:p>
          <a:p>
            <a:r>
              <a:rPr lang="fr-FR" dirty="0" smtClean="0"/>
              <a:t>Nombre d'affiliés : 437.000 </a:t>
            </a:r>
          </a:p>
          <a:p>
            <a:pPr marL="360000" lvl="1" indent="0">
              <a:buClr>
                <a:srgbClr val="9DC2D7"/>
              </a:buClr>
              <a:buNone/>
            </a:pPr>
            <a:r>
              <a:rPr lang="fr-FR" dirty="0" smtClean="0"/>
              <a:t>	= 25 % du nombre d'affiliés du secteur </a:t>
            </a:r>
          </a:p>
          <a:p>
            <a:r>
              <a:rPr lang="fr-FR" dirty="0" smtClean="0"/>
              <a:t>Taux de couverture PCT + marge : 158 %</a:t>
            </a:r>
          </a:p>
          <a:p>
            <a:r>
              <a:rPr lang="fr-FR" dirty="0" smtClean="0"/>
              <a:t>Taux de couverture PLT + marge : 131 %</a:t>
            </a:r>
            <a:endParaRPr lang="fr-FR" dirty="0"/>
          </a:p>
        </p:txBody>
      </p:sp>
      <p:sp>
        <p:nvSpPr>
          <p:cNvPr id="3" name="Date Placeholder 2"/>
          <p:cNvSpPr>
            <a:spLocks noGrp="1"/>
          </p:cNvSpPr>
          <p:nvPr>
            <p:ph type="dt" sz="half" idx="10"/>
          </p:nvPr>
        </p:nvSpPr>
        <p:spPr/>
        <p:txBody>
          <a:bodyPr/>
          <a:lstStyle/>
          <a:p>
            <a:r>
              <a:rPr lang="nl-BE" smtClean="0"/>
              <a:t>11 septembre 2018</a:t>
            </a:r>
            <a:endParaRPr lang="nl-BE" dirty="0"/>
          </a:p>
        </p:txBody>
      </p:sp>
      <p:sp>
        <p:nvSpPr>
          <p:cNvPr id="4" name="Title 3"/>
          <p:cNvSpPr>
            <a:spLocks noGrp="1"/>
          </p:cNvSpPr>
          <p:nvPr>
            <p:ph type="title"/>
          </p:nvPr>
        </p:nvSpPr>
        <p:spPr/>
        <p:txBody>
          <a:bodyPr/>
          <a:lstStyle/>
          <a:p>
            <a:r>
              <a:rPr lang="nl-BE" smtClean="0"/>
              <a:t>Top 10 selon le total bilantaire</a:t>
            </a:r>
            <a:endParaRPr lang="nl-BE"/>
          </a:p>
        </p:txBody>
      </p:sp>
      <p:sp>
        <p:nvSpPr>
          <p:cNvPr id="5" name="Footer Placeholder 4"/>
          <p:cNvSpPr>
            <a:spLocks noGrp="1"/>
          </p:cNvSpPr>
          <p:nvPr>
            <p:ph type="ftr" sz="quarter" idx="11"/>
          </p:nvPr>
        </p:nvSpPr>
        <p:spPr/>
        <p:txBody>
          <a:bodyPr/>
          <a:lstStyle/>
          <a:p>
            <a:r>
              <a:rPr lang="fr-BE" smtClean="0"/>
              <a:t>Reporting relatif à l'exercice 2017</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9</a:t>
            </a:fld>
            <a:endParaRPr lang="nl-BE" dirty="0"/>
          </a:p>
        </p:txBody>
      </p:sp>
    </p:spTree>
  </p:cSld>
  <p:clrMapOvr>
    <a:masterClrMapping/>
  </p:clrMapOvr>
</p:sld>
</file>

<file path=ppt/theme/theme1.xml><?xml version="1.0" encoding="utf-8"?>
<a:theme xmlns:a="http://schemas.openxmlformats.org/drawingml/2006/main" name="FSMA New">
  <a:themeElements>
    <a:clrScheme name="FSMA">
      <a:dk1>
        <a:srgbClr val="002244"/>
      </a:dk1>
      <a:lt1>
        <a:sysClr val="window" lastClr="FFFFFF"/>
      </a:lt1>
      <a:dk2>
        <a:srgbClr val="002244"/>
      </a:dk2>
      <a:lt2>
        <a:srgbClr val="FFFFFF"/>
      </a:lt2>
      <a:accent1>
        <a:srgbClr val="002244"/>
      </a:accent1>
      <a:accent2>
        <a:srgbClr val="668899"/>
      </a:accent2>
      <a:accent3>
        <a:srgbClr val="BBCC00"/>
      </a:accent3>
      <a:accent4>
        <a:srgbClr val="BBCCCC"/>
      </a:accent4>
      <a:accent5>
        <a:srgbClr val="333333"/>
      </a:accent5>
      <a:accent6>
        <a:srgbClr val="DDDDDD"/>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SMA New" id="{ADC49A3E-4504-45DC-9DE0-F886B1692A38}" vid="{A53F1B4A-5306-414E-B0AA-718F661574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o3d75fc94b264abb977af7e04b885cd5 xmlns="8d4186b9-ac47-408c-bc10-19817642aec4">
      <Terms xmlns="http://schemas.microsoft.com/office/infopath/2007/PartnerControls"/>
    </o3d75fc94b264abb977af7e04b885cd5>
    <FSMADocumentDescription xmlns="8d4186b9-ac47-408c-bc10-19817642aec4">Sectoroverzicht FR: versie website</FSMADocumentDescription>
    <b252f7a24a5b428398326c6f59ad01f1 xmlns="8d4186b9-ac47-408c-bc10-19817642aec4">
      <Terms xmlns="http://schemas.microsoft.com/office/infopath/2007/PartnerControls"/>
    </b252f7a24a5b428398326c6f59ad01f1>
    <RelevantFor xmlns="8d4186b9-ac47-408c-bc10-19817642aec4">15;#string;;#Sector overview|Sector overview|Sector overview|fa202d77-4efa-4729-b9b8-9d41417b5f80#5a57aa7a-75ee-4abd-a806-a2e0ebbfd8fc#95dbd006-e78a-4490-b074-56888d825586</RelevantFor>
    <Case xmlns="8d4186b9-ac47-408c-bc10-19817642aec4">
      <Url>https://edossier2.fsmanet.be/sites/administration/_layouts/15/eDossier.Core/CaseRedirect.aspx?Id=cdcef385-1174-4ec6-9d91-6e4057299520</Url>
      <Description>STATS-2015-004871</Description>
    </Case>
    <Date1 xmlns="8d4186b9-ac47-408c-bc10-19817642aec4">2015-10-28T23:00:00+00:00</Date1>
    <ncff1c19e96f4f66a1ef6e7dc3ac23a0 xmlns="8d4186b9-ac47-408c-bc10-19817642aec4">
      <Terms xmlns="http://schemas.microsoft.com/office/infopath/2007/PartnerControls"/>
    </ncff1c19e96f4f66a1ef6e7dc3ac23a0>
    <j57658f9111242c1ab0be9b95dacce65 xmlns="8d4186b9-ac47-408c-bc10-19817642aec4">
      <Terms xmlns="http://schemas.microsoft.com/office/infopath/2007/PartnerControls"/>
    </j57658f9111242c1ab0be9b95dacce65>
    <DossierNl xmlns="8d4186b9-ac47-408c-bc10-19817642aec4">Instellingen voor bedrijfspensioenvoorziening</DossierNl>
    <DossierOfficialNameNl xmlns="8d4186b9-ac47-408c-bc10-19817642aec4">Instellingen voor bedrijfspensioenvoorziening</DossierOfficialNameNl>
    <DossierOfficialNameFr xmlns="8d4186b9-ac47-408c-bc10-19817642aec4">Institutions de retraite professionnelle</DossierOfficialNameFr>
    <DossierFr xmlns="8d4186b9-ac47-408c-bc10-19817642aec4">Institutions de retraite professionnelle</DossierFr>
    <DossierOfficialName xmlns="8d4186b9-ac47-408c-bc10-19817642aec4">Institutions for occupational retirement provision</DossierOfficialName>
    <Dossier xmlns="8d4186b9-ac47-408c-bc10-19817642aec4">Institutions for occupational retirement provision</Dossier>
  </documentManagement>
</p:properties>
</file>

<file path=customXml/item2.xml><?xml version="1.0" encoding="utf-8"?>
<ct:contentTypeSchema xmlns:ct="http://schemas.microsoft.com/office/2006/metadata/contentType" xmlns:ma="http://schemas.microsoft.com/office/2006/metadata/properties/metaAttributes" ct:_="" ma:_="" ma:contentTypeName="Statistics" ma:contentTypeID="0x01010096B10D78A450B444BAE61FDEE383F84800ED16D919DA984EFDA9CE2E9A6546043B00EC984C9C24D3764BB474F58C29D9671B" ma:contentTypeVersion="4" ma:contentTypeDescription="Create a new document." ma:contentTypeScope="" ma:versionID="a3690eb1e1617db03496a683b879a6a5">
  <xsd:schema xmlns:xsd="http://www.w3.org/2001/XMLSchema" xmlns:xs="http://www.w3.org/2001/XMLSchema" xmlns:p="http://schemas.microsoft.com/office/2006/metadata/properties" xmlns:ns2="8d4186b9-ac47-408c-bc10-19817642aec4" targetNamespace="http://schemas.microsoft.com/office/2006/metadata/properties" ma:root="true" ma:fieldsID="b375d449272d1c4d0017069e389886a8" ns2:_="">
    <xsd:import namespace="8d4186b9-ac47-408c-bc10-19817642aec4"/>
    <xsd:element name="properties">
      <xsd:complexType>
        <xsd:sequence>
          <xsd:element name="documentManagement">
            <xsd:complexType>
              <xsd:all>
                <xsd:element ref="ns2:FSMADocumentDescription" minOccurs="0"/>
                <xsd:element ref="ns2:RelevantFor" minOccurs="0"/>
                <xsd:element ref="ns2:j57658f9111242c1ab0be9b95dacce65" minOccurs="0"/>
                <xsd:element ref="ns2:o3d75fc94b264abb977af7e04b885cd5" minOccurs="0"/>
                <xsd:element ref="ns2:b252f7a24a5b428398326c6f59ad01f1" minOccurs="0"/>
                <xsd:element ref="ns2:Date1" minOccurs="0"/>
                <xsd:element ref="ns2:ncff1c19e96f4f66a1ef6e7dc3ac23a0" minOccurs="0"/>
                <xsd:element ref="ns2:Case" minOccurs="0"/>
                <xsd:element ref="ns2:Dossier" minOccurs="0"/>
                <xsd:element ref="ns2:DossierFr" minOccurs="0"/>
                <xsd:element ref="ns2:DossierNl" minOccurs="0"/>
                <xsd:element ref="ns2:DossierOfficialName" minOccurs="0"/>
                <xsd:element ref="ns2:DossierOfficialNameFr" minOccurs="0"/>
                <xsd:element ref="ns2:DossierOfficialNameN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4186b9-ac47-408c-bc10-19817642aec4" elementFormDefault="qualified">
    <xsd:import namespace="http://schemas.microsoft.com/office/2006/documentManagement/types"/>
    <xsd:import namespace="http://schemas.microsoft.com/office/infopath/2007/PartnerControls"/>
    <xsd:element name="FSMADocumentDescription" ma:index="8" nillable="true" ma:displayName="Description" ma:internalName="FSMADocumentDescription">
      <xsd:simpleType>
        <xsd:restriction base="dms:Note"/>
      </xsd:simpleType>
    </xsd:element>
    <xsd:element name="RelevantFor" ma:index="9" nillable="true" ma:displayName="Relevant for" ma:list="{7172ecf0-05aa-41d0-b1b6-206759b59e3e}" ma:internalName="RelevantFor" ma:showField="Combined" ma:web="b1173b43-7375-4aed-9a18-49710f4e4817">
      <xsd:simpleType>
        <xsd:restriction base="dms:Unknown"/>
      </xsd:simpleType>
    </xsd:element>
    <xsd:element name="j57658f9111242c1ab0be9b95dacce65" ma:index="10" nillable="true" ma:taxonomy="true" ma:internalName="j57658f9111242c1ab0be9b95dacce65" ma:taxonomyFieldName="FSMAKeywords" ma:displayName="Keywords" ma:default="" ma:fieldId="{357658f9-1112-42c1-ab0b-e9b95dacce65}" ma:taxonomyMulti="true" ma:sspId="733e9705-8999-4689-82cc-e4b589d7ceac" ma:termSetId="0c0cad7d-378f-43ed-928f-3cdc5e0a6410" ma:anchorId="00000000-0000-0000-0000-000000000000" ma:open="false" ma:isKeyword="false">
      <xsd:complexType>
        <xsd:sequence>
          <xsd:element ref="pc:Terms" minOccurs="0" maxOccurs="1"/>
        </xsd:sequence>
      </xsd:complexType>
    </xsd:element>
    <xsd:element name="o3d75fc94b264abb977af7e04b885cd5" ma:index="12" nillable="true" ma:taxonomy="true" ma:internalName="o3d75fc94b264abb977af7e04b885cd5" ma:taxonomyFieldName="FSMADocumentStatus" ma:displayName="Status" ma:default="" ma:fieldId="{83d75fc9-4b26-4abb-977a-f7e04b885cd5}" ma:sspId="733e9705-8999-4689-82cc-e4b589d7ceac" ma:termSetId="f70b2fdd-aab3-4f0c-90d0-dfa46d2b54cf" ma:anchorId="00000000-0000-0000-0000-000000000000" ma:open="false" ma:isKeyword="false">
      <xsd:complexType>
        <xsd:sequence>
          <xsd:element ref="pc:Terms" minOccurs="0" maxOccurs="1"/>
        </xsd:sequence>
      </xsd:complexType>
    </xsd:element>
    <xsd:element name="b252f7a24a5b428398326c6f59ad01f1" ma:index="14" nillable="true" ma:taxonomy="true" ma:internalName="b252f7a24a5b428398326c6f59ad01f1" ma:taxonomyFieldName="FSMALanguage" ma:displayName="Language" ma:default="" ma:fieldId="{b252f7a2-4a5b-4283-9832-6c6f59ad01f1}" ma:taxonomyMulti="true" ma:sspId="733e9705-8999-4689-82cc-e4b589d7ceac" ma:termSetId="aafeecad-3366-4f68-8bb2-095e8beb6c45" ma:anchorId="00000000-0000-0000-0000-000000000000" ma:open="false" ma:isKeyword="false">
      <xsd:complexType>
        <xsd:sequence>
          <xsd:element ref="pc:Terms" minOccurs="0" maxOccurs="1"/>
        </xsd:sequence>
      </xsd:complexType>
    </xsd:element>
    <xsd:element name="Date1" ma:index="16" nillable="true" ma:displayName="Date" ma:format="DateOnly" ma:internalName="Date1">
      <xsd:simpleType>
        <xsd:restriction base="dms:DateTime"/>
      </xsd:simpleType>
    </xsd:element>
    <xsd:element name="ncff1c19e96f4f66a1ef6e7dc3ac23a0" ma:index="17" nillable="true" ma:taxonomy="true" ma:internalName="ncff1c19e96f4f66a1ef6e7dc3ac23a0" ma:taxonomyFieldName="Importance" ma:displayName="Importance" ma:default="" ma:fieldId="{7cff1c19-e96f-4f66-a1ef-6e7dc3ac23a0}" ma:sspId="733e9705-8999-4689-82cc-e4b589d7ceac" ma:termSetId="94677fba-fc98-4aba-92d7-620adf123057" ma:anchorId="00000000-0000-0000-0000-000000000000" ma:open="false" ma:isKeyword="false">
      <xsd:complexType>
        <xsd:sequence>
          <xsd:element ref="pc:Terms" minOccurs="0" maxOccurs="1"/>
        </xsd:sequence>
      </xsd:complexType>
    </xsd:element>
    <xsd:element name="Case" ma:index="19" nillable="true" ma:displayName="Case" ma:format="Hyperlink" ma:internalName="Case">
      <xsd:complexType>
        <xsd:complexContent>
          <xsd:extension base="dms:URL">
            <xsd:sequence>
              <xsd:element name="Url" type="dms:ValidUrl" minOccurs="0" nillable="true"/>
              <xsd:element name="Description" type="xsd:string" nillable="true"/>
            </xsd:sequence>
          </xsd:extension>
        </xsd:complexContent>
      </xsd:complexType>
    </xsd:element>
    <xsd:element name="Dossier" ma:index="20" nillable="true" ma:displayName="Dossier" ma:default="" ma:internalName="Dossier">
      <xsd:simpleType>
        <xsd:restriction base="dms:Unknown"/>
      </xsd:simpleType>
    </xsd:element>
    <xsd:element name="DossierFr" ma:index="21" nillable="true" ma:displayName="Dossier" ma:default="" ma:internalName="DossierFr">
      <xsd:simpleType>
        <xsd:restriction base="dms:Unknown"/>
      </xsd:simpleType>
    </xsd:element>
    <xsd:element name="DossierNl" ma:index="22" nillable="true" ma:displayName="Dossier" ma:default="" ma:internalName="DossierNl">
      <xsd:simpleType>
        <xsd:restriction base="dms:Unknown"/>
      </xsd:simpleType>
    </xsd:element>
    <xsd:element name="DossierOfficialName" ma:index="23" nillable="true" ma:displayName="Official dossier name" ma:default="" ma:internalName="DossierOfficialName">
      <xsd:simpleType>
        <xsd:restriction base="dms:Unknown"/>
      </xsd:simpleType>
    </xsd:element>
    <xsd:element name="DossierOfficialNameFr" ma:index="24" nillable="true" ma:displayName="French official dossier name" ma:default="" ma:internalName="DossierOfficialNameFr">
      <xsd:simpleType>
        <xsd:restriction base="dms:Unknown"/>
      </xsd:simpleType>
    </xsd:element>
    <xsd:element name="DossierOfficialNameNl" ma:index="25" nillable="true" ma:displayName="Dutch official dossier name" ma:default="" ma:internalName="DossierOfficialNameNl">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2FCF28-6E43-45FC-96E4-34757F58CBF2}">
  <ds:schemaRefs>
    <ds:schemaRef ds:uri="http://purl.org/dc/terms/"/>
    <ds:schemaRef ds:uri="http://purl.org/dc/elements/1.1/"/>
    <ds:schemaRef ds:uri="http://schemas.microsoft.com/office/2006/metadata/properties"/>
    <ds:schemaRef ds:uri="http://schemas.microsoft.com/office/2006/documentManagement/types"/>
    <ds:schemaRef ds:uri="http://www.w3.org/XML/1998/namespace"/>
    <ds:schemaRef ds:uri="http://purl.org/dc/dcmitype/"/>
    <ds:schemaRef ds:uri="http://schemas.microsoft.com/office/infopath/2007/PartnerControls"/>
    <ds:schemaRef ds:uri="http://schemas.openxmlformats.org/package/2006/metadata/core-properties"/>
    <ds:schemaRef ds:uri="8d4186b9-ac47-408c-bc10-19817642aec4"/>
  </ds:schemaRefs>
</ds:datastoreItem>
</file>

<file path=customXml/itemProps2.xml><?xml version="1.0" encoding="utf-8"?>
<ds:datastoreItem xmlns:ds="http://schemas.openxmlformats.org/officeDocument/2006/customXml" ds:itemID="{666C09D7-8149-40C5-998D-15BBF2D51B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4186b9-ac47-408c-bc10-19817642ae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8B41ED-241F-4A6F-ABE2-CC419D9A10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FSMA New</Template>
  <TotalTime>7446</TotalTime>
  <Words>2692</Words>
  <Application>Microsoft Office PowerPoint</Application>
  <PresentationFormat>On-screen Show (4:3)</PresentationFormat>
  <Paragraphs>914</Paragraphs>
  <Slides>45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Gotham Rounded Bold</vt:lpstr>
      <vt:lpstr>Wingdings</vt:lpstr>
      <vt:lpstr>FSMA New</vt:lpstr>
      <vt:lpstr>PowerPoint Presentation</vt:lpstr>
      <vt:lpstr>Le secteur des institutions de retraite professionnelle - Exercice 2017 </vt:lpstr>
      <vt:lpstr>Executive summary</vt:lpstr>
      <vt:lpstr>Executive summary</vt:lpstr>
      <vt:lpstr>Le secteur des institutions de retraite professionnelle - Exercice 2017</vt:lpstr>
      <vt:lpstr>Secteur</vt:lpstr>
      <vt:lpstr>Secteur – total bilantaire</vt:lpstr>
      <vt:lpstr>Secteur – total bilantaire</vt:lpstr>
      <vt:lpstr>Top 10 selon le total bilantaire</vt:lpstr>
      <vt:lpstr>Top 50 selon le total bilantaire</vt:lpstr>
      <vt:lpstr>Secteur - affiliés</vt:lpstr>
      <vt:lpstr>Secteur - affiliés</vt:lpstr>
      <vt:lpstr>Secteur - affiliés</vt:lpstr>
      <vt:lpstr>Secteur - affiliés</vt:lpstr>
      <vt:lpstr>Secteur – type d’engagement de pension</vt:lpstr>
      <vt:lpstr>Secteur</vt:lpstr>
      <vt:lpstr>Secteur</vt:lpstr>
      <vt:lpstr>Secteur</vt:lpstr>
      <vt:lpstr>Secteur</vt:lpstr>
      <vt:lpstr>Peer groups en fonction du pilier et de l'organisateur</vt:lpstr>
      <vt:lpstr>Peer groups en fonction du pilier et de l'organisateur</vt:lpstr>
      <vt:lpstr>Peer groups en fonction du pilier et de l'organisateur</vt:lpstr>
      <vt:lpstr>Peer groups en fonction du pilier et de l'organisateur</vt:lpstr>
      <vt:lpstr>Peer groups en fonction du pilier et de l'organisateur</vt:lpstr>
      <vt:lpstr>Peer groups en fonction du pilier et de l'organisateur</vt:lpstr>
      <vt:lpstr>Peer groups en fonction du pilier et de l'organisateur</vt:lpstr>
      <vt:lpstr>Peer groups en fonction du pilier et de l'organisateur</vt:lpstr>
      <vt:lpstr>Peer groups en fonction du pilier et de l'organisateur</vt:lpstr>
      <vt:lpstr>Peer groups en fonction du pilier et de l'organisateur</vt:lpstr>
      <vt:lpstr>Peer groups en fonction du pilier et de l'organisateur</vt:lpstr>
      <vt:lpstr>Secteur</vt:lpstr>
      <vt:lpstr>Peer groups en fonction du type d’engagement de pension</vt:lpstr>
      <vt:lpstr>Peer groups en fonction du type d’engagement de pension</vt:lpstr>
      <vt:lpstr>Peer groups en fonction du type d’engagement de pension</vt:lpstr>
      <vt:lpstr>Peer groups en fonction du type d’engagement de pension</vt:lpstr>
      <vt:lpstr>Peer groups en fonction du type d’engagement de pension</vt:lpstr>
      <vt:lpstr>Secteur</vt:lpstr>
      <vt:lpstr>Peer groups en fonction de l'exercice ou non d'activités transfrontalières</vt:lpstr>
      <vt:lpstr>Peer groups en fonction de l'exercice ou non d'activités transfrontalières</vt:lpstr>
      <vt:lpstr>Peer groups en fonction de l'exercice ou non d'activités transfrontalières</vt:lpstr>
      <vt:lpstr>Peer groups en fonction de l'exercice ou non d'activités transfrontalières</vt:lpstr>
      <vt:lpstr>Peer groups en fonction de l'exercice ou non d'activités transfrontalières</vt:lpstr>
      <vt:lpstr>Récapitulatif IRP</vt:lpstr>
      <vt:lpstr>IRP par rapport aux assurances groupe, aux assurances dirigeants d'entreprise et au troisième pilier*</vt:lpstr>
      <vt:lpstr>Lexique</vt:lpstr>
    </vt:vector>
  </TitlesOfParts>
  <Company>National Bank of Belgium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Vandendriessche Diederik</dc:creator>
  <cp:keywords/>
  <dc:description/>
  <cp:lastModifiedBy>Vandendriessche, Diederik</cp:lastModifiedBy>
  <cp:revision>593</cp:revision>
  <cp:lastPrinted>2015-10-29T10:59:22Z</cp:lastPrinted>
  <dcterms:created xsi:type="dcterms:W3CDTF">2011-10-05T15:12:53Z</dcterms:created>
  <dcterms:modified xsi:type="dcterms:W3CDTF">2018-09-12T15:37:05Z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-1357569056</vt:i4>
  </property>
  <property fmtid="{D5CDD505-2E9C-101B-9397-08002B2CF9AE}" pid="3" name="_NewReviewCycle">
    <vt:lpwstr/>
  </property>
  <property fmtid="{D5CDD505-2E9C-101B-9397-08002B2CF9AE}" pid="4" name="_EmailSubject">
    <vt:lpwstr>Sectoroverzicht en statistieken</vt:lpwstr>
  </property>
  <property fmtid="{D5CDD505-2E9C-101B-9397-08002B2CF9AE}" pid="5" name="_AuthorEmail">
    <vt:lpwstr>Diederik.Vandendriessche@fsma.be</vt:lpwstr>
  </property>
  <property fmtid="{D5CDD505-2E9C-101B-9397-08002B2CF9AE}" pid="6" name="_AuthorEmailDisplayName">
    <vt:lpwstr>Vandendriessche, Diederik</vt:lpwstr>
  </property>
  <property fmtid="{D5CDD505-2E9C-101B-9397-08002B2CF9AE}" pid="7" name="_PreviousAdHocReviewCycleID">
    <vt:i4>-1357569056</vt:i4>
  </property>
  <property fmtid="{D5CDD505-2E9C-101B-9397-08002B2CF9AE}" pid="8" name="ContentTypeId">
    <vt:lpwstr>0x01010096B10D78A450B444BAE61FDEE383F84800ED16D919DA984EFDA9CE2E9A6546043B00EC984C9C24D3764BB474F58C29D9671B</vt:lpwstr>
  </property>
  <property fmtid="{D5CDD505-2E9C-101B-9397-08002B2CF9AE}" pid="9" name="FSMALanguage">
    <vt:lpwstr/>
  </property>
  <property fmtid="{D5CDD505-2E9C-101B-9397-08002B2CF9AE}" pid="10" name="FSMAKeywords">
    <vt:lpwstr/>
  </property>
  <property fmtid="{D5CDD505-2E9C-101B-9397-08002B2CF9AE}" pid="11" name="TaxCatchAll">
    <vt:lpwstr/>
  </property>
  <property fmtid="{D5CDD505-2E9C-101B-9397-08002B2CF9AE}" pid="12" name="FSMADocumentStatus">
    <vt:lpwstr/>
  </property>
  <property fmtid="{D5CDD505-2E9C-101B-9397-08002B2CF9AE}" pid="13" name="Importance">
    <vt:lpwstr/>
  </property>
  <property fmtid="{D5CDD505-2E9C-101B-9397-08002B2CF9AE}" pid="14" name="Dossier">
    <vt:lpwstr/>
  </property>
  <property fmtid="{D5CDD505-2E9C-101B-9397-08002B2CF9AE}" pid="15" name="DossierFr">
    <vt:lpwstr/>
  </property>
  <property fmtid="{D5CDD505-2E9C-101B-9397-08002B2CF9AE}" pid="16" name="DossierOfficialNameFr">
    <vt:lpwstr/>
  </property>
  <property fmtid="{D5CDD505-2E9C-101B-9397-08002B2CF9AE}" pid="17" name="DossierOfficialName">
    <vt:lpwstr/>
  </property>
  <property fmtid="{D5CDD505-2E9C-101B-9397-08002B2CF9AE}" pid="18" name="DossierNl">
    <vt:lpwstr/>
  </property>
  <property fmtid="{D5CDD505-2E9C-101B-9397-08002B2CF9AE}" pid="19" name="DossierOfficialNameNl">
    <vt:lpwstr/>
  </property>
  <property fmtid="{D5CDD505-2E9C-101B-9397-08002B2CF9AE}" pid="20" name="Order">
    <vt:r8>3400</vt:r8>
  </property>
  <property fmtid="{D5CDD505-2E9C-101B-9397-08002B2CF9AE}" pid="21" name="Cc">
    <vt:lpwstr/>
  </property>
  <property fmtid="{D5CDD505-2E9C-101B-9397-08002B2CF9AE}" pid="22" name="From1">
    <vt:lpwstr/>
  </property>
  <property fmtid="{D5CDD505-2E9C-101B-9397-08002B2CF9AE}" pid="23" name="DocumentSetDescription">
    <vt:lpwstr/>
  </property>
  <property fmtid="{D5CDD505-2E9C-101B-9397-08002B2CF9AE}" pid="24" name="xd_ProgID">
    <vt:lpwstr/>
  </property>
  <property fmtid="{D5CDD505-2E9C-101B-9397-08002B2CF9AE}" pid="25" name="TemplateUrl">
    <vt:lpwstr/>
  </property>
  <property fmtid="{D5CDD505-2E9C-101B-9397-08002B2CF9AE}" pid="26" name="To">
    <vt:lpwstr/>
  </property>
</Properties>
</file>